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338" r:id="rId3"/>
    <p:sldId id="399" r:id="rId4"/>
    <p:sldId id="402" r:id="rId5"/>
    <p:sldId id="401" r:id="rId6"/>
    <p:sldId id="400" r:id="rId7"/>
    <p:sldId id="378" r:id="rId8"/>
    <p:sldId id="388" r:id="rId9"/>
    <p:sldId id="380" r:id="rId10"/>
    <p:sldId id="395" r:id="rId11"/>
    <p:sldId id="382" r:id="rId12"/>
    <p:sldId id="404" r:id="rId13"/>
    <p:sldId id="379" r:id="rId14"/>
    <p:sldId id="384" r:id="rId15"/>
    <p:sldId id="389" r:id="rId16"/>
    <p:sldId id="396" r:id="rId17"/>
    <p:sldId id="385" r:id="rId18"/>
    <p:sldId id="386" r:id="rId19"/>
    <p:sldId id="403" r:id="rId20"/>
    <p:sldId id="391" r:id="rId21"/>
    <p:sldId id="392" r:id="rId22"/>
    <p:sldId id="337" r:id="rId23"/>
  </p:sldIdLst>
  <p:sldSz cx="9144000" cy="6858000" type="screen4x3"/>
  <p:notesSz cx="6858000"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3399"/>
    <a:srgbClr val="006600"/>
    <a:srgbClr val="990099"/>
    <a:srgbClr val="0033CC"/>
    <a:srgbClr val="660033"/>
    <a:srgbClr val="993366"/>
    <a:srgbClr val="FFF2CC"/>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53" autoAdjust="0"/>
    <p:restoredTop sz="96395" autoAdjust="0"/>
  </p:normalViewPr>
  <p:slideViewPr>
    <p:cSldViewPr snapToGrid="0">
      <p:cViewPr varScale="1">
        <p:scale>
          <a:sx n="103" d="100"/>
          <a:sy n="103" d="100"/>
        </p:scale>
        <p:origin x="2466" y="102"/>
      </p:cViewPr>
      <p:guideLst>
        <p:guide orient="horz" pos="2160"/>
        <p:guide pos="2880"/>
      </p:guideLst>
    </p:cSldViewPr>
  </p:slideViewPr>
  <p:notesTextViewPr>
    <p:cViewPr>
      <p:scale>
        <a:sx n="1" d="1"/>
        <a:sy n="1" d="1"/>
      </p:scale>
      <p:origin x="0" y="0"/>
    </p:cViewPr>
  </p:notesTextViewPr>
  <p:notesViewPr>
    <p:cSldViewPr snapToGrid="0">
      <p:cViewPr varScale="1">
        <p:scale>
          <a:sx n="54" d="100"/>
          <a:sy n="54" d="100"/>
        </p:scale>
        <p:origin x="196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5348"/>
          </a:xfrm>
          <a:prstGeom prst="rect">
            <a:avLst/>
          </a:prstGeom>
        </p:spPr>
        <p:txBody>
          <a:bodyPr vert="horz" lIns="91440" tIns="45720" rIns="91440" bIns="45720" rtlCol="0"/>
          <a:lstStyle>
            <a:lvl1pPr algn="l">
              <a:defRPr sz="1200"/>
            </a:lvl1pPr>
          </a:lstStyle>
          <a:p>
            <a:endParaRPr lang="en-SG" dirty="0"/>
          </a:p>
        </p:txBody>
      </p:sp>
      <p:sp>
        <p:nvSpPr>
          <p:cNvPr id="3" name="Date Placeholder 2"/>
          <p:cNvSpPr>
            <a:spLocks noGrp="1"/>
          </p:cNvSpPr>
          <p:nvPr>
            <p:ph type="dt" idx="1"/>
          </p:nvPr>
        </p:nvSpPr>
        <p:spPr>
          <a:xfrm>
            <a:off x="3884613" y="0"/>
            <a:ext cx="2971800" cy="495348"/>
          </a:xfrm>
          <a:prstGeom prst="rect">
            <a:avLst/>
          </a:prstGeom>
        </p:spPr>
        <p:txBody>
          <a:bodyPr vert="horz" lIns="91440" tIns="45720" rIns="91440" bIns="45720" rtlCol="0"/>
          <a:lstStyle>
            <a:lvl1pPr algn="r">
              <a:defRPr sz="1200"/>
            </a:lvl1pPr>
          </a:lstStyle>
          <a:p>
            <a:fld id="{E9AF87D3-6609-4895-8881-950251D61054}" type="datetimeFigureOut">
              <a:rPr lang="en-SG" smtClean="0"/>
              <a:t>13/8/2026</a:t>
            </a:fld>
            <a:endParaRPr lang="en-SG" dirty="0"/>
          </a:p>
        </p:txBody>
      </p:sp>
      <p:sp>
        <p:nvSpPr>
          <p:cNvPr id="4" name="Slide Image Placeholder 3"/>
          <p:cNvSpPr>
            <a:spLocks noGrp="1" noRot="1" noChangeAspect="1"/>
          </p:cNvSpPr>
          <p:nvPr>
            <p:ph type="sldImg" idx="2"/>
          </p:nvPr>
        </p:nvSpPr>
        <p:spPr>
          <a:xfrm>
            <a:off x="1208088" y="1235075"/>
            <a:ext cx="4441825" cy="3330575"/>
          </a:xfrm>
          <a:prstGeom prst="rect">
            <a:avLst/>
          </a:prstGeom>
          <a:noFill/>
          <a:ln w="12700">
            <a:solidFill>
              <a:prstClr val="black"/>
            </a:solidFill>
          </a:ln>
        </p:spPr>
        <p:txBody>
          <a:bodyPr vert="horz" lIns="91440" tIns="45720" rIns="91440" bIns="45720" rtlCol="0" anchor="ctr"/>
          <a:lstStyle/>
          <a:p>
            <a:endParaRPr lang="en-SG" dirty="0"/>
          </a:p>
        </p:txBody>
      </p:sp>
      <p:sp>
        <p:nvSpPr>
          <p:cNvPr id="5" name="Notes Placeholder 4"/>
          <p:cNvSpPr>
            <a:spLocks noGrp="1"/>
          </p:cNvSpPr>
          <p:nvPr>
            <p:ph type="body" sz="quarter" idx="3"/>
          </p:nvPr>
        </p:nvSpPr>
        <p:spPr>
          <a:xfrm>
            <a:off x="685800" y="4751219"/>
            <a:ext cx="548640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9377318"/>
            <a:ext cx="2971800" cy="495347"/>
          </a:xfrm>
          <a:prstGeom prst="rect">
            <a:avLst/>
          </a:prstGeom>
        </p:spPr>
        <p:txBody>
          <a:bodyPr vert="horz" lIns="91440" tIns="45720" rIns="91440" bIns="45720" rtlCol="0" anchor="b"/>
          <a:lstStyle>
            <a:lvl1pPr algn="l">
              <a:defRPr sz="1200"/>
            </a:lvl1pPr>
          </a:lstStyle>
          <a:p>
            <a:endParaRPr lang="en-SG" dirty="0"/>
          </a:p>
        </p:txBody>
      </p:sp>
      <p:sp>
        <p:nvSpPr>
          <p:cNvPr id="7" name="Slide Number Placeholder 6"/>
          <p:cNvSpPr>
            <a:spLocks noGrp="1"/>
          </p:cNvSpPr>
          <p:nvPr>
            <p:ph type="sldNum" sz="quarter" idx="5"/>
          </p:nvPr>
        </p:nvSpPr>
        <p:spPr>
          <a:xfrm>
            <a:off x="3884613" y="9377318"/>
            <a:ext cx="2971800" cy="495347"/>
          </a:xfrm>
          <a:prstGeom prst="rect">
            <a:avLst/>
          </a:prstGeom>
        </p:spPr>
        <p:txBody>
          <a:bodyPr vert="horz" lIns="91440" tIns="45720" rIns="91440" bIns="45720" rtlCol="0" anchor="b"/>
          <a:lstStyle>
            <a:lvl1pPr algn="r">
              <a:defRPr sz="1200"/>
            </a:lvl1pPr>
          </a:lstStyle>
          <a:p>
            <a:fld id="{AB167E88-3C73-4F9C-825D-426281F3743E}" type="slidenum">
              <a:rPr lang="en-SG" smtClean="0"/>
              <a:t>‹#›</a:t>
            </a:fld>
            <a:endParaRPr lang="en-SG" dirty="0"/>
          </a:p>
        </p:txBody>
      </p:sp>
    </p:spTree>
    <p:extLst>
      <p:ext uri="{BB962C8B-B14F-4D97-AF65-F5344CB8AC3E}">
        <p14:creationId xmlns:p14="http://schemas.microsoft.com/office/powerpoint/2010/main" val="2579062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a:t>
            </a:fld>
            <a:endParaRPr lang="en-SG" dirty="0"/>
          </a:p>
        </p:txBody>
      </p:sp>
    </p:spTree>
    <p:extLst>
      <p:ext uri="{BB962C8B-B14F-4D97-AF65-F5344CB8AC3E}">
        <p14:creationId xmlns:p14="http://schemas.microsoft.com/office/powerpoint/2010/main" val="795508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10</a:t>
            </a:fld>
            <a:endParaRPr lang="en-SG" dirty="0"/>
          </a:p>
        </p:txBody>
      </p:sp>
    </p:spTree>
    <p:extLst>
      <p:ext uri="{BB962C8B-B14F-4D97-AF65-F5344CB8AC3E}">
        <p14:creationId xmlns:p14="http://schemas.microsoft.com/office/powerpoint/2010/main" val="4126197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11</a:t>
            </a:fld>
            <a:endParaRPr lang="en-SG" dirty="0"/>
          </a:p>
        </p:txBody>
      </p:sp>
    </p:spTree>
    <p:extLst>
      <p:ext uri="{BB962C8B-B14F-4D97-AF65-F5344CB8AC3E}">
        <p14:creationId xmlns:p14="http://schemas.microsoft.com/office/powerpoint/2010/main" val="1510174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297D4-DF2C-4F01-FAFB-C005749278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13A2E2-426D-79D7-BB16-7504BAD603F3}"/>
              </a:ext>
            </a:extLst>
          </p:cNvPr>
          <p:cNvSpPr>
            <a:spLocks noGrp="1" noRot="1" noChangeAspect="1"/>
          </p:cNvSpPr>
          <p:nvPr>
            <p:ph type="sldImg"/>
          </p:nvPr>
        </p:nvSpPr>
        <p:spPr>
          <a:xfrm>
            <a:off x="1208088" y="1235075"/>
            <a:ext cx="4441825" cy="3330575"/>
          </a:xfrm>
        </p:spPr>
      </p:sp>
      <p:sp>
        <p:nvSpPr>
          <p:cNvPr id="3" name="Notes Placeholder 2">
            <a:extLst>
              <a:ext uri="{FF2B5EF4-FFF2-40B4-BE49-F238E27FC236}">
                <a16:creationId xmlns:a16="http://schemas.microsoft.com/office/drawing/2014/main" id="{9E66E59C-FA03-4968-F5E3-AEEBBE2ECC38}"/>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F14EF306-48F6-B54D-C662-135F2F111123}"/>
              </a:ext>
            </a:extLst>
          </p:cNvPr>
          <p:cNvSpPr>
            <a:spLocks noGrp="1"/>
          </p:cNvSpPr>
          <p:nvPr>
            <p:ph type="sldNum" sz="quarter" idx="10"/>
          </p:nvPr>
        </p:nvSpPr>
        <p:spPr/>
        <p:txBody>
          <a:bodyPr/>
          <a:lstStyle/>
          <a:p>
            <a:fld id="{AB167E88-3C73-4F9C-825D-426281F3743E}" type="slidenum">
              <a:rPr lang="en-SG" smtClean="0"/>
              <a:t>12</a:t>
            </a:fld>
            <a:endParaRPr lang="en-SG" dirty="0"/>
          </a:p>
        </p:txBody>
      </p:sp>
    </p:spTree>
    <p:extLst>
      <p:ext uri="{BB962C8B-B14F-4D97-AF65-F5344CB8AC3E}">
        <p14:creationId xmlns:p14="http://schemas.microsoft.com/office/powerpoint/2010/main" val="3295778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13</a:t>
            </a:fld>
            <a:endParaRPr lang="en-SG" dirty="0"/>
          </a:p>
        </p:txBody>
      </p:sp>
    </p:spTree>
    <p:extLst>
      <p:ext uri="{BB962C8B-B14F-4D97-AF65-F5344CB8AC3E}">
        <p14:creationId xmlns:p14="http://schemas.microsoft.com/office/powerpoint/2010/main" val="4005849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14</a:t>
            </a:fld>
            <a:endParaRPr lang="en-SG" dirty="0"/>
          </a:p>
        </p:txBody>
      </p:sp>
    </p:spTree>
    <p:extLst>
      <p:ext uri="{BB962C8B-B14F-4D97-AF65-F5344CB8AC3E}">
        <p14:creationId xmlns:p14="http://schemas.microsoft.com/office/powerpoint/2010/main" val="32797624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15</a:t>
            </a:fld>
            <a:endParaRPr lang="en-SG" dirty="0"/>
          </a:p>
        </p:txBody>
      </p:sp>
    </p:spTree>
    <p:extLst>
      <p:ext uri="{BB962C8B-B14F-4D97-AF65-F5344CB8AC3E}">
        <p14:creationId xmlns:p14="http://schemas.microsoft.com/office/powerpoint/2010/main" val="1611474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16</a:t>
            </a:fld>
            <a:endParaRPr lang="en-SG" dirty="0"/>
          </a:p>
        </p:txBody>
      </p:sp>
    </p:spTree>
    <p:extLst>
      <p:ext uri="{BB962C8B-B14F-4D97-AF65-F5344CB8AC3E}">
        <p14:creationId xmlns:p14="http://schemas.microsoft.com/office/powerpoint/2010/main" val="34802407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17</a:t>
            </a:fld>
            <a:endParaRPr lang="en-SG" dirty="0"/>
          </a:p>
        </p:txBody>
      </p:sp>
    </p:spTree>
    <p:extLst>
      <p:ext uri="{BB962C8B-B14F-4D97-AF65-F5344CB8AC3E}">
        <p14:creationId xmlns:p14="http://schemas.microsoft.com/office/powerpoint/2010/main" val="10772811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18</a:t>
            </a:fld>
            <a:endParaRPr lang="en-SG" dirty="0"/>
          </a:p>
        </p:txBody>
      </p:sp>
    </p:spTree>
    <p:extLst>
      <p:ext uri="{BB962C8B-B14F-4D97-AF65-F5344CB8AC3E}">
        <p14:creationId xmlns:p14="http://schemas.microsoft.com/office/powerpoint/2010/main" val="13633843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743F1-22FF-AE3F-648A-EDF4200E6B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7F904A-BA76-EED4-1631-F08EEE25FC7F}"/>
              </a:ext>
            </a:extLst>
          </p:cNvPr>
          <p:cNvSpPr>
            <a:spLocks noGrp="1" noRot="1" noChangeAspect="1"/>
          </p:cNvSpPr>
          <p:nvPr>
            <p:ph type="sldImg"/>
          </p:nvPr>
        </p:nvSpPr>
        <p:spPr>
          <a:xfrm>
            <a:off x="1208088" y="1235075"/>
            <a:ext cx="4441825" cy="3330575"/>
          </a:xfrm>
        </p:spPr>
      </p:sp>
      <p:sp>
        <p:nvSpPr>
          <p:cNvPr id="3" name="Notes Placeholder 2">
            <a:extLst>
              <a:ext uri="{FF2B5EF4-FFF2-40B4-BE49-F238E27FC236}">
                <a16:creationId xmlns:a16="http://schemas.microsoft.com/office/drawing/2014/main" id="{565AC4E2-2BE2-84A0-E08F-19A9FC2FDCE3}"/>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9AE54145-D0A0-97B0-BCFB-0AED58D1374F}"/>
              </a:ext>
            </a:extLst>
          </p:cNvPr>
          <p:cNvSpPr>
            <a:spLocks noGrp="1"/>
          </p:cNvSpPr>
          <p:nvPr>
            <p:ph type="sldNum" sz="quarter" idx="10"/>
          </p:nvPr>
        </p:nvSpPr>
        <p:spPr/>
        <p:txBody>
          <a:bodyPr/>
          <a:lstStyle/>
          <a:p>
            <a:fld id="{AB167E88-3C73-4F9C-825D-426281F3743E}" type="slidenum">
              <a:rPr lang="en-SG" smtClean="0"/>
              <a:t>19</a:t>
            </a:fld>
            <a:endParaRPr lang="en-SG" dirty="0"/>
          </a:p>
        </p:txBody>
      </p:sp>
    </p:spTree>
    <p:extLst>
      <p:ext uri="{BB962C8B-B14F-4D97-AF65-F5344CB8AC3E}">
        <p14:creationId xmlns:p14="http://schemas.microsoft.com/office/powerpoint/2010/main" val="1330735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a:t>
            </a:fld>
            <a:endParaRPr lang="en-SG" dirty="0"/>
          </a:p>
        </p:txBody>
      </p:sp>
    </p:spTree>
    <p:extLst>
      <p:ext uri="{BB962C8B-B14F-4D97-AF65-F5344CB8AC3E}">
        <p14:creationId xmlns:p14="http://schemas.microsoft.com/office/powerpoint/2010/main" val="7955087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20</a:t>
            </a:fld>
            <a:endParaRPr lang="en-SG" dirty="0"/>
          </a:p>
        </p:txBody>
      </p:sp>
    </p:spTree>
    <p:extLst>
      <p:ext uri="{BB962C8B-B14F-4D97-AF65-F5344CB8AC3E}">
        <p14:creationId xmlns:p14="http://schemas.microsoft.com/office/powerpoint/2010/main" val="822920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167E88-3C73-4F9C-825D-426281F3743E}" type="slidenum">
              <a:rPr lang="en-SG" smtClean="0"/>
              <a:t>21</a:t>
            </a:fld>
            <a:endParaRPr lang="en-SG" dirty="0"/>
          </a:p>
        </p:txBody>
      </p:sp>
    </p:spTree>
    <p:extLst>
      <p:ext uri="{BB962C8B-B14F-4D97-AF65-F5344CB8AC3E}">
        <p14:creationId xmlns:p14="http://schemas.microsoft.com/office/powerpoint/2010/main" val="2973587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22</a:t>
            </a:fld>
            <a:endParaRPr lang="en-SG" dirty="0"/>
          </a:p>
        </p:txBody>
      </p:sp>
    </p:spTree>
    <p:extLst>
      <p:ext uri="{BB962C8B-B14F-4D97-AF65-F5344CB8AC3E}">
        <p14:creationId xmlns:p14="http://schemas.microsoft.com/office/powerpoint/2010/main" val="194118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a:t>
            </a:fld>
            <a:endParaRPr lang="en-SG" dirty="0"/>
          </a:p>
        </p:txBody>
      </p:sp>
    </p:spTree>
    <p:extLst>
      <p:ext uri="{BB962C8B-B14F-4D97-AF65-F5344CB8AC3E}">
        <p14:creationId xmlns:p14="http://schemas.microsoft.com/office/powerpoint/2010/main" val="606951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E74CA-02A3-2F83-83FD-2DFC2DC939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49818-8B72-6831-D878-E65C881305B2}"/>
              </a:ext>
            </a:extLst>
          </p:cNvPr>
          <p:cNvSpPr>
            <a:spLocks noGrp="1" noRot="1" noChangeAspect="1"/>
          </p:cNvSpPr>
          <p:nvPr>
            <p:ph type="sldImg"/>
          </p:nvPr>
        </p:nvSpPr>
        <p:spPr>
          <a:xfrm>
            <a:off x="1208088" y="1235075"/>
            <a:ext cx="4441825" cy="3330575"/>
          </a:xfrm>
        </p:spPr>
      </p:sp>
      <p:sp>
        <p:nvSpPr>
          <p:cNvPr id="3" name="Notes Placeholder 2">
            <a:extLst>
              <a:ext uri="{FF2B5EF4-FFF2-40B4-BE49-F238E27FC236}">
                <a16:creationId xmlns:a16="http://schemas.microsoft.com/office/drawing/2014/main" id="{B98DB958-9020-1D35-647D-2BAE65C880AA}"/>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D5704096-434F-09AE-6771-B57D636F81EE}"/>
              </a:ext>
            </a:extLst>
          </p:cNvPr>
          <p:cNvSpPr>
            <a:spLocks noGrp="1"/>
          </p:cNvSpPr>
          <p:nvPr>
            <p:ph type="sldNum" sz="quarter" idx="10"/>
          </p:nvPr>
        </p:nvSpPr>
        <p:spPr/>
        <p:txBody>
          <a:bodyPr/>
          <a:lstStyle/>
          <a:p>
            <a:fld id="{AB167E88-3C73-4F9C-825D-426281F3743E}" type="slidenum">
              <a:rPr lang="en-SG" smtClean="0"/>
              <a:t>4</a:t>
            </a:fld>
            <a:endParaRPr lang="en-SG" dirty="0"/>
          </a:p>
        </p:txBody>
      </p:sp>
    </p:spTree>
    <p:extLst>
      <p:ext uri="{BB962C8B-B14F-4D97-AF65-F5344CB8AC3E}">
        <p14:creationId xmlns:p14="http://schemas.microsoft.com/office/powerpoint/2010/main" val="2051914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167E88-3C73-4F9C-825D-426281F3743E}" type="slidenum">
              <a:rPr lang="en-SG" smtClean="0"/>
              <a:t>5</a:t>
            </a:fld>
            <a:endParaRPr lang="en-SG" dirty="0"/>
          </a:p>
        </p:txBody>
      </p:sp>
    </p:spTree>
    <p:extLst>
      <p:ext uri="{BB962C8B-B14F-4D97-AF65-F5344CB8AC3E}">
        <p14:creationId xmlns:p14="http://schemas.microsoft.com/office/powerpoint/2010/main" val="2168961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6</a:t>
            </a:fld>
            <a:endParaRPr lang="en-SG" dirty="0"/>
          </a:p>
        </p:txBody>
      </p:sp>
    </p:spTree>
    <p:extLst>
      <p:ext uri="{BB962C8B-B14F-4D97-AF65-F5344CB8AC3E}">
        <p14:creationId xmlns:p14="http://schemas.microsoft.com/office/powerpoint/2010/main" val="2370908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7</a:t>
            </a:fld>
            <a:endParaRPr lang="en-SG" dirty="0"/>
          </a:p>
        </p:txBody>
      </p:sp>
    </p:spTree>
    <p:extLst>
      <p:ext uri="{BB962C8B-B14F-4D97-AF65-F5344CB8AC3E}">
        <p14:creationId xmlns:p14="http://schemas.microsoft.com/office/powerpoint/2010/main" val="2600287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8</a:t>
            </a:fld>
            <a:endParaRPr lang="en-SG" dirty="0"/>
          </a:p>
        </p:txBody>
      </p:sp>
    </p:spTree>
    <p:extLst>
      <p:ext uri="{BB962C8B-B14F-4D97-AF65-F5344CB8AC3E}">
        <p14:creationId xmlns:p14="http://schemas.microsoft.com/office/powerpoint/2010/main" val="1510170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5075"/>
            <a:ext cx="4441825" cy="333057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9</a:t>
            </a:fld>
            <a:endParaRPr lang="en-SG" dirty="0"/>
          </a:p>
        </p:txBody>
      </p:sp>
    </p:spTree>
    <p:extLst>
      <p:ext uri="{BB962C8B-B14F-4D97-AF65-F5344CB8AC3E}">
        <p14:creationId xmlns:p14="http://schemas.microsoft.com/office/powerpoint/2010/main" val="1306947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2261355-5649-4AD8-BB9D-1A5455CEB169}" type="datetime1">
              <a:rPr lang="en-SG" smtClean="0"/>
              <a:t>13/8/2026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1540911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615D4-F39F-40C8-B815-9D5F7CC6837A}" type="datetime1">
              <a:rPr lang="en-SG" smtClean="0"/>
              <a:t>13/8/2026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3678463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06C2B7-FFFB-439E-984B-574F822BDA6B}" type="datetime1">
              <a:rPr lang="en-SG" smtClean="0"/>
              <a:t>13/8/2026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1184222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63F7B6-8766-4E27-BCA9-2344E6587F41}" type="datetime1">
              <a:rPr lang="en-SG" smtClean="0"/>
              <a:t>13/8/2026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2819895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A2D75A-5185-443E-9091-36C60D98FB3F}" type="datetime1">
              <a:rPr lang="en-SG" smtClean="0"/>
              <a:t>13/8/2026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421622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754EAFD-9772-4422-A2F2-E906626A189E}" type="datetime1">
              <a:rPr lang="en-SG" smtClean="0"/>
              <a:t>13/8/2026</a:t>
            </a:fld>
            <a:endParaRPr lang="en-SG" dirty="0"/>
          </a:p>
        </p:txBody>
      </p:sp>
      <p:sp>
        <p:nvSpPr>
          <p:cNvPr id="6" name="Footer Placeholder 5"/>
          <p:cNvSpPr>
            <a:spLocks noGrp="1"/>
          </p:cNvSpPr>
          <p:nvPr>
            <p:ph type="ftr" sz="quarter" idx="11"/>
          </p:nvPr>
        </p:nvSpPr>
        <p:spPr/>
        <p:txBody>
          <a:bodyPr/>
          <a:lstStyle/>
          <a:p>
            <a:endParaRPr lang="en-SG" dirty="0"/>
          </a:p>
        </p:txBody>
      </p:sp>
      <p:sp>
        <p:nvSpPr>
          <p:cNvPr id="7" name="Slide Number Placeholder 6"/>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3415693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6E143B-0144-4690-B3B4-A05CFAE8D5F2}" type="datetime1">
              <a:rPr lang="en-SG" smtClean="0"/>
              <a:t>13/8/2026</a:t>
            </a:fld>
            <a:endParaRPr lang="en-SG" dirty="0"/>
          </a:p>
        </p:txBody>
      </p:sp>
      <p:sp>
        <p:nvSpPr>
          <p:cNvPr id="8" name="Footer Placeholder 7"/>
          <p:cNvSpPr>
            <a:spLocks noGrp="1"/>
          </p:cNvSpPr>
          <p:nvPr>
            <p:ph type="ftr" sz="quarter" idx="11"/>
          </p:nvPr>
        </p:nvSpPr>
        <p:spPr/>
        <p:txBody>
          <a:bodyPr/>
          <a:lstStyle/>
          <a:p>
            <a:endParaRPr lang="en-SG" dirty="0"/>
          </a:p>
        </p:txBody>
      </p:sp>
      <p:sp>
        <p:nvSpPr>
          <p:cNvPr id="9" name="Slide Number Placeholder 8"/>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3990113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C1631C-D083-42BA-A20B-0E0CD2C0567E}" type="datetime1">
              <a:rPr lang="en-SG" smtClean="0"/>
              <a:t>13/8/2026</a:t>
            </a:fld>
            <a:endParaRPr lang="en-SG" dirty="0"/>
          </a:p>
        </p:txBody>
      </p:sp>
      <p:sp>
        <p:nvSpPr>
          <p:cNvPr id="4" name="Footer Placeholder 3"/>
          <p:cNvSpPr>
            <a:spLocks noGrp="1"/>
          </p:cNvSpPr>
          <p:nvPr>
            <p:ph type="ftr" sz="quarter" idx="11"/>
          </p:nvPr>
        </p:nvSpPr>
        <p:spPr/>
        <p:txBody>
          <a:bodyPr/>
          <a:lstStyle/>
          <a:p>
            <a:endParaRPr lang="en-SG" dirty="0"/>
          </a:p>
        </p:txBody>
      </p:sp>
      <p:sp>
        <p:nvSpPr>
          <p:cNvPr id="5" name="Slide Number Placeholder 4"/>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3457530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E3DA9C-0E2B-4787-AE52-67F6181CA98A}" type="datetime1">
              <a:rPr lang="en-SG" smtClean="0"/>
              <a:t>13/8/2026</a:t>
            </a:fld>
            <a:endParaRPr lang="en-SG" dirty="0"/>
          </a:p>
        </p:txBody>
      </p:sp>
      <p:sp>
        <p:nvSpPr>
          <p:cNvPr id="3" name="Footer Placeholder 2"/>
          <p:cNvSpPr>
            <a:spLocks noGrp="1"/>
          </p:cNvSpPr>
          <p:nvPr>
            <p:ph type="ftr" sz="quarter" idx="11"/>
          </p:nvPr>
        </p:nvSpPr>
        <p:spPr/>
        <p:txBody>
          <a:bodyPr/>
          <a:lstStyle/>
          <a:p>
            <a:endParaRPr lang="en-SG" dirty="0"/>
          </a:p>
        </p:txBody>
      </p:sp>
      <p:sp>
        <p:nvSpPr>
          <p:cNvPr id="4" name="Slide Number Placeholder 3"/>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2282714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9A2BB6-88BE-472E-BEE6-0367B872129D}" type="datetime1">
              <a:rPr lang="en-SG" smtClean="0"/>
              <a:t>13/8/2026</a:t>
            </a:fld>
            <a:endParaRPr lang="en-SG" dirty="0"/>
          </a:p>
        </p:txBody>
      </p:sp>
      <p:sp>
        <p:nvSpPr>
          <p:cNvPr id="6" name="Footer Placeholder 5"/>
          <p:cNvSpPr>
            <a:spLocks noGrp="1"/>
          </p:cNvSpPr>
          <p:nvPr>
            <p:ph type="ftr" sz="quarter" idx="11"/>
          </p:nvPr>
        </p:nvSpPr>
        <p:spPr/>
        <p:txBody>
          <a:bodyPr/>
          <a:lstStyle/>
          <a:p>
            <a:endParaRPr lang="en-SG" dirty="0"/>
          </a:p>
        </p:txBody>
      </p:sp>
      <p:sp>
        <p:nvSpPr>
          <p:cNvPr id="7" name="Slide Number Placeholder 6"/>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2712682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2C7B5B-5E12-41EA-81B6-3C439D1BCEB3}" type="datetime1">
              <a:rPr lang="en-SG" smtClean="0"/>
              <a:t>13/8/2026</a:t>
            </a:fld>
            <a:endParaRPr lang="en-SG" dirty="0"/>
          </a:p>
        </p:txBody>
      </p:sp>
      <p:sp>
        <p:nvSpPr>
          <p:cNvPr id="6" name="Footer Placeholder 5"/>
          <p:cNvSpPr>
            <a:spLocks noGrp="1"/>
          </p:cNvSpPr>
          <p:nvPr>
            <p:ph type="ftr" sz="quarter" idx="11"/>
          </p:nvPr>
        </p:nvSpPr>
        <p:spPr/>
        <p:txBody>
          <a:bodyPr/>
          <a:lstStyle/>
          <a:p>
            <a:endParaRPr lang="en-SG" dirty="0"/>
          </a:p>
        </p:txBody>
      </p:sp>
      <p:sp>
        <p:nvSpPr>
          <p:cNvPr id="7" name="Slide Number Placeholder 6"/>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433124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12B41B-CFB2-456D-89C3-CA102AEB0DD4}" type="datetime1">
              <a:rPr lang="en-SG" smtClean="0"/>
              <a:t>13/8/2026</a:t>
            </a:fld>
            <a:endParaRPr lang="en-SG"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45BCA7-BE1F-44EA-8FAA-E97CADA8B770}" type="slidenum">
              <a:rPr lang="en-SG" smtClean="0"/>
              <a:t>‹#›</a:t>
            </a:fld>
            <a:endParaRPr lang="en-SG" dirty="0"/>
          </a:p>
        </p:txBody>
      </p:sp>
    </p:spTree>
    <p:extLst>
      <p:ext uri="{BB962C8B-B14F-4D97-AF65-F5344CB8AC3E}">
        <p14:creationId xmlns:p14="http://schemas.microsoft.com/office/powerpoint/2010/main" val="22053288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canvas.nus.edu.sg/"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3.png"/></Relationships>
</file>

<file path=ppt/slides/_rels/slide11.xml.rels><?xml version="1.0" encoding="UTF-8" standalone="yes"?>
<Relationships xmlns="http://schemas.openxmlformats.org/package/2006/relationships"><Relationship Id="rId3" Type="http://schemas.openxmlformats.org/officeDocument/2006/relationships/hyperlink" Target="https://www.comp.nus.edu.sg/~cs1231s"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4.jpeg"/></Relationships>
</file>

<file path=ppt/slides/_rels/slide12.xml.rels><?xml version="1.0" encoding="UTF-8" standalone="yes"?>
<Relationships xmlns="http://schemas.openxmlformats.org/package/2006/relationships"><Relationship Id="rId3" Type="http://schemas.openxmlformats.org/officeDocument/2006/relationships/hyperlink" Target="https://setsify.com/space/6a0532f67be1d8eac8fddaf9"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66.png"/><Relationship Id="rId4" Type="http://schemas.openxmlformats.org/officeDocument/2006/relationships/image" Target="../media/image65.jpeg"/></Relationships>
</file>

<file path=ppt/slides/_rels/slide13.xml.rels><?xml version="1.0" encoding="UTF-8" standalone="yes"?>
<Relationships xmlns="http://schemas.openxmlformats.org/package/2006/relationships"><Relationship Id="rId3" Type="http://schemas.openxmlformats.org/officeDocument/2006/relationships/hyperlink" Target="https://www.comp.nus.edu.sg/~cs1231s/1_course_info/sched.html"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comp.nus.edu.sg/~cs1231s/1_module_info/sched.html"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comp.nus.edu.sg/~cs1231s/1_module_info/sched.html"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hyperlink" Target="https://nusmods.com/"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www.comp.nus.edu.sg/cug/plagiarism/"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hyperlink" Target="https://myportal.nus.edu.sg/studentportal/student-discipline/all/docs/NUS-Plagiarism-Policy.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image" Target="../media/image11.jpg"/><Relationship Id="rId5" Type="http://schemas.openxmlformats.org/officeDocument/2006/relationships/image" Target="../media/image5.jpeg"/><Relationship Id="rId15" Type="http://schemas.openxmlformats.org/officeDocument/2006/relationships/image" Target="../media/image1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s>
</file>

<file path=ppt/slides/_rels/slide20.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70.jpeg"/><Relationship Id="rId4" Type="http://schemas.openxmlformats.org/officeDocument/2006/relationships/image" Target="../media/image69.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g"/><Relationship Id="rId7"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jpeg"/></Relationships>
</file>

<file path=ppt/slides/_rels/slide4.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g"/></Relationships>
</file>

<file path=ppt/slides/_rels/slide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3" Type="http://schemas.openxmlformats.org/officeDocument/2006/relationships/image" Target="../media/image40.jpg"/><Relationship Id="rId18" Type="http://schemas.openxmlformats.org/officeDocument/2006/relationships/image" Target="../media/image45.jpg"/><Relationship Id="rId26" Type="http://schemas.openxmlformats.org/officeDocument/2006/relationships/image" Target="../media/image53.jpg"/><Relationship Id="rId3" Type="http://schemas.openxmlformats.org/officeDocument/2006/relationships/image" Target="../media/image30.jpeg"/><Relationship Id="rId21" Type="http://schemas.openxmlformats.org/officeDocument/2006/relationships/image" Target="../media/image48.jpg"/><Relationship Id="rId7" Type="http://schemas.openxmlformats.org/officeDocument/2006/relationships/image" Target="../media/image34.jpg"/><Relationship Id="rId12" Type="http://schemas.openxmlformats.org/officeDocument/2006/relationships/image" Target="../media/image39.jpg"/><Relationship Id="rId17" Type="http://schemas.openxmlformats.org/officeDocument/2006/relationships/image" Target="../media/image44.jpg"/><Relationship Id="rId25" Type="http://schemas.openxmlformats.org/officeDocument/2006/relationships/image" Target="../media/image52.jpg"/><Relationship Id="rId33" Type="http://schemas.openxmlformats.org/officeDocument/2006/relationships/image" Target="../media/image60.jpg"/><Relationship Id="rId2" Type="http://schemas.openxmlformats.org/officeDocument/2006/relationships/notesSlide" Target="../notesSlides/notesSlide6.xml"/><Relationship Id="rId16" Type="http://schemas.openxmlformats.org/officeDocument/2006/relationships/image" Target="../media/image43.jpg"/><Relationship Id="rId20" Type="http://schemas.openxmlformats.org/officeDocument/2006/relationships/image" Target="../media/image47.jpg"/><Relationship Id="rId29" Type="http://schemas.openxmlformats.org/officeDocument/2006/relationships/image" Target="../media/image56.jpg"/><Relationship Id="rId1" Type="http://schemas.openxmlformats.org/officeDocument/2006/relationships/slideLayout" Target="../slideLayouts/slideLayout1.xml"/><Relationship Id="rId6" Type="http://schemas.openxmlformats.org/officeDocument/2006/relationships/image" Target="../media/image33.jpg"/><Relationship Id="rId11" Type="http://schemas.openxmlformats.org/officeDocument/2006/relationships/image" Target="../media/image38.jpg"/><Relationship Id="rId24" Type="http://schemas.openxmlformats.org/officeDocument/2006/relationships/image" Target="../media/image51.jpg"/><Relationship Id="rId32" Type="http://schemas.openxmlformats.org/officeDocument/2006/relationships/image" Target="../media/image59.jpg"/><Relationship Id="rId5" Type="http://schemas.openxmlformats.org/officeDocument/2006/relationships/image" Target="../media/image32.jpg"/><Relationship Id="rId15" Type="http://schemas.openxmlformats.org/officeDocument/2006/relationships/image" Target="../media/image42.jpg"/><Relationship Id="rId23" Type="http://schemas.openxmlformats.org/officeDocument/2006/relationships/image" Target="../media/image50.jpg"/><Relationship Id="rId28" Type="http://schemas.openxmlformats.org/officeDocument/2006/relationships/image" Target="../media/image55.jpg"/><Relationship Id="rId10" Type="http://schemas.openxmlformats.org/officeDocument/2006/relationships/image" Target="../media/image37.jpg"/><Relationship Id="rId19" Type="http://schemas.openxmlformats.org/officeDocument/2006/relationships/image" Target="../media/image46.jpg"/><Relationship Id="rId31" Type="http://schemas.openxmlformats.org/officeDocument/2006/relationships/image" Target="../media/image58.jpg"/><Relationship Id="rId4" Type="http://schemas.openxmlformats.org/officeDocument/2006/relationships/image" Target="../media/image31.jpg"/><Relationship Id="rId9" Type="http://schemas.openxmlformats.org/officeDocument/2006/relationships/image" Target="../media/image36.jpg"/><Relationship Id="rId14" Type="http://schemas.openxmlformats.org/officeDocument/2006/relationships/image" Target="../media/image41.jpg"/><Relationship Id="rId22" Type="http://schemas.openxmlformats.org/officeDocument/2006/relationships/image" Target="../media/image49.jpg"/><Relationship Id="rId27" Type="http://schemas.openxmlformats.org/officeDocument/2006/relationships/image" Target="../media/image54.jpg"/><Relationship Id="rId30" Type="http://schemas.openxmlformats.org/officeDocument/2006/relationships/image" Target="../media/image57.jpg"/><Relationship Id="rId8" Type="http://schemas.openxmlformats.org/officeDocument/2006/relationships/image" Target="../media/image35.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62.jpeg"/><Relationship Id="rId4" Type="http://schemas.openxmlformats.org/officeDocument/2006/relationships/hyperlink" Target="http://www.cengageasia.com/browse/higher_education/mathematics_and_science/mathematics/discrete_mathematics/discrete_mathematics/2019/1/11/978035711408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11728" y="3429001"/>
            <a:ext cx="6858000" cy="637674"/>
          </a:xfrm>
        </p:spPr>
        <p:txBody>
          <a:bodyPr>
            <a:normAutofit/>
          </a:bodyPr>
          <a:lstStyle/>
          <a:p>
            <a:r>
              <a:rPr lang="en-SG" sz="3300" dirty="0" err="1"/>
              <a:t>AY2026</a:t>
            </a:r>
            <a:r>
              <a:rPr lang="en-SG" sz="3300" dirty="0"/>
              <a:t>/27 Semester 1</a:t>
            </a:r>
          </a:p>
        </p:txBody>
      </p:sp>
      <p:sp>
        <p:nvSpPr>
          <p:cNvPr id="4" name="Rounded Rectangle 3"/>
          <p:cNvSpPr/>
          <p:nvPr/>
        </p:nvSpPr>
        <p:spPr>
          <a:xfrm>
            <a:off x="644579" y="2152652"/>
            <a:ext cx="7809875" cy="751115"/>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itle 1"/>
          <p:cNvSpPr>
            <a:spLocks noGrp="1"/>
          </p:cNvSpPr>
          <p:nvPr>
            <p:ph type="ctrTitle"/>
          </p:nvPr>
        </p:nvSpPr>
        <p:spPr>
          <a:xfrm>
            <a:off x="922086" y="2152653"/>
            <a:ext cx="7247642" cy="627871"/>
          </a:xfrm>
        </p:spPr>
        <p:txBody>
          <a:bodyPr>
            <a:normAutofit/>
          </a:bodyPr>
          <a:lstStyle/>
          <a:p>
            <a:r>
              <a:rPr lang="en-SG" sz="3000" dirty="0">
                <a:solidFill>
                  <a:schemeClr val="bg1"/>
                </a:solidFill>
                <a:latin typeface="+mn-lt"/>
              </a:rPr>
              <a:t>CS1231S Discrete Structures</a:t>
            </a:r>
          </a:p>
        </p:txBody>
      </p:sp>
      <p:sp>
        <p:nvSpPr>
          <p:cNvPr id="11" name="Slide Number Placeholder 10"/>
          <p:cNvSpPr>
            <a:spLocks noGrp="1"/>
          </p:cNvSpPr>
          <p:nvPr>
            <p:ph type="sldNum" sz="quarter" idx="12"/>
          </p:nvPr>
        </p:nvSpPr>
        <p:spPr/>
        <p:txBody>
          <a:bodyPr/>
          <a:lstStyle/>
          <a:p>
            <a:fld id="{3945BCA7-BE1F-44EA-8FAA-E97CADA8B770}" type="slidenum">
              <a:rPr lang="en-SG" smtClean="0"/>
              <a:t>1</a:t>
            </a:fld>
            <a:endParaRPr lang="en-SG" dirty="0"/>
          </a:p>
        </p:txBody>
      </p:sp>
      <p:pic>
        <p:nvPicPr>
          <p:cNvPr id="22" name="Picture 21">
            <a:extLst>
              <a:ext uri="{FF2B5EF4-FFF2-40B4-BE49-F238E27FC236}">
                <a16:creationId xmlns:a16="http://schemas.microsoft.com/office/drawing/2014/main" id="{EC364C2B-5DE0-4987-99A9-71396A8960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6543" y="4984153"/>
            <a:ext cx="3735717" cy="1225315"/>
          </a:xfrm>
          <a:prstGeom prst="rect">
            <a:avLst/>
          </a:prstGeom>
        </p:spPr>
      </p:pic>
      <p:grpSp>
        <p:nvGrpSpPr>
          <p:cNvPr id="9" name="Group 8">
            <a:extLst>
              <a:ext uri="{FF2B5EF4-FFF2-40B4-BE49-F238E27FC236}">
                <a16:creationId xmlns:a16="http://schemas.microsoft.com/office/drawing/2014/main" id="{8457A218-226F-80A1-0A32-D991C06C2F83}"/>
              </a:ext>
            </a:extLst>
          </p:cNvPr>
          <p:cNvGrpSpPr/>
          <p:nvPr/>
        </p:nvGrpSpPr>
        <p:grpSpPr>
          <a:xfrm>
            <a:off x="339011" y="4192646"/>
            <a:ext cx="2105609" cy="2439329"/>
            <a:chOff x="339011" y="4192646"/>
            <a:chExt cx="2105609" cy="2439329"/>
          </a:xfrm>
        </p:grpSpPr>
        <p:pic>
          <p:nvPicPr>
            <p:cNvPr id="7" name="Picture 6">
              <a:extLst>
                <a:ext uri="{FF2B5EF4-FFF2-40B4-BE49-F238E27FC236}">
                  <a16:creationId xmlns:a16="http://schemas.microsoft.com/office/drawing/2014/main" id="{F5B030C5-B549-3652-B525-99244AA84D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011" y="4192646"/>
              <a:ext cx="2105609" cy="2105609"/>
            </a:xfrm>
            <a:prstGeom prst="rect">
              <a:avLst/>
            </a:prstGeom>
          </p:spPr>
        </p:pic>
        <p:sp>
          <p:nvSpPr>
            <p:cNvPr id="8" name="TextBox 7">
              <a:extLst>
                <a:ext uri="{FF2B5EF4-FFF2-40B4-BE49-F238E27FC236}">
                  <a16:creationId xmlns:a16="http://schemas.microsoft.com/office/drawing/2014/main" id="{EB34F5BC-7047-3311-E179-69E65BA4D3FB}"/>
                </a:ext>
              </a:extLst>
            </p:cNvPr>
            <p:cNvSpPr txBox="1"/>
            <p:nvPr/>
          </p:nvSpPr>
          <p:spPr>
            <a:xfrm>
              <a:off x="534850" y="6216477"/>
              <a:ext cx="1713931" cy="415498"/>
            </a:xfrm>
            <a:prstGeom prst="rect">
              <a:avLst/>
            </a:prstGeom>
            <a:noFill/>
          </p:spPr>
          <p:txBody>
            <a:bodyPr wrap="none" rtlCol="0">
              <a:spAutoFit/>
            </a:bodyPr>
            <a:lstStyle/>
            <a:p>
              <a:pPr algn="ctr"/>
              <a:r>
                <a:rPr lang="en-US" sz="1050" dirty="0" err="1"/>
                <a:t>CS1231S</a:t>
              </a:r>
              <a:r>
                <a:rPr lang="en-US" sz="1050" dirty="0"/>
                <a:t> (</a:t>
              </a:r>
              <a:r>
                <a:rPr lang="en-US" sz="1050" dirty="0" err="1"/>
                <a:t>AY2026</a:t>
              </a:r>
              <a:r>
                <a:rPr lang="en-US" sz="1050" dirty="0"/>
                <a:t>/27 </a:t>
              </a:r>
              <a:r>
                <a:rPr lang="en-US" sz="1050" dirty="0" err="1"/>
                <a:t>Sem1</a:t>
              </a:r>
              <a:r>
                <a:rPr lang="en-US" sz="1050" dirty="0"/>
                <a:t>)</a:t>
              </a:r>
            </a:p>
            <a:p>
              <a:pPr algn="ctr"/>
              <a:r>
                <a:rPr lang="en-US" sz="1050" dirty="0" err="1"/>
                <a:t>QnA</a:t>
              </a:r>
              <a:endParaRPr lang="en-US" sz="1600" dirty="0"/>
            </a:p>
          </p:txBody>
        </p:sp>
      </p:grpSp>
    </p:spTree>
    <p:extLst>
      <p:ext uri="{BB962C8B-B14F-4D97-AF65-F5344CB8AC3E}">
        <p14:creationId xmlns:p14="http://schemas.microsoft.com/office/powerpoint/2010/main" val="95164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10</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5. Online Resources (1/3)</a:t>
            </a:r>
            <a:endParaRPr lang="en-SG" sz="2000" dirty="0">
              <a:solidFill>
                <a:schemeClr val="bg1"/>
              </a:solidFill>
            </a:endParaRPr>
          </a:p>
        </p:txBody>
      </p:sp>
      <p:sp>
        <p:nvSpPr>
          <p:cNvPr id="7" name="TextBox 6">
            <a:extLst>
              <a:ext uri="{FF2B5EF4-FFF2-40B4-BE49-F238E27FC236}">
                <a16:creationId xmlns:a16="http://schemas.microsoft.com/office/drawing/2014/main" id="{C0C8B743-62C5-417D-B339-5B54C0600483}"/>
              </a:ext>
            </a:extLst>
          </p:cNvPr>
          <p:cNvSpPr txBox="1"/>
          <p:nvPr/>
        </p:nvSpPr>
        <p:spPr>
          <a:xfrm>
            <a:off x="791210" y="1065735"/>
            <a:ext cx="6695440" cy="523220"/>
          </a:xfrm>
          <a:prstGeom prst="rect">
            <a:avLst/>
          </a:prstGeom>
          <a:noFill/>
        </p:spPr>
        <p:txBody>
          <a:bodyPr wrap="square" rtlCol="0">
            <a:spAutoFit/>
          </a:bodyPr>
          <a:lstStyle/>
          <a:p>
            <a:r>
              <a:rPr lang="en-SG" sz="2800" dirty="0"/>
              <a:t>Canvas: </a:t>
            </a:r>
            <a:r>
              <a:rPr lang="en-SG" sz="2800" dirty="0">
                <a:hlinkClick r:id="rId3"/>
              </a:rPr>
              <a:t>https://canvas.nus.edu.sg </a:t>
            </a:r>
            <a:endParaRPr lang="en-SG" sz="2800" dirty="0"/>
          </a:p>
        </p:txBody>
      </p:sp>
      <p:pic>
        <p:nvPicPr>
          <p:cNvPr id="9" name="Picture 8">
            <a:extLst>
              <a:ext uri="{FF2B5EF4-FFF2-40B4-BE49-F238E27FC236}">
                <a16:creationId xmlns:a16="http://schemas.microsoft.com/office/drawing/2014/main" id="{EC5ED834-4E16-0183-C5FE-473D070BE325}"/>
              </a:ext>
            </a:extLst>
          </p:cNvPr>
          <p:cNvPicPr>
            <a:picLocks noChangeAspect="1"/>
          </p:cNvPicPr>
          <p:nvPr/>
        </p:nvPicPr>
        <p:blipFill rotWithShape="1">
          <a:blip r:embed="rId4"/>
          <a:srcRect l="2500" t="15777" r="17700" b="8466"/>
          <a:stretch/>
        </p:blipFill>
        <p:spPr>
          <a:xfrm>
            <a:off x="356616" y="1648279"/>
            <a:ext cx="8574364" cy="4578787"/>
          </a:xfrm>
          <a:prstGeom prst="rect">
            <a:avLst/>
          </a:prstGeom>
        </p:spPr>
      </p:pic>
    </p:spTree>
    <p:extLst>
      <p:ext uri="{BB962C8B-B14F-4D97-AF65-F5344CB8AC3E}">
        <p14:creationId xmlns:p14="http://schemas.microsoft.com/office/powerpoint/2010/main" val="2990700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11</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5. Online Resources (2/3)</a:t>
            </a:r>
            <a:endParaRPr lang="en-SG" sz="2000" dirty="0">
              <a:solidFill>
                <a:schemeClr val="bg1"/>
              </a:solidFill>
            </a:endParaRPr>
          </a:p>
        </p:txBody>
      </p:sp>
      <p:sp>
        <p:nvSpPr>
          <p:cNvPr id="3" name="TextBox 2">
            <a:extLst>
              <a:ext uri="{FF2B5EF4-FFF2-40B4-BE49-F238E27FC236}">
                <a16:creationId xmlns:a16="http://schemas.microsoft.com/office/drawing/2014/main" id="{3DC469C8-CB37-4C3C-B3E8-207CFF301ACE}"/>
              </a:ext>
            </a:extLst>
          </p:cNvPr>
          <p:cNvSpPr txBox="1"/>
          <p:nvPr/>
        </p:nvSpPr>
        <p:spPr>
          <a:xfrm>
            <a:off x="396712" y="1109166"/>
            <a:ext cx="6695440" cy="954107"/>
          </a:xfrm>
          <a:prstGeom prst="rect">
            <a:avLst/>
          </a:prstGeom>
          <a:noFill/>
        </p:spPr>
        <p:txBody>
          <a:bodyPr wrap="square" rtlCol="0">
            <a:spAutoFit/>
          </a:bodyPr>
          <a:lstStyle/>
          <a:p>
            <a:r>
              <a:rPr lang="en-SG" sz="2800" dirty="0"/>
              <a:t>CS1231S module website: </a:t>
            </a:r>
            <a:r>
              <a:rPr lang="en-SG" sz="2800" dirty="0">
                <a:hlinkClick r:id="rId3"/>
              </a:rPr>
              <a:t>https://www.comp.nus.edu.sg/~cs1231s</a:t>
            </a:r>
            <a:r>
              <a:rPr lang="en-SG" sz="2800" dirty="0"/>
              <a:t>   </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966" y="2089902"/>
            <a:ext cx="6765663" cy="4369491"/>
          </a:xfrm>
          <a:prstGeom prst="rect">
            <a:avLst/>
          </a:prstGeom>
        </p:spPr>
      </p:pic>
      <p:sp>
        <p:nvSpPr>
          <p:cNvPr id="6" name="TextBox 5">
            <a:extLst>
              <a:ext uri="{FF2B5EF4-FFF2-40B4-BE49-F238E27FC236}">
                <a16:creationId xmlns:a16="http://schemas.microsoft.com/office/drawing/2014/main" id="{8F8B0F68-91C6-4E21-A288-DBE057CFD56E}"/>
              </a:ext>
            </a:extLst>
          </p:cNvPr>
          <p:cNvSpPr txBox="1"/>
          <p:nvPr/>
        </p:nvSpPr>
        <p:spPr>
          <a:xfrm>
            <a:off x="5250758" y="5188241"/>
            <a:ext cx="2884576" cy="954107"/>
          </a:xfrm>
          <a:prstGeom prst="rect">
            <a:avLst/>
          </a:prstGeom>
          <a:solidFill>
            <a:schemeClr val="accent4">
              <a:lumMod val="20000"/>
              <a:lumOff val="80000"/>
            </a:schemeClr>
          </a:solidFill>
          <a:ln>
            <a:solidFill>
              <a:schemeClr val="accent2">
                <a:lumMod val="75000"/>
              </a:schemeClr>
            </a:solidFill>
          </a:ln>
        </p:spPr>
        <p:txBody>
          <a:bodyPr wrap="square" rtlCol="0">
            <a:spAutoFit/>
          </a:bodyPr>
          <a:lstStyle/>
          <a:p>
            <a:r>
              <a:rPr lang="en-SG" sz="2800" dirty="0">
                <a:solidFill>
                  <a:srgbClr val="C00000"/>
                </a:solidFill>
              </a:rPr>
              <a:t>As backup in case Canvas is down.</a:t>
            </a:r>
          </a:p>
        </p:txBody>
      </p:sp>
    </p:spTree>
    <p:extLst>
      <p:ext uri="{BB962C8B-B14F-4D97-AF65-F5344CB8AC3E}">
        <p14:creationId xmlns:p14="http://schemas.microsoft.com/office/powerpoint/2010/main" val="254233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51CE8-B537-B96D-B131-D4B3E55A2E9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5266739-D70D-617B-1664-BDEAB55973AB}"/>
              </a:ext>
            </a:extLst>
          </p:cNvPr>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a:extLst>
              <a:ext uri="{FF2B5EF4-FFF2-40B4-BE49-F238E27FC236}">
                <a16:creationId xmlns:a16="http://schemas.microsoft.com/office/drawing/2014/main" id="{4F6A1C91-4A49-7B65-BEEE-F4CC5F5FF09F}"/>
              </a:ext>
            </a:extLst>
          </p:cNvPr>
          <p:cNvSpPr>
            <a:spLocks noGrp="1"/>
          </p:cNvSpPr>
          <p:nvPr>
            <p:ph type="sldNum" sz="quarter" idx="12"/>
          </p:nvPr>
        </p:nvSpPr>
        <p:spPr/>
        <p:txBody>
          <a:bodyPr/>
          <a:lstStyle/>
          <a:p>
            <a:fld id="{3945BCA7-BE1F-44EA-8FAA-E97CADA8B770}" type="slidenum">
              <a:rPr lang="en-SG" smtClean="0"/>
              <a:t>12</a:t>
            </a:fld>
            <a:endParaRPr lang="en-SG" dirty="0"/>
          </a:p>
        </p:txBody>
      </p:sp>
      <p:sp>
        <p:nvSpPr>
          <p:cNvPr id="2" name="TextBox 1">
            <a:extLst>
              <a:ext uri="{FF2B5EF4-FFF2-40B4-BE49-F238E27FC236}">
                <a16:creationId xmlns:a16="http://schemas.microsoft.com/office/drawing/2014/main" id="{C86129C7-E55D-8A1A-1C40-A10B983CF3B3}"/>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3ECE63B6-276A-C5F1-C2BB-182D067B0C86}"/>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5. Online Resources (3/3)</a:t>
            </a:r>
            <a:endParaRPr lang="en-SG" sz="2000" dirty="0">
              <a:solidFill>
                <a:schemeClr val="bg1"/>
              </a:solidFill>
            </a:endParaRPr>
          </a:p>
        </p:txBody>
      </p:sp>
      <p:sp>
        <p:nvSpPr>
          <p:cNvPr id="3" name="TextBox 2">
            <a:extLst>
              <a:ext uri="{FF2B5EF4-FFF2-40B4-BE49-F238E27FC236}">
                <a16:creationId xmlns:a16="http://schemas.microsoft.com/office/drawing/2014/main" id="{DDB36952-2529-EA45-35F6-FBCBE16CD2EE}"/>
              </a:ext>
            </a:extLst>
          </p:cNvPr>
          <p:cNvSpPr txBox="1"/>
          <p:nvPr/>
        </p:nvSpPr>
        <p:spPr>
          <a:xfrm>
            <a:off x="396712" y="1109166"/>
            <a:ext cx="7273051" cy="769441"/>
          </a:xfrm>
          <a:prstGeom prst="rect">
            <a:avLst/>
          </a:prstGeom>
          <a:noFill/>
        </p:spPr>
        <p:txBody>
          <a:bodyPr wrap="square" rtlCol="0">
            <a:spAutoFit/>
          </a:bodyPr>
          <a:lstStyle/>
          <a:p>
            <a:r>
              <a:rPr lang="en-SG" sz="2400" dirty="0"/>
              <a:t>We will call it </a:t>
            </a:r>
            <a:r>
              <a:rPr lang="en-SG" sz="2400" dirty="0" err="1">
                <a:solidFill>
                  <a:srgbClr val="0000FF"/>
                </a:solidFill>
              </a:rPr>
              <a:t>QnA</a:t>
            </a:r>
            <a:r>
              <a:rPr lang="en-SG" sz="2400" dirty="0"/>
              <a:t> for simplicity</a:t>
            </a:r>
          </a:p>
          <a:p>
            <a:r>
              <a:rPr lang="en-SG" sz="2000" dirty="0">
                <a:hlinkClick r:id="rId3"/>
              </a:rPr>
              <a:t>https://</a:t>
            </a:r>
            <a:r>
              <a:rPr lang="en-SG" sz="2000" dirty="0" err="1">
                <a:hlinkClick r:id="rId3"/>
              </a:rPr>
              <a:t>setsify.com</a:t>
            </a:r>
            <a:r>
              <a:rPr lang="en-SG" sz="2000" dirty="0">
                <a:hlinkClick r:id="rId3"/>
              </a:rPr>
              <a:t>/space/</a:t>
            </a:r>
            <a:r>
              <a:rPr lang="en-SG" sz="2000" dirty="0" err="1">
                <a:hlinkClick r:id="rId3"/>
              </a:rPr>
              <a:t>6a0532f67be1d8eac8fddaf9</a:t>
            </a:r>
            <a:r>
              <a:rPr lang="en-SG" sz="2000" dirty="0"/>
              <a:t> </a:t>
            </a:r>
            <a:endParaRPr lang="en-SG" sz="2400" dirty="0"/>
          </a:p>
        </p:txBody>
      </p:sp>
      <p:sp>
        <p:nvSpPr>
          <p:cNvPr id="14" name="TextBox 13">
            <a:extLst>
              <a:ext uri="{FF2B5EF4-FFF2-40B4-BE49-F238E27FC236}">
                <a16:creationId xmlns:a16="http://schemas.microsoft.com/office/drawing/2014/main" id="{05B09DD0-49CA-53EE-A836-7946D19B61F5}"/>
              </a:ext>
            </a:extLst>
          </p:cNvPr>
          <p:cNvSpPr txBox="1"/>
          <p:nvPr/>
        </p:nvSpPr>
        <p:spPr>
          <a:xfrm>
            <a:off x="396712" y="1987420"/>
            <a:ext cx="6862503" cy="369332"/>
          </a:xfrm>
          <a:prstGeom prst="rect">
            <a:avLst/>
          </a:prstGeom>
          <a:noFill/>
        </p:spPr>
        <p:txBody>
          <a:bodyPr wrap="square" rtlCol="0">
            <a:spAutoFit/>
          </a:bodyPr>
          <a:lstStyle/>
          <a:p>
            <a:r>
              <a:rPr lang="en-US" dirty="0"/>
              <a:t>Post your questions here. More rooms will be created as we progress.</a:t>
            </a:r>
          </a:p>
        </p:txBody>
      </p:sp>
      <p:grpSp>
        <p:nvGrpSpPr>
          <p:cNvPr id="4" name="Group 3">
            <a:extLst>
              <a:ext uri="{FF2B5EF4-FFF2-40B4-BE49-F238E27FC236}">
                <a16:creationId xmlns:a16="http://schemas.microsoft.com/office/drawing/2014/main" id="{24FEE53D-51E7-D485-4F88-C754477A12BA}"/>
              </a:ext>
            </a:extLst>
          </p:cNvPr>
          <p:cNvGrpSpPr/>
          <p:nvPr/>
        </p:nvGrpSpPr>
        <p:grpSpPr>
          <a:xfrm>
            <a:off x="6198505" y="2499089"/>
            <a:ext cx="2316845" cy="2651409"/>
            <a:chOff x="319135" y="4591910"/>
            <a:chExt cx="1764444" cy="2019239"/>
          </a:xfrm>
        </p:grpSpPr>
        <p:pic>
          <p:nvPicPr>
            <p:cNvPr id="6" name="Picture 5">
              <a:extLst>
                <a:ext uri="{FF2B5EF4-FFF2-40B4-BE49-F238E27FC236}">
                  <a16:creationId xmlns:a16="http://schemas.microsoft.com/office/drawing/2014/main" id="{1B30CF51-1EDB-7674-2742-3FE2810BD6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9135" y="4591910"/>
              <a:ext cx="1764444" cy="1764444"/>
            </a:xfrm>
            <a:prstGeom prst="rect">
              <a:avLst/>
            </a:prstGeom>
          </p:spPr>
        </p:pic>
        <p:sp>
          <p:nvSpPr>
            <p:cNvPr id="7" name="TextBox 6">
              <a:extLst>
                <a:ext uri="{FF2B5EF4-FFF2-40B4-BE49-F238E27FC236}">
                  <a16:creationId xmlns:a16="http://schemas.microsoft.com/office/drawing/2014/main" id="{781A0B32-F86D-767C-4BDB-DC6722D3A68B}"/>
                </a:ext>
              </a:extLst>
            </p:cNvPr>
            <p:cNvSpPr txBox="1"/>
            <p:nvPr/>
          </p:nvSpPr>
          <p:spPr>
            <a:xfrm>
              <a:off x="470609" y="6259558"/>
              <a:ext cx="1461495" cy="351591"/>
            </a:xfrm>
            <a:prstGeom prst="rect">
              <a:avLst/>
            </a:prstGeom>
            <a:noFill/>
          </p:spPr>
          <p:txBody>
            <a:bodyPr wrap="none" rtlCol="0">
              <a:spAutoFit/>
            </a:bodyPr>
            <a:lstStyle/>
            <a:p>
              <a:pPr algn="ctr"/>
              <a:r>
                <a:rPr lang="en-US" sz="1200" dirty="0" err="1"/>
                <a:t>CS1231S</a:t>
              </a:r>
              <a:r>
                <a:rPr lang="en-US" sz="1200" dirty="0"/>
                <a:t> (</a:t>
              </a:r>
              <a:r>
                <a:rPr lang="en-US" sz="1200" dirty="0" err="1"/>
                <a:t>AY2026</a:t>
              </a:r>
              <a:r>
                <a:rPr lang="en-US" sz="1200" dirty="0"/>
                <a:t>/27 </a:t>
              </a:r>
              <a:r>
                <a:rPr lang="en-US" sz="1200" dirty="0" err="1"/>
                <a:t>Sem1</a:t>
              </a:r>
              <a:r>
                <a:rPr lang="en-US" sz="1200" dirty="0"/>
                <a:t>)</a:t>
              </a:r>
            </a:p>
            <a:p>
              <a:pPr algn="ctr"/>
              <a:r>
                <a:rPr lang="en-US" sz="1200" dirty="0" err="1"/>
                <a:t>QnA</a:t>
              </a:r>
              <a:endParaRPr lang="en-US" sz="1600" dirty="0"/>
            </a:p>
          </p:txBody>
        </p:sp>
      </p:grpSp>
      <p:pic>
        <p:nvPicPr>
          <p:cNvPr id="9" name="Picture 8">
            <a:extLst>
              <a:ext uri="{FF2B5EF4-FFF2-40B4-BE49-F238E27FC236}">
                <a16:creationId xmlns:a16="http://schemas.microsoft.com/office/drawing/2014/main" id="{80FB2D71-514A-1B45-DBBF-9D9D040C7D98}"/>
              </a:ext>
            </a:extLst>
          </p:cNvPr>
          <p:cNvPicPr>
            <a:picLocks noChangeAspect="1"/>
          </p:cNvPicPr>
          <p:nvPr/>
        </p:nvPicPr>
        <p:blipFill>
          <a:blip r:embed="rId5"/>
          <a:srcRect l="22652" t="16632" r="22550" b="35034"/>
          <a:stretch>
            <a:fillRect/>
          </a:stretch>
        </p:blipFill>
        <p:spPr>
          <a:xfrm>
            <a:off x="387381" y="2356752"/>
            <a:ext cx="5630638" cy="2793746"/>
          </a:xfrm>
          <a:prstGeom prst="rect">
            <a:avLst/>
          </a:prstGeom>
        </p:spPr>
      </p:pic>
    </p:spTree>
    <p:extLst>
      <p:ext uri="{BB962C8B-B14F-4D97-AF65-F5344CB8AC3E}">
        <p14:creationId xmlns:p14="http://schemas.microsoft.com/office/powerpoint/2010/main" val="567337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13</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6. Assessments</a:t>
            </a:r>
            <a:endParaRPr lang="en-SG" sz="2000" dirty="0">
              <a:solidFill>
                <a:schemeClr val="bg1"/>
              </a:solidFill>
            </a:endParaRPr>
          </a:p>
        </p:txBody>
      </p:sp>
      <p:graphicFrame>
        <p:nvGraphicFramePr>
          <p:cNvPr id="7" name="Table 6">
            <a:extLst>
              <a:ext uri="{FF2B5EF4-FFF2-40B4-BE49-F238E27FC236}">
                <a16:creationId xmlns:a16="http://schemas.microsoft.com/office/drawing/2014/main" id="{115EC50B-97DA-47FD-961B-3B18A75CE124}"/>
              </a:ext>
            </a:extLst>
          </p:cNvPr>
          <p:cNvGraphicFramePr>
            <a:graphicFrameLocks noGrp="1"/>
          </p:cNvGraphicFramePr>
          <p:nvPr>
            <p:extLst>
              <p:ext uri="{D42A27DB-BD31-4B8C-83A1-F6EECF244321}">
                <p14:modId xmlns:p14="http://schemas.microsoft.com/office/powerpoint/2010/main" val="3137121799"/>
              </p:ext>
            </p:extLst>
          </p:nvPr>
        </p:nvGraphicFramePr>
        <p:xfrm>
          <a:off x="256478" y="1260339"/>
          <a:ext cx="8642195" cy="2778645"/>
        </p:xfrm>
        <a:graphic>
          <a:graphicData uri="http://schemas.openxmlformats.org/drawingml/2006/table">
            <a:tbl>
              <a:tblPr firstRow="1" bandRow="1">
                <a:tableStyleId>{21E4AEA4-8DFA-4A89-87EB-49C32662AFE0}</a:tableStyleId>
              </a:tblPr>
              <a:tblGrid>
                <a:gridCol w="3100039">
                  <a:extLst>
                    <a:ext uri="{9D8B030D-6E8A-4147-A177-3AD203B41FA5}">
                      <a16:colId xmlns:a16="http://schemas.microsoft.com/office/drawing/2014/main" val="454702167"/>
                    </a:ext>
                  </a:extLst>
                </a:gridCol>
                <a:gridCol w="3880624">
                  <a:extLst>
                    <a:ext uri="{9D8B030D-6E8A-4147-A177-3AD203B41FA5}">
                      <a16:colId xmlns:a16="http://schemas.microsoft.com/office/drawing/2014/main" val="2184602193"/>
                    </a:ext>
                  </a:extLst>
                </a:gridCol>
                <a:gridCol w="1661532">
                  <a:extLst>
                    <a:ext uri="{9D8B030D-6E8A-4147-A177-3AD203B41FA5}">
                      <a16:colId xmlns:a16="http://schemas.microsoft.com/office/drawing/2014/main" val="4100062700"/>
                    </a:ext>
                  </a:extLst>
                </a:gridCol>
              </a:tblGrid>
              <a:tr h="401797">
                <a:tc>
                  <a:txBody>
                    <a:bodyPr/>
                    <a:lstStyle/>
                    <a:p>
                      <a:pPr algn="ctr"/>
                      <a:r>
                        <a:rPr lang="en-SG" sz="2000" dirty="0"/>
                        <a:t>CA component</a:t>
                      </a:r>
                    </a:p>
                  </a:txBody>
                  <a:tcPr/>
                </a:tc>
                <a:tc>
                  <a:txBody>
                    <a:bodyPr/>
                    <a:lstStyle/>
                    <a:p>
                      <a:pPr algn="ctr"/>
                      <a:r>
                        <a:rPr lang="en-SG" sz="2000" dirty="0"/>
                        <a:t>Date</a:t>
                      </a:r>
                    </a:p>
                  </a:txBody>
                  <a:tcPr/>
                </a:tc>
                <a:tc>
                  <a:txBody>
                    <a:bodyPr/>
                    <a:lstStyle/>
                    <a:p>
                      <a:pPr algn="ctr"/>
                      <a:r>
                        <a:rPr lang="en-SG" sz="2000" dirty="0"/>
                        <a:t>Weightage</a:t>
                      </a:r>
                    </a:p>
                  </a:txBody>
                  <a:tcPr/>
                </a:tc>
                <a:extLst>
                  <a:ext uri="{0D108BD9-81ED-4DB2-BD59-A6C34878D82A}">
                    <a16:rowId xmlns:a16="http://schemas.microsoft.com/office/drawing/2014/main" val="520775743"/>
                  </a:ext>
                </a:extLst>
              </a:tr>
              <a:tr h="466522">
                <a:tc>
                  <a:txBody>
                    <a:bodyPr/>
                    <a:lstStyle/>
                    <a:p>
                      <a:pPr algn="ctr"/>
                      <a:r>
                        <a:rPr lang="en-SG" sz="2400" dirty="0"/>
                        <a:t>Tutorial attendance</a:t>
                      </a:r>
                    </a:p>
                  </a:txBody>
                  <a:tcPr/>
                </a:tc>
                <a:tc>
                  <a:txBody>
                    <a:bodyPr/>
                    <a:lstStyle/>
                    <a:p>
                      <a:pPr algn="ctr"/>
                      <a:r>
                        <a:rPr lang="en-SG" sz="2400" dirty="0"/>
                        <a:t>-</a:t>
                      </a:r>
                    </a:p>
                  </a:txBody>
                  <a:tcPr/>
                </a:tc>
                <a:tc>
                  <a:txBody>
                    <a:bodyPr/>
                    <a:lstStyle/>
                    <a:p>
                      <a:pPr algn="ctr"/>
                      <a:r>
                        <a:rPr lang="en-SG" sz="2400" dirty="0"/>
                        <a:t>5%</a:t>
                      </a:r>
                    </a:p>
                  </a:txBody>
                  <a:tcPr/>
                </a:tc>
                <a:extLst>
                  <a:ext uri="{0D108BD9-81ED-4DB2-BD59-A6C34878D82A}">
                    <a16:rowId xmlns:a16="http://schemas.microsoft.com/office/drawing/2014/main" val="2789764770"/>
                  </a:ext>
                </a:extLst>
              </a:tr>
              <a:tr h="806808">
                <a:tc>
                  <a:txBody>
                    <a:bodyPr/>
                    <a:lstStyle/>
                    <a:p>
                      <a:pPr algn="ctr"/>
                      <a:r>
                        <a:rPr lang="en-SG" sz="2400" dirty="0"/>
                        <a:t>2 assignments &amp; 3 in-tutorial quizzes</a:t>
                      </a:r>
                    </a:p>
                  </a:txBody>
                  <a:tcPr/>
                </a:tc>
                <a:tc>
                  <a:txBody>
                    <a:bodyPr/>
                    <a:lstStyle/>
                    <a:p>
                      <a:pPr algn="ctr"/>
                      <a:r>
                        <a:rPr lang="en-SG" sz="1400" dirty="0"/>
                        <a:t>See </a:t>
                      </a:r>
                      <a:r>
                        <a:rPr lang="en-SG" sz="1400" dirty="0">
                          <a:hlinkClick r:id="rId3"/>
                        </a:rPr>
                        <a:t>https://</a:t>
                      </a:r>
                      <a:r>
                        <a:rPr lang="en-SG" sz="1400" dirty="0" err="1">
                          <a:hlinkClick r:id="rId3"/>
                        </a:rPr>
                        <a:t>www.comp.nus.edu.sg</a:t>
                      </a:r>
                      <a:r>
                        <a:rPr lang="en-SG" sz="1400" dirty="0">
                          <a:hlinkClick r:id="rId3"/>
                        </a:rPr>
                        <a:t>/~</a:t>
                      </a:r>
                      <a:r>
                        <a:rPr lang="en-SG" sz="1400" dirty="0" err="1">
                          <a:hlinkClick r:id="rId3"/>
                        </a:rPr>
                        <a:t>cs1231s</a:t>
                      </a:r>
                      <a:r>
                        <a:rPr lang="en-SG" sz="1400" dirty="0">
                          <a:hlinkClick r:id="rId3"/>
                        </a:rPr>
                        <a:t>/</a:t>
                      </a:r>
                      <a:r>
                        <a:rPr lang="en-SG" sz="1400" dirty="0" err="1">
                          <a:hlinkClick r:id="rId3"/>
                        </a:rPr>
                        <a:t>1_course_info</a:t>
                      </a:r>
                      <a:r>
                        <a:rPr lang="en-SG" sz="1400" dirty="0">
                          <a:hlinkClick r:id="rId3"/>
                        </a:rPr>
                        <a:t>/</a:t>
                      </a:r>
                      <a:r>
                        <a:rPr lang="en-SG" sz="1400" dirty="0" err="1">
                          <a:hlinkClick r:id="rId3"/>
                        </a:rPr>
                        <a:t>sched.html</a:t>
                      </a:r>
                      <a:r>
                        <a:rPr lang="en-SG" sz="1400" dirty="0"/>
                        <a:t> for assignment deadlines</a:t>
                      </a:r>
                    </a:p>
                  </a:txBody>
                  <a:tcPr/>
                </a:tc>
                <a:tc>
                  <a:txBody>
                    <a:bodyPr/>
                    <a:lstStyle/>
                    <a:p>
                      <a:pPr algn="ctr"/>
                      <a:r>
                        <a:rPr lang="en-SG" sz="2400" dirty="0"/>
                        <a:t>20%</a:t>
                      </a:r>
                    </a:p>
                  </a:txBody>
                  <a:tcPr/>
                </a:tc>
                <a:extLst>
                  <a:ext uri="{0D108BD9-81ED-4DB2-BD59-A6C34878D82A}">
                    <a16:rowId xmlns:a16="http://schemas.microsoft.com/office/drawing/2014/main" val="3863596587"/>
                  </a:ext>
                </a:extLst>
              </a:tr>
              <a:tr h="543683">
                <a:tc>
                  <a:txBody>
                    <a:bodyPr/>
                    <a:lstStyle/>
                    <a:p>
                      <a:pPr algn="ctr"/>
                      <a:r>
                        <a:rPr lang="en-SG" sz="2400" dirty="0"/>
                        <a:t>Midterm test</a:t>
                      </a:r>
                    </a:p>
                  </a:txBody>
                  <a:tcPr/>
                </a:tc>
                <a:tc>
                  <a:txBody>
                    <a:bodyPr/>
                    <a:lstStyle/>
                    <a:p>
                      <a:pPr algn="ctr"/>
                      <a:r>
                        <a:rPr lang="en-SG" sz="2400" dirty="0">
                          <a:solidFill>
                            <a:srgbClr val="C00000"/>
                          </a:solidFill>
                        </a:rPr>
                        <a:t>7</a:t>
                      </a:r>
                      <a:r>
                        <a:rPr lang="en-SG" sz="2400" baseline="0" dirty="0">
                          <a:solidFill>
                            <a:srgbClr val="C00000"/>
                          </a:solidFill>
                        </a:rPr>
                        <a:t> Oct</a:t>
                      </a:r>
                      <a:r>
                        <a:rPr lang="en-SG" sz="2400" dirty="0">
                          <a:solidFill>
                            <a:srgbClr val="C00000"/>
                          </a:solidFill>
                        </a:rPr>
                        <a:t> (Wed) 6:30 – </a:t>
                      </a:r>
                      <a:r>
                        <a:rPr lang="en-SG" sz="2400" dirty="0" err="1">
                          <a:solidFill>
                            <a:srgbClr val="C00000"/>
                          </a:solidFill>
                        </a:rPr>
                        <a:t>8pm</a:t>
                      </a:r>
                      <a:endParaRPr lang="en-SG" sz="2400" dirty="0">
                        <a:solidFill>
                          <a:srgbClr val="C00000"/>
                        </a:solidFill>
                      </a:endParaRPr>
                    </a:p>
                  </a:txBody>
                  <a:tcPr/>
                </a:tc>
                <a:tc>
                  <a:txBody>
                    <a:bodyPr/>
                    <a:lstStyle/>
                    <a:p>
                      <a:pPr algn="ctr"/>
                      <a:r>
                        <a:rPr lang="en-SG" sz="2400" dirty="0"/>
                        <a:t>25%</a:t>
                      </a:r>
                    </a:p>
                  </a:txBody>
                  <a:tcPr/>
                </a:tc>
                <a:extLst>
                  <a:ext uri="{0D108BD9-81ED-4DB2-BD59-A6C34878D82A}">
                    <a16:rowId xmlns:a16="http://schemas.microsoft.com/office/drawing/2014/main" val="3102648821"/>
                  </a:ext>
                </a:extLst>
              </a:tr>
              <a:tr h="543683">
                <a:tc>
                  <a:txBody>
                    <a:bodyPr/>
                    <a:lstStyle/>
                    <a:p>
                      <a:pPr algn="ctr"/>
                      <a:r>
                        <a:rPr lang="en-SG" sz="2400" dirty="0"/>
                        <a:t>Final exam</a:t>
                      </a:r>
                    </a:p>
                  </a:txBody>
                  <a:tcPr/>
                </a:tc>
                <a:tc>
                  <a:txBody>
                    <a:bodyPr/>
                    <a:lstStyle/>
                    <a:p>
                      <a:pPr algn="ctr"/>
                      <a:r>
                        <a:rPr lang="en-SG" sz="2400" dirty="0">
                          <a:solidFill>
                            <a:srgbClr val="C00000"/>
                          </a:solidFill>
                        </a:rPr>
                        <a:t>26</a:t>
                      </a:r>
                      <a:r>
                        <a:rPr lang="en-SG" sz="2400" baseline="0" dirty="0">
                          <a:solidFill>
                            <a:srgbClr val="C00000"/>
                          </a:solidFill>
                        </a:rPr>
                        <a:t> Nov</a:t>
                      </a:r>
                      <a:r>
                        <a:rPr lang="en-SG" sz="2400" dirty="0">
                          <a:solidFill>
                            <a:srgbClr val="C00000"/>
                          </a:solidFill>
                        </a:rPr>
                        <a:t> (Thu) 9 – </a:t>
                      </a:r>
                      <a:r>
                        <a:rPr lang="en-SG" sz="2400" dirty="0" err="1">
                          <a:solidFill>
                            <a:srgbClr val="C00000"/>
                          </a:solidFill>
                        </a:rPr>
                        <a:t>11am</a:t>
                      </a:r>
                      <a:endParaRPr lang="en-SG" sz="2400" dirty="0">
                        <a:solidFill>
                          <a:srgbClr val="C00000"/>
                        </a:solidFill>
                      </a:endParaRPr>
                    </a:p>
                  </a:txBody>
                  <a:tcPr/>
                </a:tc>
                <a:tc>
                  <a:txBody>
                    <a:bodyPr/>
                    <a:lstStyle/>
                    <a:p>
                      <a:pPr algn="ctr"/>
                      <a:r>
                        <a:rPr lang="en-SG" sz="2400" dirty="0"/>
                        <a:t>50%</a:t>
                      </a:r>
                    </a:p>
                  </a:txBody>
                  <a:tcPr/>
                </a:tc>
                <a:extLst>
                  <a:ext uri="{0D108BD9-81ED-4DB2-BD59-A6C34878D82A}">
                    <a16:rowId xmlns:a16="http://schemas.microsoft.com/office/drawing/2014/main" val="1575134097"/>
                  </a:ext>
                </a:extLst>
              </a:tr>
            </a:tbl>
          </a:graphicData>
        </a:graphic>
      </p:graphicFrame>
      <p:sp>
        <p:nvSpPr>
          <p:cNvPr id="8" name="TextBox 7">
            <a:extLst>
              <a:ext uri="{FF2B5EF4-FFF2-40B4-BE49-F238E27FC236}">
                <a16:creationId xmlns:a16="http://schemas.microsoft.com/office/drawing/2014/main" id="{2B639443-4A9B-4A8C-879D-A64ED787B6A6}"/>
              </a:ext>
            </a:extLst>
          </p:cNvPr>
          <p:cNvSpPr txBox="1"/>
          <p:nvPr/>
        </p:nvSpPr>
        <p:spPr>
          <a:xfrm>
            <a:off x="168443" y="4216788"/>
            <a:ext cx="8576058" cy="2277547"/>
          </a:xfrm>
          <a:prstGeom prst="rect">
            <a:avLst/>
          </a:prstGeom>
          <a:noFill/>
        </p:spPr>
        <p:txBody>
          <a:bodyPr wrap="square" rtlCol="0">
            <a:spAutoFit/>
          </a:bodyPr>
          <a:lstStyle/>
          <a:p>
            <a:pPr marL="444500" indent="-444500">
              <a:spcAft>
                <a:spcPts val="600"/>
              </a:spcAft>
              <a:buFont typeface="Arial" panose="020B0604020202020204" pitchFamily="34" charset="0"/>
              <a:buChar char="•"/>
            </a:pPr>
            <a:r>
              <a:rPr lang="en-SG" sz="2200" dirty="0"/>
              <a:t>Non-graded: </a:t>
            </a:r>
            <a:r>
              <a:rPr lang="en-SG" sz="2200" dirty="0">
                <a:solidFill>
                  <a:srgbClr val="0000FF"/>
                </a:solidFill>
              </a:rPr>
              <a:t>Canvas &gt; Quizzes </a:t>
            </a:r>
            <a:r>
              <a:rPr lang="en-SG" sz="2200" dirty="0"/>
              <a:t>– for your own practice/check.</a:t>
            </a:r>
          </a:p>
          <a:p>
            <a:pPr marL="444500" indent="-444500">
              <a:spcAft>
                <a:spcPts val="600"/>
              </a:spcAft>
              <a:buFont typeface="Arial" panose="020B0604020202020204" pitchFamily="34" charset="0"/>
              <a:buChar char="•"/>
            </a:pPr>
            <a:r>
              <a:rPr lang="en-SG" sz="2200" dirty="0">
                <a:solidFill>
                  <a:srgbClr val="C00000"/>
                </a:solidFill>
              </a:rPr>
              <a:t>Midterm test and final exam are open book</a:t>
            </a:r>
            <a:r>
              <a:rPr lang="en-SG" sz="2200" dirty="0"/>
              <a:t>. More details will be given out later.</a:t>
            </a:r>
          </a:p>
          <a:p>
            <a:pPr marL="444500" indent="-444500">
              <a:spcAft>
                <a:spcPts val="600"/>
              </a:spcAft>
              <a:buFont typeface="Arial" panose="020B0604020202020204" pitchFamily="34" charset="0"/>
              <a:buChar char="•"/>
            </a:pPr>
            <a:r>
              <a:rPr lang="en-SG" sz="2200" dirty="0"/>
              <a:t>Please post on “Canvas &gt; Discussions &gt; Midterm Test” by end of August if the </a:t>
            </a:r>
            <a:r>
              <a:rPr lang="en-SG" sz="2200" dirty="0">
                <a:solidFill>
                  <a:srgbClr val="0000FF"/>
                </a:solidFill>
              </a:rPr>
              <a:t>CS1231S midterm test clashes with your other test</a:t>
            </a:r>
            <a:r>
              <a:rPr lang="en-SG" sz="2200" dirty="0"/>
              <a:t>.</a:t>
            </a:r>
            <a:r>
              <a:rPr lang="en-US" sz="2200" dirty="0"/>
              <a:t> Please provide details (such as the other module code and timing).</a:t>
            </a:r>
            <a:r>
              <a:rPr lang="en-SG" sz="2200" dirty="0"/>
              <a:t> </a:t>
            </a:r>
            <a:endParaRPr lang="en-US" sz="2200" dirty="0"/>
          </a:p>
        </p:txBody>
      </p:sp>
      <p:sp>
        <p:nvSpPr>
          <p:cNvPr id="3" name="Rectangle: Rounded Corners 2">
            <a:extLst>
              <a:ext uri="{FF2B5EF4-FFF2-40B4-BE49-F238E27FC236}">
                <a16:creationId xmlns:a16="http://schemas.microsoft.com/office/drawing/2014/main" id="{861BD7FC-9FA2-0FAE-E0C3-3C522098845C}"/>
              </a:ext>
            </a:extLst>
          </p:cNvPr>
          <p:cNvSpPr/>
          <p:nvPr/>
        </p:nvSpPr>
        <p:spPr>
          <a:xfrm>
            <a:off x="3713584" y="2929812"/>
            <a:ext cx="3340359" cy="499188"/>
          </a:xfrm>
          <a:prstGeom prst="round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6071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dissolv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dissolve">
                                      <p:cBhvr>
                                        <p:cTn id="17" dur="500"/>
                                        <p:tgtEl>
                                          <p:spTgt spid="8">
                                            <p:txEl>
                                              <p:pRg st="2" end="2"/>
                                            </p:txEl>
                                          </p:spTgt>
                                        </p:tgtEl>
                                      </p:cBhvr>
                                    </p:animEffect>
                                  </p:childTnLst>
                                </p:cTn>
                              </p:par>
                            </p:childTnLst>
                          </p:cTn>
                        </p:par>
                        <p:par>
                          <p:cTn id="18" fill="hold">
                            <p:stCondLst>
                              <p:cond delay="500"/>
                            </p:stCondLst>
                            <p:childTnLst>
                              <p:par>
                                <p:cTn id="19" presetID="9" presetClass="entr" presetSubtype="0"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dissolv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14</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7. Lecture Plan (See CS1231S website for latest updates)</a:t>
            </a:r>
            <a:endParaRPr lang="en-SG" sz="2000" dirty="0">
              <a:solidFill>
                <a:schemeClr val="bg1"/>
              </a:solidFill>
            </a:endParaRPr>
          </a:p>
        </p:txBody>
      </p:sp>
      <p:graphicFrame>
        <p:nvGraphicFramePr>
          <p:cNvPr id="8" name="Table 7">
            <a:extLst>
              <a:ext uri="{FF2B5EF4-FFF2-40B4-BE49-F238E27FC236}">
                <a16:creationId xmlns:a16="http://schemas.microsoft.com/office/drawing/2014/main" id="{976FCDD5-63F5-40B7-85E1-B6D3707E6878}"/>
              </a:ext>
            </a:extLst>
          </p:cNvPr>
          <p:cNvGraphicFramePr>
            <a:graphicFrameLocks noGrp="1"/>
          </p:cNvGraphicFramePr>
          <p:nvPr>
            <p:extLst>
              <p:ext uri="{D42A27DB-BD31-4B8C-83A1-F6EECF244321}">
                <p14:modId xmlns:p14="http://schemas.microsoft.com/office/powerpoint/2010/main" val="1911846428"/>
              </p:ext>
            </p:extLst>
          </p:nvPr>
        </p:nvGraphicFramePr>
        <p:xfrm>
          <a:off x="628652" y="1569004"/>
          <a:ext cx="6994651" cy="5141106"/>
        </p:xfrm>
        <a:graphic>
          <a:graphicData uri="http://schemas.openxmlformats.org/drawingml/2006/table">
            <a:tbl>
              <a:tblPr firstRow="1" bandRow="1">
                <a:tableStyleId>{5C22544A-7EE6-4342-B048-85BDC9FD1C3A}</a:tableStyleId>
              </a:tblPr>
              <a:tblGrid>
                <a:gridCol w="813703">
                  <a:extLst>
                    <a:ext uri="{9D8B030D-6E8A-4147-A177-3AD203B41FA5}">
                      <a16:colId xmlns:a16="http://schemas.microsoft.com/office/drawing/2014/main" val="3378084583"/>
                    </a:ext>
                  </a:extLst>
                </a:gridCol>
                <a:gridCol w="6180948">
                  <a:extLst>
                    <a:ext uri="{9D8B030D-6E8A-4147-A177-3AD203B41FA5}">
                      <a16:colId xmlns:a16="http://schemas.microsoft.com/office/drawing/2014/main" val="2429010713"/>
                    </a:ext>
                  </a:extLst>
                </a:gridCol>
              </a:tblGrid>
              <a:tr h="370840">
                <a:tc>
                  <a:txBody>
                    <a:bodyPr/>
                    <a:lstStyle/>
                    <a:p>
                      <a:pPr algn="ctr"/>
                      <a:r>
                        <a:rPr lang="en-SG" dirty="0"/>
                        <a:t>Week</a:t>
                      </a:r>
                      <a:endParaRPr lang="en-US" dirty="0"/>
                    </a:p>
                  </a:txBody>
                  <a:tcPr/>
                </a:tc>
                <a:tc>
                  <a:txBody>
                    <a:bodyPr/>
                    <a:lstStyle/>
                    <a:p>
                      <a:pPr algn="ctr"/>
                      <a:r>
                        <a:rPr lang="en-SG"/>
                        <a:t>Lecture topics</a:t>
                      </a:r>
                      <a:endParaRPr lang="en-US" dirty="0"/>
                    </a:p>
                  </a:txBody>
                  <a:tcPr/>
                </a:tc>
                <a:extLst>
                  <a:ext uri="{0D108BD9-81ED-4DB2-BD59-A6C34878D82A}">
                    <a16:rowId xmlns:a16="http://schemas.microsoft.com/office/drawing/2014/main" val="3898157103"/>
                  </a:ext>
                </a:extLst>
              </a:tr>
              <a:tr h="302964">
                <a:tc>
                  <a:txBody>
                    <a:bodyPr/>
                    <a:lstStyle/>
                    <a:p>
                      <a:pPr algn="ctr"/>
                      <a:r>
                        <a:rPr lang="en-SG" sz="1600" dirty="0"/>
                        <a:t>1</a:t>
                      </a:r>
                      <a:endParaRPr lang="en-US" sz="1600" dirty="0"/>
                    </a:p>
                  </a:txBody>
                  <a:tcPr/>
                </a:tc>
                <a:tc>
                  <a:txBody>
                    <a:bodyPr/>
                    <a:lstStyle/>
                    <a:p>
                      <a:pPr algn="ctr"/>
                      <a:r>
                        <a:rPr lang="en-SG" sz="1600" dirty="0"/>
                        <a:t>Speaking Mathematically; The Logic of Compound Statements</a:t>
                      </a:r>
                      <a:endParaRPr lang="en-US" sz="1600" dirty="0"/>
                    </a:p>
                  </a:txBody>
                  <a:tcPr/>
                </a:tc>
                <a:extLst>
                  <a:ext uri="{0D108BD9-81ED-4DB2-BD59-A6C34878D82A}">
                    <a16:rowId xmlns:a16="http://schemas.microsoft.com/office/drawing/2014/main" val="2801952516"/>
                  </a:ext>
                </a:extLst>
              </a:tr>
              <a:tr h="260589">
                <a:tc>
                  <a:txBody>
                    <a:bodyPr/>
                    <a:lstStyle/>
                    <a:p>
                      <a:pPr algn="ctr"/>
                      <a:r>
                        <a:rPr lang="en-SG" sz="1600" dirty="0"/>
                        <a:t>2 </a:t>
                      </a:r>
                      <a:endParaRPr lang="en-US" sz="1600" dirty="0"/>
                    </a:p>
                  </a:txBody>
                  <a:tcPr/>
                </a:tc>
                <a:tc>
                  <a:txBody>
                    <a:bodyPr/>
                    <a:lstStyle/>
                    <a:p>
                      <a:pPr algn="ctr"/>
                      <a:r>
                        <a:rPr lang="en-SG" sz="1600" dirty="0"/>
                        <a:t>The Logic of Quantified Statements</a:t>
                      </a:r>
                      <a:endParaRPr lang="en-US" sz="1600" dirty="0"/>
                    </a:p>
                  </a:txBody>
                  <a:tcPr/>
                </a:tc>
                <a:extLst>
                  <a:ext uri="{0D108BD9-81ED-4DB2-BD59-A6C34878D82A}">
                    <a16:rowId xmlns:a16="http://schemas.microsoft.com/office/drawing/2014/main" val="4094096509"/>
                  </a:ext>
                </a:extLst>
              </a:tr>
              <a:tr h="297264">
                <a:tc>
                  <a:txBody>
                    <a:bodyPr/>
                    <a:lstStyle/>
                    <a:p>
                      <a:pPr algn="ctr"/>
                      <a:r>
                        <a:rPr lang="en-SG" sz="1600" dirty="0"/>
                        <a:t>3 </a:t>
                      </a:r>
                      <a:endParaRPr lang="en-US" sz="1600" dirty="0"/>
                    </a:p>
                  </a:txBody>
                  <a:tcPr/>
                </a:tc>
                <a:tc>
                  <a:txBody>
                    <a:bodyPr/>
                    <a:lstStyle/>
                    <a:p>
                      <a:pPr algn="ctr"/>
                      <a:r>
                        <a:rPr lang="en-SG" sz="1600" dirty="0"/>
                        <a:t>Methods of Proofs</a:t>
                      </a:r>
                      <a:endParaRPr lang="en-US" sz="1600" dirty="0"/>
                    </a:p>
                  </a:txBody>
                  <a:tcPr/>
                </a:tc>
                <a:extLst>
                  <a:ext uri="{0D108BD9-81ED-4DB2-BD59-A6C34878D82A}">
                    <a16:rowId xmlns:a16="http://schemas.microsoft.com/office/drawing/2014/main" val="2581865511"/>
                  </a:ext>
                </a:extLst>
              </a:tr>
              <a:tr h="250925">
                <a:tc>
                  <a:txBody>
                    <a:bodyPr/>
                    <a:lstStyle/>
                    <a:p>
                      <a:pPr algn="ctr"/>
                      <a:r>
                        <a:rPr lang="en-SG" sz="1600" dirty="0"/>
                        <a:t>4 </a:t>
                      </a:r>
                      <a:endParaRPr lang="en-US" sz="1600" dirty="0"/>
                    </a:p>
                  </a:txBody>
                  <a:tcPr>
                    <a:solidFill>
                      <a:schemeClr val="accent1">
                        <a:lumMod val="20000"/>
                        <a:lumOff val="80000"/>
                      </a:schemeClr>
                    </a:solidFill>
                  </a:tcPr>
                </a:tc>
                <a:tc>
                  <a:txBody>
                    <a:bodyPr/>
                    <a:lstStyle/>
                    <a:p>
                      <a:pPr algn="ctr"/>
                      <a:r>
                        <a:rPr lang="en-SG" sz="1600" dirty="0"/>
                        <a:t>Sets</a:t>
                      </a:r>
                      <a:endParaRPr lang="en-US" sz="1600" dirty="0"/>
                    </a:p>
                  </a:txBody>
                  <a:tcPr>
                    <a:solidFill>
                      <a:schemeClr val="accent1">
                        <a:lumMod val="20000"/>
                        <a:lumOff val="80000"/>
                      </a:schemeClr>
                    </a:solidFill>
                  </a:tcPr>
                </a:tc>
                <a:extLst>
                  <a:ext uri="{0D108BD9-81ED-4DB2-BD59-A6C34878D82A}">
                    <a16:rowId xmlns:a16="http://schemas.microsoft.com/office/drawing/2014/main" val="2534973969"/>
                  </a:ext>
                </a:extLst>
              </a:tr>
              <a:tr h="296645">
                <a:tc>
                  <a:txBody>
                    <a:bodyPr/>
                    <a:lstStyle/>
                    <a:p>
                      <a:pPr algn="ctr"/>
                      <a:r>
                        <a:rPr lang="en-SG" sz="1600" dirty="0"/>
                        <a:t>5 </a:t>
                      </a:r>
                      <a:endParaRPr lang="en-US" sz="1600" dirty="0"/>
                    </a:p>
                  </a:txBody>
                  <a:tcPr/>
                </a:tc>
                <a:tc>
                  <a:txBody>
                    <a:bodyPr/>
                    <a:lstStyle/>
                    <a:p>
                      <a:pPr algn="ctr"/>
                      <a:r>
                        <a:rPr lang="en-SG" sz="1600" dirty="0"/>
                        <a:t>Relations</a:t>
                      </a:r>
                      <a:endParaRPr lang="en-US" sz="1600" dirty="0"/>
                    </a:p>
                  </a:txBody>
                  <a:tcPr/>
                </a:tc>
                <a:extLst>
                  <a:ext uri="{0D108BD9-81ED-4DB2-BD59-A6C34878D82A}">
                    <a16:rowId xmlns:a16="http://schemas.microsoft.com/office/drawing/2014/main" val="944452156"/>
                  </a:ext>
                </a:extLst>
              </a:tr>
              <a:tr h="340506">
                <a:tc>
                  <a:txBody>
                    <a:bodyPr/>
                    <a:lstStyle/>
                    <a:p>
                      <a:pPr algn="ctr"/>
                      <a:r>
                        <a:rPr lang="en-SG" sz="1600" dirty="0"/>
                        <a:t>6 </a:t>
                      </a:r>
                      <a:endParaRPr lang="en-US" sz="1600" dirty="0"/>
                    </a:p>
                  </a:txBody>
                  <a:tcPr/>
                </a:tc>
                <a:tc>
                  <a:txBody>
                    <a:bodyPr/>
                    <a:lstStyle/>
                    <a:p>
                      <a:pPr algn="ctr"/>
                      <a:r>
                        <a:rPr lang="en-SG" sz="1600" dirty="0"/>
                        <a:t>Modular Arithmetic and Partial Orders</a:t>
                      </a:r>
                      <a:endParaRPr lang="en-US" sz="1600" dirty="0"/>
                    </a:p>
                  </a:txBody>
                  <a:tcPr/>
                </a:tc>
                <a:extLst>
                  <a:ext uri="{0D108BD9-81ED-4DB2-BD59-A6C34878D82A}">
                    <a16:rowId xmlns:a16="http://schemas.microsoft.com/office/drawing/2014/main" val="2920850698"/>
                  </a:ext>
                </a:extLst>
              </a:tr>
              <a:tr h="313350">
                <a:tc gridSpan="2">
                  <a:txBody>
                    <a:bodyPr/>
                    <a:lstStyle/>
                    <a:p>
                      <a:pPr algn="ctr"/>
                      <a:r>
                        <a:rPr lang="en-SG" sz="1600" dirty="0"/>
                        <a:t>Recess</a:t>
                      </a:r>
                      <a:endParaRPr lang="en-US" sz="1600" dirty="0"/>
                    </a:p>
                  </a:txBody>
                  <a:tcPr>
                    <a:solidFill>
                      <a:schemeClr val="accent2">
                        <a:lumMod val="20000"/>
                        <a:lumOff val="80000"/>
                      </a:schemeClr>
                    </a:solidFill>
                  </a:tcPr>
                </a:tc>
                <a:tc hMerge="1">
                  <a:txBody>
                    <a:bodyPr/>
                    <a:lstStyle/>
                    <a:p>
                      <a:endParaRPr lang="en-SG"/>
                    </a:p>
                  </a:txBody>
                  <a:tcPr/>
                </a:tc>
                <a:extLst>
                  <a:ext uri="{0D108BD9-81ED-4DB2-BD59-A6C34878D82A}">
                    <a16:rowId xmlns:a16="http://schemas.microsoft.com/office/drawing/2014/main" val="3827149490"/>
                  </a:ext>
                </a:extLst>
              </a:tr>
              <a:tr h="310500">
                <a:tc>
                  <a:txBody>
                    <a:bodyPr/>
                    <a:lstStyle/>
                    <a:p>
                      <a:pPr algn="ctr"/>
                      <a:r>
                        <a:rPr lang="en-SG" sz="1600" dirty="0"/>
                        <a:t>7 </a:t>
                      </a:r>
                      <a:endParaRPr lang="en-US" sz="1600" dirty="0"/>
                    </a:p>
                  </a:txBody>
                  <a:tcPr/>
                </a:tc>
                <a:tc>
                  <a:txBody>
                    <a:bodyPr/>
                    <a:lstStyle/>
                    <a:p>
                      <a:pPr algn="ctr"/>
                      <a:r>
                        <a:rPr lang="en-SG" sz="1600" dirty="0"/>
                        <a:t>Mathematical</a:t>
                      </a:r>
                      <a:r>
                        <a:rPr lang="en-SG" sz="1600" baseline="0" dirty="0"/>
                        <a:t> I</a:t>
                      </a:r>
                      <a:r>
                        <a:rPr lang="en-SG" sz="1600" dirty="0"/>
                        <a:t>nduction and Recursion</a:t>
                      </a:r>
                      <a:endParaRPr lang="en-US" sz="1600" dirty="0"/>
                    </a:p>
                  </a:txBody>
                  <a:tcPr/>
                </a:tc>
                <a:extLst>
                  <a:ext uri="{0D108BD9-81ED-4DB2-BD59-A6C34878D82A}">
                    <a16:rowId xmlns:a16="http://schemas.microsoft.com/office/drawing/2014/main" val="1398550869"/>
                  </a:ext>
                </a:extLst>
              </a:tr>
              <a:tr h="370840">
                <a:tc>
                  <a:txBody>
                    <a:bodyPr/>
                    <a:lstStyle/>
                    <a:p>
                      <a:pPr algn="ctr"/>
                      <a:r>
                        <a:rPr lang="en-SG" sz="1600" dirty="0"/>
                        <a:t>8 </a:t>
                      </a:r>
                      <a:endParaRPr lang="en-US" sz="1600" dirty="0"/>
                    </a:p>
                  </a:txBody>
                  <a:tcPr/>
                </a:tc>
                <a:tc>
                  <a:txBody>
                    <a:bodyPr/>
                    <a:lstStyle/>
                    <a:p>
                      <a:pPr algn="ctr"/>
                      <a:r>
                        <a:rPr lang="en-SG" sz="1600" dirty="0"/>
                        <a:t>Functions</a:t>
                      </a:r>
                      <a:endParaRPr lang="en-US" sz="1600" dirty="0"/>
                    </a:p>
                  </a:txBody>
                  <a:tcPr/>
                </a:tc>
                <a:extLst>
                  <a:ext uri="{0D108BD9-81ED-4DB2-BD59-A6C34878D82A}">
                    <a16:rowId xmlns:a16="http://schemas.microsoft.com/office/drawing/2014/main" val="3602394031"/>
                  </a:ext>
                </a:extLst>
              </a:tr>
              <a:tr h="290304">
                <a:tc>
                  <a:txBody>
                    <a:bodyPr/>
                    <a:lstStyle/>
                    <a:p>
                      <a:pPr algn="ctr"/>
                      <a:r>
                        <a:rPr lang="en-SG" sz="1600" dirty="0"/>
                        <a:t>9 </a:t>
                      </a:r>
                      <a:endParaRPr lang="en-US" sz="1600" dirty="0"/>
                    </a:p>
                  </a:txBody>
                  <a:tcPr/>
                </a:tc>
                <a:tc>
                  <a:txBody>
                    <a:bodyPr/>
                    <a:lstStyle/>
                    <a:p>
                      <a:pPr algn="ctr"/>
                      <a:r>
                        <a:rPr lang="en-SG" sz="1600" dirty="0"/>
                        <a:t>Cardinality</a:t>
                      </a:r>
                      <a:endParaRPr lang="en-US" sz="1600" dirty="0"/>
                    </a:p>
                  </a:txBody>
                  <a:tcPr/>
                </a:tc>
                <a:extLst>
                  <a:ext uri="{0D108BD9-81ED-4DB2-BD59-A6C34878D82A}">
                    <a16:rowId xmlns:a16="http://schemas.microsoft.com/office/drawing/2014/main" val="33311137"/>
                  </a:ext>
                </a:extLst>
              </a:tr>
              <a:tr h="323014">
                <a:tc>
                  <a:txBody>
                    <a:bodyPr/>
                    <a:lstStyle/>
                    <a:p>
                      <a:pPr algn="ctr"/>
                      <a:r>
                        <a:rPr lang="en-SG" sz="1600" dirty="0"/>
                        <a:t>10 </a:t>
                      </a:r>
                      <a:endParaRPr lang="en-US" sz="1600" dirty="0"/>
                    </a:p>
                  </a:txBody>
                  <a:tcPr/>
                </a:tc>
                <a:tc>
                  <a:txBody>
                    <a:bodyPr/>
                    <a:lstStyle/>
                    <a:p>
                      <a:pPr algn="ctr"/>
                      <a:r>
                        <a:rPr lang="en-SG" sz="1600" baseline="0" dirty="0"/>
                        <a:t>Counting and Probability </a:t>
                      </a:r>
                      <a:endParaRPr lang="en-US" sz="1600" dirty="0"/>
                    </a:p>
                  </a:txBody>
                  <a:tcPr/>
                </a:tc>
                <a:extLst>
                  <a:ext uri="{0D108BD9-81ED-4DB2-BD59-A6C34878D82A}">
                    <a16:rowId xmlns:a16="http://schemas.microsoft.com/office/drawing/2014/main" val="2366362723"/>
                  </a:ext>
                </a:extLst>
              </a:tr>
              <a:tr h="311119">
                <a:tc>
                  <a:txBody>
                    <a:bodyPr/>
                    <a:lstStyle/>
                    <a:p>
                      <a:pPr algn="ctr"/>
                      <a:r>
                        <a:rPr lang="en-SG" sz="1600" dirty="0"/>
                        <a:t>11 </a:t>
                      </a:r>
                      <a:endParaRPr lang="en-US" sz="1600" dirty="0"/>
                    </a:p>
                  </a:txBody>
                  <a:tcPr/>
                </a:tc>
                <a:tc>
                  <a:txBody>
                    <a:bodyPr/>
                    <a:lstStyle/>
                    <a:p>
                      <a:pPr algn="ctr"/>
                      <a:r>
                        <a:rPr lang="en-SG" sz="1600" dirty="0"/>
                        <a:t>Counting and Probability (cont’d); Graphs</a:t>
                      </a:r>
                      <a:endParaRPr lang="en-US" sz="1600" dirty="0"/>
                    </a:p>
                  </a:txBody>
                  <a:tcPr/>
                </a:tc>
                <a:extLst>
                  <a:ext uri="{0D108BD9-81ED-4DB2-BD59-A6C34878D82A}">
                    <a16:rowId xmlns:a16="http://schemas.microsoft.com/office/drawing/2014/main" val="2614097538"/>
                  </a:ext>
                </a:extLst>
              </a:tr>
              <a:tr h="332678">
                <a:tc>
                  <a:txBody>
                    <a:bodyPr/>
                    <a:lstStyle/>
                    <a:p>
                      <a:pPr algn="ctr"/>
                      <a:r>
                        <a:rPr lang="en-SG" sz="1600" dirty="0"/>
                        <a:t>12 </a:t>
                      </a:r>
                      <a:endParaRPr lang="en-US" sz="1600" dirty="0"/>
                    </a:p>
                  </a:txBody>
                  <a:tcPr/>
                </a:tc>
                <a:tc>
                  <a:txBody>
                    <a:bodyPr/>
                    <a:lstStyle/>
                    <a:p>
                      <a:pPr algn="ctr"/>
                      <a:r>
                        <a:rPr lang="en-SG" sz="1600" baseline="0" dirty="0"/>
                        <a:t>Graphs (cont’d); Trees</a:t>
                      </a:r>
                      <a:endParaRPr lang="en-US" sz="1600" dirty="0"/>
                    </a:p>
                  </a:txBody>
                  <a:tcPr/>
                </a:tc>
                <a:extLst>
                  <a:ext uri="{0D108BD9-81ED-4DB2-BD59-A6C34878D82A}">
                    <a16:rowId xmlns:a16="http://schemas.microsoft.com/office/drawing/2014/main" val="3295168868"/>
                  </a:ext>
                </a:extLst>
              </a:tr>
              <a:tr h="370840">
                <a:tc>
                  <a:txBody>
                    <a:bodyPr/>
                    <a:lstStyle/>
                    <a:p>
                      <a:pPr algn="ctr"/>
                      <a:r>
                        <a:rPr lang="en-SG" sz="1600" dirty="0"/>
                        <a:t>13 </a:t>
                      </a:r>
                      <a:endParaRPr lang="en-US" sz="1600" dirty="0"/>
                    </a:p>
                  </a:txBody>
                  <a:tcPr/>
                </a:tc>
                <a:tc>
                  <a:txBody>
                    <a:bodyPr/>
                    <a:lstStyle/>
                    <a:p>
                      <a:pPr algn="ctr"/>
                      <a:r>
                        <a:rPr lang="en-SG" sz="1600" dirty="0"/>
                        <a:t>Filler</a:t>
                      </a:r>
                      <a:endParaRPr lang="en-US" sz="1600" dirty="0"/>
                    </a:p>
                  </a:txBody>
                  <a:tcPr/>
                </a:tc>
                <a:extLst>
                  <a:ext uri="{0D108BD9-81ED-4DB2-BD59-A6C34878D82A}">
                    <a16:rowId xmlns:a16="http://schemas.microsoft.com/office/drawing/2014/main" val="4054431715"/>
                  </a:ext>
                </a:extLst>
              </a:tr>
            </a:tbl>
          </a:graphicData>
        </a:graphic>
      </p:graphicFrame>
      <p:sp>
        <p:nvSpPr>
          <p:cNvPr id="3" name="TextBox 2">
            <a:extLst>
              <a:ext uri="{FF2B5EF4-FFF2-40B4-BE49-F238E27FC236}">
                <a16:creationId xmlns:a16="http://schemas.microsoft.com/office/drawing/2014/main" id="{E1B73B62-6AD0-418D-B1D8-0704C4105BF4}"/>
              </a:ext>
            </a:extLst>
          </p:cNvPr>
          <p:cNvSpPr txBox="1"/>
          <p:nvPr/>
        </p:nvSpPr>
        <p:spPr>
          <a:xfrm>
            <a:off x="6608191" y="2345704"/>
            <a:ext cx="2187078" cy="193899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SG" sz="2000" dirty="0"/>
              <a:t>Lectures are webcast; recording will be  published on </a:t>
            </a:r>
            <a:r>
              <a:rPr lang="en-SG" sz="2000" dirty="0">
                <a:solidFill>
                  <a:srgbClr val="0000FF"/>
                </a:solidFill>
              </a:rPr>
              <a:t>Canvas &gt; Videos/Panopto &gt; Web Lectures</a:t>
            </a:r>
          </a:p>
        </p:txBody>
      </p:sp>
      <p:sp>
        <p:nvSpPr>
          <p:cNvPr id="4" name="TextBox 3">
            <a:extLst>
              <a:ext uri="{FF2B5EF4-FFF2-40B4-BE49-F238E27FC236}">
                <a16:creationId xmlns:a16="http://schemas.microsoft.com/office/drawing/2014/main" id="{CEDAA462-14B8-4BFF-B5A2-8592BC91EAC3}"/>
              </a:ext>
            </a:extLst>
          </p:cNvPr>
          <p:cNvSpPr txBox="1"/>
          <p:nvPr/>
        </p:nvSpPr>
        <p:spPr>
          <a:xfrm>
            <a:off x="585627" y="1084652"/>
            <a:ext cx="7438491" cy="400110"/>
          </a:xfrm>
          <a:prstGeom prst="rect">
            <a:avLst/>
          </a:prstGeom>
          <a:noFill/>
        </p:spPr>
        <p:txBody>
          <a:bodyPr wrap="square" rtlCol="0">
            <a:spAutoFit/>
          </a:bodyPr>
          <a:lstStyle/>
          <a:p>
            <a:r>
              <a:rPr lang="en-SG" sz="2000" dirty="0">
                <a:hlinkClick r:id="rId3"/>
              </a:rPr>
              <a:t>https://www.comp.nus.edu.sg/~cs1231s/1_module_info/sched.html</a:t>
            </a:r>
            <a:r>
              <a:rPr lang="en-SG" sz="2000" dirty="0"/>
              <a:t> </a:t>
            </a:r>
          </a:p>
        </p:txBody>
      </p:sp>
    </p:spTree>
    <p:extLst>
      <p:ext uri="{BB962C8B-B14F-4D97-AF65-F5344CB8AC3E}">
        <p14:creationId xmlns:p14="http://schemas.microsoft.com/office/powerpoint/2010/main" val="3167853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15</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8. Tutorial Schedule (Refer to </a:t>
            </a:r>
            <a:r>
              <a:rPr lang="en-SG" sz="2800" dirty="0" err="1">
                <a:solidFill>
                  <a:schemeClr val="bg1"/>
                </a:solidFill>
              </a:rPr>
              <a:t>CourseReg</a:t>
            </a:r>
            <a:r>
              <a:rPr lang="en-SG" sz="2800" dirty="0">
                <a:solidFill>
                  <a:schemeClr val="bg1"/>
                </a:solidFill>
              </a:rPr>
              <a:t> site)</a:t>
            </a:r>
            <a:endParaRPr lang="en-SG" sz="2000" dirty="0">
              <a:solidFill>
                <a:schemeClr val="bg1"/>
              </a:solidFill>
            </a:endParaRPr>
          </a:p>
        </p:txBody>
      </p:sp>
      <p:sp>
        <p:nvSpPr>
          <p:cNvPr id="4" name="TextBox 3">
            <a:extLst>
              <a:ext uri="{FF2B5EF4-FFF2-40B4-BE49-F238E27FC236}">
                <a16:creationId xmlns:a16="http://schemas.microsoft.com/office/drawing/2014/main" id="{0619A424-4B29-4D9D-8AF1-AB7EE4D8A379}"/>
              </a:ext>
            </a:extLst>
          </p:cNvPr>
          <p:cNvSpPr txBox="1"/>
          <p:nvPr/>
        </p:nvSpPr>
        <p:spPr>
          <a:xfrm>
            <a:off x="335872" y="1117695"/>
            <a:ext cx="8472259" cy="5493812"/>
          </a:xfrm>
          <a:prstGeom prst="rect">
            <a:avLst/>
          </a:prstGeom>
          <a:noFill/>
        </p:spPr>
        <p:txBody>
          <a:bodyPr wrap="square" rtlCol="0">
            <a:spAutoFit/>
          </a:bodyPr>
          <a:lstStyle/>
          <a:p>
            <a:pPr marL="285750" indent="-285750">
              <a:spcAft>
                <a:spcPts val="600"/>
              </a:spcAft>
              <a:buFont typeface="Wingdings" panose="05000000000000000000" pitchFamily="2" charset="2"/>
              <a:buChar char="§"/>
            </a:pPr>
            <a:r>
              <a:rPr lang="en-SG" sz="2400" dirty="0"/>
              <a:t>Tutorials start in </a:t>
            </a:r>
            <a:r>
              <a:rPr lang="en-SG" sz="2400" dirty="0">
                <a:solidFill>
                  <a:srgbClr val="0000FF"/>
                </a:solidFill>
              </a:rPr>
              <a:t>week 3</a:t>
            </a:r>
            <a:r>
              <a:rPr lang="en-SG" sz="2400" dirty="0"/>
              <a:t> (24 August).</a:t>
            </a:r>
          </a:p>
          <a:p>
            <a:pPr marL="285750" indent="-285750">
              <a:spcAft>
                <a:spcPts val="600"/>
              </a:spcAft>
              <a:buFont typeface="Wingdings" panose="05000000000000000000" pitchFamily="2" charset="2"/>
              <a:buChar char="§"/>
            </a:pPr>
            <a:r>
              <a:rPr lang="en-SG" sz="2400" dirty="0"/>
              <a:t>See tutorial schedule as at 13 August (this is dynamic and subject to changes) on the following CS1231S web page: </a:t>
            </a:r>
            <a:r>
              <a:rPr lang="en-SG" sz="2000" dirty="0">
                <a:hlinkClick r:id="rId3"/>
              </a:rPr>
              <a:t>https://www.comp.nus.edu.sg/~cs1231s/1_module_info/sched.html</a:t>
            </a:r>
            <a:r>
              <a:rPr lang="en-SG" sz="2000" dirty="0"/>
              <a:t> </a:t>
            </a:r>
            <a:r>
              <a:rPr lang="en-SG" sz="2400" dirty="0"/>
              <a:t>or refer to </a:t>
            </a:r>
            <a:r>
              <a:rPr lang="en-SG" sz="2400" dirty="0" err="1"/>
              <a:t>NUSMODS</a:t>
            </a:r>
            <a:r>
              <a:rPr lang="en-SG" sz="2400" dirty="0"/>
              <a:t> (</a:t>
            </a:r>
            <a:r>
              <a:rPr lang="en-SG" sz="2400" dirty="0">
                <a:hlinkClick r:id="rId4"/>
              </a:rPr>
              <a:t>https://</a:t>
            </a:r>
            <a:r>
              <a:rPr lang="en-SG" sz="2400" dirty="0" err="1">
                <a:hlinkClick r:id="rId4"/>
              </a:rPr>
              <a:t>nusmods.com</a:t>
            </a:r>
            <a:r>
              <a:rPr lang="en-SG" sz="2400" dirty="0">
                <a:hlinkClick r:id="rId4"/>
              </a:rPr>
              <a:t>/</a:t>
            </a:r>
            <a:r>
              <a:rPr lang="en-SG" sz="2400" dirty="0"/>
              <a:t>) for the most up-to-date schedule.</a:t>
            </a:r>
          </a:p>
          <a:p>
            <a:pPr marL="285750" indent="-285750">
              <a:spcAft>
                <a:spcPts val="600"/>
              </a:spcAft>
              <a:buFont typeface="Wingdings" panose="05000000000000000000" pitchFamily="2" charset="2"/>
              <a:buChar char="§"/>
            </a:pPr>
            <a:r>
              <a:rPr lang="en-SG" sz="2400" dirty="0"/>
              <a:t>Please do </a:t>
            </a:r>
            <a:r>
              <a:rPr lang="en-SG" sz="2400" dirty="0">
                <a:solidFill>
                  <a:srgbClr val="C00000"/>
                </a:solidFill>
              </a:rPr>
              <a:t>NOT email us </a:t>
            </a:r>
            <a:r>
              <a:rPr lang="en-SG" sz="2400" dirty="0"/>
              <a:t>(</a:t>
            </a:r>
            <a:r>
              <a:rPr lang="en-SG" sz="2400" dirty="0" err="1"/>
              <a:t>acad</a:t>
            </a:r>
            <a:r>
              <a:rPr lang="en-SG" sz="2400" dirty="0"/>
              <a:t> staff) on requests such as adding you to a group or moving you to a different group. </a:t>
            </a:r>
            <a:r>
              <a:rPr lang="en-SG" sz="2400" u="sng" dirty="0"/>
              <a:t>We are not permitted to do this</a:t>
            </a:r>
            <a:r>
              <a:rPr lang="en-SG" sz="2400" dirty="0"/>
              <a:t>. </a:t>
            </a:r>
            <a:r>
              <a:rPr lang="en-SG" sz="2400" dirty="0">
                <a:solidFill>
                  <a:srgbClr val="C00000"/>
                </a:solidFill>
              </a:rPr>
              <a:t>All requests/appeals should be sent to the </a:t>
            </a:r>
            <a:r>
              <a:rPr lang="en-SG" sz="2400" dirty="0" err="1">
                <a:solidFill>
                  <a:srgbClr val="C00000"/>
                </a:solidFill>
              </a:rPr>
              <a:t>CourseReg</a:t>
            </a:r>
            <a:r>
              <a:rPr lang="en-SG" sz="2400" dirty="0"/>
              <a:t> where dedicated admin staff will handle and process your requests. Sending your requests to us will just cause further delay as we could at most forward your request to the admin.</a:t>
            </a:r>
          </a:p>
          <a:p>
            <a:pPr marL="285750" indent="-285750">
              <a:spcAft>
                <a:spcPts val="600"/>
              </a:spcAft>
              <a:buFont typeface="Wingdings" panose="05000000000000000000" pitchFamily="2" charset="2"/>
              <a:buChar char="§"/>
            </a:pPr>
            <a:r>
              <a:rPr lang="en-SG" sz="2400" dirty="0"/>
              <a:t>I will be monitoring the situation on my side and will post updates via </a:t>
            </a:r>
            <a:r>
              <a:rPr lang="en-SG" sz="2400" dirty="0">
                <a:solidFill>
                  <a:srgbClr val="0000FF"/>
                </a:solidFill>
              </a:rPr>
              <a:t>Canvas announcements</a:t>
            </a:r>
            <a:r>
              <a:rPr lang="en-SG" sz="2400" dirty="0"/>
              <a:t>.</a:t>
            </a:r>
          </a:p>
        </p:txBody>
      </p:sp>
    </p:spTree>
    <p:extLst>
      <p:ext uri="{BB962C8B-B14F-4D97-AF65-F5344CB8AC3E}">
        <p14:creationId xmlns:p14="http://schemas.microsoft.com/office/powerpoint/2010/main" val="277508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16</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9. Blended Learning</a:t>
            </a:r>
            <a:endParaRPr lang="en-SG" sz="2000" dirty="0">
              <a:solidFill>
                <a:schemeClr val="bg1"/>
              </a:solidFill>
            </a:endParaRPr>
          </a:p>
        </p:txBody>
      </p:sp>
      <p:sp>
        <p:nvSpPr>
          <p:cNvPr id="4" name="TextBox 3">
            <a:extLst>
              <a:ext uri="{FF2B5EF4-FFF2-40B4-BE49-F238E27FC236}">
                <a16:creationId xmlns:a16="http://schemas.microsoft.com/office/drawing/2014/main" id="{0619A424-4B29-4D9D-8AF1-AB7EE4D8A379}"/>
              </a:ext>
            </a:extLst>
          </p:cNvPr>
          <p:cNvSpPr txBox="1"/>
          <p:nvPr/>
        </p:nvSpPr>
        <p:spPr>
          <a:xfrm>
            <a:off x="335872" y="1117697"/>
            <a:ext cx="8472259" cy="3031599"/>
          </a:xfrm>
          <a:prstGeom prst="rect">
            <a:avLst/>
          </a:prstGeom>
          <a:noFill/>
        </p:spPr>
        <p:txBody>
          <a:bodyPr wrap="square" rtlCol="0">
            <a:spAutoFit/>
          </a:bodyPr>
          <a:lstStyle/>
          <a:p>
            <a:pPr marL="285750" indent="-285750">
              <a:spcAft>
                <a:spcPts val="600"/>
              </a:spcAft>
              <a:buFont typeface="Wingdings" panose="05000000000000000000" pitchFamily="2" charset="2"/>
              <a:buChar char="§"/>
            </a:pPr>
            <a:r>
              <a:rPr lang="en-SG" sz="2800" dirty="0"/>
              <a:t>CS1231S has been selected to go semi-Blended Learning mode.</a:t>
            </a:r>
          </a:p>
          <a:p>
            <a:pPr marL="742950" lvl="1" indent="-285750">
              <a:spcAft>
                <a:spcPts val="600"/>
              </a:spcAft>
              <a:buFont typeface="Wingdings" panose="05000000000000000000" pitchFamily="2" charset="2"/>
              <a:buChar char="§"/>
            </a:pPr>
            <a:r>
              <a:rPr lang="en-SG" sz="2400" dirty="0"/>
              <a:t>Students are to view the lecture slides and previous semester’s lecture recordings before the lecture.</a:t>
            </a:r>
          </a:p>
          <a:p>
            <a:pPr marL="742950" lvl="1" indent="-285750">
              <a:spcAft>
                <a:spcPts val="600"/>
              </a:spcAft>
              <a:buFont typeface="Wingdings" panose="05000000000000000000" pitchFamily="2" charset="2"/>
              <a:buChar char="§"/>
            </a:pPr>
            <a:r>
              <a:rPr lang="en-SG" sz="2400" dirty="0"/>
              <a:t>Students are to post questions on the topics to be discussed in the coming week.</a:t>
            </a:r>
          </a:p>
          <a:p>
            <a:pPr marL="742950" lvl="1" indent="-285750">
              <a:spcAft>
                <a:spcPts val="600"/>
              </a:spcAft>
              <a:buFont typeface="Wingdings" panose="05000000000000000000" pitchFamily="2" charset="2"/>
              <a:buChar char="§"/>
            </a:pPr>
            <a:r>
              <a:rPr lang="en-SG" sz="2400" dirty="0"/>
              <a:t>The process will evolve over time as we experiment.</a:t>
            </a:r>
          </a:p>
        </p:txBody>
      </p:sp>
    </p:spTree>
    <p:extLst>
      <p:ext uri="{BB962C8B-B14F-4D97-AF65-F5344CB8AC3E}">
        <p14:creationId xmlns:p14="http://schemas.microsoft.com/office/powerpoint/2010/main" val="1285460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17</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10. Why is Discrete Mathematics Important?</a:t>
            </a:r>
            <a:endParaRPr lang="en-SG" sz="2000" dirty="0">
              <a:solidFill>
                <a:schemeClr val="bg1"/>
              </a:solidFill>
            </a:endParaRPr>
          </a:p>
        </p:txBody>
      </p:sp>
      <p:sp>
        <p:nvSpPr>
          <p:cNvPr id="3" name="TextBox 2">
            <a:extLst>
              <a:ext uri="{FF2B5EF4-FFF2-40B4-BE49-F238E27FC236}">
                <a16:creationId xmlns:a16="http://schemas.microsoft.com/office/drawing/2014/main" id="{3DC469C8-CB37-4C3C-B3E8-207CFF301ACE}"/>
              </a:ext>
            </a:extLst>
          </p:cNvPr>
          <p:cNvSpPr txBox="1"/>
          <p:nvPr/>
        </p:nvSpPr>
        <p:spPr>
          <a:xfrm>
            <a:off x="386081" y="1181516"/>
            <a:ext cx="8517289" cy="461665"/>
          </a:xfrm>
          <a:prstGeom prst="rect">
            <a:avLst/>
          </a:prstGeom>
          <a:noFill/>
        </p:spPr>
        <p:txBody>
          <a:bodyPr wrap="square" rtlCol="0">
            <a:spAutoFit/>
          </a:bodyPr>
          <a:lstStyle/>
          <a:p>
            <a:r>
              <a:rPr lang="en-SG" sz="2400" dirty="0"/>
              <a:t>Discrete Math (DM) is important, especially for Computer Science.</a:t>
            </a:r>
          </a:p>
        </p:txBody>
      </p:sp>
      <p:sp>
        <p:nvSpPr>
          <p:cNvPr id="4" name="TextBox 3"/>
          <p:cNvSpPr txBox="1"/>
          <p:nvPr/>
        </p:nvSpPr>
        <p:spPr>
          <a:xfrm>
            <a:off x="75144" y="2041412"/>
            <a:ext cx="5727031" cy="2062103"/>
          </a:xfrm>
          <a:prstGeom prst="rect">
            <a:avLst/>
          </a:prstGeom>
          <a:solidFill>
            <a:schemeClr val="accent4">
              <a:lumMod val="40000"/>
              <a:lumOff val="60000"/>
            </a:schemeClr>
          </a:solidFill>
        </p:spPr>
        <p:txBody>
          <a:bodyPr wrap="square" rtlCol="0">
            <a:spAutoFit/>
          </a:bodyPr>
          <a:lstStyle/>
          <a:p>
            <a:r>
              <a:rPr lang="en-US" sz="2800" dirty="0"/>
              <a:t>It is the backbone of CS.</a:t>
            </a:r>
          </a:p>
          <a:p>
            <a:r>
              <a:rPr lang="en-US" sz="2000" dirty="0"/>
              <a:t>Concepts and notations from DM are useful in studying the describing objects and problems in all branches of CS, such as algorithms, programming languages, theorem proving and software development </a:t>
            </a:r>
          </a:p>
        </p:txBody>
      </p:sp>
      <p:sp>
        <p:nvSpPr>
          <p:cNvPr id="10" name="TextBox 9"/>
          <p:cNvSpPr txBox="1"/>
          <p:nvPr/>
        </p:nvSpPr>
        <p:spPr>
          <a:xfrm>
            <a:off x="3016920" y="3800261"/>
            <a:ext cx="5498430" cy="954107"/>
          </a:xfrm>
          <a:prstGeom prst="rect">
            <a:avLst/>
          </a:prstGeom>
          <a:solidFill>
            <a:schemeClr val="accent6">
              <a:lumMod val="20000"/>
              <a:lumOff val="80000"/>
            </a:schemeClr>
          </a:solidFill>
        </p:spPr>
        <p:txBody>
          <a:bodyPr wrap="square" rtlCol="0">
            <a:spAutoFit/>
          </a:bodyPr>
          <a:lstStyle/>
          <a:p>
            <a:r>
              <a:rPr lang="en-US" sz="2800" dirty="0"/>
              <a:t>Modeling with DM is an extremely important problem solving skill.</a:t>
            </a:r>
            <a:endParaRPr lang="en-US" sz="2000" dirty="0"/>
          </a:p>
        </p:txBody>
      </p:sp>
      <p:sp>
        <p:nvSpPr>
          <p:cNvPr id="12" name="TextBox 11"/>
          <p:cNvSpPr txBox="1"/>
          <p:nvPr/>
        </p:nvSpPr>
        <p:spPr>
          <a:xfrm>
            <a:off x="339304" y="4767407"/>
            <a:ext cx="5498430" cy="1077218"/>
          </a:xfrm>
          <a:prstGeom prst="rect">
            <a:avLst/>
          </a:prstGeom>
          <a:solidFill>
            <a:schemeClr val="accent2">
              <a:lumMod val="20000"/>
              <a:lumOff val="80000"/>
            </a:schemeClr>
          </a:solidFill>
        </p:spPr>
        <p:txBody>
          <a:bodyPr wrap="square" rtlCol="0">
            <a:spAutoFit/>
          </a:bodyPr>
          <a:lstStyle/>
          <a:p>
            <a:r>
              <a:rPr lang="en-US" sz="2800" dirty="0"/>
              <a:t>Useful for algorithms modules:</a:t>
            </a:r>
          </a:p>
          <a:p>
            <a:r>
              <a:rPr lang="en-US" dirty="0"/>
              <a:t>CS2040 (Data Structures and Algorithms), CS3230 (Design and Analysis of Algorithms), etc.</a:t>
            </a:r>
          </a:p>
        </p:txBody>
      </p:sp>
      <p:sp>
        <p:nvSpPr>
          <p:cNvPr id="13" name="TextBox 12"/>
          <p:cNvSpPr txBox="1"/>
          <p:nvPr/>
        </p:nvSpPr>
        <p:spPr>
          <a:xfrm>
            <a:off x="4858240" y="5542882"/>
            <a:ext cx="3951427" cy="830997"/>
          </a:xfrm>
          <a:prstGeom prst="rect">
            <a:avLst/>
          </a:prstGeom>
          <a:solidFill>
            <a:schemeClr val="accent5">
              <a:lumMod val="40000"/>
              <a:lumOff val="60000"/>
            </a:schemeClr>
          </a:solidFill>
        </p:spPr>
        <p:txBody>
          <a:bodyPr wrap="square" rtlCol="0">
            <a:spAutoFit/>
          </a:bodyPr>
          <a:lstStyle/>
          <a:p>
            <a:r>
              <a:rPr lang="en-US" sz="2400" dirty="0"/>
              <a:t>Logic part is useful in CS2100 (Computer </a:t>
            </a:r>
            <a:r>
              <a:rPr lang="en-US" sz="2400" dirty="0" err="1"/>
              <a:t>Organisation</a:t>
            </a:r>
            <a:r>
              <a:rPr lang="en-US" sz="2400" dirty="0"/>
              <a:t>).</a:t>
            </a:r>
          </a:p>
        </p:txBody>
      </p:sp>
      <p:sp>
        <p:nvSpPr>
          <p:cNvPr id="14" name="TextBox 13"/>
          <p:cNvSpPr txBox="1"/>
          <p:nvPr/>
        </p:nvSpPr>
        <p:spPr>
          <a:xfrm>
            <a:off x="5183049" y="1731530"/>
            <a:ext cx="3720320" cy="1107996"/>
          </a:xfrm>
          <a:prstGeom prst="rect">
            <a:avLst/>
          </a:prstGeom>
          <a:solidFill>
            <a:schemeClr val="accent3">
              <a:lumMod val="20000"/>
              <a:lumOff val="80000"/>
            </a:schemeClr>
          </a:solidFill>
        </p:spPr>
        <p:txBody>
          <a:bodyPr wrap="square" rtlCol="0">
            <a:spAutoFit/>
          </a:bodyPr>
          <a:lstStyle/>
          <a:p>
            <a:r>
              <a:rPr lang="en-US" sz="2400" dirty="0"/>
              <a:t>Every field in CS is related to discrete objects </a:t>
            </a:r>
            <a:r>
              <a:rPr lang="en-US" dirty="0"/>
              <a:t>– databases, neural networks, automata, etc.</a:t>
            </a:r>
          </a:p>
        </p:txBody>
      </p:sp>
    </p:spTree>
    <p:extLst>
      <p:ext uri="{BB962C8B-B14F-4D97-AF65-F5344CB8AC3E}">
        <p14:creationId xmlns:p14="http://schemas.microsoft.com/office/powerpoint/2010/main" val="149079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ssolv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2" grpId="0" animBg="1"/>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18</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11. Plagiarism</a:t>
            </a:r>
            <a:endParaRPr lang="en-SG" sz="2000" dirty="0">
              <a:solidFill>
                <a:schemeClr val="bg1"/>
              </a:solidFill>
            </a:endParaRPr>
          </a:p>
        </p:txBody>
      </p:sp>
      <p:sp>
        <p:nvSpPr>
          <p:cNvPr id="10" name="Rectangle 2">
            <a:extLst>
              <a:ext uri="{FF2B5EF4-FFF2-40B4-BE49-F238E27FC236}">
                <a16:creationId xmlns:a16="http://schemas.microsoft.com/office/drawing/2014/main" id="{271EA437-D95E-4334-A31B-AE99D1474624}"/>
              </a:ext>
            </a:extLst>
          </p:cNvPr>
          <p:cNvSpPr>
            <a:spLocks noChangeArrowheads="1"/>
          </p:cNvSpPr>
          <p:nvPr/>
        </p:nvSpPr>
        <p:spPr bwMode="auto">
          <a:xfrm>
            <a:off x="315913" y="1328740"/>
            <a:ext cx="855980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3" rIns="91408" bIns="45703"/>
          <a:lstStyle>
            <a:lvl1pPr marL="342900" indent="-342900">
              <a:spcBef>
                <a:spcPct val="50000"/>
              </a:spcBef>
              <a:spcAft>
                <a:spcPct val="50000"/>
              </a:spcAft>
              <a:buClr>
                <a:srgbClr val="FF0000"/>
              </a:buClr>
              <a:buSzPct val="65000"/>
              <a:buFont typeface="Webdings" panose="05030102010509060703" pitchFamily="18" charset="2"/>
              <a:buChar char="4"/>
              <a:defRPr sz="2300">
                <a:solidFill>
                  <a:schemeClr val="tx1"/>
                </a:solidFill>
                <a:latin typeface="Tahoma" panose="020B0604030504040204" pitchFamily="34" charset="0"/>
              </a:defRPr>
            </a:lvl1pPr>
            <a:lvl2pPr indent="-457200">
              <a:spcBef>
                <a:spcPct val="40000"/>
              </a:spcBef>
              <a:spcAft>
                <a:spcPct val="40000"/>
              </a:spcAft>
              <a:buClr>
                <a:srgbClr val="FF0000"/>
              </a:buClr>
              <a:buSzPct val="55000"/>
              <a:buFont typeface="Webdings" panose="05030102010509060703" pitchFamily="18" charset="2"/>
              <a:buChar char="8"/>
              <a:defRPr sz="2000">
                <a:solidFill>
                  <a:schemeClr val="tx1"/>
                </a:solidFill>
                <a:latin typeface="Tahoma" panose="020B0604030504040204" pitchFamily="34" charset="0"/>
              </a:defRPr>
            </a:lvl2pPr>
            <a:lvl3pPr marL="742950" indent="-285750">
              <a:spcBef>
                <a:spcPct val="20000"/>
              </a:spcBef>
              <a:buClr>
                <a:srgbClr val="FF0000"/>
              </a:buClr>
              <a:buSzPct val="50000"/>
              <a:buFont typeface="Wingdings" panose="05000000000000000000" pitchFamily="2" charset="2"/>
              <a:buChar char="Ø"/>
              <a:defRPr>
                <a:solidFill>
                  <a:schemeClr val="tx1"/>
                </a:solidFill>
                <a:latin typeface="Tahoma" panose="020B0604030504040204" pitchFamily="34" charset="0"/>
              </a:defRPr>
            </a:lvl3pPr>
            <a:lvl4pPr marL="1600200" indent="-228600">
              <a:spcBef>
                <a:spcPct val="20000"/>
              </a:spcBef>
              <a:buChar char="–"/>
              <a:defRPr sz="1600" i="1">
                <a:solidFill>
                  <a:schemeClr val="tx1"/>
                </a:solidFill>
                <a:latin typeface="Tahoma" panose="020B0604030504040204" pitchFamily="34" charset="0"/>
              </a:defRPr>
            </a:lvl4pPr>
            <a:lvl5pPr marL="2057400" indent="-228600">
              <a:spcBef>
                <a:spcPct val="20000"/>
              </a:spcBef>
              <a:buChar char="»"/>
              <a:defRPr sz="14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14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14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14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1400">
                <a:solidFill>
                  <a:schemeClr val="tx1"/>
                </a:solidFill>
                <a:latin typeface="Tahoma" panose="020B0604030504040204" pitchFamily="34" charset="0"/>
              </a:defRPr>
            </a:lvl9pPr>
          </a:lstStyle>
          <a:p>
            <a:pPr lvl="1">
              <a:spcBef>
                <a:spcPts val="1800"/>
              </a:spcBef>
              <a:spcAft>
                <a:spcPct val="0"/>
              </a:spcAft>
              <a:buClr>
                <a:schemeClr val="tx1"/>
              </a:buClr>
              <a:buSzTx/>
              <a:buFont typeface="Arial" panose="020B0604020202020204" pitchFamily="34" charset="0"/>
              <a:buChar char="●"/>
            </a:pPr>
            <a:r>
              <a:rPr lang="en-US" altLang="en-US" sz="2400" dirty="0">
                <a:latin typeface="Arial" panose="020B0604020202020204" pitchFamily="34" charset="0"/>
                <a:ea typeface="Verdana" panose="020B0604030504040204" pitchFamily="34" charset="0"/>
                <a:cs typeface="Arial" panose="020B0604020202020204" pitchFamily="34" charset="0"/>
              </a:rPr>
              <a:t>Use or close </a:t>
            </a:r>
            <a:r>
              <a:rPr lang="en-US" altLang="en-US" sz="2400" dirty="0">
                <a:solidFill>
                  <a:srgbClr val="FF0000"/>
                </a:solidFill>
                <a:latin typeface="Arial" panose="020B0604020202020204" pitchFamily="34" charset="0"/>
                <a:ea typeface="Verdana" panose="020B0604030504040204" pitchFamily="34" charset="0"/>
                <a:cs typeface="Arial" panose="020B0604020202020204" pitchFamily="34" charset="0"/>
              </a:rPr>
              <a:t>imitation </a:t>
            </a:r>
            <a:r>
              <a:rPr lang="en-US" altLang="en-US" sz="2400" dirty="0">
                <a:latin typeface="Arial" panose="020B0604020202020204" pitchFamily="34" charset="0"/>
                <a:ea typeface="Verdana" panose="020B0604030504040204" pitchFamily="34" charset="0"/>
                <a:cs typeface="Arial" panose="020B0604020202020204" pitchFamily="34" charset="0"/>
              </a:rPr>
              <a:t>of the </a:t>
            </a:r>
            <a:r>
              <a:rPr lang="en-US" altLang="en-US" sz="2400" dirty="0">
                <a:solidFill>
                  <a:srgbClr val="FF0000"/>
                </a:solidFill>
                <a:latin typeface="Arial" panose="020B0604020202020204" pitchFamily="34" charset="0"/>
                <a:ea typeface="Verdana" panose="020B0604030504040204" pitchFamily="34" charset="0"/>
                <a:cs typeface="Arial" panose="020B0604020202020204" pitchFamily="34" charset="0"/>
              </a:rPr>
              <a:t>language</a:t>
            </a:r>
            <a:r>
              <a:rPr lang="en-US" altLang="en-US" sz="2400" dirty="0">
                <a:latin typeface="Arial" panose="020B0604020202020204" pitchFamily="34" charset="0"/>
                <a:ea typeface="Verdana" panose="020B0604030504040204" pitchFamily="34" charset="0"/>
                <a:cs typeface="Arial" panose="020B0604020202020204" pitchFamily="34" charset="0"/>
              </a:rPr>
              <a:t> and </a:t>
            </a:r>
            <a:r>
              <a:rPr lang="en-US" altLang="en-US" sz="2400" dirty="0">
                <a:solidFill>
                  <a:srgbClr val="FF0000"/>
                </a:solidFill>
                <a:latin typeface="Arial" panose="020B0604020202020204" pitchFamily="34" charset="0"/>
                <a:ea typeface="Verdana" panose="020B0604030504040204" pitchFamily="34" charset="0"/>
                <a:cs typeface="Arial" panose="020B0604020202020204" pitchFamily="34" charset="0"/>
              </a:rPr>
              <a:t>thoughts</a:t>
            </a:r>
            <a:r>
              <a:rPr lang="en-US" altLang="en-US" sz="2400" dirty="0">
                <a:latin typeface="Arial" panose="020B0604020202020204" pitchFamily="34" charset="0"/>
                <a:ea typeface="Verdana" panose="020B0604030504040204" pitchFamily="34" charset="0"/>
                <a:cs typeface="Arial" panose="020B0604020202020204" pitchFamily="34" charset="0"/>
              </a:rPr>
              <a:t> of another author and the representation of them as one’s own original work.</a:t>
            </a:r>
          </a:p>
          <a:p>
            <a:pPr lvl="1">
              <a:spcBef>
                <a:spcPts val="1800"/>
              </a:spcBef>
              <a:spcAft>
                <a:spcPct val="0"/>
              </a:spcAft>
              <a:buClr>
                <a:schemeClr val="tx1"/>
              </a:buClr>
              <a:buSzTx/>
              <a:buFont typeface="Arial" panose="020B0604020202020204" pitchFamily="34" charset="0"/>
              <a:buChar char="●"/>
            </a:pPr>
            <a:r>
              <a:rPr lang="en-US" altLang="en-US" sz="2400" dirty="0">
                <a:latin typeface="Arial" panose="020B0604020202020204" pitchFamily="34" charset="0"/>
                <a:ea typeface="Verdana" panose="020B0604030504040204" pitchFamily="34" charset="0"/>
                <a:cs typeface="Arial" panose="020B0604020202020204" pitchFamily="34" charset="0"/>
              </a:rPr>
              <a:t>Plagiarism by students,</a:t>
            </a:r>
            <a:r>
              <a:rPr lang="en-US" altLang="en-US" sz="2400" dirty="0">
                <a:solidFill>
                  <a:srgbClr val="0000FF"/>
                </a:solidFill>
                <a:latin typeface="Arial" panose="020B0604020202020204" pitchFamily="34" charset="0"/>
                <a:ea typeface="Verdana" panose="020B0604030504040204" pitchFamily="34" charset="0"/>
                <a:cs typeface="Arial" panose="020B0604020202020204" pitchFamily="34" charset="0"/>
              </a:rPr>
              <a:t> </a:t>
            </a:r>
            <a:r>
              <a:rPr lang="en-US" altLang="en-US" sz="2400" dirty="0">
                <a:latin typeface="Arial" panose="020B0604020202020204" pitchFamily="34" charset="0"/>
                <a:ea typeface="Verdana" panose="020B0604030504040204" pitchFamily="34" charset="0"/>
                <a:cs typeface="Arial" panose="020B0604020202020204" pitchFamily="34" charset="0"/>
              </a:rPr>
              <a:t>professors, or researchers is considered </a:t>
            </a:r>
            <a:r>
              <a:rPr lang="en-US" altLang="en-US" sz="2400" dirty="0">
                <a:solidFill>
                  <a:srgbClr val="FF0000"/>
                </a:solidFill>
                <a:latin typeface="Arial" panose="020B0604020202020204" pitchFamily="34" charset="0"/>
                <a:ea typeface="Verdana" panose="020B0604030504040204" pitchFamily="34" charset="0"/>
                <a:cs typeface="Arial" panose="020B0604020202020204" pitchFamily="34" charset="0"/>
              </a:rPr>
              <a:t>academic dishonesty </a:t>
            </a:r>
            <a:r>
              <a:rPr lang="en-US" altLang="en-US" sz="2400" dirty="0">
                <a:latin typeface="Arial" panose="020B0604020202020204" pitchFamily="34" charset="0"/>
                <a:ea typeface="Verdana" panose="020B0604030504040204" pitchFamily="34" charset="0"/>
                <a:cs typeface="Arial" panose="020B0604020202020204" pitchFamily="34" charset="0"/>
              </a:rPr>
              <a:t>or</a:t>
            </a:r>
            <a:r>
              <a:rPr lang="en-US" altLang="en-US" sz="2400" dirty="0">
                <a:solidFill>
                  <a:srgbClr val="FF0000"/>
                </a:solidFill>
                <a:latin typeface="Arial" panose="020B0604020202020204" pitchFamily="34" charset="0"/>
                <a:ea typeface="Verdana" panose="020B0604030504040204" pitchFamily="34" charset="0"/>
                <a:cs typeface="Arial" panose="020B0604020202020204" pitchFamily="34" charset="0"/>
              </a:rPr>
              <a:t> academic fraud</a:t>
            </a:r>
            <a:r>
              <a:rPr lang="en-US" altLang="en-US" sz="2400" dirty="0">
                <a:latin typeface="Arial" panose="020B0604020202020204" pitchFamily="34" charset="0"/>
                <a:ea typeface="Verdana" panose="020B0604030504040204" pitchFamily="34" charset="0"/>
                <a:cs typeface="Arial" panose="020B0604020202020204" pitchFamily="34" charset="0"/>
              </a:rPr>
              <a:t>, and offenders are subject to </a:t>
            </a:r>
            <a:r>
              <a:rPr lang="en-US" altLang="en-US" sz="2400" dirty="0">
                <a:solidFill>
                  <a:srgbClr val="C00000"/>
                </a:solidFill>
                <a:latin typeface="Arial" panose="020B0604020202020204" pitchFamily="34" charset="0"/>
                <a:ea typeface="Verdana" panose="020B0604030504040204" pitchFamily="34" charset="0"/>
                <a:cs typeface="Arial" panose="020B0604020202020204" pitchFamily="34" charset="0"/>
              </a:rPr>
              <a:t>academic censure</a:t>
            </a:r>
            <a:r>
              <a:rPr lang="en-US" altLang="en-US" sz="2400" dirty="0">
                <a:latin typeface="Arial" panose="020B0604020202020204" pitchFamily="34" charset="0"/>
                <a:ea typeface="Verdana" panose="020B0604030504040204" pitchFamily="34" charset="0"/>
                <a:cs typeface="Arial" panose="020B0604020202020204" pitchFamily="34" charset="0"/>
              </a:rPr>
              <a:t>, up to and including </a:t>
            </a:r>
            <a:r>
              <a:rPr lang="en-US" altLang="en-US" sz="2400" dirty="0">
                <a:solidFill>
                  <a:srgbClr val="FF0000"/>
                </a:solidFill>
                <a:latin typeface="Arial" panose="020B0604020202020204" pitchFamily="34" charset="0"/>
                <a:ea typeface="Verdana" panose="020B0604030504040204" pitchFamily="34" charset="0"/>
                <a:cs typeface="Arial" panose="020B0604020202020204" pitchFamily="34" charset="0"/>
              </a:rPr>
              <a:t>expulsion</a:t>
            </a:r>
            <a:r>
              <a:rPr lang="en-US" altLang="en-US" sz="2400" dirty="0">
                <a:solidFill>
                  <a:schemeClr val="accent2"/>
                </a:solidFill>
                <a:latin typeface="Arial" panose="020B0604020202020204" pitchFamily="34" charset="0"/>
                <a:ea typeface="Verdana" panose="020B0604030504040204" pitchFamily="34" charset="0"/>
                <a:cs typeface="Arial" panose="020B0604020202020204" pitchFamily="34" charset="0"/>
              </a:rPr>
              <a:t>.</a:t>
            </a:r>
          </a:p>
          <a:p>
            <a:pPr lvl="1">
              <a:spcBef>
                <a:spcPts val="1800"/>
              </a:spcBef>
              <a:spcAft>
                <a:spcPct val="0"/>
              </a:spcAft>
              <a:buClr>
                <a:schemeClr val="tx1"/>
              </a:buClr>
              <a:buSzTx/>
              <a:buFont typeface="Arial" panose="020B0604020202020204" pitchFamily="34" charset="0"/>
              <a:buChar char="●"/>
            </a:pPr>
            <a:r>
              <a:rPr lang="en-US" altLang="en-US" sz="2400" dirty="0">
                <a:latin typeface="Arial" panose="020B0604020202020204" pitchFamily="34" charset="0"/>
                <a:ea typeface="Verdana" panose="020B0604030504040204" pitchFamily="34" charset="0"/>
                <a:cs typeface="Arial" panose="020B0604020202020204" pitchFamily="34" charset="0"/>
              </a:rPr>
              <a:t>Do</a:t>
            </a:r>
            <a:r>
              <a:rPr lang="en-US" altLang="en-US" sz="2400" dirty="0">
                <a:solidFill>
                  <a:srgbClr val="FF0000"/>
                </a:solidFill>
                <a:latin typeface="Arial" panose="020B0604020202020204" pitchFamily="34" charset="0"/>
                <a:ea typeface="Verdana" panose="020B0604030504040204" pitchFamily="34" charset="0"/>
                <a:cs typeface="Arial" panose="020B0604020202020204" pitchFamily="34" charset="0"/>
              </a:rPr>
              <a:t> not </a:t>
            </a:r>
            <a:r>
              <a:rPr lang="en-US" altLang="en-US" sz="2400" dirty="0" err="1">
                <a:solidFill>
                  <a:srgbClr val="FF0000"/>
                </a:solidFill>
                <a:latin typeface="Arial" panose="020B0604020202020204" pitchFamily="34" charset="0"/>
                <a:ea typeface="Verdana" panose="020B0604030504040204" pitchFamily="34" charset="0"/>
                <a:cs typeface="Arial" panose="020B0604020202020204" pitchFamily="34" charset="0"/>
              </a:rPr>
              <a:t>plagiarise</a:t>
            </a:r>
            <a:r>
              <a:rPr lang="en-US" altLang="en-US" sz="2400" dirty="0">
                <a:solidFill>
                  <a:srgbClr val="FF0000"/>
                </a:solidFill>
                <a:latin typeface="Arial" panose="020B0604020202020204" pitchFamily="34" charset="0"/>
                <a:ea typeface="Verdana" panose="020B0604030504040204" pitchFamily="34" charset="0"/>
                <a:cs typeface="Arial" panose="020B0604020202020204" pitchFamily="34" charset="0"/>
              </a:rPr>
              <a:t> </a:t>
            </a:r>
            <a:r>
              <a:rPr lang="en-US" altLang="en-US" sz="2400" dirty="0">
                <a:latin typeface="Arial" panose="020B0604020202020204" pitchFamily="34" charset="0"/>
                <a:ea typeface="Verdana" panose="020B0604030504040204" pitchFamily="34" charset="0"/>
                <a:cs typeface="Arial" panose="020B0604020202020204" pitchFamily="34" charset="0"/>
              </a:rPr>
              <a:t>or</a:t>
            </a:r>
            <a:r>
              <a:rPr lang="en-US" altLang="en-US" sz="2400" dirty="0">
                <a:solidFill>
                  <a:srgbClr val="FF0000"/>
                </a:solidFill>
                <a:latin typeface="Arial" panose="020B0604020202020204" pitchFamily="34" charset="0"/>
                <a:ea typeface="Verdana" panose="020B0604030504040204" pitchFamily="34" charset="0"/>
                <a:cs typeface="Arial" panose="020B0604020202020204" pitchFamily="34" charset="0"/>
              </a:rPr>
              <a:t> commit any acts of dishonesty</a:t>
            </a:r>
            <a:r>
              <a:rPr lang="en-US" altLang="en-US" sz="2400" dirty="0">
                <a:solidFill>
                  <a:schemeClr val="accent2"/>
                </a:solidFill>
                <a:latin typeface="Arial" panose="020B0604020202020204" pitchFamily="34" charset="0"/>
                <a:ea typeface="Verdana" panose="020B0604030504040204" pitchFamily="34" charset="0"/>
                <a:cs typeface="Arial" panose="020B0604020202020204" pitchFamily="34" charset="0"/>
              </a:rPr>
              <a:t>.</a:t>
            </a:r>
          </a:p>
          <a:p>
            <a:pPr lvl="1">
              <a:spcBef>
                <a:spcPts val="1800"/>
              </a:spcBef>
              <a:spcAft>
                <a:spcPct val="0"/>
              </a:spcAft>
              <a:buClr>
                <a:schemeClr val="tx1"/>
              </a:buClr>
              <a:buSzTx/>
              <a:buFont typeface="Arial" panose="020B0604020202020204" pitchFamily="34" charset="0"/>
              <a:buChar char="●"/>
            </a:pPr>
            <a:r>
              <a:rPr lang="en-US" altLang="en-US" sz="2400" dirty="0">
                <a:latin typeface="Arial" panose="020B0604020202020204" pitchFamily="34" charset="0"/>
                <a:ea typeface="Verdana" panose="020B0604030504040204" pitchFamily="34" charset="0"/>
                <a:cs typeface="Arial" panose="020B0604020202020204" pitchFamily="34" charset="0"/>
              </a:rPr>
              <a:t>Further information: </a:t>
            </a:r>
          </a:p>
          <a:p>
            <a:pPr lvl="2">
              <a:spcBef>
                <a:spcPts val="600"/>
              </a:spcBef>
              <a:buClr>
                <a:schemeClr val="tx1"/>
              </a:buClr>
              <a:buSzTx/>
            </a:pPr>
            <a:r>
              <a:rPr lang="en-US" altLang="en-US" sz="2000" dirty="0">
                <a:latin typeface="Arial" panose="020B0604020202020204" pitchFamily="34" charset="0"/>
                <a:ea typeface="Verdana" panose="020B0604030504040204" pitchFamily="34" charset="0"/>
                <a:cs typeface="Arial" panose="020B0604020202020204" pitchFamily="34" charset="0"/>
                <a:hlinkClick r:id="rId3"/>
              </a:rPr>
              <a:t>https://www.comp.nus.edu.sg/cug/plagiarism/</a:t>
            </a:r>
            <a:r>
              <a:rPr lang="en-US" altLang="en-US" sz="2000" dirty="0">
                <a:latin typeface="Arial" panose="020B0604020202020204" pitchFamily="34" charset="0"/>
                <a:ea typeface="Verdana" panose="020B0604030504040204" pitchFamily="34" charset="0"/>
                <a:cs typeface="Arial" panose="020B0604020202020204" pitchFamily="34" charset="0"/>
              </a:rPr>
              <a:t> </a:t>
            </a:r>
          </a:p>
          <a:p>
            <a:pPr lvl="2">
              <a:spcBef>
                <a:spcPts val="600"/>
              </a:spcBef>
              <a:buClr>
                <a:schemeClr val="tx1"/>
              </a:buClr>
              <a:buSzTx/>
            </a:pPr>
            <a:r>
              <a:rPr lang="en-US" dirty="0">
                <a:hlinkClick r:id="rId4"/>
              </a:rPr>
              <a:t>NUS-Plagiarism-</a:t>
            </a:r>
            <a:r>
              <a:rPr lang="en-US" dirty="0" err="1">
                <a:hlinkClick r:id="rId4"/>
              </a:rPr>
              <a:t>Policy.pdf</a:t>
            </a:r>
            <a:endParaRPr lang="en-US" altLang="en-US" dirty="0">
              <a:solidFill>
                <a:srgbClr val="0000FF"/>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9769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dissolve">
                                      <p:cBhvr>
                                        <p:cTn id="10" dur="500"/>
                                        <p:tgtEl>
                                          <p:spTgt spid="10">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Effect transition="in" filter="dissolve">
                                      <p:cBhvr>
                                        <p:cTn id="13" dur="500"/>
                                        <p:tgtEl>
                                          <p:spTgt spid="10">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
                                            <p:txEl>
                                              <p:pRg st="3" end="3"/>
                                            </p:txEl>
                                          </p:spTgt>
                                        </p:tgtEl>
                                        <p:attrNameLst>
                                          <p:attrName>style.visibility</p:attrName>
                                        </p:attrNameLst>
                                      </p:cBhvr>
                                      <p:to>
                                        <p:strVal val="visible"/>
                                      </p:to>
                                    </p:set>
                                    <p:animEffect transition="in" filter="dissolve">
                                      <p:cBhvr>
                                        <p:cTn id="16" dur="500"/>
                                        <p:tgtEl>
                                          <p:spTgt spid="10">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animEffect transition="in" filter="dissolve">
                                      <p:cBhvr>
                                        <p:cTn id="19" dur="500"/>
                                        <p:tgtEl>
                                          <p:spTgt spid="10">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0">
                                            <p:txEl>
                                              <p:pRg st="5" end="5"/>
                                            </p:txEl>
                                          </p:spTgt>
                                        </p:tgtEl>
                                        <p:attrNameLst>
                                          <p:attrName>style.visibility</p:attrName>
                                        </p:attrNameLst>
                                      </p:cBhvr>
                                      <p:to>
                                        <p:strVal val="visible"/>
                                      </p:to>
                                    </p:set>
                                    <p:animEffect transition="in" filter="dissolve">
                                      <p:cBhvr>
                                        <p:cTn id="22"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12B2A-8A51-9DEB-FDEE-1DCACB1B27ED}"/>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B898331C-290B-C82F-B39D-69FAB51F3E8A}"/>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12. </a:t>
            </a:r>
            <a:r>
              <a:rPr lang="en-SG" sz="2800" dirty="0" err="1">
                <a:solidFill>
                  <a:schemeClr val="bg1"/>
                </a:solidFill>
              </a:rPr>
              <a:t>CS1231S</a:t>
            </a:r>
            <a:r>
              <a:rPr lang="en-SG" sz="2800" dirty="0">
                <a:solidFill>
                  <a:schemeClr val="bg1"/>
                </a:solidFill>
              </a:rPr>
              <a:t> Policy on Assignments</a:t>
            </a:r>
            <a:endParaRPr lang="en-SG" sz="2000" dirty="0">
              <a:solidFill>
                <a:schemeClr val="bg1"/>
              </a:solidFill>
            </a:endParaRPr>
          </a:p>
        </p:txBody>
      </p:sp>
      <p:pic>
        <p:nvPicPr>
          <p:cNvPr id="6" name="Picture 5" descr="A red and white banner with a megaphone&#10;&#10;AI-generated content may be incorrect.">
            <a:extLst>
              <a:ext uri="{FF2B5EF4-FFF2-40B4-BE49-F238E27FC236}">
                <a16:creationId xmlns:a16="http://schemas.microsoft.com/office/drawing/2014/main" id="{49A678CA-59C9-3A06-705D-6F4E086D8E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597007">
            <a:off x="6321401" y="929107"/>
            <a:ext cx="2330498" cy="1379900"/>
          </a:xfrm>
          <a:prstGeom prst="rect">
            <a:avLst/>
          </a:prstGeom>
        </p:spPr>
      </p:pic>
      <p:sp>
        <p:nvSpPr>
          <p:cNvPr id="5" name="TextBox 4">
            <a:extLst>
              <a:ext uri="{FF2B5EF4-FFF2-40B4-BE49-F238E27FC236}">
                <a16:creationId xmlns:a16="http://schemas.microsoft.com/office/drawing/2014/main" id="{A0345223-E383-A8E6-81D9-D33039CEE2EC}"/>
              </a:ext>
            </a:extLst>
          </p:cNvPr>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a:extLst>
              <a:ext uri="{FF2B5EF4-FFF2-40B4-BE49-F238E27FC236}">
                <a16:creationId xmlns:a16="http://schemas.microsoft.com/office/drawing/2014/main" id="{07D2FD5F-6557-0FF1-0427-3609ADB26CFD}"/>
              </a:ext>
            </a:extLst>
          </p:cNvPr>
          <p:cNvSpPr>
            <a:spLocks noGrp="1"/>
          </p:cNvSpPr>
          <p:nvPr>
            <p:ph type="sldNum" sz="quarter" idx="12"/>
          </p:nvPr>
        </p:nvSpPr>
        <p:spPr/>
        <p:txBody>
          <a:bodyPr/>
          <a:lstStyle/>
          <a:p>
            <a:fld id="{3945BCA7-BE1F-44EA-8FAA-E97CADA8B770}" type="slidenum">
              <a:rPr lang="en-SG" smtClean="0"/>
              <a:t>19</a:t>
            </a:fld>
            <a:endParaRPr lang="en-SG" dirty="0"/>
          </a:p>
        </p:txBody>
      </p:sp>
      <p:sp>
        <p:nvSpPr>
          <p:cNvPr id="2" name="TextBox 1">
            <a:extLst>
              <a:ext uri="{FF2B5EF4-FFF2-40B4-BE49-F238E27FC236}">
                <a16:creationId xmlns:a16="http://schemas.microsoft.com/office/drawing/2014/main" id="{7EC14439-7B3F-76D6-8825-8F12F612F2CE}"/>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10" name="Rectangle 2">
            <a:extLst>
              <a:ext uri="{FF2B5EF4-FFF2-40B4-BE49-F238E27FC236}">
                <a16:creationId xmlns:a16="http://schemas.microsoft.com/office/drawing/2014/main" id="{154A2F83-FFB4-05D6-1755-DE238793FB16}"/>
              </a:ext>
            </a:extLst>
          </p:cNvPr>
          <p:cNvSpPr>
            <a:spLocks noChangeArrowheads="1"/>
          </p:cNvSpPr>
          <p:nvPr/>
        </p:nvSpPr>
        <p:spPr bwMode="auto">
          <a:xfrm>
            <a:off x="292100" y="1205638"/>
            <a:ext cx="8559800" cy="1964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3" rIns="91408" bIns="45703"/>
          <a:lstStyle>
            <a:lvl1pPr marL="342900" indent="-342900">
              <a:spcBef>
                <a:spcPct val="50000"/>
              </a:spcBef>
              <a:spcAft>
                <a:spcPct val="50000"/>
              </a:spcAft>
              <a:buClr>
                <a:srgbClr val="FF0000"/>
              </a:buClr>
              <a:buSzPct val="65000"/>
              <a:buFont typeface="Webdings" panose="05030102010509060703" pitchFamily="18" charset="2"/>
              <a:buChar char="4"/>
              <a:defRPr sz="2300">
                <a:solidFill>
                  <a:schemeClr val="tx1"/>
                </a:solidFill>
                <a:latin typeface="Tahoma" panose="020B0604030504040204" pitchFamily="34" charset="0"/>
              </a:defRPr>
            </a:lvl1pPr>
            <a:lvl2pPr indent="-457200">
              <a:spcBef>
                <a:spcPct val="40000"/>
              </a:spcBef>
              <a:spcAft>
                <a:spcPct val="40000"/>
              </a:spcAft>
              <a:buClr>
                <a:srgbClr val="FF0000"/>
              </a:buClr>
              <a:buSzPct val="55000"/>
              <a:buFont typeface="Webdings" panose="05030102010509060703" pitchFamily="18" charset="2"/>
              <a:buChar char="8"/>
              <a:defRPr sz="2000">
                <a:solidFill>
                  <a:schemeClr val="tx1"/>
                </a:solidFill>
                <a:latin typeface="Tahoma" panose="020B0604030504040204" pitchFamily="34" charset="0"/>
              </a:defRPr>
            </a:lvl2pPr>
            <a:lvl3pPr marL="742950" indent="-285750">
              <a:spcBef>
                <a:spcPct val="20000"/>
              </a:spcBef>
              <a:buClr>
                <a:srgbClr val="FF0000"/>
              </a:buClr>
              <a:buSzPct val="50000"/>
              <a:buFont typeface="Wingdings" panose="05000000000000000000" pitchFamily="2" charset="2"/>
              <a:buChar char="Ø"/>
              <a:defRPr>
                <a:solidFill>
                  <a:schemeClr val="tx1"/>
                </a:solidFill>
                <a:latin typeface="Tahoma" panose="020B0604030504040204" pitchFamily="34" charset="0"/>
              </a:defRPr>
            </a:lvl3pPr>
            <a:lvl4pPr marL="1600200" indent="-228600">
              <a:spcBef>
                <a:spcPct val="20000"/>
              </a:spcBef>
              <a:buChar char="–"/>
              <a:defRPr sz="1600" i="1">
                <a:solidFill>
                  <a:schemeClr val="tx1"/>
                </a:solidFill>
                <a:latin typeface="Tahoma" panose="020B0604030504040204" pitchFamily="34" charset="0"/>
              </a:defRPr>
            </a:lvl4pPr>
            <a:lvl5pPr marL="2057400" indent="-228600">
              <a:spcBef>
                <a:spcPct val="20000"/>
              </a:spcBef>
              <a:buChar char="»"/>
              <a:defRPr sz="14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14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14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14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1400">
                <a:solidFill>
                  <a:schemeClr val="tx1"/>
                </a:solidFill>
                <a:latin typeface="Tahoma" panose="020B0604030504040204" pitchFamily="34" charset="0"/>
              </a:defRPr>
            </a:lvl9pPr>
          </a:lstStyle>
          <a:p>
            <a:pPr lvl="1">
              <a:spcBef>
                <a:spcPts val="600"/>
              </a:spcBef>
              <a:spcAft>
                <a:spcPct val="0"/>
              </a:spcAft>
              <a:buClr>
                <a:schemeClr val="tx1"/>
              </a:buClr>
              <a:buSzTx/>
              <a:buFont typeface="Arial" panose="020B0604020202020204" pitchFamily="34" charset="0"/>
              <a:buChar char="●"/>
            </a:pPr>
            <a:r>
              <a:rPr lang="en-US" altLang="en-US" dirty="0">
                <a:latin typeface="Arial" panose="020B0604020202020204" pitchFamily="34" charset="0"/>
                <a:ea typeface="Verdana" panose="020B0604030504040204" pitchFamily="34" charset="0"/>
                <a:cs typeface="Arial" panose="020B0604020202020204" pitchFamily="34" charset="0"/>
              </a:rPr>
              <a:t>You are to do the assignments </a:t>
            </a:r>
            <a:r>
              <a:rPr lang="en-US" altLang="en-US" u="sng" dirty="0">
                <a:latin typeface="Arial" panose="020B0604020202020204" pitchFamily="34" charset="0"/>
                <a:ea typeface="Verdana" panose="020B0604030504040204" pitchFamily="34" charset="0"/>
                <a:cs typeface="Arial" panose="020B0604020202020204" pitchFamily="34" charset="0"/>
              </a:rPr>
              <a:t>on your own</a:t>
            </a:r>
            <a:r>
              <a:rPr lang="en-US" altLang="en-US" dirty="0">
                <a:latin typeface="Arial" panose="020B0604020202020204" pitchFamily="34" charset="0"/>
                <a:ea typeface="Verdana" panose="020B0604030504040204" pitchFamily="34" charset="0"/>
                <a:cs typeface="Arial" panose="020B0604020202020204" pitchFamily="34" charset="0"/>
              </a:rPr>
              <a:t>.</a:t>
            </a:r>
          </a:p>
          <a:p>
            <a:pPr lvl="1">
              <a:spcBef>
                <a:spcPts val="600"/>
              </a:spcBef>
              <a:spcAft>
                <a:spcPct val="0"/>
              </a:spcAft>
              <a:buClr>
                <a:schemeClr val="tx1"/>
              </a:buClr>
              <a:buSzTx/>
              <a:buFont typeface="Arial" panose="020B0604020202020204" pitchFamily="34" charset="0"/>
              <a:buChar char="●"/>
            </a:pPr>
            <a:r>
              <a:rPr lang="en-US" altLang="en-US" u="sng" dirty="0">
                <a:latin typeface="Arial" panose="020B0604020202020204" pitchFamily="34" charset="0"/>
                <a:ea typeface="Verdana" panose="020B0604030504040204" pitchFamily="34" charset="0"/>
                <a:cs typeface="Arial" panose="020B0604020202020204" pitchFamily="34" charset="0"/>
              </a:rPr>
              <a:t>No AI tools </a:t>
            </a:r>
            <a:r>
              <a:rPr lang="en-US" altLang="en-US" dirty="0">
                <a:latin typeface="Arial" panose="020B0604020202020204" pitchFamily="34" charset="0"/>
                <a:ea typeface="Verdana" panose="020B0604030504040204" pitchFamily="34" charset="0"/>
                <a:cs typeface="Arial" panose="020B0604020202020204" pitchFamily="34" charset="0"/>
              </a:rPr>
              <a:t>are allowed.</a:t>
            </a:r>
          </a:p>
          <a:p>
            <a:pPr lvl="1">
              <a:spcBef>
                <a:spcPts val="600"/>
              </a:spcBef>
              <a:spcAft>
                <a:spcPct val="0"/>
              </a:spcAft>
              <a:buClr>
                <a:schemeClr val="tx1"/>
              </a:buClr>
              <a:buSzTx/>
              <a:buFont typeface="Arial" panose="020B0604020202020204" pitchFamily="34" charset="0"/>
              <a:buChar char="●"/>
            </a:pPr>
            <a:r>
              <a:rPr lang="en-US" altLang="en-US" u="sng" dirty="0">
                <a:latin typeface="Arial" panose="020B0604020202020204" pitchFamily="34" charset="0"/>
                <a:ea typeface="Verdana" panose="020B0604030504040204" pitchFamily="34" charset="0"/>
                <a:cs typeface="Arial" panose="020B0604020202020204" pitchFamily="34" charset="0"/>
              </a:rPr>
              <a:t>No discussion </a:t>
            </a:r>
            <a:r>
              <a:rPr lang="en-US" altLang="en-US" dirty="0">
                <a:latin typeface="Arial" panose="020B0604020202020204" pitchFamily="34" charset="0"/>
                <a:ea typeface="Verdana" panose="020B0604030504040204" pitchFamily="34" charset="0"/>
                <a:cs typeface="Arial" panose="020B0604020202020204" pitchFamily="34" charset="0"/>
              </a:rPr>
              <a:t>with anybody else is allowed.</a:t>
            </a:r>
          </a:p>
          <a:p>
            <a:pPr lvl="1">
              <a:spcBef>
                <a:spcPts val="600"/>
              </a:spcBef>
              <a:spcAft>
                <a:spcPct val="0"/>
              </a:spcAft>
              <a:buClr>
                <a:schemeClr val="tx1"/>
              </a:buClr>
              <a:buSzTx/>
              <a:buFont typeface="Arial" panose="020B0604020202020204" pitchFamily="34" charset="0"/>
              <a:buChar char="●"/>
            </a:pPr>
            <a:r>
              <a:rPr lang="en-US" altLang="en-US" dirty="0">
                <a:latin typeface="Arial" panose="020B0604020202020204" pitchFamily="34" charset="0"/>
                <a:ea typeface="Verdana" panose="020B0604030504040204" pitchFamily="34" charset="0"/>
                <a:cs typeface="Arial" panose="020B0604020202020204" pitchFamily="34" charset="0"/>
              </a:rPr>
              <a:t>If you have queries about the assignment questions, post them on </a:t>
            </a:r>
            <a:r>
              <a:rPr lang="en-US" altLang="en-US" dirty="0" err="1">
                <a:latin typeface="Arial" panose="020B0604020202020204" pitchFamily="34" charset="0"/>
                <a:ea typeface="Verdana" panose="020B0604030504040204" pitchFamily="34" charset="0"/>
                <a:cs typeface="Arial" panose="020B0604020202020204" pitchFamily="34" charset="0"/>
              </a:rPr>
              <a:t>QnA</a:t>
            </a:r>
            <a:r>
              <a:rPr lang="en-US" altLang="en-US" dirty="0">
                <a:latin typeface="Arial" panose="020B0604020202020204" pitchFamily="34" charset="0"/>
                <a:ea typeface="Verdana" panose="020B0604030504040204" pitchFamily="34" charset="0"/>
                <a:cs typeface="Arial" panose="020B0604020202020204" pitchFamily="34" charset="0"/>
              </a:rPr>
              <a:t>. Do not post your answers or partial answers there.</a:t>
            </a:r>
          </a:p>
        </p:txBody>
      </p:sp>
      <p:sp>
        <p:nvSpPr>
          <p:cNvPr id="3" name="TextBox 2">
            <a:extLst>
              <a:ext uri="{FF2B5EF4-FFF2-40B4-BE49-F238E27FC236}">
                <a16:creationId xmlns:a16="http://schemas.microsoft.com/office/drawing/2014/main" id="{72DD7492-964B-C2DA-9D74-4A8F5BC94E27}"/>
              </a:ext>
            </a:extLst>
          </p:cNvPr>
          <p:cNvSpPr txBox="1"/>
          <p:nvPr/>
        </p:nvSpPr>
        <p:spPr>
          <a:xfrm>
            <a:off x="513184" y="3293707"/>
            <a:ext cx="7931020" cy="3016210"/>
          </a:xfrm>
          <a:prstGeom prst="rect">
            <a:avLst/>
          </a:prstGeom>
          <a:solidFill>
            <a:schemeClr val="accent2">
              <a:lumMod val="20000"/>
              <a:lumOff val="80000"/>
            </a:schemeClr>
          </a:solidFill>
        </p:spPr>
        <p:txBody>
          <a:bodyPr wrap="square" rtlCol="0">
            <a:spAutoFit/>
          </a:bodyPr>
          <a:lstStyle/>
          <a:p>
            <a:pPr>
              <a:spcAft>
                <a:spcPts val="600"/>
              </a:spcAft>
            </a:pPr>
            <a:r>
              <a:rPr lang="en-US" dirty="0"/>
              <a:t>Every semester, </a:t>
            </a:r>
            <a:r>
              <a:rPr lang="en-US" u="sng" dirty="0"/>
              <a:t>many</a:t>
            </a:r>
            <a:r>
              <a:rPr lang="en-US" dirty="0"/>
              <a:t> students were caught committing academic offence and were reported to the school. Depending on the severity, penalty includes awarding zero mark for the assignment, failing the whole course, and harsher penalty.</a:t>
            </a:r>
          </a:p>
          <a:p>
            <a:pPr>
              <a:spcAft>
                <a:spcPts val="600"/>
              </a:spcAft>
            </a:pPr>
            <a:r>
              <a:rPr lang="en-US" dirty="0"/>
              <a:t>Note that academic offence is </a:t>
            </a:r>
            <a:r>
              <a:rPr lang="en-US" u="sng" dirty="0"/>
              <a:t>not</a:t>
            </a:r>
            <a:r>
              <a:rPr lang="en-US" dirty="0"/>
              <a:t> limited to direct copying or sharing of answers.</a:t>
            </a:r>
          </a:p>
          <a:p>
            <a:pPr>
              <a:spcAft>
                <a:spcPts val="600"/>
              </a:spcAft>
            </a:pPr>
            <a:r>
              <a:rPr lang="en-US" dirty="0"/>
              <a:t>In programming courses, there were many instances when students claimed that they merely discussed their ideas/algorithms (which was allowed) but ended up with highly similar code due to the detail level of discussion. There were instances when two students were detected with similar answers, even though they do not know each other, but separately used AI tool (which gave the same answer). All these reasons would not vindicate you of the offence.</a:t>
            </a:r>
          </a:p>
        </p:txBody>
      </p:sp>
    </p:spTree>
    <p:extLst>
      <p:ext uri="{BB962C8B-B14F-4D97-AF65-F5344CB8AC3E}">
        <p14:creationId xmlns:p14="http://schemas.microsoft.com/office/powerpoint/2010/main" val="219939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dissolve">
                                      <p:cBhvr>
                                        <p:cTn id="10" dur="500"/>
                                        <p:tgtEl>
                                          <p:spTgt spid="10">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Effect transition="in" filter="dissolve">
                                      <p:cBhvr>
                                        <p:cTn id="13" dur="500"/>
                                        <p:tgtEl>
                                          <p:spTgt spid="10">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
                                            <p:txEl>
                                              <p:pRg st="3" end="3"/>
                                            </p:txEl>
                                          </p:spTgt>
                                        </p:tgtEl>
                                        <p:attrNameLst>
                                          <p:attrName>style.visibility</p:attrName>
                                        </p:attrNameLst>
                                      </p:cBhvr>
                                      <p:to>
                                        <p:strVal val="visible"/>
                                      </p:to>
                                    </p:set>
                                    <p:animEffect transition="in" filter="dissolve">
                                      <p:cBhvr>
                                        <p:cTn id="16"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2</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 Coordinator/Lecturer </a:t>
            </a:r>
            <a:endParaRPr lang="en-SG" sz="2000" dirty="0">
              <a:solidFill>
                <a:schemeClr val="bg1"/>
              </a:solidFill>
            </a:endParaRPr>
          </a:p>
        </p:txBody>
      </p:sp>
      <p:sp>
        <p:nvSpPr>
          <p:cNvPr id="54" name="TextBox 53">
            <a:extLst>
              <a:ext uri="{FF2B5EF4-FFF2-40B4-BE49-F238E27FC236}">
                <a16:creationId xmlns:a16="http://schemas.microsoft.com/office/drawing/2014/main" id="{12DE3FFB-074D-4D0B-8B4C-5D3D1CF3045A}"/>
              </a:ext>
            </a:extLst>
          </p:cNvPr>
          <p:cNvSpPr txBox="1"/>
          <p:nvPr/>
        </p:nvSpPr>
        <p:spPr>
          <a:xfrm>
            <a:off x="229804" y="3955993"/>
            <a:ext cx="3537021" cy="1077218"/>
          </a:xfrm>
          <a:prstGeom prst="rect">
            <a:avLst/>
          </a:prstGeom>
          <a:noFill/>
        </p:spPr>
        <p:txBody>
          <a:bodyPr wrap="square" rtlCol="0">
            <a:spAutoFit/>
          </a:bodyPr>
          <a:lstStyle/>
          <a:p>
            <a:r>
              <a:rPr lang="en-SG" sz="2000" dirty="0">
                <a:latin typeface="Calibri" panose="020F0502020204030204" pitchFamily="34" charset="0"/>
                <a:cs typeface="Calibri" panose="020F0502020204030204" pitchFamily="34" charset="0"/>
              </a:rPr>
              <a:t>A/P Tan Tuck Choy, </a:t>
            </a:r>
            <a:r>
              <a:rPr lang="en-SG" sz="2800" dirty="0">
                <a:solidFill>
                  <a:srgbClr val="C00000"/>
                </a:solidFill>
                <a:latin typeface="Calibri" panose="020F0502020204030204" pitchFamily="34" charset="0"/>
                <a:cs typeface="Calibri" panose="020F0502020204030204" pitchFamily="34" charset="0"/>
              </a:rPr>
              <a:t>Aaron</a:t>
            </a:r>
          </a:p>
          <a:p>
            <a:r>
              <a:rPr lang="en-SG" dirty="0">
                <a:latin typeface="Calibri" panose="020F0502020204030204" pitchFamily="34" charset="0"/>
                <a:cs typeface="Calibri" panose="020F0502020204030204" pitchFamily="34" charset="0"/>
              </a:rPr>
              <a:t>Office: COM1-03-12</a:t>
            </a:r>
          </a:p>
          <a:p>
            <a:r>
              <a:rPr lang="en-SG" dirty="0">
                <a:latin typeface="Calibri" panose="020F0502020204030204" pitchFamily="34" charset="0"/>
                <a:cs typeface="Calibri" panose="020F0502020204030204" pitchFamily="34" charset="0"/>
              </a:rPr>
              <a:t>Email: tantc@comp.nus.edu.sg</a:t>
            </a:r>
            <a:endParaRPr lang="en-US" sz="1600" dirty="0">
              <a:latin typeface="Calibri" panose="020F050202020403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76CFC8C8-E5A1-42F5-83D9-73CE7F5CF3EB}"/>
              </a:ext>
            </a:extLst>
          </p:cNvPr>
          <p:cNvSpPr txBox="1"/>
          <p:nvPr/>
        </p:nvSpPr>
        <p:spPr>
          <a:xfrm>
            <a:off x="246901" y="5066237"/>
            <a:ext cx="2906260" cy="1323439"/>
          </a:xfrm>
          <a:prstGeom prst="rect">
            <a:avLst/>
          </a:prstGeom>
          <a:noFill/>
        </p:spPr>
        <p:txBody>
          <a:bodyPr wrap="square" rtlCol="0">
            <a:spAutoFit/>
          </a:bodyPr>
          <a:lstStyle/>
          <a:p>
            <a:r>
              <a:rPr lang="en-SG" sz="2000" i="1" dirty="0">
                <a:latin typeface="Calibri" panose="020F0502020204030204" pitchFamily="34" charset="0"/>
                <a:cs typeface="Calibri" panose="020F0502020204030204" pitchFamily="34" charset="0"/>
              </a:rPr>
              <a:t>Admin appointment:</a:t>
            </a:r>
            <a:endParaRPr lang="en-SG" i="1" dirty="0">
              <a:latin typeface="Calibri" panose="020F0502020204030204" pitchFamily="34" charset="0"/>
              <a:cs typeface="Calibri" panose="020F0502020204030204" pitchFamily="34" charset="0"/>
            </a:endParaRPr>
          </a:p>
          <a:p>
            <a:r>
              <a:rPr lang="en-SG" sz="2000" dirty="0">
                <a:solidFill>
                  <a:srgbClr val="7030A0"/>
                </a:solidFill>
                <a:latin typeface="Calibri" panose="020F0502020204030204" pitchFamily="34" charset="0"/>
                <a:cs typeface="Calibri" panose="020F0502020204030204" pitchFamily="34" charset="0"/>
              </a:rPr>
              <a:t>Assistant Dean (Undergraduate Studies </a:t>
            </a:r>
          </a:p>
          <a:p>
            <a:r>
              <a:rPr lang="en-SG" sz="2000" dirty="0">
                <a:solidFill>
                  <a:srgbClr val="7030A0"/>
                </a:solidFill>
                <a:latin typeface="Calibri" panose="020F0502020204030204" pitchFamily="34" charset="0"/>
                <a:cs typeface="Calibri" panose="020F0502020204030204" pitchFamily="34" charset="0"/>
              </a:rPr>
              <a:t>&amp; Student Life)</a:t>
            </a:r>
          </a:p>
        </p:txBody>
      </p:sp>
      <p:grpSp>
        <p:nvGrpSpPr>
          <p:cNvPr id="65" name="Group 64">
            <a:extLst>
              <a:ext uri="{FF2B5EF4-FFF2-40B4-BE49-F238E27FC236}">
                <a16:creationId xmlns:a16="http://schemas.microsoft.com/office/drawing/2014/main" id="{3D69774D-2CAF-4D1C-A574-7AA20F41289F}"/>
              </a:ext>
            </a:extLst>
          </p:cNvPr>
          <p:cNvGrpSpPr/>
          <p:nvPr/>
        </p:nvGrpSpPr>
        <p:grpSpPr>
          <a:xfrm>
            <a:off x="5102132" y="4481014"/>
            <a:ext cx="2044611" cy="1442203"/>
            <a:chOff x="4443968" y="3322547"/>
            <a:chExt cx="2044611" cy="1442203"/>
          </a:xfrm>
        </p:grpSpPr>
        <p:grpSp>
          <p:nvGrpSpPr>
            <p:cNvPr id="66" name="Group 65">
              <a:extLst>
                <a:ext uri="{FF2B5EF4-FFF2-40B4-BE49-F238E27FC236}">
                  <a16:creationId xmlns:a16="http://schemas.microsoft.com/office/drawing/2014/main" id="{FE3837CC-C9A9-4BCD-80CA-3224637BBEB8}"/>
                </a:ext>
              </a:extLst>
            </p:cNvPr>
            <p:cNvGrpSpPr/>
            <p:nvPr/>
          </p:nvGrpSpPr>
          <p:grpSpPr>
            <a:xfrm>
              <a:off x="4443968" y="3322547"/>
              <a:ext cx="1926429" cy="1143018"/>
              <a:chOff x="4443968" y="3322547"/>
              <a:chExt cx="1926429" cy="1143018"/>
            </a:xfrm>
          </p:grpSpPr>
          <p:pic>
            <p:nvPicPr>
              <p:cNvPr id="68" name="Picture 67">
                <a:extLst>
                  <a:ext uri="{FF2B5EF4-FFF2-40B4-BE49-F238E27FC236}">
                    <a16:creationId xmlns:a16="http://schemas.microsoft.com/office/drawing/2014/main" id="{63ABCBB1-70AC-4338-AEE6-9F236E47E09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244" t="14841" r="10616" b="11995"/>
              <a:stretch/>
            </p:blipFill>
            <p:spPr>
              <a:xfrm>
                <a:off x="4950741" y="3385707"/>
                <a:ext cx="1419656" cy="1079858"/>
              </a:xfrm>
              <a:prstGeom prst="rect">
                <a:avLst/>
              </a:prstGeom>
            </p:spPr>
          </p:pic>
          <p:sp>
            <p:nvSpPr>
              <p:cNvPr id="69" name="TextBox 68">
                <a:extLst>
                  <a:ext uri="{FF2B5EF4-FFF2-40B4-BE49-F238E27FC236}">
                    <a16:creationId xmlns:a16="http://schemas.microsoft.com/office/drawing/2014/main" id="{95F7DE0C-B945-403A-AB5E-9640491C0378}"/>
                  </a:ext>
                </a:extLst>
              </p:cNvPr>
              <p:cNvSpPr txBox="1"/>
              <p:nvPr/>
            </p:nvSpPr>
            <p:spPr>
              <a:xfrm rot="20274773">
                <a:off x="4443968" y="3322547"/>
                <a:ext cx="1105354" cy="338554"/>
              </a:xfrm>
              <a:prstGeom prst="rect">
                <a:avLst/>
              </a:prstGeom>
              <a:solidFill>
                <a:srgbClr val="00B050"/>
              </a:solidFill>
            </p:spPr>
            <p:txBody>
              <a:bodyPr wrap="square" rtlCol="0">
                <a:spAutoFit/>
              </a:bodyPr>
              <a:lstStyle/>
              <a:p>
                <a:pPr algn="ctr"/>
                <a:r>
                  <a:rPr lang="en-SG" sz="1600" dirty="0">
                    <a:solidFill>
                      <a:schemeClr val="bg1"/>
                    </a:solidFill>
                  </a:rPr>
                  <a:t>Singing</a:t>
                </a:r>
                <a:endParaRPr lang="en-US" sz="1600" dirty="0">
                  <a:solidFill>
                    <a:schemeClr val="bg1"/>
                  </a:solidFill>
                </a:endParaRPr>
              </a:p>
            </p:txBody>
          </p:sp>
        </p:grpSp>
        <p:sp>
          <p:nvSpPr>
            <p:cNvPr id="67" name="TextBox 66">
              <a:extLst>
                <a:ext uri="{FF2B5EF4-FFF2-40B4-BE49-F238E27FC236}">
                  <a16:creationId xmlns:a16="http://schemas.microsoft.com/office/drawing/2014/main" id="{86FBBC7F-66CC-4C62-B19C-F7C3670F1384}"/>
                </a:ext>
              </a:extLst>
            </p:cNvPr>
            <p:cNvSpPr txBox="1"/>
            <p:nvPr/>
          </p:nvSpPr>
          <p:spPr>
            <a:xfrm>
              <a:off x="4879893" y="4487751"/>
              <a:ext cx="1608686" cy="276999"/>
            </a:xfrm>
            <a:prstGeom prst="rect">
              <a:avLst/>
            </a:prstGeom>
            <a:noFill/>
          </p:spPr>
          <p:txBody>
            <a:bodyPr wrap="square" rtlCol="0">
              <a:spAutoFit/>
            </a:bodyPr>
            <a:lstStyle/>
            <a:p>
              <a:r>
                <a:rPr lang="en-SG" sz="1200" dirty="0">
                  <a:solidFill>
                    <a:srgbClr val="006600"/>
                  </a:solidFill>
                </a:rPr>
                <a:t>SoC Gala Dinner 2018</a:t>
              </a:r>
            </a:p>
          </p:txBody>
        </p:sp>
      </p:grpSp>
      <p:grpSp>
        <p:nvGrpSpPr>
          <p:cNvPr id="6" name="Group 5"/>
          <p:cNvGrpSpPr/>
          <p:nvPr/>
        </p:nvGrpSpPr>
        <p:grpSpPr>
          <a:xfrm>
            <a:off x="7206473" y="3203468"/>
            <a:ext cx="1475451" cy="1957545"/>
            <a:chOff x="7068323" y="3883684"/>
            <a:chExt cx="1475451" cy="1957545"/>
          </a:xfrm>
        </p:grpSpPr>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21502" t="-7835" r="16608" b="7835"/>
            <a:stretch/>
          </p:blipFill>
          <p:spPr>
            <a:xfrm>
              <a:off x="7194947" y="3883684"/>
              <a:ext cx="1243406" cy="1512672"/>
            </a:xfrm>
            <a:prstGeom prst="rect">
              <a:avLst/>
            </a:prstGeom>
          </p:spPr>
        </p:pic>
        <p:sp>
          <p:nvSpPr>
            <p:cNvPr id="29" name="TextBox 28">
              <a:extLst>
                <a:ext uri="{FF2B5EF4-FFF2-40B4-BE49-F238E27FC236}">
                  <a16:creationId xmlns:a16="http://schemas.microsoft.com/office/drawing/2014/main" id="{86FBBC7F-66CC-4C62-B19C-F7C3670F1384}"/>
                </a:ext>
              </a:extLst>
            </p:cNvPr>
            <p:cNvSpPr txBox="1"/>
            <p:nvPr/>
          </p:nvSpPr>
          <p:spPr>
            <a:xfrm>
              <a:off x="7068323" y="5379564"/>
              <a:ext cx="1475451" cy="461665"/>
            </a:xfrm>
            <a:prstGeom prst="rect">
              <a:avLst/>
            </a:prstGeom>
            <a:noFill/>
          </p:spPr>
          <p:txBody>
            <a:bodyPr wrap="square" rtlCol="0">
              <a:spAutoFit/>
            </a:bodyPr>
            <a:lstStyle/>
            <a:p>
              <a:r>
                <a:rPr lang="en-SG" sz="1200" dirty="0">
                  <a:solidFill>
                    <a:srgbClr val="006600"/>
                  </a:solidFill>
                </a:rPr>
                <a:t>SoC 25</a:t>
              </a:r>
              <a:r>
                <a:rPr lang="en-SG" sz="1200" baseline="30000" dirty="0">
                  <a:solidFill>
                    <a:srgbClr val="006600"/>
                  </a:solidFill>
                </a:rPr>
                <a:t>th</a:t>
              </a:r>
              <a:r>
                <a:rPr lang="en-SG" sz="1200" dirty="0">
                  <a:solidFill>
                    <a:srgbClr val="006600"/>
                  </a:solidFill>
                </a:rPr>
                <a:t> Anniversary</a:t>
              </a:r>
            </a:p>
            <a:p>
              <a:r>
                <a:rPr lang="en-SG" sz="1200" dirty="0">
                  <a:solidFill>
                    <a:srgbClr val="006600"/>
                  </a:solidFill>
                </a:rPr>
                <a:t>July 2023</a:t>
              </a:r>
            </a:p>
          </p:txBody>
        </p:sp>
      </p:grpSp>
      <p:grpSp>
        <p:nvGrpSpPr>
          <p:cNvPr id="24" name="Group 23">
            <a:extLst>
              <a:ext uri="{FF2B5EF4-FFF2-40B4-BE49-F238E27FC236}">
                <a16:creationId xmlns:a16="http://schemas.microsoft.com/office/drawing/2014/main" id="{8AEA50DD-B580-B6A9-C701-C6A7A3A08552}"/>
              </a:ext>
            </a:extLst>
          </p:cNvPr>
          <p:cNvGrpSpPr/>
          <p:nvPr/>
        </p:nvGrpSpPr>
        <p:grpSpPr>
          <a:xfrm>
            <a:off x="3084061" y="719602"/>
            <a:ext cx="3129399" cy="1977518"/>
            <a:chOff x="2582154" y="746136"/>
            <a:chExt cx="3129399" cy="1977518"/>
          </a:xfrm>
        </p:grpSpPr>
        <p:sp>
          <p:nvSpPr>
            <p:cNvPr id="59" name="TextBox 58">
              <a:extLst>
                <a:ext uri="{FF2B5EF4-FFF2-40B4-BE49-F238E27FC236}">
                  <a16:creationId xmlns:a16="http://schemas.microsoft.com/office/drawing/2014/main" id="{3AFE8AD1-AF7F-4B86-B74C-36D570EE7F30}"/>
                </a:ext>
              </a:extLst>
            </p:cNvPr>
            <p:cNvSpPr txBox="1"/>
            <p:nvPr/>
          </p:nvSpPr>
          <p:spPr>
            <a:xfrm>
              <a:off x="2582154" y="2261989"/>
              <a:ext cx="2556220" cy="461665"/>
            </a:xfrm>
            <a:prstGeom prst="rect">
              <a:avLst/>
            </a:prstGeom>
            <a:noFill/>
          </p:spPr>
          <p:txBody>
            <a:bodyPr wrap="square" rtlCol="0">
              <a:spAutoFit/>
            </a:bodyPr>
            <a:lstStyle/>
            <a:p>
              <a:r>
                <a:rPr lang="en-SG" sz="1200" dirty="0">
                  <a:solidFill>
                    <a:srgbClr val="0000FF"/>
                  </a:solidFill>
                </a:rPr>
                <a:t>Used to have weekly runs with students every week (pre-</a:t>
              </a:r>
              <a:r>
                <a:rPr lang="en-SG" sz="1200" dirty="0" err="1">
                  <a:solidFill>
                    <a:srgbClr val="0000FF"/>
                  </a:solidFill>
                </a:rPr>
                <a:t>Covid</a:t>
              </a:r>
              <a:r>
                <a:rPr lang="en-SG" sz="1200" dirty="0">
                  <a:solidFill>
                    <a:srgbClr val="0000FF"/>
                  </a:solidFill>
                </a:rPr>
                <a:t> days)</a:t>
              </a:r>
              <a:endParaRPr lang="en-US" sz="1200" dirty="0">
                <a:solidFill>
                  <a:srgbClr val="0000FF"/>
                </a:solidFill>
              </a:endParaRPr>
            </a:p>
          </p:txBody>
        </p:sp>
        <p:pic>
          <p:nvPicPr>
            <p:cNvPr id="57" name="Picture 56">
              <a:extLst>
                <a:ext uri="{FF2B5EF4-FFF2-40B4-BE49-F238E27FC236}">
                  <a16:creationId xmlns:a16="http://schemas.microsoft.com/office/drawing/2014/main" id="{E0C8DD25-EFC2-4147-81A1-E45030C913E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775" t="22484" r="10899"/>
            <a:stretch/>
          </p:blipFill>
          <p:spPr>
            <a:xfrm>
              <a:off x="2946141" y="1353923"/>
              <a:ext cx="1710500" cy="940200"/>
            </a:xfrm>
            <a:prstGeom prst="rect">
              <a:avLst/>
            </a:prstGeom>
          </p:spPr>
        </p:pic>
        <p:sp>
          <p:nvSpPr>
            <p:cNvPr id="58" name="TextBox 57">
              <a:extLst>
                <a:ext uri="{FF2B5EF4-FFF2-40B4-BE49-F238E27FC236}">
                  <a16:creationId xmlns:a16="http://schemas.microsoft.com/office/drawing/2014/main" id="{9114CFDB-79A5-4C9C-9A81-7172F03A4A78}"/>
                </a:ext>
              </a:extLst>
            </p:cNvPr>
            <p:cNvSpPr txBox="1"/>
            <p:nvPr/>
          </p:nvSpPr>
          <p:spPr>
            <a:xfrm rot="20274773">
              <a:off x="2644544" y="1041182"/>
              <a:ext cx="1123823" cy="338554"/>
            </a:xfrm>
            <a:prstGeom prst="rect">
              <a:avLst/>
            </a:prstGeom>
            <a:solidFill>
              <a:srgbClr val="990099"/>
            </a:solidFill>
          </p:spPr>
          <p:txBody>
            <a:bodyPr wrap="square" rtlCol="0">
              <a:spAutoFit/>
            </a:bodyPr>
            <a:lstStyle/>
            <a:p>
              <a:pPr algn="ctr"/>
              <a:r>
                <a:rPr lang="en-SG" sz="1600" dirty="0">
                  <a:solidFill>
                    <a:schemeClr val="bg1"/>
                  </a:solidFill>
                </a:rPr>
                <a:t>Running</a:t>
              </a:r>
              <a:endParaRPr lang="en-US" sz="1600" dirty="0">
                <a:solidFill>
                  <a:schemeClr val="bg1"/>
                </a:solidFill>
              </a:endParaRPr>
            </a:p>
          </p:txBody>
        </p:sp>
        <p:pic>
          <p:nvPicPr>
            <p:cNvPr id="64" name="Picture 63">
              <a:extLst>
                <a:ext uri="{FF2B5EF4-FFF2-40B4-BE49-F238E27FC236}">
                  <a16:creationId xmlns:a16="http://schemas.microsoft.com/office/drawing/2014/main" id="{206D5938-1127-4FF1-8996-AA8F0CCE1E8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046" t="6452" r="6922" b="13262"/>
            <a:stretch/>
          </p:blipFill>
          <p:spPr>
            <a:xfrm>
              <a:off x="4757979" y="746136"/>
              <a:ext cx="786832" cy="1529948"/>
            </a:xfrm>
            <a:prstGeom prst="rect">
              <a:avLst/>
            </a:prstGeom>
          </p:spPr>
        </p:pic>
        <p:sp>
          <p:nvSpPr>
            <p:cNvPr id="7" name="TextBox 6">
              <a:extLst>
                <a:ext uri="{FF2B5EF4-FFF2-40B4-BE49-F238E27FC236}">
                  <a16:creationId xmlns:a16="http://schemas.microsoft.com/office/drawing/2014/main" id="{97F5659F-248C-2424-D1EF-092D74FD2D00}"/>
                </a:ext>
              </a:extLst>
            </p:cNvPr>
            <p:cNvSpPr txBox="1"/>
            <p:nvPr/>
          </p:nvSpPr>
          <p:spPr>
            <a:xfrm>
              <a:off x="4642199" y="2217312"/>
              <a:ext cx="1069354" cy="276999"/>
            </a:xfrm>
            <a:prstGeom prst="rect">
              <a:avLst/>
            </a:prstGeom>
            <a:noFill/>
          </p:spPr>
          <p:txBody>
            <a:bodyPr wrap="square" rtlCol="0">
              <a:spAutoFit/>
            </a:bodyPr>
            <a:lstStyle/>
            <a:p>
              <a:r>
                <a:rPr lang="en-SG" sz="1200" dirty="0">
                  <a:solidFill>
                    <a:srgbClr val="7030A0"/>
                  </a:solidFill>
                </a:rPr>
                <a:t>Full marathon</a:t>
              </a:r>
              <a:endParaRPr lang="en-US" sz="1200" dirty="0">
                <a:solidFill>
                  <a:srgbClr val="7030A0"/>
                </a:solidFill>
              </a:endParaRPr>
            </a:p>
          </p:txBody>
        </p:sp>
      </p:grpSp>
      <p:grpSp>
        <p:nvGrpSpPr>
          <p:cNvPr id="21" name="Group 20">
            <a:extLst>
              <a:ext uri="{FF2B5EF4-FFF2-40B4-BE49-F238E27FC236}">
                <a16:creationId xmlns:a16="http://schemas.microsoft.com/office/drawing/2014/main" id="{E2289326-E1BA-80AA-FF5D-39591441E26C}"/>
              </a:ext>
            </a:extLst>
          </p:cNvPr>
          <p:cNvGrpSpPr/>
          <p:nvPr/>
        </p:nvGrpSpPr>
        <p:grpSpPr>
          <a:xfrm>
            <a:off x="6967085" y="5209946"/>
            <a:ext cx="1929867" cy="1446947"/>
            <a:chOff x="6729492" y="5147826"/>
            <a:chExt cx="1929867" cy="1446947"/>
          </a:xfrm>
        </p:grpSpPr>
        <p:sp>
          <p:nvSpPr>
            <p:cNvPr id="18" name="TextBox 17">
              <a:extLst>
                <a:ext uri="{FF2B5EF4-FFF2-40B4-BE49-F238E27FC236}">
                  <a16:creationId xmlns:a16="http://schemas.microsoft.com/office/drawing/2014/main" id="{F48AD952-AD91-1694-B335-F134A5EE0742}"/>
                </a:ext>
              </a:extLst>
            </p:cNvPr>
            <p:cNvSpPr txBox="1"/>
            <p:nvPr/>
          </p:nvSpPr>
          <p:spPr>
            <a:xfrm>
              <a:off x="6729492" y="6133108"/>
              <a:ext cx="1929867" cy="461665"/>
            </a:xfrm>
            <a:prstGeom prst="rect">
              <a:avLst/>
            </a:prstGeom>
            <a:noFill/>
          </p:spPr>
          <p:txBody>
            <a:bodyPr wrap="square" rtlCol="0">
              <a:spAutoFit/>
            </a:bodyPr>
            <a:lstStyle/>
            <a:p>
              <a:r>
                <a:rPr lang="en-SG" sz="1200" dirty="0">
                  <a:solidFill>
                    <a:srgbClr val="006600"/>
                  </a:solidFill>
                </a:rPr>
                <a:t>Computing 50</a:t>
              </a:r>
              <a:r>
                <a:rPr lang="en-SG" sz="1200" baseline="30000" dirty="0">
                  <a:solidFill>
                    <a:srgbClr val="006600"/>
                  </a:solidFill>
                </a:rPr>
                <a:t>th</a:t>
              </a:r>
              <a:r>
                <a:rPr lang="en-SG" sz="1200" dirty="0">
                  <a:solidFill>
                    <a:srgbClr val="006600"/>
                  </a:solidFill>
                </a:rPr>
                <a:t> Anniversary</a:t>
              </a:r>
            </a:p>
            <a:p>
              <a:r>
                <a:rPr lang="en-SG" sz="1200" dirty="0">
                  <a:solidFill>
                    <a:srgbClr val="006600"/>
                  </a:solidFill>
                </a:rPr>
                <a:t>1</a:t>
              </a:r>
              <a:r>
                <a:rPr lang="en-SG" sz="1200" baseline="30000" dirty="0">
                  <a:solidFill>
                    <a:srgbClr val="006600"/>
                  </a:solidFill>
                </a:rPr>
                <a:t>st</a:t>
              </a:r>
              <a:r>
                <a:rPr lang="en-SG" sz="1200" dirty="0">
                  <a:solidFill>
                    <a:srgbClr val="006600"/>
                  </a:solidFill>
                </a:rPr>
                <a:t> August 2025</a:t>
              </a:r>
            </a:p>
          </p:txBody>
        </p:sp>
        <p:pic>
          <p:nvPicPr>
            <p:cNvPr id="20" name="Picture 19" descr="A group of men posing for a picture&#10;&#10;AI-generated content may be incorrect.">
              <a:extLst>
                <a:ext uri="{FF2B5EF4-FFF2-40B4-BE49-F238E27FC236}">
                  <a16:creationId xmlns:a16="http://schemas.microsoft.com/office/drawing/2014/main" id="{067301F6-C21E-B252-F5A3-AF55A14E8B3C}"/>
                </a:ext>
              </a:extLst>
            </p:cNvPr>
            <p:cNvPicPr>
              <a:picLocks noChangeAspect="1"/>
            </p:cNvPicPr>
            <p:nvPr/>
          </p:nvPicPr>
          <p:blipFill>
            <a:blip r:embed="rId7" cstate="print">
              <a:extLst>
                <a:ext uri="{28A0092B-C50C-407E-A947-70E740481C1C}">
                  <a14:useLocalDpi xmlns:a14="http://schemas.microsoft.com/office/drawing/2010/main" val="0"/>
                </a:ext>
              </a:extLst>
            </a:blip>
            <a:srcRect l="8799" t="22387"/>
            <a:stretch>
              <a:fillRect/>
            </a:stretch>
          </p:blipFill>
          <p:spPr>
            <a:xfrm>
              <a:off x="6894522" y="5147826"/>
              <a:ext cx="1599805" cy="1021100"/>
            </a:xfrm>
            <a:prstGeom prst="rect">
              <a:avLst/>
            </a:prstGeom>
          </p:spPr>
        </p:pic>
      </p:grpSp>
      <p:grpSp>
        <p:nvGrpSpPr>
          <p:cNvPr id="3" name="Group 2">
            <a:extLst>
              <a:ext uri="{FF2B5EF4-FFF2-40B4-BE49-F238E27FC236}">
                <a16:creationId xmlns:a16="http://schemas.microsoft.com/office/drawing/2014/main" id="{F2CEDCB4-1C5D-CF3A-D1C3-8A5E2691EBE5}"/>
              </a:ext>
            </a:extLst>
          </p:cNvPr>
          <p:cNvGrpSpPr/>
          <p:nvPr/>
        </p:nvGrpSpPr>
        <p:grpSpPr>
          <a:xfrm>
            <a:off x="3381791" y="2911871"/>
            <a:ext cx="2557571" cy="1576300"/>
            <a:chOff x="3789574" y="3483725"/>
            <a:chExt cx="2557571" cy="1576300"/>
          </a:xfrm>
        </p:grpSpPr>
        <p:grpSp>
          <p:nvGrpSpPr>
            <p:cNvPr id="19" name="Group 18">
              <a:extLst>
                <a:ext uri="{FF2B5EF4-FFF2-40B4-BE49-F238E27FC236}">
                  <a16:creationId xmlns:a16="http://schemas.microsoft.com/office/drawing/2014/main" id="{5FA5382B-9F63-1A89-75AB-72B5B315E1E8}"/>
                </a:ext>
              </a:extLst>
            </p:cNvPr>
            <p:cNvGrpSpPr/>
            <p:nvPr/>
          </p:nvGrpSpPr>
          <p:grpSpPr>
            <a:xfrm>
              <a:off x="3789574" y="3483725"/>
              <a:ext cx="2557571" cy="1285894"/>
              <a:chOff x="3388206" y="2948331"/>
              <a:chExt cx="2557571" cy="1285894"/>
            </a:xfrm>
          </p:grpSpPr>
          <p:grpSp>
            <p:nvGrpSpPr>
              <p:cNvPr id="25" name="Group 24">
                <a:extLst>
                  <a:ext uri="{FF2B5EF4-FFF2-40B4-BE49-F238E27FC236}">
                    <a16:creationId xmlns:a16="http://schemas.microsoft.com/office/drawing/2014/main" id="{C7432E68-62B6-E81F-6927-87C6F42B1647}"/>
                  </a:ext>
                </a:extLst>
              </p:cNvPr>
              <p:cNvGrpSpPr/>
              <p:nvPr/>
            </p:nvGrpSpPr>
            <p:grpSpPr>
              <a:xfrm>
                <a:off x="4363010" y="2948331"/>
                <a:ext cx="1582767" cy="1285894"/>
                <a:chOff x="4363010" y="2948331"/>
                <a:chExt cx="1582767" cy="1285894"/>
              </a:xfrm>
            </p:grpSpPr>
            <p:pic>
              <p:nvPicPr>
                <p:cNvPr id="27" name="Picture 26" descr="A group of people singing&#10;&#10;AI-generated content may be incorrect.">
                  <a:extLst>
                    <a:ext uri="{FF2B5EF4-FFF2-40B4-BE49-F238E27FC236}">
                      <a16:creationId xmlns:a16="http://schemas.microsoft.com/office/drawing/2014/main" id="{78F93221-4D4C-30EC-E674-8D850752AA26}"/>
                    </a:ext>
                  </a:extLst>
                </p:cNvPr>
                <p:cNvPicPr>
                  <a:picLocks noChangeAspect="1"/>
                </p:cNvPicPr>
                <p:nvPr/>
              </p:nvPicPr>
              <p:blipFill>
                <a:blip r:embed="rId8" cstate="print">
                  <a:extLst>
                    <a:ext uri="{28A0092B-C50C-407E-A947-70E740481C1C}">
                      <a14:useLocalDpi xmlns:a14="http://schemas.microsoft.com/office/drawing/2010/main" val="0"/>
                    </a:ext>
                  </a:extLst>
                </a:blip>
                <a:srcRect b="5512"/>
                <a:stretch>
                  <a:fillRect/>
                </a:stretch>
              </p:blipFill>
              <p:spPr>
                <a:xfrm>
                  <a:off x="4363010" y="2948331"/>
                  <a:ext cx="1582767" cy="997016"/>
                </a:xfrm>
                <a:prstGeom prst="rect">
                  <a:avLst/>
                </a:prstGeom>
              </p:spPr>
            </p:pic>
            <p:sp>
              <p:nvSpPr>
                <p:cNvPr id="28" name="TextBox 27">
                  <a:extLst>
                    <a:ext uri="{FF2B5EF4-FFF2-40B4-BE49-F238E27FC236}">
                      <a16:creationId xmlns:a16="http://schemas.microsoft.com/office/drawing/2014/main" id="{D63B025A-120E-4512-99E7-6553F3B0EDC0}"/>
                    </a:ext>
                  </a:extLst>
                </p:cNvPr>
                <p:cNvSpPr txBox="1"/>
                <p:nvPr/>
              </p:nvSpPr>
              <p:spPr>
                <a:xfrm>
                  <a:off x="4489254" y="3957226"/>
                  <a:ext cx="1089609" cy="276999"/>
                </a:xfrm>
                <a:prstGeom prst="rect">
                  <a:avLst/>
                </a:prstGeom>
                <a:noFill/>
              </p:spPr>
              <p:txBody>
                <a:bodyPr wrap="square" rtlCol="0">
                  <a:spAutoFit/>
                </a:bodyPr>
                <a:lstStyle/>
                <a:p>
                  <a:r>
                    <a:rPr lang="en-SG" sz="1200" dirty="0">
                      <a:solidFill>
                        <a:schemeClr val="accent1">
                          <a:lumMod val="50000"/>
                        </a:schemeClr>
                      </a:solidFill>
                    </a:rPr>
                    <a:t>Joy Chorale</a:t>
                  </a:r>
                  <a:endParaRPr lang="en-US" sz="1200" dirty="0">
                    <a:solidFill>
                      <a:schemeClr val="accent1">
                        <a:lumMod val="50000"/>
                      </a:schemeClr>
                    </a:solidFill>
                  </a:endParaRPr>
                </a:p>
              </p:txBody>
            </p:sp>
          </p:grpSp>
          <p:sp>
            <p:nvSpPr>
              <p:cNvPr id="26" name="TextBox 25">
                <a:extLst>
                  <a:ext uri="{FF2B5EF4-FFF2-40B4-BE49-F238E27FC236}">
                    <a16:creationId xmlns:a16="http://schemas.microsoft.com/office/drawing/2014/main" id="{C1565434-F566-85FE-2C92-49BB86617FA6}"/>
                  </a:ext>
                </a:extLst>
              </p:cNvPr>
              <p:cNvSpPr txBox="1"/>
              <p:nvPr/>
            </p:nvSpPr>
            <p:spPr>
              <a:xfrm rot="20274773">
                <a:off x="3388206" y="3097014"/>
                <a:ext cx="1102358" cy="338554"/>
              </a:xfrm>
              <a:prstGeom prst="rect">
                <a:avLst/>
              </a:prstGeom>
              <a:solidFill>
                <a:schemeClr val="accent1">
                  <a:lumMod val="75000"/>
                </a:schemeClr>
              </a:solidFill>
            </p:spPr>
            <p:txBody>
              <a:bodyPr wrap="square" rtlCol="0">
                <a:spAutoFit/>
              </a:bodyPr>
              <a:lstStyle/>
              <a:p>
                <a:pPr algn="ctr"/>
                <a:r>
                  <a:rPr lang="en-SG" sz="1600" dirty="0">
                    <a:solidFill>
                      <a:schemeClr val="bg1"/>
                    </a:solidFill>
                  </a:rPr>
                  <a:t>Choir</a:t>
                </a:r>
                <a:endParaRPr lang="en-US" sz="1600" dirty="0">
                  <a:solidFill>
                    <a:schemeClr val="bg1"/>
                  </a:solidFill>
                </a:endParaRPr>
              </a:p>
            </p:txBody>
          </p:sp>
        </p:grpSp>
        <p:pic>
          <p:nvPicPr>
            <p:cNvPr id="22" name="Picture 21">
              <a:extLst>
                <a:ext uri="{FF2B5EF4-FFF2-40B4-BE49-F238E27FC236}">
                  <a16:creationId xmlns:a16="http://schemas.microsoft.com/office/drawing/2014/main" id="{B670F13C-25D6-763D-2402-A970C41F48A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6696" t="7387" r="25015"/>
            <a:stretch/>
          </p:blipFill>
          <p:spPr>
            <a:xfrm>
              <a:off x="4278652" y="3995257"/>
              <a:ext cx="555171" cy="1064768"/>
            </a:xfrm>
            <a:prstGeom prst="rect">
              <a:avLst/>
            </a:prstGeom>
          </p:spPr>
        </p:pic>
      </p:grpSp>
      <p:grpSp>
        <p:nvGrpSpPr>
          <p:cNvPr id="32" name="Group 31">
            <a:extLst>
              <a:ext uri="{FF2B5EF4-FFF2-40B4-BE49-F238E27FC236}">
                <a16:creationId xmlns:a16="http://schemas.microsoft.com/office/drawing/2014/main" id="{15277383-E2FB-5B3A-171B-89486B0CF5D5}"/>
              </a:ext>
            </a:extLst>
          </p:cNvPr>
          <p:cNvGrpSpPr/>
          <p:nvPr/>
        </p:nvGrpSpPr>
        <p:grpSpPr>
          <a:xfrm>
            <a:off x="6133993" y="1058601"/>
            <a:ext cx="2767789" cy="2034995"/>
            <a:chOff x="6133993" y="1058601"/>
            <a:chExt cx="2767789" cy="2034995"/>
          </a:xfrm>
        </p:grpSpPr>
        <p:pic>
          <p:nvPicPr>
            <p:cNvPr id="9" name="Picture 8">
              <a:extLst>
                <a:ext uri="{FF2B5EF4-FFF2-40B4-BE49-F238E27FC236}">
                  <a16:creationId xmlns:a16="http://schemas.microsoft.com/office/drawing/2014/main" id="{C7E1A1D3-C30A-8373-0429-E64D10A13FE5}"/>
                </a:ext>
              </a:extLst>
            </p:cNvPr>
            <p:cNvPicPr>
              <a:picLocks noChangeAspect="1"/>
            </p:cNvPicPr>
            <p:nvPr/>
          </p:nvPicPr>
          <p:blipFill>
            <a:blip r:embed="rId10" cstate="print">
              <a:extLst>
                <a:ext uri="{28A0092B-C50C-407E-A947-70E740481C1C}">
                  <a14:useLocalDpi xmlns:a14="http://schemas.microsoft.com/office/drawing/2010/main" val="0"/>
                </a:ext>
              </a:extLst>
            </a:blip>
            <a:srcRect l="59370" t="8977" r="9379"/>
            <a:stretch>
              <a:fillRect/>
            </a:stretch>
          </p:blipFill>
          <p:spPr>
            <a:xfrm>
              <a:off x="7944199" y="1524722"/>
              <a:ext cx="957583" cy="1568874"/>
            </a:xfrm>
            <a:prstGeom prst="rect">
              <a:avLst/>
            </a:prstGeom>
          </p:spPr>
        </p:pic>
        <p:pic>
          <p:nvPicPr>
            <p:cNvPr id="16" name="Picture 15" descr="A person in a garment&#10;&#10;AI-generated content may be incorrect.">
              <a:extLst>
                <a:ext uri="{FF2B5EF4-FFF2-40B4-BE49-F238E27FC236}">
                  <a16:creationId xmlns:a16="http://schemas.microsoft.com/office/drawing/2014/main" id="{3A3517A2-8AEB-3210-72BE-D6E22D9762C9}"/>
                </a:ext>
              </a:extLst>
            </p:cNvPr>
            <p:cNvPicPr>
              <a:picLocks noChangeAspect="1"/>
            </p:cNvPicPr>
            <p:nvPr/>
          </p:nvPicPr>
          <p:blipFill>
            <a:blip r:embed="rId11">
              <a:extLst>
                <a:ext uri="{28A0092B-C50C-407E-A947-70E740481C1C}">
                  <a14:useLocalDpi xmlns:a14="http://schemas.microsoft.com/office/drawing/2010/main" val="0"/>
                </a:ext>
              </a:extLst>
            </a:blip>
            <a:srcRect l="25014" r="13935"/>
            <a:stretch>
              <a:fillRect/>
            </a:stretch>
          </p:blipFill>
          <p:spPr>
            <a:xfrm>
              <a:off x="7218745" y="1071289"/>
              <a:ext cx="884785" cy="1434771"/>
            </a:xfrm>
            <a:prstGeom prst="rect">
              <a:avLst/>
            </a:prstGeom>
          </p:spPr>
        </p:pic>
        <p:sp>
          <p:nvSpPr>
            <p:cNvPr id="75" name="TextBox 74">
              <a:extLst>
                <a:ext uri="{FF2B5EF4-FFF2-40B4-BE49-F238E27FC236}">
                  <a16:creationId xmlns:a16="http://schemas.microsoft.com/office/drawing/2014/main" id="{8C27054D-5D19-4E8A-AB6E-462001E6500F}"/>
                </a:ext>
              </a:extLst>
            </p:cNvPr>
            <p:cNvSpPr txBox="1"/>
            <p:nvPr/>
          </p:nvSpPr>
          <p:spPr>
            <a:xfrm rot="20274773">
              <a:off x="6133993" y="1058601"/>
              <a:ext cx="1666185" cy="338554"/>
            </a:xfrm>
            <a:prstGeom prst="rect">
              <a:avLst/>
            </a:prstGeom>
            <a:solidFill>
              <a:schemeClr val="accent2">
                <a:lumMod val="75000"/>
              </a:schemeClr>
            </a:solidFill>
          </p:spPr>
          <p:txBody>
            <a:bodyPr wrap="square" rtlCol="0">
              <a:spAutoFit/>
            </a:bodyPr>
            <a:lstStyle/>
            <a:p>
              <a:pPr algn="ctr"/>
              <a:r>
                <a:rPr lang="en-SG" sz="1600" dirty="0">
                  <a:solidFill>
                    <a:schemeClr val="bg1"/>
                  </a:solidFill>
                </a:rPr>
                <a:t>Cantonese opera</a:t>
              </a:r>
              <a:endParaRPr lang="en-US" sz="1600" dirty="0">
                <a:solidFill>
                  <a:schemeClr val="bg1"/>
                </a:solidFill>
              </a:endParaRPr>
            </a:p>
          </p:txBody>
        </p:sp>
        <p:pic>
          <p:nvPicPr>
            <p:cNvPr id="31" name="Picture 30">
              <a:extLst>
                <a:ext uri="{FF2B5EF4-FFF2-40B4-BE49-F238E27FC236}">
                  <a16:creationId xmlns:a16="http://schemas.microsoft.com/office/drawing/2014/main" id="{70BECB24-F059-263B-37B2-815690C842FC}"/>
                </a:ext>
              </a:extLst>
            </p:cNvPr>
            <p:cNvPicPr>
              <a:picLocks noChangeAspect="1"/>
            </p:cNvPicPr>
            <p:nvPr/>
          </p:nvPicPr>
          <p:blipFill>
            <a:blip r:embed="rId12" cstate="print">
              <a:extLst>
                <a:ext uri="{28A0092B-C50C-407E-A947-70E740481C1C}">
                  <a14:useLocalDpi xmlns:a14="http://schemas.microsoft.com/office/drawing/2010/main" val="0"/>
                </a:ext>
              </a:extLst>
            </a:blip>
            <a:srcRect l="67691" t="8195" r="-56"/>
            <a:stretch>
              <a:fillRect/>
            </a:stretch>
          </p:blipFill>
          <p:spPr>
            <a:xfrm>
              <a:off x="6490622" y="1691751"/>
              <a:ext cx="808937" cy="1290740"/>
            </a:xfrm>
            <a:prstGeom prst="rect">
              <a:avLst/>
            </a:prstGeom>
          </p:spPr>
        </p:pic>
      </p:grpSp>
      <p:grpSp>
        <p:nvGrpSpPr>
          <p:cNvPr id="35" name="Group 34">
            <a:extLst>
              <a:ext uri="{FF2B5EF4-FFF2-40B4-BE49-F238E27FC236}">
                <a16:creationId xmlns:a16="http://schemas.microsoft.com/office/drawing/2014/main" id="{A6B92CC3-0140-9DBE-51C6-58AA0D2D3B3B}"/>
              </a:ext>
            </a:extLst>
          </p:cNvPr>
          <p:cNvGrpSpPr/>
          <p:nvPr/>
        </p:nvGrpSpPr>
        <p:grpSpPr>
          <a:xfrm>
            <a:off x="3301427" y="4850226"/>
            <a:ext cx="1785302" cy="1771351"/>
            <a:chOff x="2942938" y="4741416"/>
            <a:chExt cx="1785302" cy="1771351"/>
          </a:xfrm>
        </p:grpSpPr>
        <p:pic>
          <p:nvPicPr>
            <p:cNvPr id="61" name="Picture 60">
              <a:extLst>
                <a:ext uri="{FF2B5EF4-FFF2-40B4-BE49-F238E27FC236}">
                  <a16:creationId xmlns:a16="http://schemas.microsoft.com/office/drawing/2014/main" id="{355F1ABC-7AA4-4B47-A86B-3EB4E82AF08D}"/>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13558" r="13777" b="3360"/>
            <a:stretch/>
          </p:blipFill>
          <p:spPr>
            <a:xfrm>
              <a:off x="3820437" y="4821093"/>
              <a:ext cx="907803" cy="1555070"/>
            </a:xfrm>
            <a:prstGeom prst="rect">
              <a:avLst/>
            </a:prstGeom>
          </p:spPr>
        </p:pic>
        <p:sp>
          <p:nvSpPr>
            <p:cNvPr id="62" name="TextBox 61">
              <a:extLst>
                <a:ext uri="{FF2B5EF4-FFF2-40B4-BE49-F238E27FC236}">
                  <a16:creationId xmlns:a16="http://schemas.microsoft.com/office/drawing/2014/main" id="{930A6A6C-84F5-47B9-89F7-E7F1F5A749AB}"/>
                </a:ext>
              </a:extLst>
            </p:cNvPr>
            <p:cNvSpPr txBox="1"/>
            <p:nvPr/>
          </p:nvSpPr>
          <p:spPr>
            <a:xfrm rot="20274773">
              <a:off x="2942938" y="4741416"/>
              <a:ext cx="1424932" cy="338554"/>
            </a:xfrm>
            <a:prstGeom prst="rect">
              <a:avLst/>
            </a:prstGeom>
            <a:solidFill>
              <a:srgbClr val="003399"/>
            </a:solidFill>
          </p:spPr>
          <p:txBody>
            <a:bodyPr wrap="square" rtlCol="0">
              <a:spAutoFit/>
            </a:bodyPr>
            <a:lstStyle/>
            <a:p>
              <a:pPr algn="ctr"/>
              <a:r>
                <a:rPr lang="en-SG" sz="1600" dirty="0">
                  <a:solidFill>
                    <a:schemeClr val="bg1"/>
                  </a:solidFill>
                </a:rPr>
                <a:t>Wing Chun</a:t>
              </a:r>
              <a:endParaRPr lang="en-US" sz="1600" dirty="0">
                <a:solidFill>
                  <a:schemeClr val="bg1"/>
                </a:solidFill>
              </a:endParaRPr>
            </a:p>
          </p:txBody>
        </p:sp>
        <p:pic>
          <p:nvPicPr>
            <p:cNvPr id="34" name="Picture 33">
              <a:extLst>
                <a:ext uri="{FF2B5EF4-FFF2-40B4-BE49-F238E27FC236}">
                  <a16:creationId xmlns:a16="http://schemas.microsoft.com/office/drawing/2014/main" id="{5F734BD0-2395-0029-ED22-7E1EAA037DDE}"/>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096193" y="5243171"/>
              <a:ext cx="846397" cy="1269596"/>
            </a:xfrm>
            <a:prstGeom prst="rect">
              <a:avLst/>
            </a:prstGeom>
          </p:spPr>
        </p:pic>
      </p:grpSp>
      <p:grpSp>
        <p:nvGrpSpPr>
          <p:cNvPr id="39" name="Group 38">
            <a:extLst>
              <a:ext uri="{FF2B5EF4-FFF2-40B4-BE49-F238E27FC236}">
                <a16:creationId xmlns:a16="http://schemas.microsoft.com/office/drawing/2014/main" id="{E2B0AF94-D420-1D30-5C7A-194ECCB286EB}"/>
              </a:ext>
            </a:extLst>
          </p:cNvPr>
          <p:cNvGrpSpPr/>
          <p:nvPr/>
        </p:nvGrpSpPr>
        <p:grpSpPr>
          <a:xfrm>
            <a:off x="386787" y="1071289"/>
            <a:ext cx="2600357" cy="2886150"/>
            <a:chOff x="386787" y="1071289"/>
            <a:chExt cx="2600357" cy="2886150"/>
          </a:xfrm>
        </p:grpSpPr>
        <p:pic>
          <p:nvPicPr>
            <p:cNvPr id="37" name="Picture 36">
              <a:extLst>
                <a:ext uri="{FF2B5EF4-FFF2-40B4-BE49-F238E27FC236}">
                  <a16:creationId xmlns:a16="http://schemas.microsoft.com/office/drawing/2014/main" id="{7B406A43-C89F-88D6-24F7-C54A3A39D125}"/>
                </a:ext>
              </a:extLst>
            </p:cNvPr>
            <p:cNvPicPr>
              <a:picLocks noChangeAspect="1"/>
            </p:cNvPicPr>
            <p:nvPr/>
          </p:nvPicPr>
          <p:blipFill>
            <a:blip r:embed="rId15" cstate="print">
              <a:extLst>
                <a:ext uri="{28A0092B-C50C-407E-A947-70E740481C1C}">
                  <a14:useLocalDpi xmlns:a14="http://schemas.microsoft.com/office/drawing/2010/main" val="0"/>
                </a:ext>
              </a:extLst>
            </a:blip>
            <a:srcRect l="36070" t="6399" r="11318" b="20743"/>
            <a:stretch>
              <a:fillRect/>
            </a:stretch>
          </p:blipFill>
          <p:spPr>
            <a:xfrm>
              <a:off x="430924" y="1071289"/>
              <a:ext cx="2556220" cy="2884704"/>
            </a:xfrm>
            <a:prstGeom prst="rect">
              <a:avLst/>
            </a:prstGeom>
          </p:spPr>
        </p:pic>
        <p:sp>
          <p:nvSpPr>
            <p:cNvPr id="38" name="TextBox 37">
              <a:extLst>
                <a:ext uri="{FF2B5EF4-FFF2-40B4-BE49-F238E27FC236}">
                  <a16:creationId xmlns:a16="http://schemas.microsoft.com/office/drawing/2014/main" id="{5665504C-B1C3-F9E1-BEEE-E1858B6CAA37}"/>
                </a:ext>
              </a:extLst>
            </p:cNvPr>
            <p:cNvSpPr txBox="1"/>
            <p:nvPr/>
          </p:nvSpPr>
          <p:spPr>
            <a:xfrm>
              <a:off x="386787" y="3649662"/>
              <a:ext cx="2057205" cy="307777"/>
            </a:xfrm>
            <a:prstGeom prst="rect">
              <a:avLst/>
            </a:prstGeom>
            <a:noFill/>
          </p:spPr>
          <p:txBody>
            <a:bodyPr wrap="square" rtlCol="0">
              <a:spAutoFit/>
            </a:bodyPr>
            <a:lstStyle/>
            <a:p>
              <a:r>
                <a:rPr lang="en-US" sz="1400" dirty="0">
                  <a:solidFill>
                    <a:schemeClr val="bg1"/>
                  </a:solidFill>
                </a:rPr>
                <a:t>Langkawi, February 2026</a:t>
              </a:r>
            </a:p>
          </p:txBody>
        </p:sp>
      </p:grpSp>
    </p:spTree>
    <p:extLst>
      <p:ext uri="{BB962C8B-B14F-4D97-AF65-F5344CB8AC3E}">
        <p14:creationId xmlns:p14="http://schemas.microsoft.com/office/powerpoint/2010/main" val="338770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dissolve">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dissolve">
                                      <p:cBhvr>
                                        <p:cTn id="17" dur="500"/>
                                        <p:tgtEl>
                                          <p:spTgt spid="6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dissolv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dissolve">
                                      <p:cBhvr>
                                        <p:cTn id="3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20</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13. CS1231S Tagline</a:t>
            </a:r>
            <a:endParaRPr lang="en-SG" sz="2000" dirty="0">
              <a:solidFill>
                <a:schemeClr val="bg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525" y="1334183"/>
            <a:ext cx="4749465" cy="265970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01517" y="3798761"/>
            <a:ext cx="3962400" cy="2740152"/>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2" y="1342177"/>
            <a:ext cx="4355031" cy="2903354"/>
          </a:xfrm>
          <a:prstGeom prst="rect">
            <a:avLst/>
          </a:prstGeom>
        </p:spPr>
      </p:pic>
    </p:spTree>
    <p:extLst>
      <p:ext uri="{BB962C8B-B14F-4D97-AF65-F5344CB8AC3E}">
        <p14:creationId xmlns:p14="http://schemas.microsoft.com/office/powerpoint/2010/main" val="228644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945BCA7-BE1F-44EA-8FAA-E97CADA8B770}" type="slidenum">
              <a:rPr lang="en-SG" smtClean="0"/>
              <a:t>21</a:t>
            </a:fld>
            <a:endParaRPr lang="en-SG" dirty="0"/>
          </a:p>
        </p:txBody>
      </p:sp>
      <p:sp>
        <p:nvSpPr>
          <p:cNvPr id="4" name="TextBox 3">
            <a:extLst>
              <a:ext uri="{FF2B5EF4-FFF2-40B4-BE49-F238E27FC236}">
                <a16:creationId xmlns:a16="http://schemas.microsoft.com/office/drawing/2014/main" id="{7E096928-2B38-DCAA-4CB5-93C403F5A6AB}"/>
              </a:ext>
            </a:extLst>
          </p:cNvPr>
          <p:cNvSpPr txBox="1"/>
          <p:nvPr/>
        </p:nvSpPr>
        <p:spPr>
          <a:xfrm>
            <a:off x="374390" y="523524"/>
            <a:ext cx="6083560" cy="954107"/>
          </a:xfrm>
          <a:prstGeom prst="rect">
            <a:avLst/>
          </a:prstGeom>
          <a:solidFill>
            <a:schemeClr val="accent2">
              <a:lumMod val="20000"/>
              <a:lumOff val="80000"/>
            </a:schemeClr>
          </a:solidFill>
        </p:spPr>
        <p:txBody>
          <a:bodyPr wrap="square" rtlCol="0">
            <a:spAutoFit/>
          </a:bodyPr>
          <a:lstStyle/>
          <a:p>
            <a:r>
              <a:rPr lang="en-US" sz="2800" dirty="0"/>
              <a:t>What have you heard about CS1231S from those who have taken it before?</a:t>
            </a:r>
            <a:endParaRPr lang="en-SG" sz="2800" dirty="0"/>
          </a:p>
        </p:txBody>
      </p:sp>
      <p:sp>
        <p:nvSpPr>
          <p:cNvPr id="6" name="TextBox 5">
            <a:extLst>
              <a:ext uri="{FF2B5EF4-FFF2-40B4-BE49-F238E27FC236}">
                <a16:creationId xmlns:a16="http://schemas.microsoft.com/office/drawing/2014/main" id="{E8C7CB3A-FA30-0F95-E309-501D01CEDCDC}"/>
              </a:ext>
            </a:extLst>
          </p:cNvPr>
          <p:cNvSpPr txBox="1"/>
          <p:nvPr/>
        </p:nvSpPr>
        <p:spPr>
          <a:xfrm rot="19965816">
            <a:off x="1437606" y="2393986"/>
            <a:ext cx="1927084" cy="461665"/>
          </a:xfrm>
          <a:prstGeom prst="rect">
            <a:avLst/>
          </a:prstGeom>
          <a:solidFill>
            <a:schemeClr val="accent1">
              <a:lumMod val="20000"/>
              <a:lumOff val="80000"/>
            </a:schemeClr>
          </a:solidFill>
        </p:spPr>
        <p:txBody>
          <a:bodyPr wrap="square" rtlCol="0">
            <a:spAutoFit/>
          </a:bodyPr>
          <a:lstStyle/>
          <a:p>
            <a:pPr algn="ctr"/>
            <a:r>
              <a:rPr lang="en-US" sz="2400" dirty="0"/>
              <a:t>Challenging</a:t>
            </a:r>
            <a:endParaRPr lang="en-SG" sz="2400" dirty="0"/>
          </a:p>
        </p:txBody>
      </p:sp>
      <p:sp>
        <p:nvSpPr>
          <p:cNvPr id="7" name="TextBox 6">
            <a:extLst>
              <a:ext uri="{FF2B5EF4-FFF2-40B4-BE49-F238E27FC236}">
                <a16:creationId xmlns:a16="http://schemas.microsoft.com/office/drawing/2014/main" id="{7270327E-5327-8425-E86F-35DD75845E14}"/>
              </a:ext>
            </a:extLst>
          </p:cNvPr>
          <p:cNvSpPr txBox="1"/>
          <p:nvPr/>
        </p:nvSpPr>
        <p:spPr>
          <a:xfrm rot="19965816">
            <a:off x="3675075" y="2362091"/>
            <a:ext cx="1512818" cy="461665"/>
          </a:xfrm>
          <a:prstGeom prst="rect">
            <a:avLst/>
          </a:prstGeom>
          <a:solidFill>
            <a:schemeClr val="accent6">
              <a:lumMod val="20000"/>
              <a:lumOff val="80000"/>
            </a:schemeClr>
          </a:solidFill>
        </p:spPr>
        <p:txBody>
          <a:bodyPr wrap="square" rtlCol="0">
            <a:spAutoFit/>
          </a:bodyPr>
          <a:lstStyle/>
          <a:p>
            <a:pPr algn="ctr"/>
            <a:r>
              <a:rPr lang="en-US" sz="2400" dirty="0"/>
              <a:t>Boring</a:t>
            </a:r>
            <a:endParaRPr lang="en-SG" sz="2400" dirty="0"/>
          </a:p>
        </p:txBody>
      </p:sp>
      <p:sp>
        <p:nvSpPr>
          <p:cNvPr id="8" name="TextBox 7">
            <a:extLst>
              <a:ext uri="{FF2B5EF4-FFF2-40B4-BE49-F238E27FC236}">
                <a16:creationId xmlns:a16="http://schemas.microsoft.com/office/drawing/2014/main" id="{448D4A26-DC21-1D93-E820-96B607A03313}"/>
              </a:ext>
            </a:extLst>
          </p:cNvPr>
          <p:cNvSpPr txBox="1"/>
          <p:nvPr/>
        </p:nvSpPr>
        <p:spPr>
          <a:xfrm rot="19965816">
            <a:off x="5429606" y="2406131"/>
            <a:ext cx="1874002" cy="461665"/>
          </a:xfrm>
          <a:prstGeom prst="rect">
            <a:avLst/>
          </a:prstGeom>
          <a:solidFill>
            <a:schemeClr val="accent4">
              <a:lumMod val="40000"/>
              <a:lumOff val="60000"/>
            </a:schemeClr>
          </a:solidFill>
        </p:spPr>
        <p:txBody>
          <a:bodyPr wrap="square" rtlCol="0">
            <a:spAutoFit/>
          </a:bodyPr>
          <a:lstStyle/>
          <a:p>
            <a:pPr algn="ctr"/>
            <a:r>
              <a:rPr lang="en-US" sz="2400" dirty="0"/>
              <a:t>Interesting</a:t>
            </a:r>
            <a:endParaRPr lang="en-SG" sz="2400" dirty="0"/>
          </a:p>
        </p:txBody>
      </p:sp>
      <p:sp>
        <p:nvSpPr>
          <p:cNvPr id="9" name="TextBox 8">
            <a:extLst>
              <a:ext uri="{FF2B5EF4-FFF2-40B4-BE49-F238E27FC236}">
                <a16:creationId xmlns:a16="http://schemas.microsoft.com/office/drawing/2014/main" id="{EA9FBA8E-367C-EAA9-891D-B65F656E8B6E}"/>
              </a:ext>
            </a:extLst>
          </p:cNvPr>
          <p:cNvSpPr txBox="1"/>
          <p:nvPr/>
        </p:nvSpPr>
        <p:spPr>
          <a:xfrm rot="19965816">
            <a:off x="853616" y="3977430"/>
            <a:ext cx="1818167" cy="461665"/>
          </a:xfrm>
          <a:prstGeom prst="rect">
            <a:avLst/>
          </a:prstGeom>
          <a:solidFill>
            <a:schemeClr val="accent2">
              <a:lumMod val="40000"/>
              <a:lumOff val="60000"/>
            </a:schemeClr>
          </a:solidFill>
        </p:spPr>
        <p:txBody>
          <a:bodyPr wrap="square" rtlCol="0">
            <a:spAutoFit/>
          </a:bodyPr>
          <a:lstStyle/>
          <a:p>
            <a:pPr algn="ctr"/>
            <a:r>
              <a:rPr lang="en-US" sz="2400" dirty="0"/>
              <a:t>Depressing</a:t>
            </a:r>
            <a:endParaRPr lang="en-SG" sz="2400" dirty="0"/>
          </a:p>
        </p:txBody>
      </p:sp>
      <p:sp>
        <p:nvSpPr>
          <p:cNvPr id="10" name="TextBox 9">
            <a:extLst>
              <a:ext uri="{FF2B5EF4-FFF2-40B4-BE49-F238E27FC236}">
                <a16:creationId xmlns:a16="http://schemas.microsoft.com/office/drawing/2014/main" id="{6D637671-20C1-C456-999B-1C802EA281E4}"/>
              </a:ext>
            </a:extLst>
          </p:cNvPr>
          <p:cNvSpPr txBox="1"/>
          <p:nvPr/>
        </p:nvSpPr>
        <p:spPr>
          <a:xfrm rot="19965816">
            <a:off x="3418779" y="3810213"/>
            <a:ext cx="1858588" cy="461665"/>
          </a:xfrm>
          <a:prstGeom prst="rect">
            <a:avLst/>
          </a:prstGeom>
          <a:solidFill>
            <a:schemeClr val="tx2">
              <a:lumMod val="20000"/>
              <a:lumOff val="80000"/>
            </a:schemeClr>
          </a:solidFill>
        </p:spPr>
        <p:txBody>
          <a:bodyPr wrap="square" rtlCol="0">
            <a:spAutoFit/>
          </a:bodyPr>
          <a:lstStyle/>
          <a:p>
            <a:pPr algn="ctr"/>
            <a:r>
              <a:rPr lang="en-US" sz="2400" dirty="0"/>
              <a:t>Killer module</a:t>
            </a:r>
            <a:endParaRPr lang="en-SG" sz="2400" dirty="0"/>
          </a:p>
        </p:txBody>
      </p:sp>
      <p:sp>
        <p:nvSpPr>
          <p:cNvPr id="11" name="TextBox 10">
            <a:extLst>
              <a:ext uri="{FF2B5EF4-FFF2-40B4-BE49-F238E27FC236}">
                <a16:creationId xmlns:a16="http://schemas.microsoft.com/office/drawing/2014/main" id="{BC2D8FB1-385B-BE16-211D-D9AEF265F7F7}"/>
              </a:ext>
            </a:extLst>
          </p:cNvPr>
          <p:cNvSpPr txBox="1"/>
          <p:nvPr/>
        </p:nvSpPr>
        <p:spPr>
          <a:xfrm rot="19965816">
            <a:off x="5729366" y="3707225"/>
            <a:ext cx="2018009" cy="461665"/>
          </a:xfrm>
          <a:prstGeom prst="rect">
            <a:avLst/>
          </a:prstGeom>
          <a:solidFill>
            <a:schemeClr val="accent5">
              <a:lumMod val="60000"/>
              <a:lumOff val="40000"/>
            </a:schemeClr>
          </a:solidFill>
        </p:spPr>
        <p:txBody>
          <a:bodyPr wrap="square" rtlCol="0">
            <a:spAutoFit/>
          </a:bodyPr>
          <a:lstStyle/>
          <a:p>
            <a:pPr algn="ctr"/>
            <a:r>
              <a:rPr lang="en-US" sz="2400" dirty="0"/>
              <a:t>Prepare to S/U</a:t>
            </a:r>
            <a:endParaRPr lang="en-SG" sz="2400" dirty="0"/>
          </a:p>
        </p:txBody>
      </p:sp>
      <p:sp>
        <p:nvSpPr>
          <p:cNvPr id="12" name="TextBox 11">
            <a:extLst>
              <a:ext uri="{FF2B5EF4-FFF2-40B4-BE49-F238E27FC236}">
                <a16:creationId xmlns:a16="http://schemas.microsoft.com/office/drawing/2014/main" id="{3E5A3583-4B84-44D2-D6BB-4C8A29682A0B}"/>
              </a:ext>
            </a:extLst>
          </p:cNvPr>
          <p:cNvSpPr txBox="1"/>
          <p:nvPr/>
        </p:nvSpPr>
        <p:spPr>
          <a:xfrm rot="19965816">
            <a:off x="2203632" y="5303059"/>
            <a:ext cx="2018009" cy="461665"/>
          </a:xfrm>
          <a:prstGeom prst="rect">
            <a:avLst/>
          </a:prstGeom>
          <a:solidFill>
            <a:schemeClr val="accent6">
              <a:lumMod val="40000"/>
              <a:lumOff val="60000"/>
            </a:schemeClr>
          </a:solidFill>
        </p:spPr>
        <p:txBody>
          <a:bodyPr wrap="square" rtlCol="0">
            <a:spAutoFit/>
          </a:bodyPr>
          <a:lstStyle/>
          <a:p>
            <a:pPr algn="ctr"/>
            <a:r>
              <a:rPr lang="en-US" sz="2400" dirty="0"/>
              <a:t>I can do it!</a:t>
            </a:r>
            <a:endParaRPr lang="en-SG" sz="2400" dirty="0"/>
          </a:p>
        </p:txBody>
      </p:sp>
      <p:sp>
        <p:nvSpPr>
          <p:cNvPr id="13" name="TextBox 12">
            <a:extLst>
              <a:ext uri="{FF2B5EF4-FFF2-40B4-BE49-F238E27FC236}">
                <a16:creationId xmlns:a16="http://schemas.microsoft.com/office/drawing/2014/main" id="{2FDA45AB-FC20-B8D6-4DD2-53B826CF0331}"/>
              </a:ext>
            </a:extLst>
          </p:cNvPr>
          <p:cNvSpPr txBox="1"/>
          <p:nvPr/>
        </p:nvSpPr>
        <p:spPr>
          <a:xfrm rot="19965816">
            <a:off x="4728730" y="5246266"/>
            <a:ext cx="2013724" cy="461665"/>
          </a:xfrm>
          <a:prstGeom prst="rect">
            <a:avLst/>
          </a:prstGeom>
          <a:solidFill>
            <a:schemeClr val="accent2">
              <a:lumMod val="20000"/>
              <a:lumOff val="80000"/>
            </a:schemeClr>
          </a:solidFill>
        </p:spPr>
        <p:txBody>
          <a:bodyPr wrap="square" rtlCol="0">
            <a:spAutoFit/>
          </a:bodyPr>
          <a:lstStyle/>
          <a:p>
            <a:pPr algn="ctr"/>
            <a:r>
              <a:rPr lang="en-US" sz="2400" dirty="0"/>
              <a:t>Heard nothing</a:t>
            </a:r>
            <a:endParaRPr lang="en-SG" sz="2400" dirty="0"/>
          </a:p>
        </p:txBody>
      </p:sp>
    </p:spTree>
    <p:extLst>
      <p:ext uri="{BB962C8B-B14F-4D97-AF65-F5344CB8AC3E}">
        <p14:creationId xmlns:p14="http://schemas.microsoft.com/office/powerpoint/2010/main" val="3315672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p:txBody>
          <a:bodyPr/>
          <a:lstStyle/>
          <a:p>
            <a:fld id="{3945BCA7-BE1F-44EA-8FAA-E97CADA8B770}" type="slidenum">
              <a:rPr lang="en-SG" smtClean="0"/>
              <a:t>22</a:t>
            </a:fld>
            <a:endParaRPr lang="en-SG" dirty="0"/>
          </a:p>
        </p:txBody>
      </p:sp>
      <p:sp>
        <p:nvSpPr>
          <p:cNvPr id="2" name="TextBox 1"/>
          <p:cNvSpPr txBox="1"/>
          <p:nvPr/>
        </p:nvSpPr>
        <p:spPr>
          <a:xfrm>
            <a:off x="1558977" y="1409077"/>
            <a:ext cx="6205928" cy="830997"/>
          </a:xfrm>
          <a:prstGeom prst="rect">
            <a:avLst/>
          </a:prstGeom>
          <a:noFill/>
        </p:spPr>
        <p:txBody>
          <a:bodyPr wrap="square" rtlCol="0">
            <a:spAutoFit/>
          </a:bodyPr>
          <a:lstStyle/>
          <a:p>
            <a:pPr algn="ctr"/>
            <a:r>
              <a:rPr lang="en-SG" sz="4800" dirty="0"/>
              <a:t>END OF FILE</a:t>
            </a:r>
          </a:p>
        </p:txBody>
      </p:sp>
    </p:spTree>
    <p:extLst>
      <p:ext uri="{BB962C8B-B14F-4D97-AF65-F5344CB8AC3E}">
        <p14:creationId xmlns:p14="http://schemas.microsoft.com/office/powerpoint/2010/main" val="2008885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3</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0025" algn="l"/>
                <a:tab pos="4233863" algn="l"/>
              </a:tabLst>
            </a:pPr>
            <a:r>
              <a:rPr lang="en-SG" sz="900" dirty="0">
                <a:solidFill>
                  <a:schemeClr val="bg1"/>
                </a:solidFill>
              </a:rPr>
              <a:t>	</a:t>
            </a:r>
            <a:r>
              <a:rPr lang="en-SG" sz="2800" dirty="0">
                <a:solidFill>
                  <a:schemeClr val="bg1"/>
                </a:solidFill>
              </a:rPr>
              <a:t>1. Lecturers	</a:t>
            </a:r>
            <a:endParaRPr lang="en-SG" sz="2000" dirty="0">
              <a:solidFill>
                <a:schemeClr val="bg1"/>
              </a:solidFill>
            </a:endParaRPr>
          </a:p>
        </p:txBody>
      </p:sp>
      <p:sp>
        <p:nvSpPr>
          <p:cNvPr id="3" name="TextBox 27">
            <a:extLst>
              <a:ext uri="{FF2B5EF4-FFF2-40B4-BE49-F238E27FC236}">
                <a16:creationId xmlns:a16="http://schemas.microsoft.com/office/drawing/2014/main" id="{AE9FB87C-E366-CB6F-8DCB-EE348FC404AD}"/>
              </a:ext>
            </a:extLst>
          </p:cNvPr>
          <p:cNvSpPr txBox="1"/>
          <p:nvPr/>
        </p:nvSpPr>
        <p:spPr>
          <a:xfrm>
            <a:off x="807888" y="3900946"/>
            <a:ext cx="3032494" cy="1031051"/>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spcAft>
                <a:spcPts val="600"/>
              </a:spcAft>
            </a:pPr>
            <a:r>
              <a:rPr lang="en-SG" dirty="0">
                <a:latin typeface="Calibri" panose="020F0502020204030204" pitchFamily="34" charset="0"/>
                <a:cs typeface="Calibri" panose="020F0502020204030204" pitchFamily="34" charset="0"/>
              </a:rPr>
              <a:t>Dr </a:t>
            </a:r>
            <a:r>
              <a:rPr lang="en-SG" sz="2000" dirty="0">
                <a:solidFill>
                  <a:srgbClr val="C00000"/>
                </a:solidFill>
                <a:latin typeface="Calibri" panose="020F0502020204030204" pitchFamily="34" charset="0"/>
                <a:cs typeface="Calibri" panose="020F0502020204030204" pitchFamily="34" charset="0"/>
              </a:rPr>
              <a:t>Ashish</a:t>
            </a:r>
            <a:r>
              <a:rPr lang="en-SG" dirty="0">
                <a:latin typeface="Calibri" panose="020F0502020204030204" pitchFamily="34" charset="0"/>
                <a:cs typeface="Calibri" panose="020F0502020204030204" pitchFamily="34" charset="0"/>
              </a:rPr>
              <a:t> Deepak Dandekar</a:t>
            </a:r>
            <a:endParaRPr lang="en-SG" dirty="0">
              <a:solidFill>
                <a:srgbClr val="C00000"/>
              </a:solidFill>
              <a:latin typeface="Calibri" panose="020F0502020204030204" pitchFamily="34" charset="0"/>
              <a:cs typeface="Calibri" panose="020F0502020204030204" pitchFamily="34" charset="0"/>
            </a:endParaRPr>
          </a:p>
          <a:p>
            <a:r>
              <a:rPr lang="en-SG" dirty="0">
                <a:latin typeface="Calibri" panose="020F0502020204030204" pitchFamily="34" charset="0"/>
                <a:cs typeface="Calibri" panose="020F0502020204030204" pitchFamily="34" charset="0"/>
              </a:rPr>
              <a:t>Office: </a:t>
            </a:r>
            <a:r>
              <a:rPr lang="en-SG" dirty="0" err="1">
                <a:latin typeface="Calibri" panose="020F0502020204030204" pitchFamily="34" charset="0"/>
                <a:cs typeface="Calibri" panose="020F0502020204030204" pitchFamily="34" charset="0"/>
              </a:rPr>
              <a:t>COM2</a:t>
            </a:r>
            <a:r>
              <a:rPr lang="en-SG" dirty="0">
                <a:latin typeface="Calibri" panose="020F0502020204030204" pitchFamily="34" charset="0"/>
                <a:cs typeface="Calibri" panose="020F0502020204030204" pitchFamily="34" charset="0"/>
              </a:rPr>
              <a:t>-03-58</a:t>
            </a:r>
          </a:p>
          <a:p>
            <a:r>
              <a:rPr lang="en-SG" dirty="0">
                <a:latin typeface="Calibri" panose="020F0502020204030204" pitchFamily="34" charset="0"/>
                <a:cs typeface="Calibri" panose="020F0502020204030204" pitchFamily="34" charset="0"/>
              </a:rPr>
              <a:t>Email: </a:t>
            </a:r>
            <a:r>
              <a:rPr lang="en-SG" dirty="0" err="1">
                <a:latin typeface="Calibri" panose="020F0502020204030204" pitchFamily="34" charset="0"/>
                <a:cs typeface="Calibri" panose="020F0502020204030204" pitchFamily="34" charset="0"/>
              </a:rPr>
              <a:t>dcsashi@nus.edu.sg</a:t>
            </a:r>
            <a:endParaRPr lang="en-US"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8CF1BB5-4573-4B21-A25A-89BEE68A8C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329" y="1298051"/>
            <a:ext cx="1860514" cy="2480685"/>
          </a:xfrm>
          <a:prstGeom prst="rect">
            <a:avLst/>
          </a:prstGeom>
        </p:spPr>
      </p:pic>
      <p:pic>
        <p:nvPicPr>
          <p:cNvPr id="7" name="Picture 6" descr="A group of people sitting around a table&#10;&#10;AI-generated content may be incorrect.">
            <a:extLst>
              <a:ext uri="{FF2B5EF4-FFF2-40B4-BE49-F238E27FC236}">
                <a16:creationId xmlns:a16="http://schemas.microsoft.com/office/drawing/2014/main" id="{AF8AE194-69FD-D209-9949-67ACE0903F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6477561" y="1804189"/>
            <a:ext cx="2239076" cy="1679307"/>
          </a:xfrm>
          <a:prstGeom prst="rect">
            <a:avLst/>
          </a:prstGeom>
        </p:spPr>
      </p:pic>
      <p:pic>
        <p:nvPicPr>
          <p:cNvPr id="8" name="Picture 7" descr="Two men standing next to bicycles&#10;&#10;AI-generated content may be incorrect.">
            <a:extLst>
              <a:ext uri="{FF2B5EF4-FFF2-40B4-BE49-F238E27FC236}">
                <a16:creationId xmlns:a16="http://schemas.microsoft.com/office/drawing/2014/main" id="{B767E010-C6CE-2210-ED67-373CB1F846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18446" y="2807953"/>
            <a:ext cx="1881050" cy="1410788"/>
          </a:xfrm>
          <a:prstGeom prst="rect">
            <a:avLst/>
          </a:prstGeom>
        </p:spPr>
      </p:pic>
      <p:pic>
        <p:nvPicPr>
          <p:cNvPr id="9" name="Picture 8" descr="A group of people sitting on the ground&#10;&#10;AI-generated content may be incorrect.">
            <a:extLst>
              <a:ext uri="{FF2B5EF4-FFF2-40B4-BE49-F238E27FC236}">
                <a16:creationId xmlns:a16="http://schemas.microsoft.com/office/drawing/2014/main" id="{7C3FFBEB-F266-D608-CA8B-2616B535FB9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52151" y="1357555"/>
            <a:ext cx="1881050" cy="1271179"/>
          </a:xfrm>
          <a:prstGeom prst="rect">
            <a:avLst/>
          </a:prstGeom>
        </p:spPr>
      </p:pic>
      <p:pic>
        <p:nvPicPr>
          <p:cNvPr id="10" name="Picture 9" descr="A person sitting on a rock&#10;&#10;AI-generated content may be incorrect.">
            <a:extLst>
              <a:ext uri="{FF2B5EF4-FFF2-40B4-BE49-F238E27FC236}">
                <a16:creationId xmlns:a16="http://schemas.microsoft.com/office/drawing/2014/main" id="{CEE48C97-5AA3-D1B0-7BB0-EC2104851EA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3705496" y="4799698"/>
            <a:ext cx="2105297" cy="1578973"/>
          </a:xfrm>
          <a:prstGeom prst="rect">
            <a:avLst/>
          </a:prstGeom>
        </p:spPr>
      </p:pic>
      <p:pic>
        <p:nvPicPr>
          <p:cNvPr id="12" name="Picture 11" descr="A person sitting on the floor playing a stringed instrument&#10;&#10;AI-generated content may be incorrect.">
            <a:extLst>
              <a:ext uri="{FF2B5EF4-FFF2-40B4-BE49-F238E27FC236}">
                <a16:creationId xmlns:a16="http://schemas.microsoft.com/office/drawing/2014/main" id="{EC033BD5-C38D-D773-61C3-D71B40132C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7012" y="5102053"/>
            <a:ext cx="1898926" cy="1729844"/>
          </a:xfrm>
          <a:prstGeom prst="rect">
            <a:avLst/>
          </a:prstGeom>
        </p:spPr>
      </p:pic>
      <p:sp>
        <p:nvSpPr>
          <p:cNvPr id="13" name="TextBox 12">
            <a:extLst>
              <a:ext uri="{FF2B5EF4-FFF2-40B4-BE49-F238E27FC236}">
                <a16:creationId xmlns:a16="http://schemas.microsoft.com/office/drawing/2014/main" id="{2CFDF09C-0F9F-0FD2-AED4-D10C744BF3B1}"/>
              </a:ext>
            </a:extLst>
          </p:cNvPr>
          <p:cNvSpPr txBox="1"/>
          <p:nvPr/>
        </p:nvSpPr>
        <p:spPr>
          <a:xfrm rot="20274773">
            <a:off x="2836726" y="1218538"/>
            <a:ext cx="1123823" cy="584775"/>
          </a:xfrm>
          <a:prstGeom prst="rect">
            <a:avLst/>
          </a:prstGeom>
          <a:solidFill>
            <a:srgbClr val="990099"/>
          </a:solidFill>
        </p:spPr>
        <p:txBody>
          <a:bodyPr wrap="square" rtlCol="0">
            <a:spAutoFit/>
          </a:bodyPr>
          <a:lstStyle/>
          <a:p>
            <a:pPr algn="ctr"/>
            <a:r>
              <a:rPr lang="en-SG" sz="1600" dirty="0">
                <a:solidFill>
                  <a:schemeClr val="bg1"/>
                </a:solidFill>
              </a:rPr>
              <a:t>Weekly Jogging</a:t>
            </a:r>
            <a:endParaRPr lang="en-US" sz="1600" dirty="0">
              <a:solidFill>
                <a:schemeClr val="bg1"/>
              </a:solidFill>
            </a:endParaRPr>
          </a:p>
        </p:txBody>
      </p:sp>
      <p:sp>
        <p:nvSpPr>
          <p:cNvPr id="15" name="TextBox 14">
            <a:extLst>
              <a:ext uri="{FF2B5EF4-FFF2-40B4-BE49-F238E27FC236}">
                <a16:creationId xmlns:a16="http://schemas.microsoft.com/office/drawing/2014/main" id="{9C5C3EBF-D2BF-F560-A79D-50071747074C}"/>
              </a:ext>
            </a:extLst>
          </p:cNvPr>
          <p:cNvSpPr txBox="1"/>
          <p:nvPr/>
        </p:nvSpPr>
        <p:spPr>
          <a:xfrm rot="20274773">
            <a:off x="3288951" y="3100390"/>
            <a:ext cx="1123823" cy="338554"/>
          </a:xfrm>
          <a:prstGeom prst="rect">
            <a:avLst/>
          </a:prstGeom>
          <a:solidFill>
            <a:srgbClr val="990099"/>
          </a:solidFill>
        </p:spPr>
        <p:txBody>
          <a:bodyPr wrap="square" rtlCol="0">
            <a:spAutoFit/>
          </a:bodyPr>
          <a:lstStyle/>
          <a:p>
            <a:pPr algn="ctr"/>
            <a:r>
              <a:rPr lang="en-SG" sz="1600" dirty="0">
                <a:solidFill>
                  <a:schemeClr val="bg1"/>
                </a:solidFill>
              </a:rPr>
              <a:t>Cycling</a:t>
            </a:r>
            <a:endParaRPr lang="en-US" sz="1600" dirty="0">
              <a:solidFill>
                <a:schemeClr val="bg1"/>
              </a:solidFill>
            </a:endParaRPr>
          </a:p>
        </p:txBody>
      </p:sp>
      <p:sp>
        <p:nvSpPr>
          <p:cNvPr id="16" name="TextBox 15">
            <a:extLst>
              <a:ext uri="{FF2B5EF4-FFF2-40B4-BE49-F238E27FC236}">
                <a16:creationId xmlns:a16="http://schemas.microsoft.com/office/drawing/2014/main" id="{204AECC3-FAB0-648B-78BE-7796E176AD9E}"/>
              </a:ext>
            </a:extLst>
          </p:cNvPr>
          <p:cNvSpPr txBox="1"/>
          <p:nvPr/>
        </p:nvSpPr>
        <p:spPr>
          <a:xfrm rot="20274773">
            <a:off x="3072209" y="5571206"/>
            <a:ext cx="1123823" cy="338554"/>
          </a:xfrm>
          <a:prstGeom prst="rect">
            <a:avLst/>
          </a:prstGeom>
          <a:solidFill>
            <a:srgbClr val="990099"/>
          </a:solidFill>
        </p:spPr>
        <p:txBody>
          <a:bodyPr wrap="square" rtlCol="0">
            <a:spAutoFit/>
          </a:bodyPr>
          <a:lstStyle/>
          <a:p>
            <a:pPr algn="ctr"/>
            <a:r>
              <a:rPr lang="en-SG" sz="1600" dirty="0">
                <a:solidFill>
                  <a:schemeClr val="bg1"/>
                </a:solidFill>
              </a:rPr>
              <a:t>Hiking</a:t>
            </a:r>
            <a:endParaRPr lang="en-US" sz="1600" dirty="0">
              <a:solidFill>
                <a:schemeClr val="bg1"/>
              </a:solidFill>
            </a:endParaRPr>
          </a:p>
        </p:txBody>
      </p:sp>
      <p:pic>
        <p:nvPicPr>
          <p:cNvPr id="17" name="Picture 16" descr="A group of people standing on a mountain with a body of water and mountains&#10;&#10;AI-generated content may be incorrect.">
            <a:extLst>
              <a:ext uri="{FF2B5EF4-FFF2-40B4-BE49-F238E27FC236}">
                <a16:creationId xmlns:a16="http://schemas.microsoft.com/office/drawing/2014/main" id="{B6879734-5127-ACB1-8BAF-35BA8BDBFE5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72456" y="4478027"/>
            <a:ext cx="2449285" cy="1775764"/>
          </a:xfrm>
          <a:prstGeom prst="rect">
            <a:avLst/>
          </a:prstGeom>
        </p:spPr>
      </p:pic>
      <p:sp>
        <p:nvSpPr>
          <p:cNvPr id="18" name="TextBox 17">
            <a:extLst>
              <a:ext uri="{FF2B5EF4-FFF2-40B4-BE49-F238E27FC236}">
                <a16:creationId xmlns:a16="http://schemas.microsoft.com/office/drawing/2014/main" id="{7D8383CF-2C86-F7F6-4F9D-2EC7024C4754}"/>
              </a:ext>
            </a:extLst>
          </p:cNvPr>
          <p:cNvSpPr txBox="1"/>
          <p:nvPr/>
        </p:nvSpPr>
        <p:spPr>
          <a:xfrm rot="20274773">
            <a:off x="5915649" y="1475057"/>
            <a:ext cx="1123823" cy="584775"/>
          </a:xfrm>
          <a:prstGeom prst="rect">
            <a:avLst/>
          </a:prstGeom>
          <a:solidFill>
            <a:srgbClr val="990099"/>
          </a:solidFill>
        </p:spPr>
        <p:txBody>
          <a:bodyPr wrap="square" rtlCol="0">
            <a:spAutoFit/>
          </a:bodyPr>
          <a:lstStyle/>
          <a:p>
            <a:pPr algn="ctr"/>
            <a:r>
              <a:rPr lang="en-SG" sz="1600" dirty="0">
                <a:solidFill>
                  <a:schemeClr val="bg1"/>
                </a:solidFill>
              </a:rPr>
              <a:t>Board Games</a:t>
            </a:r>
            <a:endParaRPr lang="en-US" sz="1600" dirty="0">
              <a:solidFill>
                <a:schemeClr val="bg1"/>
              </a:solidFill>
            </a:endParaRPr>
          </a:p>
        </p:txBody>
      </p:sp>
      <p:sp>
        <p:nvSpPr>
          <p:cNvPr id="19" name="TextBox 18">
            <a:extLst>
              <a:ext uri="{FF2B5EF4-FFF2-40B4-BE49-F238E27FC236}">
                <a16:creationId xmlns:a16="http://schemas.microsoft.com/office/drawing/2014/main" id="{6189B860-E73F-4B2A-1685-127FD92A779A}"/>
              </a:ext>
            </a:extLst>
          </p:cNvPr>
          <p:cNvSpPr txBox="1"/>
          <p:nvPr/>
        </p:nvSpPr>
        <p:spPr>
          <a:xfrm rot="20274773">
            <a:off x="5868932" y="4367260"/>
            <a:ext cx="1123823" cy="338554"/>
          </a:xfrm>
          <a:prstGeom prst="rect">
            <a:avLst/>
          </a:prstGeom>
          <a:solidFill>
            <a:srgbClr val="990099"/>
          </a:solidFill>
        </p:spPr>
        <p:txBody>
          <a:bodyPr wrap="square" rtlCol="0">
            <a:spAutoFit/>
          </a:bodyPr>
          <a:lstStyle/>
          <a:p>
            <a:pPr algn="ctr"/>
            <a:r>
              <a:rPr lang="en-SG" sz="1600" dirty="0">
                <a:solidFill>
                  <a:schemeClr val="bg1"/>
                </a:solidFill>
              </a:rPr>
              <a:t>Traveling</a:t>
            </a:r>
            <a:endParaRPr lang="en-US" sz="1600" dirty="0">
              <a:solidFill>
                <a:schemeClr val="bg1"/>
              </a:solidFill>
            </a:endParaRPr>
          </a:p>
        </p:txBody>
      </p:sp>
      <p:sp>
        <p:nvSpPr>
          <p:cNvPr id="20" name="TextBox 19">
            <a:extLst>
              <a:ext uri="{FF2B5EF4-FFF2-40B4-BE49-F238E27FC236}">
                <a16:creationId xmlns:a16="http://schemas.microsoft.com/office/drawing/2014/main" id="{9528910D-7F89-EF54-F885-00E10B1CB338}"/>
              </a:ext>
            </a:extLst>
          </p:cNvPr>
          <p:cNvSpPr txBox="1"/>
          <p:nvPr/>
        </p:nvSpPr>
        <p:spPr>
          <a:xfrm rot="20274773">
            <a:off x="100893" y="5192370"/>
            <a:ext cx="1123823" cy="584775"/>
          </a:xfrm>
          <a:prstGeom prst="rect">
            <a:avLst/>
          </a:prstGeom>
          <a:solidFill>
            <a:srgbClr val="990099"/>
          </a:solidFill>
        </p:spPr>
        <p:txBody>
          <a:bodyPr wrap="square" rtlCol="0">
            <a:spAutoFit/>
          </a:bodyPr>
          <a:lstStyle/>
          <a:p>
            <a:pPr algn="ctr"/>
            <a:r>
              <a:rPr lang="en-SG" sz="1600" dirty="0">
                <a:solidFill>
                  <a:schemeClr val="bg1"/>
                </a:solidFill>
              </a:rPr>
              <a:t>Classical Music</a:t>
            </a:r>
            <a:endParaRPr lang="en-US" sz="1600" dirty="0">
              <a:solidFill>
                <a:schemeClr val="bg1"/>
              </a:solidFill>
            </a:endParaRPr>
          </a:p>
        </p:txBody>
      </p:sp>
    </p:spTree>
    <p:extLst>
      <p:ext uri="{BB962C8B-B14F-4D97-AF65-F5344CB8AC3E}">
        <p14:creationId xmlns:p14="http://schemas.microsoft.com/office/powerpoint/2010/main" val="2069000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8" grpId="0" animBg="1"/>
      <p:bldP spid="19"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34FD9-F10D-DA50-7557-A74FFAC31A1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C17FBD6-FB80-BE8D-1CA8-75168D5AD032}"/>
              </a:ext>
            </a:extLst>
          </p:cNvPr>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a:extLst>
              <a:ext uri="{FF2B5EF4-FFF2-40B4-BE49-F238E27FC236}">
                <a16:creationId xmlns:a16="http://schemas.microsoft.com/office/drawing/2014/main" id="{24C35E50-B00A-3582-6048-79CAF2E1C17A}"/>
              </a:ext>
            </a:extLst>
          </p:cNvPr>
          <p:cNvSpPr>
            <a:spLocks noGrp="1"/>
          </p:cNvSpPr>
          <p:nvPr>
            <p:ph type="sldNum" sz="quarter" idx="12"/>
          </p:nvPr>
        </p:nvSpPr>
        <p:spPr/>
        <p:txBody>
          <a:bodyPr/>
          <a:lstStyle/>
          <a:p>
            <a:fld id="{3945BCA7-BE1F-44EA-8FAA-E97CADA8B770}" type="slidenum">
              <a:rPr lang="en-SG" smtClean="0"/>
              <a:t>4</a:t>
            </a:fld>
            <a:endParaRPr lang="en-SG" dirty="0"/>
          </a:p>
        </p:txBody>
      </p:sp>
      <p:sp>
        <p:nvSpPr>
          <p:cNvPr id="2" name="TextBox 1">
            <a:extLst>
              <a:ext uri="{FF2B5EF4-FFF2-40B4-BE49-F238E27FC236}">
                <a16:creationId xmlns:a16="http://schemas.microsoft.com/office/drawing/2014/main" id="{D71504BD-1345-ABFE-4EEB-650BEE30AB40}"/>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8AE343AC-BFF9-42F7-ED7D-3702F085B6B8}"/>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0025" algn="l"/>
                <a:tab pos="4233863" algn="l"/>
              </a:tabLst>
            </a:pPr>
            <a:r>
              <a:rPr lang="en-SG" sz="900" dirty="0">
                <a:solidFill>
                  <a:schemeClr val="bg1"/>
                </a:solidFill>
              </a:rPr>
              <a:t>	</a:t>
            </a:r>
            <a:r>
              <a:rPr lang="en-SG" sz="2800" dirty="0">
                <a:solidFill>
                  <a:schemeClr val="bg1"/>
                </a:solidFill>
              </a:rPr>
              <a:t>1. Lecturer (</a:t>
            </a:r>
            <a:r>
              <a:rPr lang="en-SG" sz="2800" dirty="0" err="1">
                <a:solidFill>
                  <a:schemeClr val="bg1"/>
                </a:solidFill>
              </a:rPr>
              <a:t>CS1231R</a:t>
            </a:r>
            <a:r>
              <a:rPr lang="en-SG" sz="2800" dirty="0">
                <a:solidFill>
                  <a:schemeClr val="bg1"/>
                </a:solidFill>
              </a:rPr>
              <a:t>)	</a:t>
            </a:r>
            <a:endParaRPr lang="en-SG" sz="2000" dirty="0">
              <a:solidFill>
                <a:schemeClr val="bg1"/>
              </a:solidFill>
            </a:endParaRPr>
          </a:p>
        </p:txBody>
      </p:sp>
      <p:sp>
        <p:nvSpPr>
          <p:cNvPr id="17" name="TextBox 27">
            <a:extLst>
              <a:ext uri="{FF2B5EF4-FFF2-40B4-BE49-F238E27FC236}">
                <a16:creationId xmlns:a16="http://schemas.microsoft.com/office/drawing/2014/main" id="{1A024024-4851-EF78-338D-D885D6608DC9}"/>
              </a:ext>
            </a:extLst>
          </p:cNvPr>
          <p:cNvSpPr txBox="1"/>
          <p:nvPr/>
        </p:nvSpPr>
        <p:spPr>
          <a:xfrm>
            <a:off x="797948" y="3622418"/>
            <a:ext cx="2879530" cy="1031051"/>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spcAft>
                <a:spcPts val="600"/>
              </a:spcAft>
            </a:pPr>
            <a:r>
              <a:rPr lang="en-SG" dirty="0">
                <a:latin typeface="Calibri" panose="020F0502020204030204" pitchFamily="34" charset="0"/>
                <a:cs typeface="Calibri" panose="020F0502020204030204" pitchFamily="34" charset="0"/>
              </a:rPr>
              <a:t>Dr </a:t>
            </a:r>
            <a:r>
              <a:rPr lang="en-SG" sz="2000" dirty="0">
                <a:solidFill>
                  <a:srgbClr val="C00000"/>
                </a:solidFill>
                <a:latin typeface="Calibri" panose="020F0502020204030204" pitchFamily="34" charset="0"/>
                <a:cs typeface="Calibri" panose="020F0502020204030204" pitchFamily="34" charset="0"/>
              </a:rPr>
              <a:t>Maciej</a:t>
            </a:r>
            <a:r>
              <a:rPr lang="en-SG" dirty="0">
                <a:latin typeface="Calibri" panose="020F0502020204030204" pitchFamily="34" charset="0"/>
                <a:cs typeface="Calibri" panose="020F0502020204030204" pitchFamily="34" charset="0"/>
              </a:rPr>
              <a:t> Lukasz Obremski</a:t>
            </a:r>
            <a:endParaRPr lang="en-SG" dirty="0">
              <a:solidFill>
                <a:srgbClr val="C00000"/>
              </a:solidFill>
              <a:latin typeface="Calibri" panose="020F0502020204030204" pitchFamily="34" charset="0"/>
              <a:cs typeface="Calibri" panose="020F0502020204030204" pitchFamily="34" charset="0"/>
            </a:endParaRPr>
          </a:p>
          <a:p>
            <a:r>
              <a:rPr lang="en-SG" dirty="0">
                <a:latin typeface="Calibri" panose="020F0502020204030204" pitchFamily="34" charset="0"/>
                <a:cs typeface="Calibri" panose="020F0502020204030204" pitchFamily="34" charset="0"/>
              </a:rPr>
              <a:t>Office: </a:t>
            </a:r>
            <a:r>
              <a:rPr lang="en-SG" dirty="0" err="1">
                <a:latin typeface="Calibri" panose="020F0502020204030204" pitchFamily="34" charset="0"/>
                <a:cs typeface="Calibri" panose="020F0502020204030204" pitchFamily="34" charset="0"/>
              </a:rPr>
              <a:t>COM2</a:t>
            </a:r>
            <a:r>
              <a:rPr lang="en-SG" dirty="0">
                <a:latin typeface="Calibri" panose="020F0502020204030204" pitchFamily="34" charset="0"/>
                <a:cs typeface="Calibri" panose="020F0502020204030204" pitchFamily="34" charset="0"/>
              </a:rPr>
              <a:t>-02-16</a:t>
            </a:r>
          </a:p>
          <a:p>
            <a:r>
              <a:rPr lang="en-SG" dirty="0">
                <a:latin typeface="Calibri" panose="020F0502020204030204" pitchFamily="34" charset="0"/>
                <a:cs typeface="Calibri" panose="020F0502020204030204" pitchFamily="34" charset="0"/>
              </a:rPr>
              <a:t>Email: </a:t>
            </a:r>
            <a:r>
              <a:rPr lang="en-SG" dirty="0" err="1">
                <a:latin typeface="Calibri" panose="020F0502020204030204" pitchFamily="34" charset="0"/>
                <a:cs typeface="Calibri" panose="020F0502020204030204" pitchFamily="34" charset="0"/>
              </a:rPr>
              <a:t>cqtmlo@nus.edu.sg</a:t>
            </a:r>
            <a:endParaRPr lang="en-US" dirty="0">
              <a:latin typeface="Calibri" panose="020F0502020204030204" pitchFamily="34" charset="0"/>
              <a:cs typeface="Calibri" panose="020F0502020204030204" pitchFamily="34" charset="0"/>
            </a:endParaRPr>
          </a:p>
        </p:txBody>
      </p:sp>
      <p:pic>
        <p:nvPicPr>
          <p:cNvPr id="18" name="Picture 17" descr="A person taking a selfie&#10;&#10;AI-generated content may be incorrect.">
            <a:extLst>
              <a:ext uri="{FF2B5EF4-FFF2-40B4-BE49-F238E27FC236}">
                <a16:creationId xmlns:a16="http://schemas.microsoft.com/office/drawing/2014/main" id="{8CC30217-9B15-CA3A-1F7D-323D665B74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433" y="1206361"/>
            <a:ext cx="1757132" cy="2416057"/>
          </a:xfrm>
          <a:prstGeom prst="rect">
            <a:avLst/>
          </a:prstGeom>
        </p:spPr>
      </p:pic>
      <p:pic>
        <p:nvPicPr>
          <p:cNvPr id="19" name="Picture 18" descr="A person in white uniform holding a trophy&#10;&#10;AI-generated content may be incorrect.">
            <a:extLst>
              <a:ext uri="{FF2B5EF4-FFF2-40B4-BE49-F238E27FC236}">
                <a16:creationId xmlns:a16="http://schemas.microsoft.com/office/drawing/2014/main" id="{BAAB2756-AFA1-4ADF-0211-B75648CB13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3930" y="4739339"/>
            <a:ext cx="1347566" cy="2033750"/>
          </a:xfrm>
          <a:prstGeom prst="rect">
            <a:avLst/>
          </a:prstGeom>
        </p:spPr>
      </p:pic>
      <p:sp>
        <p:nvSpPr>
          <p:cNvPr id="20" name="TextBox 19">
            <a:extLst>
              <a:ext uri="{FF2B5EF4-FFF2-40B4-BE49-F238E27FC236}">
                <a16:creationId xmlns:a16="http://schemas.microsoft.com/office/drawing/2014/main" id="{59FA05BE-62F7-16E6-98D0-09BA7CE097AE}"/>
              </a:ext>
            </a:extLst>
          </p:cNvPr>
          <p:cNvSpPr txBox="1"/>
          <p:nvPr/>
        </p:nvSpPr>
        <p:spPr>
          <a:xfrm rot="20274773">
            <a:off x="806982" y="4800904"/>
            <a:ext cx="1123823" cy="584775"/>
          </a:xfrm>
          <a:prstGeom prst="rect">
            <a:avLst/>
          </a:prstGeom>
          <a:solidFill>
            <a:srgbClr val="990099"/>
          </a:solidFill>
        </p:spPr>
        <p:txBody>
          <a:bodyPr wrap="square" rtlCol="0">
            <a:spAutoFit/>
          </a:bodyPr>
          <a:lstStyle/>
          <a:p>
            <a:pPr algn="ctr"/>
            <a:r>
              <a:rPr lang="en-SG" sz="1600" dirty="0">
                <a:solidFill>
                  <a:schemeClr val="bg1"/>
                </a:solidFill>
              </a:rPr>
              <a:t>Stabbing people</a:t>
            </a:r>
            <a:endParaRPr lang="en-US" sz="1600" dirty="0">
              <a:solidFill>
                <a:schemeClr val="bg1"/>
              </a:solidFill>
            </a:endParaRPr>
          </a:p>
        </p:txBody>
      </p:sp>
      <p:pic>
        <p:nvPicPr>
          <p:cNvPr id="21" name="Picture 20" descr="A person with a bandage around his neck&#10;&#10;AI-generated content may be incorrect.">
            <a:extLst>
              <a:ext uri="{FF2B5EF4-FFF2-40B4-BE49-F238E27FC236}">
                <a16:creationId xmlns:a16="http://schemas.microsoft.com/office/drawing/2014/main" id="{69C9DB94-53C5-FF3C-A8A2-1937270611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94995" y="1082535"/>
            <a:ext cx="1599709" cy="2132945"/>
          </a:xfrm>
          <a:prstGeom prst="rect">
            <a:avLst/>
          </a:prstGeom>
        </p:spPr>
      </p:pic>
      <p:sp>
        <p:nvSpPr>
          <p:cNvPr id="24" name="TextBox 23">
            <a:extLst>
              <a:ext uri="{FF2B5EF4-FFF2-40B4-BE49-F238E27FC236}">
                <a16:creationId xmlns:a16="http://schemas.microsoft.com/office/drawing/2014/main" id="{60D2AB8F-0843-E980-8B8A-D73A9360AC9E}"/>
              </a:ext>
            </a:extLst>
          </p:cNvPr>
          <p:cNvSpPr txBox="1"/>
          <p:nvPr/>
        </p:nvSpPr>
        <p:spPr>
          <a:xfrm rot="20274773">
            <a:off x="6081142" y="1117242"/>
            <a:ext cx="1489103" cy="584775"/>
          </a:xfrm>
          <a:prstGeom prst="rect">
            <a:avLst/>
          </a:prstGeom>
          <a:solidFill>
            <a:srgbClr val="990099"/>
          </a:solidFill>
        </p:spPr>
        <p:txBody>
          <a:bodyPr wrap="square" rtlCol="0">
            <a:spAutoFit/>
          </a:bodyPr>
          <a:lstStyle/>
          <a:p>
            <a:pPr algn="ctr"/>
            <a:r>
              <a:rPr lang="en-SG" sz="1600" dirty="0">
                <a:solidFill>
                  <a:schemeClr val="bg1"/>
                </a:solidFill>
              </a:rPr>
              <a:t>Professional first aid model</a:t>
            </a:r>
            <a:endParaRPr lang="en-US" sz="1600" dirty="0">
              <a:solidFill>
                <a:schemeClr val="bg1"/>
              </a:solidFill>
            </a:endParaRPr>
          </a:p>
        </p:txBody>
      </p:sp>
      <p:pic>
        <p:nvPicPr>
          <p:cNvPr id="25" name="Picture 24" descr="A person with a bandage on his eye&#10;&#10;AI-generated content may be incorrect.">
            <a:extLst>
              <a:ext uri="{FF2B5EF4-FFF2-40B4-BE49-F238E27FC236}">
                <a16:creationId xmlns:a16="http://schemas.microsoft.com/office/drawing/2014/main" id="{7B306E04-486C-4B2F-28AA-3428F84FD1C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58877" y="3516281"/>
            <a:ext cx="1677228" cy="2236304"/>
          </a:xfrm>
          <a:prstGeom prst="rect">
            <a:avLst/>
          </a:prstGeom>
        </p:spPr>
      </p:pic>
      <p:sp>
        <p:nvSpPr>
          <p:cNvPr id="26" name="TextBox 25">
            <a:extLst>
              <a:ext uri="{FF2B5EF4-FFF2-40B4-BE49-F238E27FC236}">
                <a16:creationId xmlns:a16="http://schemas.microsoft.com/office/drawing/2014/main" id="{F625BC03-BD29-85FA-2EFA-290665A2AB1C}"/>
              </a:ext>
            </a:extLst>
          </p:cNvPr>
          <p:cNvSpPr txBox="1"/>
          <p:nvPr/>
        </p:nvSpPr>
        <p:spPr>
          <a:xfrm rot="20274773">
            <a:off x="7325447" y="5583308"/>
            <a:ext cx="1489103" cy="338554"/>
          </a:xfrm>
          <a:prstGeom prst="rect">
            <a:avLst/>
          </a:prstGeom>
          <a:solidFill>
            <a:srgbClr val="990099"/>
          </a:solidFill>
        </p:spPr>
        <p:txBody>
          <a:bodyPr wrap="square" rtlCol="0">
            <a:spAutoFit/>
          </a:bodyPr>
          <a:lstStyle/>
          <a:p>
            <a:pPr algn="ctr"/>
            <a:r>
              <a:rPr lang="en-SG" sz="1600" dirty="0">
                <a:solidFill>
                  <a:schemeClr val="bg1"/>
                </a:solidFill>
              </a:rPr>
              <a:t>Amateur pirate</a:t>
            </a:r>
          </a:p>
        </p:txBody>
      </p:sp>
      <p:pic>
        <p:nvPicPr>
          <p:cNvPr id="27" name="Picture 26" descr="A person holding a ferret&#10;&#10;AI-generated content may be incorrect.">
            <a:extLst>
              <a:ext uri="{FF2B5EF4-FFF2-40B4-BE49-F238E27FC236}">
                <a16:creationId xmlns:a16="http://schemas.microsoft.com/office/drawing/2014/main" id="{AD1624D2-A993-B059-954D-9FB99F7B84C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95717" y="1296055"/>
            <a:ext cx="1964724" cy="2619631"/>
          </a:xfrm>
          <a:prstGeom prst="rect">
            <a:avLst/>
          </a:prstGeom>
        </p:spPr>
      </p:pic>
      <p:sp>
        <p:nvSpPr>
          <p:cNvPr id="28" name="TextBox 27">
            <a:extLst>
              <a:ext uri="{FF2B5EF4-FFF2-40B4-BE49-F238E27FC236}">
                <a16:creationId xmlns:a16="http://schemas.microsoft.com/office/drawing/2014/main" id="{F8687335-AA62-F2B3-60C1-9B268F70FFA0}"/>
              </a:ext>
            </a:extLst>
          </p:cNvPr>
          <p:cNvSpPr txBox="1"/>
          <p:nvPr/>
        </p:nvSpPr>
        <p:spPr>
          <a:xfrm rot="20274773">
            <a:off x="3459728" y="1496638"/>
            <a:ext cx="1776092" cy="338554"/>
          </a:xfrm>
          <a:prstGeom prst="rect">
            <a:avLst/>
          </a:prstGeom>
          <a:solidFill>
            <a:srgbClr val="990099"/>
          </a:solidFill>
        </p:spPr>
        <p:txBody>
          <a:bodyPr wrap="square" rtlCol="0">
            <a:spAutoFit/>
          </a:bodyPr>
          <a:lstStyle/>
          <a:p>
            <a:pPr algn="ctr"/>
            <a:r>
              <a:rPr lang="en-SG" sz="1600" dirty="0">
                <a:solidFill>
                  <a:schemeClr val="bg1"/>
                </a:solidFill>
              </a:rPr>
              <a:t>Meerkats!!!!</a:t>
            </a:r>
          </a:p>
        </p:txBody>
      </p:sp>
      <p:pic>
        <p:nvPicPr>
          <p:cNvPr id="29" name="Picture 28" descr="A person and person posing for a picture with a plate of meat&#10;&#10;AI-generated content may be incorrect.">
            <a:extLst>
              <a:ext uri="{FF2B5EF4-FFF2-40B4-BE49-F238E27FC236}">
                <a16:creationId xmlns:a16="http://schemas.microsoft.com/office/drawing/2014/main" id="{E1ECA2FD-673F-24CF-D93D-18E6476705B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82169" y="3966192"/>
            <a:ext cx="2105172" cy="2806897"/>
          </a:xfrm>
          <a:prstGeom prst="rect">
            <a:avLst/>
          </a:prstGeom>
        </p:spPr>
      </p:pic>
      <p:sp>
        <p:nvSpPr>
          <p:cNvPr id="30" name="TextBox 29">
            <a:extLst>
              <a:ext uri="{FF2B5EF4-FFF2-40B4-BE49-F238E27FC236}">
                <a16:creationId xmlns:a16="http://schemas.microsoft.com/office/drawing/2014/main" id="{A324D084-4A24-1920-FC30-0531E3F963CD}"/>
              </a:ext>
            </a:extLst>
          </p:cNvPr>
          <p:cNvSpPr txBox="1"/>
          <p:nvPr/>
        </p:nvSpPr>
        <p:spPr>
          <a:xfrm rot="2747957">
            <a:off x="5320580" y="4361081"/>
            <a:ext cx="1489103" cy="584775"/>
          </a:xfrm>
          <a:prstGeom prst="rect">
            <a:avLst/>
          </a:prstGeom>
          <a:solidFill>
            <a:srgbClr val="990099"/>
          </a:solidFill>
        </p:spPr>
        <p:txBody>
          <a:bodyPr wrap="square" rtlCol="0">
            <a:spAutoFit/>
          </a:bodyPr>
          <a:lstStyle/>
          <a:p>
            <a:pPr algn="ctr"/>
            <a:r>
              <a:rPr lang="en-SG" sz="1600" dirty="0">
                <a:solidFill>
                  <a:schemeClr val="bg1"/>
                </a:solidFill>
              </a:rPr>
              <a:t>Happiest day of my life</a:t>
            </a:r>
          </a:p>
        </p:txBody>
      </p:sp>
    </p:spTree>
    <p:extLst>
      <p:ext uri="{BB962C8B-B14F-4D97-AF65-F5344CB8AC3E}">
        <p14:creationId xmlns:p14="http://schemas.microsoft.com/office/powerpoint/2010/main" val="363477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down)">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down)">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4" grpId="0" animBg="1"/>
      <p:bldP spid="26" grpId="0" animBg="1"/>
      <p:bldP spid="28" grpId="0" animBg="1"/>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945BCA7-BE1F-44EA-8FAA-E97CADA8B770}" type="slidenum">
              <a:rPr lang="en-SG" smtClean="0"/>
              <a:t>5</a:t>
            </a:fld>
            <a:endParaRPr lang="en-SG" dirty="0"/>
          </a:p>
        </p:txBody>
      </p:sp>
      <p:sp>
        <p:nvSpPr>
          <p:cNvPr id="4" name="TextBox 3">
            <a:extLst>
              <a:ext uri="{FF2B5EF4-FFF2-40B4-BE49-F238E27FC236}">
                <a16:creationId xmlns:a16="http://schemas.microsoft.com/office/drawing/2014/main" id="{7E096928-2B38-DCAA-4CB5-93C403F5A6AB}"/>
              </a:ext>
            </a:extLst>
          </p:cNvPr>
          <p:cNvSpPr txBox="1"/>
          <p:nvPr/>
        </p:nvSpPr>
        <p:spPr>
          <a:xfrm>
            <a:off x="200094" y="223685"/>
            <a:ext cx="2346509" cy="769441"/>
          </a:xfrm>
          <a:prstGeom prst="rect">
            <a:avLst/>
          </a:prstGeom>
          <a:solidFill>
            <a:schemeClr val="accent2">
              <a:lumMod val="20000"/>
              <a:lumOff val="80000"/>
            </a:schemeClr>
          </a:solidFill>
        </p:spPr>
        <p:txBody>
          <a:bodyPr wrap="square" rtlCol="0">
            <a:spAutoFit/>
          </a:bodyPr>
          <a:lstStyle/>
          <a:p>
            <a:r>
              <a:rPr lang="en-US" sz="4400" dirty="0" err="1"/>
              <a:t>CS1231</a:t>
            </a:r>
            <a:r>
              <a:rPr lang="en-US" sz="4400" dirty="0" err="1">
                <a:solidFill>
                  <a:srgbClr val="C00000"/>
                </a:solidFill>
              </a:rPr>
              <a:t>R</a:t>
            </a:r>
            <a:endParaRPr lang="en-SG" sz="4400" dirty="0">
              <a:solidFill>
                <a:srgbClr val="C00000"/>
              </a:solidFill>
            </a:endParaRPr>
          </a:p>
        </p:txBody>
      </p:sp>
      <p:sp>
        <p:nvSpPr>
          <p:cNvPr id="3" name="TextBox 2"/>
          <p:cNvSpPr txBox="1"/>
          <p:nvPr/>
        </p:nvSpPr>
        <p:spPr>
          <a:xfrm>
            <a:off x="229423" y="1085756"/>
            <a:ext cx="8430323" cy="400110"/>
          </a:xfrm>
          <a:prstGeom prst="rect">
            <a:avLst/>
          </a:prstGeom>
          <a:noFill/>
        </p:spPr>
        <p:txBody>
          <a:bodyPr wrap="square" rtlCol="0">
            <a:spAutoFit/>
          </a:bodyPr>
          <a:lstStyle/>
          <a:p>
            <a:pPr marL="285750" indent="-285750">
              <a:spcAft>
                <a:spcPts val="600"/>
              </a:spcAft>
              <a:buFont typeface="Wingdings" panose="05000000000000000000" pitchFamily="2" charset="2"/>
              <a:buChar char="§"/>
            </a:pPr>
            <a:r>
              <a:rPr lang="en-US" sz="2000" dirty="0"/>
              <a:t>For students who find </a:t>
            </a:r>
            <a:r>
              <a:rPr lang="en-US" sz="2000" dirty="0" err="1"/>
              <a:t>CS1231S</a:t>
            </a:r>
            <a:r>
              <a:rPr lang="en-US" sz="2000" dirty="0"/>
              <a:t> too easy and are looking for more challenges!</a:t>
            </a:r>
          </a:p>
        </p:txBody>
      </p:sp>
      <p:sp>
        <p:nvSpPr>
          <p:cNvPr id="14" name="TextBox 13"/>
          <p:cNvSpPr txBox="1"/>
          <p:nvPr/>
        </p:nvSpPr>
        <p:spPr>
          <a:xfrm>
            <a:off x="229423" y="1418661"/>
            <a:ext cx="7426713" cy="400110"/>
          </a:xfrm>
          <a:prstGeom prst="rect">
            <a:avLst/>
          </a:prstGeom>
          <a:noFill/>
        </p:spPr>
        <p:txBody>
          <a:bodyPr wrap="square" rtlCol="0">
            <a:spAutoFit/>
          </a:bodyPr>
          <a:lstStyle/>
          <a:p>
            <a:pPr marL="285750" indent="-285750">
              <a:spcAft>
                <a:spcPts val="600"/>
              </a:spcAft>
              <a:buFont typeface="Wingdings" panose="05000000000000000000" pitchFamily="2" charset="2"/>
              <a:buChar char="§"/>
            </a:pPr>
            <a:r>
              <a:rPr lang="en-US" sz="2000" dirty="0" err="1"/>
              <a:t>CS1231</a:t>
            </a:r>
            <a:r>
              <a:rPr lang="en-US" sz="2000" dirty="0" err="1">
                <a:solidFill>
                  <a:srgbClr val="C00000"/>
                </a:solidFill>
              </a:rPr>
              <a:t>R</a:t>
            </a:r>
            <a:r>
              <a:rPr lang="en-US" sz="2000" dirty="0"/>
              <a:t> – 1 unit, credited in the NEXT semester if you complete it.</a:t>
            </a:r>
          </a:p>
        </p:txBody>
      </p:sp>
      <p:sp>
        <p:nvSpPr>
          <p:cNvPr id="15" name="TextBox 14"/>
          <p:cNvSpPr txBox="1"/>
          <p:nvPr/>
        </p:nvSpPr>
        <p:spPr>
          <a:xfrm>
            <a:off x="229424" y="1815693"/>
            <a:ext cx="4688264" cy="1400383"/>
          </a:xfrm>
          <a:prstGeom prst="rect">
            <a:avLst/>
          </a:prstGeom>
          <a:noFill/>
        </p:spPr>
        <p:txBody>
          <a:bodyPr wrap="square" rtlCol="0">
            <a:spAutoFit/>
          </a:bodyPr>
          <a:lstStyle/>
          <a:p>
            <a:pPr marL="285750" indent="-285750">
              <a:spcAft>
                <a:spcPts val="600"/>
              </a:spcAft>
              <a:buFont typeface="Wingdings" panose="05000000000000000000" pitchFamily="2" charset="2"/>
              <a:buChar char="§"/>
            </a:pPr>
            <a:r>
              <a:rPr lang="en-US" sz="2000" dirty="0"/>
              <a:t>Additional lectures will be conducted by </a:t>
            </a:r>
            <a:r>
              <a:rPr lang="en-US" sz="2000" dirty="0" err="1"/>
              <a:t>Dr</a:t>
            </a:r>
            <a:r>
              <a:rPr lang="en-US" sz="2000" dirty="0"/>
              <a:t> Maciej Lukasz Obremski. (Time slot to be decided later – we will do a poll.)</a:t>
            </a:r>
          </a:p>
          <a:p>
            <a:pPr marL="285750" indent="-285750">
              <a:spcAft>
                <a:spcPts val="600"/>
              </a:spcAft>
              <a:buFont typeface="Wingdings" panose="05000000000000000000" pitchFamily="2" charset="2"/>
              <a:buChar char="§"/>
            </a:pPr>
            <a:r>
              <a:rPr lang="en-US" sz="2000" dirty="0"/>
              <a:t>Additional assignments will be given out.</a:t>
            </a:r>
          </a:p>
        </p:txBody>
      </p:sp>
      <p:pic>
        <p:nvPicPr>
          <p:cNvPr id="16" name="Picture 15">
            <a:extLst>
              <a:ext uri="{FF2B5EF4-FFF2-40B4-BE49-F238E27FC236}">
                <a16:creationId xmlns:a16="http://schemas.microsoft.com/office/drawing/2014/main" id="{63FACEB8-1B5D-AAE1-B819-05992E163C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065" r="2265" b="31717"/>
          <a:stretch/>
        </p:blipFill>
        <p:spPr>
          <a:xfrm>
            <a:off x="4971068" y="1839318"/>
            <a:ext cx="1535423" cy="1599354"/>
          </a:xfrm>
          <a:prstGeom prst="rect">
            <a:avLst/>
          </a:prstGeom>
        </p:spPr>
      </p:pic>
      <p:sp>
        <p:nvSpPr>
          <p:cNvPr id="5" name="TextBox 4"/>
          <p:cNvSpPr txBox="1"/>
          <p:nvPr/>
        </p:nvSpPr>
        <p:spPr>
          <a:xfrm>
            <a:off x="6506491" y="2285052"/>
            <a:ext cx="2573631" cy="1077218"/>
          </a:xfrm>
          <a:prstGeom prst="rect">
            <a:avLst/>
          </a:prstGeom>
          <a:noFill/>
        </p:spPr>
        <p:txBody>
          <a:bodyPr wrap="square" rtlCol="0">
            <a:spAutoFit/>
          </a:bodyPr>
          <a:lstStyle/>
          <a:p>
            <a:r>
              <a:rPr lang="en-US" sz="1600" dirty="0" err="1">
                <a:solidFill>
                  <a:srgbClr val="003399"/>
                </a:solidFill>
              </a:rPr>
              <a:t>Dr</a:t>
            </a:r>
            <a:r>
              <a:rPr lang="en-US" sz="1600" dirty="0">
                <a:solidFill>
                  <a:srgbClr val="003399"/>
                </a:solidFill>
              </a:rPr>
              <a:t> Maciej Obremski</a:t>
            </a:r>
          </a:p>
          <a:p>
            <a:r>
              <a:rPr lang="en-US" sz="1600" dirty="0"/>
              <a:t>Research Assistant Professor</a:t>
            </a:r>
          </a:p>
          <a:p>
            <a:r>
              <a:rPr lang="en-US" sz="1600" dirty="0"/>
              <a:t>Works on theoretical CS, mostly cryptography.</a:t>
            </a:r>
          </a:p>
        </p:txBody>
      </p:sp>
      <p:sp>
        <p:nvSpPr>
          <p:cNvPr id="17" name="TextBox 16"/>
          <p:cNvSpPr txBox="1"/>
          <p:nvPr/>
        </p:nvSpPr>
        <p:spPr>
          <a:xfrm>
            <a:off x="200094" y="3489324"/>
            <a:ext cx="8459652" cy="1231106"/>
          </a:xfrm>
          <a:prstGeom prst="rect">
            <a:avLst/>
          </a:prstGeom>
          <a:noFill/>
        </p:spPr>
        <p:txBody>
          <a:bodyPr wrap="square" rtlCol="0">
            <a:spAutoFit/>
          </a:bodyPr>
          <a:lstStyle/>
          <a:p>
            <a:pPr marL="285750" indent="-285750">
              <a:spcAft>
                <a:spcPts val="600"/>
              </a:spcAft>
              <a:buFont typeface="Wingdings" panose="05000000000000000000" pitchFamily="2" charset="2"/>
              <a:buChar char="§"/>
            </a:pPr>
            <a:r>
              <a:rPr lang="en-US" sz="2000" dirty="0"/>
              <a:t>Some possible topics (may subject to changes): </a:t>
            </a:r>
            <a:r>
              <a:rPr lang="en-US" dirty="0"/>
              <a:t>Analysis of algorithms (recurrences); Cryptography (fields/groups (mod </a:t>
            </a:r>
            <a:r>
              <a:rPr lang="en-US" dirty="0" err="1"/>
              <a:t>arithmetics</a:t>
            </a:r>
            <a:r>
              <a:rPr lang="en-US" dirty="0"/>
              <a:t>), polynomials, Chinese reminder theorem, encryption, secret sharing); Randomness (union bounds, </a:t>
            </a:r>
            <a:r>
              <a:rPr lang="en-US" dirty="0" err="1"/>
              <a:t>probabilistics</a:t>
            </a:r>
            <a:r>
              <a:rPr lang="en-US" dirty="0"/>
              <a:t> proofs).</a:t>
            </a:r>
          </a:p>
        </p:txBody>
      </p:sp>
      <p:sp>
        <p:nvSpPr>
          <p:cNvPr id="18" name="TextBox 17"/>
          <p:cNvSpPr txBox="1"/>
          <p:nvPr/>
        </p:nvSpPr>
        <p:spPr>
          <a:xfrm>
            <a:off x="1265771" y="4799160"/>
            <a:ext cx="7026581" cy="1677382"/>
          </a:xfrm>
          <a:prstGeom prst="rect">
            <a:avLst/>
          </a:prstGeom>
          <a:noFill/>
          <a:ln>
            <a:solidFill>
              <a:schemeClr val="tx1"/>
            </a:solidFill>
          </a:ln>
        </p:spPr>
        <p:txBody>
          <a:bodyPr wrap="square" rtlCol="0">
            <a:spAutoFit/>
          </a:bodyPr>
          <a:lstStyle/>
          <a:p>
            <a:pPr marL="285750" indent="-285750">
              <a:spcAft>
                <a:spcPts val="600"/>
              </a:spcAft>
              <a:buFont typeface="Wingdings" panose="05000000000000000000" pitchFamily="2" charset="2"/>
              <a:buChar char="§"/>
            </a:pPr>
            <a:r>
              <a:rPr lang="en-US" sz="2400" dirty="0">
                <a:solidFill>
                  <a:srgbClr val="C00000"/>
                </a:solidFill>
              </a:rPr>
              <a:t>Limited spots, thus there might be an entrance test!</a:t>
            </a:r>
          </a:p>
          <a:p>
            <a:pPr marL="285750" indent="-285750">
              <a:spcAft>
                <a:spcPts val="600"/>
              </a:spcAft>
              <a:buFont typeface="Wingdings" panose="05000000000000000000" pitchFamily="2" charset="2"/>
              <a:buChar char="§"/>
            </a:pPr>
            <a:r>
              <a:rPr lang="en-US" sz="2400" dirty="0">
                <a:solidFill>
                  <a:srgbClr val="C00000"/>
                </a:solidFill>
              </a:rPr>
              <a:t>Plan:</a:t>
            </a:r>
          </a:p>
          <a:p>
            <a:pPr marL="742950" lvl="1" indent="-285750">
              <a:spcAft>
                <a:spcPts val="600"/>
              </a:spcAft>
              <a:buFont typeface="Wingdings" panose="05000000000000000000" pitchFamily="2" charset="2"/>
              <a:buChar char="§"/>
            </a:pPr>
            <a:r>
              <a:rPr lang="en-US" sz="2000" dirty="0">
                <a:solidFill>
                  <a:srgbClr val="C00000"/>
                </a:solidFill>
              </a:rPr>
              <a:t>Sign-up (+ test): week 2, (Test: Friday 16-18.00)</a:t>
            </a:r>
          </a:p>
          <a:p>
            <a:pPr marL="742950" lvl="1" indent="-285750">
              <a:spcAft>
                <a:spcPts val="600"/>
              </a:spcAft>
              <a:buFont typeface="Wingdings" panose="05000000000000000000" pitchFamily="2" charset="2"/>
              <a:buChar char="§"/>
            </a:pPr>
            <a:r>
              <a:rPr lang="en-US" sz="2000" dirty="0">
                <a:solidFill>
                  <a:srgbClr val="C00000"/>
                </a:solidFill>
              </a:rPr>
              <a:t>Lectures start in week 3, Friday 16-18.00</a:t>
            </a:r>
          </a:p>
        </p:txBody>
      </p:sp>
    </p:spTree>
    <p:extLst>
      <p:ext uri="{BB962C8B-B14F-4D97-AF65-F5344CB8AC3E}">
        <p14:creationId xmlns:p14="http://schemas.microsoft.com/office/powerpoint/2010/main" val="198573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par>
                                <p:cTn id="18" presetID="9"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dissolve">
                                      <p:cBhvr>
                                        <p:cTn id="20" dur="500"/>
                                        <p:tgtEl>
                                          <p:spTgt spid="16"/>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dissolv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dissolve">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5" grpId="0"/>
      <p:bldP spid="5" grpId="0"/>
      <p:bldP spid="17" grpId="0"/>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24508" y="480479"/>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0025" algn="l"/>
                <a:tab pos="4233863" algn="l"/>
              </a:tabLst>
            </a:pPr>
            <a:r>
              <a:rPr lang="en-SG" sz="900" dirty="0">
                <a:solidFill>
                  <a:schemeClr val="bg1"/>
                </a:solidFill>
              </a:rPr>
              <a:t>	</a:t>
            </a:r>
            <a:r>
              <a:rPr lang="en-SG" sz="2800" dirty="0">
                <a:solidFill>
                  <a:schemeClr val="bg1"/>
                </a:solidFill>
              </a:rPr>
              <a:t>1. Tutors	</a:t>
            </a:r>
            <a:endParaRPr lang="en-SG" sz="2000" dirty="0">
              <a:solidFill>
                <a:schemeClr val="bg1"/>
              </a:solidFill>
            </a:endParaRPr>
          </a:p>
        </p:txBody>
      </p:sp>
      <p:sp>
        <p:nvSpPr>
          <p:cNvPr id="103" name="Slide Number Placeholder 10"/>
          <p:cNvSpPr>
            <a:spLocks noGrp="1"/>
          </p:cNvSpPr>
          <p:nvPr>
            <p:ph type="sldNum" sz="quarter" idx="12"/>
          </p:nvPr>
        </p:nvSpPr>
        <p:spPr>
          <a:xfrm>
            <a:off x="6457950" y="6356353"/>
            <a:ext cx="2057400" cy="365125"/>
          </a:xfrm>
        </p:spPr>
        <p:txBody>
          <a:bodyPr/>
          <a:lstStyle/>
          <a:p>
            <a:fld id="{3945BCA7-BE1F-44EA-8FAA-E97CADA8B770}" type="slidenum">
              <a:rPr lang="en-SG" smtClean="0"/>
              <a:t>6</a:t>
            </a:fld>
            <a:endParaRPr lang="en-SG" dirty="0"/>
          </a:p>
        </p:txBody>
      </p:sp>
      <p:grpSp>
        <p:nvGrpSpPr>
          <p:cNvPr id="15" name="Group 14">
            <a:extLst>
              <a:ext uri="{FF2B5EF4-FFF2-40B4-BE49-F238E27FC236}">
                <a16:creationId xmlns:a16="http://schemas.microsoft.com/office/drawing/2014/main" id="{8188C7E9-3A2C-53FD-2178-0539E2DB7CED}"/>
              </a:ext>
            </a:extLst>
          </p:cNvPr>
          <p:cNvGrpSpPr/>
          <p:nvPr/>
        </p:nvGrpSpPr>
        <p:grpSpPr>
          <a:xfrm>
            <a:off x="331418" y="1171393"/>
            <a:ext cx="877131" cy="1294402"/>
            <a:chOff x="363986" y="1281466"/>
            <a:chExt cx="877131" cy="1294402"/>
          </a:xfrm>
        </p:grpSpPr>
        <p:sp>
          <p:nvSpPr>
            <p:cNvPr id="104" name="TextBox 27">
              <a:extLst>
                <a:ext uri="{FF2B5EF4-FFF2-40B4-BE49-F238E27FC236}">
                  <a16:creationId xmlns:a16="http://schemas.microsoft.com/office/drawing/2014/main" id="{39A3EB06-C802-42AC-9740-324CE7B5950F}"/>
                </a:ext>
              </a:extLst>
            </p:cNvPr>
            <p:cNvSpPr txBox="1"/>
            <p:nvPr/>
          </p:nvSpPr>
          <p:spPr>
            <a:xfrm>
              <a:off x="363986" y="2114203"/>
              <a:ext cx="877131"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Dr Eldon Chung</a:t>
              </a:r>
              <a:endParaRPr lang="en-US" sz="1050" dirty="0">
                <a:latin typeface="Calibri" panose="020F0502020204030204" pitchFamily="34" charset="0"/>
                <a:cs typeface="Calibri" panose="020F0502020204030204" pitchFamily="34" charset="0"/>
              </a:endParaRPr>
            </a:p>
          </p:txBody>
        </p:sp>
        <p:pic>
          <p:nvPicPr>
            <p:cNvPr id="105" name="Picture 10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242" y="1281466"/>
              <a:ext cx="638140" cy="847816"/>
            </a:xfrm>
            <a:prstGeom prst="rect">
              <a:avLst/>
            </a:prstGeom>
          </p:spPr>
        </p:pic>
      </p:grpSp>
      <p:grpSp>
        <p:nvGrpSpPr>
          <p:cNvPr id="17" name="Group 16">
            <a:extLst>
              <a:ext uri="{FF2B5EF4-FFF2-40B4-BE49-F238E27FC236}">
                <a16:creationId xmlns:a16="http://schemas.microsoft.com/office/drawing/2014/main" id="{CAAC970C-CBC0-C94F-9179-A986325D7F4E}"/>
              </a:ext>
            </a:extLst>
          </p:cNvPr>
          <p:cNvGrpSpPr/>
          <p:nvPr/>
        </p:nvGrpSpPr>
        <p:grpSpPr>
          <a:xfrm>
            <a:off x="2332330" y="1182347"/>
            <a:ext cx="951753" cy="1307852"/>
            <a:chOff x="2400412" y="1293306"/>
            <a:chExt cx="951753" cy="1307852"/>
          </a:xfrm>
        </p:grpSpPr>
        <p:sp>
          <p:nvSpPr>
            <p:cNvPr id="76" name="TextBox 27">
              <a:extLst>
                <a:ext uri="{FF2B5EF4-FFF2-40B4-BE49-F238E27FC236}">
                  <a16:creationId xmlns:a16="http://schemas.microsoft.com/office/drawing/2014/main" id="{39A3EB06-C802-42AC-9740-324CE7B5950F}"/>
                </a:ext>
              </a:extLst>
            </p:cNvPr>
            <p:cNvSpPr txBox="1"/>
            <p:nvPr/>
          </p:nvSpPr>
          <p:spPr>
            <a:xfrm>
              <a:off x="2400412" y="2139493"/>
              <a:ext cx="951753"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0"/>
                </a:spcAft>
              </a:pPr>
              <a:r>
                <a:rPr lang="en-SG" sz="1200" b="1" dirty="0">
                  <a:latin typeface="Calibri" panose="020F0502020204030204" pitchFamily="34" charset="0"/>
                  <a:cs typeface="Calibri" panose="020F0502020204030204" pitchFamily="34" charset="0"/>
                </a:rPr>
                <a:t>Theodore</a:t>
              </a:r>
            </a:p>
            <a:p>
              <a:pPr algn="ctr">
                <a:spcAft>
                  <a:spcPts val="600"/>
                </a:spcAft>
              </a:pPr>
              <a:r>
                <a:rPr lang="en-SG" sz="1200" dirty="0">
                  <a:latin typeface="Calibri" panose="020F0502020204030204" pitchFamily="34" charset="0"/>
                  <a:cs typeface="Calibri" panose="020F0502020204030204" pitchFamily="34" charset="0"/>
                </a:rPr>
                <a:t>(lead TA)</a:t>
              </a:r>
              <a:endParaRPr lang="en-US" sz="1050" dirty="0">
                <a:latin typeface="Calibri" panose="020F0502020204030204" pitchFamily="34" charset="0"/>
                <a:cs typeface="Calibri" panose="020F0502020204030204" pitchFamily="34" charset="0"/>
              </a:endParaRPr>
            </a:p>
          </p:txBody>
        </p:sp>
        <p:pic>
          <p:nvPicPr>
            <p:cNvPr id="9" name="Picture 8" descr="A person with glasses and a bow tie&#10;&#10;AI-generated content may be incorrect.">
              <a:extLst>
                <a:ext uri="{FF2B5EF4-FFF2-40B4-BE49-F238E27FC236}">
                  <a16:creationId xmlns:a16="http://schemas.microsoft.com/office/drawing/2014/main" id="{97E7FB5C-B6DD-7B21-1BBB-56D2BD29BE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2913" y="1293306"/>
              <a:ext cx="650495" cy="864229"/>
            </a:xfrm>
            <a:prstGeom prst="rect">
              <a:avLst/>
            </a:prstGeom>
          </p:spPr>
        </p:pic>
      </p:grpSp>
      <p:grpSp>
        <p:nvGrpSpPr>
          <p:cNvPr id="16" name="Group 15">
            <a:extLst>
              <a:ext uri="{FF2B5EF4-FFF2-40B4-BE49-F238E27FC236}">
                <a16:creationId xmlns:a16="http://schemas.microsoft.com/office/drawing/2014/main" id="{1BA14A20-5CC2-98C1-34D0-A7C379A6AAC0}"/>
              </a:ext>
            </a:extLst>
          </p:cNvPr>
          <p:cNvGrpSpPr/>
          <p:nvPr/>
        </p:nvGrpSpPr>
        <p:grpSpPr>
          <a:xfrm>
            <a:off x="1291478" y="1171393"/>
            <a:ext cx="979216" cy="1323483"/>
            <a:chOff x="1320753" y="1271711"/>
            <a:chExt cx="979216" cy="1323483"/>
          </a:xfrm>
        </p:grpSpPr>
        <p:sp>
          <p:nvSpPr>
            <p:cNvPr id="4" name="TextBox 27">
              <a:extLst>
                <a:ext uri="{FF2B5EF4-FFF2-40B4-BE49-F238E27FC236}">
                  <a16:creationId xmlns:a16="http://schemas.microsoft.com/office/drawing/2014/main" id="{A03A2497-0898-3F9B-9848-C1950C719283}"/>
                </a:ext>
              </a:extLst>
            </p:cNvPr>
            <p:cNvSpPr txBox="1"/>
            <p:nvPr/>
          </p:nvSpPr>
          <p:spPr>
            <a:xfrm>
              <a:off x="1320753" y="2133529"/>
              <a:ext cx="979216"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Prof Frank Stephan</a:t>
              </a:r>
              <a:endParaRPr lang="en-US" sz="1050" dirty="0">
                <a:latin typeface="Calibri" panose="020F0502020204030204" pitchFamily="34" charset="0"/>
                <a:cs typeface="Calibri" panose="020F0502020204030204" pitchFamily="34" charset="0"/>
              </a:endParaRPr>
            </a:p>
          </p:txBody>
        </p:sp>
        <p:pic>
          <p:nvPicPr>
            <p:cNvPr id="11" name="Picture 10" descr="A person wearing glasses and a white shirt&#10;&#10;AI-generated content may be incorrect.">
              <a:extLst>
                <a:ext uri="{FF2B5EF4-FFF2-40B4-BE49-F238E27FC236}">
                  <a16:creationId xmlns:a16="http://schemas.microsoft.com/office/drawing/2014/main" id="{71ADD77A-4319-49D7-9C2B-37F63B7365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8091" y="1271711"/>
              <a:ext cx="650495" cy="867328"/>
            </a:xfrm>
            <a:prstGeom prst="rect">
              <a:avLst/>
            </a:prstGeom>
          </p:spPr>
        </p:pic>
      </p:grpSp>
      <p:grpSp>
        <p:nvGrpSpPr>
          <p:cNvPr id="67" name="Group 66">
            <a:extLst>
              <a:ext uri="{FF2B5EF4-FFF2-40B4-BE49-F238E27FC236}">
                <a16:creationId xmlns:a16="http://schemas.microsoft.com/office/drawing/2014/main" id="{9E8A46BA-3154-9B8C-87D2-CD02E94524A8}"/>
              </a:ext>
            </a:extLst>
          </p:cNvPr>
          <p:cNvGrpSpPr/>
          <p:nvPr/>
        </p:nvGrpSpPr>
        <p:grpSpPr>
          <a:xfrm>
            <a:off x="2476504" y="2638502"/>
            <a:ext cx="663405" cy="1261256"/>
            <a:chOff x="6184455" y="3537104"/>
            <a:chExt cx="663405" cy="1261256"/>
          </a:xfrm>
        </p:grpSpPr>
        <p:sp>
          <p:nvSpPr>
            <p:cNvPr id="58" name="TextBox 57">
              <a:extLst>
                <a:ext uri="{FF2B5EF4-FFF2-40B4-BE49-F238E27FC236}">
                  <a16:creationId xmlns:a16="http://schemas.microsoft.com/office/drawing/2014/main" id="{9D2E432C-3B87-DF13-5202-6CD6A323B87C}"/>
                </a:ext>
              </a:extLst>
            </p:cNvPr>
            <p:cNvSpPr txBox="1"/>
            <p:nvPr/>
          </p:nvSpPr>
          <p:spPr>
            <a:xfrm>
              <a:off x="6184455" y="4336695"/>
              <a:ext cx="663405"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Ivan Adrian</a:t>
              </a:r>
              <a:endParaRPr lang="en-US" sz="1050" dirty="0">
                <a:latin typeface="Calibri" panose="020F0502020204030204" pitchFamily="34" charset="0"/>
                <a:cs typeface="Calibri" panose="020F0502020204030204" pitchFamily="34" charset="0"/>
              </a:endParaRPr>
            </a:p>
          </p:txBody>
        </p:sp>
        <p:pic>
          <p:nvPicPr>
            <p:cNvPr id="61" name="Picture 60" descr="A person wearing glasses&#10;&#10;AI-generated content may be incorrect.">
              <a:extLst>
                <a:ext uri="{FF2B5EF4-FFF2-40B4-BE49-F238E27FC236}">
                  <a16:creationId xmlns:a16="http://schemas.microsoft.com/office/drawing/2014/main" id="{F0B0CE75-5BFD-B6AF-E439-68955224BF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16680" y="3537104"/>
              <a:ext cx="601843" cy="799591"/>
            </a:xfrm>
            <a:prstGeom prst="rect">
              <a:avLst/>
            </a:prstGeom>
          </p:spPr>
        </p:pic>
      </p:grpSp>
      <p:grpSp>
        <p:nvGrpSpPr>
          <p:cNvPr id="106" name="Group 105">
            <a:extLst>
              <a:ext uri="{FF2B5EF4-FFF2-40B4-BE49-F238E27FC236}">
                <a16:creationId xmlns:a16="http://schemas.microsoft.com/office/drawing/2014/main" id="{19A9037F-3FCE-6683-596F-81CE7648E52C}"/>
              </a:ext>
            </a:extLst>
          </p:cNvPr>
          <p:cNvGrpSpPr/>
          <p:nvPr/>
        </p:nvGrpSpPr>
        <p:grpSpPr>
          <a:xfrm>
            <a:off x="2416877" y="4003429"/>
            <a:ext cx="782659" cy="1294673"/>
            <a:chOff x="6893614" y="3754514"/>
            <a:chExt cx="782659" cy="1294673"/>
          </a:xfrm>
        </p:grpSpPr>
        <p:sp>
          <p:nvSpPr>
            <p:cNvPr id="101" name="TextBox 100">
              <a:extLst>
                <a:ext uri="{FF2B5EF4-FFF2-40B4-BE49-F238E27FC236}">
                  <a16:creationId xmlns:a16="http://schemas.microsoft.com/office/drawing/2014/main" id="{E04B5FBD-9EF7-C53A-9879-C29E47ADB3BC}"/>
                </a:ext>
              </a:extLst>
            </p:cNvPr>
            <p:cNvSpPr txBox="1"/>
            <p:nvPr/>
          </p:nvSpPr>
          <p:spPr>
            <a:xfrm>
              <a:off x="6893614" y="4587522"/>
              <a:ext cx="782659"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Rishav Gupta</a:t>
              </a:r>
              <a:endParaRPr lang="en-US" sz="1050" dirty="0">
                <a:latin typeface="Calibri" panose="020F0502020204030204" pitchFamily="34" charset="0"/>
                <a:cs typeface="Calibri" panose="020F0502020204030204" pitchFamily="34" charset="0"/>
              </a:endParaRPr>
            </a:p>
          </p:txBody>
        </p:sp>
        <p:pic>
          <p:nvPicPr>
            <p:cNvPr id="102" name="Picture 101" descr="A person with dark hair wearing a green shirt&#10;&#10;AI-generated content may be incorrect.">
              <a:extLst>
                <a:ext uri="{FF2B5EF4-FFF2-40B4-BE49-F238E27FC236}">
                  <a16:creationId xmlns:a16="http://schemas.microsoft.com/office/drawing/2014/main" id="{803A451B-CE2C-B64B-34F0-19551525360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68748" y="3754514"/>
              <a:ext cx="632391" cy="840176"/>
            </a:xfrm>
            <a:prstGeom prst="rect">
              <a:avLst/>
            </a:prstGeom>
          </p:spPr>
        </p:pic>
      </p:grpSp>
      <p:grpSp>
        <p:nvGrpSpPr>
          <p:cNvPr id="111" name="Group 110">
            <a:extLst>
              <a:ext uri="{FF2B5EF4-FFF2-40B4-BE49-F238E27FC236}">
                <a16:creationId xmlns:a16="http://schemas.microsoft.com/office/drawing/2014/main" id="{3889F909-4280-08AC-48CC-F33D597480AB}"/>
              </a:ext>
            </a:extLst>
          </p:cNvPr>
          <p:cNvGrpSpPr/>
          <p:nvPr/>
        </p:nvGrpSpPr>
        <p:grpSpPr>
          <a:xfrm>
            <a:off x="3398182" y="4086113"/>
            <a:ext cx="898560" cy="1191847"/>
            <a:chOff x="8125435" y="4387206"/>
            <a:chExt cx="898560" cy="1191847"/>
          </a:xfrm>
        </p:grpSpPr>
        <p:sp>
          <p:nvSpPr>
            <p:cNvPr id="109" name="TextBox 108">
              <a:extLst>
                <a:ext uri="{FF2B5EF4-FFF2-40B4-BE49-F238E27FC236}">
                  <a16:creationId xmlns:a16="http://schemas.microsoft.com/office/drawing/2014/main" id="{208407C3-C03C-368B-5140-E0112BF6E44B}"/>
                </a:ext>
              </a:extLst>
            </p:cNvPr>
            <p:cNvSpPr txBox="1"/>
            <p:nvPr/>
          </p:nvSpPr>
          <p:spPr>
            <a:xfrm>
              <a:off x="8125435" y="5117388"/>
              <a:ext cx="898560"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Saswata Mukherjee</a:t>
              </a:r>
              <a:endParaRPr lang="en-US" sz="1050" dirty="0">
                <a:latin typeface="Calibri" panose="020F0502020204030204" pitchFamily="34" charset="0"/>
                <a:cs typeface="Calibri" panose="020F0502020204030204" pitchFamily="34" charset="0"/>
              </a:endParaRPr>
            </a:p>
          </p:txBody>
        </p:sp>
        <p:pic>
          <p:nvPicPr>
            <p:cNvPr id="110" name="Picture 109" descr="A person with a beard&#10;&#10;AI-generated content may be incorrect.">
              <a:extLst>
                <a:ext uri="{FF2B5EF4-FFF2-40B4-BE49-F238E27FC236}">
                  <a16:creationId xmlns:a16="http://schemas.microsoft.com/office/drawing/2014/main" id="{C185EA8B-40A6-E153-568A-C71DCCB797C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70255" y="4387206"/>
              <a:ext cx="549600" cy="730182"/>
            </a:xfrm>
            <a:prstGeom prst="rect">
              <a:avLst/>
            </a:prstGeom>
          </p:spPr>
        </p:pic>
      </p:grpSp>
      <p:grpSp>
        <p:nvGrpSpPr>
          <p:cNvPr id="39" name="Group 38">
            <a:extLst>
              <a:ext uri="{FF2B5EF4-FFF2-40B4-BE49-F238E27FC236}">
                <a16:creationId xmlns:a16="http://schemas.microsoft.com/office/drawing/2014/main" id="{1F443161-390F-4B29-C6B4-C61DB2CC8DE3}"/>
              </a:ext>
            </a:extLst>
          </p:cNvPr>
          <p:cNvGrpSpPr/>
          <p:nvPr/>
        </p:nvGrpSpPr>
        <p:grpSpPr>
          <a:xfrm>
            <a:off x="3375683" y="1146738"/>
            <a:ext cx="943558" cy="1371220"/>
            <a:chOff x="3290740" y="1146079"/>
            <a:chExt cx="943558" cy="1371220"/>
          </a:xfrm>
        </p:grpSpPr>
        <p:pic>
          <p:nvPicPr>
            <p:cNvPr id="10" name="Picture 9">
              <a:extLst>
                <a:ext uri="{FF2B5EF4-FFF2-40B4-BE49-F238E27FC236}">
                  <a16:creationId xmlns:a16="http://schemas.microsoft.com/office/drawing/2014/main" id="{A609BA0B-5C62-E0B9-1537-B1A81C3761F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97577" y="1146079"/>
              <a:ext cx="723985" cy="961865"/>
            </a:xfrm>
            <a:prstGeom prst="rect">
              <a:avLst/>
            </a:prstGeom>
          </p:spPr>
        </p:pic>
        <p:sp>
          <p:nvSpPr>
            <p:cNvPr id="34" name="TextBox 33">
              <a:extLst>
                <a:ext uri="{FF2B5EF4-FFF2-40B4-BE49-F238E27FC236}">
                  <a16:creationId xmlns:a16="http://schemas.microsoft.com/office/drawing/2014/main" id="{B48D33B1-FA8A-FE7E-E097-AD82F9468455}"/>
                </a:ext>
              </a:extLst>
            </p:cNvPr>
            <p:cNvSpPr txBox="1"/>
            <p:nvPr/>
          </p:nvSpPr>
          <p:spPr>
            <a:xfrm>
              <a:off x="3290740" y="2055634"/>
              <a:ext cx="943558"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Brian Cheong</a:t>
              </a:r>
              <a:endParaRPr lang="en-US" sz="1050" dirty="0">
                <a:latin typeface="Calibri" panose="020F0502020204030204" pitchFamily="34" charset="0"/>
                <a:cs typeface="Calibri" panose="020F0502020204030204" pitchFamily="34" charset="0"/>
              </a:endParaRPr>
            </a:p>
          </p:txBody>
        </p:sp>
      </p:grpSp>
      <p:grpSp>
        <p:nvGrpSpPr>
          <p:cNvPr id="141" name="Group 140">
            <a:extLst>
              <a:ext uri="{FF2B5EF4-FFF2-40B4-BE49-F238E27FC236}">
                <a16:creationId xmlns:a16="http://schemas.microsoft.com/office/drawing/2014/main" id="{F1A3D1AB-12C0-B4F6-3D78-EE0917891F52}"/>
              </a:ext>
            </a:extLst>
          </p:cNvPr>
          <p:cNvGrpSpPr/>
          <p:nvPr/>
        </p:nvGrpSpPr>
        <p:grpSpPr>
          <a:xfrm>
            <a:off x="4497458" y="1180579"/>
            <a:ext cx="898560" cy="1342728"/>
            <a:chOff x="4427882" y="1180579"/>
            <a:chExt cx="898560" cy="1342728"/>
          </a:xfrm>
        </p:grpSpPr>
        <p:sp>
          <p:nvSpPr>
            <p:cNvPr id="44" name="TextBox 43">
              <a:extLst>
                <a:ext uri="{FF2B5EF4-FFF2-40B4-BE49-F238E27FC236}">
                  <a16:creationId xmlns:a16="http://schemas.microsoft.com/office/drawing/2014/main" id="{EB821164-E2D0-E6B2-76C0-53712EF5DD6A}"/>
                </a:ext>
              </a:extLst>
            </p:cNvPr>
            <p:cNvSpPr txBox="1"/>
            <p:nvPr/>
          </p:nvSpPr>
          <p:spPr>
            <a:xfrm>
              <a:off x="4427882" y="2061642"/>
              <a:ext cx="898560"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Ben Robinson</a:t>
              </a:r>
              <a:endParaRPr lang="en-US" sz="1050" dirty="0">
                <a:latin typeface="Calibri" panose="020F0502020204030204" pitchFamily="34" charset="0"/>
                <a:cs typeface="Calibri" panose="020F0502020204030204" pitchFamily="34" charset="0"/>
              </a:endParaRPr>
            </a:p>
          </p:txBody>
        </p:sp>
        <p:pic>
          <p:nvPicPr>
            <p:cNvPr id="50" name="Picture 49">
              <a:extLst>
                <a:ext uri="{FF2B5EF4-FFF2-40B4-BE49-F238E27FC236}">
                  <a16:creationId xmlns:a16="http://schemas.microsoft.com/office/drawing/2014/main" id="{EB9B990C-81D9-7016-C980-7E0BC01A475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33057" y="1180579"/>
              <a:ext cx="688210" cy="914339"/>
            </a:xfrm>
            <a:prstGeom prst="rect">
              <a:avLst/>
            </a:prstGeom>
          </p:spPr>
        </p:pic>
      </p:grpSp>
      <p:grpSp>
        <p:nvGrpSpPr>
          <p:cNvPr id="144" name="Group 143">
            <a:extLst>
              <a:ext uri="{FF2B5EF4-FFF2-40B4-BE49-F238E27FC236}">
                <a16:creationId xmlns:a16="http://schemas.microsoft.com/office/drawing/2014/main" id="{83C75E09-8894-678F-1FC0-9D9D2C655DD5}"/>
              </a:ext>
            </a:extLst>
          </p:cNvPr>
          <p:cNvGrpSpPr/>
          <p:nvPr/>
        </p:nvGrpSpPr>
        <p:grpSpPr>
          <a:xfrm>
            <a:off x="5593051" y="1251431"/>
            <a:ext cx="898560" cy="1271876"/>
            <a:chOff x="5491244" y="1251431"/>
            <a:chExt cx="898560" cy="1271876"/>
          </a:xfrm>
        </p:grpSpPr>
        <p:sp>
          <p:nvSpPr>
            <p:cNvPr id="59" name="TextBox 58">
              <a:extLst>
                <a:ext uri="{FF2B5EF4-FFF2-40B4-BE49-F238E27FC236}">
                  <a16:creationId xmlns:a16="http://schemas.microsoft.com/office/drawing/2014/main" id="{732E805F-CB0D-D514-D7DA-9354C374F4EB}"/>
                </a:ext>
              </a:extLst>
            </p:cNvPr>
            <p:cNvSpPr txBox="1"/>
            <p:nvPr/>
          </p:nvSpPr>
          <p:spPr>
            <a:xfrm>
              <a:off x="5491244" y="2061642"/>
              <a:ext cx="898560"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Sherwin Chang</a:t>
              </a:r>
              <a:endParaRPr lang="en-US" sz="1050" dirty="0">
                <a:latin typeface="Calibri" panose="020F0502020204030204" pitchFamily="34" charset="0"/>
                <a:cs typeface="Calibri" panose="020F0502020204030204" pitchFamily="34" charset="0"/>
              </a:endParaRPr>
            </a:p>
          </p:txBody>
        </p:sp>
        <p:pic>
          <p:nvPicPr>
            <p:cNvPr id="69" name="Picture 68">
              <a:extLst>
                <a:ext uri="{FF2B5EF4-FFF2-40B4-BE49-F238E27FC236}">
                  <a16:creationId xmlns:a16="http://schemas.microsoft.com/office/drawing/2014/main" id="{A12A6DEC-8856-D0E4-5F17-8C6B077D768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37466" y="1251431"/>
              <a:ext cx="606116" cy="805268"/>
            </a:xfrm>
            <a:prstGeom prst="rect">
              <a:avLst/>
            </a:prstGeom>
          </p:spPr>
        </p:pic>
      </p:grpSp>
      <p:grpSp>
        <p:nvGrpSpPr>
          <p:cNvPr id="146" name="Group 145">
            <a:extLst>
              <a:ext uri="{FF2B5EF4-FFF2-40B4-BE49-F238E27FC236}">
                <a16:creationId xmlns:a16="http://schemas.microsoft.com/office/drawing/2014/main" id="{A1ABC67E-870E-3F0C-C6E0-75C7BD5EA237}"/>
              </a:ext>
            </a:extLst>
          </p:cNvPr>
          <p:cNvGrpSpPr/>
          <p:nvPr/>
        </p:nvGrpSpPr>
        <p:grpSpPr>
          <a:xfrm>
            <a:off x="6631845" y="1239663"/>
            <a:ext cx="898560" cy="1283644"/>
            <a:chOff x="6513736" y="1239663"/>
            <a:chExt cx="898560" cy="1283644"/>
          </a:xfrm>
        </p:grpSpPr>
        <p:sp>
          <p:nvSpPr>
            <p:cNvPr id="75" name="TextBox 74">
              <a:extLst>
                <a:ext uri="{FF2B5EF4-FFF2-40B4-BE49-F238E27FC236}">
                  <a16:creationId xmlns:a16="http://schemas.microsoft.com/office/drawing/2014/main" id="{12599AEC-9582-8C61-2BDB-5B630CE39D74}"/>
                </a:ext>
              </a:extLst>
            </p:cNvPr>
            <p:cNvSpPr txBox="1"/>
            <p:nvPr/>
          </p:nvSpPr>
          <p:spPr>
            <a:xfrm>
              <a:off x="6513736" y="2061642"/>
              <a:ext cx="898560"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Chwa Channe</a:t>
              </a:r>
              <a:endParaRPr lang="en-US" sz="1050" dirty="0">
                <a:latin typeface="Calibri" panose="020F0502020204030204" pitchFamily="34" charset="0"/>
                <a:cs typeface="Calibri" panose="020F0502020204030204" pitchFamily="34" charset="0"/>
              </a:endParaRPr>
            </a:p>
          </p:txBody>
        </p:sp>
        <p:pic>
          <p:nvPicPr>
            <p:cNvPr id="78" name="Picture 77">
              <a:extLst>
                <a:ext uri="{FF2B5EF4-FFF2-40B4-BE49-F238E27FC236}">
                  <a16:creationId xmlns:a16="http://schemas.microsoft.com/office/drawing/2014/main" id="{8F24F348-8FF0-D586-2756-48078FE0B4E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41146" y="1239663"/>
              <a:ext cx="643740" cy="855255"/>
            </a:xfrm>
            <a:prstGeom prst="rect">
              <a:avLst/>
            </a:prstGeom>
          </p:spPr>
        </p:pic>
      </p:grpSp>
      <p:grpSp>
        <p:nvGrpSpPr>
          <p:cNvPr id="149" name="Group 148">
            <a:extLst>
              <a:ext uri="{FF2B5EF4-FFF2-40B4-BE49-F238E27FC236}">
                <a16:creationId xmlns:a16="http://schemas.microsoft.com/office/drawing/2014/main" id="{F43AB6B4-AA90-6D47-E4C5-2477506FD0DB}"/>
              </a:ext>
            </a:extLst>
          </p:cNvPr>
          <p:cNvGrpSpPr/>
          <p:nvPr/>
        </p:nvGrpSpPr>
        <p:grpSpPr>
          <a:xfrm>
            <a:off x="7693811" y="1210089"/>
            <a:ext cx="898560" cy="1313218"/>
            <a:chOff x="7536228" y="1210089"/>
            <a:chExt cx="898560" cy="1313218"/>
          </a:xfrm>
        </p:grpSpPr>
        <p:sp>
          <p:nvSpPr>
            <p:cNvPr id="86" name="TextBox 85">
              <a:extLst>
                <a:ext uri="{FF2B5EF4-FFF2-40B4-BE49-F238E27FC236}">
                  <a16:creationId xmlns:a16="http://schemas.microsoft.com/office/drawing/2014/main" id="{CDD43083-907D-8DCD-C711-83C3FE0D7952}"/>
                </a:ext>
              </a:extLst>
            </p:cNvPr>
            <p:cNvSpPr txBox="1"/>
            <p:nvPr/>
          </p:nvSpPr>
          <p:spPr>
            <a:xfrm>
              <a:off x="7536228" y="2061642"/>
              <a:ext cx="898560"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Duan Yuhan</a:t>
              </a:r>
              <a:endParaRPr lang="en-US" sz="1050" dirty="0">
                <a:latin typeface="Calibri" panose="020F0502020204030204" pitchFamily="34" charset="0"/>
                <a:cs typeface="Calibri" panose="020F0502020204030204" pitchFamily="34" charset="0"/>
              </a:endParaRPr>
            </a:p>
          </p:txBody>
        </p:sp>
        <p:pic>
          <p:nvPicPr>
            <p:cNvPr id="97" name="Picture 96">
              <a:extLst>
                <a:ext uri="{FF2B5EF4-FFF2-40B4-BE49-F238E27FC236}">
                  <a16:creationId xmlns:a16="http://schemas.microsoft.com/office/drawing/2014/main" id="{3ADDC5E7-A4B9-9102-A47F-2A92395C360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53806" y="1210089"/>
              <a:ext cx="663405" cy="881381"/>
            </a:xfrm>
            <a:prstGeom prst="rect">
              <a:avLst/>
            </a:prstGeom>
          </p:spPr>
        </p:pic>
      </p:grpSp>
      <p:grpSp>
        <p:nvGrpSpPr>
          <p:cNvPr id="190" name="Group 189">
            <a:extLst>
              <a:ext uri="{FF2B5EF4-FFF2-40B4-BE49-F238E27FC236}">
                <a16:creationId xmlns:a16="http://schemas.microsoft.com/office/drawing/2014/main" id="{AA0664D2-E810-5989-A498-CF127E599B96}"/>
              </a:ext>
            </a:extLst>
          </p:cNvPr>
          <p:cNvGrpSpPr/>
          <p:nvPr/>
        </p:nvGrpSpPr>
        <p:grpSpPr>
          <a:xfrm>
            <a:off x="379492" y="2557954"/>
            <a:ext cx="780983" cy="1304455"/>
            <a:chOff x="388654" y="2557954"/>
            <a:chExt cx="780983" cy="1304455"/>
          </a:xfrm>
        </p:grpSpPr>
        <p:sp>
          <p:nvSpPr>
            <p:cNvPr id="100" name="TextBox 99">
              <a:extLst>
                <a:ext uri="{FF2B5EF4-FFF2-40B4-BE49-F238E27FC236}">
                  <a16:creationId xmlns:a16="http://schemas.microsoft.com/office/drawing/2014/main" id="{FC2D6AD6-CF0A-FF02-D6EE-B1C1CDC72F9D}"/>
                </a:ext>
              </a:extLst>
            </p:cNvPr>
            <p:cNvSpPr txBox="1"/>
            <p:nvPr/>
          </p:nvSpPr>
          <p:spPr>
            <a:xfrm>
              <a:off x="388654" y="3400744"/>
              <a:ext cx="780983"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Dylan Tay</a:t>
              </a:r>
              <a:endParaRPr lang="en-US" sz="1050" dirty="0">
                <a:latin typeface="Calibri" panose="020F0502020204030204" pitchFamily="34" charset="0"/>
                <a:cs typeface="Calibri" panose="020F0502020204030204" pitchFamily="34" charset="0"/>
              </a:endParaRPr>
            </a:p>
          </p:txBody>
        </p:sp>
        <p:pic>
          <p:nvPicPr>
            <p:cNvPr id="113" name="Picture 112">
              <a:extLst>
                <a:ext uri="{FF2B5EF4-FFF2-40B4-BE49-F238E27FC236}">
                  <a16:creationId xmlns:a16="http://schemas.microsoft.com/office/drawing/2014/main" id="{18284F8C-D68C-DE6C-D605-8BD0847AB1B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57814" y="2557954"/>
              <a:ext cx="642662" cy="853822"/>
            </a:xfrm>
            <a:prstGeom prst="rect">
              <a:avLst/>
            </a:prstGeom>
          </p:spPr>
        </p:pic>
      </p:grpSp>
      <p:grpSp>
        <p:nvGrpSpPr>
          <p:cNvPr id="191" name="Group 190">
            <a:extLst>
              <a:ext uri="{FF2B5EF4-FFF2-40B4-BE49-F238E27FC236}">
                <a16:creationId xmlns:a16="http://schemas.microsoft.com/office/drawing/2014/main" id="{9EFA5D05-13B9-B115-79F7-E1D9BB5BAD6B}"/>
              </a:ext>
            </a:extLst>
          </p:cNvPr>
          <p:cNvGrpSpPr/>
          <p:nvPr/>
        </p:nvGrpSpPr>
        <p:grpSpPr>
          <a:xfrm>
            <a:off x="1390595" y="2636957"/>
            <a:ext cx="780983" cy="1225452"/>
            <a:chOff x="1395775" y="2636957"/>
            <a:chExt cx="780983" cy="1225452"/>
          </a:xfrm>
        </p:grpSpPr>
        <p:sp>
          <p:nvSpPr>
            <p:cNvPr id="118" name="TextBox 117">
              <a:extLst>
                <a:ext uri="{FF2B5EF4-FFF2-40B4-BE49-F238E27FC236}">
                  <a16:creationId xmlns:a16="http://schemas.microsoft.com/office/drawing/2014/main" id="{86302521-D00B-A273-3218-4DC637093C6B}"/>
                </a:ext>
              </a:extLst>
            </p:cNvPr>
            <p:cNvSpPr txBox="1"/>
            <p:nvPr/>
          </p:nvSpPr>
          <p:spPr>
            <a:xfrm>
              <a:off x="1395775" y="3400744"/>
              <a:ext cx="780983"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Hoang Cong Duc</a:t>
              </a:r>
              <a:endParaRPr lang="en-US" sz="1050" dirty="0">
                <a:latin typeface="Calibri" panose="020F0502020204030204" pitchFamily="34" charset="0"/>
                <a:cs typeface="Calibri" panose="020F0502020204030204" pitchFamily="34" charset="0"/>
              </a:endParaRPr>
            </a:p>
          </p:txBody>
        </p:sp>
        <p:pic>
          <p:nvPicPr>
            <p:cNvPr id="140" name="Picture 139">
              <a:extLst>
                <a:ext uri="{FF2B5EF4-FFF2-40B4-BE49-F238E27FC236}">
                  <a16:creationId xmlns:a16="http://schemas.microsoft.com/office/drawing/2014/main" id="{8EC66F18-BD2D-D053-F13A-6854038A0C5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85345" y="2636957"/>
              <a:ext cx="601843" cy="799591"/>
            </a:xfrm>
            <a:prstGeom prst="rect">
              <a:avLst/>
            </a:prstGeom>
          </p:spPr>
        </p:pic>
      </p:grpSp>
      <p:grpSp>
        <p:nvGrpSpPr>
          <p:cNvPr id="192" name="Group 191">
            <a:extLst>
              <a:ext uri="{FF2B5EF4-FFF2-40B4-BE49-F238E27FC236}">
                <a16:creationId xmlns:a16="http://schemas.microsoft.com/office/drawing/2014/main" id="{542CCE67-4D80-AF4A-AD88-CE6269765B52}"/>
              </a:ext>
            </a:extLst>
          </p:cNvPr>
          <p:cNvGrpSpPr/>
          <p:nvPr/>
        </p:nvGrpSpPr>
        <p:grpSpPr>
          <a:xfrm>
            <a:off x="3456971" y="2596345"/>
            <a:ext cx="780983" cy="1266064"/>
            <a:chOff x="3490058" y="2596345"/>
            <a:chExt cx="780983" cy="1266064"/>
          </a:xfrm>
        </p:grpSpPr>
        <p:sp>
          <p:nvSpPr>
            <p:cNvPr id="151" name="TextBox 150">
              <a:extLst>
                <a:ext uri="{FF2B5EF4-FFF2-40B4-BE49-F238E27FC236}">
                  <a16:creationId xmlns:a16="http://schemas.microsoft.com/office/drawing/2014/main" id="{8371107E-6EDA-8DE2-0802-EDA9F0DA4B1D}"/>
                </a:ext>
              </a:extLst>
            </p:cNvPr>
            <p:cNvSpPr txBox="1"/>
            <p:nvPr/>
          </p:nvSpPr>
          <p:spPr>
            <a:xfrm>
              <a:off x="3490058" y="3400744"/>
              <a:ext cx="780983"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Michael Cenreng</a:t>
              </a:r>
              <a:endParaRPr lang="en-US" sz="1050" dirty="0">
                <a:latin typeface="Calibri" panose="020F0502020204030204" pitchFamily="34" charset="0"/>
                <a:cs typeface="Calibri" panose="020F0502020204030204" pitchFamily="34" charset="0"/>
              </a:endParaRPr>
            </a:p>
          </p:txBody>
        </p:sp>
        <p:pic>
          <p:nvPicPr>
            <p:cNvPr id="155" name="Picture 154">
              <a:extLst>
                <a:ext uri="{FF2B5EF4-FFF2-40B4-BE49-F238E27FC236}">
                  <a16:creationId xmlns:a16="http://schemas.microsoft.com/office/drawing/2014/main" id="{69B4B4C0-7007-ED33-1A48-062A998278B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564794" y="2596345"/>
              <a:ext cx="631510" cy="839006"/>
            </a:xfrm>
            <a:prstGeom prst="rect">
              <a:avLst/>
            </a:prstGeom>
          </p:spPr>
        </p:pic>
      </p:grpSp>
      <p:grpSp>
        <p:nvGrpSpPr>
          <p:cNvPr id="193" name="Group 192">
            <a:extLst>
              <a:ext uri="{FF2B5EF4-FFF2-40B4-BE49-F238E27FC236}">
                <a16:creationId xmlns:a16="http://schemas.microsoft.com/office/drawing/2014/main" id="{2CCE29E1-BE20-3220-7E7F-9885F2031F04}"/>
              </a:ext>
            </a:extLst>
          </p:cNvPr>
          <p:cNvGrpSpPr/>
          <p:nvPr/>
        </p:nvGrpSpPr>
        <p:grpSpPr>
          <a:xfrm>
            <a:off x="4467874" y="2574840"/>
            <a:ext cx="957728" cy="1287569"/>
            <a:chOff x="4442806" y="2574840"/>
            <a:chExt cx="957728" cy="1287569"/>
          </a:xfrm>
        </p:grpSpPr>
        <p:sp>
          <p:nvSpPr>
            <p:cNvPr id="157" name="TextBox 156">
              <a:extLst>
                <a:ext uri="{FF2B5EF4-FFF2-40B4-BE49-F238E27FC236}">
                  <a16:creationId xmlns:a16="http://schemas.microsoft.com/office/drawing/2014/main" id="{3D693BD9-99C5-1F4F-508A-BD9FDBA5AB25}"/>
                </a:ext>
              </a:extLst>
            </p:cNvPr>
            <p:cNvSpPr txBox="1"/>
            <p:nvPr/>
          </p:nvSpPr>
          <p:spPr>
            <a:xfrm>
              <a:off x="4442806" y="3400744"/>
              <a:ext cx="957728"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Mikhalchuk Valentin</a:t>
              </a:r>
              <a:endParaRPr lang="en-US" sz="1050" dirty="0">
                <a:latin typeface="Calibri" panose="020F0502020204030204" pitchFamily="34" charset="0"/>
                <a:cs typeface="Calibri" panose="020F0502020204030204" pitchFamily="34" charset="0"/>
              </a:endParaRPr>
            </a:p>
          </p:txBody>
        </p:sp>
        <p:pic>
          <p:nvPicPr>
            <p:cNvPr id="161" name="Picture 160">
              <a:extLst>
                <a:ext uri="{FF2B5EF4-FFF2-40B4-BE49-F238E27FC236}">
                  <a16:creationId xmlns:a16="http://schemas.microsoft.com/office/drawing/2014/main" id="{93A9C5AE-D825-5375-D424-C109C59CBF3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605916" y="2574840"/>
              <a:ext cx="631509" cy="839005"/>
            </a:xfrm>
            <a:prstGeom prst="rect">
              <a:avLst/>
            </a:prstGeom>
          </p:spPr>
        </p:pic>
      </p:grpSp>
      <p:grpSp>
        <p:nvGrpSpPr>
          <p:cNvPr id="194" name="Group 193">
            <a:extLst>
              <a:ext uri="{FF2B5EF4-FFF2-40B4-BE49-F238E27FC236}">
                <a16:creationId xmlns:a16="http://schemas.microsoft.com/office/drawing/2014/main" id="{03F9EE89-B396-FAC0-6BA1-D4FB608F9A30}"/>
              </a:ext>
            </a:extLst>
          </p:cNvPr>
          <p:cNvGrpSpPr/>
          <p:nvPr/>
        </p:nvGrpSpPr>
        <p:grpSpPr>
          <a:xfrm>
            <a:off x="5604611" y="2600396"/>
            <a:ext cx="875441" cy="1262013"/>
            <a:chOff x="5516654" y="2600396"/>
            <a:chExt cx="875441" cy="1262013"/>
          </a:xfrm>
        </p:grpSpPr>
        <p:sp>
          <p:nvSpPr>
            <p:cNvPr id="165" name="TextBox 164">
              <a:extLst>
                <a:ext uri="{FF2B5EF4-FFF2-40B4-BE49-F238E27FC236}">
                  <a16:creationId xmlns:a16="http://schemas.microsoft.com/office/drawing/2014/main" id="{7CC424A2-AB40-CD9F-F782-1AC258C54813}"/>
                </a:ext>
              </a:extLst>
            </p:cNvPr>
            <p:cNvSpPr txBox="1"/>
            <p:nvPr/>
          </p:nvSpPr>
          <p:spPr>
            <a:xfrm>
              <a:off x="5516654" y="3400744"/>
              <a:ext cx="875441"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Ng </a:t>
              </a:r>
              <a:br>
                <a:rPr lang="en-SG" sz="1200" b="1" dirty="0">
                  <a:latin typeface="Calibri" panose="020F0502020204030204" pitchFamily="34" charset="0"/>
                  <a:cs typeface="Calibri" panose="020F0502020204030204" pitchFamily="34" charset="0"/>
                </a:rPr>
              </a:br>
              <a:r>
                <a:rPr lang="en-SG" sz="1200" b="1" dirty="0">
                  <a:latin typeface="Calibri" panose="020F0502020204030204" pitchFamily="34" charset="0"/>
                  <a:cs typeface="Calibri" panose="020F0502020204030204" pitchFamily="34" charset="0"/>
                </a:rPr>
                <a:t>Ting Hui</a:t>
              </a:r>
              <a:endParaRPr lang="en-US" sz="1050" dirty="0">
                <a:latin typeface="Calibri" panose="020F0502020204030204" pitchFamily="34" charset="0"/>
                <a:cs typeface="Calibri" panose="020F0502020204030204" pitchFamily="34" charset="0"/>
              </a:endParaRPr>
            </a:p>
          </p:txBody>
        </p:sp>
        <p:pic>
          <p:nvPicPr>
            <p:cNvPr id="167" name="Picture 166">
              <a:extLst>
                <a:ext uri="{FF2B5EF4-FFF2-40B4-BE49-F238E27FC236}">
                  <a16:creationId xmlns:a16="http://schemas.microsoft.com/office/drawing/2014/main" id="{A9AED638-D5A1-4E0B-5D2C-B74BDA32B8F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648237" y="2600396"/>
              <a:ext cx="612274" cy="813449"/>
            </a:xfrm>
            <a:prstGeom prst="rect">
              <a:avLst/>
            </a:prstGeom>
          </p:spPr>
        </p:pic>
      </p:grpSp>
      <p:grpSp>
        <p:nvGrpSpPr>
          <p:cNvPr id="195" name="Group 194">
            <a:extLst>
              <a:ext uri="{FF2B5EF4-FFF2-40B4-BE49-F238E27FC236}">
                <a16:creationId xmlns:a16="http://schemas.microsoft.com/office/drawing/2014/main" id="{E7001456-5221-C2ED-1AA4-3320A14AD4F6}"/>
              </a:ext>
            </a:extLst>
          </p:cNvPr>
          <p:cNvGrpSpPr/>
          <p:nvPr/>
        </p:nvGrpSpPr>
        <p:grpSpPr>
          <a:xfrm>
            <a:off x="6539891" y="2589649"/>
            <a:ext cx="1082469" cy="1272760"/>
            <a:chOff x="6453759" y="2589649"/>
            <a:chExt cx="1082469" cy="1272760"/>
          </a:xfrm>
        </p:grpSpPr>
        <p:sp>
          <p:nvSpPr>
            <p:cNvPr id="169" name="TextBox 168">
              <a:extLst>
                <a:ext uri="{FF2B5EF4-FFF2-40B4-BE49-F238E27FC236}">
                  <a16:creationId xmlns:a16="http://schemas.microsoft.com/office/drawing/2014/main" id="{1FDA5555-6664-0404-DE6C-CD5ECA114ABE}"/>
                </a:ext>
              </a:extLst>
            </p:cNvPr>
            <p:cNvSpPr txBox="1"/>
            <p:nvPr/>
          </p:nvSpPr>
          <p:spPr>
            <a:xfrm>
              <a:off x="6453759" y="3400744"/>
              <a:ext cx="1082469"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Nguyen </a:t>
              </a:r>
              <a:br>
                <a:rPr lang="en-SG" sz="1200" b="1" dirty="0">
                  <a:latin typeface="Calibri" panose="020F0502020204030204" pitchFamily="34" charset="0"/>
                  <a:cs typeface="Calibri" panose="020F0502020204030204" pitchFamily="34" charset="0"/>
                </a:rPr>
              </a:br>
              <a:r>
                <a:rPr lang="en-SG" sz="1200" b="1" dirty="0">
                  <a:latin typeface="Calibri" panose="020F0502020204030204" pitchFamily="34" charset="0"/>
                  <a:cs typeface="Calibri" panose="020F0502020204030204" pitchFamily="34" charset="0"/>
                </a:rPr>
                <a:t>Phuc Truong</a:t>
              </a:r>
              <a:endParaRPr lang="en-US" sz="1050" dirty="0">
                <a:latin typeface="Calibri" panose="020F0502020204030204" pitchFamily="34" charset="0"/>
                <a:cs typeface="Calibri" panose="020F0502020204030204" pitchFamily="34" charset="0"/>
              </a:endParaRPr>
            </a:p>
          </p:txBody>
        </p:sp>
        <p:pic>
          <p:nvPicPr>
            <p:cNvPr id="171" name="Picture 170">
              <a:extLst>
                <a:ext uri="{FF2B5EF4-FFF2-40B4-BE49-F238E27FC236}">
                  <a16:creationId xmlns:a16="http://schemas.microsoft.com/office/drawing/2014/main" id="{9FF9C446-FCB4-C494-2581-FDFDCA4A1AC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710066" y="2589649"/>
              <a:ext cx="569854" cy="831900"/>
            </a:xfrm>
            <a:prstGeom prst="rect">
              <a:avLst/>
            </a:prstGeom>
          </p:spPr>
        </p:pic>
      </p:grpSp>
      <p:grpSp>
        <p:nvGrpSpPr>
          <p:cNvPr id="196" name="Group 195">
            <a:extLst>
              <a:ext uri="{FF2B5EF4-FFF2-40B4-BE49-F238E27FC236}">
                <a16:creationId xmlns:a16="http://schemas.microsoft.com/office/drawing/2014/main" id="{D0E5C265-6B6C-0F9F-8316-1E39D9306EF0}"/>
              </a:ext>
            </a:extLst>
          </p:cNvPr>
          <p:cNvGrpSpPr/>
          <p:nvPr/>
        </p:nvGrpSpPr>
        <p:grpSpPr>
          <a:xfrm>
            <a:off x="7601857" y="2605589"/>
            <a:ext cx="1082469" cy="1256820"/>
            <a:chOff x="7458002" y="2605589"/>
            <a:chExt cx="1082469" cy="1256820"/>
          </a:xfrm>
        </p:grpSpPr>
        <p:sp>
          <p:nvSpPr>
            <p:cNvPr id="173" name="TextBox 172">
              <a:extLst>
                <a:ext uri="{FF2B5EF4-FFF2-40B4-BE49-F238E27FC236}">
                  <a16:creationId xmlns:a16="http://schemas.microsoft.com/office/drawing/2014/main" id="{4A54F6F9-1E18-3A6B-7FBE-172C2BD61BE8}"/>
                </a:ext>
              </a:extLst>
            </p:cNvPr>
            <p:cNvSpPr txBox="1"/>
            <p:nvPr/>
          </p:nvSpPr>
          <p:spPr>
            <a:xfrm>
              <a:off x="7458002" y="3400744"/>
              <a:ext cx="1082469"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Praneeth Suresh</a:t>
              </a:r>
              <a:endParaRPr lang="en-US" sz="1050" dirty="0">
                <a:latin typeface="Calibri" panose="020F0502020204030204" pitchFamily="34" charset="0"/>
                <a:cs typeface="Calibri" panose="020F0502020204030204" pitchFamily="34" charset="0"/>
              </a:endParaRPr>
            </a:p>
          </p:txBody>
        </p:sp>
        <p:pic>
          <p:nvPicPr>
            <p:cNvPr id="175" name="Picture 174">
              <a:extLst>
                <a:ext uri="{FF2B5EF4-FFF2-40B4-BE49-F238E27FC236}">
                  <a16:creationId xmlns:a16="http://schemas.microsoft.com/office/drawing/2014/main" id="{8946BC34-16BE-893F-7DFC-FBE3B029717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698154" y="2605589"/>
              <a:ext cx="602165" cy="800020"/>
            </a:xfrm>
            <a:prstGeom prst="rect">
              <a:avLst/>
            </a:prstGeom>
          </p:spPr>
        </p:pic>
      </p:grpSp>
      <p:grpSp>
        <p:nvGrpSpPr>
          <p:cNvPr id="212" name="Group 211">
            <a:extLst>
              <a:ext uri="{FF2B5EF4-FFF2-40B4-BE49-F238E27FC236}">
                <a16:creationId xmlns:a16="http://schemas.microsoft.com/office/drawing/2014/main" id="{57092F98-FFF1-FE5B-3AF4-4473ED0064B5}"/>
              </a:ext>
            </a:extLst>
          </p:cNvPr>
          <p:cNvGrpSpPr/>
          <p:nvPr/>
        </p:nvGrpSpPr>
        <p:grpSpPr>
          <a:xfrm>
            <a:off x="367593" y="4078051"/>
            <a:ext cx="804781" cy="1205129"/>
            <a:chOff x="380309" y="4078051"/>
            <a:chExt cx="804781" cy="1205129"/>
          </a:xfrm>
        </p:grpSpPr>
        <p:sp>
          <p:nvSpPr>
            <p:cNvPr id="177" name="TextBox 176">
              <a:extLst>
                <a:ext uri="{FF2B5EF4-FFF2-40B4-BE49-F238E27FC236}">
                  <a16:creationId xmlns:a16="http://schemas.microsoft.com/office/drawing/2014/main" id="{415790C6-2962-A88A-CA12-BECC5FAC58EB}"/>
                </a:ext>
              </a:extLst>
            </p:cNvPr>
            <p:cNvSpPr txBox="1"/>
            <p:nvPr/>
          </p:nvSpPr>
          <p:spPr>
            <a:xfrm>
              <a:off x="380309" y="4821515"/>
              <a:ext cx="804781"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Raisa Nishat</a:t>
              </a:r>
              <a:endParaRPr lang="en-US" sz="1050" dirty="0">
                <a:latin typeface="Calibri" panose="020F0502020204030204" pitchFamily="34" charset="0"/>
                <a:cs typeface="Calibri" panose="020F0502020204030204" pitchFamily="34" charset="0"/>
              </a:endParaRPr>
            </a:p>
          </p:txBody>
        </p:sp>
        <p:pic>
          <p:nvPicPr>
            <p:cNvPr id="179" name="Picture 178">
              <a:extLst>
                <a:ext uri="{FF2B5EF4-FFF2-40B4-BE49-F238E27FC236}">
                  <a16:creationId xmlns:a16="http://schemas.microsoft.com/office/drawing/2014/main" id="{9D645A56-E176-F493-9ADC-F0C2B187C87C}"/>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94643" y="4078051"/>
              <a:ext cx="576112" cy="765406"/>
            </a:xfrm>
            <a:prstGeom prst="rect">
              <a:avLst/>
            </a:prstGeom>
          </p:spPr>
        </p:pic>
      </p:grpSp>
      <p:grpSp>
        <p:nvGrpSpPr>
          <p:cNvPr id="211" name="Group 210">
            <a:extLst>
              <a:ext uri="{FF2B5EF4-FFF2-40B4-BE49-F238E27FC236}">
                <a16:creationId xmlns:a16="http://schemas.microsoft.com/office/drawing/2014/main" id="{97621D0F-4886-18B1-AB0D-9060BA6E6D12}"/>
              </a:ext>
            </a:extLst>
          </p:cNvPr>
          <p:cNvGrpSpPr/>
          <p:nvPr/>
        </p:nvGrpSpPr>
        <p:grpSpPr>
          <a:xfrm>
            <a:off x="1328371" y="4107719"/>
            <a:ext cx="905430" cy="1175461"/>
            <a:chOff x="1350844" y="4107719"/>
            <a:chExt cx="905430" cy="1175461"/>
          </a:xfrm>
        </p:grpSpPr>
        <p:sp>
          <p:nvSpPr>
            <p:cNvPr id="181" name="TextBox 180">
              <a:extLst>
                <a:ext uri="{FF2B5EF4-FFF2-40B4-BE49-F238E27FC236}">
                  <a16:creationId xmlns:a16="http://schemas.microsoft.com/office/drawing/2014/main" id="{70772E46-2200-B5FD-2B52-5699F6C5E165}"/>
                </a:ext>
              </a:extLst>
            </p:cNvPr>
            <p:cNvSpPr txBox="1"/>
            <p:nvPr/>
          </p:nvSpPr>
          <p:spPr>
            <a:xfrm>
              <a:off x="1350844" y="4821515"/>
              <a:ext cx="905430"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Rajavel Aishwarya</a:t>
              </a:r>
              <a:endParaRPr lang="en-US" sz="1050" dirty="0">
                <a:latin typeface="Calibri" panose="020F0502020204030204" pitchFamily="34" charset="0"/>
                <a:cs typeface="Calibri" panose="020F0502020204030204" pitchFamily="34" charset="0"/>
              </a:endParaRPr>
            </a:p>
          </p:txBody>
        </p:sp>
        <p:pic>
          <p:nvPicPr>
            <p:cNvPr id="183" name="Picture 182">
              <a:extLst>
                <a:ext uri="{FF2B5EF4-FFF2-40B4-BE49-F238E27FC236}">
                  <a16:creationId xmlns:a16="http://schemas.microsoft.com/office/drawing/2014/main" id="{B9BC928A-AA8D-85E0-E424-B508C7496C1A}"/>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528167" y="4107719"/>
              <a:ext cx="553781" cy="735738"/>
            </a:xfrm>
            <a:prstGeom prst="rect">
              <a:avLst/>
            </a:prstGeom>
          </p:spPr>
        </p:pic>
      </p:grpSp>
      <p:grpSp>
        <p:nvGrpSpPr>
          <p:cNvPr id="210" name="Group 209">
            <a:extLst>
              <a:ext uri="{FF2B5EF4-FFF2-40B4-BE49-F238E27FC236}">
                <a16:creationId xmlns:a16="http://schemas.microsoft.com/office/drawing/2014/main" id="{73ED5641-65E9-DCCE-77CC-1413D03E0E63}"/>
              </a:ext>
            </a:extLst>
          </p:cNvPr>
          <p:cNvGrpSpPr/>
          <p:nvPr/>
        </p:nvGrpSpPr>
        <p:grpSpPr>
          <a:xfrm>
            <a:off x="4541712" y="4003279"/>
            <a:ext cx="810053" cy="1279901"/>
            <a:chOff x="4531736" y="4003279"/>
            <a:chExt cx="810053" cy="1279901"/>
          </a:xfrm>
        </p:grpSpPr>
        <p:sp>
          <p:nvSpPr>
            <p:cNvPr id="187" name="TextBox 186">
              <a:extLst>
                <a:ext uri="{FF2B5EF4-FFF2-40B4-BE49-F238E27FC236}">
                  <a16:creationId xmlns:a16="http://schemas.microsoft.com/office/drawing/2014/main" id="{3719281E-F910-B928-E679-A879AF7A11E7}"/>
                </a:ext>
              </a:extLst>
            </p:cNvPr>
            <p:cNvSpPr txBox="1"/>
            <p:nvPr/>
          </p:nvSpPr>
          <p:spPr>
            <a:xfrm>
              <a:off x="4531736" y="4821515"/>
              <a:ext cx="810053"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Ser </a:t>
              </a:r>
              <a:br>
                <a:rPr lang="en-SG" sz="1200" b="1" dirty="0">
                  <a:latin typeface="Calibri" panose="020F0502020204030204" pitchFamily="34" charset="0"/>
                  <a:cs typeface="Calibri" panose="020F0502020204030204" pitchFamily="34" charset="0"/>
                </a:rPr>
              </a:br>
              <a:r>
                <a:rPr lang="en-SG" sz="1200" b="1" dirty="0">
                  <a:latin typeface="Calibri" panose="020F0502020204030204" pitchFamily="34" charset="0"/>
                  <a:cs typeface="Calibri" panose="020F0502020204030204" pitchFamily="34" charset="0"/>
                </a:rPr>
                <a:t>Yi Zhe</a:t>
              </a:r>
              <a:endParaRPr lang="en-US" sz="1050" dirty="0">
                <a:latin typeface="Calibri" panose="020F0502020204030204" pitchFamily="34" charset="0"/>
                <a:cs typeface="Calibri" panose="020F0502020204030204" pitchFamily="34" charset="0"/>
              </a:endParaRPr>
            </a:p>
          </p:txBody>
        </p:sp>
        <p:pic>
          <p:nvPicPr>
            <p:cNvPr id="189" name="Picture 188">
              <a:extLst>
                <a:ext uri="{FF2B5EF4-FFF2-40B4-BE49-F238E27FC236}">
                  <a16:creationId xmlns:a16="http://schemas.microsoft.com/office/drawing/2014/main" id="{1C0A61F5-03EB-9441-E17D-1829184FA904}"/>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620567" y="4003279"/>
              <a:ext cx="632391" cy="840177"/>
            </a:xfrm>
            <a:prstGeom prst="rect">
              <a:avLst/>
            </a:prstGeom>
          </p:spPr>
        </p:pic>
      </p:grpSp>
      <p:grpSp>
        <p:nvGrpSpPr>
          <p:cNvPr id="209" name="Group 208">
            <a:extLst>
              <a:ext uri="{FF2B5EF4-FFF2-40B4-BE49-F238E27FC236}">
                <a16:creationId xmlns:a16="http://schemas.microsoft.com/office/drawing/2014/main" id="{39846778-EBE2-311D-098A-9A8ACEB6072B}"/>
              </a:ext>
            </a:extLst>
          </p:cNvPr>
          <p:cNvGrpSpPr/>
          <p:nvPr/>
        </p:nvGrpSpPr>
        <p:grpSpPr>
          <a:xfrm>
            <a:off x="5568060" y="4003280"/>
            <a:ext cx="948542" cy="1279900"/>
            <a:chOff x="5547164" y="4003280"/>
            <a:chExt cx="948542" cy="1279900"/>
          </a:xfrm>
        </p:grpSpPr>
        <p:sp>
          <p:nvSpPr>
            <p:cNvPr id="198" name="TextBox 197">
              <a:extLst>
                <a:ext uri="{FF2B5EF4-FFF2-40B4-BE49-F238E27FC236}">
                  <a16:creationId xmlns:a16="http://schemas.microsoft.com/office/drawing/2014/main" id="{DAD78ABA-991A-8CB1-34AB-0D3F9C5ED2E7}"/>
                </a:ext>
              </a:extLst>
            </p:cNvPr>
            <p:cNvSpPr txBox="1"/>
            <p:nvPr/>
          </p:nvSpPr>
          <p:spPr>
            <a:xfrm>
              <a:off x="5547164" y="4821515"/>
              <a:ext cx="948542"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Sue </a:t>
              </a:r>
              <a:br>
                <a:rPr lang="en-SG" sz="1200" b="1" dirty="0">
                  <a:latin typeface="Calibri" panose="020F0502020204030204" pitchFamily="34" charset="0"/>
                  <a:cs typeface="Calibri" panose="020F0502020204030204" pitchFamily="34" charset="0"/>
                </a:rPr>
              </a:br>
              <a:r>
                <a:rPr lang="en-SG" sz="1200" b="1" dirty="0">
                  <a:latin typeface="Calibri" panose="020F0502020204030204" pitchFamily="34" charset="0"/>
                  <a:cs typeface="Calibri" panose="020F0502020204030204" pitchFamily="34" charset="0"/>
                </a:rPr>
                <a:t>Zheng Yong</a:t>
              </a:r>
              <a:endParaRPr lang="en-US" sz="1050" dirty="0">
                <a:latin typeface="Calibri" panose="020F0502020204030204" pitchFamily="34" charset="0"/>
                <a:cs typeface="Calibri" panose="020F0502020204030204" pitchFamily="34" charset="0"/>
              </a:endParaRPr>
            </a:p>
          </p:txBody>
        </p:sp>
        <p:pic>
          <p:nvPicPr>
            <p:cNvPr id="200" name="Picture 199">
              <a:extLst>
                <a:ext uri="{FF2B5EF4-FFF2-40B4-BE49-F238E27FC236}">
                  <a16:creationId xmlns:a16="http://schemas.microsoft.com/office/drawing/2014/main" id="{C50A8B69-6AE9-6A7B-BF0D-FF6A04D4DBCE}"/>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5700411" y="4003280"/>
              <a:ext cx="642049" cy="853008"/>
            </a:xfrm>
            <a:prstGeom prst="rect">
              <a:avLst/>
            </a:prstGeom>
          </p:spPr>
        </p:pic>
      </p:grpSp>
      <p:grpSp>
        <p:nvGrpSpPr>
          <p:cNvPr id="208" name="Group 207">
            <a:extLst>
              <a:ext uri="{FF2B5EF4-FFF2-40B4-BE49-F238E27FC236}">
                <a16:creationId xmlns:a16="http://schemas.microsoft.com/office/drawing/2014/main" id="{AAFF7B9A-15D1-8DE3-8083-86ECE448DC3C}"/>
              </a:ext>
            </a:extLst>
          </p:cNvPr>
          <p:cNvGrpSpPr/>
          <p:nvPr/>
        </p:nvGrpSpPr>
        <p:grpSpPr>
          <a:xfrm>
            <a:off x="6676099" y="4023295"/>
            <a:ext cx="810053" cy="1259885"/>
            <a:chOff x="6637357" y="4023295"/>
            <a:chExt cx="810053" cy="1259885"/>
          </a:xfrm>
        </p:grpSpPr>
        <p:sp>
          <p:nvSpPr>
            <p:cNvPr id="202" name="TextBox 201">
              <a:extLst>
                <a:ext uri="{FF2B5EF4-FFF2-40B4-BE49-F238E27FC236}">
                  <a16:creationId xmlns:a16="http://schemas.microsoft.com/office/drawing/2014/main" id="{C360FEA8-3CF3-0DEE-84B1-B47903AA3C24}"/>
                </a:ext>
              </a:extLst>
            </p:cNvPr>
            <p:cNvSpPr txBox="1"/>
            <p:nvPr/>
          </p:nvSpPr>
          <p:spPr>
            <a:xfrm>
              <a:off x="6637357" y="4821515"/>
              <a:ext cx="810053"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Tze Tzun (Joseph)</a:t>
              </a:r>
              <a:endParaRPr lang="en-US" sz="1050" dirty="0">
                <a:latin typeface="Calibri" panose="020F0502020204030204" pitchFamily="34" charset="0"/>
                <a:cs typeface="Calibri" panose="020F0502020204030204" pitchFamily="34" charset="0"/>
              </a:endParaRPr>
            </a:p>
          </p:txBody>
        </p:sp>
        <p:pic>
          <p:nvPicPr>
            <p:cNvPr id="204" name="Picture 203">
              <a:extLst>
                <a:ext uri="{FF2B5EF4-FFF2-40B4-BE49-F238E27FC236}">
                  <a16:creationId xmlns:a16="http://schemas.microsoft.com/office/drawing/2014/main" id="{FAE70F80-1EBE-FD31-CF0B-9C004A9BD0D4}"/>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6745905" y="4023295"/>
              <a:ext cx="592957" cy="787786"/>
            </a:xfrm>
            <a:prstGeom prst="rect">
              <a:avLst/>
            </a:prstGeom>
          </p:spPr>
        </p:pic>
      </p:grpSp>
      <p:grpSp>
        <p:nvGrpSpPr>
          <p:cNvPr id="207" name="Group 206">
            <a:extLst>
              <a:ext uri="{FF2B5EF4-FFF2-40B4-BE49-F238E27FC236}">
                <a16:creationId xmlns:a16="http://schemas.microsoft.com/office/drawing/2014/main" id="{93EFCCDB-B074-9D4F-E199-DF6E1614425B}"/>
              </a:ext>
            </a:extLst>
          </p:cNvPr>
          <p:cNvGrpSpPr/>
          <p:nvPr/>
        </p:nvGrpSpPr>
        <p:grpSpPr>
          <a:xfrm>
            <a:off x="7827337" y="3993097"/>
            <a:ext cx="631508" cy="1290083"/>
            <a:chOff x="7707598" y="3993097"/>
            <a:chExt cx="631508" cy="1290083"/>
          </a:xfrm>
        </p:grpSpPr>
        <p:sp>
          <p:nvSpPr>
            <p:cNvPr id="133" name="TextBox 132">
              <a:extLst>
                <a:ext uri="{FF2B5EF4-FFF2-40B4-BE49-F238E27FC236}">
                  <a16:creationId xmlns:a16="http://schemas.microsoft.com/office/drawing/2014/main" id="{782146EE-6FF8-190D-6036-8B4D0E316263}"/>
                </a:ext>
              </a:extLst>
            </p:cNvPr>
            <p:cNvSpPr txBox="1"/>
            <p:nvPr/>
          </p:nvSpPr>
          <p:spPr>
            <a:xfrm>
              <a:off x="7720628" y="4821515"/>
              <a:ext cx="605449"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Thu Rein</a:t>
              </a:r>
              <a:endParaRPr lang="en-US" sz="1050" dirty="0">
                <a:latin typeface="Calibri" panose="020F0502020204030204" pitchFamily="34" charset="0"/>
                <a:cs typeface="Calibri" panose="020F0502020204030204" pitchFamily="34" charset="0"/>
              </a:endParaRPr>
            </a:p>
          </p:txBody>
        </p:sp>
        <p:pic>
          <p:nvPicPr>
            <p:cNvPr id="206" name="Picture 205">
              <a:extLst>
                <a:ext uri="{FF2B5EF4-FFF2-40B4-BE49-F238E27FC236}">
                  <a16:creationId xmlns:a16="http://schemas.microsoft.com/office/drawing/2014/main" id="{F50096F4-EDA7-9133-119A-D4B335666762}"/>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7707598" y="3993097"/>
              <a:ext cx="631508" cy="839003"/>
            </a:xfrm>
            <a:prstGeom prst="rect">
              <a:avLst/>
            </a:prstGeom>
          </p:spPr>
        </p:pic>
      </p:grpSp>
      <p:grpSp>
        <p:nvGrpSpPr>
          <p:cNvPr id="233" name="Group 232">
            <a:extLst>
              <a:ext uri="{FF2B5EF4-FFF2-40B4-BE49-F238E27FC236}">
                <a16:creationId xmlns:a16="http://schemas.microsoft.com/office/drawing/2014/main" id="{56B41855-D6B2-746E-191A-AFD85F8BCD28}"/>
              </a:ext>
            </a:extLst>
          </p:cNvPr>
          <p:cNvGrpSpPr/>
          <p:nvPr/>
        </p:nvGrpSpPr>
        <p:grpSpPr>
          <a:xfrm>
            <a:off x="353921" y="5429750"/>
            <a:ext cx="832125" cy="1220554"/>
            <a:chOff x="388654" y="5429750"/>
            <a:chExt cx="832125" cy="1220554"/>
          </a:xfrm>
        </p:grpSpPr>
        <p:sp>
          <p:nvSpPr>
            <p:cNvPr id="148" name="TextBox 147">
              <a:extLst>
                <a:ext uri="{FF2B5EF4-FFF2-40B4-BE49-F238E27FC236}">
                  <a16:creationId xmlns:a16="http://schemas.microsoft.com/office/drawing/2014/main" id="{E07D1694-39DF-5B8C-CCC5-C761192B50DC}"/>
                </a:ext>
              </a:extLst>
            </p:cNvPr>
            <p:cNvSpPr txBox="1"/>
            <p:nvPr/>
          </p:nvSpPr>
          <p:spPr>
            <a:xfrm>
              <a:off x="388654" y="6188639"/>
              <a:ext cx="832125"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Toh</a:t>
              </a:r>
              <a:br>
                <a:rPr lang="en-SG" sz="1200" b="1" dirty="0">
                  <a:latin typeface="Calibri" panose="020F0502020204030204" pitchFamily="34" charset="0"/>
                  <a:cs typeface="Calibri" panose="020F0502020204030204" pitchFamily="34" charset="0"/>
                </a:rPr>
              </a:br>
              <a:r>
                <a:rPr lang="en-SG" sz="1200" b="1" dirty="0">
                  <a:latin typeface="Calibri" panose="020F0502020204030204" pitchFamily="34" charset="0"/>
                  <a:cs typeface="Calibri" panose="020F0502020204030204" pitchFamily="34" charset="0"/>
                </a:rPr>
                <a:t>Jun Yee</a:t>
              </a:r>
              <a:endParaRPr lang="en-US" sz="1050" dirty="0">
                <a:latin typeface="Calibri" panose="020F0502020204030204" pitchFamily="34" charset="0"/>
                <a:cs typeface="Calibri" panose="020F0502020204030204" pitchFamily="34" charset="0"/>
              </a:endParaRPr>
            </a:p>
          </p:txBody>
        </p:sp>
        <p:pic>
          <p:nvPicPr>
            <p:cNvPr id="214" name="Picture 213">
              <a:extLst>
                <a:ext uri="{FF2B5EF4-FFF2-40B4-BE49-F238E27FC236}">
                  <a16:creationId xmlns:a16="http://schemas.microsoft.com/office/drawing/2014/main" id="{7B7EA149-5603-2401-A814-408F2E293391}"/>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508168" y="5429750"/>
              <a:ext cx="593096" cy="787970"/>
            </a:xfrm>
            <a:prstGeom prst="rect">
              <a:avLst/>
            </a:prstGeom>
          </p:spPr>
        </p:pic>
      </p:grpSp>
      <p:grpSp>
        <p:nvGrpSpPr>
          <p:cNvPr id="232" name="Group 231">
            <a:extLst>
              <a:ext uri="{FF2B5EF4-FFF2-40B4-BE49-F238E27FC236}">
                <a16:creationId xmlns:a16="http://schemas.microsoft.com/office/drawing/2014/main" id="{F7A57E38-5DF2-A73E-BAE8-C2F8AE88CD01}"/>
              </a:ext>
            </a:extLst>
          </p:cNvPr>
          <p:cNvGrpSpPr/>
          <p:nvPr/>
        </p:nvGrpSpPr>
        <p:grpSpPr>
          <a:xfrm>
            <a:off x="1389757" y="5386418"/>
            <a:ext cx="782659" cy="1263886"/>
            <a:chOff x="1389757" y="5386418"/>
            <a:chExt cx="782659" cy="1263886"/>
          </a:xfrm>
        </p:grpSpPr>
        <p:sp>
          <p:nvSpPr>
            <p:cNvPr id="119" name="TextBox 118">
              <a:extLst>
                <a:ext uri="{FF2B5EF4-FFF2-40B4-BE49-F238E27FC236}">
                  <a16:creationId xmlns:a16="http://schemas.microsoft.com/office/drawing/2014/main" id="{5766C4BB-B15F-D34E-A64C-B6841501BBD4}"/>
                </a:ext>
              </a:extLst>
            </p:cNvPr>
            <p:cNvSpPr txBox="1"/>
            <p:nvPr/>
          </p:nvSpPr>
          <p:spPr>
            <a:xfrm>
              <a:off x="1389757" y="6188639"/>
              <a:ext cx="782659"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Too Justin</a:t>
              </a:r>
              <a:endParaRPr lang="en-US" sz="1050" dirty="0">
                <a:latin typeface="Calibri" panose="020F0502020204030204" pitchFamily="34" charset="0"/>
                <a:cs typeface="Calibri" panose="020F0502020204030204" pitchFamily="34" charset="0"/>
              </a:endParaRPr>
            </a:p>
          </p:txBody>
        </p:sp>
        <p:pic>
          <p:nvPicPr>
            <p:cNvPr id="216" name="Picture 215">
              <a:extLst>
                <a:ext uri="{FF2B5EF4-FFF2-40B4-BE49-F238E27FC236}">
                  <a16:creationId xmlns:a16="http://schemas.microsoft.com/office/drawing/2014/main" id="{E93F1CD3-D286-6BB6-6076-B789D339C15A}"/>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483461" y="5386418"/>
              <a:ext cx="631509" cy="839005"/>
            </a:xfrm>
            <a:prstGeom prst="rect">
              <a:avLst/>
            </a:prstGeom>
          </p:spPr>
        </p:pic>
      </p:grpSp>
      <p:grpSp>
        <p:nvGrpSpPr>
          <p:cNvPr id="231" name="Group 230">
            <a:extLst>
              <a:ext uri="{FF2B5EF4-FFF2-40B4-BE49-F238E27FC236}">
                <a16:creationId xmlns:a16="http://schemas.microsoft.com/office/drawing/2014/main" id="{49904B67-D565-459E-065D-176CC87426C4}"/>
              </a:ext>
            </a:extLst>
          </p:cNvPr>
          <p:cNvGrpSpPr/>
          <p:nvPr/>
        </p:nvGrpSpPr>
        <p:grpSpPr>
          <a:xfrm>
            <a:off x="2482319" y="5367389"/>
            <a:ext cx="651775" cy="1282915"/>
            <a:chOff x="2484411" y="5367389"/>
            <a:chExt cx="651775" cy="1282915"/>
          </a:xfrm>
        </p:grpSpPr>
        <p:sp>
          <p:nvSpPr>
            <p:cNvPr id="96" name="TextBox 95">
              <a:extLst>
                <a:ext uri="{FF2B5EF4-FFF2-40B4-BE49-F238E27FC236}">
                  <a16:creationId xmlns:a16="http://schemas.microsoft.com/office/drawing/2014/main" id="{45687F60-29EC-7F51-0756-1FDF7F20D0D8}"/>
                </a:ext>
              </a:extLst>
            </p:cNvPr>
            <p:cNvSpPr txBox="1"/>
            <p:nvPr/>
          </p:nvSpPr>
          <p:spPr>
            <a:xfrm>
              <a:off x="2505902" y="6188639"/>
              <a:ext cx="608792"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Tse Henry</a:t>
              </a:r>
              <a:endParaRPr lang="en-US" sz="1050" dirty="0">
                <a:latin typeface="Calibri" panose="020F0502020204030204" pitchFamily="34" charset="0"/>
                <a:cs typeface="Calibri" panose="020F0502020204030204" pitchFamily="34" charset="0"/>
              </a:endParaRPr>
            </a:p>
          </p:txBody>
        </p:sp>
        <p:pic>
          <p:nvPicPr>
            <p:cNvPr id="218" name="Picture 217">
              <a:extLst>
                <a:ext uri="{FF2B5EF4-FFF2-40B4-BE49-F238E27FC236}">
                  <a16:creationId xmlns:a16="http://schemas.microsoft.com/office/drawing/2014/main" id="{D2C250B5-73F1-66DE-D24C-4EDAA7D60FAF}"/>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2484411" y="5367389"/>
              <a:ext cx="651775" cy="865930"/>
            </a:xfrm>
            <a:prstGeom prst="rect">
              <a:avLst/>
            </a:prstGeom>
          </p:spPr>
        </p:pic>
      </p:grpSp>
      <p:grpSp>
        <p:nvGrpSpPr>
          <p:cNvPr id="230" name="Group 229">
            <a:extLst>
              <a:ext uri="{FF2B5EF4-FFF2-40B4-BE49-F238E27FC236}">
                <a16:creationId xmlns:a16="http://schemas.microsoft.com/office/drawing/2014/main" id="{AD7E0861-F04A-5DC3-F99D-92F51AE89A61}"/>
              </a:ext>
            </a:extLst>
          </p:cNvPr>
          <p:cNvGrpSpPr/>
          <p:nvPr/>
        </p:nvGrpSpPr>
        <p:grpSpPr>
          <a:xfrm>
            <a:off x="3398183" y="5398100"/>
            <a:ext cx="898559" cy="1252204"/>
            <a:chOff x="3450648" y="5398100"/>
            <a:chExt cx="898559" cy="1252204"/>
          </a:xfrm>
        </p:grpSpPr>
        <p:sp>
          <p:nvSpPr>
            <p:cNvPr id="145" name="TextBox 144">
              <a:extLst>
                <a:ext uri="{FF2B5EF4-FFF2-40B4-BE49-F238E27FC236}">
                  <a16:creationId xmlns:a16="http://schemas.microsoft.com/office/drawing/2014/main" id="{CC93EF84-E06B-2CEF-819A-FDD87772E5A9}"/>
                </a:ext>
              </a:extLst>
            </p:cNvPr>
            <p:cNvSpPr txBox="1"/>
            <p:nvPr/>
          </p:nvSpPr>
          <p:spPr>
            <a:xfrm>
              <a:off x="3450648" y="6188639"/>
              <a:ext cx="898559"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Vu </a:t>
              </a:r>
              <a:br>
                <a:rPr lang="en-SG" sz="1200" b="1" dirty="0">
                  <a:latin typeface="Calibri" panose="020F0502020204030204" pitchFamily="34" charset="0"/>
                  <a:cs typeface="Calibri" panose="020F0502020204030204" pitchFamily="34" charset="0"/>
                </a:rPr>
              </a:br>
              <a:r>
                <a:rPr lang="en-SG" sz="1200" b="1" dirty="0">
                  <a:latin typeface="Calibri" panose="020F0502020204030204" pitchFamily="34" charset="0"/>
                  <a:cs typeface="Calibri" panose="020F0502020204030204" pitchFamily="34" charset="0"/>
                </a:rPr>
                <a:t>Dang Khoa</a:t>
              </a:r>
              <a:endParaRPr lang="en-US" sz="1050" dirty="0">
                <a:latin typeface="Calibri" panose="020F0502020204030204" pitchFamily="34" charset="0"/>
                <a:cs typeface="Calibri" panose="020F0502020204030204" pitchFamily="34" charset="0"/>
              </a:endParaRPr>
            </a:p>
          </p:txBody>
        </p:sp>
        <p:pic>
          <p:nvPicPr>
            <p:cNvPr id="220" name="Picture 219">
              <a:extLst>
                <a:ext uri="{FF2B5EF4-FFF2-40B4-BE49-F238E27FC236}">
                  <a16:creationId xmlns:a16="http://schemas.microsoft.com/office/drawing/2014/main" id="{E5653D23-DD5C-49E9-604E-72984CDB61C2}"/>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591468" y="5398100"/>
              <a:ext cx="616918" cy="819620"/>
            </a:xfrm>
            <a:prstGeom prst="rect">
              <a:avLst/>
            </a:prstGeom>
          </p:spPr>
        </p:pic>
      </p:grpSp>
      <p:grpSp>
        <p:nvGrpSpPr>
          <p:cNvPr id="229" name="Group 228">
            <a:extLst>
              <a:ext uri="{FF2B5EF4-FFF2-40B4-BE49-F238E27FC236}">
                <a16:creationId xmlns:a16="http://schemas.microsoft.com/office/drawing/2014/main" id="{4810D6AC-3D67-F7F2-FFBA-D849022064EE}"/>
              </a:ext>
            </a:extLst>
          </p:cNvPr>
          <p:cNvGrpSpPr/>
          <p:nvPr/>
        </p:nvGrpSpPr>
        <p:grpSpPr>
          <a:xfrm>
            <a:off x="4502725" y="5387216"/>
            <a:ext cx="888027" cy="1263088"/>
            <a:chOff x="4577567" y="5387216"/>
            <a:chExt cx="888027" cy="1263088"/>
          </a:xfrm>
        </p:grpSpPr>
        <p:sp>
          <p:nvSpPr>
            <p:cNvPr id="124" name="TextBox 123">
              <a:extLst>
                <a:ext uri="{FF2B5EF4-FFF2-40B4-BE49-F238E27FC236}">
                  <a16:creationId xmlns:a16="http://schemas.microsoft.com/office/drawing/2014/main" id="{D5AA6FAF-96EC-DDC4-8A23-FB91D8F516D5}"/>
                </a:ext>
              </a:extLst>
            </p:cNvPr>
            <p:cNvSpPr txBox="1"/>
            <p:nvPr/>
          </p:nvSpPr>
          <p:spPr>
            <a:xfrm>
              <a:off x="4577567" y="6188639"/>
              <a:ext cx="888027"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Yeoh Khang Sian</a:t>
              </a:r>
              <a:endParaRPr lang="en-US" sz="1050" dirty="0">
                <a:latin typeface="Calibri" panose="020F0502020204030204" pitchFamily="34" charset="0"/>
                <a:cs typeface="Calibri" panose="020F0502020204030204" pitchFamily="34" charset="0"/>
              </a:endParaRPr>
            </a:p>
          </p:txBody>
        </p:sp>
        <p:pic>
          <p:nvPicPr>
            <p:cNvPr id="222" name="Picture 221">
              <a:extLst>
                <a:ext uri="{FF2B5EF4-FFF2-40B4-BE49-F238E27FC236}">
                  <a16:creationId xmlns:a16="http://schemas.microsoft.com/office/drawing/2014/main" id="{BBA07EAE-48D5-763E-E434-F0197D9865B3}"/>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4709025" y="5387216"/>
              <a:ext cx="625111" cy="830504"/>
            </a:xfrm>
            <a:prstGeom prst="rect">
              <a:avLst/>
            </a:prstGeom>
          </p:spPr>
        </p:pic>
      </p:grpSp>
      <p:grpSp>
        <p:nvGrpSpPr>
          <p:cNvPr id="228" name="Group 227">
            <a:extLst>
              <a:ext uri="{FF2B5EF4-FFF2-40B4-BE49-F238E27FC236}">
                <a16:creationId xmlns:a16="http://schemas.microsoft.com/office/drawing/2014/main" id="{8C726992-0D67-80DE-E7BB-75F919909576}"/>
              </a:ext>
            </a:extLst>
          </p:cNvPr>
          <p:cNvGrpSpPr/>
          <p:nvPr/>
        </p:nvGrpSpPr>
        <p:grpSpPr>
          <a:xfrm>
            <a:off x="5593051" y="5401238"/>
            <a:ext cx="898560" cy="1249066"/>
            <a:chOff x="5626847" y="5401238"/>
            <a:chExt cx="898560" cy="1249066"/>
          </a:xfrm>
        </p:grpSpPr>
        <p:sp>
          <p:nvSpPr>
            <p:cNvPr id="6" name="TextBox 27">
              <a:extLst>
                <a:ext uri="{FF2B5EF4-FFF2-40B4-BE49-F238E27FC236}">
                  <a16:creationId xmlns:a16="http://schemas.microsoft.com/office/drawing/2014/main" id="{A8902261-E58E-161C-A07B-888986571826}"/>
                </a:ext>
              </a:extLst>
            </p:cNvPr>
            <p:cNvSpPr txBox="1"/>
            <p:nvPr/>
          </p:nvSpPr>
          <p:spPr>
            <a:xfrm>
              <a:off x="5626847" y="6188639"/>
              <a:ext cx="898560"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Zhou Haoran</a:t>
              </a:r>
              <a:endParaRPr lang="en-US" sz="1200" dirty="0">
                <a:latin typeface="Calibri" panose="020F0502020204030204" pitchFamily="34" charset="0"/>
                <a:cs typeface="Calibri" panose="020F0502020204030204" pitchFamily="34" charset="0"/>
              </a:endParaRPr>
            </a:p>
          </p:txBody>
        </p:sp>
        <p:pic>
          <p:nvPicPr>
            <p:cNvPr id="224" name="Picture 223">
              <a:extLst>
                <a:ext uri="{FF2B5EF4-FFF2-40B4-BE49-F238E27FC236}">
                  <a16:creationId xmlns:a16="http://schemas.microsoft.com/office/drawing/2014/main" id="{F0C12355-276E-EDFC-721A-642D548B8207}"/>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5777224" y="5401238"/>
              <a:ext cx="597807" cy="794229"/>
            </a:xfrm>
            <a:prstGeom prst="rect">
              <a:avLst/>
            </a:prstGeom>
          </p:spPr>
        </p:pic>
      </p:grpSp>
      <p:grpSp>
        <p:nvGrpSpPr>
          <p:cNvPr id="227" name="Group 226">
            <a:extLst>
              <a:ext uri="{FF2B5EF4-FFF2-40B4-BE49-F238E27FC236}">
                <a16:creationId xmlns:a16="http://schemas.microsoft.com/office/drawing/2014/main" id="{BB8E1EB4-C1FB-F0F8-01AD-B6C40DC602B7}"/>
              </a:ext>
            </a:extLst>
          </p:cNvPr>
          <p:cNvGrpSpPr/>
          <p:nvPr/>
        </p:nvGrpSpPr>
        <p:grpSpPr>
          <a:xfrm>
            <a:off x="6734099" y="5377384"/>
            <a:ext cx="694053" cy="1272920"/>
            <a:chOff x="6754298" y="5377384"/>
            <a:chExt cx="694053" cy="1272920"/>
          </a:xfrm>
        </p:grpSpPr>
        <p:sp>
          <p:nvSpPr>
            <p:cNvPr id="139" name="TextBox 27">
              <a:extLst>
                <a:ext uri="{FF2B5EF4-FFF2-40B4-BE49-F238E27FC236}">
                  <a16:creationId xmlns:a16="http://schemas.microsoft.com/office/drawing/2014/main" id="{1BEC115C-5431-084B-2230-2F96604E6A39}"/>
                </a:ext>
              </a:extLst>
            </p:cNvPr>
            <p:cNvSpPr txBox="1"/>
            <p:nvPr/>
          </p:nvSpPr>
          <p:spPr>
            <a:xfrm>
              <a:off x="6754298" y="6188639"/>
              <a:ext cx="694053" cy="461665"/>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Aft>
                  <a:spcPts val="600"/>
                </a:spcAft>
              </a:pPr>
              <a:r>
                <a:rPr lang="en-SG" sz="1200" b="1" dirty="0">
                  <a:latin typeface="Calibri" panose="020F0502020204030204" pitchFamily="34" charset="0"/>
                  <a:cs typeface="Calibri" panose="020F0502020204030204" pitchFamily="34" charset="0"/>
                </a:rPr>
                <a:t>Zhu Jiahang</a:t>
              </a:r>
              <a:endParaRPr lang="en-US" sz="1200" dirty="0">
                <a:latin typeface="Calibri" panose="020F0502020204030204" pitchFamily="34" charset="0"/>
                <a:cs typeface="Calibri" panose="020F0502020204030204" pitchFamily="34" charset="0"/>
              </a:endParaRPr>
            </a:p>
          </p:txBody>
        </p:sp>
        <p:pic>
          <p:nvPicPr>
            <p:cNvPr id="226" name="Picture 225">
              <a:extLst>
                <a:ext uri="{FF2B5EF4-FFF2-40B4-BE49-F238E27FC236}">
                  <a16:creationId xmlns:a16="http://schemas.microsoft.com/office/drawing/2014/main" id="{D537ED54-A86B-57F1-1160-96932BDBFD2F}"/>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6802421" y="5377384"/>
              <a:ext cx="597806" cy="794230"/>
            </a:xfrm>
            <a:prstGeom prst="rect">
              <a:avLst/>
            </a:prstGeom>
          </p:spPr>
        </p:pic>
      </p:grpSp>
    </p:spTree>
    <p:extLst>
      <p:ext uri="{BB962C8B-B14F-4D97-AF65-F5344CB8AC3E}">
        <p14:creationId xmlns:p14="http://schemas.microsoft.com/office/powerpoint/2010/main" val="885100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7</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2. Objectives</a:t>
            </a:r>
            <a:endParaRPr lang="en-SG" sz="2000" dirty="0">
              <a:solidFill>
                <a:schemeClr val="bg1"/>
              </a:solidFill>
            </a:endParaRPr>
          </a:p>
        </p:txBody>
      </p:sp>
      <p:sp>
        <p:nvSpPr>
          <p:cNvPr id="3" name="TextBox 2">
            <a:extLst>
              <a:ext uri="{FF2B5EF4-FFF2-40B4-BE49-F238E27FC236}">
                <a16:creationId xmlns:a16="http://schemas.microsoft.com/office/drawing/2014/main" id="{30078C37-424C-4906-A1FF-1E2C8876C6CE}"/>
              </a:ext>
            </a:extLst>
          </p:cNvPr>
          <p:cNvSpPr txBox="1"/>
          <p:nvPr/>
        </p:nvSpPr>
        <p:spPr>
          <a:xfrm>
            <a:off x="379532" y="1380341"/>
            <a:ext cx="7769392" cy="4755148"/>
          </a:xfrm>
          <a:prstGeom prst="rect">
            <a:avLst/>
          </a:prstGeom>
          <a:noFill/>
        </p:spPr>
        <p:txBody>
          <a:bodyPr wrap="square" rtlCol="0">
            <a:spAutoFit/>
          </a:bodyPr>
          <a:lstStyle/>
          <a:p>
            <a:pPr marL="857250" indent="-461963">
              <a:spcBef>
                <a:spcPts val="1800"/>
              </a:spcBef>
              <a:buFont typeface="+mj-lt"/>
              <a:buAutoNum type="arabicPeriod"/>
              <a:tabLst>
                <a:tab pos="857250" algn="l"/>
              </a:tabLst>
            </a:pPr>
            <a:r>
              <a:rPr lang="en-SG" sz="3600" dirty="0">
                <a:solidFill>
                  <a:srgbClr val="0000FF"/>
                </a:solidFill>
              </a:rPr>
              <a:t>To develop </a:t>
            </a:r>
            <a:r>
              <a:rPr lang="en-SG" sz="3600" dirty="0">
                <a:solidFill>
                  <a:srgbClr val="C00000"/>
                </a:solidFill>
              </a:rPr>
              <a:t>mathematical maturity </a:t>
            </a:r>
            <a:r>
              <a:rPr lang="en-SG" sz="3600" dirty="0">
                <a:solidFill>
                  <a:srgbClr val="0000FF"/>
                </a:solidFill>
              </a:rPr>
              <a:t>– the ability to formalize concepts, work from definitions, think rigorously, reason concisely, and construct a theory.</a:t>
            </a:r>
          </a:p>
          <a:p>
            <a:pPr marL="857250" indent="-461963">
              <a:spcBef>
                <a:spcPts val="1800"/>
              </a:spcBef>
              <a:buFont typeface="+mj-lt"/>
              <a:buAutoNum type="arabicPeriod"/>
              <a:tabLst>
                <a:tab pos="857250" algn="l"/>
              </a:tabLst>
            </a:pPr>
            <a:r>
              <a:rPr lang="en-SG" sz="3600" dirty="0">
                <a:solidFill>
                  <a:srgbClr val="006600"/>
                </a:solidFill>
              </a:rPr>
              <a:t>To provide basic mathematical prerequisites relevant to </a:t>
            </a:r>
            <a:r>
              <a:rPr lang="en-SG" sz="3600" dirty="0">
                <a:solidFill>
                  <a:srgbClr val="C00000"/>
                </a:solidFill>
              </a:rPr>
              <a:t>Computer Science</a:t>
            </a:r>
            <a:r>
              <a:rPr lang="en-SG" sz="3600" dirty="0">
                <a:solidFill>
                  <a:srgbClr val="006600"/>
                </a:solidFill>
              </a:rPr>
              <a:t>.</a:t>
            </a:r>
          </a:p>
        </p:txBody>
      </p:sp>
    </p:spTree>
    <p:extLst>
      <p:ext uri="{BB962C8B-B14F-4D97-AF65-F5344CB8AC3E}">
        <p14:creationId xmlns:p14="http://schemas.microsoft.com/office/powerpoint/2010/main" val="59929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8</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 Topics</a:t>
            </a:r>
            <a:endParaRPr lang="en-SG" sz="2000" dirty="0">
              <a:solidFill>
                <a:schemeClr val="bg1"/>
              </a:solidFill>
            </a:endParaRPr>
          </a:p>
        </p:txBody>
      </p:sp>
      <p:sp>
        <p:nvSpPr>
          <p:cNvPr id="7" name="TextBox 6">
            <a:extLst>
              <a:ext uri="{FF2B5EF4-FFF2-40B4-BE49-F238E27FC236}">
                <a16:creationId xmlns:a16="http://schemas.microsoft.com/office/drawing/2014/main" id="{B9B0C229-0964-4BBF-9472-AFF33B0C0ED1}"/>
              </a:ext>
            </a:extLst>
          </p:cNvPr>
          <p:cNvSpPr txBox="1"/>
          <p:nvPr/>
        </p:nvSpPr>
        <p:spPr>
          <a:xfrm>
            <a:off x="687304" y="1158706"/>
            <a:ext cx="7769392" cy="4601260"/>
          </a:xfrm>
          <a:prstGeom prst="rect">
            <a:avLst/>
          </a:prstGeom>
          <a:noFill/>
        </p:spPr>
        <p:txBody>
          <a:bodyPr wrap="square" rtlCol="0">
            <a:spAutoFit/>
          </a:bodyPr>
          <a:lstStyle/>
          <a:p>
            <a:pPr>
              <a:spcBef>
                <a:spcPts val="600"/>
              </a:spcBef>
            </a:pPr>
            <a:r>
              <a:rPr lang="en-SG" sz="3200" dirty="0"/>
              <a:t>Topics include: </a:t>
            </a:r>
          </a:p>
          <a:p>
            <a:pPr marL="857250" indent="-461963">
              <a:spcBef>
                <a:spcPts val="600"/>
              </a:spcBef>
              <a:buFont typeface="+mj-lt"/>
              <a:buAutoNum type="arabicPeriod"/>
              <a:tabLst>
                <a:tab pos="857250" algn="l"/>
              </a:tabLst>
            </a:pPr>
            <a:r>
              <a:rPr lang="en-SG" sz="2400" dirty="0">
                <a:solidFill>
                  <a:srgbClr val="0000FF"/>
                </a:solidFill>
              </a:rPr>
              <a:t>Propositional logic and predicate logic</a:t>
            </a:r>
          </a:p>
          <a:p>
            <a:pPr marL="857250" indent="-461963">
              <a:spcBef>
                <a:spcPts val="600"/>
              </a:spcBef>
              <a:buFont typeface="+mj-lt"/>
              <a:buAutoNum type="arabicPeriod"/>
              <a:tabLst>
                <a:tab pos="857250" algn="l"/>
              </a:tabLst>
            </a:pPr>
            <a:r>
              <a:rPr lang="en-SG" sz="2400" dirty="0">
                <a:solidFill>
                  <a:srgbClr val="006600"/>
                </a:solidFill>
              </a:rPr>
              <a:t>Proof techniques</a:t>
            </a:r>
          </a:p>
          <a:p>
            <a:pPr marL="857250" indent="-461963">
              <a:spcBef>
                <a:spcPts val="600"/>
              </a:spcBef>
              <a:buFont typeface="+mj-lt"/>
              <a:buAutoNum type="arabicPeriod"/>
              <a:tabLst>
                <a:tab pos="857250" algn="l"/>
              </a:tabLst>
            </a:pPr>
            <a:r>
              <a:rPr lang="en-SG" sz="2400" dirty="0">
                <a:solidFill>
                  <a:srgbClr val="0000FF"/>
                </a:solidFill>
              </a:rPr>
              <a:t>Sets</a:t>
            </a:r>
          </a:p>
          <a:p>
            <a:pPr marL="857250" indent="-461963">
              <a:spcBef>
                <a:spcPts val="600"/>
              </a:spcBef>
              <a:buFont typeface="+mj-lt"/>
              <a:buAutoNum type="arabicPeriod"/>
              <a:tabLst>
                <a:tab pos="857250" algn="l"/>
              </a:tabLst>
            </a:pPr>
            <a:r>
              <a:rPr lang="en-SG" sz="2400" dirty="0">
                <a:solidFill>
                  <a:srgbClr val="006600"/>
                </a:solidFill>
              </a:rPr>
              <a:t>Relations</a:t>
            </a:r>
          </a:p>
          <a:p>
            <a:pPr marL="857250" indent="-461963">
              <a:spcBef>
                <a:spcPts val="600"/>
              </a:spcBef>
              <a:buFont typeface="+mj-lt"/>
              <a:buAutoNum type="arabicPeriod"/>
              <a:tabLst>
                <a:tab pos="857250" algn="l"/>
              </a:tabLst>
            </a:pPr>
            <a:r>
              <a:rPr lang="en-SG" sz="2400" dirty="0">
                <a:solidFill>
                  <a:srgbClr val="0000FF"/>
                </a:solidFill>
              </a:rPr>
              <a:t>Mathematical Induction</a:t>
            </a:r>
          </a:p>
          <a:p>
            <a:pPr marL="857250" indent="-461963">
              <a:spcBef>
                <a:spcPts val="600"/>
              </a:spcBef>
              <a:buFont typeface="+mj-lt"/>
              <a:buAutoNum type="arabicPeriod"/>
              <a:tabLst>
                <a:tab pos="857250" algn="l"/>
              </a:tabLst>
            </a:pPr>
            <a:r>
              <a:rPr lang="en-SG" sz="2400" dirty="0">
                <a:solidFill>
                  <a:srgbClr val="006600"/>
                </a:solidFill>
              </a:rPr>
              <a:t>Functions</a:t>
            </a:r>
          </a:p>
          <a:p>
            <a:pPr marL="857250" indent="-461963">
              <a:spcBef>
                <a:spcPts val="600"/>
              </a:spcBef>
              <a:buFont typeface="+mj-lt"/>
              <a:buAutoNum type="arabicPeriod"/>
              <a:tabLst>
                <a:tab pos="857250" algn="l"/>
              </a:tabLst>
            </a:pPr>
            <a:r>
              <a:rPr lang="en-SG" sz="2400" dirty="0">
                <a:solidFill>
                  <a:srgbClr val="0000FF"/>
                </a:solidFill>
              </a:rPr>
              <a:t>Cardinality</a:t>
            </a:r>
          </a:p>
          <a:p>
            <a:pPr marL="857250" indent="-461963">
              <a:spcBef>
                <a:spcPts val="600"/>
              </a:spcBef>
              <a:buFont typeface="+mj-lt"/>
              <a:buAutoNum type="arabicPeriod"/>
              <a:tabLst>
                <a:tab pos="857250" algn="l"/>
              </a:tabLst>
            </a:pPr>
            <a:r>
              <a:rPr lang="en-SG" sz="2400" dirty="0">
                <a:solidFill>
                  <a:srgbClr val="006600"/>
                </a:solidFill>
              </a:rPr>
              <a:t>Counting and Probability</a:t>
            </a:r>
          </a:p>
          <a:p>
            <a:pPr marL="857250" indent="-461963">
              <a:spcBef>
                <a:spcPts val="600"/>
              </a:spcBef>
              <a:buFont typeface="+mj-lt"/>
              <a:buAutoNum type="arabicPeriod"/>
              <a:tabLst>
                <a:tab pos="857250" algn="l"/>
              </a:tabLst>
            </a:pPr>
            <a:r>
              <a:rPr lang="en-SG" sz="2400" dirty="0">
                <a:solidFill>
                  <a:srgbClr val="0000FF"/>
                </a:solidFill>
              </a:rPr>
              <a:t>Graphs and Trees</a:t>
            </a:r>
            <a:endParaRPr lang="en-SG" sz="2800" dirty="0">
              <a:solidFill>
                <a:srgbClr val="0000FF"/>
              </a:solidFill>
            </a:endParaRPr>
          </a:p>
        </p:txBody>
      </p:sp>
    </p:spTree>
    <p:extLst>
      <p:ext uri="{BB962C8B-B14F-4D97-AF65-F5344CB8AC3E}">
        <p14:creationId xmlns:p14="http://schemas.microsoft.com/office/powerpoint/2010/main" val="2076816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11" name="Slide Number Placeholder 10"/>
          <p:cNvSpPr>
            <a:spLocks noGrp="1"/>
          </p:cNvSpPr>
          <p:nvPr>
            <p:ph type="sldNum" sz="quarter" idx="12"/>
          </p:nvPr>
        </p:nvSpPr>
        <p:spPr/>
        <p:txBody>
          <a:bodyPr/>
          <a:lstStyle/>
          <a:p>
            <a:fld id="{3945BCA7-BE1F-44EA-8FAA-E97CADA8B770}" type="slidenum">
              <a:rPr lang="en-SG" smtClean="0"/>
              <a:t>9</a:t>
            </a:fld>
            <a:endParaRPr lang="en-SG" dirty="0"/>
          </a:p>
        </p:txBody>
      </p:sp>
      <p:sp>
        <p:nvSpPr>
          <p:cNvPr id="2" name="TextBox 1">
            <a:extLst>
              <a:ext uri="{FF2B5EF4-FFF2-40B4-BE49-F238E27FC236}">
                <a16:creationId xmlns:a16="http://schemas.microsoft.com/office/drawing/2014/main" id="{7EA0EB3E-341F-4C51-9F31-C242F563F4EB}"/>
              </a:ext>
            </a:extLst>
          </p:cNvPr>
          <p:cNvSpPr txBox="1"/>
          <p:nvPr/>
        </p:nvSpPr>
        <p:spPr>
          <a:xfrm>
            <a:off x="168443" y="36205"/>
            <a:ext cx="2815390" cy="400110"/>
          </a:xfrm>
          <a:prstGeom prst="rect">
            <a:avLst/>
          </a:prstGeom>
          <a:noFill/>
        </p:spPr>
        <p:txBody>
          <a:bodyPr wrap="square" rtlCol="0">
            <a:spAutoFit/>
          </a:bodyPr>
          <a:lstStyle/>
          <a:p>
            <a:r>
              <a:rPr lang="en-SG" sz="2000" b="1" dirty="0">
                <a:solidFill>
                  <a:schemeClr val="bg1"/>
                </a:solidFill>
              </a:rPr>
              <a:t>Welcome to CS1231S</a:t>
            </a:r>
          </a:p>
        </p:txBody>
      </p:sp>
      <p:sp>
        <p:nvSpPr>
          <p:cNvPr id="23" name="TextBox 22">
            <a:extLst>
              <a:ext uri="{FF2B5EF4-FFF2-40B4-BE49-F238E27FC236}">
                <a16:creationId xmlns:a16="http://schemas.microsoft.com/office/drawing/2014/main" id="{91DAD2B6-131B-464F-BED8-B337616312FF}"/>
              </a:ext>
            </a:extLst>
          </p:cNvPr>
          <p:cNvSpPr txBox="1"/>
          <p:nvPr/>
        </p:nvSpPr>
        <p:spPr>
          <a:xfrm>
            <a:off x="0" y="471475"/>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4. Reference Books</a:t>
            </a:r>
            <a:endParaRPr lang="en-SG" sz="2000" dirty="0">
              <a:solidFill>
                <a:schemeClr val="bg1"/>
              </a:solidFill>
            </a:endParaRPr>
          </a:p>
        </p:txBody>
      </p:sp>
      <p:pic>
        <p:nvPicPr>
          <p:cNvPr id="9" name="Picture 8">
            <a:extLst>
              <a:ext uri="{FF2B5EF4-FFF2-40B4-BE49-F238E27FC236}">
                <a16:creationId xmlns:a16="http://schemas.microsoft.com/office/drawing/2014/main" id="{2D38FAE1-4DC3-4DB9-8C83-031788F7D9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2989" y="1169534"/>
            <a:ext cx="2252579" cy="3222921"/>
          </a:xfrm>
          <a:prstGeom prst="rect">
            <a:avLst/>
          </a:prstGeom>
        </p:spPr>
      </p:pic>
      <p:sp>
        <p:nvSpPr>
          <p:cNvPr id="12" name="TextBox 11">
            <a:extLst>
              <a:ext uri="{FF2B5EF4-FFF2-40B4-BE49-F238E27FC236}">
                <a16:creationId xmlns:a16="http://schemas.microsoft.com/office/drawing/2014/main" id="{96663E03-BFE5-42A5-92C5-E9528B987ABA}"/>
              </a:ext>
            </a:extLst>
          </p:cNvPr>
          <p:cNvSpPr txBox="1"/>
          <p:nvPr/>
        </p:nvSpPr>
        <p:spPr>
          <a:xfrm>
            <a:off x="457201" y="4392455"/>
            <a:ext cx="4439653" cy="2031325"/>
          </a:xfrm>
          <a:prstGeom prst="rect">
            <a:avLst/>
          </a:prstGeom>
          <a:noFill/>
        </p:spPr>
        <p:txBody>
          <a:bodyPr wrap="square" rtlCol="0">
            <a:spAutoFit/>
          </a:bodyPr>
          <a:lstStyle/>
          <a:p>
            <a:r>
              <a:rPr lang="en-SG" sz="2000" b="1" dirty="0">
                <a:solidFill>
                  <a:srgbClr val="C00000"/>
                </a:solidFill>
                <a:latin typeface="Calibri" panose="020F0502020204030204" pitchFamily="34" charset="0"/>
                <a:cs typeface="Calibri" panose="020F0502020204030204" pitchFamily="34" charset="0"/>
              </a:rPr>
              <a:t>Discrete Mathematics with Applications</a:t>
            </a:r>
          </a:p>
          <a:p>
            <a:r>
              <a:rPr lang="en-SG" sz="1600" dirty="0">
                <a:latin typeface="Calibri" panose="020F0502020204030204" pitchFamily="34" charset="0"/>
                <a:cs typeface="Calibri" panose="020F0502020204030204" pitchFamily="34" charset="0"/>
              </a:rPr>
              <a:t>5</a:t>
            </a:r>
            <a:r>
              <a:rPr lang="en-SG" sz="1600" baseline="30000" dirty="0">
                <a:latin typeface="Calibri" panose="020F0502020204030204" pitchFamily="34" charset="0"/>
                <a:cs typeface="Calibri" panose="020F0502020204030204" pitchFamily="34" charset="0"/>
              </a:rPr>
              <a:t>th</a:t>
            </a:r>
            <a:r>
              <a:rPr lang="en-SG" sz="1600" dirty="0">
                <a:latin typeface="Calibri" panose="020F0502020204030204" pitchFamily="34" charset="0"/>
                <a:cs typeface="Calibri" panose="020F0502020204030204" pitchFamily="34" charset="0"/>
              </a:rPr>
              <a:t> Edition</a:t>
            </a:r>
          </a:p>
          <a:p>
            <a:r>
              <a:rPr lang="en-SG" dirty="0">
                <a:latin typeface="Calibri" panose="020F0502020204030204" pitchFamily="34" charset="0"/>
                <a:cs typeface="Calibri" panose="020F0502020204030204" pitchFamily="34" charset="0"/>
              </a:rPr>
              <a:t>Author: Susanna S. Epp</a:t>
            </a:r>
          </a:p>
          <a:p>
            <a:r>
              <a:rPr lang="en-SG" dirty="0">
                <a:latin typeface="Calibri" panose="020F0502020204030204" pitchFamily="34" charset="0"/>
                <a:cs typeface="Calibri" panose="020F0502020204030204" pitchFamily="34" charset="0"/>
              </a:rPr>
              <a:t>Publisher: Cengage Asia</a:t>
            </a:r>
          </a:p>
          <a:p>
            <a:r>
              <a:rPr lang="en-SG" dirty="0"/>
              <a:t>ISBN-13: 9780357114087 </a:t>
            </a:r>
            <a:br>
              <a:rPr lang="en-SG" sz="1600" dirty="0"/>
            </a:br>
            <a:r>
              <a:rPr lang="en-SG" dirty="0"/>
              <a:t>ISBN-10: 0357114086</a:t>
            </a:r>
            <a:br>
              <a:rPr lang="en-SG" sz="1600" dirty="0"/>
            </a:br>
            <a:r>
              <a:rPr lang="en-SG" u="sng" dirty="0">
                <a:hlinkClick r:id="rId4"/>
              </a:rPr>
              <a:t>Online resource</a:t>
            </a:r>
            <a:endParaRPr lang="en-US" sz="1600" dirty="0">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566E36B2-9E72-417E-B7A9-477D37ECB69F}"/>
              </a:ext>
            </a:extLst>
          </p:cNvPr>
          <p:cNvSpPr txBox="1"/>
          <p:nvPr/>
        </p:nvSpPr>
        <p:spPr>
          <a:xfrm>
            <a:off x="5300664" y="4478264"/>
            <a:ext cx="3515097" cy="2092881"/>
          </a:xfrm>
          <a:prstGeom prst="rect">
            <a:avLst/>
          </a:prstGeom>
          <a:noFill/>
        </p:spPr>
        <p:txBody>
          <a:bodyPr wrap="square" rtlCol="0">
            <a:spAutoFit/>
          </a:bodyPr>
          <a:lstStyle/>
          <a:p>
            <a:r>
              <a:rPr lang="en-SG" sz="2000" b="1" dirty="0">
                <a:solidFill>
                  <a:srgbClr val="C00000"/>
                </a:solidFill>
                <a:latin typeface="Calibri" panose="020F0502020204030204" pitchFamily="34" charset="0"/>
                <a:cs typeface="Calibri" panose="020F0502020204030204" pitchFamily="34" charset="0"/>
              </a:rPr>
              <a:t>Introduction to Advanced Mathematics:</a:t>
            </a:r>
          </a:p>
          <a:p>
            <a:r>
              <a:rPr lang="en-SG" i="1" dirty="0">
                <a:latin typeface="Calibri" panose="020F0502020204030204" pitchFamily="34" charset="0"/>
                <a:cs typeface="Calibri" panose="020F0502020204030204" pitchFamily="34" charset="0"/>
              </a:rPr>
              <a:t>A Guide to Understanding Proofs</a:t>
            </a:r>
          </a:p>
          <a:p>
            <a:r>
              <a:rPr lang="en-SG" dirty="0"/>
              <a:t>Author: Connie M. Campbell</a:t>
            </a:r>
            <a:br>
              <a:rPr lang="en-SG" dirty="0"/>
            </a:br>
            <a:r>
              <a:rPr lang="en-SG" dirty="0"/>
              <a:t>Publisher: Cengage Asia </a:t>
            </a:r>
            <a:br>
              <a:rPr lang="en-SG" dirty="0"/>
            </a:br>
            <a:r>
              <a:rPr lang="en-SG" dirty="0"/>
              <a:t>ISBN-13: 9780547165387 </a:t>
            </a:r>
            <a:br>
              <a:rPr lang="en-SG" dirty="0"/>
            </a:br>
            <a:r>
              <a:rPr lang="en-SG" dirty="0"/>
              <a:t>ISBN-10: 0547165382 </a:t>
            </a:r>
            <a:endParaRPr lang="en-US" sz="1600" dirty="0">
              <a:latin typeface="Calibri" panose="020F0502020204030204" pitchFamily="34" charset="0"/>
              <a:cs typeface="Calibri" panose="020F0502020204030204" pitchFamily="34" charset="0"/>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9474" y="1170758"/>
            <a:ext cx="2575369" cy="3221697"/>
          </a:xfrm>
          <a:prstGeom prst="rect">
            <a:avLst/>
          </a:prstGeom>
        </p:spPr>
      </p:pic>
      <p:sp>
        <p:nvSpPr>
          <p:cNvPr id="6" name="TextBox 5"/>
          <p:cNvSpPr txBox="1"/>
          <p:nvPr/>
        </p:nvSpPr>
        <p:spPr>
          <a:xfrm>
            <a:off x="2983835" y="5072064"/>
            <a:ext cx="1814513" cy="646331"/>
          </a:xfrm>
          <a:prstGeom prst="rect">
            <a:avLst/>
          </a:prstGeom>
          <a:solidFill>
            <a:schemeClr val="accent2">
              <a:lumMod val="20000"/>
              <a:lumOff val="80000"/>
            </a:schemeClr>
          </a:solidFill>
        </p:spPr>
        <p:txBody>
          <a:bodyPr wrap="square" rtlCol="0">
            <a:spAutoFit/>
          </a:bodyPr>
          <a:lstStyle/>
          <a:p>
            <a:r>
              <a:rPr lang="en-US" dirty="0"/>
              <a:t>It’s ok if you get the 4</a:t>
            </a:r>
            <a:r>
              <a:rPr lang="en-US" baseline="30000" dirty="0"/>
              <a:t>th</a:t>
            </a:r>
            <a:r>
              <a:rPr lang="en-US" dirty="0"/>
              <a:t> edition.</a:t>
            </a:r>
          </a:p>
        </p:txBody>
      </p:sp>
    </p:spTree>
    <p:extLst>
      <p:ext uri="{BB962C8B-B14F-4D97-AF65-F5344CB8AC3E}">
        <p14:creationId xmlns:p14="http://schemas.microsoft.com/office/powerpoint/2010/main" val="159597389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12871</TotalTime>
  <Words>1670</Words>
  <Application>Microsoft Office PowerPoint</Application>
  <PresentationFormat>On-screen Show (4:3)</PresentationFormat>
  <Paragraphs>283</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Verdana</vt:lpstr>
      <vt:lpstr>Wingdings</vt:lpstr>
      <vt:lpstr>Office Theme</vt:lpstr>
      <vt:lpstr>CS1231S Discrete Structures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Tuck-Choy Aaron TAN</dc:creator>
  <cp:lastModifiedBy>Tan Tuck Choy</cp:lastModifiedBy>
  <cp:revision>744</cp:revision>
  <cp:lastPrinted>2025-08-04T03:29:23Z</cp:lastPrinted>
  <dcterms:created xsi:type="dcterms:W3CDTF">2015-07-25T11:08:36Z</dcterms:created>
  <dcterms:modified xsi:type="dcterms:W3CDTF">2026-08-13T02:30:07Z</dcterms:modified>
</cp:coreProperties>
</file>