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9"/>
  </p:notesMasterIdLst>
  <p:sldIdLst>
    <p:sldId id="256" r:id="rId2"/>
    <p:sldId id="338" r:id="rId3"/>
    <p:sldId id="339" r:id="rId4"/>
    <p:sldId id="340" r:id="rId5"/>
    <p:sldId id="257" r:id="rId6"/>
    <p:sldId id="278" r:id="rId7"/>
    <p:sldId id="346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345" r:id="rId29"/>
    <p:sldId id="344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348" r:id="rId48"/>
    <p:sldId id="296" r:id="rId49"/>
    <p:sldId id="297" r:id="rId50"/>
    <p:sldId id="298" r:id="rId51"/>
    <p:sldId id="299" r:id="rId52"/>
    <p:sldId id="301" r:id="rId53"/>
    <p:sldId id="347" r:id="rId54"/>
    <p:sldId id="300" r:id="rId55"/>
    <p:sldId id="303" r:id="rId56"/>
    <p:sldId id="304" r:id="rId57"/>
    <p:sldId id="349" r:id="rId58"/>
    <p:sldId id="306" r:id="rId59"/>
    <p:sldId id="307" r:id="rId60"/>
    <p:sldId id="308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6" r:id="rId77"/>
    <p:sldId id="327" r:id="rId78"/>
    <p:sldId id="328" r:id="rId79"/>
    <p:sldId id="330" r:id="rId80"/>
    <p:sldId id="331" r:id="rId81"/>
    <p:sldId id="334" r:id="rId82"/>
    <p:sldId id="336" r:id="rId83"/>
    <p:sldId id="335" r:id="rId84"/>
    <p:sldId id="341" r:id="rId85"/>
    <p:sldId id="342" r:id="rId86"/>
    <p:sldId id="343" r:id="rId87"/>
    <p:sldId id="337" r:id="rId8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6B34F76-685B-4F7E-B8E9-789E25111C10}">
          <p14:sldIdLst>
            <p14:sldId id="256"/>
            <p14:sldId id="338"/>
            <p14:sldId id="339"/>
            <p14:sldId id="340"/>
            <p14:sldId id="257"/>
            <p14:sldId id="278"/>
            <p14:sldId id="346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345"/>
            <p14:sldId id="344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</p14:sldIdLst>
        </p14:section>
        <p14:section name="Class" id="{42B26FAB-52E9-4922-9198-B384B402D391}">
          <p14:sldIdLst>
            <p14:sldId id="348"/>
            <p14:sldId id="296"/>
            <p14:sldId id="297"/>
            <p14:sldId id="298"/>
            <p14:sldId id="299"/>
            <p14:sldId id="301"/>
            <p14:sldId id="347"/>
            <p14:sldId id="300"/>
            <p14:sldId id="303"/>
            <p14:sldId id="304"/>
            <p14:sldId id="349"/>
            <p14:sldId id="306"/>
            <p14:sldId id="307"/>
            <p14:sldId id="308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6"/>
            <p14:sldId id="327"/>
            <p14:sldId id="328"/>
            <p14:sldId id="330"/>
            <p14:sldId id="331"/>
            <p14:sldId id="334"/>
            <p14:sldId id="336"/>
            <p14:sldId id="335"/>
            <p14:sldId id="341"/>
            <p14:sldId id="342"/>
            <p14:sldId id="343"/>
            <p14:sldId id="33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FF"/>
    <a:srgbClr val="006600"/>
    <a:srgbClr val="990099"/>
    <a:srgbClr val="FFF2CC"/>
    <a:srgbClr val="0033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05932B-4633-49B3-A1BA-C0508C1D1CD8}" v="72" dt="2025-08-20T07:15:41.0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97" autoAdjust="0"/>
    <p:restoredTop sz="90759" autoAdjust="0"/>
  </p:normalViewPr>
  <p:slideViewPr>
    <p:cSldViewPr snapToGrid="0">
      <p:cViewPr varScale="1">
        <p:scale>
          <a:sx n="82" d="100"/>
          <a:sy n="82" d="100"/>
        </p:scale>
        <p:origin x="1680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196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95" Type="http://schemas.microsoft.com/office/2015/10/relationships/revisionInfo" Target="revisionInfo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hish Deepak Dandekar" userId="331c692a-f896-44fe-9d82-8427c79337b9" providerId="ADAL" clId="{5205932B-4633-49B3-A1BA-C0508C1D1CD8}"/>
    <pc:docChg chg="undo custSel addSld delSld modSld sldOrd addSection modSection">
      <pc:chgData name="Ashish Deepak Dandekar" userId="331c692a-f896-44fe-9d82-8427c79337b9" providerId="ADAL" clId="{5205932B-4633-49B3-A1BA-C0508C1D1CD8}" dt="2025-08-20T07:15:41.092" v="1220"/>
      <pc:docMkLst>
        <pc:docMk/>
      </pc:docMkLst>
      <pc:sldChg chg="addSp delSp modSp mod">
        <pc:chgData name="Ashish Deepak Dandekar" userId="331c692a-f896-44fe-9d82-8427c79337b9" providerId="ADAL" clId="{5205932B-4633-49B3-A1BA-C0508C1D1CD8}" dt="2025-08-20T07:06:03.133" v="1143" actId="20577"/>
        <pc:sldMkLst>
          <pc:docMk/>
          <pc:sldMk cId="95164958" sldId="256"/>
        </pc:sldMkLst>
        <pc:spChg chg="mod">
          <ac:chgData name="Ashish Deepak Dandekar" userId="331c692a-f896-44fe-9d82-8427c79337b9" providerId="ADAL" clId="{5205932B-4633-49B3-A1BA-C0508C1D1CD8}" dt="2025-08-12T06:40:07.565" v="241" actId="20577"/>
          <ac:spMkLst>
            <pc:docMk/>
            <pc:sldMk cId="95164958" sldId="256"/>
            <ac:spMk id="3" creationId="{00000000-0000-0000-0000-000000000000}"/>
          </ac:spMkLst>
        </pc:spChg>
        <pc:spChg chg="mod">
          <ac:chgData name="Ashish Deepak Dandekar" userId="331c692a-f896-44fe-9d82-8427c79337b9" providerId="ADAL" clId="{5205932B-4633-49B3-A1BA-C0508C1D1CD8}" dt="2025-08-20T07:06:03.133" v="1143" actId="20577"/>
          <ac:spMkLst>
            <pc:docMk/>
            <pc:sldMk cId="95164958" sldId="256"/>
            <ac:spMk id="38" creationId="{00000000-0000-0000-0000-000000000000}"/>
          </ac:spMkLst>
        </pc:spChg>
      </pc:sldChg>
      <pc:sldChg chg="addSp delSp modSp mod ord delAnim modAnim">
        <pc:chgData name="Ashish Deepak Dandekar" userId="331c692a-f896-44fe-9d82-8427c79337b9" providerId="ADAL" clId="{5205932B-4633-49B3-A1BA-C0508C1D1CD8}" dt="2025-08-14T02:08:18.082" v="1116" actId="20577"/>
        <pc:sldMkLst>
          <pc:docMk/>
          <pc:sldMk cId="1825432941" sldId="258"/>
        </pc:sldMkLst>
        <pc:spChg chg="add mod">
          <ac:chgData name="Ashish Deepak Dandekar" userId="331c692a-f896-44fe-9d82-8427c79337b9" providerId="ADAL" clId="{5205932B-4633-49B3-A1BA-C0508C1D1CD8}" dt="2025-08-14T02:02:28.713" v="833" actId="20577"/>
          <ac:spMkLst>
            <pc:docMk/>
            <pc:sldMk cId="1825432941" sldId="258"/>
            <ac:spMk id="6" creationId="{049A2887-8337-74E4-6F57-CA170816EB4A}"/>
          </ac:spMkLst>
        </pc:spChg>
        <pc:spChg chg="add mod">
          <ac:chgData name="Ashish Deepak Dandekar" userId="331c692a-f896-44fe-9d82-8427c79337b9" providerId="ADAL" clId="{5205932B-4633-49B3-A1BA-C0508C1D1CD8}" dt="2025-08-14T02:03:50.086" v="878" actId="1076"/>
          <ac:spMkLst>
            <pc:docMk/>
            <pc:sldMk cId="1825432941" sldId="258"/>
            <ac:spMk id="7" creationId="{A5A79721-5C06-80AB-CA20-B970FAC86997}"/>
          </ac:spMkLst>
        </pc:spChg>
        <pc:spChg chg="add mod">
          <ac:chgData name="Ashish Deepak Dandekar" userId="331c692a-f896-44fe-9d82-8427c79337b9" providerId="ADAL" clId="{5205932B-4633-49B3-A1BA-C0508C1D1CD8}" dt="2025-08-14T02:06:09.915" v="1062" actId="20577"/>
          <ac:spMkLst>
            <pc:docMk/>
            <pc:sldMk cId="1825432941" sldId="258"/>
            <ac:spMk id="9" creationId="{3D92990F-3747-62A1-AD34-310BD317452B}"/>
          </ac:spMkLst>
        </pc:spChg>
        <pc:spChg chg="add mod">
          <ac:chgData name="Ashish Deepak Dandekar" userId="331c692a-f896-44fe-9d82-8427c79337b9" providerId="ADAL" clId="{5205932B-4633-49B3-A1BA-C0508C1D1CD8}" dt="2025-08-14T02:06:24.551" v="1067" actId="1076"/>
          <ac:spMkLst>
            <pc:docMk/>
            <pc:sldMk cId="1825432941" sldId="258"/>
            <ac:spMk id="10" creationId="{1CC00CE8-46B2-5760-F17F-05AAC0B6D588}"/>
          </ac:spMkLst>
        </pc:spChg>
        <pc:spChg chg="add mod">
          <ac:chgData name="Ashish Deepak Dandekar" userId="331c692a-f896-44fe-9d82-8427c79337b9" providerId="ADAL" clId="{5205932B-4633-49B3-A1BA-C0508C1D1CD8}" dt="2025-08-14T02:06:45.129" v="1099" actId="20577"/>
          <ac:spMkLst>
            <pc:docMk/>
            <pc:sldMk cId="1825432941" sldId="258"/>
            <ac:spMk id="11" creationId="{5D1E1964-5654-1D51-A8CE-EB22085E51E3}"/>
          </ac:spMkLst>
        </pc:spChg>
        <pc:spChg chg="mod">
          <ac:chgData name="Ashish Deepak Dandekar" userId="331c692a-f896-44fe-9d82-8427c79337b9" providerId="ADAL" clId="{5205932B-4633-49B3-A1BA-C0508C1D1CD8}" dt="2025-08-14T02:01:40.412" v="757" actId="20577"/>
          <ac:spMkLst>
            <pc:docMk/>
            <pc:sldMk cId="1825432941" sldId="258"/>
            <ac:spMk id="15" creationId="{00000000-0000-0000-0000-000000000000}"/>
          </ac:spMkLst>
        </pc:spChg>
        <pc:spChg chg="mod">
          <ac:chgData name="Ashish Deepak Dandekar" userId="331c692a-f896-44fe-9d82-8427c79337b9" providerId="ADAL" clId="{5205932B-4633-49B3-A1BA-C0508C1D1CD8}" dt="2025-08-14T02:08:18.082" v="1116" actId="20577"/>
          <ac:spMkLst>
            <pc:docMk/>
            <pc:sldMk cId="1825432941" sldId="258"/>
            <ac:spMk id="19" creationId="{00000000-0000-0000-0000-000000000000}"/>
          </ac:spMkLst>
        </pc:spChg>
      </pc:sldChg>
      <pc:sldChg chg="modSp mod">
        <pc:chgData name="Ashish Deepak Dandekar" userId="331c692a-f896-44fe-9d82-8427c79337b9" providerId="ADAL" clId="{5205932B-4633-49B3-A1BA-C0508C1D1CD8}" dt="2025-08-14T02:34:54.030" v="1136" actId="1076"/>
        <pc:sldMkLst>
          <pc:docMk/>
          <pc:sldMk cId="1771477721" sldId="265"/>
        </pc:sldMkLst>
        <pc:spChg chg="mod">
          <ac:chgData name="Ashish Deepak Dandekar" userId="331c692a-f896-44fe-9d82-8427c79337b9" providerId="ADAL" clId="{5205932B-4633-49B3-A1BA-C0508C1D1CD8}" dt="2025-08-14T02:34:31.917" v="1131" actId="20577"/>
          <ac:spMkLst>
            <pc:docMk/>
            <pc:sldMk cId="1771477721" sldId="265"/>
            <ac:spMk id="50" creationId="{AD73DC2E-18E2-443C-BB1D-8A17F49CD3D9}"/>
          </ac:spMkLst>
        </pc:spChg>
        <pc:spChg chg="mod">
          <ac:chgData name="Ashish Deepak Dandekar" userId="331c692a-f896-44fe-9d82-8427c79337b9" providerId="ADAL" clId="{5205932B-4633-49B3-A1BA-C0508C1D1CD8}" dt="2025-08-14T02:34:50.196" v="1135" actId="1076"/>
          <ac:spMkLst>
            <pc:docMk/>
            <pc:sldMk cId="1771477721" sldId="265"/>
            <ac:spMk id="51" creationId="{56DA7776-A9C9-42B1-94CF-3C0E611CF13E}"/>
          </ac:spMkLst>
        </pc:spChg>
        <pc:spChg chg="mod">
          <ac:chgData name="Ashish Deepak Dandekar" userId="331c692a-f896-44fe-9d82-8427c79337b9" providerId="ADAL" clId="{5205932B-4633-49B3-A1BA-C0508C1D1CD8}" dt="2025-08-14T02:34:54.030" v="1136" actId="1076"/>
          <ac:spMkLst>
            <pc:docMk/>
            <pc:sldMk cId="1771477721" sldId="265"/>
            <ac:spMk id="52" creationId="{596F5886-F411-4FA5-B8D9-229708997564}"/>
          </ac:spMkLst>
        </pc:spChg>
        <pc:grpChg chg="mod">
          <ac:chgData name="Ashish Deepak Dandekar" userId="331c692a-f896-44fe-9d82-8427c79337b9" providerId="ADAL" clId="{5205932B-4633-49B3-A1BA-C0508C1D1CD8}" dt="2025-08-14T02:34:43.164" v="1134" actId="14100"/>
          <ac:grpSpMkLst>
            <pc:docMk/>
            <pc:sldMk cId="1771477721" sldId="265"/>
            <ac:grpSpMk id="6" creationId="{D205E8A3-5C8A-4607-8698-5DC675B3AFF7}"/>
          </ac:grpSpMkLst>
        </pc:grpChg>
      </pc:sldChg>
      <pc:sldChg chg="addSp modSp mod">
        <pc:chgData name="Ashish Deepak Dandekar" userId="331c692a-f896-44fe-9d82-8427c79337b9" providerId="ADAL" clId="{5205932B-4633-49B3-A1BA-C0508C1D1CD8}" dt="2025-08-20T07:07:07.924" v="1148" actId="1076"/>
        <pc:sldMkLst>
          <pc:docMk/>
          <pc:sldMk cId="888750738" sldId="296"/>
        </pc:sldMkLst>
        <pc:graphicFrameChg chg="add mod modGraphic">
          <ac:chgData name="Ashish Deepak Dandekar" userId="331c692a-f896-44fe-9d82-8427c79337b9" providerId="ADAL" clId="{5205932B-4633-49B3-A1BA-C0508C1D1CD8}" dt="2025-08-20T07:07:07.924" v="1148" actId="1076"/>
          <ac:graphicFrameMkLst>
            <pc:docMk/>
            <pc:sldMk cId="888750738" sldId="296"/>
            <ac:graphicFrameMk id="3" creationId="{5E056993-4A69-E917-6914-688A0B110530}"/>
          </ac:graphicFrameMkLst>
        </pc:graphicFrameChg>
      </pc:sldChg>
      <pc:sldChg chg="addSp modSp mod modAnim">
        <pc:chgData name="Ashish Deepak Dandekar" userId="331c692a-f896-44fe-9d82-8427c79337b9" providerId="ADAL" clId="{5205932B-4633-49B3-A1BA-C0508C1D1CD8}" dt="2025-08-20T07:15:41.092" v="1220"/>
        <pc:sldMkLst>
          <pc:docMk/>
          <pc:sldMk cId="2898265016" sldId="308"/>
        </pc:sldMkLst>
        <pc:spChg chg="add mod">
          <ac:chgData name="Ashish Deepak Dandekar" userId="331c692a-f896-44fe-9d82-8427c79337b9" providerId="ADAL" clId="{5205932B-4633-49B3-A1BA-C0508C1D1CD8}" dt="2025-08-20T07:15:28.828" v="1218" actId="208"/>
          <ac:spMkLst>
            <pc:docMk/>
            <pc:sldMk cId="2898265016" sldId="308"/>
            <ac:spMk id="2" creationId="{87D86B24-ADD8-E976-785A-3FE0DB123694}"/>
          </ac:spMkLst>
        </pc:spChg>
      </pc:sldChg>
      <pc:sldChg chg="addSp delSp modSp mod delAnim modAnim">
        <pc:chgData name="Ashish Deepak Dandekar" userId="331c692a-f896-44fe-9d82-8427c79337b9" providerId="ADAL" clId="{5205932B-4633-49B3-A1BA-C0508C1D1CD8}" dt="2025-08-14T01:57:28.936" v="650"/>
        <pc:sldMkLst>
          <pc:docMk/>
          <pc:sldMk cId="3682911044" sldId="339"/>
        </pc:sldMkLst>
        <pc:spChg chg="mod">
          <ac:chgData name="Ashish Deepak Dandekar" userId="331c692a-f896-44fe-9d82-8427c79337b9" providerId="ADAL" clId="{5205932B-4633-49B3-A1BA-C0508C1D1CD8}" dt="2025-08-14T01:50:52.173" v="263" actId="5793"/>
          <ac:spMkLst>
            <pc:docMk/>
            <pc:sldMk cId="3682911044" sldId="339"/>
            <ac:spMk id="2" creationId="{00000000-0000-0000-0000-000000000000}"/>
          </ac:spMkLst>
        </pc:spChg>
        <pc:spChg chg="add mod">
          <ac:chgData name="Ashish Deepak Dandekar" userId="331c692a-f896-44fe-9d82-8427c79337b9" providerId="ADAL" clId="{5205932B-4633-49B3-A1BA-C0508C1D1CD8}" dt="2025-08-14T01:55:00.159" v="606" actId="1076"/>
          <ac:spMkLst>
            <pc:docMk/>
            <pc:sldMk cId="3682911044" sldId="339"/>
            <ac:spMk id="7" creationId="{66E262AC-4AF3-DF89-4A62-795A18664DC5}"/>
          </ac:spMkLst>
        </pc:spChg>
        <pc:spChg chg="mod">
          <ac:chgData name="Ashish Deepak Dandekar" userId="331c692a-f896-44fe-9d82-8427c79337b9" providerId="ADAL" clId="{5205932B-4633-49B3-A1BA-C0508C1D1CD8}" dt="2025-08-14T01:53:41.782" v="599" actId="20577"/>
          <ac:spMkLst>
            <pc:docMk/>
            <pc:sldMk cId="3682911044" sldId="339"/>
            <ac:spMk id="38" creationId="{00000000-0000-0000-0000-000000000000}"/>
          </ac:spMkLst>
        </pc:spChg>
        <pc:spChg chg="mod">
          <ac:chgData name="Ashish Deepak Dandekar" userId="331c692a-f896-44fe-9d82-8427c79337b9" providerId="ADAL" clId="{5205932B-4633-49B3-A1BA-C0508C1D1CD8}" dt="2025-08-14T01:55:23.015" v="636" actId="20577"/>
          <ac:spMkLst>
            <pc:docMk/>
            <pc:sldMk cId="3682911044" sldId="339"/>
            <ac:spMk id="39" creationId="{00000000-0000-0000-0000-000000000000}"/>
          </ac:spMkLst>
        </pc:spChg>
        <pc:picChg chg="add mod">
          <ac:chgData name="Ashish Deepak Dandekar" userId="331c692a-f896-44fe-9d82-8427c79337b9" providerId="ADAL" clId="{5205932B-4633-49B3-A1BA-C0508C1D1CD8}" dt="2025-08-14T01:55:40.749" v="638" actId="1076"/>
          <ac:picMkLst>
            <pc:docMk/>
            <pc:sldMk cId="3682911044" sldId="339"/>
            <ac:picMk id="4" creationId="{1050844A-1E8D-5B11-917C-AE67F25D7560}"/>
          </ac:picMkLst>
        </pc:picChg>
        <pc:picChg chg="add mod">
          <ac:chgData name="Ashish Deepak Dandekar" userId="331c692a-f896-44fe-9d82-8427c79337b9" providerId="ADAL" clId="{5205932B-4633-49B3-A1BA-C0508C1D1CD8}" dt="2025-08-14T01:56:46.310" v="646" actId="1076"/>
          <ac:picMkLst>
            <pc:docMk/>
            <pc:sldMk cId="3682911044" sldId="339"/>
            <ac:picMk id="9" creationId="{7FAD35E8-D659-37EA-7C96-CCE929674EBD}"/>
          </ac:picMkLst>
        </pc:picChg>
      </pc:sldChg>
      <pc:sldChg chg="modSp mod modAnim">
        <pc:chgData name="Ashish Deepak Dandekar" userId="331c692a-f896-44fe-9d82-8427c79337b9" providerId="ADAL" clId="{5205932B-4633-49B3-A1BA-C0508C1D1CD8}" dt="2025-08-14T02:56:06.963" v="1138"/>
        <pc:sldMkLst>
          <pc:docMk/>
          <pc:sldMk cId="2105458361" sldId="340"/>
        </pc:sldMkLst>
        <pc:spChg chg="mod">
          <ac:chgData name="Ashish Deepak Dandekar" userId="331c692a-f896-44fe-9d82-8427c79337b9" providerId="ADAL" clId="{5205932B-4633-49B3-A1BA-C0508C1D1CD8}" dt="2025-08-14T01:57:52.569" v="656" actId="1036"/>
          <ac:spMkLst>
            <pc:docMk/>
            <pc:sldMk cId="2105458361" sldId="340"/>
            <ac:spMk id="41" creationId="{1FDE40ED-7A91-411D-AC61-E05D641C4675}"/>
          </ac:spMkLst>
        </pc:spChg>
        <pc:spChg chg="mod">
          <ac:chgData name="Ashish Deepak Dandekar" userId="331c692a-f896-44fe-9d82-8427c79337b9" providerId="ADAL" clId="{5205932B-4633-49B3-A1BA-C0508C1D1CD8}" dt="2025-08-14T01:58:00.548" v="702" actId="1037"/>
          <ac:spMkLst>
            <pc:docMk/>
            <pc:sldMk cId="2105458361" sldId="340"/>
            <ac:spMk id="42" creationId="{4BC3573B-3F5D-4E73-9E41-438D7CAA36FA}"/>
          </ac:spMkLst>
        </pc:spChg>
        <pc:picChg chg="mod">
          <ac:chgData name="Ashish Deepak Dandekar" userId="331c692a-f896-44fe-9d82-8427c79337b9" providerId="ADAL" clId="{5205932B-4633-49B3-A1BA-C0508C1D1CD8}" dt="2025-08-14T01:57:46.962" v="651" actId="1076"/>
          <ac:picMkLst>
            <pc:docMk/>
            <pc:sldMk cId="2105458361" sldId="340"/>
            <ac:picMk id="7" creationId="{E74E653F-5A98-411F-A45A-9DE44B026F90}"/>
          </ac:picMkLst>
        </pc:picChg>
      </pc:sldChg>
      <pc:sldChg chg="addSp delSp modSp add mod">
        <pc:chgData name="Ashish Deepak Dandekar" userId="331c692a-f896-44fe-9d82-8427c79337b9" providerId="ADAL" clId="{5205932B-4633-49B3-A1BA-C0508C1D1CD8}" dt="2025-07-25T06:06:07.955" v="186" actId="20577"/>
        <pc:sldMkLst>
          <pc:docMk/>
          <pc:sldMk cId="2632316317" sldId="344"/>
        </pc:sldMkLst>
        <pc:spChg chg="add mod">
          <ac:chgData name="Ashish Deepak Dandekar" userId="331c692a-f896-44fe-9d82-8427c79337b9" providerId="ADAL" clId="{5205932B-4633-49B3-A1BA-C0508C1D1CD8}" dt="2025-07-25T06:03:34.054" v="7" actId="1076"/>
          <ac:spMkLst>
            <pc:docMk/>
            <pc:sldMk cId="2632316317" sldId="344"/>
            <ac:spMk id="2" creationId="{D6493931-34D0-1793-E056-AD1E52ACF1F2}"/>
          </ac:spMkLst>
        </pc:spChg>
        <pc:spChg chg="add mod">
          <ac:chgData name="Ashish Deepak Dandekar" userId="331c692a-f896-44fe-9d82-8427c79337b9" providerId="ADAL" clId="{5205932B-4633-49B3-A1BA-C0508C1D1CD8}" dt="2025-07-25T06:03:42.615" v="9" actId="1076"/>
          <ac:spMkLst>
            <pc:docMk/>
            <pc:sldMk cId="2632316317" sldId="344"/>
            <ac:spMk id="3" creationId="{BDB24753-A071-059B-CFC1-99F3BD697657}"/>
          </ac:spMkLst>
        </pc:spChg>
        <pc:spChg chg="mod">
          <ac:chgData name="Ashish Deepak Dandekar" userId="331c692a-f896-44fe-9d82-8427c79337b9" providerId="ADAL" clId="{5205932B-4633-49B3-A1BA-C0508C1D1CD8}" dt="2025-07-25T06:03:58.904" v="16" actId="20577"/>
          <ac:spMkLst>
            <pc:docMk/>
            <pc:sldMk cId="2632316317" sldId="344"/>
            <ac:spMk id="14" creationId="{0FE617A7-2F1B-06CF-0777-A9273B912EE8}"/>
          </ac:spMkLst>
        </pc:spChg>
        <pc:spChg chg="mod">
          <ac:chgData name="Ashish Deepak Dandekar" userId="331c692a-f896-44fe-9d82-8427c79337b9" providerId="ADAL" clId="{5205932B-4633-49B3-A1BA-C0508C1D1CD8}" dt="2025-07-25T06:06:07.955" v="186" actId="20577"/>
          <ac:spMkLst>
            <pc:docMk/>
            <pc:sldMk cId="2632316317" sldId="344"/>
            <ac:spMk id="24" creationId="{1AC97F8C-4AC3-98CF-01E4-09087456077B}"/>
          </ac:spMkLst>
        </pc:spChg>
      </pc:sldChg>
      <pc:sldChg chg="new del">
        <pc:chgData name="Ashish Deepak Dandekar" userId="331c692a-f896-44fe-9d82-8427c79337b9" providerId="ADAL" clId="{5205932B-4633-49B3-A1BA-C0508C1D1CD8}" dt="2025-07-25T06:02:59.285" v="1" actId="680"/>
        <pc:sldMkLst>
          <pc:docMk/>
          <pc:sldMk cId="3900122504" sldId="344"/>
        </pc:sldMkLst>
      </pc:sldChg>
      <pc:sldChg chg="addSp modSp">
        <pc:chgData name="Ashish Deepak Dandekar" userId="331c692a-f896-44fe-9d82-8427c79337b9" providerId="ADAL" clId="{5205932B-4633-49B3-A1BA-C0508C1D1CD8}" dt="2025-08-14T02:49:05.659" v="1137"/>
        <pc:sldMkLst>
          <pc:docMk/>
          <pc:sldMk cId="1021429020" sldId="345"/>
        </pc:sldMkLst>
        <pc:spChg chg="add mod">
          <ac:chgData name="Ashish Deepak Dandekar" userId="331c692a-f896-44fe-9d82-8427c79337b9" providerId="ADAL" clId="{5205932B-4633-49B3-A1BA-C0508C1D1CD8}" dt="2025-08-14T02:49:05.659" v="1137"/>
          <ac:spMkLst>
            <pc:docMk/>
            <pc:sldMk cId="1021429020" sldId="345"/>
            <ac:spMk id="2" creationId="{957EF74C-3E21-BE5E-D4AD-4790736E85B0}"/>
          </ac:spMkLst>
        </pc:spChg>
      </pc:sldChg>
      <pc:sldChg chg="addSp delSp modSp new mod">
        <pc:chgData name="Ashish Deepak Dandekar" userId="331c692a-f896-44fe-9d82-8427c79337b9" providerId="ADAL" clId="{5205932B-4633-49B3-A1BA-C0508C1D1CD8}" dt="2025-08-12T06:38:48.771" v="202" actId="14100"/>
        <pc:sldMkLst>
          <pc:docMk/>
          <pc:sldMk cId="3282928333" sldId="345"/>
        </pc:sldMkLst>
      </pc:sldChg>
      <pc:sldChg chg="add">
        <pc:chgData name="Ashish Deepak Dandekar" userId="331c692a-f896-44fe-9d82-8427c79337b9" providerId="ADAL" clId="{5205932B-4633-49B3-A1BA-C0508C1D1CD8}" dt="2025-08-14T02:00:54.255" v="703" actId="2890"/>
        <pc:sldMkLst>
          <pc:docMk/>
          <pc:sldMk cId="3578029015" sldId="346"/>
        </pc:sldMkLst>
      </pc:sldChg>
      <pc:sldChg chg="modSp">
        <pc:chgData name="Ashish Deepak Dandekar" userId="331c692a-f896-44fe-9d82-8427c79337b9" providerId="ADAL" clId="{5205932B-4633-49B3-A1BA-C0508C1D1CD8}" dt="2025-08-20T07:10:22.276" v="1170" actId="20577"/>
        <pc:sldMkLst>
          <pc:docMk/>
          <pc:sldMk cId="3505921721" sldId="347"/>
        </pc:sldMkLst>
        <pc:spChg chg="mod">
          <ac:chgData name="Ashish Deepak Dandekar" userId="331c692a-f896-44fe-9d82-8427c79337b9" providerId="ADAL" clId="{5205932B-4633-49B3-A1BA-C0508C1D1CD8}" dt="2025-08-20T07:10:22.276" v="1170" actId="20577"/>
          <ac:spMkLst>
            <pc:docMk/>
            <pc:sldMk cId="3505921721" sldId="347"/>
            <ac:spMk id="42" creationId="{923E1F64-48CC-932C-4F51-25CA58A73263}"/>
          </ac:spMkLst>
        </pc:spChg>
      </pc:sldChg>
      <pc:sldChg chg="modSp add mod">
        <pc:chgData name="Ashish Deepak Dandekar" userId="331c692a-f896-44fe-9d82-8427c79337b9" providerId="ADAL" clId="{5205932B-4633-49B3-A1BA-C0508C1D1CD8}" dt="2025-08-20T07:05:58.769" v="1142" actId="20577"/>
        <pc:sldMkLst>
          <pc:docMk/>
          <pc:sldMk cId="1100818991" sldId="348"/>
        </pc:sldMkLst>
        <pc:spChg chg="mod">
          <ac:chgData name="Ashish Deepak Dandekar" userId="331c692a-f896-44fe-9d82-8427c79337b9" providerId="ADAL" clId="{5205932B-4633-49B3-A1BA-C0508C1D1CD8}" dt="2025-08-20T07:05:58.769" v="1142" actId="20577"/>
          <ac:spMkLst>
            <pc:docMk/>
            <pc:sldMk cId="1100818991" sldId="348"/>
            <ac:spMk id="38" creationId="{558A880A-586A-6234-0733-F2EDA2647A20}"/>
          </ac:spMkLst>
        </pc:spChg>
      </pc:sldChg>
    </pc:docChg>
  </pc:docChgLst>
  <pc:docChgLst>
    <pc:chgData name="Ashish Deepak Dandekar" userId="331c692a-f896-44fe-9d82-8427c79337b9" providerId="ADAL" clId="{557CFDE2-0D9D-3944-9B17-A1DDC5BF5D10}"/>
    <pc:docChg chg="undo custSel addSld delSld modSld sldOrd">
      <pc:chgData name="Ashish Deepak Dandekar" userId="331c692a-f896-44fe-9d82-8427c79337b9" providerId="ADAL" clId="{557CFDE2-0D9D-3944-9B17-A1DDC5BF5D10}" dt="2025-08-18T09:08:31.825" v="1629" actId="729"/>
      <pc:docMkLst>
        <pc:docMk/>
      </pc:docMkLst>
      <pc:sldChg chg="addSp modSp mod">
        <pc:chgData name="Ashish Deepak Dandekar" userId="331c692a-f896-44fe-9d82-8427c79337b9" providerId="ADAL" clId="{557CFDE2-0D9D-3944-9B17-A1DDC5BF5D10}" dt="2025-08-15T02:37:48.737" v="743" actId="1076"/>
        <pc:sldMkLst>
          <pc:docMk/>
          <pc:sldMk cId="95164958" sldId="256"/>
        </pc:sldMkLst>
        <pc:spChg chg="mod">
          <ac:chgData name="Ashish Deepak Dandekar" userId="331c692a-f896-44fe-9d82-8427c79337b9" providerId="ADAL" clId="{557CFDE2-0D9D-3944-9B17-A1DDC5BF5D10}" dt="2025-08-15T02:37:39.413" v="739" actId="27636"/>
          <ac:spMkLst>
            <pc:docMk/>
            <pc:sldMk cId="95164958" sldId="256"/>
            <ac:spMk id="3" creationId="{00000000-0000-0000-0000-000000000000}"/>
          </ac:spMkLst>
        </pc:spChg>
        <pc:spChg chg="add mod">
          <ac:chgData name="Ashish Deepak Dandekar" userId="331c692a-f896-44fe-9d82-8427c79337b9" providerId="ADAL" clId="{557CFDE2-0D9D-3944-9B17-A1DDC5BF5D10}" dt="2025-08-15T02:37:48.737" v="743" actId="1076"/>
          <ac:spMkLst>
            <pc:docMk/>
            <pc:sldMk cId="95164958" sldId="256"/>
            <ac:spMk id="7" creationId="{344D5D19-F453-5D84-BB1A-6CCF33662ACE}"/>
          </ac:spMkLst>
        </pc:spChg>
      </pc:sldChg>
      <pc:sldChg chg="modSp mod">
        <pc:chgData name="Ashish Deepak Dandekar" userId="331c692a-f896-44fe-9d82-8427c79337b9" providerId="ADAL" clId="{557CFDE2-0D9D-3944-9B17-A1DDC5BF5D10}" dt="2025-08-12T08:55:01.130" v="110" actId="1038"/>
        <pc:sldMkLst>
          <pc:docMk/>
          <pc:sldMk cId="1400466722" sldId="264"/>
        </pc:sldMkLst>
        <pc:spChg chg="mod">
          <ac:chgData name="Ashish Deepak Dandekar" userId="331c692a-f896-44fe-9d82-8427c79337b9" providerId="ADAL" clId="{557CFDE2-0D9D-3944-9B17-A1DDC5BF5D10}" dt="2025-08-12T08:52:18.198" v="68" actId="20577"/>
          <ac:spMkLst>
            <pc:docMk/>
            <pc:sldMk cId="1400466722" sldId="264"/>
            <ac:spMk id="45" creationId="{071A925B-DBF7-4AB0-9EFE-25CA3DA602B4}"/>
          </ac:spMkLst>
        </pc:spChg>
        <pc:spChg chg="mod">
          <ac:chgData name="Ashish Deepak Dandekar" userId="331c692a-f896-44fe-9d82-8427c79337b9" providerId="ADAL" clId="{557CFDE2-0D9D-3944-9B17-A1DDC5BF5D10}" dt="2025-08-12T08:54:55.596" v="98" actId="20577"/>
          <ac:spMkLst>
            <pc:docMk/>
            <pc:sldMk cId="1400466722" sldId="264"/>
            <ac:spMk id="46" creationId="{D55BB6AB-2CC4-4B06-B345-C2CF1D22A0C2}"/>
          </ac:spMkLst>
        </pc:spChg>
        <pc:spChg chg="mod">
          <ac:chgData name="Ashish Deepak Dandekar" userId="331c692a-f896-44fe-9d82-8427c79337b9" providerId="ADAL" clId="{557CFDE2-0D9D-3944-9B17-A1DDC5BF5D10}" dt="2025-08-12T08:55:01.130" v="110" actId="1038"/>
          <ac:spMkLst>
            <pc:docMk/>
            <pc:sldMk cId="1400466722" sldId="264"/>
            <ac:spMk id="48" creationId="{0DC09201-1F4A-4AAE-8905-5EB413DF8357}"/>
          </ac:spMkLst>
        </pc:spChg>
        <pc:spChg chg="mod">
          <ac:chgData name="Ashish Deepak Dandekar" userId="331c692a-f896-44fe-9d82-8427c79337b9" providerId="ADAL" clId="{557CFDE2-0D9D-3944-9B17-A1DDC5BF5D10}" dt="2025-08-12T08:52:22.600" v="69" actId="1076"/>
          <ac:spMkLst>
            <pc:docMk/>
            <pc:sldMk cId="1400466722" sldId="264"/>
            <ac:spMk id="49" creationId="{5C86DE37-6E51-4083-AA01-97DA7B7281F8}"/>
          </ac:spMkLst>
        </pc:spChg>
      </pc:sldChg>
      <pc:sldChg chg="modSp mod">
        <pc:chgData name="Ashish Deepak Dandekar" userId="331c692a-f896-44fe-9d82-8427c79337b9" providerId="ADAL" clId="{557CFDE2-0D9D-3944-9B17-A1DDC5BF5D10}" dt="2025-08-12T09:15:48.717" v="144" actId="14100"/>
        <pc:sldMkLst>
          <pc:docMk/>
          <pc:sldMk cId="1219915113" sldId="277"/>
        </pc:sldMkLst>
        <pc:spChg chg="mod">
          <ac:chgData name="Ashish Deepak Dandekar" userId="331c692a-f896-44fe-9d82-8427c79337b9" providerId="ADAL" clId="{557CFDE2-0D9D-3944-9B17-A1DDC5BF5D10}" dt="2025-08-12T09:14:39.587" v="132" actId="20577"/>
          <ac:spMkLst>
            <pc:docMk/>
            <pc:sldMk cId="1219915113" sldId="277"/>
            <ac:spMk id="3" creationId="{00000000-0000-0000-0000-000000000000}"/>
          </ac:spMkLst>
        </pc:spChg>
        <pc:spChg chg="mod">
          <ac:chgData name="Ashish Deepak Dandekar" userId="331c692a-f896-44fe-9d82-8427c79337b9" providerId="ADAL" clId="{557CFDE2-0D9D-3944-9B17-A1DDC5BF5D10}" dt="2025-08-12T09:14:35.401" v="127" actId="20577"/>
          <ac:spMkLst>
            <pc:docMk/>
            <pc:sldMk cId="1219915113" sldId="277"/>
            <ac:spMk id="8" creationId="{00000000-0000-0000-0000-000000000000}"/>
          </ac:spMkLst>
        </pc:spChg>
        <pc:spChg chg="mod">
          <ac:chgData name="Ashish Deepak Dandekar" userId="331c692a-f896-44fe-9d82-8427c79337b9" providerId="ADAL" clId="{557CFDE2-0D9D-3944-9B17-A1DDC5BF5D10}" dt="2025-08-12T09:15:48.717" v="144" actId="14100"/>
          <ac:spMkLst>
            <pc:docMk/>
            <pc:sldMk cId="1219915113" sldId="277"/>
            <ac:spMk id="15" creationId="{00000000-0000-0000-0000-000000000000}"/>
          </ac:spMkLst>
        </pc:spChg>
      </pc:sldChg>
      <pc:sldChg chg="modSp mod">
        <pc:chgData name="Ashish Deepak Dandekar" userId="331c692a-f896-44fe-9d82-8427c79337b9" providerId="ADAL" clId="{557CFDE2-0D9D-3944-9B17-A1DDC5BF5D10}" dt="2025-08-15T02:40:22.925" v="755" actId="1076"/>
        <pc:sldMkLst>
          <pc:docMk/>
          <pc:sldMk cId="3872884962" sldId="278"/>
        </pc:sldMkLst>
        <pc:picChg chg="mod">
          <ac:chgData name="Ashish Deepak Dandekar" userId="331c692a-f896-44fe-9d82-8427c79337b9" providerId="ADAL" clId="{557CFDE2-0D9D-3944-9B17-A1DDC5BF5D10}" dt="2025-08-15T02:40:22.925" v="755" actId="1076"/>
          <ac:picMkLst>
            <pc:docMk/>
            <pc:sldMk cId="3872884962" sldId="278"/>
            <ac:picMk id="2" creationId="{00000000-0000-0000-0000-000000000000}"/>
          </ac:picMkLst>
        </pc:picChg>
      </pc:sldChg>
      <pc:sldChg chg="addSp modSp mod modAnim">
        <pc:chgData name="Ashish Deepak Dandekar" userId="331c692a-f896-44fe-9d82-8427c79337b9" providerId="ADAL" clId="{557CFDE2-0D9D-3944-9B17-A1DDC5BF5D10}" dt="2025-08-18T08:39:50.413" v="831"/>
        <pc:sldMkLst>
          <pc:docMk/>
          <pc:sldMk cId="1152738674" sldId="298"/>
        </pc:sldMkLst>
        <pc:spChg chg="add mod">
          <ac:chgData name="Ashish Deepak Dandekar" userId="331c692a-f896-44fe-9d82-8427c79337b9" providerId="ADAL" clId="{557CFDE2-0D9D-3944-9B17-A1DDC5BF5D10}" dt="2025-08-18T08:36:36.940" v="770" actId="1076"/>
          <ac:spMkLst>
            <pc:docMk/>
            <pc:sldMk cId="1152738674" sldId="298"/>
            <ac:spMk id="6" creationId="{4FD5782A-A209-ECCE-A614-D45F6F6717BD}"/>
          </ac:spMkLst>
        </pc:spChg>
        <pc:spChg chg="add mod">
          <ac:chgData name="Ashish Deepak Dandekar" userId="331c692a-f896-44fe-9d82-8427c79337b9" providerId="ADAL" clId="{557CFDE2-0D9D-3944-9B17-A1DDC5BF5D10}" dt="2025-08-18T08:37:14.756" v="789" actId="20577"/>
          <ac:spMkLst>
            <pc:docMk/>
            <pc:sldMk cId="1152738674" sldId="298"/>
            <ac:spMk id="9" creationId="{5841E82B-BE94-E009-E9BB-9EFB00943334}"/>
          </ac:spMkLst>
        </pc:spChg>
        <pc:spChg chg="add mod">
          <ac:chgData name="Ashish Deepak Dandekar" userId="331c692a-f896-44fe-9d82-8427c79337b9" providerId="ADAL" clId="{557CFDE2-0D9D-3944-9B17-A1DDC5BF5D10}" dt="2025-08-18T08:37:40.726" v="805" actId="20577"/>
          <ac:spMkLst>
            <pc:docMk/>
            <pc:sldMk cId="1152738674" sldId="298"/>
            <ac:spMk id="10" creationId="{B9E00D08-CBD0-E4C3-194C-CB7001600B20}"/>
          </ac:spMkLst>
        </pc:spChg>
        <pc:spChg chg="add mod">
          <ac:chgData name="Ashish Deepak Dandekar" userId="331c692a-f896-44fe-9d82-8427c79337b9" providerId="ADAL" clId="{557CFDE2-0D9D-3944-9B17-A1DDC5BF5D10}" dt="2025-08-18T08:38:06.198" v="810" actId="1076"/>
          <ac:spMkLst>
            <pc:docMk/>
            <pc:sldMk cId="1152738674" sldId="298"/>
            <ac:spMk id="11" creationId="{E2BA791E-68AA-8404-A5B3-1CFC3B6CA154}"/>
          </ac:spMkLst>
        </pc:spChg>
        <pc:spChg chg="add mod">
          <ac:chgData name="Ashish Deepak Dandekar" userId="331c692a-f896-44fe-9d82-8427c79337b9" providerId="ADAL" clId="{557CFDE2-0D9D-3944-9B17-A1DDC5BF5D10}" dt="2025-08-18T08:38:14.946" v="816" actId="20577"/>
          <ac:spMkLst>
            <pc:docMk/>
            <pc:sldMk cId="1152738674" sldId="298"/>
            <ac:spMk id="12" creationId="{CE97B25B-9867-14AA-0B22-8CA3B2818BB7}"/>
          </ac:spMkLst>
        </pc:spChg>
        <pc:spChg chg="mod">
          <ac:chgData name="Ashish Deepak Dandekar" userId="331c692a-f896-44fe-9d82-8427c79337b9" providerId="ADAL" clId="{557CFDE2-0D9D-3944-9B17-A1DDC5BF5D10}" dt="2025-08-18T08:37:02.827" v="783" actId="20577"/>
          <ac:spMkLst>
            <pc:docMk/>
            <pc:sldMk cId="1152738674" sldId="298"/>
            <ac:spMk id="36" creationId="{00000000-0000-0000-0000-000000000000}"/>
          </ac:spMkLst>
        </pc:spChg>
        <pc:cxnChg chg="add mod">
          <ac:chgData name="Ashish Deepak Dandekar" userId="331c692a-f896-44fe-9d82-8427c79337b9" providerId="ADAL" clId="{557CFDE2-0D9D-3944-9B17-A1DDC5BF5D10}" dt="2025-08-18T08:36:03.072" v="760" actId="1582"/>
          <ac:cxnSpMkLst>
            <pc:docMk/>
            <pc:sldMk cId="1152738674" sldId="298"/>
            <ac:cxnSpMk id="3" creationId="{ECB9E25A-AC6C-EE1A-1A41-EE947DA85AC6}"/>
          </ac:cxnSpMkLst>
        </pc:cxnChg>
        <pc:cxnChg chg="add mod">
          <ac:chgData name="Ashish Deepak Dandekar" userId="331c692a-f896-44fe-9d82-8427c79337b9" providerId="ADAL" clId="{557CFDE2-0D9D-3944-9B17-A1DDC5BF5D10}" dt="2025-08-18T08:36:51.771" v="774" actId="14100"/>
          <ac:cxnSpMkLst>
            <pc:docMk/>
            <pc:sldMk cId="1152738674" sldId="298"/>
            <ac:cxnSpMk id="7" creationId="{3E196492-9808-A449-670E-B0ADE01C24D5}"/>
          </ac:cxnSpMkLst>
        </pc:cxnChg>
      </pc:sldChg>
      <pc:sldChg chg="ord">
        <pc:chgData name="Ashish Deepak Dandekar" userId="331c692a-f896-44fe-9d82-8427c79337b9" providerId="ADAL" clId="{557CFDE2-0D9D-3944-9B17-A1DDC5BF5D10}" dt="2025-08-18T08:52:45.290" v="1533" actId="20578"/>
        <pc:sldMkLst>
          <pc:docMk/>
          <pc:sldMk cId="1467025915" sldId="301"/>
        </pc:sldMkLst>
      </pc:sldChg>
      <pc:sldChg chg="modSp">
        <pc:chgData name="Ashish Deepak Dandekar" userId="331c692a-f896-44fe-9d82-8427c79337b9" providerId="ADAL" clId="{557CFDE2-0D9D-3944-9B17-A1DDC5BF5D10}" dt="2025-08-13T14:35:23.364" v="641" actId="20577"/>
        <pc:sldMkLst>
          <pc:docMk/>
          <pc:sldMk cId="2656885573" sldId="304"/>
        </pc:sldMkLst>
        <pc:spChg chg="mod">
          <ac:chgData name="Ashish Deepak Dandekar" userId="331c692a-f896-44fe-9d82-8427c79337b9" providerId="ADAL" clId="{557CFDE2-0D9D-3944-9B17-A1DDC5BF5D10}" dt="2025-08-13T14:35:23.364" v="641" actId="20577"/>
          <ac:spMkLst>
            <pc:docMk/>
            <pc:sldMk cId="2656885573" sldId="304"/>
            <ac:spMk id="35" creationId="{00000000-0000-0000-0000-000000000000}"/>
          </ac:spMkLst>
        </pc:spChg>
      </pc:sldChg>
      <pc:sldChg chg="modSp mod">
        <pc:chgData name="Ashish Deepak Dandekar" userId="331c692a-f896-44fe-9d82-8427c79337b9" providerId="ADAL" clId="{557CFDE2-0D9D-3944-9B17-A1DDC5BF5D10}" dt="2025-08-18T08:59:07.336" v="1534" actId="20577"/>
        <pc:sldMkLst>
          <pc:docMk/>
          <pc:sldMk cId="2898265016" sldId="308"/>
        </pc:sldMkLst>
        <pc:spChg chg="mod">
          <ac:chgData name="Ashish Deepak Dandekar" userId="331c692a-f896-44fe-9d82-8427c79337b9" providerId="ADAL" clId="{557CFDE2-0D9D-3944-9B17-A1DDC5BF5D10}" dt="2025-08-18T08:59:07.336" v="1534" actId="20577"/>
          <ac:spMkLst>
            <pc:docMk/>
            <pc:sldMk cId="2898265016" sldId="308"/>
            <ac:spMk id="58" creationId="{00000000-0000-0000-0000-000000000000}"/>
          </ac:spMkLst>
        </pc:spChg>
      </pc:sldChg>
      <pc:sldChg chg="addSp delSp modSp mod modAnim">
        <pc:chgData name="Ashish Deepak Dandekar" userId="331c692a-f896-44fe-9d82-8427c79337b9" providerId="ADAL" clId="{557CFDE2-0D9D-3944-9B17-A1DDC5BF5D10}" dt="2025-08-18T09:03:44.505" v="1608"/>
        <pc:sldMkLst>
          <pc:docMk/>
          <pc:sldMk cId="3290004529" sldId="313"/>
        </pc:sldMkLst>
        <pc:spChg chg="add mod">
          <ac:chgData name="Ashish Deepak Dandekar" userId="331c692a-f896-44fe-9d82-8427c79337b9" providerId="ADAL" clId="{557CFDE2-0D9D-3944-9B17-A1DDC5BF5D10}" dt="2025-08-18T09:03:22.721" v="1590" actId="14100"/>
          <ac:spMkLst>
            <pc:docMk/>
            <pc:sldMk cId="3290004529" sldId="313"/>
            <ac:spMk id="7" creationId="{311B8DC0-77D4-4020-70DE-D923EC682794}"/>
          </ac:spMkLst>
        </pc:spChg>
        <pc:spChg chg="mod">
          <ac:chgData name="Ashish Deepak Dandekar" userId="331c692a-f896-44fe-9d82-8427c79337b9" providerId="ADAL" clId="{557CFDE2-0D9D-3944-9B17-A1DDC5BF5D10}" dt="2025-08-18T09:03:31.386" v="1606" actId="1037"/>
          <ac:spMkLst>
            <pc:docMk/>
            <pc:sldMk cId="3290004529" sldId="313"/>
            <ac:spMk id="53" creationId="{00000000-0000-0000-0000-000000000000}"/>
          </ac:spMkLst>
        </pc:spChg>
        <pc:spChg chg="mod">
          <ac:chgData name="Ashish Deepak Dandekar" userId="331c692a-f896-44fe-9d82-8427c79337b9" providerId="ADAL" clId="{557CFDE2-0D9D-3944-9B17-A1DDC5BF5D10}" dt="2025-08-18T09:03:31.386" v="1606" actId="1037"/>
          <ac:spMkLst>
            <pc:docMk/>
            <pc:sldMk cId="3290004529" sldId="313"/>
            <ac:spMk id="59" creationId="{00000000-0000-0000-0000-000000000000}"/>
          </ac:spMkLst>
        </pc:spChg>
        <pc:graphicFrameChg chg="mod">
          <ac:chgData name="Ashish Deepak Dandekar" userId="331c692a-f896-44fe-9d82-8427c79337b9" providerId="ADAL" clId="{557CFDE2-0D9D-3944-9B17-A1DDC5BF5D10}" dt="2025-08-18T09:03:31.386" v="1606" actId="1037"/>
          <ac:graphicFrameMkLst>
            <pc:docMk/>
            <pc:sldMk cId="3290004529" sldId="313"/>
            <ac:graphicFrameMk id="3" creationId="{00000000-0000-0000-0000-000000000000}"/>
          </ac:graphicFrameMkLst>
        </pc:graphicFrameChg>
      </pc:sldChg>
      <pc:sldChg chg="addSp modSp mod modAnim">
        <pc:chgData name="Ashish Deepak Dandekar" userId="331c692a-f896-44fe-9d82-8427c79337b9" providerId="ADAL" clId="{557CFDE2-0D9D-3944-9B17-A1DDC5BF5D10}" dt="2025-08-18T09:04:19.021" v="1628" actId="14100"/>
        <pc:sldMkLst>
          <pc:docMk/>
          <pc:sldMk cId="3995430641" sldId="314"/>
        </pc:sldMkLst>
        <pc:spChg chg="add mod">
          <ac:chgData name="Ashish Deepak Dandekar" userId="331c692a-f896-44fe-9d82-8427c79337b9" providerId="ADAL" clId="{557CFDE2-0D9D-3944-9B17-A1DDC5BF5D10}" dt="2025-08-18T09:04:19.021" v="1628" actId="14100"/>
          <ac:spMkLst>
            <pc:docMk/>
            <pc:sldMk cId="3995430641" sldId="314"/>
            <ac:spMk id="3" creationId="{26E34601-EACE-54B9-5BFB-0F58FEA9DD5C}"/>
          </ac:spMkLst>
        </pc:spChg>
      </pc:sldChg>
      <pc:sldChg chg="mod modShow">
        <pc:chgData name="Ashish Deepak Dandekar" userId="331c692a-f896-44fe-9d82-8427c79337b9" providerId="ADAL" clId="{557CFDE2-0D9D-3944-9B17-A1DDC5BF5D10}" dt="2025-08-18T09:08:31.825" v="1629" actId="729"/>
        <pc:sldMkLst>
          <pc:docMk/>
          <pc:sldMk cId="140496895" sldId="335"/>
        </pc:sldMkLst>
      </pc:sldChg>
      <pc:sldChg chg="addSp modSp mod">
        <pc:chgData name="Ashish Deepak Dandekar" userId="331c692a-f896-44fe-9d82-8427c79337b9" providerId="ADAL" clId="{557CFDE2-0D9D-3944-9B17-A1DDC5BF5D10}" dt="2025-08-15T02:39:33.401" v="751" actId="1076"/>
        <pc:sldMkLst>
          <pc:docMk/>
          <pc:sldMk cId="2105458361" sldId="340"/>
        </pc:sldMkLst>
        <pc:spChg chg="mod">
          <ac:chgData name="Ashish Deepak Dandekar" userId="331c692a-f896-44fe-9d82-8427c79337b9" providerId="ADAL" clId="{557CFDE2-0D9D-3944-9B17-A1DDC5BF5D10}" dt="2025-08-12T08:48:31.125" v="18" actId="20577"/>
          <ac:spMkLst>
            <pc:docMk/>
            <pc:sldMk cId="2105458361" sldId="340"/>
            <ac:spMk id="3" creationId="{8D4BDB62-61BA-4886-BC18-ECE38B2EA205}"/>
          </ac:spMkLst>
        </pc:spChg>
        <pc:spChg chg="add mod">
          <ac:chgData name="Ashish Deepak Dandekar" userId="331c692a-f896-44fe-9d82-8427c79337b9" providerId="ADAL" clId="{557CFDE2-0D9D-3944-9B17-A1DDC5BF5D10}" dt="2025-08-15T02:39:33.401" v="751" actId="1076"/>
          <ac:spMkLst>
            <pc:docMk/>
            <pc:sldMk cId="2105458361" sldId="340"/>
            <ac:spMk id="12" creationId="{C4892B79-86A4-1A63-0535-10D47A986B68}"/>
          </ac:spMkLst>
        </pc:spChg>
        <pc:graphicFrameChg chg="mod">
          <ac:chgData name="Ashish Deepak Dandekar" userId="331c692a-f896-44fe-9d82-8427c79337b9" providerId="ADAL" clId="{557CFDE2-0D9D-3944-9B17-A1DDC5BF5D10}" dt="2025-08-15T02:38:58.831" v="744"/>
          <ac:graphicFrameMkLst>
            <pc:docMk/>
            <pc:sldMk cId="2105458361" sldId="340"/>
            <ac:graphicFrameMk id="45" creationId="{3B604D5F-A2F0-4AE0-BFEF-EF6760B450A4}"/>
          </ac:graphicFrameMkLst>
        </pc:graphicFrameChg>
        <pc:picChg chg="add mod">
          <ac:chgData name="Ashish Deepak Dandekar" userId="331c692a-f896-44fe-9d82-8427c79337b9" providerId="ADAL" clId="{557CFDE2-0D9D-3944-9B17-A1DDC5BF5D10}" dt="2025-08-12T08:50:22.945" v="24" actId="1076"/>
          <ac:picMkLst>
            <pc:docMk/>
            <pc:sldMk cId="2105458361" sldId="340"/>
            <ac:picMk id="9" creationId="{BCD1DA71-2011-60FB-B7F9-9418F7303C68}"/>
          </ac:picMkLst>
        </pc:picChg>
      </pc:sldChg>
      <pc:sldChg chg="addSp delSp modSp new mod addAnim delAnim modAnim modShow">
        <pc:chgData name="Ashish Deepak Dandekar" userId="331c692a-f896-44fe-9d82-8427c79337b9" providerId="ADAL" clId="{557CFDE2-0D9D-3944-9B17-A1DDC5BF5D10}" dt="2025-08-12T09:30:51.425" v="632"/>
        <pc:sldMkLst>
          <pc:docMk/>
          <pc:sldMk cId="1021429020" sldId="345"/>
        </pc:sldMkLst>
        <pc:spChg chg="add mod">
          <ac:chgData name="Ashish Deepak Dandekar" userId="331c692a-f896-44fe-9d82-8427c79337b9" providerId="ADAL" clId="{557CFDE2-0D9D-3944-9B17-A1DDC5BF5D10}" dt="2025-08-12T09:23:35.943" v="386" actId="14100"/>
          <ac:spMkLst>
            <pc:docMk/>
            <pc:sldMk cId="1021429020" sldId="345"/>
            <ac:spMk id="5" creationId="{C6537CFB-7976-5440-8721-4F4A36B14D35}"/>
          </ac:spMkLst>
        </pc:spChg>
        <pc:spChg chg="mod">
          <ac:chgData name="Ashish Deepak Dandekar" userId="331c692a-f896-44fe-9d82-8427c79337b9" providerId="ADAL" clId="{557CFDE2-0D9D-3944-9B17-A1DDC5BF5D10}" dt="2025-08-12T09:21:04.473" v="221" actId="14100"/>
          <ac:spMkLst>
            <pc:docMk/>
            <pc:sldMk cId="1021429020" sldId="345"/>
            <ac:spMk id="6" creationId="{18A62D66-0F2F-41A3-955F-A227D3351B27}"/>
          </ac:spMkLst>
        </pc:spChg>
        <pc:spChg chg="add del mod">
          <ac:chgData name="Ashish Deepak Dandekar" userId="331c692a-f896-44fe-9d82-8427c79337b9" providerId="ADAL" clId="{557CFDE2-0D9D-3944-9B17-A1DDC5BF5D10}" dt="2025-08-12T09:22:46.508" v="362" actId="20577"/>
          <ac:spMkLst>
            <pc:docMk/>
            <pc:sldMk cId="1021429020" sldId="345"/>
            <ac:spMk id="7" creationId="{82E2A83F-103D-2F81-E0F9-F061586A0B98}"/>
          </ac:spMkLst>
        </pc:spChg>
        <pc:spChg chg="add del mod">
          <ac:chgData name="Ashish Deepak Dandekar" userId="331c692a-f896-44fe-9d82-8427c79337b9" providerId="ADAL" clId="{557CFDE2-0D9D-3944-9B17-A1DDC5BF5D10}" dt="2025-08-12T09:22:58.592" v="375" actId="20577"/>
          <ac:spMkLst>
            <pc:docMk/>
            <pc:sldMk cId="1021429020" sldId="345"/>
            <ac:spMk id="8" creationId="{3930BB76-7118-0236-AE97-9E6DA633AC85}"/>
          </ac:spMkLst>
        </pc:spChg>
        <pc:spChg chg="add del mod">
          <ac:chgData name="Ashish Deepak Dandekar" userId="331c692a-f896-44fe-9d82-8427c79337b9" providerId="ADAL" clId="{557CFDE2-0D9D-3944-9B17-A1DDC5BF5D10}" dt="2025-08-12T09:22:29.316" v="342" actId="1076"/>
          <ac:spMkLst>
            <pc:docMk/>
            <pc:sldMk cId="1021429020" sldId="345"/>
            <ac:spMk id="9" creationId="{D81D2EAB-3F60-B286-EB87-E26C88F6CAB2}"/>
          </ac:spMkLst>
        </pc:spChg>
        <pc:spChg chg="mod">
          <ac:chgData name="Ashish Deepak Dandekar" userId="331c692a-f896-44fe-9d82-8427c79337b9" providerId="ADAL" clId="{557CFDE2-0D9D-3944-9B17-A1DDC5BF5D10}" dt="2025-08-12T09:23:20.564" v="384" actId="14100"/>
          <ac:spMkLst>
            <pc:docMk/>
            <pc:sldMk cId="1021429020" sldId="345"/>
            <ac:spMk id="10" creationId="{BC243C5F-561E-B642-C2AE-C50129210C18}"/>
          </ac:spMkLst>
        </pc:spChg>
        <pc:spChg chg="add mod">
          <ac:chgData name="Ashish Deepak Dandekar" userId="331c692a-f896-44fe-9d82-8427c79337b9" providerId="ADAL" clId="{557CFDE2-0D9D-3944-9B17-A1DDC5BF5D10}" dt="2025-08-12T09:22:18.024" v="340" actId="113"/>
          <ac:spMkLst>
            <pc:docMk/>
            <pc:sldMk cId="1021429020" sldId="345"/>
            <ac:spMk id="19" creationId="{6F84FB39-42CA-2528-6B7F-C93FEDF15ADA}"/>
          </ac:spMkLst>
        </pc:spChg>
        <pc:spChg chg="add mod">
          <ac:chgData name="Ashish Deepak Dandekar" userId="331c692a-f896-44fe-9d82-8427c79337b9" providerId="ADAL" clId="{557CFDE2-0D9D-3944-9B17-A1DDC5BF5D10}" dt="2025-08-12T09:29:34.204" v="624" actId="1036"/>
          <ac:spMkLst>
            <pc:docMk/>
            <pc:sldMk cId="1021429020" sldId="345"/>
            <ac:spMk id="20" creationId="{ED8FF0E4-2A68-3F05-512B-ACC39429DD3D}"/>
          </ac:spMkLst>
        </pc:spChg>
        <pc:spChg chg="add mod">
          <ac:chgData name="Ashish Deepak Dandekar" userId="331c692a-f896-44fe-9d82-8427c79337b9" providerId="ADAL" clId="{557CFDE2-0D9D-3944-9B17-A1DDC5BF5D10}" dt="2025-08-12T09:29:34.204" v="624" actId="1036"/>
          <ac:spMkLst>
            <pc:docMk/>
            <pc:sldMk cId="1021429020" sldId="345"/>
            <ac:spMk id="21" creationId="{C156F880-3E9C-4C5A-9126-45BF82354A5A}"/>
          </ac:spMkLst>
        </pc:spChg>
        <pc:spChg chg="add mod">
          <ac:chgData name="Ashish Deepak Dandekar" userId="331c692a-f896-44fe-9d82-8427c79337b9" providerId="ADAL" clId="{557CFDE2-0D9D-3944-9B17-A1DDC5BF5D10}" dt="2025-08-12T09:29:34.204" v="624" actId="1036"/>
          <ac:spMkLst>
            <pc:docMk/>
            <pc:sldMk cId="1021429020" sldId="345"/>
            <ac:spMk id="22" creationId="{FE6DA5F9-A9D5-8612-BC11-DCFB45D54E39}"/>
          </ac:spMkLst>
        </pc:spChg>
        <pc:spChg chg="add mod">
          <ac:chgData name="Ashish Deepak Dandekar" userId="331c692a-f896-44fe-9d82-8427c79337b9" providerId="ADAL" clId="{557CFDE2-0D9D-3944-9B17-A1DDC5BF5D10}" dt="2025-08-12T09:29:34.204" v="624" actId="1036"/>
          <ac:spMkLst>
            <pc:docMk/>
            <pc:sldMk cId="1021429020" sldId="345"/>
            <ac:spMk id="23" creationId="{407DD30C-5382-44AC-D57E-14E78001D65E}"/>
          </ac:spMkLst>
        </pc:spChg>
        <pc:spChg chg="add mod">
          <ac:chgData name="Ashish Deepak Dandekar" userId="331c692a-f896-44fe-9d82-8427c79337b9" providerId="ADAL" clId="{557CFDE2-0D9D-3944-9B17-A1DDC5BF5D10}" dt="2025-08-12T09:29:34.204" v="624" actId="1036"/>
          <ac:spMkLst>
            <pc:docMk/>
            <pc:sldMk cId="1021429020" sldId="345"/>
            <ac:spMk id="24" creationId="{D3C1B259-1A1F-8D4F-E39D-CE18A0FF8AE1}"/>
          </ac:spMkLst>
        </pc:spChg>
        <pc:spChg chg="add mod">
          <ac:chgData name="Ashish Deepak Dandekar" userId="331c692a-f896-44fe-9d82-8427c79337b9" providerId="ADAL" clId="{557CFDE2-0D9D-3944-9B17-A1DDC5BF5D10}" dt="2025-08-12T09:29:34.204" v="624" actId="1036"/>
          <ac:spMkLst>
            <pc:docMk/>
            <pc:sldMk cId="1021429020" sldId="345"/>
            <ac:spMk id="25" creationId="{9724A5D7-6C42-E927-8E2C-753ED3D22E21}"/>
          </ac:spMkLst>
        </pc:spChg>
        <pc:spChg chg="add mod">
          <ac:chgData name="Ashish Deepak Dandekar" userId="331c692a-f896-44fe-9d82-8427c79337b9" providerId="ADAL" clId="{557CFDE2-0D9D-3944-9B17-A1DDC5BF5D10}" dt="2025-08-12T09:29:51.106" v="626" actId="207"/>
          <ac:spMkLst>
            <pc:docMk/>
            <pc:sldMk cId="1021429020" sldId="345"/>
            <ac:spMk id="26" creationId="{38D7288D-B9A4-3053-2675-8F28802F96AB}"/>
          </ac:spMkLst>
        </pc:spChg>
        <pc:picChg chg="add mod">
          <ac:chgData name="Ashish Deepak Dandekar" userId="331c692a-f896-44fe-9d82-8427c79337b9" providerId="ADAL" clId="{557CFDE2-0D9D-3944-9B17-A1DDC5BF5D10}" dt="2025-08-12T09:29:34.204" v="624" actId="1036"/>
          <ac:picMkLst>
            <pc:docMk/>
            <pc:sldMk cId="1021429020" sldId="345"/>
            <ac:picMk id="27" creationId="{1275A149-6F3E-462E-9438-F3C2C53DC300}"/>
          </ac:picMkLst>
        </pc:picChg>
      </pc:sldChg>
      <pc:sldChg chg="del">
        <pc:chgData name="Ashish Deepak Dandekar" userId="331c692a-f896-44fe-9d82-8427c79337b9" providerId="ADAL" clId="{557CFDE2-0D9D-3944-9B17-A1DDC5BF5D10}" dt="2025-08-12T08:20:17.431" v="0" actId="2696"/>
        <pc:sldMkLst>
          <pc:docMk/>
          <pc:sldMk cId="3282928333" sldId="345"/>
        </pc:sldMkLst>
      </pc:sldChg>
      <pc:sldChg chg="addSp delSp modSp new mod delAnim modAnim">
        <pc:chgData name="Ashish Deepak Dandekar" userId="331c692a-f896-44fe-9d82-8427c79337b9" providerId="ADAL" clId="{557CFDE2-0D9D-3944-9B17-A1DDC5BF5D10}" dt="2025-08-18T08:52:27.198" v="1532"/>
        <pc:sldMkLst>
          <pc:docMk/>
          <pc:sldMk cId="3505921721" sldId="347"/>
        </pc:sldMkLst>
        <pc:spChg chg="add mod">
          <ac:chgData name="Ashish Deepak Dandekar" userId="331c692a-f896-44fe-9d82-8427c79337b9" providerId="ADAL" clId="{557CFDE2-0D9D-3944-9B17-A1DDC5BF5D10}" dt="2025-08-18T08:42:19.405" v="922"/>
          <ac:spMkLst>
            <pc:docMk/>
            <pc:sldMk cId="3505921721" sldId="347"/>
            <ac:spMk id="9" creationId="{AC677F31-4F9E-6133-6746-F76B4769F64C}"/>
          </ac:spMkLst>
        </pc:spChg>
        <pc:spChg chg="add mod">
          <ac:chgData name="Ashish Deepak Dandekar" userId="331c692a-f896-44fe-9d82-8427c79337b9" providerId="ADAL" clId="{557CFDE2-0D9D-3944-9B17-A1DDC5BF5D10}" dt="2025-08-18T08:42:19.405" v="922"/>
          <ac:spMkLst>
            <pc:docMk/>
            <pc:sldMk cId="3505921721" sldId="347"/>
            <ac:spMk id="10" creationId="{AAC161CA-CADA-FF22-E4E9-F03760736F73}"/>
          </ac:spMkLst>
        </pc:spChg>
        <pc:spChg chg="add mod">
          <ac:chgData name="Ashish Deepak Dandekar" userId="331c692a-f896-44fe-9d82-8427c79337b9" providerId="ADAL" clId="{557CFDE2-0D9D-3944-9B17-A1DDC5BF5D10}" dt="2025-08-18T08:42:19.405" v="922"/>
          <ac:spMkLst>
            <pc:docMk/>
            <pc:sldMk cId="3505921721" sldId="347"/>
            <ac:spMk id="13" creationId="{A92FE285-9014-1C75-4473-6E0BB98C9E3B}"/>
          </ac:spMkLst>
        </pc:spChg>
        <pc:spChg chg="add mod">
          <ac:chgData name="Ashish Deepak Dandekar" userId="331c692a-f896-44fe-9d82-8427c79337b9" providerId="ADAL" clId="{557CFDE2-0D9D-3944-9B17-A1DDC5BF5D10}" dt="2025-08-18T08:42:19.405" v="922"/>
          <ac:spMkLst>
            <pc:docMk/>
            <pc:sldMk cId="3505921721" sldId="347"/>
            <ac:spMk id="17" creationId="{01FCD9A9-567D-22EB-86E8-5F33B72E1218}"/>
          </ac:spMkLst>
        </pc:spChg>
        <pc:spChg chg="add mod">
          <ac:chgData name="Ashish Deepak Dandekar" userId="331c692a-f896-44fe-9d82-8427c79337b9" providerId="ADAL" clId="{557CFDE2-0D9D-3944-9B17-A1DDC5BF5D10}" dt="2025-08-18T08:42:19.405" v="922"/>
          <ac:spMkLst>
            <pc:docMk/>
            <pc:sldMk cId="3505921721" sldId="347"/>
            <ac:spMk id="20" creationId="{C0735650-5C65-4CD5-B689-AEFC4CE55370}"/>
          </ac:spMkLst>
        </pc:spChg>
        <pc:spChg chg="add mod">
          <ac:chgData name="Ashish Deepak Dandekar" userId="331c692a-f896-44fe-9d82-8427c79337b9" providerId="ADAL" clId="{557CFDE2-0D9D-3944-9B17-A1DDC5BF5D10}" dt="2025-08-18T08:42:19.405" v="922"/>
          <ac:spMkLst>
            <pc:docMk/>
            <pc:sldMk cId="3505921721" sldId="347"/>
            <ac:spMk id="23" creationId="{643BC81F-05BD-8CCE-2517-476976D5BDB2}"/>
          </ac:spMkLst>
        </pc:spChg>
        <pc:spChg chg="add mod">
          <ac:chgData name="Ashish Deepak Dandekar" userId="331c692a-f896-44fe-9d82-8427c79337b9" providerId="ADAL" clId="{557CFDE2-0D9D-3944-9B17-A1DDC5BF5D10}" dt="2025-08-18T08:42:19.405" v="922"/>
          <ac:spMkLst>
            <pc:docMk/>
            <pc:sldMk cId="3505921721" sldId="347"/>
            <ac:spMk id="33" creationId="{3F144ACA-9C46-B61A-3368-39AB75EA0C3E}"/>
          </ac:spMkLst>
        </pc:spChg>
        <pc:spChg chg="add mod">
          <ac:chgData name="Ashish Deepak Dandekar" userId="331c692a-f896-44fe-9d82-8427c79337b9" providerId="ADAL" clId="{557CFDE2-0D9D-3944-9B17-A1DDC5BF5D10}" dt="2025-08-18T08:42:19.405" v="922"/>
          <ac:spMkLst>
            <pc:docMk/>
            <pc:sldMk cId="3505921721" sldId="347"/>
            <ac:spMk id="34" creationId="{B407E4AE-A992-A5C5-3D67-36D668C29A58}"/>
          </ac:spMkLst>
        </pc:spChg>
        <pc:spChg chg="add mod">
          <ac:chgData name="Ashish Deepak Dandekar" userId="331c692a-f896-44fe-9d82-8427c79337b9" providerId="ADAL" clId="{557CFDE2-0D9D-3944-9B17-A1DDC5BF5D10}" dt="2025-08-18T08:48:12.472" v="1220" actId="20577"/>
          <ac:spMkLst>
            <pc:docMk/>
            <pc:sldMk cId="3505921721" sldId="347"/>
            <ac:spMk id="38" creationId="{1CF3D2D4-866E-F4EE-E27F-253F94BD2076}"/>
          </ac:spMkLst>
        </pc:spChg>
        <pc:spChg chg="add mod">
          <ac:chgData name="Ashish Deepak Dandekar" userId="331c692a-f896-44fe-9d82-8427c79337b9" providerId="ADAL" clId="{557CFDE2-0D9D-3944-9B17-A1DDC5BF5D10}" dt="2025-08-18T08:49:49.258" v="1316" actId="1076"/>
          <ac:spMkLst>
            <pc:docMk/>
            <pc:sldMk cId="3505921721" sldId="347"/>
            <ac:spMk id="39" creationId="{36CCD37D-4D15-6081-EDB7-06D4D2B4D65A}"/>
          </ac:spMkLst>
        </pc:spChg>
        <pc:spChg chg="add mod">
          <ac:chgData name="Ashish Deepak Dandekar" userId="331c692a-f896-44fe-9d82-8427c79337b9" providerId="ADAL" clId="{557CFDE2-0D9D-3944-9B17-A1DDC5BF5D10}" dt="2025-08-18T08:50:39.109" v="1472" actId="20577"/>
          <ac:spMkLst>
            <pc:docMk/>
            <pc:sldMk cId="3505921721" sldId="347"/>
            <ac:spMk id="40" creationId="{00C5F835-F79E-C443-A38F-8498CF660AB6}"/>
          </ac:spMkLst>
        </pc:spChg>
        <pc:spChg chg="add mod">
          <ac:chgData name="Ashish Deepak Dandekar" userId="331c692a-f896-44fe-9d82-8427c79337b9" providerId="ADAL" clId="{557CFDE2-0D9D-3944-9B17-A1DDC5BF5D10}" dt="2025-08-18T08:51:14.159" v="1478" actId="16959"/>
          <ac:spMkLst>
            <pc:docMk/>
            <pc:sldMk cId="3505921721" sldId="347"/>
            <ac:spMk id="41" creationId="{BF8F8BB9-D9EC-6C3F-3BAF-B5B0CFEBF827}"/>
          </ac:spMkLst>
        </pc:spChg>
        <pc:spChg chg="add mod">
          <ac:chgData name="Ashish Deepak Dandekar" userId="331c692a-f896-44fe-9d82-8427c79337b9" providerId="ADAL" clId="{557CFDE2-0D9D-3944-9B17-A1DDC5BF5D10}" dt="2025-08-18T08:51:51.878" v="1529" actId="1076"/>
          <ac:spMkLst>
            <pc:docMk/>
            <pc:sldMk cId="3505921721" sldId="347"/>
            <ac:spMk id="42" creationId="{923E1F64-48CC-932C-4F51-25CA58A7326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Out of 200,000 submissions</a:t>
            </a:r>
          </a:p>
        </c:rich>
      </c:tx>
      <c:layout>
        <c:manualLayout>
          <c:xMode val="edge"/>
          <c:yMode val="edge"/>
          <c:x val="0.31664950259964098"/>
          <c:y val="9.21985815602836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F43-434B-886E-A37DE9BB20C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F43-434B-886E-A37DE9BB20C5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F43-434B-886E-A37DE9BB20C5}"/>
              </c:ext>
            </c:extLst>
          </c:dPt>
          <c:dLbls>
            <c:dLbl>
              <c:idx val="0"/>
              <c:layout>
                <c:manualLayout>
                  <c:x val="-0.11841626336792289"/>
                  <c:y val="0.12568520690232871"/>
                </c:manualLayout>
              </c:layout>
              <c:tx>
                <c:rich>
                  <a:bodyPr/>
                  <a:lstStyle/>
                  <a:p>
                    <a:fld id="{27A58293-A5CB-47C8-8503-12B149644B73}" type="VALUE">
                      <a:rPr lang="en-US" sz="1400"/>
                      <a:pPr/>
                      <a:t>[VALUE]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F43-434B-886E-A37DE9BB20C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D98727F-CE67-493C-9E67-F9F01EB990C8}" type="VALUE">
                      <a:rPr lang="en-US" sz="1400"/>
                      <a:pPr/>
                      <a:t>[VALUE]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F43-434B-886E-A37DE9BB20C5}"/>
                </c:ext>
              </c:extLst>
            </c:dLbl>
            <c:dLbl>
              <c:idx val="2"/>
              <c:layout>
                <c:manualLayout>
                  <c:x val="0.12089214089682548"/>
                  <c:y val="-0.14577048813271004"/>
                </c:manualLayout>
              </c:layout>
              <c:tx>
                <c:rich>
                  <a:bodyPr/>
                  <a:lstStyle/>
                  <a:p>
                    <a:fld id="{A61744A0-D6DD-4113-ADF5-7FD63414D6CC}" type="VALUE">
                      <a:rPr lang="en-US" sz="1400"/>
                      <a:pPr/>
                      <a:t>[VALUE]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F43-434B-886E-A37DE9BB20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Sheet1!$B$1:$B$3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Cannot be determined</c:v>
                </c:pt>
              </c:strCache>
            </c:strRef>
          </c:cat>
          <c:val>
            <c:numRef>
              <c:f>Sheet1!$A$1:$A$3</c:f>
              <c:numCache>
                <c:formatCode>0.00%</c:formatCode>
                <c:ptCount val="3"/>
                <c:pt idx="0">
                  <c:v>0.27679999999999999</c:v>
                </c:pt>
                <c:pt idx="1">
                  <c:v>4.5499999999999999E-2</c:v>
                </c:pt>
                <c:pt idx="2">
                  <c:v>0.67769999999999997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F43-434B-886E-A37DE9BB20C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27180577427821523"/>
          <c:y val="0.81539297171186931"/>
          <c:w val="0.50234374711599872"/>
          <c:h val="5.98408443625397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84F787-5F99-452F-AD9B-0BD6125B0C3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3EE7F4-5CF1-432E-A16A-EF1709181AEB}">
      <dgm:prSet phldrT="[Text]"/>
      <dgm:spPr/>
      <dgm:t>
        <a:bodyPr/>
        <a:lstStyle/>
        <a:p>
          <a:r>
            <a:rPr lang="en-US" dirty="0"/>
            <a:t>2.1 Logical Form and Logical Equivalence</a:t>
          </a:r>
        </a:p>
      </dgm:t>
    </dgm:pt>
    <dgm:pt modelId="{41F9131A-82C0-45B3-84EB-25C445DFB798}" type="parTrans" cxnId="{AF0007C4-DDEA-4E0C-9924-8AFC19D30F0F}">
      <dgm:prSet/>
      <dgm:spPr/>
      <dgm:t>
        <a:bodyPr/>
        <a:lstStyle/>
        <a:p>
          <a:endParaRPr lang="en-US"/>
        </a:p>
      </dgm:t>
    </dgm:pt>
    <dgm:pt modelId="{C7FB9F7D-C9D7-4F24-801C-51D68C64976A}" type="sibTrans" cxnId="{AF0007C4-DDEA-4E0C-9924-8AFC19D30F0F}">
      <dgm:prSet/>
      <dgm:spPr/>
      <dgm:t>
        <a:bodyPr/>
        <a:lstStyle/>
        <a:p>
          <a:endParaRPr lang="en-US"/>
        </a:p>
      </dgm:t>
    </dgm:pt>
    <dgm:pt modelId="{31D8F70D-89DF-4EF2-95ED-23355DFA290D}">
      <dgm:prSet phldrT="[Text]"/>
      <dgm:spPr/>
      <dgm:t>
        <a:bodyPr/>
        <a:lstStyle/>
        <a:p>
          <a:r>
            <a:rPr lang="en-US" dirty="0"/>
            <a:t>Statements; Compound Statements; Statement Form (Propositional Form)</a:t>
          </a:r>
        </a:p>
      </dgm:t>
    </dgm:pt>
    <dgm:pt modelId="{4118F54B-9884-43E0-B07A-843CD0E5ADB0}" type="parTrans" cxnId="{BA1EED61-5785-4913-87C2-607BB9D65C7A}">
      <dgm:prSet/>
      <dgm:spPr/>
      <dgm:t>
        <a:bodyPr/>
        <a:lstStyle/>
        <a:p>
          <a:endParaRPr lang="en-US"/>
        </a:p>
      </dgm:t>
    </dgm:pt>
    <dgm:pt modelId="{D8AC031E-BB32-4D50-AFAA-EC4C772735F0}" type="sibTrans" cxnId="{BA1EED61-5785-4913-87C2-607BB9D65C7A}">
      <dgm:prSet/>
      <dgm:spPr/>
      <dgm:t>
        <a:bodyPr/>
        <a:lstStyle/>
        <a:p>
          <a:endParaRPr lang="en-US"/>
        </a:p>
      </dgm:t>
    </dgm:pt>
    <dgm:pt modelId="{90250D92-EAF1-4F2C-B772-CC48C11D0311}">
      <dgm:prSet phldrT="[Text]"/>
      <dgm:spPr/>
      <dgm:t>
        <a:bodyPr/>
        <a:lstStyle/>
        <a:p>
          <a:r>
            <a:rPr lang="en-US" dirty="0"/>
            <a:t>2.2 Conditional Statements</a:t>
          </a:r>
        </a:p>
      </dgm:t>
    </dgm:pt>
    <dgm:pt modelId="{C1AE61F7-B862-470C-A4DB-65F078287B01}" type="parTrans" cxnId="{BE55A903-595D-4A8D-9E2D-31C0043369DE}">
      <dgm:prSet/>
      <dgm:spPr/>
      <dgm:t>
        <a:bodyPr/>
        <a:lstStyle/>
        <a:p>
          <a:endParaRPr lang="en-US"/>
        </a:p>
      </dgm:t>
    </dgm:pt>
    <dgm:pt modelId="{AC977458-9D6E-44DC-99C5-F628B9176A90}" type="sibTrans" cxnId="{BE55A903-595D-4A8D-9E2D-31C0043369DE}">
      <dgm:prSet/>
      <dgm:spPr/>
      <dgm:t>
        <a:bodyPr/>
        <a:lstStyle/>
        <a:p>
          <a:endParaRPr lang="en-US"/>
        </a:p>
      </dgm:t>
    </dgm:pt>
    <dgm:pt modelId="{4F0349F7-7124-4645-B7CB-EE5C90341F93}">
      <dgm:prSet phldrT="[Text]"/>
      <dgm:spPr/>
      <dgm:t>
        <a:bodyPr/>
        <a:lstStyle/>
        <a:p>
          <a:r>
            <a:rPr lang="en-US" dirty="0"/>
            <a:t>Conditional Statements; If-Then as Or</a:t>
          </a:r>
        </a:p>
      </dgm:t>
    </dgm:pt>
    <dgm:pt modelId="{0768AB17-249D-4D7B-9E2E-F1DF4E858B00}" type="parTrans" cxnId="{31F10C05-64EB-4924-B8E0-6160CF825C6F}">
      <dgm:prSet/>
      <dgm:spPr/>
      <dgm:t>
        <a:bodyPr/>
        <a:lstStyle/>
        <a:p>
          <a:endParaRPr lang="en-US"/>
        </a:p>
      </dgm:t>
    </dgm:pt>
    <dgm:pt modelId="{81FB1A49-7F85-4AFF-A847-F85C470A74AF}" type="sibTrans" cxnId="{31F10C05-64EB-4924-B8E0-6160CF825C6F}">
      <dgm:prSet/>
      <dgm:spPr/>
      <dgm:t>
        <a:bodyPr/>
        <a:lstStyle/>
        <a:p>
          <a:endParaRPr lang="en-US"/>
        </a:p>
      </dgm:t>
    </dgm:pt>
    <dgm:pt modelId="{58A43B6F-DE60-4DF8-8397-0C3A8E3D1E67}">
      <dgm:prSet phldrT="[Text]"/>
      <dgm:spPr/>
      <dgm:t>
        <a:bodyPr/>
        <a:lstStyle/>
        <a:p>
          <a:r>
            <a:rPr lang="en-US" dirty="0"/>
            <a:t>Logical Equivalence; Tautologies and Contradictions</a:t>
          </a:r>
        </a:p>
      </dgm:t>
    </dgm:pt>
    <dgm:pt modelId="{578542A2-45F1-4006-9AB5-FFA68462A556}" type="parTrans" cxnId="{0683B28B-0359-4C00-AFF0-3ABD3553A471}">
      <dgm:prSet/>
      <dgm:spPr/>
      <dgm:t>
        <a:bodyPr/>
        <a:lstStyle/>
        <a:p>
          <a:endParaRPr lang="en-US"/>
        </a:p>
      </dgm:t>
    </dgm:pt>
    <dgm:pt modelId="{8A6C530E-7229-4411-8939-E9774EA8157D}" type="sibTrans" cxnId="{0683B28B-0359-4C00-AFF0-3ABD3553A471}">
      <dgm:prSet/>
      <dgm:spPr/>
      <dgm:t>
        <a:bodyPr/>
        <a:lstStyle/>
        <a:p>
          <a:endParaRPr lang="en-US"/>
        </a:p>
      </dgm:t>
    </dgm:pt>
    <dgm:pt modelId="{15981B96-D8DF-4BD5-9205-E3F8DCA8212E}">
      <dgm:prSet phldrT="[Text]"/>
      <dgm:spPr/>
      <dgm:t>
        <a:bodyPr/>
        <a:lstStyle/>
        <a:p>
          <a:r>
            <a:rPr lang="en-US" dirty="0"/>
            <a:t>Only If and the </a:t>
          </a:r>
          <a:r>
            <a:rPr lang="en-US" dirty="0" err="1"/>
            <a:t>Biconditional</a:t>
          </a:r>
          <a:r>
            <a:rPr lang="en-US" dirty="0"/>
            <a:t>; Necessary and Sufficient Conditions</a:t>
          </a:r>
        </a:p>
      </dgm:t>
    </dgm:pt>
    <dgm:pt modelId="{DEEF6614-5C8E-46A2-867B-C9F7CD4C5D19}" type="parTrans" cxnId="{6783359D-6E57-4C35-AEE5-864D38C47E24}">
      <dgm:prSet/>
      <dgm:spPr/>
      <dgm:t>
        <a:bodyPr/>
        <a:lstStyle/>
        <a:p>
          <a:endParaRPr lang="en-US"/>
        </a:p>
      </dgm:t>
    </dgm:pt>
    <dgm:pt modelId="{8652596B-EEE6-4543-AB9D-DC9B9E807380}" type="sibTrans" cxnId="{6783359D-6E57-4C35-AEE5-864D38C47E24}">
      <dgm:prSet/>
      <dgm:spPr/>
      <dgm:t>
        <a:bodyPr/>
        <a:lstStyle/>
        <a:p>
          <a:endParaRPr lang="en-US"/>
        </a:p>
      </dgm:t>
    </dgm:pt>
    <dgm:pt modelId="{0FE65D8F-91D7-46F6-94C5-0642A6C22129}">
      <dgm:prSet phldrT="[Text]"/>
      <dgm:spPr/>
      <dgm:t>
        <a:bodyPr/>
        <a:lstStyle/>
        <a:p>
          <a:r>
            <a:rPr lang="en-US" dirty="0"/>
            <a:t>Negation, Contrapositive, Converse and Inverse</a:t>
          </a:r>
        </a:p>
      </dgm:t>
    </dgm:pt>
    <dgm:pt modelId="{41054D66-3473-4A96-AE82-FC3C4AC9285E}" type="parTrans" cxnId="{94CD4497-2335-4849-A9FF-4FA97754D4AA}">
      <dgm:prSet/>
      <dgm:spPr/>
      <dgm:t>
        <a:bodyPr/>
        <a:lstStyle/>
        <a:p>
          <a:endParaRPr lang="en-US"/>
        </a:p>
      </dgm:t>
    </dgm:pt>
    <dgm:pt modelId="{24D7EDA8-2455-4C46-AF0B-C49FF36C3BB4}" type="sibTrans" cxnId="{94CD4497-2335-4849-A9FF-4FA97754D4AA}">
      <dgm:prSet/>
      <dgm:spPr/>
      <dgm:t>
        <a:bodyPr/>
        <a:lstStyle/>
        <a:p>
          <a:endParaRPr lang="en-US"/>
        </a:p>
      </dgm:t>
    </dgm:pt>
    <dgm:pt modelId="{27BD6DE6-A64E-4D10-9273-68986977416E}">
      <dgm:prSet/>
      <dgm:spPr/>
      <dgm:t>
        <a:bodyPr/>
        <a:lstStyle/>
        <a:p>
          <a:r>
            <a:rPr lang="en-US" dirty="0"/>
            <a:t>2.3 Valid and Invalid Arguments	</a:t>
          </a:r>
        </a:p>
      </dgm:t>
    </dgm:pt>
    <dgm:pt modelId="{C45F01DC-DAB6-481E-ABF3-6A5B171385BA}" type="parTrans" cxnId="{F8593BB8-040D-45E5-A040-33463384AB91}">
      <dgm:prSet/>
      <dgm:spPr/>
      <dgm:t>
        <a:bodyPr/>
        <a:lstStyle/>
        <a:p>
          <a:endParaRPr lang="en-US"/>
        </a:p>
      </dgm:t>
    </dgm:pt>
    <dgm:pt modelId="{017C8BE8-7444-4868-A355-78BA7F2A9108}" type="sibTrans" cxnId="{F8593BB8-040D-45E5-A040-33463384AB91}">
      <dgm:prSet/>
      <dgm:spPr/>
      <dgm:t>
        <a:bodyPr/>
        <a:lstStyle/>
        <a:p>
          <a:endParaRPr lang="en-US"/>
        </a:p>
      </dgm:t>
    </dgm:pt>
    <dgm:pt modelId="{B0FCDD16-8224-4E79-ABF5-87D73043DDA9}">
      <dgm:prSet/>
      <dgm:spPr/>
      <dgm:t>
        <a:bodyPr/>
        <a:lstStyle/>
        <a:p>
          <a:r>
            <a:rPr lang="en-US" dirty="0"/>
            <a:t>Argument; Valid and Invalid Arguments</a:t>
          </a:r>
        </a:p>
      </dgm:t>
    </dgm:pt>
    <dgm:pt modelId="{5B57E8F0-FB3F-4C32-A79D-441557C8A19F}" type="parTrans" cxnId="{51167CE3-784F-425F-A2AD-3FD898503C36}">
      <dgm:prSet/>
      <dgm:spPr/>
      <dgm:t>
        <a:bodyPr/>
        <a:lstStyle/>
        <a:p>
          <a:endParaRPr lang="en-US"/>
        </a:p>
      </dgm:t>
    </dgm:pt>
    <dgm:pt modelId="{3C59DC4E-D43D-487F-83AF-054B96DF5732}" type="sibTrans" cxnId="{51167CE3-784F-425F-A2AD-3FD898503C36}">
      <dgm:prSet/>
      <dgm:spPr/>
      <dgm:t>
        <a:bodyPr/>
        <a:lstStyle/>
        <a:p>
          <a:endParaRPr lang="en-US"/>
        </a:p>
      </dgm:t>
    </dgm:pt>
    <dgm:pt modelId="{B775865C-F944-47C6-8A82-E26C15998CBD}">
      <dgm:prSet/>
      <dgm:spPr/>
      <dgm:t>
        <a:bodyPr/>
        <a:lstStyle/>
        <a:p>
          <a:r>
            <a:rPr lang="en-US" dirty="0"/>
            <a:t>Modus Ponens and Modus Tollens</a:t>
          </a:r>
        </a:p>
      </dgm:t>
    </dgm:pt>
    <dgm:pt modelId="{9E5FAA12-96DC-45B8-A04D-B2140D32C0FF}" type="parTrans" cxnId="{1D731A6F-0CFD-4AE8-B5AA-8CE9D4DD057E}">
      <dgm:prSet/>
      <dgm:spPr/>
      <dgm:t>
        <a:bodyPr/>
        <a:lstStyle/>
        <a:p>
          <a:endParaRPr lang="en-US"/>
        </a:p>
      </dgm:t>
    </dgm:pt>
    <dgm:pt modelId="{BEF5EA15-D30E-486A-BE07-91701C54A549}" type="sibTrans" cxnId="{1D731A6F-0CFD-4AE8-B5AA-8CE9D4DD057E}">
      <dgm:prSet/>
      <dgm:spPr/>
      <dgm:t>
        <a:bodyPr/>
        <a:lstStyle/>
        <a:p>
          <a:endParaRPr lang="en-US"/>
        </a:p>
      </dgm:t>
    </dgm:pt>
    <dgm:pt modelId="{006E8510-316B-458A-9BC1-17759118BF14}">
      <dgm:prSet/>
      <dgm:spPr/>
      <dgm:t>
        <a:bodyPr/>
        <a:lstStyle/>
        <a:p>
          <a:r>
            <a:rPr lang="en-US" dirty="0"/>
            <a:t>Rules of Inference</a:t>
          </a:r>
        </a:p>
      </dgm:t>
    </dgm:pt>
    <dgm:pt modelId="{8FEFC947-AA13-46EC-AFCC-4DF9015A334C}" type="parTrans" cxnId="{98BDDB71-FCB7-4F0E-8D9A-0C86EAA96634}">
      <dgm:prSet/>
      <dgm:spPr/>
      <dgm:t>
        <a:bodyPr/>
        <a:lstStyle/>
        <a:p>
          <a:endParaRPr lang="en-US"/>
        </a:p>
      </dgm:t>
    </dgm:pt>
    <dgm:pt modelId="{12DBC6C4-6545-4405-8502-19BB0F51EC30}" type="sibTrans" cxnId="{98BDDB71-FCB7-4F0E-8D9A-0C86EAA96634}">
      <dgm:prSet/>
      <dgm:spPr/>
      <dgm:t>
        <a:bodyPr/>
        <a:lstStyle/>
        <a:p>
          <a:endParaRPr lang="en-US"/>
        </a:p>
      </dgm:t>
    </dgm:pt>
    <dgm:pt modelId="{74281D1B-C24B-4528-88EE-C01F8D01B187}">
      <dgm:prSet/>
      <dgm:spPr/>
      <dgm:t>
        <a:bodyPr/>
        <a:lstStyle/>
        <a:p>
          <a:r>
            <a:rPr lang="en-US" dirty="0"/>
            <a:t>Fallacies</a:t>
          </a:r>
        </a:p>
      </dgm:t>
    </dgm:pt>
    <dgm:pt modelId="{42F63291-108A-4EA2-B0C1-88A58698CF9D}" type="parTrans" cxnId="{3B119C69-CB1A-4F6E-BB9D-9242BC8CE6CB}">
      <dgm:prSet/>
      <dgm:spPr/>
      <dgm:t>
        <a:bodyPr/>
        <a:lstStyle/>
        <a:p>
          <a:endParaRPr lang="en-US"/>
        </a:p>
      </dgm:t>
    </dgm:pt>
    <dgm:pt modelId="{FB7A0DE0-9C7D-4115-B72C-7BB73022D1BB}" type="sibTrans" cxnId="{3B119C69-CB1A-4F6E-BB9D-9242BC8CE6CB}">
      <dgm:prSet/>
      <dgm:spPr/>
      <dgm:t>
        <a:bodyPr/>
        <a:lstStyle/>
        <a:p>
          <a:endParaRPr lang="en-US"/>
        </a:p>
      </dgm:t>
    </dgm:pt>
    <dgm:pt modelId="{85DAB027-F54C-44DC-BDBE-232ED77CC6C1}" type="pres">
      <dgm:prSet presAssocID="{6F84F787-5F99-452F-AD9B-0BD6125B0C3D}" presName="linear" presStyleCnt="0">
        <dgm:presLayoutVars>
          <dgm:animLvl val="lvl"/>
          <dgm:resizeHandles val="exact"/>
        </dgm:presLayoutVars>
      </dgm:prSet>
      <dgm:spPr/>
    </dgm:pt>
    <dgm:pt modelId="{EC610065-CFB3-4CEF-BC1D-8B50BDA86689}" type="pres">
      <dgm:prSet presAssocID="{7F3EE7F4-5CF1-432E-A16A-EF1709181AE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8C4D8D6-E7FC-4E3C-9F84-84133BB46313}" type="pres">
      <dgm:prSet presAssocID="{7F3EE7F4-5CF1-432E-A16A-EF1709181AEB}" presName="childText" presStyleLbl="revTx" presStyleIdx="0" presStyleCnt="3">
        <dgm:presLayoutVars>
          <dgm:bulletEnabled val="1"/>
        </dgm:presLayoutVars>
      </dgm:prSet>
      <dgm:spPr/>
    </dgm:pt>
    <dgm:pt modelId="{2309305B-C855-4771-85E1-9B59415FD537}" type="pres">
      <dgm:prSet presAssocID="{90250D92-EAF1-4F2C-B772-CC48C11D031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6170852-CD95-4A25-B089-D6B307265438}" type="pres">
      <dgm:prSet presAssocID="{90250D92-EAF1-4F2C-B772-CC48C11D0311}" presName="childText" presStyleLbl="revTx" presStyleIdx="1" presStyleCnt="3">
        <dgm:presLayoutVars>
          <dgm:bulletEnabled val="1"/>
        </dgm:presLayoutVars>
      </dgm:prSet>
      <dgm:spPr/>
    </dgm:pt>
    <dgm:pt modelId="{D6C6CA5C-623B-4113-8558-EECF5C4AA422}" type="pres">
      <dgm:prSet presAssocID="{27BD6DE6-A64E-4D10-9273-68986977416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3B6B158-1AE0-4D8B-A702-A8715E021A2A}" type="pres">
      <dgm:prSet presAssocID="{27BD6DE6-A64E-4D10-9273-68986977416E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2136FC02-1A38-4D50-9B50-1D929A0065DF}" type="presOf" srcId="{6F84F787-5F99-452F-AD9B-0BD6125B0C3D}" destId="{85DAB027-F54C-44DC-BDBE-232ED77CC6C1}" srcOrd="0" destOrd="0" presId="urn:microsoft.com/office/officeart/2005/8/layout/vList2"/>
    <dgm:cxn modelId="{BE55A903-595D-4A8D-9E2D-31C0043369DE}" srcId="{6F84F787-5F99-452F-AD9B-0BD6125B0C3D}" destId="{90250D92-EAF1-4F2C-B772-CC48C11D0311}" srcOrd="1" destOrd="0" parTransId="{C1AE61F7-B862-470C-A4DB-65F078287B01}" sibTransId="{AC977458-9D6E-44DC-99C5-F628B9176A90}"/>
    <dgm:cxn modelId="{31F10C05-64EB-4924-B8E0-6160CF825C6F}" srcId="{90250D92-EAF1-4F2C-B772-CC48C11D0311}" destId="{4F0349F7-7124-4645-B7CB-EE5C90341F93}" srcOrd="0" destOrd="0" parTransId="{0768AB17-249D-4D7B-9E2E-F1DF4E858B00}" sibTransId="{81FB1A49-7F85-4AFF-A847-F85C470A74AF}"/>
    <dgm:cxn modelId="{C67DED16-DFE3-4362-B047-3E4F92774CCA}" type="presOf" srcId="{27BD6DE6-A64E-4D10-9273-68986977416E}" destId="{D6C6CA5C-623B-4113-8558-EECF5C4AA422}" srcOrd="0" destOrd="0" presId="urn:microsoft.com/office/officeart/2005/8/layout/vList2"/>
    <dgm:cxn modelId="{ADF04E26-3543-49A5-891B-9FB1EF73CB6D}" type="presOf" srcId="{90250D92-EAF1-4F2C-B772-CC48C11D0311}" destId="{2309305B-C855-4771-85E1-9B59415FD537}" srcOrd="0" destOrd="0" presId="urn:microsoft.com/office/officeart/2005/8/layout/vList2"/>
    <dgm:cxn modelId="{146DCE2C-A628-44CF-B44C-1DCBDDA8C9FF}" type="presOf" srcId="{B0FCDD16-8224-4E79-ABF5-87D73043DDA9}" destId="{F3B6B158-1AE0-4D8B-A702-A8715E021A2A}" srcOrd="0" destOrd="0" presId="urn:microsoft.com/office/officeart/2005/8/layout/vList2"/>
    <dgm:cxn modelId="{BA1EED61-5785-4913-87C2-607BB9D65C7A}" srcId="{7F3EE7F4-5CF1-432E-A16A-EF1709181AEB}" destId="{31D8F70D-89DF-4EF2-95ED-23355DFA290D}" srcOrd="0" destOrd="0" parTransId="{4118F54B-9884-43E0-B07A-843CD0E5ADB0}" sibTransId="{D8AC031E-BB32-4D50-AFAA-EC4C772735F0}"/>
    <dgm:cxn modelId="{70AB6647-3A78-43D4-8A43-B8D4236CF243}" type="presOf" srcId="{7F3EE7F4-5CF1-432E-A16A-EF1709181AEB}" destId="{EC610065-CFB3-4CEF-BC1D-8B50BDA86689}" srcOrd="0" destOrd="0" presId="urn:microsoft.com/office/officeart/2005/8/layout/vList2"/>
    <dgm:cxn modelId="{3B119C69-CB1A-4F6E-BB9D-9242BC8CE6CB}" srcId="{27BD6DE6-A64E-4D10-9273-68986977416E}" destId="{74281D1B-C24B-4528-88EE-C01F8D01B187}" srcOrd="3" destOrd="0" parTransId="{42F63291-108A-4EA2-B0C1-88A58698CF9D}" sibTransId="{FB7A0DE0-9C7D-4115-B72C-7BB73022D1BB}"/>
    <dgm:cxn modelId="{1D731A6F-0CFD-4AE8-B5AA-8CE9D4DD057E}" srcId="{27BD6DE6-A64E-4D10-9273-68986977416E}" destId="{B775865C-F944-47C6-8A82-E26C15998CBD}" srcOrd="1" destOrd="0" parTransId="{9E5FAA12-96DC-45B8-A04D-B2140D32C0FF}" sibTransId="{BEF5EA15-D30E-486A-BE07-91701C54A549}"/>
    <dgm:cxn modelId="{98BDDB71-FCB7-4F0E-8D9A-0C86EAA96634}" srcId="{27BD6DE6-A64E-4D10-9273-68986977416E}" destId="{006E8510-316B-458A-9BC1-17759118BF14}" srcOrd="2" destOrd="0" parTransId="{8FEFC947-AA13-46EC-AFCC-4DF9015A334C}" sibTransId="{12DBC6C4-6545-4405-8502-19BB0F51EC30}"/>
    <dgm:cxn modelId="{0683B28B-0359-4C00-AFF0-3ABD3553A471}" srcId="{7F3EE7F4-5CF1-432E-A16A-EF1709181AEB}" destId="{58A43B6F-DE60-4DF8-8397-0C3A8E3D1E67}" srcOrd="1" destOrd="0" parTransId="{578542A2-45F1-4006-9AB5-FFA68462A556}" sibTransId="{8A6C530E-7229-4411-8939-E9774EA8157D}"/>
    <dgm:cxn modelId="{1746A295-6870-4417-B60C-533AC3673452}" type="presOf" srcId="{74281D1B-C24B-4528-88EE-C01F8D01B187}" destId="{F3B6B158-1AE0-4D8B-A702-A8715E021A2A}" srcOrd="0" destOrd="3" presId="urn:microsoft.com/office/officeart/2005/8/layout/vList2"/>
    <dgm:cxn modelId="{94CD4497-2335-4849-A9FF-4FA97754D4AA}" srcId="{90250D92-EAF1-4F2C-B772-CC48C11D0311}" destId="{0FE65D8F-91D7-46F6-94C5-0642A6C22129}" srcOrd="1" destOrd="0" parTransId="{41054D66-3473-4A96-AE82-FC3C4AC9285E}" sibTransId="{24D7EDA8-2455-4C46-AF0B-C49FF36C3BB4}"/>
    <dgm:cxn modelId="{6783359D-6E57-4C35-AEE5-864D38C47E24}" srcId="{90250D92-EAF1-4F2C-B772-CC48C11D0311}" destId="{15981B96-D8DF-4BD5-9205-E3F8DCA8212E}" srcOrd="2" destOrd="0" parTransId="{DEEF6614-5C8E-46A2-867B-C9F7CD4C5D19}" sibTransId="{8652596B-EEE6-4543-AB9D-DC9B9E807380}"/>
    <dgm:cxn modelId="{1C954AAA-F0CE-4914-844B-31CBC2ABBDFC}" type="presOf" srcId="{0FE65D8F-91D7-46F6-94C5-0642A6C22129}" destId="{A6170852-CD95-4A25-B089-D6B307265438}" srcOrd="0" destOrd="1" presId="urn:microsoft.com/office/officeart/2005/8/layout/vList2"/>
    <dgm:cxn modelId="{876AFEAD-EA67-4CF9-A983-954E585CF568}" type="presOf" srcId="{006E8510-316B-458A-9BC1-17759118BF14}" destId="{F3B6B158-1AE0-4D8B-A702-A8715E021A2A}" srcOrd="0" destOrd="2" presId="urn:microsoft.com/office/officeart/2005/8/layout/vList2"/>
    <dgm:cxn modelId="{A32B1BB6-92B0-4366-B170-A5AE63E07314}" type="presOf" srcId="{31D8F70D-89DF-4EF2-95ED-23355DFA290D}" destId="{48C4D8D6-E7FC-4E3C-9F84-84133BB46313}" srcOrd="0" destOrd="0" presId="urn:microsoft.com/office/officeart/2005/8/layout/vList2"/>
    <dgm:cxn modelId="{F8593BB8-040D-45E5-A040-33463384AB91}" srcId="{6F84F787-5F99-452F-AD9B-0BD6125B0C3D}" destId="{27BD6DE6-A64E-4D10-9273-68986977416E}" srcOrd="2" destOrd="0" parTransId="{C45F01DC-DAB6-481E-ABF3-6A5B171385BA}" sibTransId="{017C8BE8-7444-4868-A355-78BA7F2A9108}"/>
    <dgm:cxn modelId="{D21BBDC1-6177-4659-B672-EC4BABA1338C}" type="presOf" srcId="{15981B96-D8DF-4BD5-9205-E3F8DCA8212E}" destId="{A6170852-CD95-4A25-B089-D6B307265438}" srcOrd="0" destOrd="2" presId="urn:microsoft.com/office/officeart/2005/8/layout/vList2"/>
    <dgm:cxn modelId="{AF0007C4-DDEA-4E0C-9924-8AFC19D30F0F}" srcId="{6F84F787-5F99-452F-AD9B-0BD6125B0C3D}" destId="{7F3EE7F4-5CF1-432E-A16A-EF1709181AEB}" srcOrd="0" destOrd="0" parTransId="{41F9131A-82C0-45B3-84EB-25C445DFB798}" sibTransId="{C7FB9F7D-C9D7-4F24-801C-51D68C64976A}"/>
    <dgm:cxn modelId="{5704A3DF-4049-45C3-B12B-23930E476921}" type="presOf" srcId="{B775865C-F944-47C6-8A82-E26C15998CBD}" destId="{F3B6B158-1AE0-4D8B-A702-A8715E021A2A}" srcOrd="0" destOrd="1" presId="urn:microsoft.com/office/officeart/2005/8/layout/vList2"/>
    <dgm:cxn modelId="{833E3FE2-BEBC-4C7F-823A-35867F1A1DDB}" type="presOf" srcId="{58A43B6F-DE60-4DF8-8397-0C3A8E3D1E67}" destId="{48C4D8D6-E7FC-4E3C-9F84-84133BB46313}" srcOrd="0" destOrd="1" presId="urn:microsoft.com/office/officeart/2005/8/layout/vList2"/>
    <dgm:cxn modelId="{51167CE3-784F-425F-A2AD-3FD898503C36}" srcId="{27BD6DE6-A64E-4D10-9273-68986977416E}" destId="{B0FCDD16-8224-4E79-ABF5-87D73043DDA9}" srcOrd="0" destOrd="0" parTransId="{5B57E8F0-FB3F-4C32-A79D-441557C8A19F}" sibTransId="{3C59DC4E-D43D-487F-83AF-054B96DF5732}"/>
    <dgm:cxn modelId="{6F1A20F1-9292-4C19-B26E-38E2F0663A85}" type="presOf" srcId="{4F0349F7-7124-4645-B7CB-EE5C90341F93}" destId="{A6170852-CD95-4A25-B089-D6B307265438}" srcOrd="0" destOrd="0" presId="urn:microsoft.com/office/officeart/2005/8/layout/vList2"/>
    <dgm:cxn modelId="{641FF6CF-18E6-4917-9E68-B3EE90E6A343}" type="presParOf" srcId="{85DAB027-F54C-44DC-BDBE-232ED77CC6C1}" destId="{EC610065-CFB3-4CEF-BC1D-8B50BDA86689}" srcOrd="0" destOrd="0" presId="urn:microsoft.com/office/officeart/2005/8/layout/vList2"/>
    <dgm:cxn modelId="{AADF9B8A-F4E3-4087-BF5A-48E4E5B75C10}" type="presParOf" srcId="{85DAB027-F54C-44DC-BDBE-232ED77CC6C1}" destId="{48C4D8D6-E7FC-4E3C-9F84-84133BB46313}" srcOrd="1" destOrd="0" presId="urn:microsoft.com/office/officeart/2005/8/layout/vList2"/>
    <dgm:cxn modelId="{FC91255D-65B1-4A4B-8EB7-9F83F5BA69DA}" type="presParOf" srcId="{85DAB027-F54C-44DC-BDBE-232ED77CC6C1}" destId="{2309305B-C855-4771-85E1-9B59415FD537}" srcOrd="2" destOrd="0" presId="urn:microsoft.com/office/officeart/2005/8/layout/vList2"/>
    <dgm:cxn modelId="{BB0C8D00-E4E0-4A9B-BB60-C9A5C011522B}" type="presParOf" srcId="{85DAB027-F54C-44DC-BDBE-232ED77CC6C1}" destId="{A6170852-CD95-4A25-B089-D6B307265438}" srcOrd="3" destOrd="0" presId="urn:microsoft.com/office/officeart/2005/8/layout/vList2"/>
    <dgm:cxn modelId="{1D622E4A-A044-4385-B002-4942E6980DA2}" type="presParOf" srcId="{85DAB027-F54C-44DC-BDBE-232ED77CC6C1}" destId="{D6C6CA5C-623B-4113-8558-EECF5C4AA422}" srcOrd="4" destOrd="0" presId="urn:microsoft.com/office/officeart/2005/8/layout/vList2"/>
    <dgm:cxn modelId="{087399B7-70E3-4319-89C2-2EC91A2A66D0}" type="presParOf" srcId="{85DAB027-F54C-44DC-BDBE-232ED77CC6C1}" destId="{F3B6B158-1AE0-4D8B-A702-A8715E021A2A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610065-CFB3-4CEF-BC1D-8B50BDA86689}">
      <dsp:nvSpPr>
        <dsp:cNvPr id="0" name=""/>
        <dsp:cNvSpPr/>
      </dsp:nvSpPr>
      <dsp:spPr>
        <a:xfrm>
          <a:off x="0" y="8990"/>
          <a:ext cx="7979318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2.1 Logical Form and Logical Equivalence</a:t>
          </a:r>
        </a:p>
      </dsp:txBody>
      <dsp:txXfrm>
        <a:off x="29271" y="38261"/>
        <a:ext cx="7920776" cy="541083"/>
      </dsp:txXfrm>
    </dsp:sp>
    <dsp:sp modelId="{48C4D8D6-E7FC-4E3C-9F84-84133BB46313}">
      <dsp:nvSpPr>
        <dsp:cNvPr id="0" name=""/>
        <dsp:cNvSpPr/>
      </dsp:nvSpPr>
      <dsp:spPr>
        <a:xfrm>
          <a:off x="0" y="608615"/>
          <a:ext cx="7979318" cy="98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43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Statements; Compound Statements; Statement Form (Propositional Form)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Logical Equivalence; Tautologies and Contradictions</a:t>
          </a:r>
        </a:p>
      </dsp:txBody>
      <dsp:txXfrm>
        <a:off x="0" y="608615"/>
        <a:ext cx="7979318" cy="983250"/>
      </dsp:txXfrm>
    </dsp:sp>
    <dsp:sp modelId="{2309305B-C855-4771-85E1-9B59415FD537}">
      <dsp:nvSpPr>
        <dsp:cNvPr id="0" name=""/>
        <dsp:cNvSpPr/>
      </dsp:nvSpPr>
      <dsp:spPr>
        <a:xfrm>
          <a:off x="0" y="1591865"/>
          <a:ext cx="7979318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2.2 Conditional Statements</a:t>
          </a:r>
        </a:p>
      </dsp:txBody>
      <dsp:txXfrm>
        <a:off x="29271" y="1621136"/>
        <a:ext cx="7920776" cy="541083"/>
      </dsp:txXfrm>
    </dsp:sp>
    <dsp:sp modelId="{A6170852-CD95-4A25-B089-D6B307265438}">
      <dsp:nvSpPr>
        <dsp:cNvPr id="0" name=""/>
        <dsp:cNvSpPr/>
      </dsp:nvSpPr>
      <dsp:spPr>
        <a:xfrm>
          <a:off x="0" y="2191490"/>
          <a:ext cx="7979318" cy="10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43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Conditional Statements; If-Then as Or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Negation, Contrapositive, Converse and Inverse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Only If and the </a:t>
          </a:r>
          <a:r>
            <a:rPr lang="en-US" sz="2000" kern="1200" dirty="0" err="1"/>
            <a:t>Biconditional</a:t>
          </a:r>
          <a:r>
            <a:rPr lang="en-US" sz="2000" kern="1200" dirty="0"/>
            <a:t>; Necessary and Sufficient Conditions</a:t>
          </a:r>
        </a:p>
      </dsp:txBody>
      <dsp:txXfrm>
        <a:off x="0" y="2191490"/>
        <a:ext cx="7979318" cy="1035000"/>
      </dsp:txXfrm>
    </dsp:sp>
    <dsp:sp modelId="{D6C6CA5C-623B-4113-8558-EECF5C4AA422}">
      <dsp:nvSpPr>
        <dsp:cNvPr id="0" name=""/>
        <dsp:cNvSpPr/>
      </dsp:nvSpPr>
      <dsp:spPr>
        <a:xfrm>
          <a:off x="0" y="3226490"/>
          <a:ext cx="7979318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2.3 Valid and Invalid Arguments	</a:t>
          </a:r>
        </a:p>
      </dsp:txBody>
      <dsp:txXfrm>
        <a:off x="29271" y="3255761"/>
        <a:ext cx="7920776" cy="541083"/>
      </dsp:txXfrm>
    </dsp:sp>
    <dsp:sp modelId="{F3B6B158-1AE0-4D8B-A702-A8715E021A2A}">
      <dsp:nvSpPr>
        <dsp:cNvPr id="0" name=""/>
        <dsp:cNvSpPr/>
      </dsp:nvSpPr>
      <dsp:spPr>
        <a:xfrm>
          <a:off x="0" y="3826115"/>
          <a:ext cx="7979318" cy="1371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343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Argument; Valid and Invalid Arguments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Modus Ponens and Modus Tollens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Rules of Inference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Fallacies</a:t>
          </a:r>
        </a:p>
      </dsp:txBody>
      <dsp:txXfrm>
        <a:off x="0" y="3826115"/>
        <a:ext cx="7979318" cy="1371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F87D3-6609-4895-8881-950251D61054}" type="datetimeFigureOut">
              <a:rPr lang="en-SG" smtClean="0"/>
              <a:t>2/7/2026</a:t>
            </a:fld>
            <a:endParaRPr lang="en-SG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167E88-3C73-4F9C-825D-426281F3743E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579062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Quizzes</a:t>
            </a:r>
          </a:p>
          <a:p>
            <a:pPr marL="228600" indent="-228600">
              <a:buAutoNum type="arabicPeriod"/>
            </a:pPr>
            <a:r>
              <a:rPr lang="en-US" dirty="0"/>
              <a:t>Is a married person looking at an unmarried person?</a:t>
            </a:r>
          </a:p>
          <a:p>
            <a:pPr marL="228600" indent="-228600">
              <a:buAutoNum type="arabicPeriod"/>
            </a:pPr>
            <a:r>
              <a:rPr lang="en-US" dirty="0"/>
              <a:t>Mother and son. “If you behave, then you will get ice-cream.”</a:t>
            </a:r>
          </a:p>
          <a:p>
            <a:pPr marL="228600" indent="-228600">
              <a:buAutoNum type="arabicPeriod"/>
            </a:pP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95508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10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010146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3441721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3230945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13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4500398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14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2231862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15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6546769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16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107469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17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9675110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18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0886012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19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523622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955087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20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327903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7118166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3290541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23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5300686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24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752883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25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9194655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26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3408139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27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3FF78-26F0-2E1B-F31D-A50F4A3BA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0BDEE2-1867-B39F-29DA-A8EFC38D0F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17F622-6CD6-B1CC-390C-2B5794E125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4CCEF3-EC03-833F-AC64-198E26AAB3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29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8552946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30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955087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33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34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25868488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35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8959073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36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9236835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37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780676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38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55504418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39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8334086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40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85329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4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69508911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41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6053801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42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5648058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43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89619818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44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21100719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45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57813854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46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90202892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D6BE8-1BF9-66FB-F27F-A2D27AE49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98602B-7D50-28F1-0C4D-B7417BCA60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33DF33-B673-0E80-F227-B62EC29DE0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Quizzes</a:t>
            </a:r>
          </a:p>
          <a:p>
            <a:pPr marL="228600" indent="-228600">
              <a:buAutoNum type="arabicPeriod"/>
            </a:pPr>
            <a:r>
              <a:rPr lang="en-US" dirty="0"/>
              <a:t>Is a married person looking at an unmarried person?</a:t>
            </a:r>
          </a:p>
          <a:p>
            <a:pPr marL="228600" indent="-228600">
              <a:buAutoNum type="arabicPeriod"/>
            </a:pPr>
            <a:r>
              <a:rPr lang="en-US" dirty="0"/>
              <a:t>Mother and son. “If you behave, then you will get ice-cream.”</a:t>
            </a:r>
          </a:p>
          <a:p>
            <a:pPr marL="228600" indent="-228600">
              <a:buAutoNum type="arabicPeriod"/>
            </a:pPr>
            <a:endParaRPr lang="en-S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158E3-5F24-CBD5-2984-7557FC6416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47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3503064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48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8591069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49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04839697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50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83994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5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51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8444992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52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45042240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54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2919647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55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70649573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56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17846267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58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59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60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61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62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6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020484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63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64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65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66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67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68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69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70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71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72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4EFD1-86DF-DB6B-5A34-9836539AF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9B9DF6-8CB6-CD63-CFB5-7C7C9AED02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C35327-4FCE-4C88-5AC7-65E0FBDB5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CCAE15-5FD1-185E-642B-7767C9199D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7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8269407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73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74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75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76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66803637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77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2149582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78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52781295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79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59984106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80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9420895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81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775387183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82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98079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8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6675190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83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76810382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84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8790250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85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699824513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86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663241935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87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94118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7E88-3C73-4F9C-825D-426281F3743E}" type="slidenum">
              <a:rPr lang="en-SG" smtClean="0"/>
              <a:t>9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58515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1355-5649-4AD8-BB9D-1A5455CEB169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40911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615D4-F39F-40C8-B815-9D5F7CC6837A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678463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6C2B7-FFFB-439E-984B-574F822BDA6B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184222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3F7B6-8766-4E27-BCA9-2344E6587F41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81989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2D75A-5185-443E-9091-36C60D98FB3F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1622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4EAFD-9772-4422-A2F2-E906626A189E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15693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E143B-0144-4690-B3B4-A05CFAE8D5F2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990113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1631C-D083-42BA-A20B-0E0CD2C0567E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5753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3DA9C-0E2B-4787-AE52-67F6181CA98A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82714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2BB6-88BE-472E-BEE6-0367B872129D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712682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C7B5B-5E12-41EA-81B6-3C439D1BCEB3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3312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2B41B-CFB2-456D-89C3-CA102AEB0DD4}" type="datetime1">
              <a:rPr lang="en-SG" smtClean="0"/>
              <a:t>2/7/2026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5BCA7-BE1F-44EA-8FAA-E97CADA8B770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0532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fi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hyperlink" Target="https://pixabay.com/en/detective-investigation-man-police-311684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s://ct101.commons.gc.cuny.edu/mid-semester-post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hyperlink" Target="https://pollev.com/ashishdandekar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www.theguardian.com/science/2016/mar/28/did-you-solve-it-the-logic-question-almost-everyone-gets-wrong" TargetMode="External"/><Relationship Id="rId4" Type="http://schemas.openxmlformats.org/officeDocument/2006/relationships/chart" Target="../charts/char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30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50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0.png"/><Relationship Id="rId4" Type="http://schemas.openxmlformats.org/officeDocument/2006/relationships/image" Target="../media/image8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15318"/>
            <a:ext cx="6858000" cy="776407"/>
          </a:xfrm>
        </p:spPr>
        <p:txBody>
          <a:bodyPr>
            <a:normAutofit/>
          </a:bodyPr>
          <a:lstStyle/>
          <a:p>
            <a:r>
              <a:rPr lang="en-SG" dirty="0"/>
              <a:t>Ashish Dandekar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2086" y="2152651"/>
            <a:ext cx="7247642" cy="627871"/>
          </a:xfrm>
        </p:spPr>
        <p:txBody>
          <a:bodyPr>
            <a:normAutofit/>
          </a:bodyPr>
          <a:lstStyle/>
          <a:p>
            <a:r>
              <a:rPr lang="en-SG" sz="3000" dirty="0">
                <a:solidFill>
                  <a:schemeClr val="bg1"/>
                </a:solidFill>
                <a:latin typeface="+mn-lt"/>
              </a:rPr>
              <a:t>2. The Logic of Compound Statements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 Logical Form and Logical Equivalence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</a:t>
            </a:fld>
            <a:endParaRPr lang="en-SG" dirty="0"/>
          </a:p>
        </p:txBody>
      </p:sp>
      <p:sp>
        <p:nvSpPr>
          <p:cNvPr id="19" name="Oval 18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6" name="Oval 15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7" name="Oval 16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Rounded Rectangle 36"/>
          <p:cNvSpPr/>
          <p:nvPr/>
        </p:nvSpPr>
        <p:spPr>
          <a:xfrm>
            <a:off x="644577" y="2152650"/>
            <a:ext cx="7809875" cy="1360571"/>
          </a:xfrm>
          <a:prstGeom prst="roundRect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922086" y="1985360"/>
            <a:ext cx="7247642" cy="13114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G" sz="3000" dirty="0">
                <a:solidFill>
                  <a:schemeClr val="bg1"/>
                </a:solidFill>
                <a:latin typeface="+mn-lt"/>
              </a:rPr>
              <a:t>2.1 The Logic of Compound Statements</a:t>
            </a:r>
            <a:br>
              <a:rPr lang="en-SG" sz="3000" dirty="0">
                <a:solidFill>
                  <a:schemeClr val="bg1"/>
                </a:solidFill>
                <a:latin typeface="+mn-lt"/>
              </a:rPr>
            </a:br>
            <a:r>
              <a:rPr lang="en-SG" sz="3000" dirty="0">
                <a:solidFill>
                  <a:schemeClr val="bg1"/>
                </a:solidFill>
                <a:latin typeface="+mn-lt"/>
              </a:rPr>
              <a:t>(aka Propositional Logic)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7EA73A-212D-4273-BDE9-ADF833B6CB31}"/>
              </a:ext>
            </a:extLst>
          </p:cNvPr>
          <p:cNvSpPr txBox="1"/>
          <p:nvPr/>
        </p:nvSpPr>
        <p:spPr>
          <a:xfrm>
            <a:off x="101700" y="6362437"/>
            <a:ext cx="240808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AY2026</a:t>
            </a:r>
            <a:r>
              <a:rPr lang="en-US" dirty="0"/>
              <a:t>/27 Semester 1</a:t>
            </a:r>
            <a:endParaRPr lang="en-SG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4D5D19-F453-5D84-BB1A-6CCF33662ACE}"/>
              </a:ext>
            </a:extLst>
          </p:cNvPr>
          <p:cNvSpPr txBox="1"/>
          <p:nvPr/>
        </p:nvSpPr>
        <p:spPr>
          <a:xfrm>
            <a:off x="6665742" y="860979"/>
            <a:ext cx="2454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G" dirty="0"/>
              <a:t>Slides credits: Aaron Tan</a:t>
            </a:r>
          </a:p>
        </p:txBody>
      </p:sp>
    </p:spTree>
    <p:extLst>
      <p:ext uri="{BB962C8B-B14F-4D97-AF65-F5344CB8AC3E}">
        <p14:creationId xmlns:p14="http://schemas.microsoft.com/office/powerpoint/2010/main" val="95164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Compound Statements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10</a:t>
            </a:fld>
            <a:endParaRPr lang="en-SG" dirty="0"/>
          </a:p>
        </p:txBody>
      </p:sp>
      <p:sp>
        <p:nvSpPr>
          <p:cNvPr id="53" name="TextBox 5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2.1.2. Compound Statements</a:t>
            </a:r>
            <a:endParaRPr lang="en-SG" sz="20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76756" y="1961239"/>
            <a:ext cx="2198189" cy="1203279"/>
            <a:chOff x="476756" y="1738369"/>
            <a:chExt cx="2198189" cy="1203279"/>
          </a:xfrm>
        </p:grpSpPr>
        <p:sp>
          <p:nvSpPr>
            <p:cNvPr id="7" name="TextBox 6"/>
            <p:cNvSpPr txBox="1"/>
            <p:nvPr/>
          </p:nvSpPr>
          <p:spPr>
            <a:xfrm>
              <a:off x="974360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/>
                <a:t>~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6756" y="2418428"/>
              <a:ext cx="21981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Not/negation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010667" y="1961239"/>
            <a:ext cx="884007" cy="1203279"/>
            <a:chOff x="4010667" y="1738369"/>
            <a:chExt cx="884007" cy="1203279"/>
          </a:xfrm>
        </p:grpSpPr>
        <p:sp>
          <p:nvSpPr>
            <p:cNvPr id="36" name="TextBox 35"/>
            <p:cNvSpPr txBox="1"/>
            <p:nvPr/>
          </p:nvSpPr>
          <p:spPr>
            <a:xfrm>
              <a:off x="4017363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>
                  <a:sym typeface="Symbol" panose="05050102010706020507" pitchFamily="18" charset="2"/>
                </a:rPr>
                <a:t></a:t>
              </a:r>
              <a:endParaRPr lang="en-SG" sz="44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010667" y="2418428"/>
              <a:ext cx="8773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and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046974" y="1961239"/>
            <a:ext cx="877311" cy="1203279"/>
            <a:chOff x="6895474" y="1738369"/>
            <a:chExt cx="877311" cy="1203279"/>
          </a:xfrm>
        </p:grpSpPr>
        <p:sp>
          <p:nvSpPr>
            <p:cNvPr id="38" name="TextBox 37"/>
            <p:cNvSpPr txBox="1"/>
            <p:nvPr/>
          </p:nvSpPr>
          <p:spPr>
            <a:xfrm>
              <a:off x="6895474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>
                  <a:sym typeface="Symbol" panose="05050102010706020507" pitchFamily="18" charset="2"/>
                </a:rPr>
                <a:t></a:t>
              </a:r>
              <a:endParaRPr lang="en-SG" sz="44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895474" y="2418428"/>
              <a:ext cx="8773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or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865063" y="1902013"/>
            <a:ext cx="998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000" dirty="0"/>
              <a:t>also </a:t>
            </a:r>
            <a:r>
              <a:rPr lang="en-SG" sz="3200" dirty="0">
                <a:sym typeface="Symbol" panose="05050102010706020507" pitchFamily="18" charset="2"/>
              </a:rPr>
              <a:t></a:t>
            </a:r>
            <a:endParaRPr lang="en-SG" sz="3600" dirty="0"/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047929"/>
              </p:ext>
            </p:extLst>
          </p:nvPr>
        </p:nvGraphicFramePr>
        <p:xfrm>
          <a:off x="689548" y="4113409"/>
          <a:ext cx="1618938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9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~</a:t>
                      </a:r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289115" y="3316015"/>
            <a:ext cx="2379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Truth tables:</a:t>
            </a: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258600"/>
              </p:ext>
            </p:extLst>
          </p:nvPr>
        </p:nvGraphicFramePr>
        <p:xfrm>
          <a:off x="3312826" y="3720377"/>
          <a:ext cx="2338467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</a:t>
                      </a:r>
                      <a:r>
                        <a:rPr lang="en-SG" sz="2400" dirty="0"/>
                        <a:t> </a:t>
                      </a:r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620414"/>
              </p:ext>
            </p:extLst>
          </p:nvPr>
        </p:nvGraphicFramePr>
        <p:xfrm>
          <a:off x="6176883" y="3720377"/>
          <a:ext cx="2338467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</a:t>
                      </a:r>
                      <a:r>
                        <a:rPr lang="en-SG" sz="2400" dirty="0"/>
                        <a:t> </a:t>
                      </a:r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289114" y="1438019"/>
            <a:ext cx="3908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Logical connectives:</a:t>
            </a:r>
          </a:p>
        </p:txBody>
      </p:sp>
      <p:sp>
        <p:nvSpPr>
          <p:cNvPr id="33" name="Oval 32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4" name="Oval 53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5" name="Oval 54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260514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Compound Statements: Negation, Conjunction, and Disjunction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11</a:t>
            </a:fld>
            <a:endParaRPr lang="en-SG" dirty="0"/>
          </a:p>
        </p:txBody>
      </p:sp>
      <p:grpSp>
        <p:nvGrpSpPr>
          <p:cNvPr id="25" name="Group 24"/>
          <p:cNvGrpSpPr/>
          <p:nvPr/>
        </p:nvGrpSpPr>
        <p:grpSpPr>
          <a:xfrm>
            <a:off x="974410" y="1087078"/>
            <a:ext cx="7176411" cy="1448841"/>
            <a:chOff x="993228" y="4598517"/>
            <a:chExt cx="7176411" cy="1448841"/>
          </a:xfrm>
        </p:grpSpPr>
        <p:sp>
          <p:nvSpPr>
            <p:cNvPr id="26" name="Rectangle 25"/>
            <p:cNvSpPr/>
            <p:nvPr/>
          </p:nvSpPr>
          <p:spPr>
            <a:xfrm>
              <a:off x="993228" y="4598517"/>
              <a:ext cx="7176411" cy="144884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93228" y="4598517"/>
              <a:ext cx="7176411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109374" y="4645644"/>
              <a:ext cx="4235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2.1.2 (Negation)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09374" y="5193984"/>
              <a:ext cx="69253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/>
                <a:t>If </a:t>
              </a:r>
              <a:r>
                <a:rPr lang="en-SG" sz="2400" i="1" dirty="0"/>
                <a:t>p</a:t>
              </a:r>
              <a:r>
                <a:rPr lang="en-SG" sz="2400" dirty="0"/>
                <a:t> is a statement variable, the </a:t>
              </a:r>
              <a:r>
                <a:rPr lang="en-SG" sz="2400" b="1" dirty="0"/>
                <a:t>negation</a:t>
              </a:r>
              <a:r>
                <a:rPr lang="en-SG" sz="2400" dirty="0"/>
                <a:t> of </a:t>
              </a:r>
              <a:r>
                <a:rPr lang="en-SG" sz="2400" i="1" dirty="0"/>
                <a:t>p</a:t>
              </a:r>
              <a:r>
                <a:rPr lang="en-SG" sz="2400" dirty="0"/>
                <a:t> is “not </a:t>
              </a:r>
              <a:r>
                <a:rPr lang="en-SG" sz="2400" i="1" dirty="0"/>
                <a:t>p</a:t>
              </a:r>
              <a:r>
                <a:rPr lang="en-SG" sz="2400" dirty="0"/>
                <a:t>” or “it is not the case that </a:t>
              </a:r>
              <a:r>
                <a:rPr lang="en-SG" sz="2400" i="1" dirty="0"/>
                <a:t>p</a:t>
              </a:r>
              <a:r>
                <a:rPr lang="en-SG" sz="2400" dirty="0"/>
                <a:t>” and is denoted ~</a:t>
              </a:r>
              <a:r>
                <a:rPr lang="en-SG" sz="2400" i="1" dirty="0"/>
                <a:t>p</a:t>
              </a:r>
              <a:r>
                <a:rPr lang="en-SG" sz="2400" dirty="0"/>
                <a:t>.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74410" y="2832401"/>
            <a:ext cx="7176411" cy="1448841"/>
            <a:chOff x="993228" y="4598517"/>
            <a:chExt cx="7176411" cy="1448841"/>
          </a:xfrm>
        </p:grpSpPr>
        <p:sp>
          <p:nvSpPr>
            <p:cNvPr id="31" name="Rectangle 30"/>
            <p:cNvSpPr/>
            <p:nvPr/>
          </p:nvSpPr>
          <p:spPr>
            <a:xfrm>
              <a:off x="993228" y="4598517"/>
              <a:ext cx="7176411" cy="144884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993228" y="4598517"/>
              <a:ext cx="7176411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109374" y="4645644"/>
              <a:ext cx="4235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2.1.3 (Conjunction)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109374" y="5193984"/>
              <a:ext cx="69253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/>
                <a:t>If </a:t>
              </a:r>
              <a:r>
                <a:rPr lang="en-SG" sz="2400" i="1" dirty="0"/>
                <a:t>p</a:t>
              </a:r>
              <a:r>
                <a:rPr lang="en-SG" sz="2400" dirty="0"/>
                <a:t> and </a:t>
              </a:r>
              <a:r>
                <a:rPr lang="en-SG" sz="2400" i="1" dirty="0"/>
                <a:t>q</a:t>
              </a:r>
              <a:r>
                <a:rPr lang="en-SG" sz="2400" dirty="0"/>
                <a:t> are statement variables, the </a:t>
              </a:r>
              <a:r>
                <a:rPr lang="en-SG" sz="2400" b="1" dirty="0"/>
                <a:t>conjunction</a:t>
              </a:r>
              <a:r>
                <a:rPr lang="en-SG" sz="2400" dirty="0"/>
                <a:t> of </a:t>
              </a:r>
              <a:r>
                <a:rPr lang="en-SG" sz="2400" i="1" dirty="0"/>
                <a:t>p</a:t>
              </a:r>
              <a:r>
                <a:rPr lang="en-SG" sz="2400" dirty="0"/>
                <a:t> and </a:t>
              </a:r>
              <a:r>
                <a:rPr lang="en-SG" sz="2400" i="1" dirty="0"/>
                <a:t>q</a:t>
              </a:r>
              <a:r>
                <a:rPr lang="en-SG" sz="2400" dirty="0"/>
                <a:t> is “</a:t>
              </a:r>
              <a:r>
                <a:rPr lang="en-SG" sz="2400" i="1" dirty="0"/>
                <a:t>p</a:t>
              </a:r>
              <a:r>
                <a:rPr lang="en-SG" sz="2400" dirty="0"/>
                <a:t> and </a:t>
              </a:r>
              <a:r>
                <a:rPr lang="en-SG" sz="2400" i="1" dirty="0"/>
                <a:t>q</a:t>
              </a:r>
              <a:r>
                <a:rPr lang="en-SG" sz="2400" dirty="0"/>
                <a:t>”, denoted </a:t>
              </a:r>
              <a:r>
                <a:rPr lang="en-SG" sz="2400" i="1" dirty="0"/>
                <a:t>p</a:t>
              </a:r>
              <a:r>
                <a:rPr lang="en-SG" sz="2400" dirty="0"/>
                <a:t> </a:t>
              </a:r>
              <a:r>
                <a:rPr lang="en-SG" sz="2400" dirty="0">
                  <a:sym typeface="Symbol" panose="05050102010706020507" pitchFamily="18" charset="2"/>
                </a:rPr>
                <a:t> </a:t>
              </a:r>
              <a:r>
                <a:rPr lang="en-SG" sz="2400" i="1" dirty="0"/>
                <a:t>q</a:t>
              </a:r>
              <a:r>
                <a:rPr lang="en-SG" sz="2400" dirty="0"/>
                <a:t>.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974410" y="4631742"/>
            <a:ext cx="7176411" cy="1448841"/>
            <a:chOff x="993228" y="4598517"/>
            <a:chExt cx="7176411" cy="1448841"/>
          </a:xfrm>
        </p:grpSpPr>
        <p:sp>
          <p:nvSpPr>
            <p:cNvPr id="37" name="Rectangle 36"/>
            <p:cNvSpPr/>
            <p:nvPr/>
          </p:nvSpPr>
          <p:spPr>
            <a:xfrm>
              <a:off x="993228" y="4598517"/>
              <a:ext cx="7176411" cy="144884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993228" y="4598517"/>
              <a:ext cx="7176411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09374" y="4645644"/>
              <a:ext cx="4235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2.1.4 (Disjunction)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109374" y="5193984"/>
              <a:ext cx="69253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/>
                <a:t>If </a:t>
              </a:r>
              <a:r>
                <a:rPr lang="en-SG" sz="2400" i="1" dirty="0"/>
                <a:t>p</a:t>
              </a:r>
              <a:r>
                <a:rPr lang="en-SG" sz="2400" dirty="0"/>
                <a:t> and </a:t>
              </a:r>
              <a:r>
                <a:rPr lang="en-SG" sz="2400" i="1" dirty="0"/>
                <a:t>q</a:t>
              </a:r>
              <a:r>
                <a:rPr lang="en-SG" sz="2400" dirty="0"/>
                <a:t> are statement variables, the </a:t>
              </a:r>
              <a:r>
                <a:rPr lang="en-SG" sz="2400" b="1" dirty="0"/>
                <a:t>disjunction</a:t>
              </a:r>
              <a:r>
                <a:rPr lang="en-SG" sz="2400" dirty="0"/>
                <a:t> of </a:t>
              </a:r>
              <a:r>
                <a:rPr lang="en-SG" sz="2400" i="1" dirty="0"/>
                <a:t>p</a:t>
              </a:r>
              <a:r>
                <a:rPr lang="en-SG" sz="2400" dirty="0"/>
                <a:t> and </a:t>
              </a:r>
              <a:r>
                <a:rPr lang="en-SG" sz="2400" i="1" dirty="0"/>
                <a:t>q</a:t>
              </a:r>
              <a:r>
                <a:rPr lang="en-SG" sz="2400" dirty="0"/>
                <a:t> is “</a:t>
              </a:r>
              <a:r>
                <a:rPr lang="en-SG" sz="2400" i="1" dirty="0"/>
                <a:t>p</a:t>
              </a:r>
              <a:r>
                <a:rPr lang="en-SG" sz="2400" dirty="0"/>
                <a:t> or </a:t>
              </a:r>
              <a:r>
                <a:rPr lang="en-SG" sz="2400" i="1" dirty="0"/>
                <a:t>q</a:t>
              </a:r>
              <a:r>
                <a:rPr lang="en-SG" sz="2400" dirty="0"/>
                <a:t>”, denoted </a:t>
              </a:r>
              <a:r>
                <a:rPr lang="en-SG" sz="2400" i="1" dirty="0"/>
                <a:t>p</a:t>
              </a:r>
              <a:r>
                <a:rPr lang="en-SG" sz="2400" dirty="0"/>
                <a:t> </a:t>
              </a:r>
              <a:r>
                <a:rPr lang="en-SG" sz="2400" dirty="0">
                  <a:sym typeface="Symbol" panose="05050102010706020507" pitchFamily="18" charset="2"/>
                </a:rPr>
                <a:t> </a:t>
              </a:r>
              <a:r>
                <a:rPr lang="en-SG" sz="2400" i="1" dirty="0"/>
                <a:t>q</a:t>
              </a:r>
              <a:r>
                <a:rPr lang="en-SG" sz="2400" dirty="0"/>
                <a:t>.</a:t>
              </a:r>
            </a:p>
          </p:txBody>
        </p:sp>
      </p:grpSp>
      <p:sp>
        <p:nvSpPr>
          <p:cNvPr id="45" name="Oval 4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3" name="Oval 52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4" name="Oval 53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5" name="Oval 54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6" name="Oval 55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7" name="Oval 56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8" name="Oval 57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9" name="Oval 58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0" name="Oval 59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36580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Compound Statements: Order of Operations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12</a:t>
            </a:fld>
            <a:endParaRPr lang="en-SG" dirty="0"/>
          </a:p>
        </p:txBody>
      </p:sp>
      <p:sp>
        <p:nvSpPr>
          <p:cNvPr id="2" name="TextBox 1"/>
          <p:cNvSpPr txBox="1"/>
          <p:nvPr/>
        </p:nvSpPr>
        <p:spPr>
          <a:xfrm>
            <a:off x="636144" y="989570"/>
            <a:ext cx="756347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SG" sz="2800" dirty="0"/>
              <a:t>Order of operations: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SG" sz="2400" dirty="0"/>
              <a:t>~ is performed first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SG" sz="2400" dirty="0">
                <a:sym typeface="Symbol" panose="05050102010706020507" pitchFamily="18" charset="2"/>
              </a:rPr>
              <a:t> </a:t>
            </a:r>
            <a:r>
              <a:rPr lang="en-SG" sz="2400" dirty="0"/>
              <a:t>and </a:t>
            </a:r>
            <a:r>
              <a:rPr lang="en-SG" sz="2400" dirty="0">
                <a:sym typeface="Symbol" panose="05050102010706020507" pitchFamily="18" charset="2"/>
              </a:rPr>
              <a:t> </a:t>
            </a:r>
            <a:r>
              <a:rPr lang="en-SG" sz="2400" dirty="0"/>
              <a:t>are </a:t>
            </a:r>
            <a:r>
              <a:rPr lang="en-SG" sz="2400" dirty="0">
                <a:solidFill>
                  <a:srgbClr val="C00000"/>
                </a:solidFill>
              </a:rPr>
              <a:t>coequal</a:t>
            </a:r>
            <a:r>
              <a:rPr lang="en-SG" sz="2400" dirty="0"/>
              <a:t> in order of operation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25538" y="2251454"/>
            <a:ext cx="3051435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~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  (~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p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 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 </a:t>
            </a:r>
            <a:endParaRPr lang="en-SG" sz="2800" i="1" dirty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509119" y="2251454"/>
            <a:ext cx="2143125" cy="894368"/>
            <a:chOff x="5343525" y="2665540"/>
            <a:chExt cx="2143125" cy="894368"/>
          </a:xfrm>
        </p:grpSpPr>
        <p:sp>
          <p:nvSpPr>
            <p:cNvPr id="55" name="TextBox 54"/>
            <p:cNvSpPr txBox="1"/>
            <p:nvPr/>
          </p:nvSpPr>
          <p:spPr>
            <a:xfrm>
              <a:off x="5343525" y="2665540"/>
              <a:ext cx="2143125" cy="52322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>
                  <a:solidFill>
                    <a:schemeClr val="bg1"/>
                  </a:solidFill>
                </a:rPr>
                <a:t>p</a:t>
              </a:r>
              <a:r>
                <a:rPr lang="en-SG" sz="2800" dirty="0">
                  <a:solidFill>
                    <a:schemeClr val="bg1"/>
                  </a:solidFill>
                </a:rPr>
                <a:t> 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 </a:t>
              </a:r>
              <a:r>
                <a:rPr lang="en-SG" sz="28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q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  </a:t>
              </a:r>
              <a:r>
                <a:rPr lang="en-SG" sz="28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r</a:t>
              </a:r>
              <a:endParaRPr lang="en-SG" sz="2800" i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530667" y="3098243"/>
              <a:ext cx="1768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/>
                <a:t>Ambiguous</a:t>
              </a: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636144" y="3109203"/>
            <a:ext cx="75634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SG" sz="2800" dirty="0"/>
              <a:t>Use </a:t>
            </a:r>
            <a:r>
              <a:rPr lang="en-SG" sz="2800" dirty="0">
                <a:solidFill>
                  <a:srgbClr val="C00000"/>
                </a:solidFill>
              </a:rPr>
              <a:t>parentheses</a:t>
            </a:r>
            <a:r>
              <a:rPr lang="en-SG" sz="2800" dirty="0"/>
              <a:t> to override or disambiguate order of operations</a:t>
            </a:r>
            <a:endParaRPr lang="en-SG" sz="24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925171" y="4113918"/>
            <a:ext cx="2743201" cy="951457"/>
            <a:chOff x="925171" y="4831038"/>
            <a:chExt cx="2743201" cy="951457"/>
          </a:xfrm>
        </p:grpSpPr>
        <p:sp>
          <p:nvSpPr>
            <p:cNvPr id="57" name="TextBox 56"/>
            <p:cNvSpPr txBox="1"/>
            <p:nvPr/>
          </p:nvSpPr>
          <p:spPr>
            <a:xfrm>
              <a:off x="1225210" y="4831038"/>
              <a:ext cx="2143125" cy="52322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~(</a:t>
              </a:r>
              <a:r>
                <a:rPr lang="en-SG" sz="28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p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  </a:t>
              </a:r>
              <a:r>
                <a:rPr lang="en-SG" sz="28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q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)</a:t>
              </a:r>
              <a:endParaRPr lang="en-SG" sz="2800" dirty="0">
                <a:solidFill>
                  <a:schemeClr val="bg1"/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925171" y="5320830"/>
              <a:ext cx="2743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/>
                <a:t>Negation of </a:t>
              </a:r>
              <a:r>
                <a:rPr lang="en-SG" sz="2400" i="1" dirty="0"/>
                <a:t>p</a:t>
              </a:r>
              <a:r>
                <a:rPr lang="en-SG" sz="2400" dirty="0"/>
                <a:t> </a:t>
              </a:r>
              <a:r>
                <a:rPr lang="en-SG" sz="2400" dirty="0">
                  <a:sym typeface="Symbol" panose="05050102010706020507" pitchFamily="18" charset="2"/>
                </a:rPr>
                <a:t> </a:t>
              </a:r>
              <a:r>
                <a:rPr lang="en-SG" sz="2400" i="1" dirty="0">
                  <a:sym typeface="Symbol" panose="05050102010706020507" pitchFamily="18" charset="2"/>
                </a:rPr>
                <a:t>q</a:t>
              </a:r>
              <a:endParaRPr lang="en-SG" sz="2400" i="1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745089" y="4113918"/>
            <a:ext cx="3752460" cy="923332"/>
            <a:chOff x="4745089" y="4831036"/>
            <a:chExt cx="3752460" cy="923332"/>
          </a:xfrm>
        </p:grpSpPr>
        <p:grpSp>
          <p:nvGrpSpPr>
            <p:cNvPr id="10" name="Group 9"/>
            <p:cNvGrpSpPr/>
            <p:nvPr/>
          </p:nvGrpSpPr>
          <p:grpSpPr>
            <a:xfrm>
              <a:off x="4745089" y="4831036"/>
              <a:ext cx="3752460" cy="523221"/>
              <a:chOff x="4745089" y="4831036"/>
              <a:chExt cx="3752460" cy="523221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4745089" y="4831037"/>
                <a:ext cx="1835593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dirty="0">
                    <a:solidFill>
                      <a:schemeClr val="bg1"/>
                    </a:solidFill>
                  </a:rPr>
                  <a:t>(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p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 </a:t>
                </a:r>
                <a:r>
                  <a:rPr lang="en-SG" sz="2800" i="1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q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)  </a:t>
                </a:r>
                <a:r>
                  <a:rPr lang="en-SG" sz="2800" i="1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r</a:t>
                </a:r>
                <a:endParaRPr lang="en-SG" sz="2800" i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6661956" y="4831036"/>
                <a:ext cx="1835593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i="1" dirty="0">
                    <a:solidFill>
                      <a:schemeClr val="bg1"/>
                    </a:solidFill>
                  </a:rPr>
                  <a:t>p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 (</a:t>
                </a:r>
                <a:r>
                  <a:rPr lang="en-SG" sz="2800" i="1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q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  </a:t>
                </a:r>
                <a:r>
                  <a:rPr lang="en-SG" sz="2800" i="1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r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)</a:t>
                </a:r>
                <a:endParaRPr lang="en-SG" sz="28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5549523" y="5292703"/>
              <a:ext cx="2143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/>
                <a:t>Unambiguous</a:t>
              </a:r>
            </a:p>
          </p:txBody>
        </p:sp>
      </p:grpSp>
      <p:sp>
        <p:nvSpPr>
          <p:cNvPr id="29" name="Oval 28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435FEB8-EBFA-4C08-ACE0-5F5FAD748BDC}"/>
              </a:ext>
            </a:extLst>
          </p:cNvPr>
          <p:cNvGrpSpPr/>
          <p:nvPr/>
        </p:nvGrpSpPr>
        <p:grpSpPr>
          <a:xfrm>
            <a:off x="476756" y="5283200"/>
            <a:ext cx="7834124" cy="1255537"/>
            <a:chOff x="476756" y="5283200"/>
            <a:chExt cx="7834124" cy="1255537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3B3751EA-76D9-430A-8C3F-7F826CDE7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756" y="5359156"/>
              <a:ext cx="1017689" cy="84807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E5EE0EB3-7264-4927-AB2C-D6B049E1EC02}"/>
                    </a:ext>
                  </a:extLst>
                </p:cNvPr>
                <p:cNvSpPr txBox="1"/>
                <p:nvPr/>
              </p:nvSpPr>
              <p:spPr>
                <a:xfrm>
                  <a:off x="1635760" y="5283200"/>
                  <a:ext cx="6675120" cy="125553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SG" dirty="0"/>
                    <a:t>In some other modules, different symbols are used, such as </a:t>
                  </a:r>
                  <a:r>
                    <a:rPr lang="en-SG" dirty="0">
                      <a:solidFill>
                        <a:srgbClr val="C00000"/>
                      </a:solidFill>
                      <a:sym typeface="Symbol" panose="05050102010706020507" pitchFamily="18" charset="2"/>
                    </a:rPr>
                    <a:t></a:t>
                  </a:r>
                  <a:r>
                    <a:rPr lang="en-SG" dirty="0"/>
                    <a:t> for conjunction and </a:t>
                  </a:r>
                  <a:r>
                    <a:rPr lang="en-SG" dirty="0">
                      <a:solidFill>
                        <a:srgbClr val="C00000"/>
                      </a:solidFill>
                    </a:rPr>
                    <a:t>+</a:t>
                  </a:r>
                  <a:r>
                    <a:rPr lang="en-SG" dirty="0"/>
                    <a:t> for disjunction in CS2100. Others use </a:t>
                  </a:r>
                  <a:r>
                    <a:rPr lang="en-SG" dirty="0">
                      <a:sym typeface="Symbol" panose="05050102010706020507" pitchFamily="18" charset="2"/>
                    </a:rPr>
                    <a:t> or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SG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accPr>
                        <m:e/>
                      </m:acc>
                      <m:r>
                        <a:rPr lang="en-SG" b="0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 </m:t>
                      </m:r>
                    </m:oMath>
                  </a14:m>
                  <a:r>
                    <a:rPr lang="en-SG" dirty="0"/>
                    <a:t>for negation. In CS2100, conjunction is performed before disjunction.</a:t>
                  </a:r>
                </a:p>
                <a:p>
                  <a:r>
                    <a:rPr lang="en-SG" sz="2000" dirty="0">
                      <a:solidFill>
                        <a:srgbClr val="C00000"/>
                      </a:solidFill>
                    </a:rPr>
                    <a:t>We shall follow the symbols and order of operations here.</a:t>
                  </a:r>
                  <a:endParaRPr lang="en-SG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E5EE0EB3-7264-4927-AB2C-D6B049E1EC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35760" y="5283200"/>
                  <a:ext cx="6675120" cy="1255537"/>
                </a:xfrm>
                <a:prstGeom prst="rect">
                  <a:avLst/>
                </a:prstGeom>
                <a:blipFill>
                  <a:blip r:embed="rId4"/>
                  <a:stretch>
                    <a:fillRect l="-820" t="-3365" b="-721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5057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Compound Statements: Quick Quiz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13</a:t>
            </a:fld>
            <a:endParaRPr lang="en-SG" dirty="0"/>
          </a:p>
        </p:txBody>
      </p:sp>
      <p:sp>
        <p:nvSpPr>
          <p:cNvPr id="2" name="TextBox 1"/>
          <p:cNvSpPr txBox="1"/>
          <p:nvPr/>
        </p:nvSpPr>
        <p:spPr>
          <a:xfrm>
            <a:off x="636144" y="1229193"/>
            <a:ext cx="756347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SG" sz="2800" dirty="0"/>
              <a:t>Given: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SG" sz="2400" i="1" dirty="0"/>
              <a:t>h</a:t>
            </a:r>
            <a:r>
              <a:rPr lang="en-SG" sz="2400" dirty="0"/>
              <a:t> = “It is hot”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SG" sz="2400" i="1" dirty="0">
                <a:sym typeface="Symbol" panose="05050102010706020507" pitchFamily="18" charset="2"/>
              </a:rPr>
              <a:t>s</a:t>
            </a:r>
            <a:r>
              <a:rPr lang="en-SG" sz="2400" dirty="0">
                <a:sym typeface="Symbol" panose="05050102010706020507" pitchFamily="18" charset="2"/>
              </a:rPr>
              <a:t> = “It is sunny”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SG" sz="2800" dirty="0">
                <a:sym typeface="Symbol" panose="05050102010706020507" pitchFamily="18" charset="2"/>
              </a:rPr>
              <a:t>Write logical statements for the following:</a:t>
            </a:r>
            <a:endParaRPr lang="en-SG" sz="2400" dirty="0">
              <a:sym typeface="Symbol" panose="05050102010706020507" pitchFamily="18" charset="2"/>
            </a:endParaRPr>
          </a:p>
          <a:p>
            <a:pPr marL="914400" lvl="1" indent="-457200">
              <a:spcBef>
                <a:spcPts val="1200"/>
              </a:spcBef>
              <a:buFont typeface="+mj-lt"/>
              <a:buAutoNum type="alphaLcPeriod"/>
            </a:pPr>
            <a:r>
              <a:rPr lang="en-SG" sz="2400" dirty="0">
                <a:sym typeface="Symbol" panose="05050102010706020507" pitchFamily="18" charset="2"/>
              </a:rPr>
              <a:t>“It is not hot but it is sunny.”</a:t>
            </a:r>
          </a:p>
          <a:p>
            <a:pPr marL="914400" lvl="1" indent="-457200">
              <a:spcBef>
                <a:spcPts val="3600"/>
              </a:spcBef>
              <a:buFont typeface="+mj-lt"/>
              <a:buAutoNum type="alphaLcPeriod"/>
            </a:pPr>
            <a:endParaRPr lang="en-SG" sz="2400" dirty="0">
              <a:sym typeface="Symbol" panose="05050102010706020507" pitchFamily="18" charset="2"/>
            </a:endParaRPr>
          </a:p>
          <a:p>
            <a:pPr marL="914400" lvl="1" indent="-457200">
              <a:spcBef>
                <a:spcPts val="1200"/>
              </a:spcBef>
              <a:buFont typeface="+mj-lt"/>
              <a:buAutoNum type="alphaLcPeriod"/>
            </a:pPr>
            <a:r>
              <a:rPr lang="en-SG" sz="2400" dirty="0">
                <a:sym typeface="Symbol" panose="05050102010706020507" pitchFamily="18" charset="2"/>
              </a:rPr>
              <a:t>“It is neither hot nor sunny.”</a:t>
            </a:r>
            <a:endParaRPr lang="en-SG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546923" y="3630555"/>
            <a:ext cx="1785234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~</a:t>
            </a:r>
            <a:r>
              <a:rPr lang="en-SG" sz="2800" i="1" dirty="0">
                <a:solidFill>
                  <a:schemeClr val="bg1"/>
                </a:solidFill>
              </a:rPr>
              <a:t>h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s</a:t>
            </a:r>
            <a:endParaRPr lang="en-SG" sz="2800" i="1" dirty="0">
              <a:solidFill>
                <a:schemeClr val="bg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666516" y="5080689"/>
            <a:ext cx="2143125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~(</a:t>
            </a:r>
            <a:r>
              <a:rPr lang="en-SG" sz="2800" i="1" dirty="0">
                <a:solidFill>
                  <a:schemeClr val="bg1"/>
                </a:solidFill>
              </a:rPr>
              <a:t>h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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s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</a:t>
            </a:r>
            <a:endParaRPr lang="en-SG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80795" y="5080689"/>
            <a:ext cx="697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or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  <p:sp>
        <p:nvSpPr>
          <p:cNvPr id="24" name="TextBox 23"/>
          <p:cNvSpPr txBox="1"/>
          <p:nvPr/>
        </p:nvSpPr>
        <p:spPr>
          <a:xfrm>
            <a:off x="2546923" y="5080689"/>
            <a:ext cx="1785234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~</a:t>
            </a:r>
            <a:r>
              <a:rPr lang="en-SG" sz="2800" i="1" dirty="0">
                <a:solidFill>
                  <a:schemeClr val="bg1"/>
                </a:solidFill>
              </a:rPr>
              <a:t>h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</a:t>
            </a:r>
            <a:r>
              <a:rPr lang="en-SG" sz="2800" dirty="0">
                <a:solidFill>
                  <a:schemeClr val="bg1"/>
                </a:solidFill>
              </a:rPr>
              <a:t>~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s</a:t>
            </a:r>
            <a:endParaRPr lang="en-SG" sz="2800" i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76304" y="5667244"/>
            <a:ext cx="2923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000" dirty="0"/>
              <a:t>(we will discuss this later)</a:t>
            </a:r>
          </a:p>
        </p:txBody>
      </p:sp>
      <p:sp>
        <p:nvSpPr>
          <p:cNvPr id="26" name="Oval 25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0FD9A565-F9CC-49C9-B52A-8A5E029181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3"/>
          <a:stretch/>
        </p:blipFill>
        <p:spPr>
          <a:xfrm>
            <a:off x="7747558" y="496558"/>
            <a:ext cx="1396442" cy="9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9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5" grpId="0" animBg="1"/>
      <p:bldP spid="7" grpId="0"/>
      <p:bldP spid="24" grpId="0" animBg="1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Statement Form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14</a:t>
            </a:fld>
            <a:endParaRPr lang="en-SG" dirty="0"/>
          </a:p>
        </p:txBody>
      </p:sp>
      <p:sp>
        <p:nvSpPr>
          <p:cNvPr id="2" name="TextBox 1"/>
          <p:cNvSpPr txBox="1"/>
          <p:nvPr/>
        </p:nvSpPr>
        <p:spPr>
          <a:xfrm>
            <a:off x="258875" y="1461247"/>
            <a:ext cx="2068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SG" sz="2800" dirty="0"/>
              <a:t>Examples: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2.1.3. Statement Form (Propositional Form)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4590" y="1510999"/>
            <a:ext cx="1330778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~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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</a:t>
            </a:r>
            <a:endParaRPr lang="en-SG" sz="2800" i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32746" y="1510999"/>
            <a:ext cx="2776076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(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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  </a:t>
            </a:r>
            <a:r>
              <a:rPr lang="en-SG" sz="2800" dirty="0">
                <a:solidFill>
                  <a:schemeClr val="bg1"/>
                </a:solidFill>
              </a:rPr>
              <a:t>~(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</a:t>
            </a:r>
            <a:endParaRPr lang="en-SG" sz="28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19716" y="1510999"/>
            <a:ext cx="1805957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(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  </a:t>
            </a:r>
            <a:r>
              <a:rPr lang="en-SG" sz="2800" i="1" dirty="0">
                <a:solidFill>
                  <a:schemeClr val="bg1"/>
                </a:solidFill>
              </a:rPr>
              <a:t>r</a:t>
            </a:r>
            <a:endParaRPr lang="en-SG" sz="2800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159625" y="2186391"/>
            <a:ext cx="7176411" cy="2602588"/>
            <a:chOff x="993228" y="4598517"/>
            <a:chExt cx="7176411" cy="2602588"/>
          </a:xfrm>
        </p:grpSpPr>
        <p:sp>
          <p:nvSpPr>
            <p:cNvPr id="16" name="Rectangle 15"/>
            <p:cNvSpPr/>
            <p:nvPr/>
          </p:nvSpPr>
          <p:spPr>
            <a:xfrm>
              <a:off x="993228" y="4598517"/>
              <a:ext cx="7176411" cy="260258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93228" y="4598517"/>
              <a:ext cx="7176411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09373" y="4645644"/>
              <a:ext cx="69253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2.1.5 (Statement Form/Propositional Form)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09374" y="5193984"/>
              <a:ext cx="69253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/>
                <a:t>A </a:t>
              </a:r>
              <a:r>
                <a:rPr lang="en-SG" sz="2400" b="1" dirty="0"/>
                <a:t>statement form</a:t>
              </a:r>
              <a:r>
                <a:rPr lang="en-SG" sz="2400" dirty="0"/>
                <a:t> (or </a:t>
              </a:r>
              <a:r>
                <a:rPr lang="en-SG" sz="2400" b="1" dirty="0"/>
                <a:t>propositional form</a:t>
              </a:r>
              <a:r>
                <a:rPr lang="en-SG" sz="2400" dirty="0"/>
                <a:t>) is an expression made up of </a:t>
              </a:r>
              <a:r>
                <a:rPr lang="en-SG" sz="2400" dirty="0">
                  <a:solidFill>
                    <a:srgbClr val="C00000"/>
                  </a:solidFill>
                </a:rPr>
                <a:t>statement variables </a:t>
              </a:r>
              <a:r>
                <a:rPr lang="en-SG" sz="2400" dirty="0"/>
                <a:t>and </a:t>
              </a:r>
              <a:r>
                <a:rPr lang="en-SG" sz="2400" dirty="0">
                  <a:solidFill>
                    <a:srgbClr val="C00000"/>
                  </a:solidFill>
                </a:rPr>
                <a:t>logical connectives</a:t>
              </a:r>
              <a:r>
                <a:rPr lang="en-SG" sz="2400" dirty="0"/>
                <a:t> that becomes a statement when actual statements are substituted for the component statement variables.</a:t>
              </a:r>
            </a:p>
          </p:txBody>
        </p:sp>
      </p:grpSp>
      <p:sp>
        <p:nvSpPr>
          <p:cNvPr id="28" name="Oval 27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4142C40-4537-4EBE-8819-96525F9F3F76}"/>
              </a:ext>
            </a:extLst>
          </p:cNvPr>
          <p:cNvSpPr txBox="1"/>
          <p:nvPr/>
        </p:nvSpPr>
        <p:spPr>
          <a:xfrm>
            <a:off x="258875" y="4922779"/>
            <a:ext cx="5219129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Which of the following are statements?</a:t>
            </a:r>
            <a:endParaRPr lang="en-SG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71A925B-DBF7-4AB0-9EFE-25CA3DA602B4}"/>
                  </a:ext>
                </a:extLst>
              </p:cNvPr>
              <p:cNvSpPr txBox="1"/>
              <p:nvPr/>
            </p:nvSpPr>
            <p:spPr>
              <a:xfrm>
                <a:off x="994704" y="5518244"/>
                <a:ext cx="2250960" cy="10234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46088" indent="-446088">
                  <a:spcAft>
                    <a:spcPts val="1200"/>
                  </a:spcAft>
                </a:pPr>
                <a:r>
                  <a:rPr lang="en-US" sz="2400" dirty="0"/>
                  <a:t>(A) 	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2+3=9</m:t>
                    </m:r>
                  </m:oMath>
                </a14:m>
                <a:endParaRPr lang="en-US" sz="2400" dirty="0"/>
              </a:p>
              <a:p>
                <a:pPr marL="446088" indent="-446088">
                  <a:spcAft>
                    <a:spcPts val="1200"/>
                  </a:spcAft>
                </a:pPr>
                <a:r>
                  <a:rPr lang="en-US" sz="2400" dirty="0"/>
                  <a:t>(B)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𝑖𝑠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𝑏𝑙𝑢𝑒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SG" sz="24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71A925B-DBF7-4AB0-9EFE-25CA3DA602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704" y="5518244"/>
                <a:ext cx="2250960" cy="1023422"/>
              </a:xfrm>
              <a:prstGeom prst="rect">
                <a:avLst/>
              </a:prstGeom>
              <a:blipFill>
                <a:blip r:embed="rId3"/>
                <a:stretch>
                  <a:fillRect l="-4494" t="-3659"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55BB6AB-2CC4-4B06-B345-C2CF1D22A0C2}"/>
                  </a:ext>
                </a:extLst>
              </p:cNvPr>
              <p:cNvSpPr txBox="1"/>
              <p:nvPr/>
            </p:nvSpPr>
            <p:spPr>
              <a:xfrm>
                <a:off x="4990090" y="5518244"/>
                <a:ext cx="2379941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46088" indent="-446088">
                  <a:spcAft>
                    <a:spcPts val="1200"/>
                  </a:spcAft>
                </a:pPr>
                <a:r>
                  <a:rPr lang="en-US" sz="2400" dirty="0"/>
                  <a:t>(C)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𝑆𝑡𝑎𝑛𝑑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𝑞𝑢𝑖𝑒𝑡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sz="2400" dirty="0"/>
              </a:p>
              <a:p>
                <a:pPr marL="446088" indent="-446088">
                  <a:spcAft>
                    <a:spcPts val="1200"/>
                  </a:spcAft>
                </a:pPr>
                <a:r>
                  <a:rPr lang="en-US" sz="2400" dirty="0"/>
                  <a:t>(D)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SG" sz="24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55BB6AB-2CC4-4B06-B345-C2CF1D22A0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0090" y="5518244"/>
                <a:ext cx="2379941" cy="984885"/>
              </a:xfrm>
              <a:prstGeom prst="rect">
                <a:avLst/>
              </a:prstGeom>
              <a:blipFill>
                <a:blip r:embed="rId4"/>
                <a:stretch>
                  <a:fillRect l="-4255" t="-3797" b="-113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>
            <a:extLst>
              <a:ext uri="{FF2B5EF4-FFF2-40B4-BE49-F238E27FC236}">
                <a16:creationId xmlns:a16="http://schemas.microsoft.com/office/drawing/2014/main" id="{6D1A8331-9BAF-403B-93DE-D409C0EB4E5F}"/>
              </a:ext>
            </a:extLst>
          </p:cNvPr>
          <p:cNvSpPr txBox="1"/>
          <p:nvPr/>
        </p:nvSpPr>
        <p:spPr>
          <a:xfrm>
            <a:off x="2823448" y="5441717"/>
            <a:ext cx="728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 algn="ctr">
              <a:spcAft>
                <a:spcPts val="1200"/>
              </a:spcAft>
            </a:pPr>
            <a:r>
              <a:rPr lang="en-SG" sz="3200" dirty="0">
                <a:solidFill>
                  <a:srgbClr val="C00000"/>
                </a:solidFill>
                <a:sym typeface="Wingdings 2" panose="05020102010507070707" pitchFamily="18" charset="2"/>
              </a:rPr>
              <a:t></a:t>
            </a:r>
            <a:endParaRPr lang="en-SG" sz="3200" dirty="0">
              <a:solidFill>
                <a:srgbClr val="C00000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DC09201-1F4A-4AAE-8905-5EB413DF8357}"/>
              </a:ext>
            </a:extLst>
          </p:cNvPr>
          <p:cNvSpPr txBox="1"/>
          <p:nvPr/>
        </p:nvSpPr>
        <p:spPr>
          <a:xfrm>
            <a:off x="7059303" y="5441717"/>
            <a:ext cx="728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 algn="ctr">
              <a:spcAft>
                <a:spcPts val="1200"/>
              </a:spcAft>
            </a:pPr>
            <a:r>
              <a:rPr lang="en-SG" sz="3200" dirty="0">
                <a:solidFill>
                  <a:srgbClr val="C00000"/>
                </a:solidFill>
                <a:sym typeface="Wingdings 2" panose="05020102010507070707" pitchFamily="18" charset="2"/>
              </a:rPr>
              <a:t></a:t>
            </a:r>
            <a:endParaRPr lang="en-SG" sz="3200" dirty="0">
              <a:solidFill>
                <a:srgbClr val="C0000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C86DE37-6E51-4083-AA01-97DA7B7281F8}"/>
              </a:ext>
            </a:extLst>
          </p:cNvPr>
          <p:cNvSpPr txBox="1"/>
          <p:nvPr/>
        </p:nvSpPr>
        <p:spPr>
          <a:xfrm>
            <a:off x="2981434" y="6033418"/>
            <a:ext cx="728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 algn="ctr">
              <a:spcAft>
                <a:spcPts val="1200"/>
              </a:spcAft>
            </a:pPr>
            <a:r>
              <a:rPr lang="en-SG" sz="3200" dirty="0">
                <a:solidFill>
                  <a:srgbClr val="C00000"/>
                </a:solidFill>
                <a:sym typeface="Wingdings 2" panose="05020102010507070707" pitchFamily="18" charset="2"/>
              </a:rPr>
              <a:t></a:t>
            </a:r>
            <a:endParaRPr lang="en-SG" sz="3200" dirty="0">
              <a:solidFill>
                <a:srgbClr val="C0000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87B1E9E-44F2-4BA1-8EB4-3F5150E502DA}"/>
              </a:ext>
            </a:extLst>
          </p:cNvPr>
          <p:cNvSpPr txBox="1"/>
          <p:nvPr/>
        </p:nvSpPr>
        <p:spPr>
          <a:xfrm>
            <a:off x="6648451" y="5978163"/>
            <a:ext cx="728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 algn="ctr">
              <a:spcAft>
                <a:spcPts val="1200"/>
              </a:spcAft>
            </a:pPr>
            <a:r>
              <a:rPr lang="en-SG" sz="3200" dirty="0">
                <a:solidFill>
                  <a:srgbClr val="C00000"/>
                </a:solidFill>
                <a:sym typeface="Wingdings 2" panose="05020102010507070707" pitchFamily="18" charset="2"/>
              </a:rPr>
              <a:t></a:t>
            </a:r>
            <a:endParaRPr lang="en-SG" sz="3200" dirty="0">
              <a:solidFill>
                <a:srgbClr val="C00000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D0524B9-FF42-4EBE-89C1-4AAC0D1EAEDB}"/>
              </a:ext>
            </a:extLst>
          </p:cNvPr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40046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44" grpId="0" animBg="1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Evaluating the Truth of Compound Statements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15</a:t>
            </a:fld>
            <a:endParaRPr lang="en-SG" dirty="0"/>
          </a:p>
        </p:txBody>
      </p:sp>
      <p:sp>
        <p:nvSpPr>
          <p:cNvPr id="2" name="TextBox 1"/>
          <p:cNvSpPr txBox="1"/>
          <p:nvPr/>
        </p:nvSpPr>
        <p:spPr>
          <a:xfrm>
            <a:off x="509667" y="985973"/>
            <a:ext cx="7734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SG" sz="2800" dirty="0"/>
              <a:t>Construct the truth table for this statement form: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07204" y="1501261"/>
            <a:ext cx="3005345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(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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  </a:t>
            </a:r>
            <a:r>
              <a:rPr lang="en-SG" sz="2800" dirty="0">
                <a:solidFill>
                  <a:schemeClr val="bg1"/>
                </a:solidFill>
              </a:rPr>
              <a:t>~(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</a:t>
            </a:r>
            <a:endParaRPr lang="en-SG" sz="28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086334"/>
              </p:ext>
            </p:extLst>
          </p:nvPr>
        </p:nvGraphicFramePr>
        <p:xfrm>
          <a:off x="535180" y="2173991"/>
          <a:ext cx="8194488" cy="2405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4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4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9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42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40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17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81107"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400" dirty="0"/>
                        <a:t>~(</a:t>
                      </a:r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400" i="0" dirty="0"/>
                        <a:t>(</a:t>
                      </a:r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400" i="0" dirty="0">
                          <a:sym typeface="Symbol" panose="05050102010706020507" pitchFamily="18" charset="2"/>
                        </a:rPr>
                        <a:t>)</a:t>
                      </a:r>
                      <a:r>
                        <a:rPr lang="en-SG" sz="2400" i="1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2400" dirty="0"/>
                        <a:t>~(</a:t>
                      </a:r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4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107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107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107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1107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  <p:sp>
        <p:nvSpPr>
          <p:cNvPr id="7" name="TextBox 6"/>
          <p:cNvSpPr txBox="1"/>
          <p:nvPr/>
        </p:nvSpPr>
        <p:spPr>
          <a:xfrm>
            <a:off x="1994157" y="2647783"/>
            <a:ext cx="839449" cy="1915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900"/>
              </a:spcAft>
            </a:pPr>
            <a:r>
              <a:rPr lang="en-SG" sz="2400" dirty="0">
                <a:solidFill>
                  <a:srgbClr val="0033CC"/>
                </a:solidFill>
              </a:rPr>
              <a:t>T</a:t>
            </a:r>
          </a:p>
          <a:p>
            <a:pPr algn="ctr">
              <a:spcAft>
                <a:spcPts val="900"/>
              </a:spcAft>
            </a:pPr>
            <a:r>
              <a:rPr lang="en-SG" sz="2400" dirty="0">
                <a:solidFill>
                  <a:srgbClr val="0033CC"/>
                </a:solidFill>
              </a:rPr>
              <a:t>T</a:t>
            </a:r>
          </a:p>
          <a:p>
            <a:pPr algn="ctr">
              <a:spcAft>
                <a:spcPts val="900"/>
              </a:spcAft>
            </a:pPr>
            <a:r>
              <a:rPr lang="en-SG" sz="2400" dirty="0">
                <a:solidFill>
                  <a:srgbClr val="0033CC"/>
                </a:solidFill>
              </a:rPr>
              <a:t>T</a:t>
            </a:r>
          </a:p>
          <a:p>
            <a:pPr algn="ctr">
              <a:spcAft>
                <a:spcPts val="900"/>
              </a:spcAft>
            </a:pPr>
            <a:r>
              <a:rPr lang="en-SG" sz="2400" dirty="0">
                <a:solidFill>
                  <a:srgbClr val="0033CC"/>
                </a:solidFill>
              </a:rPr>
              <a:t>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48400" y="2647783"/>
            <a:ext cx="839449" cy="1915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900"/>
              </a:spcAft>
            </a:pPr>
            <a:r>
              <a:rPr lang="en-SG" sz="2400" dirty="0">
                <a:solidFill>
                  <a:schemeClr val="accent6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900"/>
              </a:spcAft>
            </a:pPr>
            <a:r>
              <a:rPr lang="en-SG" sz="2400" dirty="0">
                <a:solidFill>
                  <a:schemeClr val="accent6">
                    <a:lumMod val="75000"/>
                  </a:schemeClr>
                </a:solidFill>
              </a:rPr>
              <a:t>F</a:t>
            </a:r>
          </a:p>
          <a:p>
            <a:pPr algn="ctr">
              <a:spcAft>
                <a:spcPts val="900"/>
              </a:spcAft>
            </a:pPr>
            <a:r>
              <a:rPr lang="en-SG" sz="2400" dirty="0">
                <a:solidFill>
                  <a:schemeClr val="accent6">
                    <a:lumMod val="75000"/>
                  </a:schemeClr>
                </a:solidFill>
              </a:rPr>
              <a:t>F</a:t>
            </a:r>
          </a:p>
          <a:p>
            <a:pPr algn="ctr">
              <a:spcAft>
                <a:spcPts val="900"/>
              </a:spcAft>
            </a:pPr>
            <a:r>
              <a:rPr lang="en-SG" sz="2400" dirty="0">
                <a:solidFill>
                  <a:schemeClr val="accent6">
                    <a:lumMod val="75000"/>
                  </a:schemeClr>
                </a:solidFill>
              </a:rPr>
              <a:t>F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37554" y="2647783"/>
            <a:ext cx="839449" cy="1915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900"/>
              </a:spcAft>
            </a:pPr>
            <a:r>
              <a:rPr lang="en-SG" sz="2400" dirty="0">
                <a:solidFill>
                  <a:srgbClr val="FF0000"/>
                </a:solidFill>
              </a:rPr>
              <a:t>F</a:t>
            </a:r>
          </a:p>
          <a:p>
            <a:pPr algn="ctr">
              <a:spcAft>
                <a:spcPts val="900"/>
              </a:spcAft>
            </a:pPr>
            <a:r>
              <a:rPr lang="en-SG" sz="2400" dirty="0">
                <a:solidFill>
                  <a:srgbClr val="FF0000"/>
                </a:solidFill>
              </a:rPr>
              <a:t>T</a:t>
            </a:r>
          </a:p>
          <a:p>
            <a:pPr algn="ctr">
              <a:spcAft>
                <a:spcPts val="900"/>
              </a:spcAft>
            </a:pPr>
            <a:r>
              <a:rPr lang="en-SG" sz="2400" dirty="0">
                <a:solidFill>
                  <a:srgbClr val="FF0000"/>
                </a:solidFill>
              </a:rPr>
              <a:t>T</a:t>
            </a:r>
          </a:p>
          <a:p>
            <a:pPr algn="ctr">
              <a:spcAft>
                <a:spcPts val="900"/>
              </a:spcAft>
            </a:pPr>
            <a:r>
              <a:rPr lang="en-SG" sz="24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07626" y="2647783"/>
            <a:ext cx="839449" cy="1915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900"/>
              </a:spcAft>
            </a:pPr>
            <a:r>
              <a:rPr lang="en-SG" sz="2400" b="1" dirty="0">
                <a:solidFill>
                  <a:srgbClr val="C00000"/>
                </a:solidFill>
              </a:rPr>
              <a:t>F</a:t>
            </a:r>
          </a:p>
          <a:p>
            <a:pPr algn="ctr">
              <a:spcAft>
                <a:spcPts val="900"/>
              </a:spcAft>
            </a:pPr>
            <a:r>
              <a:rPr lang="en-SG" sz="2400" b="1" dirty="0">
                <a:solidFill>
                  <a:srgbClr val="C00000"/>
                </a:solidFill>
              </a:rPr>
              <a:t>T</a:t>
            </a:r>
          </a:p>
          <a:p>
            <a:pPr algn="ctr">
              <a:spcAft>
                <a:spcPts val="900"/>
              </a:spcAft>
            </a:pPr>
            <a:r>
              <a:rPr lang="en-SG" sz="2400" b="1" dirty="0">
                <a:solidFill>
                  <a:srgbClr val="C00000"/>
                </a:solidFill>
              </a:rPr>
              <a:t>T</a:t>
            </a:r>
          </a:p>
          <a:p>
            <a:pPr algn="ctr">
              <a:spcAft>
                <a:spcPts val="900"/>
              </a:spcAft>
            </a:pPr>
            <a:r>
              <a:rPr lang="en-SG" sz="2400" b="1" dirty="0">
                <a:solidFill>
                  <a:srgbClr val="C00000"/>
                </a:solidFill>
              </a:rPr>
              <a:t>F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567523" y="4864296"/>
            <a:ext cx="7677068" cy="550967"/>
            <a:chOff x="728900" y="5216577"/>
            <a:chExt cx="7677068" cy="550967"/>
          </a:xfrm>
        </p:grpSpPr>
        <p:sp>
          <p:nvSpPr>
            <p:cNvPr id="25" name="TextBox 24"/>
            <p:cNvSpPr txBox="1"/>
            <p:nvPr/>
          </p:nvSpPr>
          <p:spPr>
            <a:xfrm>
              <a:off x="728900" y="5244324"/>
              <a:ext cx="2833140" cy="52322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olidFill>
                    <a:schemeClr val="bg1"/>
                  </a:solidFill>
                </a:rPr>
                <a:t>(</a:t>
              </a:r>
              <a:r>
                <a:rPr lang="en-SG" sz="2800" i="1" dirty="0">
                  <a:solidFill>
                    <a:schemeClr val="bg1"/>
                  </a:solidFill>
                </a:rPr>
                <a:t>p</a:t>
              </a:r>
              <a:r>
                <a:rPr lang="en-SG" sz="2800" dirty="0">
                  <a:solidFill>
                    <a:schemeClr val="bg1"/>
                  </a:solidFill>
                </a:rPr>
                <a:t> 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 </a:t>
              </a:r>
              <a:r>
                <a:rPr lang="en-SG" sz="28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q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)  </a:t>
              </a:r>
              <a:r>
                <a:rPr lang="en-SG" sz="2800" dirty="0">
                  <a:solidFill>
                    <a:schemeClr val="bg1"/>
                  </a:solidFill>
                </a:rPr>
                <a:t>~(</a:t>
              </a:r>
              <a:r>
                <a:rPr lang="en-SG" sz="2800" i="1" dirty="0">
                  <a:solidFill>
                    <a:schemeClr val="bg1"/>
                  </a:solidFill>
                </a:rPr>
                <a:t>p</a:t>
              </a:r>
              <a:r>
                <a:rPr lang="en-SG" sz="2800" dirty="0">
                  <a:solidFill>
                    <a:schemeClr val="bg1"/>
                  </a:solidFill>
                </a:rPr>
                <a:t> 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 </a:t>
              </a:r>
              <a:r>
                <a:rPr lang="en-SG" sz="28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q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)</a:t>
              </a:r>
              <a:endParaRPr lang="en-SG" sz="28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02569" y="5216577"/>
              <a:ext cx="47033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SG" sz="2400" dirty="0"/>
                <a:t>is also known as </a:t>
              </a:r>
              <a:r>
                <a:rPr lang="en-SG" sz="2400" dirty="0">
                  <a:solidFill>
                    <a:srgbClr val="C00000"/>
                  </a:solidFill>
                </a:rPr>
                <a:t>exclusive-or</a:t>
              </a:r>
              <a:r>
                <a:rPr lang="en-SG" sz="2400" dirty="0"/>
                <a:t> (why?)</a:t>
              </a:r>
            </a:p>
          </p:txBody>
        </p:sp>
      </p:grpSp>
      <p:sp>
        <p:nvSpPr>
          <p:cNvPr id="36" name="Oval 35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205E8A3-5C8A-4607-8698-5DC675B3AFF7}"/>
              </a:ext>
            </a:extLst>
          </p:cNvPr>
          <p:cNvGrpSpPr/>
          <p:nvPr/>
        </p:nvGrpSpPr>
        <p:grpSpPr>
          <a:xfrm>
            <a:off x="567523" y="5564288"/>
            <a:ext cx="6228132" cy="1127648"/>
            <a:chOff x="654191" y="5506720"/>
            <a:chExt cx="5890427" cy="112764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D73DC2E-18E2-443C-BB1D-8A17F49CD3D9}"/>
                </a:ext>
              </a:extLst>
            </p:cNvPr>
            <p:cNvSpPr txBox="1"/>
            <p:nvPr/>
          </p:nvSpPr>
          <p:spPr>
            <a:xfrm>
              <a:off x="654191" y="5541761"/>
              <a:ext cx="5890427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sz="2000" dirty="0"/>
                <a:t>(Sometimes denoted as                     or                          .</a:t>
              </a:r>
            </a:p>
            <a:p>
              <a:pPr>
                <a:spcAft>
                  <a:spcPts val="1200"/>
                </a:spcAft>
              </a:pPr>
              <a:r>
                <a:rPr lang="en-SG" sz="2000" dirty="0"/>
                <a:t>We would rarely these notations </a:t>
              </a:r>
              <a:r>
                <a:rPr lang="en-SG" sz="2000" dirty="0">
                  <a:sym typeface="Symbol" panose="05050102010706020507" pitchFamily="18" charset="2"/>
                </a:rPr>
                <a:t></a:t>
              </a:r>
              <a:r>
                <a:rPr lang="en-SG" sz="2000" dirty="0"/>
                <a:t> and </a:t>
              </a:r>
              <a:r>
                <a:rPr lang="en-SG" sz="2000" dirty="0">
                  <a:sym typeface="Symbol" panose="05050102010706020507" pitchFamily="18" charset="2"/>
                </a:rPr>
                <a:t>XOR</a:t>
              </a:r>
              <a:r>
                <a:rPr lang="en-SG" sz="2000" dirty="0"/>
                <a:t> in CS1231S.)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6DA7776-A9C9-42B1-94CF-3C0E611CF13E}"/>
                </a:ext>
              </a:extLst>
            </p:cNvPr>
            <p:cNvSpPr txBox="1"/>
            <p:nvPr/>
          </p:nvSpPr>
          <p:spPr>
            <a:xfrm>
              <a:off x="3134078" y="5506720"/>
              <a:ext cx="930653" cy="40011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000" i="1" dirty="0">
                  <a:solidFill>
                    <a:schemeClr val="bg1"/>
                  </a:solidFill>
                </a:rPr>
                <a:t>p</a:t>
              </a:r>
              <a:r>
                <a:rPr lang="en-SG" sz="2000" dirty="0">
                  <a:solidFill>
                    <a:schemeClr val="bg1"/>
                  </a:solidFill>
                </a:rPr>
                <a:t> </a:t>
              </a:r>
              <a:r>
                <a:rPr lang="en-SG" sz="2000" dirty="0">
                  <a:solidFill>
                    <a:schemeClr val="bg1"/>
                  </a:solidFill>
                  <a:sym typeface="Symbol" panose="05050102010706020507" pitchFamily="18" charset="2"/>
                </a:rPr>
                <a:t> </a:t>
              </a:r>
              <a:r>
                <a:rPr lang="en-SG" sz="20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q</a:t>
              </a:r>
              <a:endParaRPr lang="en-SG" sz="2000" dirty="0">
                <a:solidFill>
                  <a:schemeClr val="bg1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96F5886-F411-4FA5-B8D9-229708997564}"/>
                </a:ext>
              </a:extLst>
            </p:cNvPr>
            <p:cNvSpPr txBox="1"/>
            <p:nvPr/>
          </p:nvSpPr>
          <p:spPr>
            <a:xfrm>
              <a:off x="4564910" y="5541761"/>
              <a:ext cx="1283421" cy="40011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000" i="1" dirty="0">
                  <a:solidFill>
                    <a:schemeClr val="bg1"/>
                  </a:solidFill>
                </a:rPr>
                <a:t>p</a:t>
              </a:r>
              <a:r>
                <a:rPr lang="en-SG" sz="2000" dirty="0">
                  <a:solidFill>
                    <a:schemeClr val="bg1"/>
                  </a:solidFill>
                </a:rPr>
                <a:t> </a:t>
              </a:r>
              <a:r>
                <a:rPr lang="en-SG" sz="2000" dirty="0">
                  <a:solidFill>
                    <a:schemeClr val="bg1"/>
                  </a:solidFill>
                  <a:sym typeface="Symbol" panose="05050102010706020507" pitchFamily="18" charset="2"/>
                </a:rPr>
                <a:t>XOR </a:t>
              </a:r>
              <a:r>
                <a:rPr lang="en-SG" sz="20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q</a:t>
              </a:r>
              <a:endParaRPr lang="en-SG" sz="2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147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Logical Equivalence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16</a:t>
            </a:fld>
            <a:endParaRPr lang="en-SG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2.1.4. Logical Equivalence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4636" y="1842732"/>
            <a:ext cx="391243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2400" dirty="0"/>
              <a:t>(1) Dogs bark and cats meow.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11843" y="1848188"/>
            <a:ext cx="401736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2400" dirty="0"/>
              <a:t>(2) Cats meow and dogs bark.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9587" y="2752031"/>
            <a:ext cx="748009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SG" sz="2400" dirty="0"/>
              <a:t>If (1) is true, it follows that (2) must also be true.</a:t>
            </a:r>
          </a:p>
          <a:p>
            <a:pPr>
              <a:spcAft>
                <a:spcPts val="600"/>
              </a:spcAft>
            </a:pPr>
            <a:r>
              <a:rPr lang="en-SG" sz="2400" dirty="0"/>
              <a:t>On the other hand, if (1) is false, it follows that (2) must also be false.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64302" y="4209872"/>
            <a:ext cx="7165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SG" sz="2800" dirty="0"/>
              <a:t>(1) and (2) are </a:t>
            </a:r>
            <a:r>
              <a:rPr lang="en-SG" sz="2800" dirty="0">
                <a:solidFill>
                  <a:srgbClr val="C00000"/>
                </a:solidFill>
              </a:rPr>
              <a:t>logically equivalent</a:t>
            </a:r>
            <a:r>
              <a:rPr lang="en-SG" sz="2800" dirty="0"/>
              <a:t> statements.</a:t>
            </a:r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51455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Logical Equivalence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17</a:t>
            </a:fld>
            <a:endParaRPr lang="en-SG" dirty="0"/>
          </a:p>
        </p:txBody>
      </p:sp>
      <p:grpSp>
        <p:nvGrpSpPr>
          <p:cNvPr id="13" name="Group 12"/>
          <p:cNvGrpSpPr/>
          <p:nvPr/>
        </p:nvGrpSpPr>
        <p:grpSpPr>
          <a:xfrm>
            <a:off x="739234" y="1141223"/>
            <a:ext cx="7665531" cy="2611403"/>
            <a:chOff x="504109" y="4598517"/>
            <a:chExt cx="7665531" cy="2611403"/>
          </a:xfrm>
        </p:grpSpPr>
        <p:sp>
          <p:nvSpPr>
            <p:cNvPr id="16" name="Rectangle 15"/>
            <p:cNvSpPr/>
            <p:nvPr/>
          </p:nvSpPr>
          <p:spPr>
            <a:xfrm>
              <a:off x="504110" y="4598517"/>
              <a:ext cx="7665530" cy="260258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04110" y="4598517"/>
              <a:ext cx="7665529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04109" y="4645644"/>
              <a:ext cx="75306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2.1.6 (Logical Equivalence)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4110" y="5193984"/>
              <a:ext cx="7530618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sz="2400" dirty="0"/>
                <a:t>Two statement forms are called </a:t>
              </a:r>
              <a:r>
                <a:rPr lang="en-SG" sz="2400" b="1" dirty="0"/>
                <a:t>logically equivalent </a:t>
              </a:r>
              <a:r>
                <a:rPr lang="en-SG" sz="2400" dirty="0"/>
                <a:t>if, and only if, they have </a:t>
              </a:r>
              <a:r>
                <a:rPr lang="en-SG" sz="2400" dirty="0">
                  <a:solidFill>
                    <a:srgbClr val="C00000"/>
                  </a:solidFill>
                </a:rPr>
                <a:t>identical truth values </a:t>
              </a:r>
              <a:r>
                <a:rPr lang="en-SG" sz="2400" dirty="0"/>
                <a:t>for each possible substitution of statements for their statement variables.</a:t>
              </a:r>
            </a:p>
            <a:p>
              <a:pPr>
                <a:spcAft>
                  <a:spcPts val="600"/>
                </a:spcAft>
              </a:pPr>
              <a:r>
                <a:rPr lang="en-SG" sz="2400" dirty="0"/>
                <a:t>The logical equivalence of statement forms </a:t>
              </a:r>
              <a:r>
                <a:rPr lang="en-SG" sz="2400" i="1" dirty="0"/>
                <a:t>P</a:t>
              </a:r>
              <a:r>
                <a:rPr lang="en-SG" sz="2400" dirty="0"/>
                <a:t> and </a:t>
              </a:r>
              <a:r>
                <a:rPr lang="en-SG" sz="2400" i="1" dirty="0"/>
                <a:t>Q</a:t>
              </a:r>
              <a:r>
                <a:rPr lang="en-SG" sz="2400" dirty="0"/>
                <a:t> is denoted by </a:t>
              </a:r>
              <a:r>
                <a:rPr lang="en-SG" sz="2400" b="1" i="1" dirty="0">
                  <a:solidFill>
                    <a:srgbClr val="C00000"/>
                  </a:solidFill>
                </a:rPr>
                <a:t>P</a:t>
              </a:r>
              <a:r>
                <a:rPr lang="en-SG" sz="2400" b="1" dirty="0">
                  <a:solidFill>
                    <a:srgbClr val="C00000"/>
                  </a:solidFill>
                </a:rPr>
                <a:t> </a:t>
              </a:r>
              <a:r>
                <a:rPr lang="en-SG" sz="2400" b="1" dirty="0">
                  <a:solidFill>
                    <a:srgbClr val="C00000"/>
                  </a:solidFill>
                  <a:sym typeface="Symbol" panose="05050102010706020507" pitchFamily="18" charset="2"/>
                </a:rPr>
                <a:t></a:t>
              </a:r>
              <a:r>
                <a:rPr lang="en-SG" sz="2400" b="1" dirty="0">
                  <a:solidFill>
                    <a:srgbClr val="C00000"/>
                  </a:solidFill>
                </a:rPr>
                <a:t> </a:t>
              </a:r>
              <a:r>
                <a:rPr lang="en-SG" sz="2400" b="1" i="1" dirty="0">
                  <a:solidFill>
                    <a:srgbClr val="C00000"/>
                  </a:solidFill>
                </a:rPr>
                <a:t>Q</a:t>
              </a:r>
              <a:r>
                <a:rPr lang="en-SG" sz="2400" dirty="0"/>
                <a:t>.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79883" y="4056428"/>
            <a:ext cx="1958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SG" sz="2800" dirty="0"/>
              <a:t>Example: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997221"/>
              </p:ext>
            </p:extLst>
          </p:nvPr>
        </p:nvGraphicFramePr>
        <p:xfrm>
          <a:off x="2428407" y="4070351"/>
          <a:ext cx="3237875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06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37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a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b</a:t>
                      </a:r>
                      <a:endParaRPr lang="en-SG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400" i="1" dirty="0"/>
                        <a:t>b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a</a:t>
                      </a:r>
                      <a:endParaRPr lang="en-SG" sz="2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887351" y="4253740"/>
            <a:ext cx="26832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>
                <a:solidFill>
                  <a:srgbClr val="0033CC"/>
                </a:solidFill>
              </a:rPr>
              <a:t>(</a:t>
            </a:r>
            <a:r>
              <a:rPr lang="en-SG" sz="2400" i="1" dirty="0">
                <a:solidFill>
                  <a:srgbClr val="0033CC"/>
                </a:solidFill>
              </a:rPr>
              <a:t>a</a:t>
            </a:r>
            <a:r>
              <a:rPr lang="en-SG" sz="2400" dirty="0">
                <a:solidFill>
                  <a:srgbClr val="0033CC"/>
                </a:solidFill>
              </a:rPr>
              <a:t> </a:t>
            </a:r>
            <a:r>
              <a:rPr lang="en-SG" sz="2400" dirty="0">
                <a:solidFill>
                  <a:srgbClr val="0033CC"/>
                </a:solidFill>
                <a:sym typeface="Symbol" panose="05050102010706020507" pitchFamily="18" charset="2"/>
              </a:rPr>
              <a:t> </a:t>
            </a:r>
            <a:r>
              <a:rPr lang="en-SG" sz="2400" i="1" dirty="0">
                <a:solidFill>
                  <a:srgbClr val="0033CC"/>
                </a:solidFill>
                <a:sym typeface="Symbol" panose="05050102010706020507" pitchFamily="18" charset="2"/>
              </a:rPr>
              <a:t>b</a:t>
            </a:r>
            <a:r>
              <a:rPr lang="en-SG" sz="2400" dirty="0">
                <a:solidFill>
                  <a:srgbClr val="0033CC"/>
                </a:solidFill>
                <a:sym typeface="Symbol" panose="05050102010706020507" pitchFamily="18" charset="2"/>
              </a:rPr>
              <a:t>) </a:t>
            </a:r>
            <a:r>
              <a:rPr lang="en-SG" sz="2400" dirty="0">
                <a:sym typeface="Symbol" panose="05050102010706020507" pitchFamily="18" charset="2"/>
              </a:rPr>
              <a:t>and </a:t>
            </a:r>
            <a:r>
              <a:rPr lang="en-SG" sz="2400" dirty="0">
                <a:solidFill>
                  <a:srgbClr val="0033CC"/>
                </a:solidFill>
              </a:rPr>
              <a:t>(</a:t>
            </a:r>
            <a:r>
              <a:rPr lang="en-SG" sz="2400" i="1" dirty="0">
                <a:solidFill>
                  <a:srgbClr val="0033CC"/>
                </a:solidFill>
              </a:rPr>
              <a:t>b</a:t>
            </a:r>
            <a:r>
              <a:rPr lang="en-SG" sz="2400" dirty="0">
                <a:solidFill>
                  <a:srgbClr val="0033CC"/>
                </a:solidFill>
              </a:rPr>
              <a:t> </a:t>
            </a:r>
            <a:r>
              <a:rPr lang="en-SG" sz="2400" dirty="0">
                <a:solidFill>
                  <a:srgbClr val="0033CC"/>
                </a:solidFill>
                <a:sym typeface="Symbol" panose="05050102010706020507" pitchFamily="18" charset="2"/>
              </a:rPr>
              <a:t> </a:t>
            </a:r>
            <a:r>
              <a:rPr lang="en-SG" sz="2400" i="1" dirty="0">
                <a:solidFill>
                  <a:srgbClr val="0033CC"/>
                </a:solidFill>
                <a:sym typeface="Symbol" panose="05050102010706020507" pitchFamily="18" charset="2"/>
              </a:rPr>
              <a:t>a</a:t>
            </a:r>
            <a:r>
              <a:rPr lang="en-SG" sz="2400" dirty="0">
                <a:solidFill>
                  <a:srgbClr val="0033CC"/>
                </a:solidFill>
                <a:sym typeface="Symbol" panose="05050102010706020507" pitchFamily="18" charset="2"/>
              </a:rPr>
              <a:t>) </a:t>
            </a:r>
            <a:r>
              <a:rPr lang="en-SG" sz="2400" dirty="0">
                <a:sym typeface="Symbol" panose="05050102010706020507" pitchFamily="18" charset="2"/>
              </a:rPr>
              <a:t>always have the same truth values, hence they are logically equivalent.</a:t>
            </a:r>
            <a:endParaRPr lang="en-SG" sz="2400" dirty="0"/>
          </a:p>
        </p:txBody>
      </p:sp>
      <p:sp>
        <p:nvSpPr>
          <p:cNvPr id="10" name="Rounded Rectangle 9"/>
          <p:cNvSpPr/>
          <p:nvPr/>
        </p:nvSpPr>
        <p:spPr>
          <a:xfrm>
            <a:off x="3777521" y="4579648"/>
            <a:ext cx="569627" cy="177670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24" name="Rounded Rectangle 23"/>
          <p:cNvSpPr/>
          <p:nvPr/>
        </p:nvSpPr>
        <p:spPr>
          <a:xfrm>
            <a:off x="4832436" y="4579648"/>
            <a:ext cx="569627" cy="177670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30" name="Oval 29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14922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8" grpId="0"/>
      <p:bldP spid="10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Logical Equivalence: Double Negative Property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18</a:t>
            </a:fld>
            <a:endParaRPr lang="en-SG" dirty="0"/>
          </a:p>
        </p:txBody>
      </p:sp>
      <p:sp>
        <p:nvSpPr>
          <p:cNvPr id="21" name="TextBox 20"/>
          <p:cNvSpPr txBox="1"/>
          <p:nvPr/>
        </p:nvSpPr>
        <p:spPr>
          <a:xfrm>
            <a:off x="2503357" y="1636527"/>
            <a:ext cx="2833141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~(~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 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p</a:t>
            </a:r>
            <a:endParaRPr lang="en-SG" sz="2800" i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1233" y="1012042"/>
            <a:ext cx="7563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SG" sz="2800" dirty="0"/>
              <a:t>Double negation: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825311"/>
              </p:ext>
            </p:extLst>
          </p:nvPr>
        </p:nvGraphicFramePr>
        <p:xfrm>
          <a:off x="2503357" y="2631295"/>
          <a:ext cx="2833141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0" dirty="0"/>
                        <a:t>~</a:t>
                      </a:r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400" i="0" dirty="0"/>
                        <a:t>~(~</a:t>
                      </a:r>
                      <a:r>
                        <a:rPr lang="en-SG" sz="2400" i="1" dirty="0"/>
                        <a:t>p</a:t>
                      </a:r>
                      <a:r>
                        <a:rPr lang="en-SG" sz="2400" i="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Rounded Rectangle 25"/>
          <p:cNvSpPr/>
          <p:nvPr/>
        </p:nvSpPr>
        <p:spPr>
          <a:xfrm>
            <a:off x="2608288" y="3057455"/>
            <a:ext cx="569627" cy="94491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27" name="Rounded Rectangle 26"/>
          <p:cNvSpPr/>
          <p:nvPr/>
        </p:nvSpPr>
        <p:spPr>
          <a:xfrm>
            <a:off x="4437087" y="3057455"/>
            <a:ext cx="569627" cy="94491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23" name="Oval 22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1466965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Logical Equivalence: Showing Non-equivalence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19</a:t>
            </a:fld>
            <a:endParaRPr lang="en-SG" dirty="0"/>
          </a:p>
        </p:txBody>
      </p:sp>
      <p:sp>
        <p:nvSpPr>
          <p:cNvPr id="24" name="TextBox 23"/>
          <p:cNvSpPr txBox="1"/>
          <p:nvPr/>
        </p:nvSpPr>
        <p:spPr>
          <a:xfrm>
            <a:off x="501233" y="1012042"/>
            <a:ext cx="801411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SG" sz="2800" dirty="0"/>
              <a:t>To show that statement forms </a:t>
            </a:r>
            <a:r>
              <a:rPr lang="en-SG" sz="2800" i="1" dirty="0"/>
              <a:t>P</a:t>
            </a:r>
            <a:r>
              <a:rPr lang="en-SG" sz="2800" dirty="0"/>
              <a:t> and </a:t>
            </a:r>
            <a:r>
              <a:rPr lang="en-SG" sz="2800" i="1" dirty="0"/>
              <a:t>Q</a:t>
            </a:r>
            <a:r>
              <a:rPr lang="en-SG" sz="2800" dirty="0"/>
              <a:t> are </a:t>
            </a:r>
            <a:r>
              <a:rPr lang="en-SG" sz="2800" dirty="0">
                <a:solidFill>
                  <a:srgbClr val="C00000"/>
                </a:solidFill>
              </a:rPr>
              <a:t>not </a:t>
            </a:r>
            <a:r>
              <a:rPr lang="en-SG" sz="2800" dirty="0"/>
              <a:t>logically equivalent, there are 2 ways: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SG" sz="2400" dirty="0"/>
              <a:t>Truth table – find at least one row where their truth values differ.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SG" sz="2400" dirty="0"/>
              <a:t>Find a </a:t>
            </a:r>
            <a:r>
              <a:rPr lang="en-SG" sz="2400" dirty="0">
                <a:solidFill>
                  <a:srgbClr val="0000FF"/>
                </a:solidFill>
              </a:rPr>
              <a:t>counter example </a:t>
            </a:r>
            <a:r>
              <a:rPr lang="en-SG" sz="2400" dirty="0"/>
              <a:t>– concrete statements for each of the two forms, one of which is true and the other of which is false.</a:t>
            </a:r>
          </a:p>
        </p:txBody>
      </p:sp>
      <p:sp>
        <p:nvSpPr>
          <p:cNvPr id="18" name="Oval 17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5" name="Oval 14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6" name="Oval 15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7" name="Oval 16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180125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 Logical Form and Logical Equivalence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</a:t>
            </a:fld>
            <a:endParaRPr lang="en-SG" dirty="0"/>
          </a:p>
        </p:txBody>
      </p:sp>
      <p:sp>
        <p:nvSpPr>
          <p:cNvPr id="19" name="Oval 18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6" name="Oval 15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7" name="Oval 16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TextBox 36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2. The Logic of Compound Statements</a:t>
            </a:r>
            <a:endParaRPr lang="en-SG" sz="1100" dirty="0">
              <a:solidFill>
                <a:schemeClr val="bg1"/>
              </a:solidFill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693044357"/>
              </p:ext>
            </p:extLst>
          </p:nvPr>
        </p:nvGraphicFramePr>
        <p:xfrm>
          <a:off x="567523" y="998375"/>
          <a:ext cx="7979318" cy="5206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2F7849C3-455C-4E2C-AFB8-00C5134DC270}"/>
              </a:ext>
            </a:extLst>
          </p:cNvPr>
          <p:cNvSpPr txBox="1"/>
          <p:nvPr/>
        </p:nvSpPr>
        <p:spPr>
          <a:xfrm>
            <a:off x="567522" y="6192588"/>
            <a:ext cx="6966287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Reference: Epp’s Chapter 2 The Logic of Compound Statements</a:t>
            </a:r>
          </a:p>
        </p:txBody>
      </p:sp>
    </p:spTree>
    <p:extLst>
      <p:ext uri="{BB962C8B-B14F-4D97-AF65-F5344CB8AC3E}">
        <p14:creationId xmlns:p14="http://schemas.microsoft.com/office/powerpoint/2010/main" val="1795934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Logical Equivalence: Showing Non-equivalence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20</a:t>
            </a:fld>
            <a:endParaRPr lang="en-SG" dirty="0"/>
          </a:p>
        </p:txBody>
      </p:sp>
      <p:sp>
        <p:nvSpPr>
          <p:cNvPr id="24" name="TextBox 23"/>
          <p:cNvSpPr txBox="1"/>
          <p:nvPr/>
        </p:nvSpPr>
        <p:spPr>
          <a:xfrm>
            <a:off x="501233" y="1012042"/>
            <a:ext cx="80141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SG" sz="2800" dirty="0"/>
              <a:t>Show that the following 2 statement forms are not logically equivalent.</a:t>
            </a:r>
            <a:endParaRPr lang="en-SG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166878" y="2234168"/>
            <a:ext cx="2308486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~(</a:t>
            </a:r>
            <a:r>
              <a:rPr lang="en-SG" sz="2800" i="1" dirty="0">
                <a:solidFill>
                  <a:schemeClr val="bg1"/>
                </a:solidFill>
              </a:rPr>
              <a:t>p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</a:t>
            </a:r>
            <a:endParaRPr lang="en-SG" sz="2800" i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32947" y="2234168"/>
            <a:ext cx="2308486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~</a:t>
            </a:r>
            <a:r>
              <a:rPr lang="en-SG" sz="2800" i="1" dirty="0">
                <a:solidFill>
                  <a:schemeClr val="bg1"/>
                </a:solidFill>
              </a:rPr>
              <a:t>p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</a:t>
            </a:r>
            <a:r>
              <a:rPr lang="en-SG" sz="2800" dirty="0">
                <a:solidFill>
                  <a:schemeClr val="bg1"/>
                </a:solidFill>
              </a:rPr>
              <a:t>~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1232" y="2937078"/>
            <a:ext cx="8014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SG" sz="2800" dirty="0"/>
              <a:t>Truth table method:</a:t>
            </a:r>
            <a:endParaRPr lang="en-SG" sz="24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222691"/>
              </p:ext>
            </p:extLst>
          </p:nvPr>
        </p:nvGraphicFramePr>
        <p:xfrm>
          <a:off x="1386976" y="3584368"/>
          <a:ext cx="6647754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7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7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75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75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91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40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940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~</a:t>
                      </a:r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~</a:t>
                      </a:r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</a:t>
                      </a:r>
                      <a:r>
                        <a:rPr lang="en-SG" sz="24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400" i="1" baseline="0" dirty="0">
                          <a:sym typeface="Symbol" panose="05050102010706020507" pitchFamily="18" charset="2"/>
                        </a:rPr>
                        <a:t>q</a:t>
                      </a:r>
                      <a:endParaRPr lang="en-SG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400" dirty="0"/>
                        <a:t>~(</a:t>
                      </a:r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</a:t>
                      </a:r>
                      <a:r>
                        <a:rPr lang="en-SG" sz="24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400" i="1" baseline="0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400" dirty="0"/>
                        <a:t>~</a:t>
                      </a:r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2400" dirty="0"/>
                        <a:t>~</a:t>
                      </a:r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5591331" y="4512040"/>
            <a:ext cx="2068643" cy="91440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23" name="Oval 22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44731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Logical Equivalence: Showing Non-equivalence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21</a:t>
            </a:fld>
            <a:endParaRPr lang="en-SG" dirty="0"/>
          </a:p>
        </p:txBody>
      </p:sp>
      <p:sp>
        <p:nvSpPr>
          <p:cNvPr id="24" name="TextBox 23"/>
          <p:cNvSpPr txBox="1"/>
          <p:nvPr/>
        </p:nvSpPr>
        <p:spPr>
          <a:xfrm>
            <a:off x="501233" y="1012042"/>
            <a:ext cx="80141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SG" sz="2800" dirty="0"/>
              <a:t>Show that the following 2 statement forms are not logically equivalent.</a:t>
            </a:r>
            <a:endParaRPr lang="en-SG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166878" y="2234168"/>
            <a:ext cx="2308486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~(</a:t>
            </a:r>
            <a:r>
              <a:rPr lang="en-SG" sz="2800" i="1" dirty="0">
                <a:solidFill>
                  <a:schemeClr val="bg1"/>
                </a:solidFill>
              </a:rPr>
              <a:t>p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</a:t>
            </a:r>
            <a:endParaRPr lang="en-SG" sz="2800" i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32947" y="2234168"/>
            <a:ext cx="2308486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~</a:t>
            </a:r>
            <a:r>
              <a:rPr lang="en-SG" sz="2800" i="1" dirty="0">
                <a:solidFill>
                  <a:schemeClr val="bg1"/>
                </a:solidFill>
              </a:rPr>
              <a:t>p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</a:t>
            </a:r>
            <a:r>
              <a:rPr lang="en-SG" sz="2800" dirty="0">
                <a:solidFill>
                  <a:schemeClr val="bg1"/>
                </a:solidFill>
              </a:rPr>
              <a:t>~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1232" y="2937078"/>
            <a:ext cx="8014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SG" sz="2800" dirty="0"/>
              <a:t>Counter-example method:</a:t>
            </a:r>
            <a:endParaRPr lang="en-SG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905074" y="3460298"/>
            <a:ext cx="4552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/>
              <a:t>Let </a:t>
            </a:r>
            <a:r>
              <a:rPr lang="en-SG" sz="2400" i="1" dirty="0"/>
              <a:t>p</a:t>
            </a:r>
            <a:r>
              <a:rPr lang="en-SG" sz="2400" dirty="0"/>
              <a:t> be the statement “0 &lt; 1” and </a:t>
            </a:r>
            <a:r>
              <a:rPr lang="en-SG" sz="2400" i="1" dirty="0"/>
              <a:t>q</a:t>
            </a:r>
            <a:r>
              <a:rPr lang="en-SG" sz="2400" dirty="0"/>
              <a:t> the statement “1 &lt; 0”.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829447" y="4399016"/>
            <a:ext cx="7040389" cy="830997"/>
            <a:chOff x="829447" y="4399016"/>
            <a:chExt cx="7040389" cy="830997"/>
          </a:xfrm>
        </p:grpSpPr>
        <p:sp>
          <p:nvSpPr>
            <p:cNvPr id="15" name="TextBox 14"/>
            <p:cNvSpPr txBox="1"/>
            <p:nvPr/>
          </p:nvSpPr>
          <p:spPr>
            <a:xfrm>
              <a:off x="829447" y="4501237"/>
              <a:ext cx="1716318" cy="52322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olidFill>
                    <a:schemeClr val="bg1"/>
                  </a:solidFill>
                </a:rPr>
                <a:t>~(</a:t>
              </a:r>
              <a:r>
                <a:rPr lang="en-SG" sz="2800" i="1" dirty="0">
                  <a:solidFill>
                    <a:schemeClr val="bg1"/>
                  </a:solidFill>
                </a:rPr>
                <a:t>p 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 </a:t>
              </a:r>
              <a:r>
                <a:rPr lang="en-SG" sz="2800" i="1" dirty="0">
                  <a:solidFill>
                    <a:schemeClr val="bg1"/>
                  </a:solidFill>
                </a:rPr>
                <a:t>q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)</a:t>
              </a:r>
              <a:endParaRPr lang="en-SG" sz="2800" i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908092" y="4399016"/>
              <a:ext cx="49617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/>
                <a:t>“Not the case that both 0&lt;1 and 1&lt;0” which is TRUE.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29447" y="5403157"/>
            <a:ext cx="7460113" cy="523220"/>
            <a:chOff x="829447" y="5403157"/>
            <a:chExt cx="7460113" cy="523220"/>
          </a:xfrm>
        </p:grpSpPr>
        <p:sp>
          <p:nvSpPr>
            <p:cNvPr id="17" name="TextBox 16"/>
            <p:cNvSpPr txBox="1"/>
            <p:nvPr/>
          </p:nvSpPr>
          <p:spPr>
            <a:xfrm>
              <a:off x="829447" y="5403157"/>
              <a:ext cx="1716318" cy="52322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olidFill>
                    <a:schemeClr val="bg1"/>
                  </a:solidFill>
                </a:rPr>
                <a:t>~</a:t>
              </a:r>
              <a:r>
                <a:rPr lang="en-SG" sz="2800" i="1" dirty="0">
                  <a:solidFill>
                    <a:schemeClr val="bg1"/>
                  </a:solidFill>
                </a:rPr>
                <a:t>p 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 </a:t>
              </a:r>
              <a:r>
                <a:rPr lang="en-SG" sz="2800" dirty="0">
                  <a:solidFill>
                    <a:schemeClr val="bg1"/>
                  </a:solidFill>
                </a:rPr>
                <a:t>~</a:t>
              </a:r>
              <a:r>
                <a:rPr lang="en-SG" sz="2800" i="1" dirty="0">
                  <a:solidFill>
                    <a:schemeClr val="bg1"/>
                  </a:solidFill>
                </a:rPr>
                <a:t>q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908091" y="5433935"/>
              <a:ext cx="5381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/>
                <a:t>“Not 0&lt;1” and “not 1&lt;0” which is FALSE.</a:t>
              </a:r>
            </a:p>
          </p:txBody>
        </p:sp>
      </p:grpSp>
      <p:sp>
        <p:nvSpPr>
          <p:cNvPr id="29" name="Oval 28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52829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Logical Equivalence: De Morgan’s Laws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22</a:t>
            </a:fld>
            <a:endParaRPr lang="en-SG" dirty="0"/>
          </a:p>
        </p:txBody>
      </p:sp>
      <p:sp>
        <p:nvSpPr>
          <p:cNvPr id="21" name="TextBox 20"/>
          <p:cNvSpPr txBox="1"/>
          <p:nvPr/>
        </p:nvSpPr>
        <p:spPr>
          <a:xfrm>
            <a:off x="1779996" y="1589609"/>
            <a:ext cx="3552669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~(</a:t>
            </a:r>
            <a:r>
              <a:rPr lang="en-SG" sz="2800" i="1" dirty="0">
                <a:solidFill>
                  <a:schemeClr val="bg1"/>
                </a:solidFill>
              </a:rPr>
              <a:t>p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  ~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p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 ~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</a:t>
            </a:r>
            <a:endParaRPr lang="en-SG" sz="2800" i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1233" y="1012042"/>
            <a:ext cx="7563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SG" sz="2800" dirty="0"/>
              <a:t>De Morgan’s Laws: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79996" y="2348346"/>
            <a:ext cx="3552669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~(</a:t>
            </a:r>
            <a:r>
              <a:rPr lang="en-SG" sz="2800" i="1" dirty="0">
                <a:solidFill>
                  <a:schemeClr val="bg1"/>
                </a:solidFill>
              </a:rPr>
              <a:t>p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 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  ~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p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~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</a:t>
            </a:r>
            <a:endParaRPr lang="en-SG" sz="2800" i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1233" y="3114585"/>
            <a:ext cx="777333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SG" sz="2800" dirty="0"/>
              <a:t>Write </a:t>
            </a:r>
            <a:r>
              <a:rPr lang="en-SG" sz="2800" dirty="0">
                <a:solidFill>
                  <a:srgbClr val="0033CC"/>
                </a:solidFill>
              </a:rPr>
              <a:t>negations</a:t>
            </a:r>
            <a:r>
              <a:rPr lang="en-SG" sz="2800" dirty="0"/>
              <a:t> for each of the following: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SG" sz="2400" dirty="0"/>
              <a:t>John is 6 feet tall and he weighs at least 200 pounds.</a:t>
            </a:r>
          </a:p>
          <a:p>
            <a:pPr marL="971550" lvl="1" indent="-514350">
              <a:spcBef>
                <a:spcPts val="1800"/>
              </a:spcBef>
              <a:spcAft>
                <a:spcPts val="1800"/>
              </a:spcAft>
              <a:buFont typeface="+mj-lt"/>
              <a:buAutoNum type="alphaLcPeriod"/>
            </a:pPr>
            <a:endParaRPr lang="en-SG" sz="2400" dirty="0"/>
          </a:p>
          <a:p>
            <a:pPr marL="971550" lvl="1" indent="-514350">
              <a:buFont typeface="+mj-lt"/>
              <a:buAutoNum type="alphaLcPeriod"/>
            </a:pPr>
            <a:r>
              <a:rPr lang="en-SG" sz="2400" dirty="0"/>
              <a:t>The bus was late or Tom’s watch was slow.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65894" y="3988018"/>
            <a:ext cx="7168439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/>
              <a:t>John is </a:t>
            </a:r>
            <a:r>
              <a:rPr lang="en-SG" sz="2400" dirty="0">
                <a:solidFill>
                  <a:srgbClr val="C00000"/>
                </a:solidFill>
              </a:rPr>
              <a:t>not</a:t>
            </a:r>
            <a:r>
              <a:rPr lang="en-SG" sz="2400" dirty="0"/>
              <a:t> 6 feet tall </a:t>
            </a:r>
            <a:r>
              <a:rPr lang="en-SG" sz="2400" dirty="0">
                <a:solidFill>
                  <a:srgbClr val="C00000"/>
                </a:solidFill>
              </a:rPr>
              <a:t>or </a:t>
            </a:r>
            <a:r>
              <a:rPr lang="en-SG" sz="2400" dirty="0"/>
              <a:t>he weighs </a:t>
            </a:r>
            <a:r>
              <a:rPr lang="en-SG" sz="2400" dirty="0">
                <a:solidFill>
                  <a:srgbClr val="C00000"/>
                </a:solidFill>
              </a:rPr>
              <a:t>less than </a:t>
            </a:r>
            <a:r>
              <a:rPr lang="en-SG" sz="2400" dirty="0"/>
              <a:t>200 pounds.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5893" y="5203243"/>
            <a:ext cx="7168439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/>
              <a:t>The bus was </a:t>
            </a:r>
            <a:r>
              <a:rPr lang="en-SG" sz="2400" dirty="0">
                <a:solidFill>
                  <a:srgbClr val="C00000"/>
                </a:solidFill>
              </a:rPr>
              <a:t>not</a:t>
            </a:r>
            <a:r>
              <a:rPr lang="en-SG" sz="2400" dirty="0"/>
              <a:t> late </a:t>
            </a:r>
            <a:r>
              <a:rPr lang="en-SG" sz="2400" dirty="0">
                <a:solidFill>
                  <a:srgbClr val="C00000"/>
                </a:solidFill>
              </a:rPr>
              <a:t>and</a:t>
            </a:r>
            <a:r>
              <a:rPr lang="en-SG" sz="2400" dirty="0"/>
              <a:t> Tom’s watch </a:t>
            </a:r>
            <a:r>
              <a:rPr lang="en-SG" sz="2400" dirty="0">
                <a:solidFill>
                  <a:srgbClr val="C00000"/>
                </a:solidFill>
              </a:rPr>
              <a:t>was</a:t>
            </a:r>
            <a:r>
              <a:rPr lang="en-SG" sz="2400" dirty="0"/>
              <a:t> not slow.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17913" y="5793872"/>
            <a:ext cx="46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i="1" dirty="0"/>
              <a:t>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5892" y="5793873"/>
            <a:ext cx="7168439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/>
              <a:t>Neither was the bus late nor was Tom’s watch slow.</a:t>
            </a:r>
          </a:p>
        </p:txBody>
      </p:sp>
      <p:sp>
        <p:nvSpPr>
          <p:cNvPr id="28" name="Oval 27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152D53-947F-45D1-862C-B249ADBA30C0}"/>
              </a:ext>
            </a:extLst>
          </p:cNvPr>
          <p:cNvSpPr txBox="1"/>
          <p:nvPr/>
        </p:nvSpPr>
        <p:spPr>
          <a:xfrm>
            <a:off x="5628640" y="1589609"/>
            <a:ext cx="329184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/>
              <a:t>Can be extended to more than two variables.</a:t>
            </a:r>
          </a:p>
        </p:txBody>
      </p:sp>
    </p:spTree>
    <p:extLst>
      <p:ext uri="{BB962C8B-B14F-4D97-AF65-F5344CB8AC3E}">
        <p14:creationId xmlns:p14="http://schemas.microsoft.com/office/powerpoint/2010/main" val="379885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 animBg="1"/>
      <p:bldP spid="17" grpId="0" animBg="1"/>
      <p:bldP spid="3" grpId="0"/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Tautologies and Contradictions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23</a:t>
            </a:fld>
            <a:endParaRPr lang="en-SG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2.1.5. Tautologies and Contradictions</a:t>
            </a:r>
            <a:endParaRPr lang="en-SG" sz="2000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49819" y="1608649"/>
            <a:ext cx="7665531" cy="2276535"/>
            <a:chOff x="504109" y="4598517"/>
            <a:chExt cx="7665531" cy="2276535"/>
          </a:xfrm>
        </p:grpSpPr>
        <p:sp>
          <p:nvSpPr>
            <p:cNvPr id="16" name="Rectangle 15"/>
            <p:cNvSpPr/>
            <p:nvPr/>
          </p:nvSpPr>
          <p:spPr>
            <a:xfrm>
              <a:off x="504110" y="4598517"/>
              <a:ext cx="7665530" cy="227653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04110" y="4598517"/>
              <a:ext cx="7665529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04109" y="4645644"/>
              <a:ext cx="75306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2.1.7 (Tautology)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4110" y="5193984"/>
              <a:ext cx="753061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sz="2400" dirty="0"/>
                <a:t>A </a:t>
              </a:r>
              <a:r>
                <a:rPr lang="en-SG" sz="2400" b="1" dirty="0"/>
                <a:t>tautology </a:t>
              </a:r>
              <a:r>
                <a:rPr lang="en-SG" sz="2400" dirty="0"/>
                <a:t>is a statement form that is </a:t>
              </a:r>
              <a:r>
                <a:rPr lang="en-SG" sz="2400" dirty="0">
                  <a:solidFill>
                    <a:srgbClr val="C00000"/>
                  </a:solidFill>
                </a:rPr>
                <a:t>always true </a:t>
              </a:r>
              <a:r>
                <a:rPr lang="en-SG" sz="2400" dirty="0"/>
                <a:t>regardless of the truth values of the individual statements substituted for its statement variables. A statement whose form is a tautology is a </a:t>
              </a:r>
              <a:r>
                <a:rPr lang="en-SG" sz="2400" b="1" dirty="0"/>
                <a:t>tautological statement</a:t>
              </a:r>
              <a:r>
                <a:rPr lang="en-SG" sz="2400" dirty="0"/>
                <a:t>.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49819" y="4145862"/>
            <a:ext cx="7665531" cy="2276535"/>
            <a:chOff x="504109" y="4598517"/>
            <a:chExt cx="7665531" cy="2276535"/>
          </a:xfrm>
        </p:grpSpPr>
        <p:sp>
          <p:nvSpPr>
            <p:cNvPr id="24" name="Rectangle 23"/>
            <p:cNvSpPr/>
            <p:nvPr/>
          </p:nvSpPr>
          <p:spPr>
            <a:xfrm>
              <a:off x="504110" y="4598517"/>
              <a:ext cx="7665530" cy="227653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04110" y="4598517"/>
              <a:ext cx="7665529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04109" y="4645644"/>
              <a:ext cx="75306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2.1.8 (Contradiction)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04110" y="5193984"/>
              <a:ext cx="753061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sz="2400" dirty="0"/>
                <a:t>A </a:t>
              </a:r>
              <a:r>
                <a:rPr lang="en-SG" sz="2400" b="1" dirty="0"/>
                <a:t>contradiction </a:t>
              </a:r>
              <a:r>
                <a:rPr lang="en-SG" sz="2400" dirty="0"/>
                <a:t>is a statement form that is </a:t>
              </a:r>
              <a:r>
                <a:rPr lang="en-SG" sz="2400" dirty="0">
                  <a:solidFill>
                    <a:srgbClr val="C00000"/>
                  </a:solidFill>
                </a:rPr>
                <a:t>always false </a:t>
              </a:r>
              <a:r>
                <a:rPr lang="en-SG" sz="2400" dirty="0"/>
                <a:t>regardless of the truth values of the individual statements substituted for its statement variables. A statement whose form is a contradiction is a </a:t>
              </a:r>
              <a:r>
                <a:rPr lang="en-SG" sz="2400" b="1" dirty="0"/>
                <a:t>contradictory statement</a:t>
              </a:r>
              <a:r>
                <a:rPr lang="en-SG" sz="2400" dirty="0"/>
                <a:t>.</a:t>
              </a:r>
            </a:p>
          </p:txBody>
        </p:sp>
      </p:grpSp>
      <p:sp>
        <p:nvSpPr>
          <p:cNvPr id="33" name="Oval 32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043656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Tautologies and Contradictions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24</a:t>
            </a:fld>
            <a:endParaRPr lang="en-SG" dirty="0"/>
          </a:p>
        </p:txBody>
      </p:sp>
      <p:sp>
        <p:nvSpPr>
          <p:cNvPr id="21" name="TextBox 20"/>
          <p:cNvSpPr txBox="1"/>
          <p:nvPr/>
        </p:nvSpPr>
        <p:spPr>
          <a:xfrm>
            <a:off x="501233" y="1012042"/>
            <a:ext cx="75634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SG" sz="2800" dirty="0"/>
              <a:t>Logical equivalence involving tautologies and contradictions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9882" y="1981739"/>
            <a:ext cx="7879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/>
              <a:t>Example: If </a:t>
            </a:r>
            <a:r>
              <a:rPr lang="en-SG" sz="2400" b="1" dirty="0"/>
              <a:t>t</a:t>
            </a:r>
            <a:r>
              <a:rPr lang="en-SG" sz="2400" dirty="0"/>
              <a:t> is a tautology and </a:t>
            </a:r>
            <a:r>
              <a:rPr lang="en-SG" sz="2400" b="1" dirty="0"/>
              <a:t>c</a:t>
            </a:r>
            <a:r>
              <a:rPr lang="en-SG" sz="2400" dirty="0"/>
              <a:t> is a contradiction, show that: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03748" y="2512194"/>
            <a:ext cx="2308489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i="1" dirty="0">
                <a:solidFill>
                  <a:schemeClr val="bg1"/>
                </a:solidFill>
              </a:rPr>
              <a:t>p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</a:t>
            </a:r>
            <a:r>
              <a:rPr lang="en-SG" sz="2800" b="1" dirty="0">
                <a:solidFill>
                  <a:srgbClr val="FF0000"/>
                </a:solidFill>
              </a:rPr>
              <a:t>t</a:t>
            </a:r>
            <a:r>
              <a:rPr lang="en-SG" sz="2800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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p</a:t>
            </a:r>
            <a:endParaRPr lang="en-SG" sz="2800" i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12237" y="2573748"/>
            <a:ext cx="94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and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56617" y="2512194"/>
            <a:ext cx="2308489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i="1" dirty="0">
                <a:solidFill>
                  <a:schemeClr val="bg1"/>
                </a:solidFill>
              </a:rPr>
              <a:t>p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</a:t>
            </a:r>
            <a:r>
              <a:rPr lang="en-SG" sz="2800" b="1" dirty="0">
                <a:solidFill>
                  <a:srgbClr val="FF0000"/>
                </a:solidFill>
                <a:sym typeface="Symbol" panose="05050102010706020507" pitchFamily="18" charset="2"/>
              </a:rPr>
              <a:t>c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  </a:t>
            </a:r>
            <a:r>
              <a:rPr lang="en-SG" sz="2800" b="1" dirty="0">
                <a:solidFill>
                  <a:srgbClr val="FF0000"/>
                </a:solidFill>
                <a:sym typeface="Symbol" panose="05050102010706020507" pitchFamily="18" charset="2"/>
              </a:rPr>
              <a:t>c</a:t>
            </a:r>
            <a:endParaRPr lang="en-SG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252530"/>
              </p:ext>
            </p:extLst>
          </p:nvPr>
        </p:nvGraphicFramePr>
        <p:xfrm>
          <a:off x="2128601" y="3461448"/>
          <a:ext cx="5058795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4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54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1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1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>
                          <a:solidFill>
                            <a:srgbClr val="FF0000"/>
                          </a:solidFill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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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olidFill>
                            <a:srgbClr val="FF0000"/>
                          </a:solidFill>
                        </a:rPr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A816877-C99C-42DB-9967-4A960F8DC3D4}"/>
              </a:ext>
            </a:extLst>
          </p:cNvPr>
          <p:cNvGrpSpPr/>
          <p:nvPr/>
        </p:nvGrpSpPr>
        <p:grpSpPr>
          <a:xfrm>
            <a:off x="562235" y="5156021"/>
            <a:ext cx="7091805" cy="1200329"/>
            <a:chOff x="562235" y="5156021"/>
            <a:chExt cx="7091805" cy="1200329"/>
          </a:xfrm>
        </p:grpSpPr>
        <p:sp>
          <p:nvSpPr>
            <p:cNvPr id="6" name="TextBox 5"/>
            <p:cNvSpPr txBox="1"/>
            <p:nvPr/>
          </p:nvSpPr>
          <p:spPr>
            <a:xfrm>
              <a:off x="1932390" y="5156021"/>
              <a:ext cx="5721650" cy="120032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As </a:t>
              </a:r>
              <a:r>
                <a:rPr lang="en-US" sz="2400" b="1" dirty="0"/>
                <a:t>t</a:t>
              </a:r>
              <a:r>
                <a:rPr lang="en-US" sz="2400" dirty="0"/>
                <a:t> and </a:t>
              </a:r>
              <a:r>
                <a:rPr lang="en-US" sz="2400" b="1" dirty="0"/>
                <a:t>c</a:t>
              </a:r>
              <a:r>
                <a:rPr lang="en-US" sz="2400" dirty="0"/>
                <a:t> (used in the textbook) are hard to distinguished from statement variables, we will use </a:t>
              </a:r>
              <a:r>
                <a:rPr lang="en-US" sz="2400" b="1" dirty="0"/>
                <a:t>true</a:t>
              </a:r>
              <a:r>
                <a:rPr lang="en-US" sz="2400" dirty="0"/>
                <a:t> and </a:t>
              </a:r>
              <a:r>
                <a:rPr lang="en-US" sz="2400" b="1" dirty="0"/>
                <a:t>false</a:t>
              </a:r>
              <a:r>
                <a:rPr lang="en-US" sz="2400" dirty="0"/>
                <a:t> instead.</a:t>
              </a:r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55DE716-9520-42B1-9851-3267E1BE7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2235" y="5236492"/>
              <a:ext cx="1017689" cy="8480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039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Summary of Logical Equivalences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25</a:t>
            </a:fld>
            <a:endParaRPr lang="en-SG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2.1.6. Summary of Logical Equivalences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ECCE2DD-7088-4631-85E7-A55AA98C6706}"/>
              </a:ext>
            </a:extLst>
          </p:cNvPr>
          <p:cNvSpPr/>
          <p:nvPr/>
        </p:nvSpPr>
        <p:spPr>
          <a:xfrm>
            <a:off x="849820" y="1395098"/>
            <a:ext cx="7665529" cy="57309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784BF70-6DAA-40B5-8AE7-35683229F93D}"/>
              </a:ext>
            </a:extLst>
          </p:cNvPr>
          <p:cNvSpPr txBox="1"/>
          <p:nvPr/>
        </p:nvSpPr>
        <p:spPr>
          <a:xfrm>
            <a:off x="849819" y="1442225"/>
            <a:ext cx="7530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>
                <a:solidFill>
                  <a:schemeClr val="bg1"/>
                </a:solidFill>
              </a:rPr>
              <a:t>Theorem 2.1.1 Logical Equivalences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1B92E98-03FB-404E-A96F-ED82889D947A}"/>
              </a:ext>
            </a:extLst>
          </p:cNvPr>
          <p:cNvSpPr txBox="1"/>
          <p:nvPr/>
        </p:nvSpPr>
        <p:spPr>
          <a:xfrm>
            <a:off x="849819" y="2022357"/>
            <a:ext cx="766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/>
              <a:t>Given any statement variables </a:t>
            </a:r>
            <a:r>
              <a:rPr lang="en-SG" sz="2400" i="1" dirty="0"/>
              <a:t>p</a:t>
            </a:r>
            <a:r>
              <a:rPr lang="en-SG" sz="2400" dirty="0"/>
              <a:t>, </a:t>
            </a:r>
            <a:r>
              <a:rPr lang="en-SG" sz="2400" i="1" dirty="0"/>
              <a:t>q</a:t>
            </a:r>
            <a:r>
              <a:rPr lang="en-SG" sz="2400" dirty="0"/>
              <a:t> and </a:t>
            </a:r>
            <a:r>
              <a:rPr lang="en-SG" sz="2400" i="1" dirty="0"/>
              <a:t>r</a:t>
            </a:r>
            <a:r>
              <a:rPr lang="en-SG" sz="2400" dirty="0"/>
              <a:t>, a tautology </a:t>
            </a:r>
            <a:r>
              <a:rPr lang="en-SG" sz="2400" b="1" dirty="0"/>
              <a:t>true</a:t>
            </a:r>
            <a:r>
              <a:rPr lang="en-SG" sz="2400" dirty="0"/>
              <a:t> and a contradiction </a:t>
            </a:r>
            <a:r>
              <a:rPr lang="en-SG" sz="2400" b="1" dirty="0"/>
              <a:t>false</a:t>
            </a:r>
            <a:r>
              <a:rPr lang="en-SG" sz="2400" dirty="0"/>
              <a:t>:</a:t>
            </a:r>
          </a:p>
        </p:txBody>
      </p: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6E5B6E90-4489-4278-ABCD-974A6E9792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696843"/>
              </p:ext>
            </p:extLst>
          </p:nvPr>
        </p:nvGraphicFramePr>
        <p:xfrm>
          <a:off x="369739" y="2853354"/>
          <a:ext cx="8254454" cy="3428644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44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8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57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57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6641">
                <a:tc>
                  <a:txBody>
                    <a:bodyPr/>
                    <a:lstStyle/>
                    <a:p>
                      <a:pPr algn="ctr"/>
                      <a:r>
                        <a:rPr lang="en-SG" sz="2000" b="0" dirty="0"/>
                        <a:t>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b="0" dirty="0"/>
                        <a:t>Commutative laws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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2000" b="0" i="1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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2000" b="0" i="1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6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2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dirty="0"/>
                        <a:t>Associative laws</a:t>
                      </a:r>
                      <a:endParaRPr lang="en-SG" sz="20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</a:t>
                      </a:r>
                      <a:r>
                        <a:rPr lang="en-SG" sz="20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</a:t>
                      </a:r>
                    </a:p>
                    <a:p>
                      <a:r>
                        <a:rPr lang="en-SG" sz="2000" b="0" dirty="0">
                          <a:sym typeface="Symbol" panose="05050102010706020507" pitchFamily="18" charset="2"/>
                        </a:rPr>
                        <a:t> </a:t>
                      </a:r>
                      <a:r>
                        <a:rPr lang="en-SG" sz="2000" dirty="0"/>
                        <a:t>(</a:t>
                      </a: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dirty="0"/>
                        <a:t>)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</a:t>
                      </a:r>
                      <a:r>
                        <a:rPr lang="en-SG" sz="20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 (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</a:t>
                      </a:r>
                      <a:r>
                        <a:rPr lang="en-SG" sz="20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2000" b="0" i="0" dirty="0">
                          <a:sym typeface="Symbol" panose="05050102010706020507" pitchFamily="18" charset="2"/>
                        </a:rPr>
                        <a:t>) </a:t>
                      </a:r>
                      <a:endParaRPr lang="en-SG" sz="2000" i="0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</a:t>
                      </a:r>
                      <a:r>
                        <a:rPr lang="en-SG" sz="20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000" b="0" dirty="0">
                          <a:sym typeface="Symbol" panose="05050102010706020507" pitchFamily="18" charset="2"/>
                        </a:rPr>
                        <a:t> </a:t>
                      </a:r>
                      <a:r>
                        <a:rPr lang="en-SG" sz="2000" dirty="0"/>
                        <a:t>(</a:t>
                      </a: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dirty="0"/>
                        <a:t>)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</a:t>
                      </a:r>
                      <a:r>
                        <a:rPr lang="en-SG" sz="20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 (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</a:t>
                      </a:r>
                      <a:r>
                        <a:rPr lang="en-SG" sz="20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2000" b="0" i="0" dirty="0">
                          <a:sym typeface="Symbol" panose="05050102010706020507" pitchFamily="18" charset="2"/>
                        </a:rPr>
                        <a:t>) </a:t>
                      </a:r>
                      <a:endParaRPr lang="en-SG" sz="2000" i="0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6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dirty="0"/>
                        <a:t>Distributive</a:t>
                      </a:r>
                      <a:r>
                        <a:rPr lang="en-SG" sz="2000" baseline="0" dirty="0"/>
                        <a:t> laws</a:t>
                      </a:r>
                      <a:endParaRPr lang="en-SG" sz="2000" dirty="0"/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 (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</a:t>
                      </a:r>
                      <a:r>
                        <a:rPr lang="en-SG" sz="20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2000" b="0" i="0" dirty="0">
                          <a:sym typeface="Symbol" panose="05050102010706020507" pitchFamily="18" charset="2"/>
                        </a:rPr>
                        <a:t>) </a:t>
                      </a:r>
                      <a:br>
                        <a:rPr lang="en-SG" sz="2000" b="0" i="0" dirty="0">
                          <a:sym typeface="Symbol" panose="05050102010706020507" pitchFamily="18" charset="2"/>
                        </a:rPr>
                      </a:br>
                      <a:r>
                        <a:rPr lang="en-SG" sz="2000" b="0" dirty="0">
                          <a:sym typeface="Symbol" panose="05050102010706020507" pitchFamily="18" charset="2"/>
                        </a:rPr>
                        <a:t> </a:t>
                      </a:r>
                      <a:r>
                        <a:rPr lang="en-SG" sz="2000" dirty="0"/>
                        <a:t>(</a:t>
                      </a: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dirty="0"/>
                        <a:t>)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 </a:t>
                      </a:r>
                      <a:r>
                        <a:rPr lang="en-SG" sz="2000" dirty="0"/>
                        <a:t>(</a:t>
                      </a: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2000" dirty="0"/>
                        <a:t>)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</a:t>
                      </a:r>
                      <a:endParaRPr lang="en-SG" sz="2000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 (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</a:t>
                      </a:r>
                      <a:r>
                        <a:rPr lang="en-SG" sz="20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2000" b="0" i="0" dirty="0">
                          <a:sym typeface="Symbol" panose="05050102010706020507" pitchFamily="18" charset="2"/>
                        </a:rPr>
                        <a:t>) </a:t>
                      </a:r>
                      <a:br>
                        <a:rPr lang="en-SG" sz="2000" b="0" i="0" dirty="0">
                          <a:sym typeface="Symbol" panose="05050102010706020507" pitchFamily="18" charset="2"/>
                        </a:rPr>
                      </a:br>
                      <a:r>
                        <a:rPr lang="en-SG" sz="2000" b="0" dirty="0">
                          <a:sym typeface="Symbol" panose="05050102010706020507" pitchFamily="18" charset="2"/>
                        </a:rPr>
                        <a:t> </a:t>
                      </a:r>
                      <a:r>
                        <a:rPr lang="en-SG" sz="2000" dirty="0"/>
                        <a:t>(</a:t>
                      </a: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dirty="0"/>
                        <a:t>)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 </a:t>
                      </a:r>
                      <a:r>
                        <a:rPr lang="en-SG" sz="2000" dirty="0"/>
                        <a:t>(</a:t>
                      </a: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2000" dirty="0"/>
                        <a:t>)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</a:t>
                      </a:r>
                      <a:endParaRPr lang="en-SG" sz="2000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66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dirty="0"/>
                        <a:t>Identity laws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20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true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2000" b="0" i="1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20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false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2000" b="0" i="1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6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dirty="0"/>
                        <a:t>Negation</a:t>
                      </a:r>
                      <a:r>
                        <a:rPr lang="en-SG" sz="2000" baseline="0" dirty="0"/>
                        <a:t> laws</a:t>
                      </a:r>
                      <a:endParaRPr lang="en-SG" sz="2000" dirty="0"/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 ~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20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true</a:t>
                      </a:r>
                      <a:endParaRPr lang="en-SG" sz="2000" b="1" i="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 ~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</a:t>
                      </a:r>
                      <a:r>
                        <a:rPr lang="en-SG" sz="2000" b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false</a:t>
                      </a:r>
                      <a:endParaRPr lang="en-SG" sz="2000" b="1" i="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66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6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dirty="0"/>
                        <a:t>Double negative law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b="0" dirty="0">
                          <a:sym typeface="Symbol" panose="05050102010706020507" pitchFamily="18" charset="2"/>
                        </a:rPr>
                        <a:t>~(~</a:t>
                      </a:r>
                      <a:r>
                        <a:rPr lang="en-SG" sz="2000" b="0" i="1" dirty="0"/>
                        <a:t>p</a:t>
                      </a:r>
                      <a:r>
                        <a:rPr lang="en-SG" sz="2000" b="0" i="0" dirty="0"/>
                        <a:t>)</a:t>
                      </a:r>
                      <a:r>
                        <a:rPr lang="en-SG" sz="2000" b="0" i="1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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2000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SG" sz="2000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1738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Summary of Logical Equivalences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26</a:t>
            </a:fld>
            <a:endParaRPr lang="en-SG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2.1.6. Summary of Logical Equivalences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49820" y="1608649"/>
            <a:ext cx="7665529" cy="57309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22" name="TextBox 21"/>
          <p:cNvSpPr txBox="1"/>
          <p:nvPr/>
        </p:nvSpPr>
        <p:spPr>
          <a:xfrm>
            <a:off x="849819" y="1655776"/>
            <a:ext cx="7530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>
                <a:solidFill>
                  <a:schemeClr val="bg1"/>
                </a:solidFill>
              </a:rPr>
              <a:t>Theorem 2.1.1 Logical Equivalences (continue)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49819" y="2235908"/>
            <a:ext cx="766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/>
              <a:t>Given any statement variables </a:t>
            </a:r>
            <a:r>
              <a:rPr lang="en-SG" sz="2400" i="1" dirty="0"/>
              <a:t>p</a:t>
            </a:r>
            <a:r>
              <a:rPr lang="en-SG" sz="2400" dirty="0"/>
              <a:t>, </a:t>
            </a:r>
            <a:r>
              <a:rPr lang="en-SG" sz="2400" i="1" dirty="0"/>
              <a:t>q</a:t>
            </a:r>
            <a:r>
              <a:rPr lang="en-SG" sz="2400" dirty="0"/>
              <a:t> and </a:t>
            </a:r>
            <a:r>
              <a:rPr lang="en-SG" sz="2400" i="1" dirty="0"/>
              <a:t>r</a:t>
            </a:r>
            <a:r>
              <a:rPr lang="en-SG" sz="2400" dirty="0"/>
              <a:t>, a tautology </a:t>
            </a:r>
            <a:r>
              <a:rPr lang="en-SG" sz="2400" b="1" dirty="0"/>
              <a:t>true</a:t>
            </a:r>
            <a:r>
              <a:rPr lang="en-SG" sz="2400" dirty="0"/>
              <a:t> and a contradiction </a:t>
            </a:r>
            <a:r>
              <a:rPr lang="en-SG" sz="2400" b="1" dirty="0"/>
              <a:t>false</a:t>
            </a:r>
            <a:r>
              <a:rPr lang="en-SG" sz="2400" dirty="0"/>
              <a:t>:</a:t>
            </a:r>
            <a:endParaRPr lang="en-SG" sz="24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720075"/>
              </p:ext>
            </p:extLst>
          </p:nvPr>
        </p:nvGraphicFramePr>
        <p:xfrm>
          <a:off x="369739" y="3066905"/>
          <a:ext cx="8254454" cy="2727604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44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7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6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57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6641">
                <a:tc>
                  <a:txBody>
                    <a:bodyPr/>
                    <a:lstStyle/>
                    <a:p>
                      <a:pPr algn="ctr"/>
                      <a:r>
                        <a:rPr lang="en-SG" sz="2000" b="0" dirty="0"/>
                        <a:t>7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b="0" dirty="0"/>
                        <a:t>Idempotent laws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2000" b="0" i="1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2000" b="0" i="1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6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8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dirty="0"/>
                        <a:t>Universal</a:t>
                      </a:r>
                      <a:r>
                        <a:rPr lang="en-SG" sz="2000" baseline="0" dirty="0"/>
                        <a:t> bound</a:t>
                      </a:r>
                      <a:r>
                        <a:rPr lang="en-SG" sz="2000" dirty="0"/>
                        <a:t> laws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20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true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</a:t>
                      </a:r>
                      <a:r>
                        <a:rPr lang="en-SG" sz="2000" b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true</a:t>
                      </a:r>
                      <a:endParaRPr lang="en-SG" sz="2000" b="0" i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20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false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20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false</a:t>
                      </a:r>
                      <a:endParaRPr lang="en-SG" sz="2000" b="0" i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6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9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dirty="0"/>
                        <a:t>De Morgan’s </a:t>
                      </a:r>
                      <a:r>
                        <a:rPr lang="en-SG" sz="2000" baseline="0" dirty="0"/>
                        <a:t>laws</a:t>
                      </a:r>
                      <a:endParaRPr lang="en-SG" sz="2000" dirty="0"/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b="0" dirty="0">
                          <a:sym typeface="Symbol" panose="05050102010706020507" pitchFamily="18" charset="2"/>
                        </a:rPr>
                        <a:t>~(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</a:t>
                      </a:r>
                      <a:r>
                        <a:rPr lang="en-SG" sz="20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b="0" i="0" dirty="0">
                          <a:sym typeface="Symbol" panose="05050102010706020507" pitchFamily="18" charset="2"/>
                        </a:rPr>
                        <a:t>)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 </a:t>
                      </a:r>
                      <a:r>
                        <a:rPr lang="en-SG" sz="2000" dirty="0"/>
                        <a:t>~</a:t>
                      </a: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 ~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</a:t>
                      </a:r>
                      <a:endParaRPr lang="en-SG" sz="2000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b="0" dirty="0">
                          <a:sym typeface="Symbol" panose="05050102010706020507" pitchFamily="18" charset="2"/>
                        </a:rPr>
                        <a:t>~(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</a:t>
                      </a:r>
                      <a:r>
                        <a:rPr lang="en-SG" sz="20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b="0" i="0" dirty="0">
                          <a:sym typeface="Symbol" panose="05050102010706020507" pitchFamily="18" charset="2"/>
                        </a:rPr>
                        <a:t>)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 </a:t>
                      </a:r>
                      <a:r>
                        <a:rPr lang="en-SG" sz="2000" dirty="0"/>
                        <a:t>~</a:t>
                      </a: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 ~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</a:t>
                      </a:r>
                      <a:endParaRPr lang="en-SG" sz="2000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66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10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dirty="0"/>
                        <a:t>Absorption</a:t>
                      </a:r>
                      <a:r>
                        <a:rPr lang="en-SG" sz="2000" baseline="0" dirty="0"/>
                        <a:t> laws</a:t>
                      </a:r>
                      <a:endParaRPr lang="en-SG" sz="2000" dirty="0"/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 (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</a:t>
                      </a:r>
                      <a:r>
                        <a:rPr lang="en-SG" sz="20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b="0" i="0" dirty="0">
                          <a:sym typeface="Symbol" panose="05050102010706020507" pitchFamily="18" charset="2"/>
                        </a:rPr>
                        <a:t>)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2000" b="0" i="1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000" b="0" i="1" dirty="0"/>
                        <a:t>p</a:t>
                      </a:r>
                      <a:r>
                        <a:rPr lang="en-SG" sz="2000" b="0" dirty="0"/>
                        <a:t>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 (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</a:t>
                      </a:r>
                      <a:r>
                        <a:rPr lang="en-SG" sz="2000" b="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b="0" i="0" dirty="0">
                          <a:sym typeface="Symbol" panose="05050102010706020507" pitchFamily="18" charset="2"/>
                        </a:rPr>
                        <a:t>) 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2000" b="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2000" b="0" i="1" dirty="0"/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641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11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000" dirty="0"/>
                        <a:t>Negation</a:t>
                      </a:r>
                      <a:r>
                        <a:rPr lang="en-SG" sz="2000" baseline="0" dirty="0"/>
                        <a:t> of </a:t>
                      </a:r>
                      <a:r>
                        <a:rPr lang="en-SG" sz="2000" b="1" i="0" baseline="0" dirty="0"/>
                        <a:t>true</a:t>
                      </a:r>
                      <a:r>
                        <a:rPr lang="en-SG" sz="2000" baseline="0" dirty="0"/>
                        <a:t> and </a:t>
                      </a:r>
                      <a:r>
                        <a:rPr lang="en-SG" sz="2000" b="1" baseline="0" dirty="0"/>
                        <a:t>false</a:t>
                      </a:r>
                      <a:endParaRPr lang="en-SG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000" b="0" dirty="0">
                          <a:sym typeface="Symbol" panose="05050102010706020507" pitchFamily="18" charset="2"/>
                        </a:rPr>
                        <a:t>~</a:t>
                      </a:r>
                      <a:r>
                        <a:rPr lang="en-SG" sz="20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true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20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false</a:t>
                      </a:r>
                      <a:endParaRPr lang="en-SG" sz="2000" b="1" i="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000" b="0" dirty="0">
                          <a:sym typeface="Symbol" panose="05050102010706020507" pitchFamily="18" charset="2"/>
                        </a:rPr>
                        <a:t>~</a:t>
                      </a:r>
                      <a:r>
                        <a:rPr lang="en-SG" sz="20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false</a:t>
                      </a:r>
                      <a:r>
                        <a:rPr lang="en-SG" sz="2000" b="0" dirty="0">
                          <a:sym typeface="Symbol" panose="05050102010706020507" pitchFamily="18" charset="2"/>
                        </a:rPr>
                        <a:t>  </a:t>
                      </a:r>
                      <a:r>
                        <a:rPr lang="en-SG" sz="2000" b="1" i="0" dirty="0">
                          <a:solidFill>
                            <a:srgbClr val="C00000"/>
                          </a:solidFill>
                          <a:sym typeface="Symbol" panose="05050102010706020507" pitchFamily="18" charset="2"/>
                        </a:rPr>
                        <a:t>true</a:t>
                      </a:r>
                      <a:endParaRPr lang="en-SG" sz="2000" b="1" i="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8183077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Simplifying Statement Forms: Quick Quiz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27</a:t>
            </a:fld>
            <a:endParaRPr lang="en-SG" dirty="0"/>
          </a:p>
        </p:txBody>
      </p:sp>
      <p:sp>
        <p:nvSpPr>
          <p:cNvPr id="2" name="TextBox 1"/>
          <p:cNvSpPr txBox="1"/>
          <p:nvPr/>
        </p:nvSpPr>
        <p:spPr>
          <a:xfrm>
            <a:off x="636143" y="1009555"/>
            <a:ext cx="75634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SG" sz="2800" dirty="0"/>
              <a:t>Use the laws in Theorem 2.1.1 to verify the following logical equivalence: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0161" y="2092516"/>
            <a:ext cx="3592287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~(~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  (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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 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p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 </a:t>
            </a:r>
            <a:endParaRPr lang="en-SG" sz="28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  <p:sp>
        <p:nvSpPr>
          <p:cNvPr id="15" name="TextBox 14"/>
          <p:cNvSpPr txBox="1"/>
          <p:nvPr/>
        </p:nvSpPr>
        <p:spPr>
          <a:xfrm>
            <a:off x="-3796516" y="2947926"/>
            <a:ext cx="11557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dirty="0"/>
              <a:t>~(~</a:t>
            </a:r>
            <a:r>
              <a:rPr lang="en-SG" sz="2800" i="1" dirty="0"/>
              <a:t>p</a:t>
            </a:r>
            <a:r>
              <a:rPr lang="en-SG" sz="2800" dirty="0"/>
              <a:t> </a:t>
            </a:r>
            <a:r>
              <a:rPr lang="en-SG" sz="2800" dirty="0">
                <a:sym typeface="Symbol" panose="05050102010706020507" pitchFamily="18" charset="2"/>
              </a:rPr>
              <a:t> 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)  (</a:t>
            </a:r>
            <a:r>
              <a:rPr lang="en-SG" sz="2800" i="1" dirty="0"/>
              <a:t>p</a:t>
            </a:r>
            <a:r>
              <a:rPr lang="en-SG" sz="2800" dirty="0"/>
              <a:t> </a:t>
            </a:r>
            <a:r>
              <a:rPr lang="en-SG" sz="2800" dirty="0">
                <a:sym typeface="Symbol" panose="05050102010706020507" pitchFamily="18" charset="2"/>
              </a:rPr>
              <a:t> 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)    </a:t>
            </a:r>
            <a:endParaRPr lang="en-SG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3414398" y="2947926"/>
            <a:ext cx="338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dirty="0"/>
              <a:t>(~(~</a:t>
            </a:r>
            <a:r>
              <a:rPr lang="en-SG" sz="2800" i="1" dirty="0"/>
              <a:t>p</a:t>
            </a:r>
            <a:r>
              <a:rPr lang="en-SG" sz="2800" dirty="0"/>
              <a:t>) </a:t>
            </a:r>
            <a:r>
              <a:rPr lang="en-SG" sz="2800" dirty="0">
                <a:sym typeface="Symbol" panose="05050102010706020507" pitchFamily="18" charset="2"/>
              </a:rPr>
              <a:t> ~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)  (</a:t>
            </a:r>
            <a:r>
              <a:rPr lang="en-SG" sz="2800" i="1" dirty="0"/>
              <a:t>p</a:t>
            </a:r>
            <a:r>
              <a:rPr lang="en-SG" sz="2800" dirty="0"/>
              <a:t> </a:t>
            </a:r>
            <a:r>
              <a:rPr lang="en-SG" sz="2800" dirty="0">
                <a:sym typeface="Symbol" panose="05050102010706020507" pitchFamily="18" charset="2"/>
              </a:rPr>
              <a:t> 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)</a:t>
            </a:r>
            <a:endParaRPr lang="en-SG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3087112" y="3524933"/>
            <a:ext cx="3193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ym typeface="Symbol" panose="05050102010706020507" pitchFamily="18" charset="2"/>
              </a:rPr>
              <a:t> </a:t>
            </a:r>
            <a:r>
              <a:rPr lang="en-SG" sz="2800" dirty="0"/>
              <a:t>(</a:t>
            </a:r>
            <a:r>
              <a:rPr lang="en-SG" sz="2800" i="1" dirty="0"/>
              <a:t>p</a:t>
            </a:r>
            <a:r>
              <a:rPr lang="en-SG" sz="2800" dirty="0"/>
              <a:t> </a:t>
            </a:r>
            <a:r>
              <a:rPr lang="en-SG" sz="2800" dirty="0">
                <a:sym typeface="Symbol" panose="05050102010706020507" pitchFamily="18" charset="2"/>
              </a:rPr>
              <a:t> ~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)  (</a:t>
            </a:r>
            <a:r>
              <a:rPr lang="en-SG" sz="2800" i="1" dirty="0"/>
              <a:t>p</a:t>
            </a:r>
            <a:r>
              <a:rPr lang="en-SG" sz="2800" dirty="0"/>
              <a:t> </a:t>
            </a:r>
            <a:r>
              <a:rPr lang="en-SG" sz="2800" dirty="0">
                <a:sym typeface="Symbol" panose="05050102010706020507" pitchFamily="18" charset="2"/>
              </a:rPr>
              <a:t> 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)</a:t>
            </a:r>
            <a:endParaRPr lang="en-SG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707679" y="3009481"/>
            <a:ext cx="1678898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000" dirty="0"/>
              <a:t>(De Morgan’s)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07678" y="3586488"/>
            <a:ext cx="2131521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000" dirty="0"/>
              <a:t>(Double negative)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22220" y="4102212"/>
            <a:ext cx="2744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ym typeface="Symbol" panose="05050102010706020507" pitchFamily="18" charset="2"/>
              </a:rPr>
              <a:t> </a:t>
            </a:r>
            <a:r>
              <a:rPr lang="en-SG" sz="2800" i="1" dirty="0"/>
              <a:t>p</a:t>
            </a:r>
            <a:r>
              <a:rPr lang="en-SG" sz="2800" dirty="0"/>
              <a:t> </a:t>
            </a:r>
            <a:r>
              <a:rPr lang="en-SG" sz="2800" dirty="0">
                <a:sym typeface="Symbol" panose="05050102010706020507" pitchFamily="18" charset="2"/>
              </a:rPr>
              <a:t> (~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  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)</a:t>
            </a:r>
            <a:endParaRPr lang="en-SG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6707679" y="4163767"/>
            <a:ext cx="1639861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000" dirty="0"/>
              <a:t>(Distributive)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22220" y="4669484"/>
            <a:ext cx="2744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ym typeface="Symbol" panose="05050102010706020507" pitchFamily="18" charset="2"/>
              </a:rPr>
              <a:t> </a:t>
            </a:r>
            <a:r>
              <a:rPr lang="en-SG" sz="2800" i="1" dirty="0"/>
              <a:t>p</a:t>
            </a:r>
            <a:r>
              <a:rPr lang="en-SG" sz="2800" dirty="0"/>
              <a:t> </a:t>
            </a:r>
            <a:r>
              <a:rPr lang="en-SG" sz="2800" dirty="0">
                <a:sym typeface="Symbol" panose="05050102010706020507" pitchFamily="18" charset="2"/>
              </a:rPr>
              <a:t> (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  ~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)</a:t>
            </a:r>
            <a:endParaRPr lang="en-SG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6707679" y="4731039"/>
            <a:ext cx="1807671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000" dirty="0"/>
              <a:t>(Commutative)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22220" y="5236960"/>
            <a:ext cx="2283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ym typeface="Symbol" panose="05050102010706020507" pitchFamily="18" charset="2"/>
              </a:rPr>
              <a:t> </a:t>
            </a:r>
            <a:r>
              <a:rPr lang="en-SG" sz="2800" i="1" dirty="0"/>
              <a:t>p</a:t>
            </a:r>
            <a:r>
              <a:rPr lang="en-SG" sz="2800" dirty="0"/>
              <a:t> </a:t>
            </a:r>
            <a:r>
              <a:rPr lang="en-SG" sz="2800" dirty="0">
                <a:sym typeface="Symbol" panose="05050102010706020507" pitchFamily="18" charset="2"/>
              </a:rPr>
              <a:t> </a:t>
            </a:r>
            <a:r>
              <a:rPr lang="en-SG" sz="2800" b="1" dirty="0">
                <a:solidFill>
                  <a:srgbClr val="C00000"/>
                </a:solidFill>
                <a:sym typeface="Symbol" panose="05050102010706020507" pitchFamily="18" charset="2"/>
              </a:rPr>
              <a:t>false</a:t>
            </a:r>
            <a:endParaRPr lang="en-SG" sz="28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07679" y="5298515"/>
            <a:ext cx="1639861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000" dirty="0"/>
              <a:t>(Negation)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678159" y="5786236"/>
            <a:ext cx="1739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ym typeface="Symbol" panose="05050102010706020507" pitchFamily="18" charset="2"/>
              </a:rPr>
              <a:t> </a:t>
            </a:r>
            <a:r>
              <a:rPr lang="en-SG" sz="2800" i="1" dirty="0"/>
              <a:t>p</a:t>
            </a:r>
            <a:endParaRPr lang="en-SG" sz="28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707678" y="5847791"/>
            <a:ext cx="1639861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000" dirty="0"/>
              <a:t>(Identity)</a:t>
            </a:r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84D797BF-9D3B-4337-A523-49BDEC918B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3"/>
          <a:stretch/>
        </p:blipFill>
        <p:spPr>
          <a:xfrm>
            <a:off x="7747558" y="501128"/>
            <a:ext cx="1396442" cy="917979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51AD8DAF-BA3C-4A81-8F3D-B41292AE1B2D}"/>
              </a:ext>
            </a:extLst>
          </p:cNvPr>
          <p:cNvSpPr txBox="1"/>
          <p:nvPr/>
        </p:nvSpPr>
        <p:spPr>
          <a:xfrm>
            <a:off x="263889" y="4659161"/>
            <a:ext cx="1946670" cy="13488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000" dirty="0">
                <a:solidFill>
                  <a:srgbClr val="C00000"/>
                </a:solidFill>
              </a:rPr>
              <a:t>Remember to cite the law in every step in your workings.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E812613E-5D74-4AC1-9F3F-704BAFCF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20" y="3754435"/>
            <a:ext cx="1017689" cy="84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15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8" grpId="0" animBg="1"/>
      <p:bldP spid="20" grpId="0" animBg="1"/>
      <p:bldP spid="21" grpId="0"/>
      <p:bldP spid="23" grpId="0" animBg="1"/>
      <p:bldP spid="26" grpId="0"/>
      <p:bldP spid="27" grpId="0" animBg="1"/>
      <p:bldP spid="28" grpId="0"/>
      <p:bldP spid="29" grpId="0" animBg="1"/>
      <p:bldP spid="30" grpId="0"/>
      <p:bldP spid="3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6537CFB-7976-5440-8721-4F4A36B14D35}"/>
              </a:ext>
            </a:extLst>
          </p:cNvPr>
          <p:cNvSpPr txBox="1"/>
          <p:nvPr/>
        </p:nvSpPr>
        <p:spPr>
          <a:xfrm>
            <a:off x="964229" y="1295728"/>
            <a:ext cx="1816186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r>
              <a:rPr lang="en-SG" sz="2800" dirty="0">
                <a:solidFill>
                  <a:schemeClr val="bg1"/>
                </a:solidFill>
              </a:rPr>
              <a:t>~(~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~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</a:t>
            </a:r>
            <a:endParaRPr lang="en-SG"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A62D66-0F2F-41A3-955F-A227D3351B27}"/>
              </a:ext>
            </a:extLst>
          </p:cNvPr>
          <p:cNvSpPr txBox="1"/>
          <p:nvPr/>
        </p:nvSpPr>
        <p:spPr>
          <a:xfrm>
            <a:off x="-771539" y="2150870"/>
            <a:ext cx="5343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dirty="0"/>
              <a:t>~(~</a:t>
            </a:r>
            <a:r>
              <a:rPr lang="en-SG" sz="2800" i="1" dirty="0"/>
              <a:t>p</a:t>
            </a:r>
            <a:r>
              <a:rPr lang="en-SG" sz="2800" dirty="0"/>
              <a:t> </a:t>
            </a:r>
            <a:r>
              <a:rPr lang="en-SG" sz="2800" dirty="0">
                <a:sym typeface="Symbol" panose="05050102010706020507" pitchFamily="18" charset="2"/>
              </a:rPr>
              <a:t> ~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)    </a:t>
            </a:r>
            <a:endParaRPr lang="en-SG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E2A83F-103D-2F81-E0F9-F061586A0B98}"/>
              </a:ext>
            </a:extLst>
          </p:cNvPr>
          <p:cNvSpPr txBox="1"/>
          <p:nvPr/>
        </p:nvSpPr>
        <p:spPr>
          <a:xfrm>
            <a:off x="2780414" y="2150870"/>
            <a:ext cx="338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 (~(~</a:t>
            </a:r>
            <a:r>
              <a:rPr lang="en-SG" sz="2800" i="1" dirty="0"/>
              <a:t>p</a:t>
            </a:r>
            <a:r>
              <a:rPr lang="en-SG" sz="2800" dirty="0"/>
              <a:t>) </a:t>
            </a:r>
            <a:r>
              <a:rPr lang="en-SG" sz="2800" dirty="0">
                <a:sym typeface="Symbol" panose="05050102010706020507" pitchFamily="18" charset="2"/>
              </a:rPr>
              <a:t> ~(~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))</a:t>
            </a:r>
            <a:endParaRPr lang="en-SG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30BB76-7118-0236-AE97-9E6DA633AC85}"/>
              </a:ext>
            </a:extLst>
          </p:cNvPr>
          <p:cNvSpPr txBox="1"/>
          <p:nvPr/>
        </p:nvSpPr>
        <p:spPr>
          <a:xfrm>
            <a:off x="2453128" y="2727877"/>
            <a:ext cx="3193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>
                <a:sym typeface="Symbol" panose="05050102010706020507" pitchFamily="18" charset="2"/>
              </a:rPr>
              <a:t>  (</a:t>
            </a:r>
            <a:r>
              <a:rPr lang="en-SG" sz="2800" i="1" dirty="0"/>
              <a:t>p</a:t>
            </a:r>
            <a:r>
              <a:rPr lang="en-SG" sz="2800" dirty="0"/>
              <a:t> </a:t>
            </a:r>
            <a:r>
              <a:rPr lang="en-SG" sz="2800" dirty="0">
                <a:sym typeface="Symbol" panose="05050102010706020507" pitchFamily="18" charset="2"/>
              </a:rPr>
              <a:t> 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)</a:t>
            </a:r>
            <a:endParaRPr lang="en-SG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1D2EAB-3F60-B286-EB87-E26C88F6CAB2}"/>
              </a:ext>
            </a:extLst>
          </p:cNvPr>
          <p:cNvSpPr txBox="1"/>
          <p:nvPr/>
        </p:nvSpPr>
        <p:spPr>
          <a:xfrm>
            <a:off x="6073695" y="2212425"/>
            <a:ext cx="1678898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000" dirty="0"/>
              <a:t>(De Morgan’s)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243C5F-561E-B642-C2AE-C50129210C18}"/>
              </a:ext>
            </a:extLst>
          </p:cNvPr>
          <p:cNvSpPr txBox="1"/>
          <p:nvPr/>
        </p:nvSpPr>
        <p:spPr>
          <a:xfrm>
            <a:off x="6073694" y="2789432"/>
            <a:ext cx="2427211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000" dirty="0"/>
              <a:t>(Double negative) * 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84FB39-42CA-2528-6B7F-C93FEDF15ADA}"/>
              </a:ext>
            </a:extLst>
          </p:cNvPr>
          <p:cNvSpPr txBox="1"/>
          <p:nvPr/>
        </p:nvSpPr>
        <p:spPr>
          <a:xfrm>
            <a:off x="964228" y="563696"/>
            <a:ext cx="6566891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000" dirty="0">
                <a:solidFill>
                  <a:srgbClr val="C00000"/>
                </a:solidFill>
              </a:rPr>
              <a:t>You can apply </a:t>
            </a:r>
            <a:r>
              <a:rPr lang="en-SG" sz="2000" b="1" dirty="0">
                <a:solidFill>
                  <a:srgbClr val="C00000"/>
                </a:solidFill>
              </a:rPr>
              <a:t>the same law</a:t>
            </a:r>
            <a:r>
              <a:rPr lang="en-SG" sz="2000" dirty="0">
                <a:solidFill>
                  <a:srgbClr val="C00000"/>
                </a:solidFill>
              </a:rPr>
              <a:t> multiple times in a single step.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8FF0E4-2A68-3F05-512B-ACC39429DD3D}"/>
              </a:ext>
            </a:extLst>
          </p:cNvPr>
          <p:cNvSpPr txBox="1"/>
          <p:nvPr/>
        </p:nvSpPr>
        <p:spPr>
          <a:xfrm>
            <a:off x="793410" y="3870846"/>
            <a:ext cx="2512501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r>
              <a:rPr lang="en-SG" sz="2800" dirty="0">
                <a:solidFill>
                  <a:schemeClr val="bg1"/>
                </a:solidFill>
              </a:rPr>
              <a:t>(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  (r 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)</a:t>
            </a:r>
            <a:endParaRPr lang="en-SG" sz="28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56F880-3E9C-4C5A-9126-45BF82354A5A}"/>
              </a:ext>
            </a:extLst>
          </p:cNvPr>
          <p:cNvSpPr txBox="1"/>
          <p:nvPr/>
        </p:nvSpPr>
        <p:spPr>
          <a:xfrm>
            <a:off x="-994087" y="4713251"/>
            <a:ext cx="6138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dirty="0"/>
              <a:t>(</a:t>
            </a:r>
            <a:r>
              <a:rPr lang="en-SG" sz="2800" i="1" dirty="0"/>
              <a:t>p</a:t>
            </a:r>
            <a:r>
              <a:rPr lang="en-SG" sz="2800" dirty="0"/>
              <a:t> </a:t>
            </a:r>
            <a:r>
              <a:rPr lang="en-SG" sz="2800" dirty="0">
                <a:sym typeface="Symbol" panose="05050102010706020507" pitchFamily="18" charset="2"/>
              </a:rPr>
              <a:t> 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)  (r  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)    </a:t>
            </a:r>
            <a:endParaRPr lang="en-SG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6DA5F9-A9D5-8612-BC11-DCFB45D54E39}"/>
              </a:ext>
            </a:extLst>
          </p:cNvPr>
          <p:cNvSpPr txBox="1"/>
          <p:nvPr/>
        </p:nvSpPr>
        <p:spPr>
          <a:xfrm>
            <a:off x="3432066" y="4733347"/>
            <a:ext cx="3385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(</a:t>
            </a:r>
            <a:r>
              <a:rPr lang="en-SG" sz="2800" i="1" dirty="0"/>
              <a:t>q</a:t>
            </a:r>
            <a:r>
              <a:rPr lang="en-SG" sz="2800" dirty="0"/>
              <a:t> </a:t>
            </a:r>
            <a:r>
              <a:rPr lang="en-SG" sz="2800" dirty="0">
                <a:sym typeface="Symbol" panose="05050102010706020507" pitchFamily="18" charset="2"/>
              </a:rPr>
              <a:t> </a:t>
            </a:r>
            <a:r>
              <a:rPr lang="en-SG" sz="2800" i="1" dirty="0">
                <a:sym typeface="Symbol" panose="05050102010706020507" pitchFamily="18" charset="2"/>
              </a:rPr>
              <a:t>p</a:t>
            </a:r>
            <a:r>
              <a:rPr lang="en-SG" sz="2800" dirty="0">
                <a:sym typeface="Symbol" panose="05050102010706020507" pitchFamily="18" charset="2"/>
              </a:rPr>
              <a:t>)  (q  </a:t>
            </a:r>
            <a:r>
              <a:rPr lang="en-SG" sz="2800" i="1" dirty="0">
                <a:sym typeface="Symbol" panose="05050102010706020507" pitchFamily="18" charset="2"/>
              </a:rPr>
              <a:t>r</a:t>
            </a:r>
            <a:r>
              <a:rPr lang="en-SG" sz="2800" dirty="0">
                <a:sym typeface="Symbol" panose="05050102010706020507" pitchFamily="18" charset="2"/>
              </a:rPr>
              <a:t>)</a:t>
            </a:r>
            <a:endParaRPr lang="en-SG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7DD30C-5382-44AC-D57E-14E78001D65E}"/>
              </a:ext>
            </a:extLst>
          </p:cNvPr>
          <p:cNvSpPr txBox="1"/>
          <p:nvPr/>
        </p:nvSpPr>
        <p:spPr>
          <a:xfrm>
            <a:off x="3001999" y="5290258"/>
            <a:ext cx="3193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>
                <a:sym typeface="Symbol" panose="05050102010706020507" pitchFamily="18" charset="2"/>
              </a:rPr>
              <a:t>  </a:t>
            </a:r>
            <a:r>
              <a:rPr lang="en-SG" sz="2800" i="1" dirty="0"/>
              <a:t>q</a:t>
            </a:r>
            <a:r>
              <a:rPr lang="en-SG" sz="2800" dirty="0"/>
              <a:t> </a:t>
            </a:r>
            <a:r>
              <a:rPr lang="en-SG" sz="2800" dirty="0">
                <a:sym typeface="Symbol" panose="05050102010706020507" pitchFamily="18" charset="2"/>
              </a:rPr>
              <a:t> (</a:t>
            </a:r>
            <a:r>
              <a:rPr lang="en-SG" sz="2800" i="1" dirty="0"/>
              <a:t>p</a:t>
            </a:r>
            <a:r>
              <a:rPr lang="en-SG" sz="2800" dirty="0"/>
              <a:t> </a:t>
            </a:r>
            <a:r>
              <a:rPr lang="en-SG" sz="2800" dirty="0">
                <a:sym typeface="Symbol" panose="05050102010706020507" pitchFamily="18" charset="2"/>
              </a:rPr>
              <a:t> 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)</a:t>
            </a:r>
            <a:endParaRPr lang="en-SG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C1B259-1A1F-8D4F-E39D-CE18A0FF8AE1}"/>
              </a:ext>
            </a:extLst>
          </p:cNvPr>
          <p:cNvSpPr txBox="1"/>
          <p:nvPr/>
        </p:nvSpPr>
        <p:spPr>
          <a:xfrm>
            <a:off x="5981771" y="4794902"/>
            <a:ext cx="2694195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000" dirty="0"/>
              <a:t>(Commutative Law) * 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24A5D7-6C42-E927-8E2C-753ED3D22E21}"/>
              </a:ext>
            </a:extLst>
          </p:cNvPr>
          <p:cNvSpPr txBox="1"/>
          <p:nvPr/>
        </p:nvSpPr>
        <p:spPr>
          <a:xfrm>
            <a:off x="5981772" y="5321669"/>
            <a:ext cx="2046862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000" dirty="0"/>
              <a:t>(Distributive Law)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D7288D-B9A4-3053-2675-8F28802F96AB}"/>
              </a:ext>
            </a:extLst>
          </p:cNvPr>
          <p:cNvSpPr txBox="1"/>
          <p:nvPr/>
        </p:nvSpPr>
        <p:spPr>
          <a:xfrm>
            <a:off x="5124667" y="3780041"/>
            <a:ext cx="26941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SG" sz="2000" dirty="0">
                <a:solidFill>
                  <a:srgbClr val="C00000"/>
                </a:solidFill>
              </a:rPr>
              <a:t>You cannot use distributive law yet!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275A149-6F3E-462E-9438-F3C2C53DC3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088" y="3609719"/>
            <a:ext cx="1017689" cy="848074"/>
          </a:xfrm>
          <a:prstGeom prst="rect">
            <a:avLst/>
          </a:prstGeom>
        </p:spPr>
      </p:pic>
      <p:sp>
        <p:nvSpPr>
          <p:cNvPr id="2" name="Slide Number Placeholder 18">
            <a:extLst>
              <a:ext uri="{FF2B5EF4-FFF2-40B4-BE49-F238E27FC236}">
                <a16:creationId xmlns:a16="http://schemas.microsoft.com/office/drawing/2014/main" id="{957EF74C-3E21-BE5E-D4AD-4790736E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3945BCA7-BE1F-44EA-8FAA-E97CADA8B770}" type="slidenum">
              <a:rPr lang="en-SG" smtClean="0"/>
              <a:t>28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02142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0" grpId="0" animBg="1"/>
      <p:bldP spid="21" grpId="0"/>
      <p:bldP spid="22" grpId="0"/>
      <p:bldP spid="23" grpId="0"/>
      <p:bldP spid="24" grpId="0" animBg="1"/>
      <p:bldP spid="25" grpId="0" animBg="1"/>
      <p:bldP spid="2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B9D88-A9F6-A959-ADA0-4ADB98DC1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DB0382E-6A07-7A5F-52B8-A5D921EE0935}"/>
              </a:ext>
            </a:extLst>
          </p:cNvPr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704B4A-2259-4AAD-A9AA-A1557423E8CB}"/>
              </a:ext>
            </a:extLst>
          </p:cNvPr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E617A7-2F1B-06CF-0777-A9273B912EE8}"/>
              </a:ext>
            </a:extLst>
          </p:cNvPr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Logical Equivalence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52CB65C7-39D7-BA4C-E07F-826238C6C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29</a:t>
            </a:fld>
            <a:endParaRPr lang="en-SG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AC97F8C-4AC3-98CF-01E4-09087456077B}"/>
              </a:ext>
            </a:extLst>
          </p:cNvPr>
          <p:cNvSpPr txBox="1"/>
          <p:nvPr/>
        </p:nvSpPr>
        <p:spPr>
          <a:xfrm>
            <a:off x="501233" y="1012042"/>
            <a:ext cx="8014117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SG" sz="2800" dirty="0"/>
              <a:t>How to prove logical equivalence?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SG" sz="2400" dirty="0"/>
              <a:t>Use the truth table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SG" sz="2400" dirty="0"/>
              <a:t>Use </a:t>
            </a:r>
            <a:r>
              <a:rPr lang="en-SG" sz="2400"/>
              <a:t>algebraic laws</a:t>
            </a:r>
            <a:endParaRPr lang="en-SG" sz="2400" dirty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SG" sz="2400" dirty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SG" sz="2800" dirty="0"/>
              <a:t>How to </a:t>
            </a:r>
            <a:r>
              <a:rPr lang="en-SG" sz="2800" i="1" dirty="0"/>
              <a:t>disprove</a:t>
            </a:r>
            <a:r>
              <a:rPr lang="en-SG" sz="2800" dirty="0"/>
              <a:t> logical equivalence?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SG" sz="2400" dirty="0"/>
              <a:t>Find a counter-example!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ED2BFCC-3C72-EDB9-2FA5-155FBC68A085}"/>
              </a:ext>
            </a:extLst>
          </p:cNvPr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7D80331-922E-0F10-BF94-ED98340C14AC}"/>
              </a:ext>
            </a:extLst>
          </p:cNvPr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17FF165-F234-7643-4A65-6BC21181D3B6}"/>
              </a:ext>
            </a:extLst>
          </p:cNvPr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8D0EC95-FA76-E326-2C0E-167012D4A3A5}"/>
              </a:ext>
            </a:extLst>
          </p:cNvPr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7A5B99B-A20E-F66D-634F-16ACEE4F059B}"/>
              </a:ext>
            </a:extLst>
          </p:cNvPr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A19E6F9-D45E-3797-AB73-7B1B7BA1947A}"/>
              </a:ext>
            </a:extLst>
          </p:cNvPr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2016710-DB80-3467-89E6-B7BF6B66F4F1}"/>
              </a:ext>
            </a:extLst>
          </p:cNvPr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9B7CF74-4BF2-48B5-0B5B-4B8055EA58E2}"/>
              </a:ext>
            </a:extLst>
          </p:cNvPr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2CFC4C5-A471-E960-226D-43FE4B57FB0E}"/>
              </a:ext>
            </a:extLst>
          </p:cNvPr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96C568E-C44C-0AB3-75BB-EA148335564B}"/>
              </a:ext>
            </a:extLst>
          </p:cNvPr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784BA7C-21E0-0722-3056-A11188CFE0A7}"/>
              </a:ext>
            </a:extLst>
          </p:cNvPr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7C32302-AF92-FB15-6DCE-15639412C616}"/>
              </a:ext>
            </a:extLst>
          </p:cNvPr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6CE7A3D-BEE6-4A0A-D1C5-D178B5E75CBF}"/>
              </a:ext>
            </a:extLst>
          </p:cNvPr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66FF1A6-0837-5C62-C385-9592C5E21E83}"/>
              </a:ext>
            </a:extLst>
          </p:cNvPr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57D95FE-FE11-02E7-7675-A278EDB70FBD}"/>
              </a:ext>
            </a:extLst>
          </p:cNvPr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D6ECCB4-7E65-5D6B-B8E4-4FA9054D02DC}"/>
              </a:ext>
            </a:extLst>
          </p:cNvPr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11EB1ED-BF7D-E28A-CB47-CB8CB9AC9479}"/>
              </a:ext>
            </a:extLst>
          </p:cNvPr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7F95398-058C-A0BC-06FE-B9156DBD509E}"/>
              </a:ext>
            </a:extLst>
          </p:cNvPr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847F64E-B5EA-A90C-A362-640E28462BFD}"/>
              </a:ext>
            </a:extLst>
          </p:cNvPr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CEB90F5-373F-C3D2-BC60-33F0C3FBB507}"/>
              </a:ext>
            </a:extLst>
          </p:cNvPr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6493931-34D0-1793-E056-AD1E52ACF1F2}"/>
              </a:ext>
            </a:extLst>
          </p:cNvPr>
          <p:cNvSpPr/>
          <p:nvPr/>
        </p:nvSpPr>
        <p:spPr>
          <a:xfrm>
            <a:off x="1506979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DB24753-A071-059B-CFC1-99F3BD697657}"/>
              </a:ext>
            </a:extLst>
          </p:cNvPr>
          <p:cNvSpPr/>
          <p:nvPr/>
        </p:nvSpPr>
        <p:spPr>
          <a:xfrm>
            <a:off x="100478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2632316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 Logical Form and Logical Equivalence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</a:t>
            </a:fld>
            <a:endParaRPr lang="en-SG" dirty="0"/>
          </a:p>
        </p:txBody>
      </p:sp>
      <p:sp>
        <p:nvSpPr>
          <p:cNvPr id="19" name="Oval 18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6" name="Oval 15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7" name="Oval 16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TextBox 36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2. The Logic of Compound Statements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4355" y="895739"/>
            <a:ext cx="8530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At the end of this lecture, you should be able to be expert in CSI…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69739" y="1551023"/>
            <a:ext cx="8485012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There are four suspects in a murder mystery. Different testimonies have led to following observations.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lphaLcPeriod"/>
            </a:pPr>
            <a:r>
              <a:rPr lang="en-US" sz="2000" dirty="0">
                <a:solidFill>
                  <a:srgbClr val="0000FF"/>
                </a:solidFill>
              </a:rPr>
              <a:t>If Bob is innocent, then Cara is innocent.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lphaLcPeriod"/>
            </a:pPr>
            <a:r>
              <a:rPr lang="en-US" sz="2000" dirty="0">
                <a:solidFill>
                  <a:srgbClr val="006600"/>
                </a:solidFill>
              </a:rPr>
              <a:t>If Alice is innocent, then Dan is Guilty.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lphaLcPeriod"/>
            </a:pPr>
            <a:r>
              <a:rPr lang="en-US" sz="2000" dirty="0">
                <a:solidFill>
                  <a:srgbClr val="0000FF"/>
                </a:solidFill>
              </a:rPr>
              <a:t>If Alice is guilty, then Bob is innocent.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lphaLcPeriod"/>
            </a:pPr>
            <a:r>
              <a:rPr lang="en-US" sz="2000" dirty="0">
                <a:solidFill>
                  <a:srgbClr val="006600"/>
                </a:solidFill>
              </a:rPr>
              <a:t>Bob may or may not be guilty.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lphaLcPeriod"/>
            </a:pPr>
            <a:r>
              <a:rPr lang="en-US" sz="2000" dirty="0">
                <a:solidFill>
                  <a:srgbClr val="0000FF"/>
                </a:solidFill>
              </a:rPr>
              <a:t>Either Cara or Dan is guilty.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82623" y="4603215"/>
            <a:ext cx="3886551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Who is guilty after all?</a:t>
            </a:r>
          </a:p>
        </p:txBody>
      </p:sp>
      <p:pic>
        <p:nvPicPr>
          <p:cNvPr id="4" name="Picture 3" descr="A person looking up with math symbols on his head&#10;&#10;AI-generated content may be incorrect.">
            <a:extLst>
              <a:ext uri="{FF2B5EF4-FFF2-40B4-BE49-F238E27FC236}">
                <a16:creationId xmlns:a16="http://schemas.microsoft.com/office/drawing/2014/main" id="{1050844A-1E8D-5B11-917C-AE67F25D7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562446" y="4277256"/>
            <a:ext cx="2774431" cy="15606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E262AC-4AF3-DF89-4A62-795A18664DC5}"/>
              </a:ext>
            </a:extLst>
          </p:cNvPr>
          <p:cNvSpPr txBox="1"/>
          <p:nvPr/>
        </p:nvSpPr>
        <p:spPr>
          <a:xfrm>
            <a:off x="5469024" y="5873765"/>
            <a:ext cx="2348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900" dirty="0">
                <a:hlinkClick r:id="rId4" tooltip="https://ct101.commons.gc.cuny.edu/mid-semester-post/"/>
              </a:rPr>
              <a:t>This Photo</a:t>
            </a:r>
            <a:r>
              <a:rPr lang="en-SG" sz="900" dirty="0"/>
              <a:t> by Unknown Author is licensed under </a:t>
            </a:r>
            <a:r>
              <a:rPr lang="en-SG" sz="900" dirty="0">
                <a:hlinkClick r:id="rId5" tooltip="https://creativecommons.org/licenses/by-nc-sa/3.0/"/>
              </a:rPr>
              <a:t>CC BY-SA-NC</a:t>
            </a:r>
            <a:endParaRPr lang="en-SG" sz="900" dirty="0"/>
          </a:p>
        </p:txBody>
      </p:sp>
      <p:pic>
        <p:nvPicPr>
          <p:cNvPr id="9" name="Picture 8" descr="Cartoon of a person holding a magnifying glass&#10;&#10;AI-generated content may be incorrect.">
            <a:extLst>
              <a:ext uri="{FF2B5EF4-FFF2-40B4-BE49-F238E27FC236}">
                <a16:creationId xmlns:a16="http://schemas.microsoft.com/office/drawing/2014/main" id="{7FAD35E8-D659-37EA-7C96-CCE929674E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flipH="1">
            <a:off x="7867200" y="1448350"/>
            <a:ext cx="893041" cy="126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91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 animBg="1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</a:t>
            </a:r>
            <a:r>
              <a:rPr lang="en-SG" sz="1200" dirty="0">
                <a:solidFill>
                  <a:schemeClr val="bg1"/>
                </a:solidFill>
              </a:rPr>
              <a:t>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30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Rounded Rectangle 31"/>
          <p:cNvSpPr/>
          <p:nvPr/>
        </p:nvSpPr>
        <p:spPr>
          <a:xfrm>
            <a:off x="644577" y="2152650"/>
            <a:ext cx="7809875" cy="751115"/>
          </a:xfrm>
          <a:prstGeom prst="roundRect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922086" y="2220685"/>
            <a:ext cx="7247642" cy="597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SG" sz="3000" dirty="0">
                <a:solidFill>
                  <a:schemeClr val="bg1"/>
                </a:solidFill>
                <a:latin typeface="+mn-lt"/>
              </a:rPr>
              <a:t>2.2 Conditional Statements</a:t>
            </a:r>
          </a:p>
        </p:txBody>
      </p:sp>
      <p:sp>
        <p:nvSpPr>
          <p:cNvPr id="34" name="Oval 33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2751083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</a:t>
            </a:r>
            <a:r>
              <a:rPr lang="en-SG" sz="1200" dirty="0">
                <a:solidFill>
                  <a:schemeClr val="bg1"/>
                </a:solidFill>
              </a:rPr>
              <a:t>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Conditional Statements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31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5" name="TextBox 14"/>
          <p:cNvSpPr txBox="1"/>
          <p:nvPr/>
        </p:nvSpPr>
        <p:spPr>
          <a:xfrm>
            <a:off x="379880" y="1673637"/>
            <a:ext cx="4058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/>
              <a:t>If </a:t>
            </a:r>
            <a:r>
              <a:rPr lang="en-SG" sz="2400" dirty="0">
                <a:solidFill>
                  <a:srgbClr val="000099"/>
                </a:solidFill>
              </a:rPr>
              <a:t>Jane is a math major </a:t>
            </a:r>
            <a:r>
              <a:rPr lang="en-SG" sz="2400" dirty="0"/>
              <a:t>or </a:t>
            </a:r>
            <a:r>
              <a:rPr lang="en-SG" sz="2400" dirty="0">
                <a:solidFill>
                  <a:srgbClr val="000099"/>
                </a:solidFill>
              </a:rPr>
              <a:t>Jane </a:t>
            </a:r>
          </a:p>
          <a:p>
            <a:r>
              <a:rPr lang="en-SG" sz="2400" dirty="0">
                <a:solidFill>
                  <a:srgbClr val="000099"/>
                </a:solidFill>
              </a:rPr>
              <a:t>   is a computer science major</a:t>
            </a:r>
            <a:r>
              <a:rPr lang="en-SG" sz="2400" dirty="0"/>
              <a:t>,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6756" y="3048347"/>
            <a:ext cx="3294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/>
              <a:t>If </a:t>
            </a:r>
            <a:r>
              <a:rPr lang="en-SG" sz="2400" dirty="0">
                <a:solidFill>
                  <a:schemeClr val="accent2">
                    <a:lumMod val="50000"/>
                  </a:schemeClr>
                </a:solidFill>
              </a:rPr>
              <a:t>4,686 is divisible by 6</a:t>
            </a:r>
            <a:r>
              <a:rPr lang="en-SG" sz="2400" dirty="0"/>
              <a:t>,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39695" y="1858302"/>
            <a:ext cx="3906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/>
              <a:t>then </a:t>
            </a:r>
            <a:r>
              <a:rPr lang="en-SG" sz="2400" dirty="0">
                <a:solidFill>
                  <a:srgbClr val="000099"/>
                </a:solidFill>
              </a:rPr>
              <a:t>Jane will take MA1101R</a:t>
            </a:r>
            <a:r>
              <a:rPr lang="en-SG" sz="2400" dirty="0"/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39695" y="3048345"/>
            <a:ext cx="3698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/>
              <a:t>then </a:t>
            </a:r>
            <a:r>
              <a:rPr lang="en-SG" sz="2400" dirty="0">
                <a:solidFill>
                  <a:schemeClr val="accent2">
                    <a:lumMod val="50000"/>
                  </a:schemeClr>
                </a:solidFill>
              </a:rPr>
              <a:t>4,686 is divisible by 3</a:t>
            </a:r>
            <a:r>
              <a:rPr lang="en-SG" sz="2400" dirty="0"/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663368" y="1753024"/>
            <a:ext cx="3775111" cy="751610"/>
          </a:xfrm>
          <a:prstGeom prst="rect">
            <a:avLst/>
          </a:prstGeom>
          <a:solidFill>
            <a:schemeClr val="accent4">
              <a:lumMod val="60000"/>
              <a:lumOff val="40000"/>
              <a:alpha val="2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96890" y="3048345"/>
            <a:ext cx="2758074" cy="461667"/>
          </a:xfrm>
          <a:prstGeom prst="rect">
            <a:avLst/>
          </a:prstGeom>
          <a:solidFill>
            <a:schemeClr val="accent4">
              <a:lumMod val="60000"/>
              <a:lumOff val="40000"/>
              <a:alpha val="2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42372" y="2504634"/>
            <a:ext cx="1733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C00000"/>
                </a:solidFill>
              </a:rPr>
              <a:t>hypothesis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546389" y="1844802"/>
            <a:ext cx="3199506" cy="475165"/>
          </a:xfrm>
          <a:prstGeom prst="rect">
            <a:avLst/>
          </a:prstGeom>
          <a:solidFill>
            <a:schemeClr val="accent5">
              <a:lumMod val="40000"/>
              <a:lumOff val="60000"/>
              <a:alpha val="2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5546388" y="3034845"/>
            <a:ext cx="2832502" cy="475165"/>
          </a:xfrm>
          <a:prstGeom prst="rect">
            <a:avLst/>
          </a:prstGeom>
          <a:solidFill>
            <a:schemeClr val="accent5">
              <a:lumMod val="40000"/>
              <a:lumOff val="60000"/>
              <a:alpha val="2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925987" y="2526701"/>
            <a:ext cx="1733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C00000"/>
                </a:solidFill>
              </a:rPr>
              <a:t>conclusion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2624" y="4475790"/>
            <a:ext cx="2087236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If 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 then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 </a:t>
            </a:r>
            <a:endParaRPr lang="en-SG" sz="28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01663" y="4475790"/>
            <a:ext cx="2087236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/>
              </a:rPr>
              <a:t> </a:t>
            </a:r>
            <a:r>
              <a:rPr lang="en-SG" sz="2800" i="1" dirty="0">
                <a:solidFill>
                  <a:schemeClr val="bg1"/>
                </a:solidFill>
                <a:sym typeface="Symbol" panose="05050102010706020507" pitchFamily="18" charset="2"/>
              </a:rPr>
              <a:t>q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 </a:t>
            </a:r>
            <a:endParaRPr lang="en-SG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8754" y="3862096"/>
            <a:ext cx="3769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Conditional statement</a:t>
            </a:r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2.2.1. Conditional Statements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24653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6" grpId="0"/>
      <p:bldP spid="24" grpId="0" animBg="1"/>
      <p:bldP spid="25" grpId="0" animBg="1"/>
      <p:bldP spid="26" grpId="0"/>
      <p:bldP spid="27" grpId="0" animBg="1"/>
      <p:bldP spid="28" grpId="0" animBg="1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</a:t>
            </a:r>
            <a:r>
              <a:rPr lang="en-SG" sz="1200" dirty="0">
                <a:solidFill>
                  <a:schemeClr val="bg1"/>
                </a:solidFill>
              </a:rPr>
              <a:t>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Conditional Statements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32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33" name="Group 32"/>
          <p:cNvGrpSpPr/>
          <p:nvPr/>
        </p:nvGrpSpPr>
        <p:grpSpPr>
          <a:xfrm>
            <a:off x="1090037" y="1744285"/>
            <a:ext cx="1715381" cy="1169551"/>
            <a:chOff x="596641" y="1738369"/>
            <a:chExt cx="1715381" cy="1169551"/>
          </a:xfrm>
        </p:grpSpPr>
        <p:sp>
          <p:nvSpPr>
            <p:cNvPr id="46" name="TextBox 45"/>
            <p:cNvSpPr txBox="1"/>
            <p:nvPr/>
          </p:nvSpPr>
          <p:spPr>
            <a:xfrm>
              <a:off x="974360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>
                  <a:sym typeface="Symbol"/>
                </a:rPr>
                <a:t></a:t>
              </a:r>
              <a:endParaRPr lang="en-SG" sz="44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96641" y="2507810"/>
              <a:ext cx="171538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000" i="1" dirty="0"/>
                <a:t>if-then/implies</a:t>
              </a: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289114" y="986624"/>
            <a:ext cx="3908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Logical connective: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078130" y="1083958"/>
            <a:ext cx="2379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Truth values:</a:t>
            </a:r>
          </a:p>
        </p:txBody>
      </p:sp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372166"/>
              </p:ext>
            </p:extLst>
          </p:nvPr>
        </p:nvGraphicFramePr>
        <p:xfrm>
          <a:off x="6330945" y="1139402"/>
          <a:ext cx="2338467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76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/>
                        </a:rPr>
                        <a:t> </a:t>
                      </a:r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51" name="Group 50"/>
          <p:cNvGrpSpPr/>
          <p:nvPr/>
        </p:nvGrpSpPr>
        <p:grpSpPr>
          <a:xfrm>
            <a:off x="876703" y="3528701"/>
            <a:ext cx="7427542" cy="2688349"/>
            <a:chOff x="825278" y="4598517"/>
            <a:chExt cx="7427542" cy="2688349"/>
          </a:xfrm>
        </p:grpSpPr>
        <p:sp>
          <p:nvSpPr>
            <p:cNvPr id="52" name="Rectangle 51"/>
            <p:cNvSpPr/>
            <p:nvPr/>
          </p:nvSpPr>
          <p:spPr>
            <a:xfrm>
              <a:off x="825278" y="4598518"/>
              <a:ext cx="7427542" cy="268834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825278" y="4598517"/>
              <a:ext cx="7427542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870661" y="4645644"/>
              <a:ext cx="44745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2.2.1 (Conditional)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70660" y="5193984"/>
              <a:ext cx="7382159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sz="2400" dirty="0"/>
                <a:t>If </a:t>
              </a:r>
              <a:r>
                <a:rPr lang="en-SG" sz="2400" i="1" dirty="0"/>
                <a:t>p</a:t>
              </a:r>
              <a:r>
                <a:rPr lang="en-SG" sz="2400" dirty="0"/>
                <a:t> and </a:t>
              </a:r>
              <a:r>
                <a:rPr lang="en-SG" sz="2400" i="1" dirty="0"/>
                <a:t>q</a:t>
              </a:r>
              <a:r>
                <a:rPr lang="en-SG" sz="2400" dirty="0"/>
                <a:t> are statement variables, the </a:t>
              </a:r>
              <a:r>
                <a:rPr lang="en-SG" sz="2400" b="1" dirty="0"/>
                <a:t>conditional</a:t>
              </a:r>
              <a:r>
                <a:rPr lang="en-SG" sz="2400" dirty="0"/>
                <a:t> of </a:t>
              </a:r>
              <a:r>
                <a:rPr lang="en-SG" sz="2400" i="1" dirty="0"/>
                <a:t>q</a:t>
              </a:r>
              <a:r>
                <a:rPr lang="en-SG" sz="2400" dirty="0"/>
                <a:t> by </a:t>
              </a:r>
              <a:r>
                <a:rPr lang="en-SG" sz="2400" i="1" dirty="0"/>
                <a:t>p</a:t>
              </a:r>
              <a:r>
                <a:rPr lang="en-SG" sz="2400" dirty="0"/>
                <a:t> is “if </a:t>
              </a:r>
              <a:r>
                <a:rPr lang="en-SG" sz="2400" i="1" dirty="0"/>
                <a:t>p</a:t>
              </a:r>
              <a:r>
                <a:rPr lang="en-SG" sz="2400" dirty="0"/>
                <a:t> then </a:t>
              </a:r>
              <a:r>
                <a:rPr lang="en-SG" sz="2400" i="1" dirty="0"/>
                <a:t>q</a:t>
              </a:r>
              <a:r>
                <a:rPr lang="en-SG" sz="2400" dirty="0"/>
                <a:t>” or “</a:t>
              </a:r>
              <a:r>
                <a:rPr lang="en-SG" sz="2400" i="1" dirty="0"/>
                <a:t>p</a:t>
              </a:r>
              <a:r>
                <a:rPr lang="en-SG" sz="2400" dirty="0"/>
                <a:t> implies </a:t>
              </a:r>
              <a:r>
                <a:rPr lang="en-SG" sz="2400" i="1" dirty="0"/>
                <a:t>q</a:t>
              </a:r>
              <a:r>
                <a:rPr lang="en-SG" sz="2400" dirty="0"/>
                <a:t>”, denoted </a:t>
              </a:r>
              <a:r>
                <a:rPr lang="en-SG" sz="2400" i="1" dirty="0"/>
                <a:t>p</a:t>
              </a:r>
              <a:r>
                <a:rPr lang="en-SG" sz="2400" dirty="0"/>
                <a:t> </a:t>
              </a:r>
              <a:r>
                <a:rPr lang="en-SG" sz="2400" dirty="0">
                  <a:sym typeface="Symbol"/>
                </a:rPr>
                <a:t></a:t>
              </a:r>
              <a:r>
                <a:rPr lang="en-SG" sz="2400" dirty="0">
                  <a:sym typeface="Symbol" panose="05050102010706020507" pitchFamily="18" charset="2"/>
                </a:rPr>
                <a:t> </a:t>
              </a:r>
              <a:r>
                <a:rPr lang="en-SG" sz="2400" i="1" dirty="0"/>
                <a:t>q</a:t>
              </a:r>
              <a:r>
                <a:rPr lang="en-SG" sz="2400" dirty="0"/>
                <a:t>.</a:t>
              </a:r>
            </a:p>
            <a:p>
              <a:pPr>
                <a:spcAft>
                  <a:spcPts val="600"/>
                </a:spcAft>
              </a:pPr>
              <a:r>
                <a:rPr lang="en-SG" sz="2400" dirty="0"/>
                <a:t>It is false when </a:t>
              </a:r>
              <a:r>
                <a:rPr lang="en-SG" sz="2400" i="1" dirty="0"/>
                <a:t>p</a:t>
              </a:r>
              <a:r>
                <a:rPr lang="en-SG" sz="2400" dirty="0"/>
                <a:t> is true and </a:t>
              </a:r>
              <a:r>
                <a:rPr lang="en-SG" sz="2400" i="1" dirty="0"/>
                <a:t>q</a:t>
              </a:r>
              <a:r>
                <a:rPr lang="en-SG" sz="2400" dirty="0"/>
                <a:t> is false; otherwise it is true.</a:t>
              </a:r>
            </a:p>
            <a:p>
              <a:pPr>
                <a:spcAft>
                  <a:spcPts val="600"/>
                </a:spcAft>
              </a:pPr>
              <a:r>
                <a:rPr lang="en-SG" sz="2400" dirty="0"/>
                <a:t>We called </a:t>
              </a:r>
              <a:r>
                <a:rPr lang="en-SG" sz="2400" i="1" dirty="0"/>
                <a:t>p</a:t>
              </a:r>
              <a:r>
                <a:rPr lang="en-SG" sz="2400" dirty="0"/>
                <a:t> the </a:t>
              </a:r>
              <a:r>
                <a:rPr lang="en-SG" sz="2400" dirty="0">
                  <a:solidFill>
                    <a:srgbClr val="C00000"/>
                  </a:solidFill>
                </a:rPr>
                <a:t>hypothesis</a:t>
              </a:r>
              <a:r>
                <a:rPr lang="en-SG" sz="2400" dirty="0"/>
                <a:t> (or </a:t>
              </a:r>
              <a:r>
                <a:rPr lang="en-SG" sz="2400" dirty="0">
                  <a:solidFill>
                    <a:srgbClr val="C00000"/>
                  </a:solidFill>
                </a:rPr>
                <a:t>antecedent</a:t>
              </a:r>
              <a:r>
                <a:rPr lang="en-SG" sz="2400" dirty="0"/>
                <a:t>) of the conditional and </a:t>
              </a:r>
              <a:r>
                <a:rPr lang="en-SG" sz="2400" i="1" dirty="0"/>
                <a:t>q</a:t>
              </a:r>
              <a:r>
                <a:rPr lang="en-SG" sz="2400" dirty="0"/>
                <a:t> the </a:t>
              </a:r>
              <a:r>
                <a:rPr lang="en-SG" sz="2400" dirty="0">
                  <a:solidFill>
                    <a:srgbClr val="C00000"/>
                  </a:solidFill>
                </a:rPr>
                <a:t>conclusion</a:t>
              </a:r>
              <a:r>
                <a:rPr lang="en-SG" sz="2400" dirty="0"/>
                <a:t> (or </a:t>
              </a:r>
              <a:r>
                <a:rPr lang="en-SG" sz="2400" dirty="0">
                  <a:solidFill>
                    <a:srgbClr val="C00000"/>
                  </a:solidFill>
                </a:rPr>
                <a:t>consequent</a:t>
              </a:r>
              <a:r>
                <a:rPr lang="en-SG" sz="2400" dirty="0"/>
                <a:t>).</a:t>
              </a:r>
            </a:p>
          </p:txBody>
        </p:sp>
      </p:grpSp>
      <p:sp>
        <p:nvSpPr>
          <p:cNvPr id="32" name="Oval 31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6" name="Oval 55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7" name="Oval 56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8" name="Oval 57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9" name="Oval 58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0" name="Oval 59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1" name="Oval 60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286629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</a:t>
            </a:r>
            <a:r>
              <a:rPr lang="en-SG" sz="1200" dirty="0">
                <a:solidFill>
                  <a:schemeClr val="bg1"/>
                </a:solidFill>
              </a:rPr>
              <a:t>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Conditional Statements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33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TextBox 31"/>
          <p:cNvSpPr txBox="1"/>
          <p:nvPr/>
        </p:nvSpPr>
        <p:spPr>
          <a:xfrm>
            <a:off x="437621" y="1079903"/>
            <a:ext cx="659766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SG" sz="2800" dirty="0"/>
              <a:t>A conditional statement that is true by virtue of the fact that its hypothesis is false is often called </a:t>
            </a:r>
            <a:r>
              <a:rPr lang="en-SG" sz="2800" dirty="0">
                <a:solidFill>
                  <a:srgbClr val="C00000"/>
                </a:solidFill>
              </a:rPr>
              <a:t>vacuously true </a:t>
            </a:r>
            <a:r>
              <a:rPr lang="en-SG" sz="2800" dirty="0"/>
              <a:t>or </a:t>
            </a:r>
            <a:r>
              <a:rPr lang="en-SG" sz="2800" dirty="0">
                <a:solidFill>
                  <a:srgbClr val="C00000"/>
                </a:solidFill>
              </a:rPr>
              <a:t>true by default</a:t>
            </a:r>
            <a:r>
              <a:rPr lang="en-SG" sz="2800" dirty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SG" sz="2400" dirty="0"/>
              <a:t>“If you show up for work Monday morning, then you will get the job” is vacuously true if you do NOT show up for work Monday morning.</a:t>
            </a:r>
          </a:p>
        </p:txBody>
      </p:sp>
      <p:graphicFrame>
        <p:nvGraphicFramePr>
          <p:cNvPr id="56" name="Table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238035"/>
              </p:ext>
            </p:extLst>
          </p:nvPr>
        </p:nvGraphicFramePr>
        <p:xfrm>
          <a:off x="7239817" y="2025945"/>
          <a:ext cx="167018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3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7027">
                <a:tc>
                  <a:txBody>
                    <a:bodyPr/>
                    <a:lstStyle/>
                    <a:p>
                      <a:pPr algn="ctr"/>
                      <a:r>
                        <a:rPr lang="en-SG" sz="16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16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1600" i="1" dirty="0"/>
                        <a:t>p</a:t>
                      </a:r>
                      <a:r>
                        <a:rPr lang="en-SG" sz="1600" dirty="0"/>
                        <a:t> </a:t>
                      </a:r>
                      <a:r>
                        <a:rPr lang="en-SG" sz="1600" dirty="0">
                          <a:sym typeface="Symbol"/>
                        </a:rPr>
                        <a:t> </a:t>
                      </a:r>
                      <a:r>
                        <a:rPr lang="en-SG" sz="1600" i="1" dirty="0"/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027">
                <a:tc>
                  <a:txBody>
                    <a:bodyPr/>
                    <a:lstStyle/>
                    <a:p>
                      <a:pPr algn="ctr"/>
                      <a:r>
                        <a:rPr lang="en-SG" sz="16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16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16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027">
                <a:tc>
                  <a:txBody>
                    <a:bodyPr/>
                    <a:lstStyle/>
                    <a:p>
                      <a:pPr algn="ctr"/>
                      <a:r>
                        <a:rPr lang="en-SG" sz="16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16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16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027">
                <a:tc>
                  <a:txBody>
                    <a:bodyPr/>
                    <a:lstStyle/>
                    <a:p>
                      <a:pPr algn="ctr"/>
                      <a:r>
                        <a:rPr lang="en-SG" sz="16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16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16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027">
                <a:tc>
                  <a:txBody>
                    <a:bodyPr/>
                    <a:lstStyle/>
                    <a:p>
                      <a:pPr algn="ctr"/>
                      <a:r>
                        <a:rPr lang="en-SG" sz="16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16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16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7" name="TextBox 56"/>
          <p:cNvSpPr txBox="1"/>
          <p:nvPr/>
        </p:nvSpPr>
        <p:spPr>
          <a:xfrm>
            <a:off x="437621" y="4526009"/>
            <a:ext cx="81558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SG" sz="2800" dirty="0"/>
              <a:t>In general, when the “if” part of an if-then statement is false, the statement as a whole is said to be true, regardless of whether the conclusion is true or false.</a:t>
            </a:r>
          </a:p>
        </p:txBody>
      </p:sp>
      <p:sp>
        <p:nvSpPr>
          <p:cNvPr id="23" name="Oval 22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92A948F3-8400-4A31-ACA1-628947666F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147" y="906369"/>
            <a:ext cx="1017689" cy="84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</a:t>
            </a:r>
            <a:r>
              <a:rPr lang="en-SG" sz="1200" dirty="0">
                <a:solidFill>
                  <a:schemeClr val="bg1"/>
                </a:solidFill>
              </a:rPr>
              <a:t>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Conditional Statements: Example #1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34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7" name="TextBox 56"/>
          <p:cNvSpPr txBox="1"/>
          <p:nvPr/>
        </p:nvSpPr>
        <p:spPr>
          <a:xfrm>
            <a:off x="624511" y="3194433"/>
            <a:ext cx="5593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SG" sz="3200" dirty="0"/>
              <a:t>Strange as it may seem, the </a:t>
            </a:r>
            <a:br>
              <a:rPr lang="en-SG" sz="3200" dirty="0"/>
            </a:br>
            <a:r>
              <a:rPr lang="en-SG" sz="3200" dirty="0">
                <a:solidFill>
                  <a:srgbClr val="C00000"/>
                </a:solidFill>
              </a:rPr>
              <a:t>statement as a whole is true!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4134" y="986624"/>
            <a:ext cx="7761215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800" dirty="0"/>
              <a:t>Example #1: </a:t>
            </a:r>
          </a:p>
          <a:p>
            <a:r>
              <a:rPr lang="en-SG" sz="2800" dirty="0"/>
              <a:t>A Conditional Statement with a False Hypothesis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311608" y="2290277"/>
            <a:ext cx="3906267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If 0 = 1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, then 1 = 2 </a:t>
            </a:r>
            <a:endParaRPr lang="en-SG" sz="2800" dirty="0">
              <a:solidFill>
                <a:schemeClr val="bg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B3B61F-B09D-43FA-835D-4FE895B163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0" r="9516"/>
          <a:stretch/>
        </p:blipFill>
        <p:spPr>
          <a:xfrm>
            <a:off x="5689600" y="2972847"/>
            <a:ext cx="2825750" cy="3061111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9F5517B-A489-4482-B706-DF13D33E02FF}"/>
              </a:ext>
            </a:extLst>
          </p:cNvPr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31631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2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</a:t>
            </a:r>
            <a:r>
              <a:rPr lang="en-SG" sz="1200" dirty="0">
                <a:solidFill>
                  <a:schemeClr val="bg1"/>
                </a:solidFill>
              </a:rPr>
              <a:t>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Conditional Statements: Order of Operations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35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25" name="Group 24"/>
          <p:cNvGrpSpPr/>
          <p:nvPr/>
        </p:nvGrpSpPr>
        <p:grpSpPr>
          <a:xfrm>
            <a:off x="1705287" y="2180242"/>
            <a:ext cx="877311" cy="1203279"/>
            <a:chOff x="974360" y="1738369"/>
            <a:chExt cx="877311" cy="1203279"/>
          </a:xfrm>
        </p:grpSpPr>
        <p:sp>
          <p:nvSpPr>
            <p:cNvPr id="26" name="TextBox 25"/>
            <p:cNvSpPr txBox="1"/>
            <p:nvPr/>
          </p:nvSpPr>
          <p:spPr>
            <a:xfrm>
              <a:off x="974360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/>
                <a:t>~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74360" y="2418428"/>
              <a:ext cx="8773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not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257699" y="2180242"/>
            <a:ext cx="884007" cy="1203279"/>
            <a:chOff x="4010667" y="1738369"/>
            <a:chExt cx="884007" cy="1203279"/>
          </a:xfrm>
        </p:grpSpPr>
        <p:sp>
          <p:nvSpPr>
            <p:cNvPr id="29" name="TextBox 28"/>
            <p:cNvSpPr txBox="1"/>
            <p:nvPr/>
          </p:nvSpPr>
          <p:spPr>
            <a:xfrm>
              <a:off x="4017363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>
                  <a:sym typeface="Symbol" panose="05050102010706020507" pitchFamily="18" charset="2"/>
                </a:rPr>
                <a:t></a:t>
              </a:r>
              <a:endParaRPr lang="en-SG" sz="44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010667" y="2418428"/>
              <a:ext cx="8773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and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537511" y="2180242"/>
            <a:ext cx="877311" cy="1203279"/>
            <a:chOff x="6895474" y="1738369"/>
            <a:chExt cx="877311" cy="1203279"/>
          </a:xfrm>
        </p:grpSpPr>
        <p:sp>
          <p:nvSpPr>
            <p:cNvPr id="46" name="TextBox 45"/>
            <p:cNvSpPr txBox="1"/>
            <p:nvPr/>
          </p:nvSpPr>
          <p:spPr>
            <a:xfrm>
              <a:off x="6895474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>
                  <a:sym typeface="Symbol" panose="05050102010706020507" pitchFamily="18" charset="2"/>
                </a:rPr>
                <a:t></a:t>
              </a:r>
              <a:endParaRPr lang="en-SG" sz="44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895474" y="2418428"/>
              <a:ext cx="8773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or</a:t>
              </a: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311227" y="1337204"/>
            <a:ext cx="3908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Order of operations: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6033709" y="2180242"/>
            <a:ext cx="1715381" cy="1149817"/>
            <a:chOff x="596641" y="1738369"/>
            <a:chExt cx="1715381" cy="1149817"/>
          </a:xfrm>
        </p:grpSpPr>
        <p:sp>
          <p:nvSpPr>
            <p:cNvPr id="50" name="TextBox 49"/>
            <p:cNvSpPr txBox="1"/>
            <p:nvPr/>
          </p:nvSpPr>
          <p:spPr>
            <a:xfrm>
              <a:off x="974360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>
                  <a:sym typeface="Symbol"/>
                </a:rPr>
                <a:t></a:t>
              </a:r>
              <a:endParaRPr lang="en-SG" sz="44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96641" y="2488076"/>
              <a:ext cx="171538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000" i="1" dirty="0"/>
                <a:t>if-then/implies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70267" y="3311049"/>
            <a:ext cx="2749881" cy="1802171"/>
            <a:chOff x="170267" y="3311049"/>
            <a:chExt cx="2749881" cy="1802171"/>
          </a:xfrm>
        </p:grpSpPr>
        <p:sp>
          <p:nvSpPr>
            <p:cNvPr id="52" name="TextBox 51"/>
            <p:cNvSpPr txBox="1"/>
            <p:nvPr/>
          </p:nvSpPr>
          <p:spPr>
            <a:xfrm>
              <a:off x="170267" y="4590000"/>
              <a:ext cx="27498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ym typeface="Symbol" panose="05050102010706020507" pitchFamily="18" charset="2"/>
                </a:rPr>
                <a:t>Performed first</a:t>
              </a:r>
              <a:endParaRPr lang="en-SG" sz="2800" dirty="0"/>
            </a:p>
          </p:txBody>
        </p:sp>
        <p:cxnSp>
          <p:nvCxnSpPr>
            <p:cNvPr id="3" name="Straight Arrow Connector 2"/>
            <p:cNvCxnSpPr>
              <a:stCxn id="52" idx="0"/>
            </p:cNvCxnSpPr>
            <p:nvPr/>
          </p:nvCxnSpPr>
          <p:spPr>
            <a:xfrm flipV="1">
              <a:off x="1545208" y="3311049"/>
              <a:ext cx="514377" cy="1278951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3012368" y="3328513"/>
            <a:ext cx="2749881" cy="957058"/>
            <a:chOff x="3012368" y="3328513"/>
            <a:chExt cx="2749881" cy="957058"/>
          </a:xfrm>
        </p:grpSpPr>
        <p:sp>
          <p:nvSpPr>
            <p:cNvPr id="53" name="TextBox 52"/>
            <p:cNvSpPr txBox="1"/>
            <p:nvPr/>
          </p:nvSpPr>
          <p:spPr>
            <a:xfrm>
              <a:off x="3012368" y="3762351"/>
              <a:ext cx="27498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ym typeface="Symbol" panose="05050102010706020507" pitchFamily="18" charset="2"/>
                </a:rPr>
                <a:t>Coequal in order</a:t>
              </a:r>
              <a:endParaRPr lang="en-SG" sz="2800" dirty="0"/>
            </a:p>
          </p:txBody>
        </p:sp>
        <p:sp>
          <p:nvSpPr>
            <p:cNvPr id="6" name="Left Brace 5"/>
            <p:cNvSpPr/>
            <p:nvPr/>
          </p:nvSpPr>
          <p:spPr>
            <a:xfrm rot="16200000">
              <a:off x="4200901" y="2313257"/>
              <a:ext cx="254833" cy="2285346"/>
            </a:xfrm>
            <a:prstGeom prst="leftBrace">
              <a:avLst>
                <a:gd name="adj1" fmla="val 43958"/>
                <a:gd name="adj2" fmla="val 50000"/>
              </a:avLst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913798" y="3328514"/>
            <a:ext cx="2749881" cy="1784706"/>
            <a:chOff x="5913798" y="3328514"/>
            <a:chExt cx="2749881" cy="1784706"/>
          </a:xfrm>
        </p:grpSpPr>
        <p:sp>
          <p:nvSpPr>
            <p:cNvPr id="54" name="TextBox 53"/>
            <p:cNvSpPr txBox="1"/>
            <p:nvPr/>
          </p:nvSpPr>
          <p:spPr>
            <a:xfrm>
              <a:off x="5913798" y="4590000"/>
              <a:ext cx="27498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ym typeface="Symbol" panose="05050102010706020507" pitchFamily="18" charset="2"/>
                </a:rPr>
                <a:t>Performed last</a:t>
              </a:r>
              <a:endParaRPr lang="en-SG" sz="2800" dirty="0"/>
            </a:p>
          </p:txBody>
        </p:sp>
        <p:cxnSp>
          <p:nvCxnSpPr>
            <p:cNvPr id="55" name="Straight Arrow Connector 54"/>
            <p:cNvCxnSpPr/>
            <p:nvPr/>
          </p:nvCxnSpPr>
          <p:spPr>
            <a:xfrm flipH="1" flipV="1">
              <a:off x="6845932" y="3328514"/>
              <a:ext cx="514377" cy="1278951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Oval 5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7" name="Oval 5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8" name="Oval 5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9" name="Oval 5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0" name="Oval 5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1" name="Oval 6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2" name="Oval 6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82085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</a:t>
            </a:r>
            <a:r>
              <a:rPr lang="en-SG" sz="1200" dirty="0">
                <a:solidFill>
                  <a:schemeClr val="bg1"/>
                </a:solidFill>
              </a:rPr>
              <a:t>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Conditional Statements: Example #2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36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TextBox 22"/>
          <p:cNvSpPr txBox="1"/>
          <p:nvPr/>
        </p:nvSpPr>
        <p:spPr>
          <a:xfrm>
            <a:off x="754134" y="986624"/>
            <a:ext cx="6636017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800" dirty="0"/>
              <a:t>Example #2: Truth Table for </a:t>
            </a:r>
            <a:r>
              <a:rPr lang="en-SG" sz="2800" i="1" dirty="0"/>
              <a:t>p</a:t>
            </a:r>
            <a:r>
              <a:rPr lang="en-SG" sz="2800" dirty="0"/>
              <a:t> </a:t>
            </a:r>
            <a:r>
              <a:rPr lang="en-SG" sz="2800" dirty="0">
                <a:sym typeface="Symbol" panose="05050102010706020507" pitchFamily="18" charset="2"/>
              </a:rPr>
              <a:t></a:t>
            </a:r>
            <a:r>
              <a:rPr lang="en-SG" sz="2800" dirty="0"/>
              <a:t> ~</a:t>
            </a:r>
            <a:r>
              <a:rPr lang="en-SG" sz="2800" i="1" dirty="0"/>
              <a:t>q </a:t>
            </a:r>
            <a:r>
              <a:rPr lang="en-SG" sz="2800" dirty="0">
                <a:sym typeface="Symbol" panose="05050102010706020507" pitchFamily="18" charset="2"/>
              </a:rPr>
              <a:t></a:t>
            </a:r>
            <a:r>
              <a:rPr lang="en-SG" sz="2800" dirty="0"/>
              <a:t> ~</a:t>
            </a:r>
            <a:r>
              <a:rPr lang="en-SG" sz="2800" i="1" dirty="0"/>
              <a:t>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91842" y="2090529"/>
            <a:ext cx="2643122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</a:t>
            </a:r>
            <a:r>
              <a:rPr lang="en-SG" sz="2800" dirty="0">
                <a:solidFill>
                  <a:schemeClr val="bg1"/>
                </a:solidFill>
              </a:rPr>
              <a:t> ~</a:t>
            </a:r>
            <a:r>
              <a:rPr lang="en-SG" sz="2800" i="1" dirty="0">
                <a:solidFill>
                  <a:schemeClr val="bg1"/>
                </a:solidFill>
              </a:rPr>
              <a:t>q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</a:t>
            </a:r>
            <a:r>
              <a:rPr lang="en-SG" sz="2800" dirty="0">
                <a:solidFill>
                  <a:schemeClr val="bg1"/>
                </a:solidFill>
              </a:rPr>
              <a:t> ~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02448" y="2081567"/>
            <a:ext cx="2853368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(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</a:t>
            </a:r>
            <a:r>
              <a:rPr lang="en-SG" sz="2800" dirty="0">
                <a:solidFill>
                  <a:schemeClr val="bg1"/>
                </a:solidFill>
              </a:rPr>
              <a:t> (~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  <a:r>
              <a:rPr lang="en-SG" sz="2800" dirty="0">
                <a:solidFill>
                  <a:schemeClr val="bg1"/>
                </a:solidFill>
              </a:rPr>
              <a:t>))</a:t>
            </a:r>
            <a:r>
              <a:rPr lang="en-SG" sz="2800" i="1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</a:t>
            </a:r>
            <a:r>
              <a:rPr lang="en-SG" sz="2800" dirty="0">
                <a:solidFill>
                  <a:schemeClr val="bg1"/>
                </a:solidFill>
              </a:rPr>
              <a:t> (~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75723" y="2048458"/>
            <a:ext cx="785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b="1" dirty="0">
                <a:sym typeface="Symbol" panose="05050102010706020507" pitchFamily="18" charset="2"/>
              </a:rPr>
              <a:t></a:t>
            </a:r>
            <a:endParaRPr lang="en-SG" sz="28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373874"/>
              </p:ext>
            </p:extLst>
          </p:nvPr>
        </p:nvGraphicFramePr>
        <p:xfrm>
          <a:off x="659568" y="3342050"/>
          <a:ext cx="733019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6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69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9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9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75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01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~</a:t>
                      </a:r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~</a:t>
                      </a:r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 ~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 ~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q </a:t>
                      </a:r>
                      <a:r>
                        <a:rPr lang="en-SG" sz="2400" i="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400" dirty="0"/>
                        <a:t>~</a:t>
                      </a:r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  <p:sp>
        <p:nvSpPr>
          <p:cNvPr id="6" name="TextBox 5"/>
          <p:cNvSpPr txBox="1"/>
          <p:nvPr/>
        </p:nvSpPr>
        <p:spPr>
          <a:xfrm>
            <a:off x="2611658" y="3822492"/>
            <a:ext cx="494675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SG" sz="2400" b="1" dirty="0">
                <a:solidFill>
                  <a:schemeClr val="accent5">
                    <a:lumMod val="75000"/>
                  </a:schemeClr>
                </a:solidFill>
              </a:rPr>
              <a:t>F</a:t>
            </a:r>
          </a:p>
          <a:p>
            <a:pPr algn="ctr">
              <a:spcAft>
                <a:spcPts val="600"/>
              </a:spcAft>
            </a:pPr>
            <a:r>
              <a:rPr lang="en-SG" sz="2400" b="1" dirty="0">
                <a:solidFill>
                  <a:schemeClr val="accent5">
                    <a:lumMod val="75000"/>
                  </a:schemeClr>
                </a:solidFill>
              </a:rPr>
              <a:t>F</a:t>
            </a:r>
          </a:p>
          <a:p>
            <a:pPr algn="ctr">
              <a:spcAft>
                <a:spcPts val="600"/>
              </a:spcAft>
            </a:pPr>
            <a:r>
              <a:rPr lang="en-SG" sz="2400" b="1" dirty="0">
                <a:solidFill>
                  <a:schemeClr val="accent5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00"/>
              </a:spcAft>
            </a:pPr>
            <a:r>
              <a:rPr lang="en-SG" sz="2400" b="1" dirty="0">
                <a:solidFill>
                  <a:schemeClr val="accent5">
                    <a:lumMod val="75000"/>
                  </a:schemeClr>
                </a:solidFill>
              </a:rPr>
              <a:t>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78392" y="3822492"/>
            <a:ext cx="494675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SG" sz="2400" b="1" dirty="0">
                <a:solidFill>
                  <a:schemeClr val="accent4">
                    <a:lumMod val="75000"/>
                  </a:schemeClr>
                </a:solidFill>
              </a:rPr>
              <a:t>F</a:t>
            </a:r>
          </a:p>
          <a:p>
            <a:pPr algn="ctr">
              <a:spcAft>
                <a:spcPts val="600"/>
              </a:spcAft>
            </a:pPr>
            <a:r>
              <a:rPr lang="en-SG" sz="2400" b="1" dirty="0">
                <a:solidFill>
                  <a:schemeClr val="accent4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00"/>
              </a:spcAft>
            </a:pPr>
            <a:r>
              <a:rPr lang="en-SG" sz="2400" b="1" dirty="0">
                <a:solidFill>
                  <a:schemeClr val="accent4">
                    <a:lumMod val="75000"/>
                  </a:schemeClr>
                </a:solidFill>
              </a:rPr>
              <a:t>F</a:t>
            </a:r>
          </a:p>
          <a:p>
            <a:pPr algn="ctr">
              <a:spcAft>
                <a:spcPts val="600"/>
              </a:spcAft>
            </a:pPr>
            <a:r>
              <a:rPr lang="en-SG" sz="2400" b="1" dirty="0">
                <a:solidFill>
                  <a:schemeClr val="accent4">
                    <a:lumMod val="75000"/>
                  </a:schemeClr>
                </a:solidFill>
              </a:rPr>
              <a:t>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69174" y="3822491"/>
            <a:ext cx="494675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SG" sz="2400" b="1" dirty="0">
                <a:solidFill>
                  <a:schemeClr val="accent6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00"/>
              </a:spcAft>
            </a:pPr>
            <a:r>
              <a:rPr lang="en-SG" sz="2400" b="1" dirty="0">
                <a:solidFill>
                  <a:schemeClr val="accent6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00"/>
              </a:spcAft>
            </a:pPr>
            <a:r>
              <a:rPr lang="en-SG" sz="2400" b="1" dirty="0">
                <a:solidFill>
                  <a:schemeClr val="accent6">
                    <a:lumMod val="75000"/>
                  </a:schemeClr>
                </a:solidFill>
              </a:rPr>
              <a:t>F</a:t>
            </a:r>
          </a:p>
          <a:p>
            <a:pPr algn="ctr">
              <a:spcAft>
                <a:spcPts val="600"/>
              </a:spcAft>
            </a:pPr>
            <a:r>
              <a:rPr lang="en-SG" sz="2400" b="1" dirty="0">
                <a:solidFill>
                  <a:schemeClr val="accent6">
                    <a:lumMod val="75000"/>
                  </a:schemeClr>
                </a:solidFill>
              </a:rPr>
              <a:t>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07967" y="3822491"/>
            <a:ext cx="554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b="1" dirty="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07967" y="4274141"/>
            <a:ext cx="554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b="1" dirty="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07967" y="4737956"/>
            <a:ext cx="554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507967" y="5161319"/>
            <a:ext cx="554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41926" y="2903824"/>
            <a:ext cx="1549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i="1" dirty="0"/>
              <a:t>hypothesis</a:t>
            </a:r>
          </a:p>
        </p:txBody>
      </p:sp>
      <p:sp>
        <p:nvSpPr>
          <p:cNvPr id="9" name="Rectangle 8"/>
          <p:cNvSpPr/>
          <p:nvPr/>
        </p:nvSpPr>
        <p:spPr>
          <a:xfrm>
            <a:off x="2112316" y="2903824"/>
            <a:ext cx="14933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SG" sz="2400" i="1" dirty="0"/>
              <a:t>conclusion</a:t>
            </a:r>
          </a:p>
        </p:txBody>
      </p:sp>
      <p:sp>
        <p:nvSpPr>
          <p:cNvPr id="47" name="Oval 46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3" name="Oval 52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01647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8" grpId="0"/>
      <p:bldP spid="29" grpId="0"/>
      <p:bldP spid="7" grpId="0"/>
      <p:bldP spid="32" grpId="0"/>
      <p:bldP spid="33" grpId="0"/>
      <p:bldP spid="46" grpId="0"/>
      <p:bldP spid="8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</a:t>
            </a:r>
            <a:r>
              <a:rPr lang="en-SG" sz="1200" dirty="0">
                <a:solidFill>
                  <a:schemeClr val="bg1"/>
                </a:solidFill>
              </a:rPr>
              <a:t>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Conditional Statements: Example #3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37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TextBox 22"/>
          <p:cNvSpPr txBox="1"/>
          <p:nvPr/>
        </p:nvSpPr>
        <p:spPr>
          <a:xfrm>
            <a:off x="225661" y="1003351"/>
            <a:ext cx="403908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800" dirty="0"/>
              <a:t>Example #3: Show that</a:t>
            </a:r>
            <a:endParaRPr lang="en-SG" sz="28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1520660" y="1619005"/>
            <a:ext cx="2643122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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i="1" dirty="0">
                <a:solidFill>
                  <a:schemeClr val="bg1"/>
                </a:solidFill>
              </a:rPr>
              <a:t>q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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i="1" dirty="0">
                <a:solidFill>
                  <a:schemeClr val="bg1"/>
                </a:solidFill>
              </a:rPr>
              <a:t>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31266" y="1610043"/>
            <a:ext cx="2853368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(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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i="1" dirty="0">
                <a:solidFill>
                  <a:schemeClr val="bg1"/>
                </a:solidFill>
              </a:rPr>
              <a:t>r</a:t>
            </a:r>
            <a:r>
              <a:rPr lang="en-SG" sz="2800" dirty="0">
                <a:solidFill>
                  <a:schemeClr val="bg1"/>
                </a:solidFill>
              </a:rPr>
              <a:t>)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</a:t>
            </a:r>
            <a:r>
              <a:rPr lang="en-SG" sz="2800" dirty="0">
                <a:solidFill>
                  <a:schemeClr val="bg1"/>
                </a:solidFill>
              </a:rPr>
              <a:t> (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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i="1" dirty="0">
                <a:solidFill>
                  <a:schemeClr val="bg1"/>
                </a:solidFill>
              </a:rPr>
              <a:t>r</a:t>
            </a:r>
            <a:r>
              <a:rPr lang="en-SG" sz="28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04541" y="1576934"/>
            <a:ext cx="785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b="1" dirty="0">
                <a:sym typeface="Symbol" panose="05050102010706020507" pitchFamily="18" charset="2"/>
              </a:rPr>
              <a:t></a:t>
            </a:r>
            <a:endParaRPr lang="en-SG" sz="28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310414"/>
              </p:ext>
            </p:extLst>
          </p:nvPr>
        </p:nvGraphicFramePr>
        <p:xfrm>
          <a:off x="247093" y="2234659"/>
          <a:ext cx="8642075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02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02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02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817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932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24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r</a:t>
                      </a:r>
                      <a:endParaRPr lang="en-SG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400" i="1" dirty="0"/>
                        <a:t>q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24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r</a:t>
                      </a:r>
                      <a:endParaRPr lang="en-SG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24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r</a:t>
                      </a:r>
                      <a:endParaRPr lang="en-SG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400" i="0" dirty="0"/>
                        <a:t>(</a:t>
                      </a:r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24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2400" i="0" dirty="0">
                          <a:sym typeface="Symbol" panose="05050102010706020507" pitchFamily="18" charset="2"/>
                        </a:rPr>
                        <a:t>)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 (</a:t>
                      </a:r>
                      <a:r>
                        <a:rPr lang="en-SG" sz="2400" i="1" dirty="0"/>
                        <a:t>q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24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r</a:t>
                      </a:r>
                      <a:r>
                        <a:rPr lang="en-SG" sz="2400" i="0" dirty="0">
                          <a:sym typeface="Symbol" panose="05050102010706020507" pitchFamily="18" charset="2"/>
                        </a:rPr>
                        <a:t>)</a:t>
                      </a:r>
                      <a:endParaRPr lang="en-SG" sz="2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  <p:sp>
        <p:nvSpPr>
          <p:cNvPr id="6" name="TextBox 5"/>
          <p:cNvSpPr txBox="1"/>
          <p:nvPr/>
        </p:nvSpPr>
        <p:spPr>
          <a:xfrm>
            <a:off x="2156881" y="2680986"/>
            <a:ext cx="494675" cy="367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5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5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5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5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5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5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5">
                    <a:lumMod val="75000"/>
                  </a:schemeClr>
                </a:solidFill>
              </a:rPr>
              <a:t>F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5">
                    <a:lumMod val="75000"/>
                  </a:schemeClr>
                </a:solidFill>
              </a:rPr>
              <a:t>F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88663" y="2689877"/>
            <a:ext cx="494675" cy="367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4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4">
                    <a:lumMod val="75000"/>
                  </a:schemeClr>
                </a:solidFill>
              </a:rPr>
              <a:t>F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4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4">
                    <a:lumMod val="75000"/>
                  </a:schemeClr>
                </a:solidFill>
              </a:rPr>
              <a:t>F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4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4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4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4">
                    <a:lumMod val="75000"/>
                  </a:schemeClr>
                </a:solidFill>
              </a:rPr>
              <a:t>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25730" y="2689877"/>
            <a:ext cx="494675" cy="367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6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6">
                    <a:lumMod val="75000"/>
                  </a:schemeClr>
                </a:solidFill>
              </a:rPr>
              <a:t>F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6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6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6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6">
                    <a:lumMod val="75000"/>
                  </a:schemeClr>
                </a:solidFill>
              </a:rPr>
              <a:t>F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6">
                    <a:lumMod val="75000"/>
                  </a:schemeClr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chemeClr val="accent6">
                    <a:lumMod val="75000"/>
                  </a:schemeClr>
                </a:solidFill>
              </a:rPr>
              <a:t>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273545" y="2680985"/>
            <a:ext cx="494675" cy="367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rgbClr val="990099"/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rgbClr val="990099"/>
                </a:solidFill>
              </a:rPr>
              <a:t>F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rgbClr val="990099"/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rgbClr val="990099"/>
                </a:solidFill>
              </a:rPr>
              <a:t>F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rgbClr val="990099"/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rgbClr val="990099"/>
                </a:solidFill>
              </a:rPr>
              <a:t>F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rgbClr val="990099"/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rgbClr val="990099"/>
                </a:solidFill>
              </a:rPr>
              <a:t>T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311090" y="2680984"/>
            <a:ext cx="494675" cy="367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rgbClr val="FF0000"/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rgbClr val="FF0000"/>
                </a:solidFill>
              </a:rPr>
              <a:t>F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rgbClr val="FF0000"/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rgbClr val="FF0000"/>
                </a:solidFill>
              </a:rPr>
              <a:t>F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rgbClr val="FF0000"/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rgbClr val="FF0000"/>
                </a:solidFill>
              </a:rPr>
              <a:t>F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rgbClr val="FF0000"/>
                </a:solidFill>
              </a:rPr>
              <a:t>T</a:t>
            </a:r>
          </a:p>
          <a:p>
            <a:pPr algn="ctr">
              <a:spcAft>
                <a:spcPts val="650"/>
              </a:spcAft>
            </a:pPr>
            <a:r>
              <a:rPr lang="en-SG" sz="24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32" name="Oval 31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58591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8" grpId="0"/>
      <p:bldP spid="29" grpId="0"/>
      <p:bldP spid="47" grpId="0"/>
      <p:bldP spid="4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 Representation of If-Then as Or: Implication Law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38</a:t>
            </a:fld>
            <a:endParaRPr lang="en-SG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2.2.2. Representation of If-Then as Or: Implication Law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TextBox 34"/>
          <p:cNvSpPr txBox="1"/>
          <p:nvPr/>
        </p:nvSpPr>
        <p:spPr>
          <a:xfrm>
            <a:off x="356611" y="1679143"/>
            <a:ext cx="8158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Rewrite the following statement in </a:t>
            </a:r>
            <a:r>
              <a:rPr lang="en-SG" sz="2800" i="1" dirty="0"/>
              <a:t>if-then</a:t>
            </a:r>
            <a:r>
              <a:rPr lang="en-SG" sz="2800" dirty="0"/>
              <a:t> form: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31319" y="2333892"/>
            <a:ext cx="7393999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800" dirty="0"/>
              <a:t>Either you get to work on time or you are fired.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5123" y="3325249"/>
            <a:ext cx="5965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Let ~</a:t>
            </a:r>
            <a:r>
              <a:rPr lang="en-SG" sz="2800" i="1" dirty="0"/>
              <a:t>p</a:t>
            </a:r>
            <a:r>
              <a:rPr lang="en-SG" sz="2800" dirty="0"/>
              <a:t> be “You get to work on time”</a:t>
            </a:r>
          </a:p>
          <a:p>
            <a:r>
              <a:rPr lang="en-SG" sz="2800" dirty="0"/>
              <a:t>and </a:t>
            </a:r>
            <a:r>
              <a:rPr lang="en-SG" sz="2800" i="1" dirty="0"/>
              <a:t>q</a:t>
            </a:r>
            <a:r>
              <a:rPr lang="en-SG" sz="2800" dirty="0"/>
              <a:t> be “You are fired”.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58517" y="3541299"/>
            <a:ext cx="2076014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~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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15122" y="4440323"/>
            <a:ext cx="6750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Also, </a:t>
            </a:r>
            <a:r>
              <a:rPr lang="en-SG" sz="2800" i="1" dirty="0"/>
              <a:t>p</a:t>
            </a:r>
            <a:r>
              <a:rPr lang="en-SG" sz="2800" dirty="0"/>
              <a:t> is “You do not get to work on time”.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12877" y="5025866"/>
            <a:ext cx="7393999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800" dirty="0"/>
              <a:t>If you do not get to work on time, you are fired.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35968" y="5691108"/>
            <a:ext cx="2076014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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42" name="Oval 41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94412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39" grpId="0"/>
      <p:bldP spid="40" grpId="0" animBg="1"/>
      <p:bldP spid="4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 Representation of If-Then as Or: Implication Law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39</a:t>
            </a:fld>
            <a:endParaRPr lang="en-SG" dirty="0"/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TextBox 37"/>
          <p:cNvSpPr txBox="1"/>
          <p:nvPr/>
        </p:nvSpPr>
        <p:spPr>
          <a:xfrm>
            <a:off x="6258517" y="3541299"/>
            <a:ext cx="2076014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~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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35968" y="5691108"/>
            <a:ext cx="2076014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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067679"/>
              </p:ext>
            </p:extLst>
          </p:nvPr>
        </p:nvGraphicFramePr>
        <p:xfrm>
          <a:off x="1449334" y="2398299"/>
          <a:ext cx="2338467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76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/>
                        </a:rPr>
                        <a:t> </a:t>
                      </a:r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063857"/>
              </p:ext>
            </p:extLst>
          </p:nvPr>
        </p:nvGraphicFramePr>
        <p:xfrm>
          <a:off x="6176883" y="2398299"/>
          <a:ext cx="2338467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76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~p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</a:t>
                      </a:r>
                      <a:r>
                        <a:rPr lang="en-SG" sz="2400" dirty="0">
                          <a:sym typeface="Symbol"/>
                        </a:rPr>
                        <a:t> </a:t>
                      </a:r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6" name="Oval 3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F5CE6D-CB7C-4636-B5CE-A8A77024B257}"/>
              </a:ext>
            </a:extLst>
          </p:cNvPr>
          <p:cNvSpPr txBox="1"/>
          <p:nvPr/>
        </p:nvSpPr>
        <p:spPr>
          <a:xfrm>
            <a:off x="4348382" y="1118562"/>
            <a:ext cx="86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6600" dirty="0">
                <a:sym typeface="Symbol" panose="05050102010706020507" pitchFamily="18" charset="2"/>
              </a:rPr>
              <a:t></a:t>
            </a:r>
            <a:endParaRPr lang="en-SG" sz="66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8344D0F-1AD7-4AE4-8514-601600042E52}"/>
              </a:ext>
            </a:extLst>
          </p:cNvPr>
          <p:cNvSpPr txBox="1"/>
          <p:nvPr/>
        </p:nvSpPr>
        <p:spPr>
          <a:xfrm>
            <a:off x="3282757" y="4727941"/>
            <a:ext cx="3354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3600" dirty="0">
                <a:solidFill>
                  <a:srgbClr val="C00000"/>
                </a:solidFill>
                <a:sym typeface="Symbol" panose="05050102010706020507" pitchFamily="18" charset="2"/>
              </a:rPr>
              <a:t>Implication law</a:t>
            </a:r>
            <a:endParaRPr lang="en-SG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64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L 0.00052 -0.3446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1724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44444E-6 L -0.17118 -0.6692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59" y="-3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1" grpId="0" animBg="1"/>
      <p:bldP spid="2" grpId="0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 Logical Form and Logical Equivalence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4</a:t>
            </a:fld>
            <a:endParaRPr lang="en-SG" dirty="0"/>
          </a:p>
        </p:txBody>
      </p:sp>
      <p:sp>
        <p:nvSpPr>
          <p:cNvPr id="19" name="Oval 18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6" name="Oval 15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7" name="Oval 16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TextBox 36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2. The Logic of Compound Statements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4355" y="895739"/>
            <a:ext cx="8530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Another puzzle!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4BDB62-61BA-4886-BC18-ECE38B2EA205}"/>
              </a:ext>
            </a:extLst>
          </p:cNvPr>
          <p:cNvSpPr txBox="1"/>
          <p:nvPr/>
        </p:nvSpPr>
        <p:spPr>
          <a:xfrm>
            <a:off x="324355" y="1486676"/>
            <a:ext cx="53557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/>
              <a:t>X is looking at Y, </a:t>
            </a:r>
            <a:br>
              <a:rPr lang="en-SG" sz="2400" dirty="0"/>
            </a:br>
            <a:r>
              <a:rPr lang="en-SG" sz="2400" dirty="0"/>
              <a:t>and Y is looking at Z.</a:t>
            </a:r>
          </a:p>
          <a:p>
            <a:r>
              <a:rPr lang="en-SG" sz="2400" dirty="0"/>
              <a:t>X is married, but Z is not.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4E653F-5A98-411F-A45A-9DE44B026F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1" b="6564"/>
          <a:stretch/>
        </p:blipFill>
        <p:spPr>
          <a:xfrm>
            <a:off x="5392026" y="901559"/>
            <a:ext cx="3462724" cy="2028648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1FDE40ED-7A91-411D-AC61-E05D641C4675}"/>
              </a:ext>
            </a:extLst>
          </p:cNvPr>
          <p:cNvSpPr txBox="1"/>
          <p:nvPr/>
        </p:nvSpPr>
        <p:spPr>
          <a:xfrm>
            <a:off x="324355" y="2808676"/>
            <a:ext cx="8082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>
                <a:solidFill>
                  <a:srgbClr val="0033CC"/>
                </a:solidFill>
              </a:rPr>
              <a:t>Is a married person looking at an unmarried person?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BC3573B-3F5D-4E73-9E41-438D7CAA36FA}"/>
              </a:ext>
            </a:extLst>
          </p:cNvPr>
          <p:cNvSpPr txBox="1"/>
          <p:nvPr/>
        </p:nvSpPr>
        <p:spPr>
          <a:xfrm>
            <a:off x="394747" y="3550622"/>
            <a:ext cx="3680863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SG" sz="2400" dirty="0"/>
              <a:t>Yes.</a:t>
            </a:r>
          </a:p>
          <a:p>
            <a:pPr marL="457200" indent="-457200">
              <a:buAutoNum type="alphaUcPeriod"/>
            </a:pPr>
            <a:r>
              <a:rPr lang="en-SG" sz="2400" dirty="0"/>
              <a:t>No.</a:t>
            </a:r>
          </a:p>
          <a:p>
            <a:pPr marL="457200" indent="-457200">
              <a:buAutoNum type="alphaUcPeriod"/>
            </a:pPr>
            <a:r>
              <a:rPr lang="en-SG" sz="2400" dirty="0"/>
              <a:t>Cannot be determined.</a:t>
            </a:r>
          </a:p>
        </p:txBody>
      </p:sp>
      <p:graphicFrame>
        <p:nvGraphicFramePr>
          <p:cNvPr id="45" name="Chart 44">
            <a:extLst>
              <a:ext uri="{FF2B5EF4-FFF2-40B4-BE49-F238E27FC236}">
                <a16:creationId xmlns:a16="http://schemas.microsoft.com/office/drawing/2014/main" id="{3B604D5F-A2F0-4AE0-BFEF-EF6760B450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8903574"/>
              </p:ext>
            </p:extLst>
          </p:nvPr>
        </p:nvGraphicFramePr>
        <p:xfrm>
          <a:off x="3738880" y="3002833"/>
          <a:ext cx="5323839" cy="2929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1006A5EE-C579-48A8-9D9C-79E38E56B92B}"/>
              </a:ext>
            </a:extLst>
          </p:cNvPr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099883-71C2-4877-A767-BDA31A96C3C3}"/>
              </a:ext>
            </a:extLst>
          </p:cNvPr>
          <p:cNvSpPr/>
          <p:nvPr/>
        </p:nvSpPr>
        <p:spPr>
          <a:xfrm>
            <a:off x="199868" y="5727475"/>
            <a:ext cx="7948213" cy="10156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SG" sz="2400" dirty="0"/>
              <a:t>Touted as the logic question that almost everyone gets wrong.</a:t>
            </a:r>
          </a:p>
          <a:p>
            <a:r>
              <a:rPr lang="en-SG" dirty="0">
                <a:hlinkClick r:id="rId5"/>
              </a:rPr>
              <a:t>https://www.theguardian.com/science/2016/mar/28/did-you-solve-it-the-logic-question-almost-everyone-gets-wrong</a:t>
            </a:r>
            <a:r>
              <a:rPr lang="en-SG" dirty="0"/>
              <a:t> </a:t>
            </a:r>
          </a:p>
        </p:txBody>
      </p:sp>
      <p:pic>
        <p:nvPicPr>
          <p:cNvPr id="9" name="Picture 8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BCD1DA71-2011-60FB-B7F9-9418F7303C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426" y="875581"/>
            <a:ext cx="1905000" cy="1905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4892B79-86A4-1A63-0535-10D47A986B68}"/>
              </a:ext>
            </a:extLst>
          </p:cNvPr>
          <p:cNvSpPr txBox="1"/>
          <p:nvPr/>
        </p:nvSpPr>
        <p:spPr>
          <a:xfrm>
            <a:off x="3004987" y="2626692"/>
            <a:ext cx="24287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en-SG" sz="1400" b="1" i="0" dirty="0">
                <a:effectLst/>
                <a:latin typeface="Source Sans Pro" panose="020B0503030403020204" pitchFamily="34" charset="0"/>
                <a:hlinkClick r:id="rId7"/>
              </a:rPr>
              <a:t>PollEv.com/ashishdandekar</a:t>
            </a:r>
          </a:p>
        </p:txBody>
      </p:sp>
    </p:spTree>
    <p:extLst>
      <p:ext uri="{BB962C8B-B14F-4D97-AF65-F5344CB8AC3E}">
        <p14:creationId xmlns:p14="http://schemas.microsoft.com/office/powerpoint/2010/main" val="210545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2" grpId="0" animBg="1"/>
      <p:bldGraphic spid="45" grpId="0">
        <p:bldAsOne/>
      </p:bldGraphic>
      <p:bldP spid="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Negation of a Conditional Statement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40</a:t>
            </a:fld>
            <a:endParaRPr lang="en-SG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2.2.3. Negation of a Conditional Statement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TextBox 34"/>
          <p:cNvSpPr txBox="1"/>
          <p:nvPr/>
        </p:nvSpPr>
        <p:spPr>
          <a:xfrm>
            <a:off x="356611" y="1679143"/>
            <a:ext cx="8158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In previous slide, we have shown the </a:t>
            </a:r>
            <a:r>
              <a:rPr lang="en-SG" sz="2800" dirty="0">
                <a:solidFill>
                  <a:srgbClr val="C00000"/>
                </a:solidFill>
              </a:rPr>
              <a:t>Implication Law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795367" y="2301107"/>
            <a:ext cx="4757215" cy="590106"/>
            <a:chOff x="2278740" y="2301107"/>
            <a:chExt cx="4757215" cy="590106"/>
          </a:xfrm>
        </p:grpSpPr>
        <p:sp>
          <p:nvSpPr>
            <p:cNvPr id="38" name="TextBox 37"/>
            <p:cNvSpPr txBox="1"/>
            <p:nvPr/>
          </p:nvSpPr>
          <p:spPr>
            <a:xfrm>
              <a:off x="4959941" y="2367993"/>
              <a:ext cx="2076014" cy="52322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olidFill>
                    <a:schemeClr val="bg1"/>
                  </a:solidFill>
                </a:rPr>
                <a:t>~</a:t>
              </a:r>
              <a:r>
                <a:rPr lang="en-SG" sz="2800" i="1" dirty="0">
                  <a:solidFill>
                    <a:schemeClr val="bg1"/>
                  </a:solidFill>
                </a:rPr>
                <a:t>p</a:t>
              </a:r>
              <a:r>
                <a:rPr lang="en-SG" sz="2800" dirty="0">
                  <a:solidFill>
                    <a:schemeClr val="bg1"/>
                  </a:solidFill>
                </a:rPr>
                <a:t> 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</a:t>
              </a:r>
              <a:r>
                <a:rPr lang="en-SG" sz="2800" dirty="0">
                  <a:solidFill>
                    <a:schemeClr val="bg1"/>
                  </a:solidFill>
                </a:rPr>
                <a:t> </a:t>
              </a:r>
              <a:r>
                <a:rPr lang="en-SG" sz="2800" i="1" dirty="0">
                  <a:solidFill>
                    <a:schemeClr val="bg1"/>
                  </a:solidFill>
                </a:rPr>
                <a:t>q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278740" y="2344228"/>
              <a:ext cx="2076014" cy="52322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>
                  <a:solidFill>
                    <a:schemeClr val="bg1"/>
                  </a:solidFill>
                </a:rPr>
                <a:t>p</a:t>
              </a:r>
              <a:r>
                <a:rPr lang="en-SG" sz="2800" dirty="0">
                  <a:solidFill>
                    <a:schemeClr val="bg1"/>
                  </a:solidFill>
                </a:rPr>
                <a:t> 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</a:t>
              </a:r>
              <a:r>
                <a:rPr lang="en-SG" sz="2800" dirty="0">
                  <a:solidFill>
                    <a:schemeClr val="bg1"/>
                  </a:solidFill>
                </a:rPr>
                <a:t> </a:t>
              </a:r>
              <a:r>
                <a:rPr lang="en-SG" sz="2800" i="1" dirty="0">
                  <a:solidFill>
                    <a:schemeClr val="bg1"/>
                  </a:solidFill>
                </a:rPr>
                <a:t>q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244911" y="2301107"/>
              <a:ext cx="7859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b="1" dirty="0">
                  <a:sym typeface="Symbol" panose="05050102010706020507" pitchFamily="18" charset="2"/>
                </a:rPr>
                <a:t></a:t>
              </a:r>
              <a:endParaRPr lang="en-SG" sz="2800" b="1" dirty="0"/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831319" y="3599763"/>
            <a:ext cx="7697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~(</a:t>
            </a:r>
            <a:r>
              <a:rPr lang="en-SG" sz="2800" i="1" dirty="0"/>
              <a:t>p</a:t>
            </a:r>
            <a:r>
              <a:rPr lang="en-SG" sz="2800" dirty="0"/>
              <a:t> </a:t>
            </a:r>
            <a:r>
              <a:rPr lang="en-SG" sz="2800" dirty="0">
                <a:sym typeface="Symbol" panose="05050102010706020507" pitchFamily="18" charset="2"/>
              </a:rPr>
              <a:t> 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)  ~(~</a:t>
            </a:r>
            <a:r>
              <a:rPr lang="en-SG" sz="2800" i="1" dirty="0">
                <a:sym typeface="Symbol" panose="05050102010706020507" pitchFamily="18" charset="2"/>
              </a:rPr>
              <a:t>p</a:t>
            </a:r>
            <a:r>
              <a:rPr lang="en-SG" sz="2800" dirty="0">
                <a:sym typeface="Symbol" panose="05050102010706020507" pitchFamily="18" charset="2"/>
              </a:rPr>
              <a:t> v 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)  ~(~</a:t>
            </a:r>
            <a:r>
              <a:rPr lang="en-SG" sz="2800" i="1" dirty="0">
                <a:sym typeface="Symbol" panose="05050102010706020507" pitchFamily="18" charset="2"/>
              </a:rPr>
              <a:t>p</a:t>
            </a:r>
            <a:r>
              <a:rPr lang="en-SG" sz="2800" dirty="0">
                <a:sym typeface="Symbol" panose="05050102010706020507" pitchFamily="18" charset="2"/>
              </a:rPr>
              <a:t>)  ~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  </a:t>
            </a:r>
            <a:r>
              <a:rPr lang="en-SG" sz="2800" i="1" dirty="0">
                <a:sym typeface="Symbol" panose="05050102010706020507" pitchFamily="18" charset="2"/>
              </a:rPr>
              <a:t>p</a:t>
            </a:r>
            <a:r>
              <a:rPr lang="en-SG" sz="2800" dirty="0">
                <a:sym typeface="Symbol" panose="05050102010706020507" pitchFamily="18" charset="2"/>
              </a:rPr>
              <a:t>  ~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 </a:t>
            </a:r>
            <a:endParaRPr lang="en-SG" sz="2800" dirty="0"/>
          </a:p>
        </p:txBody>
      </p:sp>
      <p:grpSp>
        <p:nvGrpSpPr>
          <p:cNvPr id="3" name="Group 2"/>
          <p:cNvGrpSpPr/>
          <p:nvPr/>
        </p:nvGrpSpPr>
        <p:grpSpPr>
          <a:xfrm>
            <a:off x="1795367" y="4930277"/>
            <a:ext cx="4757215" cy="590106"/>
            <a:chOff x="2278740" y="4403901"/>
            <a:chExt cx="4757215" cy="590106"/>
          </a:xfrm>
        </p:grpSpPr>
        <p:sp>
          <p:nvSpPr>
            <p:cNvPr id="44" name="TextBox 43"/>
            <p:cNvSpPr txBox="1"/>
            <p:nvPr/>
          </p:nvSpPr>
          <p:spPr>
            <a:xfrm>
              <a:off x="4959941" y="4470787"/>
              <a:ext cx="2076014" cy="52322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>
                  <a:solidFill>
                    <a:schemeClr val="bg1"/>
                  </a:solidFill>
                </a:rPr>
                <a:t>p</a:t>
              </a:r>
              <a:r>
                <a:rPr lang="en-SG" sz="2800" dirty="0">
                  <a:solidFill>
                    <a:schemeClr val="bg1"/>
                  </a:solidFill>
                </a:rPr>
                <a:t> 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</a:t>
              </a:r>
              <a:r>
                <a:rPr lang="en-SG" sz="2800" dirty="0">
                  <a:solidFill>
                    <a:schemeClr val="bg1"/>
                  </a:solidFill>
                </a:rPr>
                <a:t> ~</a:t>
              </a:r>
              <a:r>
                <a:rPr lang="en-SG" sz="2800" i="1" dirty="0">
                  <a:solidFill>
                    <a:schemeClr val="bg1"/>
                  </a:solidFill>
                </a:rPr>
                <a:t>q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278740" y="4447022"/>
              <a:ext cx="2076014" cy="52322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olidFill>
                    <a:schemeClr val="bg1"/>
                  </a:solidFill>
                </a:rPr>
                <a:t>~(</a:t>
              </a:r>
              <a:r>
                <a:rPr lang="en-SG" sz="2800" i="1" dirty="0">
                  <a:solidFill>
                    <a:schemeClr val="bg1"/>
                  </a:solidFill>
                </a:rPr>
                <a:t>p</a:t>
              </a:r>
              <a:r>
                <a:rPr lang="en-SG" sz="2800" dirty="0">
                  <a:solidFill>
                    <a:schemeClr val="bg1"/>
                  </a:solidFill>
                </a:rPr>
                <a:t> </a:t>
              </a:r>
              <a:r>
                <a:rPr lang="en-SG" sz="2800" dirty="0">
                  <a:solidFill>
                    <a:schemeClr val="bg1"/>
                  </a:solidFill>
                  <a:sym typeface="Symbol" panose="05050102010706020507" pitchFamily="18" charset="2"/>
                </a:rPr>
                <a:t></a:t>
              </a:r>
              <a:r>
                <a:rPr lang="en-SG" sz="2800" dirty="0">
                  <a:solidFill>
                    <a:schemeClr val="bg1"/>
                  </a:solidFill>
                </a:rPr>
                <a:t> </a:t>
              </a:r>
              <a:r>
                <a:rPr lang="en-SG" sz="2800" i="1" dirty="0">
                  <a:solidFill>
                    <a:schemeClr val="bg1"/>
                  </a:solidFill>
                </a:rPr>
                <a:t>q</a:t>
              </a:r>
              <a:r>
                <a:rPr lang="en-SG" sz="2800" dirty="0">
                  <a:solidFill>
                    <a:schemeClr val="bg1"/>
                  </a:solidFill>
                </a:rPr>
                <a:t>)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244911" y="4403901"/>
              <a:ext cx="7859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b="1" dirty="0">
                  <a:sym typeface="Symbol" panose="05050102010706020507" pitchFamily="18" charset="2"/>
                </a:rPr>
                <a:t></a:t>
              </a:r>
              <a:endParaRPr lang="en-SG" sz="2800" b="1" dirty="0"/>
            </a:p>
          </p:txBody>
        </p:sp>
      </p:grpSp>
      <p:sp>
        <p:nvSpPr>
          <p:cNvPr id="36" name="Oval 3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F2AD98E-47BA-408B-B7C1-BCDEF1BEEFC0}"/>
              </a:ext>
            </a:extLst>
          </p:cNvPr>
          <p:cNvSpPr txBox="1"/>
          <p:nvPr/>
        </p:nvSpPr>
        <p:spPr>
          <a:xfrm>
            <a:off x="324356" y="3092633"/>
            <a:ext cx="8158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Hence, negation of a conditional statement: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592072-78BA-4B03-B131-181032B4F1BF}"/>
              </a:ext>
            </a:extLst>
          </p:cNvPr>
          <p:cNvSpPr txBox="1"/>
          <p:nvPr/>
        </p:nvSpPr>
        <p:spPr>
          <a:xfrm>
            <a:off x="2611120" y="4042353"/>
            <a:ext cx="1314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>
                <a:solidFill>
                  <a:srgbClr val="006600"/>
                </a:solidFill>
              </a:rPr>
              <a:t>Implication law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CDD013F-B79D-421E-AA26-01B1E1DBA1B1}"/>
              </a:ext>
            </a:extLst>
          </p:cNvPr>
          <p:cNvSpPr txBox="1"/>
          <p:nvPr/>
        </p:nvSpPr>
        <p:spPr>
          <a:xfrm>
            <a:off x="4255189" y="4042353"/>
            <a:ext cx="1450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>
                <a:solidFill>
                  <a:srgbClr val="006600"/>
                </a:solidFill>
              </a:rPr>
              <a:t>De Morgan’s law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B3E339C-E4AB-41F5-87EE-64642A91CA72}"/>
              </a:ext>
            </a:extLst>
          </p:cNvPr>
          <p:cNvSpPr txBox="1"/>
          <p:nvPr/>
        </p:nvSpPr>
        <p:spPr>
          <a:xfrm>
            <a:off x="5915516" y="4042353"/>
            <a:ext cx="1450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>
                <a:solidFill>
                  <a:srgbClr val="006600"/>
                </a:solidFill>
              </a:rPr>
              <a:t>Double negation law</a:t>
            </a:r>
          </a:p>
        </p:txBody>
      </p:sp>
    </p:spTree>
    <p:extLst>
      <p:ext uri="{BB962C8B-B14F-4D97-AF65-F5344CB8AC3E}">
        <p14:creationId xmlns:p14="http://schemas.microsoft.com/office/powerpoint/2010/main" val="28935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0" grpId="0"/>
      <p:bldP spid="7" grpId="0"/>
      <p:bldP spid="51" grpId="0"/>
      <p:bldP spid="5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Negation of a Conditional Statement: Quick Quiz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41</a:t>
            </a:fld>
            <a:endParaRPr lang="en-SG" dirty="0"/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TextBox 35"/>
          <p:cNvSpPr txBox="1"/>
          <p:nvPr/>
        </p:nvSpPr>
        <p:spPr>
          <a:xfrm>
            <a:off x="466134" y="1287555"/>
            <a:ext cx="826901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SG" sz="2800" dirty="0">
                <a:sym typeface="Symbol" panose="05050102010706020507" pitchFamily="18" charset="2"/>
              </a:rPr>
              <a:t>Write </a:t>
            </a:r>
            <a:r>
              <a:rPr lang="en-SG" sz="2800" dirty="0">
                <a:solidFill>
                  <a:srgbClr val="0033CC"/>
                </a:solidFill>
                <a:sym typeface="Symbol" panose="05050102010706020507" pitchFamily="18" charset="2"/>
              </a:rPr>
              <a:t>negation </a:t>
            </a:r>
            <a:r>
              <a:rPr lang="en-SG" sz="2800" dirty="0">
                <a:sym typeface="Symbol" panose="05050102010706020507" pitchFamily="18" charset="2"/>
              </a:rPr>
              <a:t>for each of the following statements:</a:t>
            </a:r>
            <a:endParaRPr lang="en-SG" sz="2400" dirty="0">
              <a:sym typeface="Symbol" panose="05050102010706020507" pitchFamily="18" charset="2"/>
            </a:endParaRPr>
          </a:p>
          <a:p>
            <a:pPr marL="914400" lvl="1" indent="-457200">
              <a:spcBef>
                <a:spcPts val="1200"/>
              </a:spcBef>
              <a:buFont typeface="+mj-lt"/>
              <a:buAutoNum type="alphaLcPeriod"/>
            </a:pPr>
            <a:r>
              <a:rPr lang="en-SG" sz="2400" dirty="0">
                <a:sym typeface="Symbol" panose="05050102010706020507" pitchFamily="18" charset="2"/>
              </a:rPr>
              <a:t>If my car is in the repair shop, then I cannot get to class.</a:t>
            </a:r>
          </a:p>
          <a:p>
            <a:pPr marL="914400" lvl="1" indent="-457200">
              <a:spcBef>
                <a:spcPts val="3600"/>
              </a:spcBef>
              <a:buFont typeface="+mj-lt"/>
              <a:buAutoNum type="alphaLcPeriod"/>
            </a:pPr>
            <a:endParaRPr lang="en-SG" sz="2400" dirty="0">
              <a:sym typeface="Symbol" panose="05050102010706020507" pitchFamily="18" charset="2"/>
            </a:endParaRPr>
          </a:p>
          <a:p>
            <a:pPr marL="914400" lvl="1" indent="-457200">
              <a:spcBef>
                <a:spcPts val="1200"/>
              </a:spcBef>
              <a:buFont typeface="+mj-lt"/>
              <a:buAutoNum type="alphaLcPeriod"/>
            </a:pPr>
            <a:r>
              <a:rPr lang="en-SG" sz="2400" dirty="0">
                <a:sym typeface="Symbol" panose="05050102010706020507" pitchFamily="18" charset="2"/>
              </a:rPr>
              <a:t>If Sara lives in Athens, then she lives in Greece.</a:t>
            </a:r>
            <a:endParaRPr lang="en-SG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  <p:sp>
        <p:nvSpPr>
          <p:cNvPr id="39" name="TextBox 38"/>
          <p:cNvSpPr txBox="1"/>
          <p:nvPr/>
        </p:nvSpPr>
        <p:spPr>
          <a:xfrm>
            <a:off x="1339456" y="2376686"/>
            <a:ext cx="7168439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/>
              <a:t>My car is in the repair shop and I can get to class.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339455" y="3742485"/>
            <a:ext cx="7168439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/>
              <a:t>Sara lives in Athens and she does not live in Greece.</a:t>
            </a:r>
          </a:p>
        </p:txBody>
      </p:sp>
      <p:sp>
        <p:nvSpPr>
          <p:cNvPr id="35" name="Oval 34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7883D45C-758F-426A-92D8-32D0FDBD01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3"/>
          <a:stretch/>
        </p:blipFill>
        <p:spPr>
          <a:xfrm>
            <a:off x="7747558" y="495197"/>
            <a:ext cx="1396442" cy="9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5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Contrapositive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42</a:t>
            </a:fld>
            <a:endParaRPr lang="en-SG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2.2.4. Contrapositive of a Conditional Statement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36" name="Group 35"/>
          <p:cNvGrpSpPr/>
          <p:nvPr/>
        </p:nvGrpSpPr>
        <p:grpSpPr>
          <a:xfrm>
            <a:off x="796106" y="1616865"/>
            <a:ext cx="7427542" cy="2825769"/>
            <a:chOff x="825278" y="4598517"/>
            <a:chExt cx="7427542" cy="2688349"/>
          </a:xfrm>
        </p:grpSpPr>
        <p:sp>
          <p:nvSpPr>
            <p:cNvPr id="37" name="Rectangle 36"/>
            <p:cNvSpPr/>
            <p:nvPr/>
          </p:nvSpPr>
          <p:spPr>
            <a:xfrm>
              <a:off x="825278" y="4598518"/>
              <a:ext cx="7427542" cy="268834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825278" y="4598517"/>
              <a:ext cx="7427542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70661" y="4645644"/>
              <a:ext cx="44745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2.2.2 (Contrapositive)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70660" y="5193984"/>
              <a:ext cx="7382159" cy="20304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/>
                <a:t>The </a:t>
              </a:r>
              <a:r>
                <a:rPr lang="en-SG" sz="2400" b="1" dirty="0"/>
                <a:t>contrapositive</a:t>
              </a:r>
              <a:r>
                <a:rPr lang="en-SG" sz="2400" dirty="0"/>
                <a:t> of a conditional statement of the form “if </a:t>
              </a:r>
              <a:r>
                <a:rPr lang="en-SG" sz="2400" i="1" dirty="0"/>
                <a:t>p</a:t>
              </a:r>
              <a:r>
                <a:rPr lang="en-SG" sz="2400" dirty="0"/>
                <a:t> then </a:t>
              </a:r>
              <a:r>
                <a:rPr lang="en-SG" sz="2400" i="1" dirty="0"/>
                <a:t>q</a:t>
              </a:r>
              <a:r>
                <a:rPr lang="en-SG" sz="2400" dirty="0"/>
                <a:t>” is</a:t>
              </a:r>
            </a:p>
            <a:p>
              <a:pPr>
                <a:spcAft>
                  <a:spcPts val="600"/>
                </a:spcAft>
                <a:tabLst>
                  <a:tab pos="1978025" algn="l"/>
                </a:tabLst>
              </a:pPr>
              <a:r>
                <a:rPr lang="en-SG" sz="2400" dirty="0"/>
                <a:t>	“if ~</a:t>
              </a:r>
              <a:r>
                <a:rPr lang="en-SG" sz="2400" i="1" dirty="0"/>
                <a:t>q</a:t>
              </a:r>
              <a:r>
                <a:rPr lang="en-SG" sz="2400" dirty="0"/>
                <a:t> then ~</a:t>
              </a:r>
              <a:r>
                <a:rPr lang="en-SG" sz="2400" i="1" dirty="0"/>
                <a:t>p</a:t>
              </a:r>
              <a:r>
                <a:rPr lang="en-SG" sz="2400" dirty="0"/>
                <a:t>”</a:t>
              </a:r>
            </a:p>
            <a:p>
              <a:pPr>
                <a:spcAft>
                  <a:spcPts val="600"/>
                </a:spcAft>
              </a:pPr>
              <a:r>
                <a:rPr lang="en-SG" sz="2400" dirty="0"/>
                <a:t>Symbolically, </a:t>
              </a:r>
            </a:p>
            <a:p>
              <a:pPr>
                <a:spcAft>
                  <a:spcPts val="600"/>
                </a:spcAft>
                <a:tabLst>
                  <a:tab pos="360363" algn="l"/>
                </a:tabLst>
              </a:pPr>
              <a:r>
                <a:rPr lang="en-SG" sz="2400" dirty="0"/>
                <a:t>	The contrapositive of </a:t>
              </a:r>
              <a:r>
                <a:rPr lang="en-SG" sz="2400" i="1" dirty="0"/>
                <a:t>p</a:t>
              </a:r>
              <a:r>
                <a:rPr lang="en-SG" sz="2400" dirty="0"/>
                <a:t> </a:t>
              </a:r>
              <a:r>
                <a:rPr lang="en-SG" sz="2400" dirty="0">
                  <a:sym typeface="Symbol" panose="05050102010706020507" pitchFamily="18" charset="2"/>
                </a:rPr>
                <a:t> </a:t>
              </a:r>
              <a:r>
                <a:rPr lang="en-SG" sz="2400" i="1" dirty="0">
                  <a:sym typeface="Symbol" panose="05050102010706020507" pitchFamily="18" charset="2"/>
                </a:rPr>
                <a:t>q</a:t>
              </a:r>
              <a:r>
                <a:rPr lang="en-SG" sz="2400" dirty="0">
                  <a:sym typeface="Symbol" panose="05050102010706020507" pitchFamily="18" charset="2"/>
                </a:rPr>
                <a:t> is ~</a:t>
              </a:r>
              <a:r>
                <a:rPr lang="en-SG" sz="2400" i="1" dirty="0">
                  <a:sym typeface="Symbol" panose="05050102010706020507" pitchFamily="18" charset="2"/>
                </a:rPr>
                <a:t>q</a:t>
              </a:r>
              <a:r>
                <a:rPr lang="en-SG" sz="2400" dirty="0">
                  <a:sym typeface="Symbol" panose="05050102010706020507" pitchFamily="18" charset="2"/>
                </a:rPr>
                <a:t>  ~</a:t>
              </a:r>
              <a:r>
                <a:rPr lang="en-SG" sz="2400" i="1" dirty="0">
                  <a:sym typeface="Symbol" panose="05050102010706020507" pitchFamily="18" charset="2"/>
                </a:rPr>
                <a:t>p</a:t>
              </a:r>
              <a:r>
                <a:rPr lang="en-SG" sz="2400" dirty="0">
                  <a:sym typeface="Symbol" panose="05050102010706020507" pitchFamily="18" charset="2"/>
                </a:rPr>
                <a:t>.</a:t>
              </a:r>
              <a:endParaRPr lang="en-SG" sz="24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176652" y="4747633"/>
            <a:ext cx="4897250" cy="1113326"/>
            <a:chOff x="2176652" y="4747633"/>
            <a:chExt cx="4897250" cy="1113326"/>
          </a:xfrm>
        </p:grpSpPr>
        <p:grpSp>
          <p:nvGrpSpPr>
            <p:cNvPr id="2" name="Group 1"/>
            <p:cNvGrpSpPr/>
            <p:nvPr/>
          </p:nvGrpSpPr>
          <p:grpSpPr>
            <a:xfrm>
              <a:off x="2176652" y="4747633"/>
              <a:ext cx="4757215" cy="590106"/>
              <a:chOff x="2278740" y="2301107"/>
              <a:chExt cx="4757215" cy="590106"/>
            </a:xfrm>
          </p:grpSpPr>
          <p:sp>
            <p:nvSpPr>
              <p:cNvPr id="38" name="TextBox 37"/>
              <p:cNvSpPr txBox="1"/>
              <p:nvPr/>
            </p:nvSpPr>
            <p:spPr>
              <a:xfrm>
                <a:off x="4959941" y="2367993"/>
                <a:ext cx="2076014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dirty="0">
                    <a:solidFill>
                      <a:schemeClr val="bg1"/>
                    </a:solidFill>
                  </a:rPr>
                  <a:t>~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q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SG" sz="2800" dirty="0">
                    <a:solidFill>
                      <a:schemeClr val="bg1"/>
                    </a:solidFill>
                  </a:rPr>
                  <a:t> ~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p</a:t>
                </a: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2278740" y="2344228"/>
                <a:ext cx="2076014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i="1" dirty="0">
                    <a:solidFill>
                      <a:schemeClr val="bg1"/>
                    </a:solidFill>
                  </a:rPr>
                  <a:t>p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q</a:t>
                </a: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4244911" y="2301107"/>
                <a:ext cx="7859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b="1" dirty="0">
                    <a:sym typeface="Symbol" panose="05050102010706020507" pitchFamily="18" charset="2"/>
                  </a:rPr>
                  <a:t></a:t>
                </a:r>
                <a:endParaRPr lang="en-SG" sz="2800" b="1" dirty="0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4717817" y="5337739"/>
              <a:ext cx="23560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contrapositive</a:t>
              </a:r>
            </a:p>
          </p:txBody>
        </p:sp>
      </p:grpSp>
      <p:sp>
        <p:nvSpPr>
          <p:cNvPr id="35" name="Oval 34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30007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Contrapositive: Quick Quiz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43</a:t>
            </a:fld>
            <a:endParaRPr lang="en-SG" dirty="0"/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TextBox 34"/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  <p:sp>
        <p:nvSpPr>
          <p:cNvPr id="43" name="TextBox 42"/>
          <p:cNvSpPr txBox="1"/>
          <p:nvPr/>
        </p:nvSpPr>
        <p:spPr>
          <a:xfrm>
            <a:off x="466134" y="1023395"/>
            <a:ext cx="8269019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SG" sz="2800" dirty="0">
                <a:sym typeface="Symbol" panose="05050102010706020507" pitchFamily="18" charset="2"/>
              </a:rPr>
              <a:t>Write each of the following statements in its equivalent contrapositive form:</a:t>
            </a:r>
            <a:endParaRPr lang="en-SG" sz="2400" dirty="0">
              <a:sym typeface="Symbol" panose="05050102010706020507" pitchFamily="18" charset="2"/>
            </a:endParaRPr>
          </a:p>
          <a:p>
            <a:pPr marL="914400" lvl="1" indent="-457200">
              <a:spcBef>
                <a:spcPts val="1200"/>
              </a:spcBef>
              <a:buFont typeface="+mj-lt"/>
              <a:buAutoNum type="alphaLcPeriod"/>
            </a:pPr>
            <a:r>
              <a:rPr lang="en-SG" sz="2400" dirty="0">
                <a:sym typeface="Symbol" panose="05050102010706020507" pitchFamily="18" charset="2"/>
              </a:rPr>
              <a:t>If Howard can swim across the lake, then Howard can swim to the island.</a:t>
            </a:r>
          </a:p>
          <a:p>
            <a:pPr marL="914400" lvl="1" indent="-457200">
              <a:spcBef>
                <a:spcPts val="3600"/>
              </a:spcBef>
              <a:spcAft>
                <a:spcPts val="1200"/>
              </a:spcAft>
              <a:buFont typeface="+mj-lt"/>
              <a:buAutoNum type="alphaLcPeriod"/>
            </a:pPr>
            <a:endParaRPr lang="en-SG" sz="2400" dirty="0">
              <a:sym typeface="Symbol" panose="05050102010706020507" pitchFamily="18" charset="2"/>
            </a:endParaRPr>
          </a:p>
          <a:p>
            <a:pPr marL="914400" lvl="1" indent="-457200">
              <a:spcBef>
                <a:spcPts val="1200"/>
              </a:spcBef>
              <a:buFont typeface="+mj-lt"/>
              <a:buAutoNum type="alphaLcPeriod"/>
            </a:pPr>
            <a:r>
              <a:rPr lang="en-SG" sz="2400" dirty="0">
                <a:sym typeface="Symbol" panose="05050102010706020507" pitchFamily="18" charset="2"/>
              </a:rPr>
              <a:t>If today is Easter, then tomorrow is Monday.</a:t>
            </a:r>
            <a:endParaRPr lang="en-SG" sz="2400" dirty="0"/>
          </a:p>
        </p:txBody>
      </p:sp>
      <p:sp>
        <p:nvSpPr>
          <p:cNvPr id="44" name="TextBox 43"/>
          <p:cNvSpPr txBox="1"/>
          <p:nvPr/>
        </p:nvSpPr>
        <p:spPr>
          <a:xfrm>
            <a:off x="1449334" y="2877909"/>
            <a:ext cx="7168439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/>
              <a:t>If Howard cannot swim to the island, then Howard cannot swim across the lake.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449334" y="4321776"/>
            <a:ext cx="7168439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/>
              <a:t>If tomorrow is not Monday, then today is not Easter.</a:t>
            </a:r>
          </a:p>
        </p:txBody>
      </p:sp>
      <p:sp>
        <p:nvSpPr>
          <p:cNvPr id="36" name="Oval 3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7906D2FA-055C-4A74-A7FA-EC921CDED6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3"/>
          <a:stretch/>
        </p:blipFill>
        <p:spPr>
          <a:xfrm>
            <a:off x="7747558" y="504184"/>
            <a:ext cx="1396442" cy="9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61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Converse and Inverse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44</a:t>
            </a:fld>
            <a:endParaRPr lang="en-SG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2.2.5. Converse and Inverse of a Conditional Statement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36" name="Group 35"/>
          <p:cNvGrpSpPr/>
          <p:nvPr/>
        </p:nvGrpSpPr>
        <p:grpSpPr>
          <a:xfrm>
            <a:off x="796106" y="1616864"/>
            <a:ext cx="7427542" cy="2297015"/>
            <a:chOff x="825278" y="4598517"/>
            <a:chExt cx="7427542" cy="2102975"/>
          </a:xfrm>
        </p:grpSpPr>
        <p:sp>
          <p:nvSpPr>
            <p:cNvPr id="37" name="Rectangle 36"/>
            <p:cNvSpPr/>
            <p:nvPr/>
          </p:nvSpPr>
          <p:spPr>
            <a:xfrm>
              <a:off x="825278" y="4598518"/>
              <a:ext cx="7427542" cy="210297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825278" y="4598517"/>
              <a:ext cx="7427542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70661" y="4645644"/>
              <a:ext cx="4474545" cy="439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2.2.3 (Converse)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70660" y="5193984"/>
              <a:ext cx="7382159" cy="1507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/>
                <a:t>The </a:t>
              </a:r>
              <a:r>
                <a:rPr lang="en-SG" sz="2400" b="1" dirty="0"/>
                <a:t>converse</a:t>
              </a:r>
              <a:r>
                <a:rPr lang="en-SG" sz="2400" dirty="0"/>
                <a:t> of a conditional statement “if </a:t>
              </a:r>
              <a:r>
                <a:rPr lang="en-SG" sz="2400" i="1" dirty="0"/>
                <a:t>p</a:t>
              </a:r>
              <a:r>
                <a:rPr lang="en-SG" sz="2400" dirty="0"/>
                <a:t> then </a:t>
              </a:r>
              <a:r>
                <a:rPr lang="en-SG" sz="2400" i="1" dirty="0"/>
                <a:t>q</a:t>
              </a:r>
              <a:r>
                <a:rPr lang="en-SG" sz="2400" dirty="0"/>
                <a:t>” is</a:t>
              </a:r>
            </a:p>
            <a:p>
              <a:pPr>
                <a:spcAft>
                  <a:spcPts val="600"/>
                </a:spcAft>
                <a:tabLst>
                  <a:tab pos="1978025" algn="l"/>
                </a:tabLst>
              </a:pPr>
              <a:r>
                <a:rPr lang="en-SG" sz="2400" dirty="0"/>
                <a:t>	“if </a:t>
              </a:r>
              <a:r>
                <a:rPr lang="en-SG" sz="2400" i="1" dirty="0"/>
                <a:t>q</a:t>
              </a:r>
              <a:r>
                <a:rPr lang="en-SG" sz="2400" dirty="0"/>
                <a:t> then </a:t>
              </a:r>
              <a:r>
                <a:rPr lang="en-SG" sz="2400" i="1" dirty="0"/>
                <a:t>p</a:t>
              </a:r>
              <a:r>
                <a:rPr lang="en-SG" sz="2400" dirty="0"/>
                <a:t>”</a:t>
              </a:r>
            </a:p>
            <a:p>
              <a:r>
                <a:rPr lang="en-SG" sz="2400" dirty="0"/>
                <a:t>Symbolically, </a:t>
              </a:r>
            </a:p>
            <a:p>
              <a:pPr>
                <a:spcAft>
                  <a:spcPts val="600"/>
                </a:spcAft>
                <a:tabLst>
                  <a:tab pos="360363" algn="l"/>
                </a:tabLst>
              </a:pPr>
              <a:r>
                <a:rPr lang="en-SG" sz="2400" dirty="0"/>
                <a:t>	The converse of </a:t>
              </a:r>
              <a:r>
                <a:rPr lang="en-SG" sz="2400" i="1" dirty="0"/>
                <a:t>p</a:t>
              </a:r>
              <a:r>
                <a:rPr lang="en-SG" sz="2400" dirty="0"/>
                <a:t> </a:t>
              </a:r>
              <a:r>
                <a:rPr lang="en-SG" sz="2400" dirty="0">
                  <a:sym typeface="Symbol" panose="05050102010706020507" pitchFamily="18" charset="2"/>
                </a:rPr>
                <a:t> </a:t>
              </a:r>
              <a:r>
                <a:rPr lang="en-SG" sz="2400" i="1" dirty="0">
                  <a:sym typeface="Symbol" panose="05050102010706020507" pitchFamily="18" charset="2"/>
                </a:rPr>
                <a:t>q</a:t>
              </a:r>
              <a:r>
                <a:rPr lang="en-SG" sz="2400" dirty="0">
                  <a:sym typeface="Symbol" panose="05050102010706020507" pitchFamily="18" charset="2"/>
                </a:rPr>
                <a:t> is </a:t>
              </a:r>
              <a:r>
                <a:rPr lang="en-SG" sz="2400" i="1" dirty="0">
                  <a:sym typeface="Symbol" panose="05050102010706020507" pitchFamily="18" charset="2"/>
                </a:rPr>
                <a:t>q</a:t>
              </a:r>
              <a:r>
                <a:rPr lang="en-SG" sz="2400" dirty="0">
                  <a:sym typeface="Symbol" panose="05050102010706020507" pitchFamily="18" charset="2"/>
                </a:rPr>
                <a:t>  </a:t>
              </a:r>
              <a:r>
                <a:rPr lang="en-SG" sz="2400" i="1" dirty="0">
                  <a:sym typeface="Symbol" panose="05050102010706020507" pitchFamily="18" charset="2"/>
                </a:rPr>
                <a:t>p</a:t>
              </a:r>
              <a:r>
                <a:rPr lang="en-SG" sz="2400" dirty="0">
                  <a:sym typeface="Symbol" panose="05050102010706020507" pitchFamily="18" charset="2"/>
                </a:rPr>
                <a:t>.</a:t>
              </a:r>
              <a:endParaRPr lang="en-SG" sz="2400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796106" y="4059336"/>
            <a:ext cx="7427542" cy="2297015"/>
            <a:chOff x="825278" y="4598517"/>
            <a:chExt cx="7427542" cy="2102975"/>
          </a:xfrm>
        </p:grpSpPr>
        <p:sp>
          <p:nvSpPr>
            <p:cNvPr id="50" name="Rectangle 49"/>
            <p:cNvSpPr/>
            <p:nvPr/>
          </p:nvSpPr>
          <p:spPr>
            <a:xfrm>
              <a:off x="825278" y="4598518"/>
              <a:ext cx="7427542" cy="210297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25278" y="4598517"/>
              <a:ext cx="7427542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70661" y="4645644"/>
              <a:ext cx="4474545" cy="439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2.2.4 (Inverse)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70660" y="5193984"/>
              <a:ext cx="7382159" cy="1507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/>
                <a:t>The </a:t>
              </a:r>
              <a:r>
                <a:rPr lang="en-SG" sz="2400" b="1" dirty="0"/>
                <a:t>inverse</a:t>
              </a:r>
              <a:r>
                <a:rPr lang="en-SG" sz="2400" dirty="0"/>
                <a:t> of a conditional statement “if </a:t>
              </a:r>
              <a:r>
                <a:rPr lang="en-SG" sz="2400" i="1" dirty="0"/>
                <a:t>p</a:t>
              </a:r>
              <a:r>
                <a:rPr lang="en-SG" sz="2400" dirty="0"/>
                <a:t> then </a:t>
              </a:r>
              <a:r>
                <a:rPr lang="en-SG" sz="2400" i="1" dirty="0"/>
                <a:t>q</a:t>
              </a:r>
              <a:r>
                <a:rPr lang="en-SG" sz="2400" dirty="0"/>
                <a:t>” is</a:t>
              </a:r>
            </a:p>
            <a:p>
              <a:pPr>
                <a:spcAft>
                  <a:spcPts val="600"/>
                </a:spcAft>
                <a:tabLst>
                  <a:tab pos="1978025" algn="l"/>
                </a:tabLst>
              </a:pPr>
              <a:r>
                <a:rPr lang="en-SG" sz="2400" dirty="0"/>
                <a:t>	“if ~</a:t>
              </a:r>
              <a:r>
                <a:rPr lang="en-SG" sz="2400" i="1" dirty="0"/>
                <a:t>p</a:t>
              </a:r>
              <a:r>
                <a:rPr lang="en-SG" sz="2400" dirty="0"/>
                <a:t> then ~</a:t>
              </a:r>
              <a:r>
                <a:rPr lang="en-SG" sz="2400" i="1" dirty="0"/>
                <a:t>q</a:t>
              </a:r>
              <a:r>
                <a:rPr lang="en-SG" sz="2400" dirty="0"/>
                <a:t>”</a:t>
              </a:r>
            </a:p>
            <a:p>
              <a:r>
                <a:rPr lang="en-SG" sz="2400" dirty="0"/>
                <a:t>Symbolically, </a:t>
              </a:r>
            </a:p>
            <a:p>
              <a:pPr>
                <a:spcAft>
                  <a:spcPts val="600"/>
                </a:spcAft>
                <a:tabLst>
                  <a:tab pos="360363" algn="l"/>
                </a:tabLst>
              </a:pPr>
              <a:r>
                <a:rPr lang="en-SG" sz="2400" dirty="0"/>
                <a:t>	The inverse of </a:t>
              </a:r>
              <a:r>
                <a:rPr lang="en-SG" sz="2400" i="1" dirty="0"/>
                <a:t>p</a:t>
              </a:r>
              <a:r>
                <a:rPr lang="en-SG" sz="2400" dirty="0"/>
                <a:t> </a:t>
              </a:r>
              <a:r>
                <a:rPr lang="en-SG" sz="2400" dirty="0">
                  <a:sym typeface="Symbol" panose="05050102010706020507" pitchFamily="18" charset="2"/>
                </a:rPr>
                <a:t> </a:t>
              </a:r>
              <a:r>
                <a:rPr lang="en-SG" sz="2400" i="1" dirty="0">
                  <a:sym typeface="Symbol" panose="05050102010706020507" pitchFamily="18" charset="2"/>
                </a:rPr>
                <a:t>q</a:t>
              </a:r>
              <a:r>
                <a:rPr lang="en-SG" sz="2400" dirty="0">
                  <a:sym typeface="Symbol" panose="05050102010706020507" pitchFamily="18" charset="2"/>
                </a:rPr>
                <a:t> is ~</a:t>
              </a:r>
              <a:r>
                <a:rPr lang="en-SG" sz="2400" i="1" dirty="0">
                  <a:sym typeface="Symbol" panose="05050102010706020507" pitchFamily="18" charset="2"/>
                </a:rPr>
                <a:t>p</a:t>
              </a:r>
              <a:r>
                <a:rPr lang="en-SG" sz="2400" dirty="0">
                  <a:sym typeface="Symbol" panose="05050102010706020507" pitchFamily="18" charset="2"/>
                </a:rPr>
                <a:t>  ~</a:t>
              </a:r>
              <a:r>
                <a:rPr lang="en-SG" sz="2400" i="1" dirty="0">
                  <a:sym typeface="Symbol" panose="05050102010706020507" pitchFamily="18" charset="2"/>
                </a:rPr>
                <a:t>q</a:t>
              </a:r>
              <a:r>
                <a:rPr lang="en-SG" sz="2400" dirty="0">
                  <a:sym typeface="Symbol" panose="05050102010706020507" pitchFamily="18" charset="2"/>
                </a:rPr>
                <a:t>.</a:t>
              </a:r>
              <a:endParaRPr lang="en-SG" sz="2400" dirty="0"/>
            </a:p>
          </p:txBody>
        </p:sp>
      </p:grpSp>
      <p:sp>
        <p:nvSpPr>
          <p:cNvPr id="35" name="Oval 34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25076548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Converse and Inverse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45</a:t>
            </a:fld>
            <a:endParaRPr lang="en-SG" dirty="0"/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3" name="Group 2"/>
          <p:cNvGrpSpPr/>
          <p:nvPr/>
        </p:nvGrpSpPr>
        <p:grpSpPr>
          <a:xfrm>
            <a:off x="2131269" y="2586050"/>
            <a:ext cx="4757216" cy="1113326"/>
            <a:chOff x="2131269" y="2586050"/>
            <a:chExt cx="4757216" cy="1113326"/>
          </a:xfrm>
        </p:grpSpPr>
        <p:grpSp>
          <p:nvGrpSpPr>
            <p:cNvPr id="38" name="Group 37"/>
            <p:cNvGrpSpPr/>
            <p:nvPr/>
          </p:nvGrpSpPr>
          <p:grpSpPr>
            <a:xfrm>
              <a:off x="2131269" y="2586050"/>
              <a:ext cx="4757215" cy="590106"/>
              <a:chOff x="2278740" y="2301107"/>
              <a:chExt cx="4757215" cy="590106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4959941" y="2367993"/>
                <a:ext cx="2076014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dirty="0">
                    <a:solidFill>
                      <a:schemeClr val="bg1"/>
                    </a:solidFill>
                  </a:rPr>
                  <a:t>~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p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SG" sz="2800" dirty="0">
                    <a:solidFill>
                      <a:schemeClr val="bg1"/>
                    </a:solidFill>
                  </a:rPr>
                  <a:t> ~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q</a:t>
                </a: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2278740" y="2344228"/>
                <a:ext cx="2076014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i="1" dirty="0">
                    <a:solidFill>
                      <a:schemeClr val="bg1"/>
                    </a:solidFill>
                  </a:rPr>
                  <a:t>q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p</a:t>
                </a: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4244911" y="2301107"/>
                <a:ext cx="7859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b="1" dirty="0">
                    <a:sym typeface="Symbol" panose="05050102010706020507" pitchFamily="18" charset="2"/>
                  </a:rPr>
                  <a:t></a:t>
                </a:r>
                <a:endParaRPr lang="en-SG" sz="2800" b="1" dirty="0"/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4812471" y="3176156"/>
              <a:ext cx="20760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inverse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131269" y="3176156"/>
              <a:ext cx="20673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converse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07673" y="983487"/>
            <a:ext cx="3409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dirty="0"/>
              <a:t>Conditional statement: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452416" y="1054939"/>
            <a:ext cx="2076014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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35" name="Oval 34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24037475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Converse and Inverse: Quick Quiz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46</a:t>
            </a:fld>
            <a:endParaRPr lang="en-SG" dirty="0"/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TextBox 34"/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  <p:sp>
        <p:nvSpPr>
          <p:cNvPr id="36" name="TextBox 35"/>
          <p:cNvSpPr txBox="1"/>
          <p:nvPr/>
        </p:nvSpPr>
        <p:spPr>
          <a:xfrm>
            <a:off x="466135" y="1023395"/>
            <a:ext cx="768218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SG" sz="2800" dirty="0">
                <a:sym typeface="Symbol" panose="05050102010706020507" pitchFamily="18" charset="2"/>
              </a:rPr>
              <a:t>Write the converse and inverse of the following statements:</a:t>
            </a:r>
            <a:endParaRPr lang="en-SG" sz="2400" dirty="0">
              <a:sym typeface="Symbol" panose="05050102010706020507" pitchFamily="18" charset="2"/>
            </a:endParaRPr>
          </a:p>
          <a:p>
            <a:pPr marL="914400" lvl="1" indent="-457200">
              <a:spcBef>
                <a:spcPts val="1200"/>
              </a:spcBef>
              <a:buFont typeface="+mj-lt"/>
              <a:buAutoNum type="alphaLcPeriod"/>
            </a:pPr>
            <a:r>
              <a:rPr lang="en-SG" sz="2400" dirty="0">
                <a:sym typeface="Symbol" panose="05050102010706020507" pitchFamily="18" charset="2"/>
              </a:rPr>
              <a:t>If Howard can swim across the lake, then Howard can swim to the island.</a:t>
            </a:r>
          </a:p>
          <a:p>
            <a:pPr marL="914400" lvl="1" indent="-457200">
              <a:spcBef>
                <a:spcPts val="6000"/>
              </a:spcBef>
              <a:spcAft>
                <a:spcPts val="6000"/>
              </a:spcAft>
              <a:buFont typeface="+mj-lt"/>
              <a:buAutoNum type="alphaLcPeriod"/>
            </a:pPr>
            <a:endParaRPr lang="en-SG" sz="2400" dirty="0">
              <a:sym typeface="Symbol" panose="05050102010706020507" pitchFamily="18" charset="2"/>
            </a:endParaRPr>
          </a:p>
          <a:p>
            <a:pPr marL="914400" lvl="1" indent="-457200">
              <a:spcBef>
                <a:spcPts val="1200"/>
              </a:spcBef>
              <a:buFont typeface="+mj-lt"/>
              <a:buAutoNum type="alphaLcPeriod"/>
            </a:pPr>
            <a:r>
              <a:rPr lang="en-SG" sz="2400" dirty="0">
                <a:sym typeface="Symbol" panose="05050102010706020507" pitchFamily="18" charset="2"/>
              </a:rPr>
              <a:t>If today is Easter, then tomorrow is Monday.</a:t>
            </a:r>
            <a:endParaRPr lang="en-SG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2145198" y="2877909"/>
            <a:ext cx="6767899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/>
              <a:t>If Howard can swim to the island, then Howard can swim across the lake.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45197" y="3793977"/>
            <a:ext cx="6767899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/>
              <a:t>If Howard cannot swim across the lake, then Howard cannot swim to the island.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4078" y="2964886"/>
            <a:ext cx="1501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i="1" dirty="0">
                <a:solidFill>
                  <a:srgbClr val="0000FF"/>
                </a:solidFill>
              </a:rPr>
              <a:t>Converse: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4078" y="3941182"/>
            <a:ext cx="1501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i="1" dirty="0">
                <a:solidFill>
                  <a:srgbClr val="0000FF"/>
                </a:solidFill>
              </a:rPr>
              <a:t>Inverse: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44078" y="5287764"/>
            <a:ext cx="1501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i="1" dirty="0">
                <a:solidFill>
                  <a:srgbClr val="0000FF"/>
                </a:solidFill>
              </a:rPr>
              <a:t>Converse: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44078" y="5809615"/>
            <a:ext cx="1501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i="1" dirty="0">
                <a:solidFill>
                  <a:srgbClr val="0000FF"/>
                </a:solidFill>
              </a:rPr>
              <a:t>Inverse: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145199" y="5308932"/>
            <a:ext cx="6803930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/>
              <a:t>If tomorrow is Monday, then today is Easter.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145198" y="5874221"/>
            <a:ext cx="6803930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/>
              <a:t>If today is not Easter, then tomorrow is not Monday.</a:t>
            </a:r>
          </a:p>
        </p:txBody>
      </p:sp>
      <p:sp>
        <p:nvSpPr>
          <p:cNvPr id="38" name="Oval 37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203DDE9F-0FB8-4143-A180-9DFC50DB7C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3"/>
          <a:stretch/>
        </p:blipFill>
        <p:spPr>
          <a:xfrm>
            <a:off x="7747558" y="485214"/>
            <a:ext cx="1396442" cy="9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1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 animBg="1"/>
      <p:bldP spid="49" grpId="0" animBg="1"/>
      <p:bldP spid="5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C6530-01B5-7138-EB02-32B790DD6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B1617B5-6264-D69C-CEF6-8BFD1A2C0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215318"/>
            <a:ext cx="6858000" cy="776407"/>
          </a:xfrm>
        </p:spPr>
        <p:txBody>
          <a:bodyPr>
            <a:normAutofit/>
          </a:bodyPr>
          <a:lstStyle/>
          <a:p>
            <a:r>
              <a:rPr lang="en-SG" dirty="0"/>
              <a:t>Ashish Dandekar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32B769-03E3-7D4E-F283-2F27B6ACA8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2086" y="2152651"/>
            <a:ext cx="7247642" cy="627871"/>
          </a:xfrm>
        </p:spPr>
        <p:txBody>
          <a:bodyPr>
            <a:normAutofit/>
          </a:bodyPr>
          <a:lstStyle/>
          <a:p>
            <a:r>
              <a:rPr lang="en-SG" sz="3000" dirty="0">
                <a:solidFill>
                  <a:schemeClr val="bg1"/>
                </a:solidFill>
                <a:latin typeface="+mn-lt"/>
              </a:rPr>
              <a:t>2. The Logic of Compound Statements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2F5206-6D09-71F5-DAC3-8EC586E2C43F}"/>
              </a:ext>
            </a:extLst>
          </p:cNvPr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1E42F1-9565-F2EB-F897-F3DA7C138016}"/>
              </a:ext>
            </a:extLst>
          </p:cNvPr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 Logical Form and Logical Equivalence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F9BE23-4331-43A7-E046-2C58912532C0}"/>
              </a:ext>
            </a:extLst>
          </p:cNvPr>
          <p:cNvSpPr txBox="1"/>
          <p:nvPr/>
        </p:nvSpPr>
        <p:spPr>
          <a:xfrm>
            <a:off x="0" y="485733"/>
            <a:ext cx="9144000" cy="276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D3175B8-E08E-BAF5-D5C9-8E17AC396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47</a:t>
            </a:fld>
            <a:endParaRPr lang="en-SG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088731-7CD1-E45F-96CD-29BB8E3B3261}"/>
              </a:ext>
            </a:extLst>
          </p:cNvPr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43E72F5-7A46-A1E1-2770-4E583C0F3D6E}"/>
              </a:ext>
            </a:extLst>
          </p:cNvPr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00271EA-1847-539F-2261-255B9B63E7BD}"/>
              </a:ext>
            </a:extLst>
          </p:cNvPr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5947D48-087A-2BED-1F4F-A51A924AD6B5}"/>
              </a:ext>
            </a:extLst>
          </p:cNvPr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D575E72-7420-E330-F095-8C9E94DD5D5E}"/>
              </a:ext>
            </a:extLst>
          </p:cNvPr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8FA5BFA-94C8-5ABB-FC30-0DB6D24E7A7E}"/>
              </a:ext>
            </a:extLst>
          </p:cNvPr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29D4714-4324-7E79-D81E-60803A0006C6}"/>
              </a:ext>
            </a:extLst>
          </p:cNvPr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CD392C4-9DA0-7AF8-B653-004B36B4595A}"/>
              </a:ext>
            </a:extLst>
          </p:cNvPr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886E32D-1845-5AE4-672D-E4A0BCAF0D01}"/>
              </a:ext>
            </a:extLst>
          </p:cNvPr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6BF9291-AE0E-6C6E-E97B-D814E4FC8FCA}"/>
              </a:ext>
            </a:extLst>
          </p:cNvPr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726FE77-2AD3-3429-A50C-A3F07143A7C2}"/>
              </a:ext>
            </a:extLst>
          </p:cNvPr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8336E2E-913A-93E5-F21D-8171019A0880}"/>
              </a:ext>
            </a:extLst>
          </p:cNvPr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EB1144C-F88A-D8DF-AE0A-CF9719A2F273}"/>
              </a:ext>
            </a:extLst>
          </p:cNvPr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024E629-FB79-19C6-38C7-1882255605DF}"/>
              </a:ext>
            </a:extLst>
          </p:cNvPr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09D3CB8-00ED-B5A5-D413-0CC1BA90BABD}"/>
              </a:ext>
            </a:extLst>
          </p:cNvPr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B5AFC02-2EE5-69C7-CD70-EB4A194DD9D4}"/>
              </a:ext>
            </a:extLst>
          </p:cNvPr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3C53168-F5BB-4352-3271-F67A7D948B44}"/>
              </a:ext>
            </a:extLst>
          </p:cNvPr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EEDF3F0-1252-D25D-0777-4D6E67F9236B}"/>
              </a:ext>
            </a:extLst>
          </p:cNvPr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F9BCF63-9D0F-8BD2-D638-A0DB72858AD7}"/>
              </a:ext>
            </a:extLst>
          </p:cNvPr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3E827C2-B616-5F66-4A26-405CC212934D}"/>
              </a:ext>
            </a:extLst>
          </p:cNvPr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BE6D0FB-4249-173C-72E0-BF843DBA84EC}"/>
              </a:ext>
            </a:extLst>
          </p:cNvPr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E9777366-2256-524B-03D2-674CF9AC15B7}"/>
              </a:ext>
            </a:extLst>
          </p:cNvPr>
          <p:cNvSpPr/>
          <p:nvPr/>
        </p:nvSpPr>
        <p:spPr>
          <a:xfrm>
            <a:off x="644577" y="2152650"/>
            <a:ext cx="7809875" cy="1360571"/>
          </a:xfrm>
          <a:prstGeom prst="roundRect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558A880A-586A-6234-0733-F2EDA2647A20}"/>
              </a:ext>
            </a:extLst>
          </p:cNvPr>
          <p:cNvSpPr txBox="1">
            <a:spLocks/>
          </p:cNvSpPr>
          <p:nvPr/>
        </p:nvSpPr>
        <p:spPr>
          <a:xfrm>
            <a:off x="922086" y="1985360"/>
            <a:ext cx="7247642" cy="13114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G" sz="3000" dirty="0">
                <a:solidFill>
                  <a:schemeClr val="bg1"/>
                </a:solidFill>
                <a:latin typeface="+mn-lt"/>
              </a:rPr>
              <a:t>2.2 The Logic of Compound Statements</a:t>
            </a:r>
            <a:br>
              <a:rPr lang="en-SG" sz="3000" dirty="0">
                <a:solidFill>
                  <a:schemeClr val="bg1"/>
                </a:solidFill>
                <a:latin typeface="+mn-lt"/>
              </a:rPr>
            </a:br>
            <a:r>
              <a:rPr lang="en-SG" sz="3000" dirty="0">
                <a:solidFill>
                  <a:schemeClr val="bg1"/>
                </a:solidFill>
                <a:latin typeface="+mn-lt"/>
              </a:rPr>
              <a:t>(aka Propositional Logic)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25B8374-B658-51E3-583E-F81F89482D72}"/>
              </a:ext>
            </a:extLst>
          </p:cNvPr>
          <p:cNvSpPr txBox="1"/>
          <p:nvPr/>
        </p:nvSpPr>
        <p:spPr>
          <a:xfrm>
            <a:off x="101700" y="6362437"/>
            <a:ext cx="240808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AY2025</a:t>
            </a:r>
            <a:r>
              <a:rPr lang="en-US"/>
              <a:t>/26 </a:t>
            </a:r>
            <a:r>
              <a:rPr lang="en-US" dirty="0"/>
              <a:t>Semester 1</a:t>
            </a:r>
            <a:endParaRPr lang="en-SG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259772-CC15-5577-6BAD-30FE538AAD71}"/>
              </a:ext>
            </a:extLst>
          </p:cNvPr>
          <p:cNvSpPr txBox="1"/>
          <p:nvPr/>
        </p:nvSpPr>
        <p:spPr>
          <a:xfrm>
            <a:off x="6665742" y="860979"/>
            <a:ext cx="2454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G" dirty="0"/>
              <a:t>Slides credits: Aaron Tan</a:t>
            </a:r>
          </a:p>
        </p:txBody>
      </p:sp>
    </p:spTree>
    <p:extLst>
      <p:ext uri="{BB962C8B-B14F-4D97-AF65-F5344CB8AC3E}">
        <p14:creationId xmlns:p14="http://schemas.microsoft.com/office/powerpoint/2010/main" val="11008189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Conditional statement and its Contrapositive, Converse and Inverse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48</a:t>
            </a:fld>
            <a:endParaRPr lang="en-SG" dirty="0"/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46" name="Group 45"/>
          <p:cNvGrpSpPr/>
          <p:nvPr/>
        </p:nvGrpSpPr>
        <p:grpSpPr>
          <a:xfrm>
            <a:off x="2379360" y="3074239"/>
            <a:ext cx="4757216" cy="1113326"/>
            <a:chOff x="2131269" y="2586050"/>
            <a:chExt cx="4757216" cy="1113326"/>
          </a:xfrm>
        </p:grpSpPr>
        <p:grpSp>
          <p:nvGrpSpPr>
            <p:cNvPr id="51" name="Group 50"/>
            <p:cNvGrpSpPr/>
            <p:nvPr/>
          </p:nvGrpSpPr>
          <p:grpSpPr>
            <a:xfrm>
              <a:off x="4097440" y="2586050"/>
              <a:ext cx="2791044" cy="590106"/>
              <a:chOff x="4244911" y="2301107"/>
              <a:chExt cx="2791044" cy="590106"/>
            </a:xfrm>
          </p:grpSpPr>
          <p:sp>
            <p:nvSpPr>
              <p:cNvPr id="54" name="TextBox 53"/>
              <p:cNvSpPr txBox="1"/>
              <p:nvPr/>
            </p:nvSpPr>
            <p:spPr>
              <a:xfrm>
                <a:off x="4959941" y="2367993"/>
                <a:ext cx="2076014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dirty="0">
                    <a:solidFill>
                      <a:schemeClr val="bg1"/>
                    </a:solidFill>
                  </a:rPr>
                  <a:t>~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p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SG" sz="2800" dirty="0">
                    <a:solidFill>
                      <a:schemeClr val="bg1"/>
                    </a:solidFill>
                  </a:rPr>
                  <a:t> ~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q</a:t>
                </a: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4244911" y="2301107"/>
                <a:ext cx="7859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b="1" dirty="0">
                    <a:sym typeface="Symbol" panose="05050102010706020507" pitchFamily="18" charset="2"/>
                  </a:rPr>
                  <a:t></a:t>
                </a:r>
                <a:endParaRPr lang="en-SG" sz="2800" b="1" dirty="0"/>
              </a:p>
            </p:txBody>
          </p:sp>
        </p:grpSp>
        <p:sp>
          <p:nvSpPr>
            <p:cNvPr id="52" name="TextBox 51"/>
            <p:cNvSpPr txBox="1"/>
            <p:nvPr/>
          </p:nvSpPr>
          <p:spPr>
            <a:xfrm>
              <a:off x="4812471" y="3176156"/>
              <a:ext cx="20760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inverse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131269" y="3176156"/>
              <a:ext cx="20673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converse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324699" y="1129358"/>
            <a:ext cx="4972661" cy="1539421"/>
            <a:chOff x="2076608" y="1472724"/>
            <a:chExt cx="4972661" cy="1539421"/>
          </a:xfrm>
        </p:grpSpPr>
        <p:grpSp>
          <p:nvGrpSpPr>
            <p:cNvPr id="41" name="Group 40"/>
            <p:cNvGrpSpPr/>
            <p:nvPr/>
          </p:nvGrpSpPr>
          <p:grpSpPr>
            <a:xfrm>
              <a:off x="2152019" y="1472724"/>
              <a:ext cx="4757215" cy="590106"/>
              <a:chOff x="2278740" y="2301107"/>
              <a:chExt cx="4757215" cy="590106"/>
            </a:xfrm>
          </p:grpSpPr>
          <p:sp>
            <p:nvSpPr>
              <p:cNvPr id="43" name="TextBox 42"/>
              <p:cNvSpPr txBox="1"/>
              <p:nvPr/>
            </p:nvSpPr>
            <p:spPr>
              <a:xfrm>
                <a:off x="4959941" y="2367993"/>
                <a:ext cx="2076014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dirty="0">
                    <a:solidFill>
                      <a:schemeClr val="bg1"/>
                    </a:solidFill>
                  </a:rPr>
                  <a:t>~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q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SG" sz="2800" dirty="0">
                    <a:solidFill>
                      <a:schemeClr val="bg1"/>
                    </a:solidFill>
                  </a:rPr>
                  <a:t> ~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p</a:t>
                </a: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278740" y="2344228"/>
                <a:ext cx="2076014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i="1" dirty="0">
                    <a:solidFill>
                      <a:schemeClr val="bg1"/>
                    </a:solidFill>
                  </a:rPr>
                  <a:t>p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q</a:t>
                </a: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4244911" y="2301107"/>
                <a:ext cx="7859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b="1" dirty="0">
                    <a:sym typeface="Symbol" panose="05050102010706020507" pitchFamily="18" charset="2"/>
                  </a:rPr>
                  <a:t></a:t>
                </a:r>
                <a:endParaRPr lang="en-SG" sz="2800" b="1" dirty="0"/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4693184" y="2062830"/>
              <a:ext cx="23560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contrapositive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2076608" y="2058038"/>
              <a:ext cx="235608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conditional statement</a:t>
              </a: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2379360" y="3117360"/>
            <a:ext cx="2076014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i="1" dirty="0">
                <a:solidFill>
                  <a:schemeClr val="bg1"/>
                </a:solidFill>
              </a:rPr>
              <a:t>q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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438115" y="4710785"/>
            <a:ext cx="6793695" cy="828681"/>
            <a:chOff x="708751" y="4811843"/>
            <a:chExt cx="6793695" cy="828681"/>
          </a:xfrm>
        </p:grpSpPr>
        <p:sp>
          <p:nvSpPr>
            <p:cNvPr id="6" name="TextBox 5"/>
            <p:cNvSpPr txBox="1"/>
            <p:nvPr/>
          </p:nvSpPr>
          <p:spPr>
            <a:xfrm>
              <a:off x="708751" y="4811843"/>
              <a:ext cx="19594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800" dirty="0"/>
                <a:t>Note that: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2617170" y="5117304"/>
              <a:ext cx="4885276" cy="523220"/>
              <a:chOff x="2617170" y="5117304"/>
              <a:chExt cx="4885276" cy="523220"/>
            </a:xfrm>
          </p:grpSpPr>
          <p:sp>
            <p:nvSpPr>
              <p:cNvPr id="58" name="TextBox 57"/>
              <p:cNvSpPr txBox="1"/>
              <p:nvPr/>
            </p:nvSpPr>
            <p:spPr>
              <a:xfrm>
                <a:off x="2617170" y="5117304"/>
                <a:ext cx="2076014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i="1" dirty="0">
                    <a:solidFill>
                      <a:schemeClr val="bg1"/>
                    </a:solidFill>
                  </a:rPr>
                  <a:t>p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q</a:t>
                </a: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5426432" y="5117304"/>
                <a:ext cx="2076014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800" i="1" dirty="0">
                    <a:solidFill>
                      <a:schemeClr val="bg1"/>
                    </a:solidFill>
                  </a:rPr>
                  <a:t>q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dirty="0">
                    <a:solidFill>
                      <a:schemeClr val="bg1"/>
                    </a:solidFill>
                    <a:sym typeface="Symbol" panose="05050102010706020507" pitchFamily="18" charset="2"/>
                  </a:rPr>
                  <a:t></a:t>
                </a:r>
                <a:r>
                  <a:rPr lang="en-SG" sz="2800" dirty="0">
                    <a:solidFill>
                      <a:schemeClr val="bg1"/>
                    </a:solidFill>
                  </a:rPr>
                  <a:t> </a:t>
                </a:r>
                <a:r>
                  <a:rPr lang="en-SG" sz="2800" i="1" dirty="0">
                    <a:solidFill>
                      <a:schemeClr val="bg1"/>
                    </a:solidFill>
                  </a:rPr>
                  <a:t>p</a:t>
                </a:r>
              </a:p>
            </p:txBody>
          </p:sp>
          <p:grpSp>
            <p:nvGrpSpPr>
              <p:cNvPr id="16" name="Group 15"/>
              <p:cNvGrpSpPr/>
              <p:nvPr/>
            </p:nvGrpSpPr>
            <p:grpSpPr>
              <a:xfrm>
                <a:off x="4640466" y="5117304"/>
                <a:ext cx="785966" cy="523220"/>
                <a:chOff x="4640466" y="5117304"/>
                <a:chExt cx="785966" cy="523220"/>
              </a:xfrm>
            </p:grpSpPr>
            <p:sp>
              <p:nvSpPr>
                <p:cNvPr id="61" name="TextBox 60"/>
                <p:cNvSpPr txBox="1"/>
                <p:nvPr/>
              </p:nvSpPr>
              <p:spPr>
                <a:xfrm>
                  <a:off x="4640466" y="5117304"/>
                  <a:ext cx="78596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SG" sz="2800" b="1" dirty="0">
                      <a:solidFill>
                        <a:srgbClr val="FF0000"/>
                      </a:solidFill>
                      <a:sym typeface="Symbol" panose="05050102010706020507" pitchFamily="18" charset="2"/>
                    </a:rPr>
                    <a:t></a:t>
                  </a:r>
                  <a:endParaRPr lang="en-SG" sz="2800" b="1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8" name="Straight Connector 7"/>
                <p:cNvCxnSpPr/>
                <p:nvPr/>
              </p:nvCxnSpPr>
              <p:spPr>
                <a:xfrm flipH="1">
                  <a:off x="4959943" y="5291528"/>
                  <a:ext cx="121723" cy="209862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7" name="Oval 46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5" name="Oval 54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2" name="Oval 61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3" name="Oval 62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E056993-4A69-E917-6914-688A0B1105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538150"/>
              </p:ext>
            </p:extLst>
          </p:nvPr>
        </p:nvGraphicFramePr>
        <p:xfrm>
          <a:off x="248426" y="1172125"/>
          <a:ext cx="2076013" cy="2661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1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23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6077"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/>
                        </a:rPr>
                        <a:t> </a:t>
                      </a:r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932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932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932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932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875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Only If and the Biconditional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49</a:t>
            </a:fld>
            <a:endParaRPr lang="en-SG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2.2.6. Only If and the Biconditional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TextBox 34"/>
          <p:cNvSpPr txBox="1"/>
          <p:nvPr/>
        </p:nvSpPr>
        <p:spPr>
          <a:xfrm>
            <a:off x="522139" y="1510488"/>
            <a:ext cx="8269019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SG" sz="2800" dirty="0">
                <a:sym typeface="Symbol" panose="05050102010706020507" pitchFamily="18" charset="2"/>
              </a:rPr>
              <a:t>To say “</a:t>
            </a:r>
            <a:r>
              <a:rPr lang="en-SG" sz="2800" i="1" dirty="0">
                <a:sym typeface="Symbol" panose="05050102010706020507" pitchFamily="18" charset="2"/>
              </a:rPr>
              <a:t>p</a:t>
            </a:r>
            <a:r>
              <a:rPr lang="en-SG" sz="2800" dirty="0">
                <a:sym typeface="Symbol" panose="05050102010706020507" pitchFamily="18" charset="2"/>
              </a:rPr>
              <a:t> </a:t>
            </a:r>
            <a:r>
              <a:rPr lang="en-SG" sz="2800" dirty="0">
                <a:solidFill>
                  <a:srgbClr val="C00000"/>
                </a:solidFill>
                <a:sym typeface="Symbol" panose="05050102010706020507" pitchFamily="18" charset="2"/>
              </a:rPr>
              <a:t>only if 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” means that </a:t>
            </a:r>
            <a:r>
              <a:rPr lang="en-SG" sz="2800" i="1" dirty="0">
                <a:sym typeface="Symbol" panose="05050102010706020507" pitchFamily="18" charset="2"/>
              </a:rPr>
              <a:t>p</a:t>
            </a:r>
            <a:r>
              <a:rPr lang="en-SG" sz="2800" dirty="0">
                <a:sym typeface="Symbol" panose="05050102010706020507" pitchFamily="18" charset="2"/>
              </a:rPr>
              <a:t> can take place only if 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 takes place also. That is, if 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 does not take place, then </a:t>
            </a:r>
            <a:r>
              <a:rPr lang="en-SG" sz="2800" i="1" dirty="0">
                <a:sym typeface="Symbol" panose="05050102010706020507" pitchFamily="18" charset="2"/>
              </a:rPr>
              <a:t>p</a:t>
            </a:r>
            <a:r>
              <a:rPr lang="en-SG" sz="2800" dirty="0">
                <a:sym typeface="Symbol" panose="05050102010706020507" pitchFamily="18" charset="2"/>
              </a:rPr>
              <a:t> cannot take place.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SG" sz="2800" dirty="0">
                <a:sym typeface="Symbol" panose="05050102010706020507" pitchFamily="18" charset="2"/>
              </a:rPr>
              <a:t>Another way to say this is that if </a:t>
            </a:r>
            <a:r>
              <a:rPr lang="en-SG" sz="2800" i="1" dirty="0">
                <a:sym typeface="Symbol" panose="05050102010706020507" pitchFamily="18" charset="2"/>
              </a:rPr>
              <a:t>p</a:t>
            </a:r>
            <a:r>
              <a:rPr lang="en-SG" sz="2800" dirty="0">
                <a:sym typeface="Symbol" panose="05050102010706020507" pitchFamily="18" charset="2"/>
              </a:rPr>
              <a:t> occurs, then </a:t>
            </a:r>
            <a:r>
              <a:rPr lang="en-SG" sz="2800" i="1" dirty="0">
                <a:sym typeface="Symbol" panose="05050102010706020507" pitchFamily="18" charset="2"/>
              </a:rPr>
              <a:t>q</a:t>
            </a:r>
            <a:r>
              <a:rPr lang="en-SG" sz="2800" dirty="0">
                <a:sym typeface="Symbol" panose="05050102010706020507" pitchFamily="18" charset="2"/>
              </a:rPr>
              <a:t> must also occur (using contrapositive).</a:t>
            </a:r>
            <a:endParaRPr lang="en-SG" sz="2400" dirty="0">
              <a:sym typeface="Symbol" panose="05050102010706020507" pitchFamily="18" charset="2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8145AA6-9B72-483E-BC91-A376B4E06B70}"/>
              </a:ext>
            </a:extLst>
          </p:cNvPr>
          <p:cNvGrpSpPr/>
          <p:nvPr/>
        </p:nvGrpSpPr>
        <p:grpSpPr>
          <a:xfrm>
            <a:off x="886872" y="3946768"/>
            <a:ext cx="7718509" cy="2297015"/>
            <a:chOff x="825277" y="4598517"/>
            <a:chExt cx="7718509" cy="2102975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E24C6C0-3FDA-43AD-918E-021DF56353FF}"/>
                </a:ext>
              </a:extLst>
            </p:cNvPr>
            <p:cNvSpPr/>
            <p:nvPr/>
          </p:nvSpPr>
          <p:spPr>
            <a:xfrm>
              <a:off x="825278" y="4598518"/>
              <a:ext cx="7718508" cy="210297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6A558D4-FAD4-4197-8B79-9C882552F37E}"/>
                </a:ext>
              </a:extLst>
            </p:cNvPr>
            <p:cNvSpPr/>
            <p:nvPr/>
          </p:nvSpPr>
          <p:spPr>
            <a:xfrm>
              <a:off x="825277" y="4598517"/>
              <a:ext cx="7718507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14DD2DF-429C-4354-9120-6EB0941466B1}"/>
                </a:ext>
              </a:extLst>
            </p:cNvPr>
            <p:cNvSpPr txBox="1"/>
            <p:nvPr/>
          </p:nvSpPr>
          <p:spPr>
            <a:xfrm>
              <a:off x="870661" y="4645644"/>
              <a:ext cx="4474545" cy="439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2.2.5 (Only If)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008D99E0-85B4-4E70-8EDD-A993727C7909}"/>
                    </a:ext>
                  </a:extLst>
                </p:cNvPr>
                <p:cNvSpPr txBox="1"/>
                <p:nvPr/>
              </p:nvSpPr>
              <p:spPr>
                <a:xfrm>
                  <a:off x="870661" y="5193984"/>
                  <a:ext cx="7583094" cy="15075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SG" sz="2400" dirty="0"/>
                    <a:t>If </a:t>
                  </a:r>
                  <a:r>
                    <a:rPr lang="en-SG" sz="2400" i="1" dirty="0"/>
                    <a:t>p</a:t>
                  </a:r>
                  <a:r>
                    <a:rPr lang="en-SG" sz="2400" dirty="0"/>
                    <a:t> and </a:t>
                  </a:r>
                  <a:r>
                    <a:rPr lang="en-SG" sz="2400" i="1" dirty="0"/>
                    <a:t>q</a:t>
                  </a:r>
                  <a:r>
                    <a:rPr lang="en-SG" sz="2400" dirty="0"/>
                    <a:t> are statements,</a:t>
                  </a:r>
                </a:p>
                <a:p>
                  <a:pPr>
                    <a:spcAft>
                      <a:spcPts val="600"/>
                    </a:spcAft>
                    <a:tabLst>
                      <a:tab pos="539750" algn="l"/>
                      <a:tab pos="2154238" algn="l"/>
                      <a:tab pos="3043238" algn="l"/>
                    </a:tabLst>
                  </a:pPr>
                  <a:r>
                    <a:rPr lang="en-SG" sz="2400" dirty="0"/>
                    <a:t>	“</a:t>
                  </a:r>
                  <a:r>
                    <a:rPr lang="en-SG" sz="2400" i="1" dirty="0"/>
                    <a:t>p</a:t>
                  </a:r>
                  <a:r>
                    <a:rPr lang="en-SG" sz="2400" dirty="0"/>
                    <a:t> only if </a:t>
                  </a:r>
                  <a:r>
                    <a:rPr lang="en-SG" sz="2400" i="1" dirty="0"/>
                    <a:t>q</a:t>
                  </a:r>
                  <a:r>
                    <a:rPr lang="en-SG" sz="2400" dirty="0"/>
                    <a:t>”	means	“if not </a:t>
                  </a:r>
                  <a:r>
                    <a:rPr lang="en-SG" sz="2400" i="1" dirty="0"/>
                    <a:t>q</a:t>
                  </a:r>
                  <a:r>
                    <a:rPr lang="en-SG" sz="2400" dirty="0"/>
                    <a:t> then not </a:t>
                  </a:r>
                  <a:r>
                    <a:rPr lang="en-SG" sz="2400" i="1" dirty="0"/>
                    <a:t>p</a:t>
                  </a:r>
                  <a:r>
                    <a:rPr lang="en-SG" sz="2400" dirty="0"/>
                    <a:t>” or “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→~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</m:oMath>
                  </a14:m>
                  <a:r>
                    <a:rPr lang="en-SG" sz="2400" dirty="0"/>
                    <a:t>”</a:t>
                  </a:r>
                </a:p>
                <a:p>
                  <a:r>
                    <a:rPr lang="en-SG" sz="2400" dirty="0"/>
                    <a:t>Or, equivalently, </a:t>
                  </a:r>
                </a:p>
                <a:p>
                  <a:pPr>
                    <a:spcAft>
                      <a:spcPts val="600"/>
                    </a:spcAft>
                    <a:tabLst>
                      <a:tab pos="360363" algn="l"/>
                      <a:tab pos="3043238" algn="l"/>
                    </a:tabLst>
                  </a:pPr>
                  <a:r>
                    <a:rPr lang="en-SG" sz="2400" dirty="0"/>
                    <a:t>		“if </a:t>
                  </a:r>
                  <a:r>
                    <a:rPr lang="en-SG" sz="2400" i="1" dirty="0"/>
                    <a:t>p</a:t>
                  </a:r>
                  <a:r>
                    <a:rPr lang="en-SG" sz="2400" dirty="0"/>
                    <a:t> then </a:t>
                  </a:r>
                  <a:r>
                    <a:rPr lang="en-SG" sz="2400" i="1" dirty="0">
                      <a:sym typeface="Symbol" panose="05050102010706020507" pitchFamily="18" charset="2"/>
                    </a:rPr>
                    <a:t>q</a:t>
                  </a:r>
                  <a:r>
                    <a:rPr lang="en-SG" sz="2400" dirty="0">
                      <a:sym typeface="Symbol" panose="05050102010706020507" pitchFamily="18" charset="2"/>
                    </a:rPr>
                    <a:t>” or “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𝑞</m:t>
                      </m:r>
                    </m:oMath>
                  </a14:m>
                  <a:r>
                    <a:rPr lang="en-SG" sz="2400" dirty="0">
                      <a:sym typeface="Symbol" panose="05050102010706020507" pitchFamily="18" charset="2"/>
                    </a:rPr>
                    <a:t>”</a:t>
                  </a:r>
                  <a:endParaRPr lang="en-SG" sz="2400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008D99E0-85B4-4E70-8EDD-A993727C79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0661" y="5193984"/>
                  <a:ext cx="7583094" cy="1507508"/>
                </a:xfrm>
                <a:prstGeom prst="rect">
                  <a:avLst/>
                </a:prstGeom>
                <a:blipFill>
                  <a:blip r:embed="rId3"/>
                  <a:stretch>
                    <a:fillRect l="-1286" t="-2963" r="-1206" b="-7407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9717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5</a:t>
            </a:fld>
            <a:endParaRPr lang="en-SG" dirty="0"/>
          </a:p>
        </p:txBody>
      </p:sp>
      <p:sp>
        <p:nvSpPr>
          <p:cNvPr id="23" name="Rounded Rectangle 22"/>
          <p:cNvSpPr/>
          <p:nvPr/>
        </p:nvSpPr>
        <p:spPr>
          <a:xfrm>
            <a:off x="644577" y="2152650"/>
            <a:ext cx="7809875" cy="751115"/>
          </a:xfrm>
          <a:prstGeom prst="roundRect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922086" y="2220685"/>
            <a:ext cx="7247642" cy="597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SG" sz="3000" dirty="0">
                <a:solidFill>
                  <a:schemeClr val="bg1"/>
                </a:solidFill>
                <a:latin typeface="+mn-lt"/>
              </a:rPr>
              <a:t>2.1 Logical Form and Logical Equivalence</a:t>
            </a:r>
          </a:p>
        </p:txBody>
      </p:sp>
      <p:sp>
        <p:nvSpPr>
          <p:cNvPr id="36" name="Oval 35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5" name="Oval 14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6" name="Oval 15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7" name="Oval 16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444749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Only If : Quick Quiz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50</a:t>
            </a:fld>
            <a:endParaRPr lang="en-SG" dirty="0"/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TextBox 35"/>
          <p:cNvSpPr txBox="1"/>
          <p:nvPr/>
        </p:nvSpPr>
        <p:spPr>
          <a:xfrm>
            <a:off x="466134" y="1304912"/>
            <a:ext cx="826901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SG" sz="2800" dirty="0">
                <a:sym typeface="Symbol" panose="05050102010706020507" pitchFamily="18" charset="2"/>
              </a:rPr>
              <a:t>Rewrite the following statement in </a:t>
            </a:r>
            <a:r>
              <a:rPr lang="en-SG" sz="2800" i="1" dirty="0">
                <a:sym typeface="Symbol" panose="05050102010706020507" pitchFamily="18" charset="2"/>
              </a:rPr>
              <a:t>if-then</a:t>
            </a:r>
            <a:r>
              <a:rPr lang="en-SG" sz="2800" dirty="0">
                <a:sym typeface="Symbol" panose="05050102010706020507" pitchFamily="18" charset="2"/>
              </a:rPr>
              <a:t> form in two ways, one of which is the contrapositive of the other.</a:t>
            </a:r>
            <a:endParaRPr lang="en-SG" sz="2400" dirty="0">
              <a:sym typeface="Symbol" panose="05050102010706020507" pitchFamily="18" charset="2"/>
            </a:endParaRPr>
          </a:p>
          <a:p>
            <a:pPr lvl="1">
              <a:spcBef>
                <a:spcPts val="1200"/>
              </a:spcBef>
            </a:pPr>
            <a:r>
              <a:rPr lang="en-SG" sz="2400" dirty="0">
                <a:sym typeface="Symbol" panose="05050102010706020507" pitchFamily="18" charset="2"/>
              </a:rPr>
              <a:t>John will break the world’s record only if </a:t>
            </a:r>
          </a:p>
          <a:p>
            <a:pPr lvl="1">
              <a:spcBef>
                <a:spcPts val="1200"/>
              </a:spcBef>
            </a:pPr>
            <a:r>
              <a:rPr lang="en-SG" sz="2400" dirty="0">
                <a:sym typeface="Symbol" panose="05050102010706020507" pitchFamily="18" charset="2"/>
              </a:rPr>
              <a:t>he runs the mile in under four minutes.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  <p:sp>
        <p:nvSpPr>
          <p:cNvPr id="38" name="TextBox 37"/>
          <p:cNvSpPr txBox="1"/>
          <p:nvPr/>
        </p:nvSpPr>
        <p:spPr>
          <a:xfrm>
            <a:off x="2145198" y="3436810"/>
            <a:ext cx="6767899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/>
              <a:t>If John does not run the mile in under four minutes, then John will not break the world’s record.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4078" y="3523787"/>
            <a:ext cx="1501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i="1" dirty="0">
                <a:solidFill>
                  <a:srgbClr val="0000FF"/>
                </a:solidFill>
              </a:rPr>
              <a:t>Version 1: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164488" y="4621840"/>
            <a:ext cx="6767899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/>
              <a:t>If John breaks the world’s record, then John will have run the mile in under four minutes.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3368" y="4708817"/>
            <a:ext cx="1501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i="1" dirty="0">
                <a:solidFill>
                  <a:srgbClr val="0000FF"/>
                </a:solidFill>
              </a:rPr>
              <a:t>Version 2:</a:t>
            </a:r>
          </a:p>
        </p:txBody>
      </p:sp>
      <p:sp>
        <p:nvSpPr>
          <p:cNvPr id="35" name="Oval 34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3A97ABB0-DE88-47F2-A80A-7E8AEFFF1A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3"/>
          <a:stretch/>
        </p:blipFill>
        <p:spPr>
          <a:xfrm>
            <a:off x="7751443" y="485528"/>
            <a:ext cx="1396442" cy="917979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B9E25A-AC6C-EE1A-1A41-EE947DA85AC6}"/>
              </a:ext>
            </a:extLst>
          </p:cNvPr>
          <p:cNvCxnSpPr/>
          <p:nvPr/>
        </p:nvCxnSpPr>
        <p:spPr>
          <a:xfrm>
            <a:off x="999270" y="2672862"/>
            <a:ext cx="4170607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FD5782A-A209-ECCE-A614-D45F6F6717BD}"/>
                  </a:ext>
                </a:extLst>
              </p:cNvPr>
              <p:cNvSpPr txBox="1"/>
              <p:nvPr/>
            </p:nvSpPr>
            <p:spPr>
              <a:xfrm>
                <a:off x="3053765" y="2063023"/>
                <a:ext cx="3686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FD5782A-A209-ECCE-A614-D45F6F6717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3765" y="2063023"/>
                <a:ext cx="368627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E196492-9808-A449-670E-B0ADE01C24D5}"/>
              </a:ext>
            </a:extLst>
          </p:cNvPr>
          <p:cNvCxnSpPr>
            <a:cxnSpLocks/>
          </p:cNvCxnSpPr>
          <p:nvPr/>
        </p:nvCxnSpPr>
        <p:spPr>
          <a:xfrm>
            <a:off x="1055799" y="3229708"/>
            <a:ext cx="4676786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41E82B-BE94-E009-E9BB-9EFB00943334}"/>
                  </a:ext>
                </a:extLst>
              </p:cNvPr>
              <p:cNvSpPr txBox="1"/>
              <p:nvPr/>
            </p:nvSpPr>
            <p:spPr>
              <a:xfrm>
                <a:off x="3053765" y="2643342"/>
                <a:ext cx="3695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41E82B-BE94-E009-E9BB-9EFB009433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3765" y="2643342"/>
                <a:ext cx="369588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9E00D08-CBD0-E4C3-194C-CB7001600B20}"/>
                  </a:ext>
                </a:extLst>
              </p:cNvPr>
              <p:cNvSpPr txBox="1"/>
              <p:nvPr/>
            </p:nvSpPr>
            <p:spPr>
              <a:xfrm>
                <a:off x="6490268" y="2667288"/>
                <a:ext cx="8228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9E00D08-CBD0-E4C3-194C-CB7001600B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0268" y="2667288"/>
                <a:ext cx="822854" cy="369332"/>
              </a:xfrm>
              <a:prstGeom prst="rect">
                <a:avLst/>
              </a:prstGeom>
              <a:blipFill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BA791E-68AA-8404-A5B3-1CFC3B6CA154}"/>
                  </a:ext>
                </a:extLst>
              </p:cNvPr>
              <p:cNvSpPr txBox="1"/>
              <p:nvPr/>
            </p:nvSpPr>
            <p:spPr>
              <a:xfrm>
                <a:off x="753868" y="5083505"/>
                <a:ext cx="8228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BA791E-68AA-8404-A5B3-1CFC3B6CA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868" y="5083505"/>
                <a:ext cx="822854" cy="369332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97B25B-9867-14AA-0B22-8CA3B2818BB7}"/>
                  </a:ext>
                </a:extLst>
              </p:cNvPr>
              <p:cNvSpPr txBox="1"/>
              <p:nvPr/>
            </p:nvSpPr>
            <p:spPr>
              <a:xfrm>
                <a:off x="753868" y="3902589"/>
                <a:ext cx="11530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→~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97B25B-9867-14AA-0B22-8CA3B2818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868" y="3902589"/>
                <a:ext cx="1153073" cy="369332"/>
              </a:xfrm>
              <a:prstGeom prst="rect">
                <a:avLst/>
              </a:prstGeom>
              <a:blipFill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273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0" grpId="0" animBg="1"/>
      <p:bldP spid="6" grpId="0"/>
      <p:bldP spid="9" grpId="0"/>
      <p:bldP spid="10" grpId="0"/>
      <p:bldP spid="11" grpId="0"/>
      <p:bldP spid="1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Only If and the Biconditional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51</a:t>
            </a:fld>
            <a:endParaRPr lang="en-SG" dirty="0"/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2" name="Group 1"/>
          <p:cNvGrpSpPr/>
          <p:nvPr/>
        </p:nvGrpSpPr>
        <p:grpSpPr>
          <a:xfrm>
            <a:off x="886873" y="1098237"/>
            <a:ext cx="7427542" cy="2799205"/>
            <a:chOff x="886873" y="1293109"/>
            <a:chExt cx="7427542" cy="2799205"/>
          </a:xfrm>
        </p:grpSpPr>
        <p:sp>
          <p:nvSpPr>
            <p:cNvPr id="42" name="Rectangle 41"/>
            <p:cNvSpPr/>
            <p:nvPr/>
          </p:nvSpPr>
          <p:spPr>
            <a:xfrm>
              <a:off x="886873" y="1293109"/>
              <a:ext cx="7427542" cy="279920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86873" y="1293109"/>
              <a:ext cx="7427542" cy="625968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932256" y="1344585"/>
              <a:ext cx="4474545" cy="47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2.2.6 (Biconditional)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932256" y="1987333"/>
              <a:ext cx="7382159" cy="2092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sz="2400" dirty="0"/>
                <a:t>Given statement variables </a:t>
              </a:r>
              <a:r>
                <a:rPr lang="en-SG" sz="2400" i="1" dirty="0"/>
                <a:t>p</a:t>
              </a:r>
              <a:r>
                <a:rPr lang="en-SG" sz="2400" dirty="0"/>
                <a:t> and </a:t>
              </a:r>
              <a:r>
                <a:rPr lang="en-SG" sz="2400" i="1" dirty="0"/>
                <a:t>q</a:t>
              </a:r>
              <a:r>
                <a:rPr lang="en-SG" sz="2400" dirty="0"/>
                <a:t>, the </a:t>
              </a:r>
              <a:r>
                <a:rPr lang="en-SG" sz="2400" b="1" dirty="0"/>
                <a:t>biconditional </a:t>
              </a:r>
              <a:r>
                <a:rPr lang="en-SG" sz="2400" dirty="0"/>
                <a:t>of </a:t>
              </a:r>
              <a:r>
                <a:rPr lang="en-SG" sz="2400" i="1" dirty="0"/>
                <a:t>p</a:t>
              </a:r>
              <a:r>
                <a:rPr lang="en-SG" sz="2400" dirty="0"/>
                <a:t> and </a:t>
              </a:r>
              <a:r>
                <a:rPr lang="en-SG" sz="2400" i="1" dirty="0"/>
                <a:t>q</a:t>
              </a:r>
              <a:r>
                <a:rPr lang="en-SG" sz="2400" dirty="0"/>
                <a:t> is “</a:t>
              </a:r>
              <a:r>
                <a:rPr lang="en-SG" sz="2400" i="1" dirty="0"/>
                <a:t>p</a:t>
              </a:r>
              <a:r>
                <a:rPr lang="en-SG" sz="2400" dirty="0"/>
                <a:t> if, and only if, </a:t>
              </a:r>
              <a:r>
                <a:rPr lang="en-SG" sz="2400" i="1" dirty="0"/>
                <a:t>q</a:t>
              </a:r>
              <a:r>
                <a:rPr lang="en-SG" sz="2400" dirty="0"/>
                <a:t>” and is denoted </a:t>
              </a:r>
              <a:r>
                <a:rPr lang="en-SG" sz="2400" i="1" dirty="0"/>
                <a:t>p </a:t>
              </a:r>
              <a:r>
                <a:rPr lang="en-SG" sz="2400" dirty="0">
                  <a:sym typeface="Symbol" panose="05050102010706020507" pitchFamily="18" charset="2"/>
                </a:rPr>
                <a:t></a:t>
              </a:r>
              <a:r>
                <a:rPr lang="en-SG" sz="2400" dirty="0"/>
                <a:t> </a:t>
              </a:r>
              <a:r>
                <a:rPr lang="en-SG" sz="2400" i="1" dirty="0"/>
                <a:t>q</a:t>
              </a:r>
              <a:r>
                <a:rPr lang="en-SG" sz="2400" dirty="0"/>
                <a:t>.</a:t>
              </a:r>
            </a:p>
            <a:p>
              <a:pPr>
                <a:spcAft>
                  <a:spcPts val="600"/>
                </a:spcAft>
              </a:pPr>
              <a:r>
                <a:rPr lang="en-SG" sz="2400" dirty="0"/>
                <a:t>It is true if both </a:t>
              </a:r>
              <a:r>
                <a:rPr lang="en-SG" sz="2400" i="1" dirty="0"/>
                <a:t>p</a:t>
              </a:r>
              <a:r>
                <a:rPr lang="en-SG" sz="2400" dirty="0"/>
                <a:t> and </a:t>
              </a:r>
              <a:r>
                <a:rPr lang="en-SG" sz="2400" i="1" dirty="0"/>
                <a:t>q</a:t>
              </a:r>
              <a:r>
                <a:rPr lang="en-SG" sz="2400" dirty="0"/>
                <a:t> have the same truth values and is false if </a:t>
              </a:r>
              <a:r>
                <a:rPr lang="en-SG" sz="2400" i="1" dirty="0"/>
                <a:t>p</a:t>
              </a:r>
              <a:r>
                <a:rPr lang="en-SG" sz="2400" dirty="0"/>
                <a:t> and q have opposite truth values. </a:t>
              </a:r>
            </a:p>
            <a:p>
              <a:pPr>
                <a:spcAft>
                  <a:spcPts val="600"/>
                </a:spcAft>
              </a:pPr>
              <a:r>
                <a:rPr lang="en-SG" sz="2400" dirty="0"/>
                <a:t>The words </a:t>
              </a:r>
              <a:r>
                <a:rPr lang="en-SG" sz="2400" i="1" dirty="0"/>
                <a:t>if and only if </a:t>
              </a:r>
              <a:r>
                <a:rPr lang="en-SG" sz="2400" dirty="0"/>
                <a:t>are sometimes abbreviated </a:t>
              </a:r>
              <a:r>
                <a:rPr lang="en-SG" sz="2400" i="1" dirty="0"/>
                <a:t>iff</a:t>
              </a:r>
              <a:r>
                <a:rPr lang="en-SG" sz="2400" dirty="0"/>
                <a:t>.</a:t>
              </a: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1282608" y="4298791"/>
            <a:ext cx="2076014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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</a:p>
        </p:txBody>
      </p:sp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301369"/>
              </p:ext>
            </p:extLst>
          </p:nvPr>
        </p:nvGraphicFramePr>
        <p:xfrm>
          <a:off x="4197200" y="4242089"/>
          <a:ext cx="2338467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76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</a:t>
                      </a:r>
                      <a:r>
                        <a:rPr lang="en-SG" sz="2400" dirty="0">
                          <a:sym typeface="Symbol"/>
                        </a:rPr>
                        <a:t> </a:t>
                      </a:r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5" name="Oval 34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4023985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Only If and the Biconditional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52</a:t>
            </a:fld>
            <a:endParaRPr lang="en-SG" dirty="0"/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TextBox 45"/>
          <p:cNvSpPr txBox="1"/>
          <p:nvPr/>
        </p:nvSpPr>
        <p:spPr>
          <a:xfrm>
            <a:off x="1239937" y="1120876"/>
            <a:ext cx="2076014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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</a:p>
        </p:txBody>
      </p:sp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482223"/>
              </p:ext>
            </p:extLst>
          </p:nvPr>
        </p:nvGraphicFramePr>
        <p:xfrm>
          <a:off x="891074" y="2099855"/>
          <a:ext cx="741914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9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57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66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052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 </a:t>
                      </a:r>
                      <a:r>
                        <a:rPr lang="en-SG" sz="2400" i="0" dirty="0">
                          <a:sym typeface="Symbol" panose="05050102010706020507" pitchFamily="18" charset="2"/>
                        </a:rPr>
                        <a:t> 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24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400" i="1" dirty="0"/>
                        <a:t>q </a:t>
                      </a:r>
                      <a:r>
                        <a:rPr lang="en-SG" sz="2400" i="0" dirty="0">
                          <a:sym typeface="Symbol" panose="05050102010706020507" pitchFamily="18" charset="2"/>
                        </a:rPr>
                        <a:t> </a:t>
                      </a:r>
                      <a:r>
                        <a:rPr lang="en-SG" sz="240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24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i="1" dirty="0"/>
                        <a:t>p</a:t>
                      </a:r>
                      <a:r>
                        <a:rPr lang="en-SG" sz="2400" dirty="0"/>
                        <a:t> </a:t>
                      </a:r>
                      <a:r>
                        <a:rPr lang="en-SG" sz="2400" dirty="0">
                          <a:sym typeface="Symbol" panose="05050102010706020507" pitchFamily="18" charset="2"/>
                        </a:rPr>
                        <a:t></a:t>
                      </a:r>
                      <a:r>
                        <a:rPr lang="en-SG" sz="2400" dirty="0">
                          <a:sym typeface="Symbol"/>
                        </a:rPr>
                        <a:t> </a:t>
                      </a:r>
                      <a:r>
                        <a:rPr lang="en-SG" sz="2400" i="1" dirty="0"/>
                        <a:t>q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en-SG" sz="2400" i="1" dirty="0">
                          <a:solidFill>
                            <a:schemeClr val="bg1"/>
                          </a:solidFill>
                        </a:rPr>
                        <a:t>p</a:t>
                      </a:r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SG" sz="2400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SG" sz="2400" i="1" dirty="0">
                          <a:solidFill>
                            <a:schemeClr val="bg1"/>
                          </a:solidFill>
                        </a:rPr>
                        <a:t>q</a:t>
                      </a:r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) </a:t>
                      </a:r>
                      <a:r>
                        <a:rPr lang="en-SG" sz="2400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 </a:t>
                      </a:r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en-SG" sz="2400" i="1" dirty="0">
                          <a:solidFill>
                            <a:schemeClr val="bg1"/>
                          </a:solidFill>
                        </a:rPr>
                        <a:t>q</a:t>
                      </a:r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SG" sz="2400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SG" sz="2400" i="1" dirty="0">
                          <a:solidFill>
                            <a:schemeClr val="bg1"/>
                          </a:solidFill>
                        </a:rPr>
                        <a:t>p</a:t>
                      </a:r>
                      <a:r>
                        <a:rPr lang="en-SG" sz="2400" dirty="0">
                          <a:solidFill>
                            <a:schemeClr val="bg1"/>
                          </a:solidFill>
                        </a:rPr>
                        <a:t>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4032746" y="1120876"/>
            <a:ext cx="3342416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 sz="2800" dirty="0">
                <a:solidFill>
                  <a:schemeClr val="bg1"/>
                </a:solidFill>
              </a:rPr>
              <a:t>(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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  <a:r>
              <a:rPr lang="en-SG" sz="2800" dirty="0">
                <a:solidFill>
                  <a:schemeClr val="bg1"/>
                </a:solidFill>
              </a:rPr>
              <a:t>)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 </a:t>
            </a:r>
            <a:r>
              <a:rPr lang="en-SG" sz="2800" dirty="0">
                <a:solidFill>
                  <a:schemeClr val="bg1"/>
                </a:solidFill>
              </a:rPr>
              <a:t>(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dirty="0">
                <a:solidFill>
                  <a:schemeClr val="bg1"/>
                </a:solidFill>
                <a:sym typeface="Symbol" panose="05050102010706020507" pitchFamily="18" charset="2"/>
              </a:rPr>
              <a:t></a:t>
            </a:r>
            <a:r>
              <a:rPr lang="en-SG" sz="2800" dirty="0">
                <a:solidFill>
                  <a:schemeClr val="bg1"/>
                </a:solidFill>
              </a:rPr>
              <a:t> 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)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46780" y="1120876"/>
            <a:ext cx="785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b="1" dirty="0">
                <a:sym typeface="Symbol" panose="05050102010706020507" pitchFamily="18" charset="2"/>
              </a:rPr>
              <a:t></a:t>
            </a:r>
            <a:endParaRPr lang="en-SG" sz="2800" b="1" dirty="0"/>
          </a:p>
        </p:txBody>
      </p:sp>
      <p:sp>
        <p:nvSpPr>
          <p:cNvPr id="37" name="Oval 36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14670259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F2026B-3323-722C-AD1D-0B4F5C907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53</a:t>
            </a:fld>
            <a:endParaRPr lang="en-SG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A5D682-A418-D83E-F29E-DC00CAA34DD1}"/>
              </a:ext>
            </a:extLst>
          </p:cNvPr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2A12C-BF5F-85A5-07F8-27D129A667D7}"/>
              </a:ext>
            </a:extLst>
          </p:cNvPr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677F31-4F9E-6133-6746-F76B4769F64C}"/>
              </a:ext>
            </a:extLst>
          </p:cNvPr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Only If and the Biconditional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AC161CA-CADA-FF22-E4E9-F03760736F73}"/>
              </a:ext>
            </a:extLst>
          </p:cNvPr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33CE371-BB35-EE0A-A11D-25E7FD36D82C}"/>
              </a:ext>
            </a:extLst>
          </p:cNvPr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00C4A8B-F952-26EB-710E-82FB348F4002}"/>
              </a:ext>
            </a:extLst>
          </p:cNvPr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92FE285-9014-1C75-4473-6E0BB98C9E3B}"/>
              </a:ext>
            </a:extLst>
          </p:cNvPr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414D082-2C4D-621A-F6D5-DF73BE81CB9C}"/>
              </a:ext>
            </a:extLst>
          </p:cNvPr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481980D-14CB-6206-69A4-163D19CDCD3D}"/>
              </a:ext>
            </a:extLst>
          </p:cNvPr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3E8255B-CD90-6B12-7766-3FD27EE1DBB6}"/>
              </a:ext>
            </a:extLst>
          </p:cNvPr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1FCD9A9-567D-22EB-86E8-5F33B72E1218}"/>
              </a:ext>
            </a:extLst>
          </p:cNvPr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AAD129E-5464-5720-55A5-C3AB39AB9D32}"/>
              </a:ext>
            </a:extLst>
          </p:cNvPr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0C4AC7C-670F-4EC5-A6D3-D926B253CA30}"/>
              </a:ext>
            </a:extLst>
          </p:cNvPr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0735650-5C65-4CD5-B689-AEFC4CE55370}"/>
              </a:ext>
            </a:extLst>
          </p:cNvPr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0BD602E-5EEA-9345-286C-EDD16D5D9EF6}"/>
              </a:ext>
            </a:extLst>
          </p:cNvPr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544EAD2-528F-3C05-2F25-075AA78E06B2}"/>
              </a:ext>
            </a:extLst>
          </p:cNvPr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43BC81F-05BD-8CCE-2517-476976D5BDB2}"/>
              </a:ext>
            </a:extLst>
          </p:cNvPr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6EEDE37-892F-BC2C-DA76-DED84CD60B15}"/>
              </a:ext>
            </a:extLst>
          </p:cNvPr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C5EBEE6-B959-D4A5-233E-420DE910B6AE}"/>
              </a:ext>
            </a:extLst>
          </p:cNvPr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F144ACA-9C46-B61A-3368-39AB75EA0C3E}"/>
              </a:ext>
            </a:extLst>
          </p:cNvPr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407E4AE-A992-A5C5-3D67-36D668C29A58}"/>
              </a:ext>
            </a:extLst>
          </p:cNvPr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BEBC105-F62E-B9D9-48E7-AC7FA9C129A8}"/>
              </a:ext>
            </a:extLst>
          </p:cNvPr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E81474E-80EA-AB8F-3968-76595C9BB181}"/>
              </a:ext>
            </a:extLst>
          </p:cNvPr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DB37498-DE02-E437-EEA8-1E38AF33FC0E}"/>
              </a:ext>
            </a:extLst>
          </p:cNvPr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CF3D2D4-866E-F4EE-E27F-253F94BD2076}"/>
              </a:ext>
            </a:extLst>
          </p:cNvPr>
          <p:cNvSpPr txBox="1"/>
          <p:nvPr/>
        </p:nvSpPr>
        <p:spPr>
          <a:xfrm>
            <a:off x="466135" y="1023395"/>
            <a:ext cx="768218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SG" sz="2800" dirty="0">
                <a:sym typeface="Symbol" panose="05050102010706020507" pitchFamily="18" charset="2"/>
              </a:rPr>
              <a:t>What is the difference between in biconditional and logical equivalence?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Ø"/>
            </a:pPr>
            <a:r>
              <a:rPr lang="en-SG" sz="2400" dirty="0">
                <a:sym typeface="Symbol" panose="05050102010706020507" pitchFamily="18" charset="2"/>
              </a:rPr>
              <a:t>Logical equivalence is </a:t>
            </a:r>
            <a:r>
              <a:rPr lang="en-SG" sz="2400" i="1" dirty="0">
                <a:sym typeface="Symbol" panose="05050102010706020507" pitchFamily="18" charset="2"/>
              </a:rPr>
              <a:t>not</a:t>
            </a:r>
            <a:r>
              <a:rPr lang="en-SG" sz="2400" dirty="0">
                <a:sym typeface="Symbol" panose="05050102010706020507" pitchFamily="18" charset="2"/>
              </a:rPr>
              <a:t> a new statement, rather it is an assertion between two statement forms.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Ø"/>
            </a:pPr>
            <a:r>
              <a:rPr lang="en-SG" sz="2400" dirty="0">
                <a:sym typeface="Symbol" panose="05050102010706020507" pitchFamily="18" charset="2"/>
              </a:rPr>
              <a:t>Biconditional leads to a statement form.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6CCD37D-4D15-6081-EDB7-06D4D2B4D65A}"/>
                  </a:ext>
                </a:extLst>
              </p:cNvPr>
              <p:cNvSpPr txBox="1"/>
              <p:nvPr/>
            </p:nvSpPr>
            <p:spPr>
              <a:xfrm>
                <a:off x="542025" y="3920721"/>
                <a:ext cx="3677333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)≡(~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∨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SG" sz="2800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6CCD37D-4D15-6081-EDB7-06D4D2B4D6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025" y="3920721"/>
                <a:ext cx="3677333" cy="523220"/>
              </a:xfrm>
              <a:prstGeom prst="rect">
                <a:avLst/>
              </a:prstGeom>
              <a:blipFill>
                <a:blip r:embed="rId2"/>
                <a:stretch>
                  <a:fillRect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00C5F835-F79E-C443-A38F-8498CF660AB6}"/>
              </a:ext>
            </a:extLst>
          </p:cNvPr>
          <p:cNvSpPr txBox="1"/>
          <p:nvPr/>
        </p:nvSpPr>
        <p:spPr>
          <a:xfrm>
            <a:off x="4572000" y="3786973"/>
            <a:ext cx="43373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Implication Law does not have a truth value.</a:t>
            </a:r>
          </a:p>
          <a:p>
            <a:r>
              <a:rPr lang="en-US" dirty="0"/>
              <a:t>It simply says that these two statements are</a:t>
            </a:r>
          </a:p>
          <a:p>
            <a:r>
              <a:rPr lang="en-US" dirty="0"/>
              <a:t>in agreement under all possible scenarios.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F8F8BB9-D9EC-6C3F-3BAF-B5B0CFEBF827}"/>
                  </a:ext>
                </a:extLst>
              </p:cNvPr>
              <p:cNvSpPr txBox="1"/>
              <p:nvPr/>
            </p:nvSpPr>
            <p:spPr>
              <a:xfrm>
                <a:off x="542025" y="5071662"/>
                <a:ext cx="3677333" cy="523220"/>
              </a:xfrm>
              <a:prstGeom prst="rect">
                <a:avLst/>
              </a:prstGeom>
              <a:solidFill>
                <a:srgbClr val="0033C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↔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(~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∨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SG" sz="2800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F8F8BB9-D9EC-6C3F-3BAF-B5B0CFEBF8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025" y="5071662"/>
                <a:ext cx="3677333" cy="523220"/>
              </a:xfrm>
              <a:prstGeom prst="rect">
                <a:avLst/>
              </a:prstGeom>
              <a:blipFill>
                <a:blip r:embed="rId3"/>
                <a:stretch>
                  <a:fillRect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923E1F64-48CC-932C-4F51-25CA58A73263}"/>
              </a:ext>
            </a:extLst>
          </p:cNvPr>
          <p:cNvSpPr txBox="1"/>
          <p:nvPr/>
        </p:nvSpPr>
        <p:spPr>
          <a:xfrm>
            <a:off x="4597487" y="5071662"/>
            <a:ext cx="4013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is a statement form, which happens </a:t>
            </a:r>
          </a:p>
          <a:p>
            <a:r>
              <a:rPr lang="en-US" dirty="0"/>
              <a:t>to be a tautology.</a:t>
            </a:r>
          </a:p>
        </p:txBody>
      </p:sp>
    </p:spTree>
    <p:extLst>
      <p:ext uri="{BB962C8B-B14F-4D97-AF65-F5344CB8AC3E}">
        <p14:creationId xmlns:p14="http://schemas.microsoft.com/office/powerpoint/2010/main" val="350592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/>
      <p:bldP spid="41" grpId="0" animBg="1"/>
      <p:bldP spid="4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Only If and the Biconditional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54</a:t>
            </a:fld>
            <a:endParaRPr lang="en-SG" dirty="0"/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35" name="Group 34"/>
          <p:cNvGrpSpPr/>
          <p:nvPr/>
        </p:nvGrpSpPr>
        <p:grpSpPr>
          <a:xfrm>
            <a:off x="1015739" y="2123635"/>
            <a:ext cx="877311" cy="1203279"/>
            <a:chOff x="974360" y="1738369"/>
            <a:chExt cx="877311" cy="1203279"/>
          </a:xfrm>
        </p:grpSpPr>
        <p:sp>
          <p:nvSpPr>
            <p:cNvPr id="36" name="TextBox 35"/>
            <p:cNvSpPr txBox="1"/>
            <p:nvPr/>
          </p:nvSpPr>
          <p:spPr>
            <a:xfrm>
              <a:off x="974360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/>
                <a:t>~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974360" y="2418428"/>
              <a:ext cx="8773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not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568151" y="2123635"/>
            <a:ext cx="884007" cy="1203279"/>
            <a:chOff x="4010667" y="1738369"/>
            <a:chExt cx="884007" cy="1203279"/>
          </a:xfrm>
        </p:grpSpPr>
        <p:sp>
          <p:nvSpPr>
            <p:cNvPr id="39" name="TextBox 38"/>
            <p:cNvSpPr txBox="1"/>
            <p:nvPr/>
          </p:nvSpPr>
          <p:spPr>
            <a:xfrm>
              <a:off x="4017363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>
                  <a:sym typeface="Symbol" panose="05050102010706020507" pitchFamily="18" charset="2"/>
                </a:rPr>
                <a:t></a:t>
              </a:r>
              <a:endParaRPr lang="en-SG" sz="44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010667" y="2418428"/>
              <a:ext cx="8773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and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847963" y="2123635"/>
            <a:ext cx="877311" cy="1203279"/>
            <a:chOff x="6895474" y="1738369"/>
            <a:chExt cx="877311" cy="1203279"/>
          </a:xfrm>
        </p:grpSpPr>
        <p:sp>
          <p:nvSpPr>
            <p:cNvPr id="48" name="TextBox 47"/>
            <p:cNvSpPr txBox="1"/>
            <p:nvPr/>
          </p:nvSpPr>
          <p:spPr>
            <a:xfrm>
              <a:off x="6895474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>
                  <a:sym typeface="Symbol" panose="05050102010706020507" pitchFamily="18" charset="2"/>
                </a:rPr>
                <a:t></a:t>
              </a:r>
              <a:endParaRPr lang="en-SG" sz="44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895474" y="2418428"/>
              <a:ext cx="8773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i="1" dirty="0"/>
                <a:t>or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311227" y="1337204"/>
            <a:ext cx="3908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Order of operations: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5344161" y="2123635"/>
            <a:ext cx="1715381" cy="1149817"/>
            <a:chOff x="596641" y="1738369"/>
            <a:chExt cx="1715381" cy="1149817"/>
          </a:xfrm>
        </p:grpSpPr>
        <p:sp>
          <p:nvSpPr>
            <p:cNvPr id="52" name="TextBox 51"/>
            <p:cNvSpPr txBox="1"/>
            <p:nvPr/>
          </p:nvSpPr>
          <p:spPr>
            <a:xfrm>
              <a:off x="974360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>
                  <a:sym typeface="Symbol"/>
                </a:rPr>
                <a:t></a:t>
              </a:r>
              <a:endParaRPr lang="en-SG" sz="44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96641" y="2488076"/>
              <a:ext cx="171538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000" i="1" dirty="0"/>
                <a:t>if-then/implies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110928" y="3311050"/>
            <a:ext cx="2749881" cy="1745563"/>
            <a:chOff x="763941" y="3311050"/>
            <a:chExt cx="2749881" cy="1745563"/>
          </a:xfrm>
        </p:grpSpPr>
        <p:sp>
          <p:nvSpPr>
            <p:cNvPr id="55" name="TextBox 54"/>
            <p:cNvSpPr txBox="1"/>
            <p:nvPr/>
          </p:nvSpPr>
          <p:spPr>
            <a:xfrm>
              <a:off x="763941" y="4533393"/>
              <a:ext cx="27498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ym typeface="Symbol" panose="05050102010706020507" pitchFamily="18" charset="2"/>
                </a:rPr>
                <a:t>Performed first</a:t>
              </a:r>
              <a:endParaRPr lang="en-SG" sz="2800" dirty="0"/>
            </a:p>
          </p:txBody>
        </p:sp>
        <p:cxnSp>
          <p:nvCxnSpPr>
            <p:cNvPr id="56" name="Straight Arrow Connector 55"/>
            <p:cNvCxnSpPr/>
            <p:nvPr/>
          </p:nvCxnSpPr>
          <p:spPr>
            <a:xfrm flipH="1" flipV="1">
              <a:off x="2059585" y="3311050"/>
              <a:ext cx="8124" cy="1278950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2322820" y="3271906"/>
            <a:ext cx="2749881" cy="957058"/>
            <a:chOff x="3012368" y="3328513"/>
            <a:chExt cx="2749881" cy="957058"/>
          </a:xfrm>
        </p:grpSpPr>
        <p:sp>
          <p:nvSpPr>
            <p:cNvPr id="58" name="TextBox 57"/>
            <p:cNvSpPr txBox="1"/>
            <p:nvPr/>
          </p:nvSpPr>
          <p:spPr>
            <a:xfrm>
              <a:off x="3012368" y="3762351"/>
              <a:ext cx="27498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ym typeface="Symbol" panose="05050102010706020507" pitchFamily="18" charset="2"/>
                </a:rPr>
                <a:t>Coequal in order</a:t>
              </a:r>
              <a:endParaRPr lang="en-SG" sz="2800" dirty="0"/>
            </a:p>
          </p:txBody>
        </p:sp>
        <p:sp>
          <p:nvSpPr>
            <p:cNvPr id="59" name="Left Brace 58"/>
            <p:cNvSpPr/>
            <p:nvPr/>
          </p:nvSpPr>
          <p:spPr>
            <a:xfrm rot="16200000">
              <a:off x="4200901" y="2313257"/>
              <a:ext cx="254833" cy="2285346"/>
            </a:xfrm>
            <a:prstGeom prst="leftBrace">
              <a:avLst>
                <a:gd name="adj1" fmla="val 43958"/>
                <a:gd name="adj2" fmla="val 50000"/>
              </a:avLst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636354" y="4474054"/>
            <a:ext cx="2749881" cy="1381033"/>
            <a:chOff x="5913797" y="3363054"/>
            <a:chExt cx="2749881" cy="1381033"/>
          </a:xfrm>
        </p:grpSpPr>
        <p:sp>
          <p:nvSpPr>
            <p:cNvPr id="61" name="TextBox 60"/>
            <p:cNvSpPr txBox="1"/>
            <p:nvPr/>
          </p:nvSpPr>
          <p:spPr>
            <a:xfrm>
              <a:off x="5913797" y="4220867"/>
              <a:ext cx="27498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ym typeface="Symbol" panose="05050102010706020507" pitchFamily="18" charset="2"/>
                </a:rPr>
                <a:t>Performed last</a:t>
              </a:r>
              <a:endParaRPr lang="en-SG" sz="2800" dirty="0"/>
            </a:p>
          </p:txBody>
        </p:sp>
        <p:cxnSp>
          <p:nvCxnSpPr>
            <p:cNvPr id="62" name="Straight Arrow Connector 61"/>
            <p:cNvCxnSpPr/>
            <p:nvPr/>
          </p:nvCxnSpPr>
          <p:spPr>
            <a:xfrm flipV="1">
              <a:off x="7288738" y="3363054"/>
              <a:ext cx="0" cy="872279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63"/>
          <p:cNvGrpSpPr/>
          <p:nvPr/>
        </p:nvGrpSpPr>
        <p:grpSpPr>
          <a:xfrm>
            <a:off x="7014074" y="2116402"/>
            <a:ext cx="1715381" cy="1149817"/>
            <a:chOff x="596641" y="1738369"/>
            <a:chExt cx="1715381" cy="1149817"/>
          </a:xfrm>
        </p:grpSpPr>
        <p:sp>
          <p:nvSpPr>
            <p:cNvPr id="65" name="TextBox 64"/>
            <p:cNvSpPr txBox="1"/>
            <p:nvPr/>
          </p:nvSpPr>
          <p:spPr>
            <a:xfrm>
              <a:off x="974360" y="1738369"/>
              <a:ext cx="877311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4400" dirty="0">
                  <a:sym typeface="Symbol" panose="05050102010706020507" pitchFamily="18" charset="2"/>
                </a:rPr>
                <a:t></a:t>
              </a:r>
              <a:endParaRPr lang="en-SG" sz="4400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96641" y="2488076"/>
              <a:ext cx="171538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000" i="1" dirty="0"/>
                <a:t>if and only if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684601" y="3337992"/>
            <a:ext cx="2749881" cy="957058"/>
            <a:chOff x="3012368" y="3328513"/>
            <a:chExt cx="2749881" cy="957058"/>
          </a:xfrm>
        </p:grpSpPr>
        <p:sp>
          <p:nvSpPr>
            <p:cNvPr id="69" name="TextBox 68"/>
            <p:cNvSpPr txBox="1"/>
            <p:nvPr/>
          </p:nvSpPr>
          <p:spPr>
            <a:xfrm>
              <a:off x="3012368" y="3762351"/>
              <a:ext cx="27498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800" dirty="0">
                  <a:sym typeface="Symbol" panose="05050102010706020507" pitchFamily="18" charset="2"/>
                </a:rPr>
                <a:t>Coequal in order</a:t>
              </a:r>
              <a:endParaRPr lang="en-SG" sz="2800" dirty="0"/>
            </a:p>
          </p:txBody>
        </p:sp>
        <p:sp>
          <p:nvSpPr>
            <p:cNvPr id="70" name="Left Brace 69"/>
            <p:cNvSpPr/>
            <p:nvPr/>
          </p:nvSpPr>
          <p:spPr>
            <a:xfrm rot="16200000">
              <a:off x="4200901" y="2313257"/>
              <a:ext cx="254833" cy="2285346"/>
            </a:xfrm>
            <a:prstGeom prst="leftBrace">
              <a:avLst>
                <a:gd name="adj1" fmla="val 43958"/>
                <a:gd name="adj2" fmla="val 50000"/>
              </a:avLst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</p:grpSp>
      <p:sp>
        <p:nvSpPr>
          <p:cNvPr id="63" name="Oval 62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7" name="Oval 6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71" name="Oval 70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72" name="Oval 71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73" name="Oval 72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74" name="Oval 73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75" name="Oval 74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428823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Necessary and Sufficient Conditions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55</a:t>
            </a:fld>
            <a:endParaRPr lang="en-SG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2.2.7. Necessary and Sufficient Conditions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2" name="Group 1"/>
          <p:cNvGrpSpPr/>
          <p:nvPr/>
        </p:nvGrpSpPr>
        <p:grpSpPr>
          <a:xfrm>
            <a:off x="415123" y="1571258"/>
            <a:ext cx="8376035" cy="2485735"/>
            <a:chOff x="415123" y="1571258"/>
            <a:chExt cx="8376035" cy="2485735"/>
          </a:xfrm>
        </p:grpSpPr>
        <p:sp>
          <p:nvSpPr>
            <p:cNvPr id="50" name="Rectangle 49"/>
            <p:cNvSpPr/>
            <p:nvPr/>
          </p:nvSpPr>
          <p:spPr>
            <a:xfrm>
              <a:off x="415123" y="1571259"/>
              <a:ext cx="8376035" cy="248573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15123" y="1571258"/>
              <a:ext cx="8376035" cy="625969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66301" y="1622733"/>
              <a:ext cx="81954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2.2.7 (Necessary and Sufficient Conditions)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466300" y="2221668"/>
                  <a:ext cx="8324857" cy="17235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:r>
                    <a:rPr lang="en-SG" sz="2400" dirty="0"/>
                    <a:t>If </a:t>
                  </a:r>
                  <a:r>
                    <a:rPr lang="en-SG" sz="2400" i="1" dirty="0"/>
                    <a:t>r</a:t>
                  </a:r>
                  <a:r>
                    <a:rPr lang="en-SG" sz="2400" dirty="0"/>
                    <a:t> and </a:t>
                  </a:r>
                  <a:r>
                    <a:rPr lang="en-SG" sz="2400" i="1" dirty="0"/>
                    <a:t>s</a:t>
                  </a:r>
                  <a:r>
                    <a:rPr lang="en-SG" sz="2400" dirty="0"/>
                    <a:t> are statements,</a:t>
                  </a:r>
                </a:p>
                <a:p>
                  <a:pPr>
                    <a:spcAft>
                      <a:spcPts val="600"/>
                    </a:spcAft>
                    <a:tabLst>
                      <a:tab pos="177800" algn="l"/>
                      <a:tab pos="1978025" algn="l"/>
                      <a:tab pos="4303713" algn="l"/>
                      <a:tab pos="5207000" algn="l"/>
                    </a:tabLst>
                  </a:pPr>
                  <a:r>
                    <a:rPr lang="en-SG" sz="2400" dirty="0"/>
                    <a:t>	“</a:t>
                  </a:r>
                  <a:r>
                    <a:rPr lang="en-SG" sz="2400" i="1" dirty="0"/>
                    <a:t>r</a:t>
                  </a:r>
                  <a:r>
                    <a:rPr lang="en-SG" sz="2400" dirty="0"/>
                    <a:t> is a sufficient condition for </a:t>
                  </a:r>
                  <a:r>
                    <a:rPr lang="en-SG" sz="2400" i="1" dirty="0"/>
                    <a:t>s</a:t>
                  </a:r>
                  <a:r>
                    <a:rPr lang="en-SG" sz="2400" dirty="0"/>
                    <a:t>”  	means	“if </a:t>
                  </a:r>
                  <a:r>
                    <a:rPr lang="en-SG" sz="2400" i="1" dirty="0"/>
                    <a:t>r</a:t>
                  </a:r>
                  <a:r>
                    <a:rPr lang="en-SG" sz="2400" dirty="0"/>
                    <a:t> then </a:t>
                  </a:r>
                  <a:r>
                    <a:rPr lang="en-SG" sz="2400" i="1" dirty="0"/>
                    <a:t>s</a:t>
                  </a:r>
                  <a:r>
                    <a:rPr lang="en-SG" sz="2400" dirty="0"/>
                    <a:t>” or “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a14:m>
                  <a:r>
                    <a:rPr lang="en-SG" sz="2400" dirty="0"/>
                    <a:t>”</a:t>
                  </a:r>
                </a:p>
                <a:p>
                  <a:pPr>
                    <a:tabLst>
                      <a:tab pos="177800" algn="l"/>
                      <a:tab pos="1978025" algn="l"/>
                      <a:tab pos="4303713" algn="l"/>
                      <a:tab pos="5207000" algn="l"/>
                    </a:tabLst>
                  </a:pPr>
                  <a:r>
                    <a:rPr lang="en-SG" sz="2400" dirty="0"/>
                    <a:t>	“</a:t>
                  </a:r>
                  <a:r>
                    <a:rPr lang="en-SG" sz="2400" i="1" dirty="0"/>
                    <a:t>r</a:t>
                  </a:r>
                  <a:r>
                    <a:rPr lang="en-SG" sz="2400" dirty="0"/>
                    <a:t> is a necessary condition for </a:t>
                  </a:r>
                  <a:r>
                    <a:rPr lang="en-SG" sz="2400" i="1" dirty="0"/>
                    <a:t>s</a:t>
                  </a:r>
                  <a:r>
                    <a:rPr lang="en-SG" sz="2400" dirty="0"/>
                    <a:t>” 	means	“if not </a:t>
                  </a:r>
                  <a:r>
                    <a:rPr lang="en-SG" sz="2400" i="1" dirty="0"/>
                    <a:t>r</a:t>
                  </a:r>
                  <a:r>
                    <a:rPr lang="en-SG" sz="2400" dirty="0"/>
                    <a:t> then not </a:t>
                  </a:r>
                  <a:r>
                    <a:rPr lang="en-SG" sz="2400" i="1" dirty="0"/>
                    <a:t>s</a:t>
                  </a:r>
                  <a:r>
                    <a:rPr lang="en-SG" sz="2400" dirty="0"/>
                    <a:t>”</a:t>
                  </a:r>
                </a:p>
                <a:p>
                  <a:pPr>
                    <a:spcAft>
                      <a:spcPts val="600"/>
                    </a:spcAft>
                    <a:tabLst>
                      <a:tab pos="360363" algn="l"/>
                      <a:tab pos="1978025" algn="l"/>
                      <a:tab pos="3492500" algn="l"/>
                      <a:tab pos="4481513" algn="l"/>
                      <a:tab pos="4840288" algn="l"/>
                    </a:tabLst>
                  </a:pPr>
                  <a:r>
                    <a:rPr lang="en-SG" sz="2400" dirty="0"/>
                    <a:t>					or “if </a:t>
                  </a:r>
                  <a:r>
                    <a:rPr lang="en-SG" sz="2400" i="1" dirty="0"/>
                    <a:t>s</a:t>
                  </a:r>
                  <a:r>
                    <a:rPr lang="en-SG" sz="2400" dirty="0"/>
                    <a:t> then </a:t>
                  </a:r>
                  <a:r>
                    <a:rPr lang="en-SG" sz="2400" i="1" dirty="0"/>
                    <a:t>r</a:t>
                  </a:r>
                  <a:r>
                    <a:rPr lang="en-SG" sz="2400" dirty="0"/>
                    <a:t>” or “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</m:oMath>
                  </a14:m>
                  <a:r>
                    <a:rPr lang="en-SG" sz="2400" dirty="0"/>
                    <a:t>”</a:t>
                  </a: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6300" y="2221668"/>
                  <a:ext cx="8324857" cy="1723549"/>
                </a:xfrm>
                <a:prstGeom prst="rect">
                  <a:avLst/>
                </a:prstGeom>
                <a:blipFill>
                  <a:blip r:embed="rId3"/>
                  <a:stretch>
                    <a:fillRect l="-1098" t="-2827" b="-7067"/>
                  </a:stretch>
                </a:blipFill>
              </p:spPr>
              <p:txBody>
                <a:bodyPr/>
                <a:lstStyle/>
                <a:p>
                  <a:r>
                    <a:rPr lang="en-SG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5" name="TextBox 34"/>
          <p:cNvSpPr txBox="1"/>
          <p:nvPr/>
        </p:nvSpPr>
        <p:spPr>
          <a:xfrm>
            <a:off x="476756" y="4231670"/>
            <a:ext cx="82690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SG" sz="2400" dirty="0">
                <a:sym typeface="Symbol" panose="05050102010706020507" pitchFamily="18" charset="2"/>
              </a:rPr>
              <a:t>To say “</a:t>
            </a:r>
            <a:r>
              <a:rPr lang="en-SG" sz="2400" i="1" dirty="0">
                <a:sym typeface="Symbol" panose="05050102010706020507" pitchFamily="18" charset="2"/>
              </a:rPr>
              <a:t>r</a:t>
            </a:r>
            <a:r>
              <a:rPr lang="en-SG" sz="2400" dirty="0">
                <a:sym typeface="Symbol" panose="05050102010706020507" pitchFamily="18" charset="2"/>
              </a:rPr>
              <a:t> is a sufficient condition for </a:t>
            </a:r>
            <a:r>
              <a:rPr lang="en-SG" sz="2400" i="1" dirty="0">
                <a:sym typeface="Symbol" panose="05050102010706020507" pitchFamily="18" charset="2"/>
              </a:rPr>
              <a:t>s</a:t>
            </a:r>
            <a:r>
              <a:rPr lang="en-SG" sz="2400" dirty="0">
                <a:sym typeface="Symbol" panose="05050102010706020507" pitchFamily="18" charset="2"/>
              </a:rPr>
              <a:t>” means that the occurrence of </a:t>
            </a:r>
            <a:r>
              <a:rPr lang="en-SG" sz="2400" i="1" dirty="0">
                <a:sym typeface="Symbol" panose="05050102010706020507" pitchFamily="18" charset="2"/>
              </a:rPr>
              <a:t>r</a:t>
            </a:r>
            <a:r>
              <a:rPr lang="en-SG" sz="2400" dirty="0">
                <a:sym typeface="Symbol" panose="05050102010706020507" pitchFamily="18" charset="2"/>
              </a:rPr>
              <a:t> is </a:t>
            </a:r>
            <a:r>
              <a:rPr lang="en-SG" sz="2400" i="1" dirty="0">
                <a:sym typeface="Symbol" panose="05050102010706020507" pitchFamily="18" charset="2"/>
              </a:rPr>
              <a:t>sufficient</a:t>
            </a:r>
            <a:r>
              <a:rPr lang="en-SG" sz="2400" dirty="0">
                <a:sym typeface="Symbol" panose="05050102010706020507" pitchFamily="18" charset="2"/>
              </a:rPr>
              <a:t> to guarantee the occurrence of </a:t>
            </a:r>
            <a:r>
              <a:rPr lang="en-SG" sz="2400" i="1" dirty="0">
                <a:sym typeface="Symbol" panose="05050102010706020507" pitchFamily="18" charset="2"/>
              </a:rPr>
              <a:t>s</a:t>
            </a:r>
            <a:r>
              <a:rPr lang="en-SG" sz="2400" dirty="0">
                <a:sym typeface="Symbol" panose="05050102010706020507" pitchFamily="18" charset="2"/>
              </a:rPr>
              <a:t>.</a:t>
            </a:r>
          </a:p>
        </p:txBody>
      </p:sp>
      <p:sp>
        <p:nvSpPr>
          <p:cNvPr id="36" name="Oval 3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AE9E5AB-3F1F-4651-A84A-AF3C87D55761}"/>
              </a:ext>
            </a:extLst>
          </p:cNvPr>
          <p:cNvSpPr txBox="1"/>
          <p:nvPr/>
        </p:nvSpPr>
        <p:spPr>
          <a:xfrm>
            <a:off x="476756" y="5109344"/>
            <a:ext cx="8269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SG" sz="2400" dirty="0">
                <a:sym typeface="Symbol" panose="05050102010706020507" pitchFamily="18" charset="2"/>
              </a:rPr>
              <a:t>To say “</a:t>
            </a:r>
            <a:r>
              <a:rPr lang="en-SG" sz="2400" i="1" dirty="0">
                <a:sym typeface="Symbol" panose="05050102010706020507" pitchFamily="18" charset="2"/>
              </a:rPr>
              <a:t>r</a:t>
            </a:r>
            <a:r>
              <a:rPr lang="en-SG" sz="2400" dirty="0">
                <a:sym typeface="Symbol" panose="05050102010706020507" pitchFamily="18" charset="2"/>
              </a:rPr>
              <a:t> is a necessary condition for </a:t>
            </a:r>
            <a:r>
              <a:rPr lang="en-SG" sz="2400" i="1" dirty="0">
                <a:sym typeface="Symbol" panose="05050102010706020507" pitchFamily="18" charset="2"/>
              </a:rPr>
              <a:t>s</a:t>
            </a:r>
            <a:r>
              <a:rPr lang="en-SG" sz="2400" dirty="0">
                <a:sym typeface="Symbol" panose="05050102010706020507" pitchFamily="18" charset="2"/>
              </a:rPr>
              <a:t>” means that if </a:t>
            </a:r>
            <a:r>
              <a:rPr lang="en-SG" sz="2400" i="1" dirty="0">
                <a:sym typeface="Symbol" panose="05050102010706020507" pitchFamily="18" charset="2"/>
              </a:rPr>
              <a:t>r</a:t>
            </a:r>
            <a:r>
              <a:rPr lang="en-SG" sz="2400" dirty="0">
                <a:sym typeface="Symbol" panose="05050102010706020507" pitchFamily="18" charset="2"/>
              </a:rPr>
              <a:t> does not occur, then </a:t>
            </a:r>
            <a:r>
              <a:rPr lang="en-SG" sz="2400" i="1" dirty="0">
                <a:sym typeface="Symbol" panose="05050102010706020507" pitchFamily="18" charset="2"/>
              </a:rPr>
              <a:t>s</a:t>
            </a:r>
            <a:r>
              <a:rPr lang="en-SG" sz="2400" dirty="0">
                <a:sym typeface="Symbol" panose="05050102010706020507" pitchFamily="18" charset="2"/>
              </a:rPr>
              <a:t> cannot occur either: The occurrence of </a:t>
            </a:r>
            <a:r>
              <a:rPr lang="en-SG" sz="2400" i="1" dirty="0">
                <a:sym typeface="Symbol" panose="05050102010706020507" pitchFamily="18" charset="2"/>
              </a:rPr>
              <a:t>r</a:t>
            </a:r>
            <a:r>
              <a:rPr lang="en-SG" sz="2400" dirty="0">
                <a:sym typeface="Symbol" panose="05050102010706020507" pitchFamily="18" charset="2"/>
              </a:rPr>
              <a:t> is necessary to obtain the occurrence of </a:t>
            </a:r>
            <a:r>
              <a:rPr lang="en-SG" sz="2400" i="1" dirty="0">
                <a:sym typeface="Symbol" panose="05050102010706020507" pitchFamily="18" charset="2"/>
              </a:rPr>
              <a:t>s</a:t>
            </a:r>
            <a:r>
              <a:rPr lang="en-SG" sz="2400" dirty="0">
                <a:sym typeface="Symbol" panose="05050102010706020507" pitchFamily="18" charset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337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Necessary and Sufficient Conditions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56</a:t>
            </a:fld>
            <a:endParaRPr lang="en-SG" dirty="0"/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TextBox 34"/>
          <p:cNvSpPr txBox="1"/>
          <p:nvPr/>
        </p:nvSpPr>
        <p:spPr>
          <a:xfrm>
            <a:off x="529827" y="2493755"/>
            <a:ext cx="8269019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SG" sz="2800" dirty="0">
                <a:sym typeface="Symbol" panose="05050102010706020507" pitchFamily="18" charset="2"/>
              </a:rPr>
              <a:t>Examples: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SG" sz="2400" dirty="0">
                <a:sym typeface="Symbol" panose="05050102010706020507" pitchFamily="18" charset="2"/>
              </a:rPr>
              <a:t>An integer being divisible by 4 is sufficient for it to be even.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SG" sz="2400" dirty="0">
                <a:sym typeface="Symbol" panose="05050102010706020507" pitchFamily="18" charset="2"/>
              </a:rPr>
              <a:t>Being at least 18 years old is necessary to buy alcoholic beverages in Singapore.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SG" sz="2400" dirty="0">
                <a:sym typeface="Symbol" panose="05050102010706020507" pitchFamily="18" charset="2"/>
              </a:rPr>
              <a:t>For an integer larger than 2, being odd is necessary for it to be a prime.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SG" sz="2400" dirty="0">
                <a:sym typeface="Symbol" panose="05050102010706020507" pitchFamily="18" charset="2"/>
              </a:rPr>
              <a:t>Being a mammal is necessary to being a human.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400" dirty="0"/>
              <a:t>Sam's being a father is both a necessary and a sufficient condition for his being a male parent.</a:t>
            </a:r>
            <a:endParaRPr lang="en-SG" sz="3600" dirty="0">
              <a:sym typeface="Symbol" panose="05050102010706020507" pitchFamily="18" charset="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9827" y="893432"/>
            <a:ext cx="8269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SG" sz="2800" dirty="0">
                <a:sym typeface="Symbol" panose="05050102010706020507" pitchFamily="18" charset="2"/>
              </a:rPr>
              <a:t>Consequently,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457022" y="1484749"/>
                <a:ext cx="6105709" cy="830997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>
                  <a:tabLst>
                    <a:tab pos="4122738" algn="l"/>
                    <a:tab pos="5830888" algn="l"/>
                  </a:tabLst>
                </a:pPr>
                <a:r>
                  <a:rPr lang="en-SG" sz="2400" i="1" dirty="0"/>
                  <a:t>r</a:t>
                </a:r>
                <a:r>
                  <a:rPr lang="en-SG" sz="2400" dirty="0"/>
                  <a:t> is a necessary and sufficient condition for </a:t>
                </a:r>
                <a:r>
                  <a:rPr lang="en-SG" sz="2400" i="1" dirty="0"/>
                  <a:t>s</a:t>
                </a:r>
                <a:r>
                  <a:rPr lang="en-SG" sz="2400" dirty="0"/>
                  <a:t>	</a:t>
                </a:r>
              </a:p>
              <a:p>
                <a:pPr>
                  <a:tabLst>
                    <a:tab pos="4122738" algn="l"/>
                    <a:tab pos="5830888" algn="l"/>
                  </a:tabLst>
                </a:pPr>
                <a:r>
                  <a:rPr lang="en-SG" sz="2400" dirty="0">
                    <a:solidFill>
                      <a:srgbClr val="0000FF"/>
                    </a:solidFill>
                  </a:rPr>
                  <a:t>means</a:t>
                </a:r>
                <a:r>
                  <a:rPr lang="en-SG" sz="2400" dirty="0"/>
                  <a:t> “</a:t>
                </a:r>
                <a:r>
                  <a:rPr lang="en-SG" sz="2400" i="1" dirty="0"/>
                  <a:t>r</a:t>
                </a:r>
                <a:r>
                  <a:rPr lang="en-SG" sz="2400" dirty="0"/>
                  <a:t> if and only if </a:t>
                </a:r>
                <a:r>
                  <a:rPr lang="en-SG" sz="2400" i="1" dirty="0"/>
                  <a:t>s</a:t>
                </a:r>
                <a:r>
                  <a:rPr lang="en-SG" sz="2400" dirty="0"/>
                  <a:t>” or “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↔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SG" sz="2400" dirty="0"/>
                  <a:t>”. </a:t>
                </a: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022" y="1484749"/>
                <a:ext cx="6105709" cy="830997"/>
              </a:xfrm>
              <a:prstGeom prst="rect">
                <a:avLst/>
              </a:prstGeom>
              <a:blipFill>
                <a:blip r:embed="rId3"/>
                <a:stretch>
                  <a:fillRect l="-1497" t="-5882" b="-16176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Oval 37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265688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80D40-4BAB-A6FF-603B-A12BC3B62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57</a:t>
            </a:fld>
            <a:endParaRPr lang="en-SG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5DD43D-9F73-5DCB-CB02-8DDBC07E3057}"/>
              </a:ext>
            </a:extLst>
          </p:cNvPr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7803B5-470C-93BE-4299-D5A289F728D4}"/>
              </a:ext>
            </a:extLst>
          </p:cNvPr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Conditional Statements	</a:t>
            </a:r>
            <a:r>
              <a:rPr lang="en-SG" sz="1200" dirty="0">
                <a:solidFill>
                  <a:schemeClr val="bg1"/>
                </a:solidFill>
              </a:rPr>
              <a:t>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53B7FA-7286-05E5-EC85-86A521B5311A}"/>
              </a:ext>
            </a:extLst>
          </p:cNvPr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Necessary and Sufficient Conditions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8" name="Slide Number Placeholder 18">
            <a:extLst>
              <a:ext uri="{FF2B5EF4-FFF2-40B4-BE49-F238E27FC236}">
                <a16:creationId xmlns:a16="http://schemas.microsoft.com/office/drawing/2014/main" id="{B62586EB-F1A1-2E1D-3862-7BEDD5420F15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45BCA7-BE1F-44EA-8FAA-E97CADA8B770}" type="slidenum">
              <a:rPr lang="en-SG" smtClean="0"/>
              <a:pPr/>
              <a:t>57</a:t>
            </a:fld>
            <a:endParaRPr lang="en-SG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5C49990-28B3-8D57-5080-7D704573F014}"/>
              </a:ext>
            </a:extLst>
          </p:cNvPr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2741E56-AE1F-026C-79C5-B593E16B56DF}"/>
              </a:ext>
            </a:extLst>
          </p:cNvPr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74ECB5B-C39F-E19E-DE39-4DD0CD761B02}"/>
              </a:ext>
            </a:extLst>
          </p:cNvPr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B911931-3B72-F0B9-0241-E368CE978132}"/>
              </a:ext>
            </a:extLst>
          </p:cNvPr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ABD8C76-7CB5-1DEE-7285-4195F80BF5B9}"/>
              </a:ext>
            </a:extLst>
          </p:cNvPr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8130C6F-D1FD-3D46-99F2-FA99B3146307}"/>
              </a:ext>
            </a:extLst>
          </p:cNvPr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655CBA-F918-408D-F1DF-18FA3587B420}"/>
              </a:ext>
            </a:extLst>
          </p:cNvPr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C2648D2-8020-CF08-9C38-54E2B94D1867}"/>
              </a:ext>
            </a:extLst>
          </p:cNvPr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FAD1402-B703-33DE-AF37-EF9366C809A5}"/>
              </a:ext>
            </a:extLst>
          </p:cNvPr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1C560EF-9D3D-8581-31C2-209835A54FF5}"/>
              </a:ext>
            </a:extLst>
          </p:cNvPr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1FACCD4-76B3-F307-6C42-67610D2C2330}"/>
              </a:ext>
            </a:extLst>
          </p:cNvPr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EA9BCF6-FCEF-3DD9-59FA-3BBDE0B78650}"/>
              </a:ext>
            </a:extLst>
          </p:cNvPr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CF81690-A9F8-DB1F-52C7-40CCE5EA0CBC}"/>
              </a:ext>
            </a:extLst>
          </p:cNvPr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C899B9A-8D51-64F6-947D-99915B22A46E}"/>
              </a:ext>
            </a:extLst>
          </p:cNvPr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1A1C828-7DB8-A1D4-C728-DEE01CF1FF79}"/>
                  </a:ext>
                </a:extLst>
              </p:cNvPr>
              <p:cNvSpPr txBox="1"/>
              <p:nvPr/>
            </p:nvSpPr>
            <p:spPr>
              <a:xfrm>
                <a:off x="529827" y="2493755"/>
                <a:ext cx="8269019" cy="1985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lvl="1" indent="-285750">
                  <a:spcBef>
                    <a:spcPts val="600"/>
                  </a:spcBef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sym typeface="Symbol" panose="05050102010706020507" pitchFamily="18" charset="2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𝑝</m:t>
                    </m:r>
                  </m:oMath>
                </a14:m>
                <a:r>
                  <a:rPr lang="en-US" sz="2400" dirty="0">
                    <a:sym typeface="Symbol" panose="05050102010706020507" pitchFamily="18" charset="2"/>
                  </a:rPr>
                  <a:t> then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𝑞</m:t>
                    </m:r>
                  </m:oMath>
                </a14:m>
                <a:endParaRPr lang="en-US" sz="2400" b="0" dirty="0">
                  <a:sym typeface="Symbol" panose="05050102010706020507" pitchFamily="18" charset="2"/>
                </a:endParaRPr>
              </a:p>
              <a:p>
                <a:pPr marL="742950" lvl="1" indent="-285750">
                  <a:spcBef>
                    <a:spcPts val="600"/>
                  </a:spcBef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𝑝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en-US" sz="2400" dirty="0">
                    <a:sym typeface="Symbol" panose="05050102010706020507" pitchFamily="18" charset="2"/>
                  </a:rPr>
                  <a:t>only if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𝑞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endParaRPr lang="en-US" sz="2400" b="0" i="1" dirty="0">
                  <a:latin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742950" lvl="1" indent="-285750">
                  <a:spcBef>
                    <a:spcPts val="600"/>
                  </a:spcBef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𝑞</m:t>
                    </m:r>
                  </m:oMath>
                </a14:m>
                <a:r>
                  <a:rPr lang="en-US" sz="3600" dirty="0">
                    <a:sym typeface="Symbol" panose="05050102010706020507" pitchFamily="18" charset="2"/>
                  </a:rPr>
                  <a:t> </a:t>
                </a:r>
                <a:r>
                  <a:rPr lang="en-US" sz="2400" dirty="0">
                    <a:sym typeface="Symbol" panose="05050102010706020507" pitchFamily="18" charset="2"/>
                  </a:rPr>
                  <a:t>is necessary for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𝑝</m:t>
                    </m:r>
                  </m:oMath>
                </a14:m>
                <a:r>
                  <a:rPr lang="en-US" sz="2400" dirty="0">
                    <a:sym typeface="Symbol" panose="05050102010706020507" pitchFamily="18" charset="2"/>
                  </a:rPr>
                  <a:t> </a:t>
                </a:r>
              </a:p>
              <a:p>
                <a:pPr marL="742950" lvl="1" indent="-285750">
                  <a:spcBef>
                    <a:spcPts val="600"/>
                  </a:spcBef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𝑝</m:t>
                    </m:r>
                  </m:oMath>
                </a14:m>
                <a:r>
                  <a:rPr lang="en-SG" sz="2400" dirty="0">
                    <a:sym typeface="Symbol" panose="05050102010706020507" pitchFamily="18" charset="2"/>
                  </a:rPr>
                  <a:t> is sufficient for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𝑞</m:t>
                    </m:r>
                  </m:oMath>
                </a14:m>
                <a:endParaRPr lang="en-SG" sz="2400" dirty="0">
                  <a:sym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1A1C828-7DB8-A1D4-C728-DEE01CF1F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27" y="2493755"/>
                <a:ext cx="8269019" cy="1985159"/>
              </a:xfrm>
              <a:prstGeom prst="rect">
                <a:avLst/>
              </a:prstGeom>
              <a:blipFill>
                <a:blip r:embed="rId2"/>
                <a:stretch>
                  <a:fillRect t="-2454" b="-5828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77E741F7-2AED-BE83-81EE-6D9724AF43EC}"/>
              </a:ext>
            </a:extLst>
          </p:cNvPr>
          <p:cNvSpPr txBox="1"/>
          <p:nvPr/>
        </p:nvSpPr>
        <p:spPr>
          <a:xfrm>
            <a:off x="529827" y="893432"/>
            <a:ext cx="8269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SG" sz="2800" dirty="0">
                <a:sym typeface="Symbol" panose="05050102010706020507" pitchFamily="18" charset="2"/>
              </a:rPr>
              <a:t>In summary,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DA5B1B2-0347-3649-7092-DB1A4CECCC63}"/>
                  </a:ext>
                </a:extLst>
              </p:cNvPr>
              <p:cNvSpPr txBox="1"/>
              <p:nvPr/>
            </p:nvSpPr>
            <p:spPr>
              <a:xfrm>
                <a:off x="1457022" y="1484749"/>
                <a:ext cx="6105709" cy="461665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>
                  <a:tabLst>
                    <a:tab pos="4122738" algn="l"/>
                    <a:tab pos="5830888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SG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DA5B1B2-0347-3649-7092-DB1A4CECC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022" y="1484749"/>
                <a:ext cx="6105709" cy="461665"/>
              </a:xfrm>
              <a:prstGeom prst="rect">
                <a:avLst/>
              </a:prstGeom>
              <a:blipFill>
                <a:blip r:embed="rId3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Oval 25">
            <a:extLst>
              <a:ext uri="{FF2B5EF4-FFF2-40B4-BE49-F238E27FC236}">
                <a16:creationId xmlns:a16="http://schemas.microsoft.com/office/drawing/2014/main" id="{56A3D9AC-285B-ECCB-71B2-2D4F6B5096E7}"/>
              </a:ext>
            </a:extLst>
          </p:cNvPr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6A43528-B7F9-03FE-C674-735E81322D8C}"/>
              </a:ext>
            </a:extLst>
          </p:cNvPr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D043946-9644-F3C0-E350-EB1F142DA64F}"/>
              </a:ext>
            </a:extLst>
          </p:cNvPr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3A9D492-5517-04E8-9158-F4ABF0364FDF}"/>
              </a:ext>
            </a:extLst>
          </p:cNvPr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1473D34-E373-F05D-9A1E-648A454E89AC}"/>
              </a:ext>
            </a:extLst>
          </p:cNvPr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E8E3D8C3-532E-6DB0-BB32-A81250ED611D}"/>
              </a:ext>
            </a:extLst>
          </p:cNvPr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3220D3E-A626-D721-E307-095E3C006D55}"/>
              </a:ext>
            </a:extLst>
          </p:cNvPr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24941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58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Rounded Rectangle 31"/>
          <p:cNvSpPr/>
          <p:nvPr/>
        </p:nvSpPr>
        <p:spPr>
          <a:xfrm>
            <a:off x="644577" y="2152650"/>
            <a:ext cx="7809875" cy="751115"/>
          </a:xfrm>
          <a:prstGeom prst="roundRect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922086" y="2220685"/>
            <a:ext cx="7247642" cy="597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SG" sz="3000" dirty="0">
                <a:solidFill>
                  <a:schemeClr val="bg1"/>
                </a:solidFill>
                <a:latin typeface="+mn-lt"/>
              </a:rPr>
              <a:t>2.3 Valid and Invalid Arguments</a:t>
            </a:r>
          </a:p>
        </p:txBody>
      </p:sp>
      <p:sp>
        <p:nvSpPr>
          <p:cNvPr id="34" name="Oval 33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2" name="Oval 21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5" name="Oval 24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54608615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Valid and Invalid Arguments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59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15" name="TextBox 14"/>
          <p:cNvSpPr txBox="1"/>
          <p:nvPr/>
        </p:nvSpPr>
        <p:spPr>
          <a:xfrm>
            <a:off x="473985" y="2737097"/>
            <a:ext cx="5758442" cy="13542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SG" sz="2400" dirty="0"/>
              <a:t>If Socrates is a man, then Socrates is mortal.</a:t>
            </a:r>
          </a:p>
          <a:p>
            <a:pPr>
              <a:spcAft>
                <a:spcPts val="600"/>
              </a:spcAft>
            </a:pPr>
            <a:r>
              <a:rPr lang="en-SG" sz="2400" dirty="0"/>
              <a:t>Socrates is a man.</a:t>
            </a:r>
          </a:p>
          <a:p>
            <a:pPr>
              <a:spcAft>
                <a:spcPts val="600"/>
              </a:spcAft>
            </a:pPr>
            <a:r>
              <a:rPr lang="en-SG" sz="2400" dirty="0">
                <a:sym typeface="Symbol"/>
              </a:rPr>
              <a:t> </a:t>
            </a:r>
            <a:r>
              <a:rPr lang="en-SG" sz="2400" dirty="0"/>
              <a:t>Socrates is mortal.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432" y="4369320"/>
            <a:ext cx="6923948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An argument form is called </a:t>
            </a:r>
            <a:r>
              <a:rPr lang="en-US" sz="2800" dirty="0">
                <a:solidFill>
                  <a:srgbClr val="C00000"/>
                </a:solidFill>
              </a:rPr>
              <a:t>valid</a:t>
            </a:r>
            <a:r>
              <a:rPr lang="en-US" sz="2800" dirty="0"/>
              <a:t> if, and only if, whenever statements are substituted that make all the premises true, the conclusion is also true.</a:t>
            </a:r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2.3.1. Valid and Invalid Arguments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8" name="Group 7"/>
          <p:cNvGrpSpPr/>
          <p:nvPr/>
        </p:nvGrpSpPr>
        <p:grpSpPr>
          <a:xfrm>
            <a:off x="6336674" y="2193086"/>
            <a:ext cx="2009831" cy="1920656"/>
            <a:chOff x="6336674" y="2193086"/>
            <a:chExt cx="2009831" cy="1920656"/>
          </a:xfrm>
        </p:grpSpPr>
        <p:sp>
          <p:nvSpPr>
            <p:cNvPr id="26" name="TextBox 25"/>
            <p:cNvSpPr txBox="1"/>
            <p:nvPr/>
          </p:nvSpPr>
          <p:spPr>
            <a:xfrm>
              <a:off x="6336674" y="2193086"/>
              <a:ext cx="2009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 dirty="0">
                  <a:solidFill>
                    <a:srgbClr val="C00000"/>
                  </a:solidFill>
                </a:rPr>
                <a:t>Abstract form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393095" y="2630260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</a:rPr>
                <a:t>If </a:t>
              </a:r>
              <a:r>
                <a:rPr lang="en-SG" sz="2400" i="1" dirty="0">
                  <a:solidFill>
                    <a:schemeClr val="bg1"/>
                  </a:solidFill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, then </a:t>
              </a:r>
              <a:r>
                <a:rPr lang="en-SG" sz="24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q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393095" y="3652077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</a:t>
              </a:r>
              <a:r>
                <a:rPr lang="en-SG" sz="24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q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396377" y="3133029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69739" y="1551023"/>
            <a:ext cx="5775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Argument: </a:t>
            </a:r>
            <a:r>
              <a:rPr lang="en-US" sz="2800" dirty="0"/>
              <a:t>a sequence of statements ending in a conclusion.</a:t>
            </a:r>
          </a:p>
        </p:txBody>
      </p:sp>
    </p:spTree>
    <p:extLst>
      <p:ext uri="{BB962C8B-B14F-4D97-AF65-F5344CB8AC3E}">
        <p14:creationId xmlns:p14="http://schemas.microsoft.com/office/powerpoint/2010/main" val="59502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Example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9882" y="1124262"/>
            <a:ext cx="42670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If </a:t>
            </a:r>
            <a:r>
              <a:rPr lang="en-SG" sz="2800" dirty="0">
                <a:solidFill>
                  <a:srgbClr val="000099"/>
                </a:solidFill>
              </a:rPr>
              <a:t>Jane is a math major </a:t>
            </a:r>
            <a:r>
              <a:rPr lang="en-SG" sz="2800" dirty="0"/>
              <a:t>or </a:t>
            </a:r>
            <a:r>
              <a:rPr lang="en-SG" sz="2800" dirty="0">
                <a:solidFill>
                  <a:srgbClr val="000099"/>
                </a:solidFill>
              </a:rPr>
              <a:t>Jane is a computer science major</a:t>
            </a:r>
            <a:r>
              <a:rPr lang="en-SG" sz="2800" dirty="0"/>
              <a:t>, then </a:t>
            </a:r>
            <a:r>
              <a:rPr lang="en-SG" sz="2800" dirty="0">
                <a:solidFill>
                  <a:srgbClr val="000099"/>
                </a:solidFill>
              </a:rPr>
              <a:t>Jane will take MA1101R</a:t>
            </a:r>
            <a:r>
              <a:rPr lang="en-SG" sz="2800" dirty="0"/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14558" y="1124262"/>
            <a:ext cx="33365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>
                <a:solidFill>
                  <a:schemeClr val="accent6">
                    <a:lumMod val="75000"/>
                  </a:schemeClr>
                </a:solidFill>
              </a:rPr>
              <a:t>Jane is a computer science major.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14558" y="2078369"/>
            <a:ext cx="33365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Therefore, </a:t>
            </a:r>
            <a:r>
              <a:rPr lang="en-SG" sz="2800" dirty="0">
                <a:solidFill>
                  <a:schemeClr val="accent2">
                    <a:lumMod val="50000"/>
                  </a:schemeClr>
                </a:solidFill>
              </a:rPr>
              <a:t>Jane will take MA1101R</a:t>
            </a:r>
            <a:r>
              <a:rPr lang="en-SG" sz="2800" dirty="0"/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6</a:t>
            </a:fld>
            <a:endParaRPr lang="en-SG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289115" y="3197367"/>
            <a:ext cx="860005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79882" y="3504646"/>
            <a:ext cx="41471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SG" sz="2800" dirty="0"/>
              <a:t>If </a:t>
            </a:r>
            <a:r>
              <a:rPr lang="en-SG" sz="2800" dirty="0">
                <a:solidFill>
                  <a:srgbClr val="000099"/>
                </a:solidFill>
              </a:rPr>
              <a:t>CS1231 is easy </a:t>
            </a:r>
            <a:r>
              <a:rPr lang="en-SG" sz="2800" dirty="0"/>
              <a:t>or </a:t>
            </a:r>
            <a:r>
              <a:rPr lang="en-SG" sz="2800" dirty="0">
                <a:solidFill>
                  <a:srgbClr val="000099"/>
                </a:solidFill>
              </a:rPr>
              <a:t>______________</a:t>
            </a:r>
            <a:r>
              <a:rPr lang="en-SG" sz="2800" dirty="0"/>
              <a:t>,  then </a:t>
            </a:r>
            <a:r>
              <a:rPr lang="en-SG" sz="2800" dirty="0">
                <a:solidFill>
                  <a:srgbClr val="000099"/>
                </a:solidFill>
              </a:rPr>
              <a:t>_____________________</a:t>
            </a:r>
            <a:r>
              <a:rPr lang="en-SG" sz="2800" dirty="0"/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20409" y="3681342"/>
            <a:ext cx="3336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>
                <a:solidFill>
                  <a:schemeClr val="accent6">
                    <a:lumMod val="75000"/>
                  </a:schemeClr>
                </a:solidFill>
              </a:rPr>
              <a:t>I study hard.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20409" y="4476655"/>
            <a:ext cx="33365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Therefore, </a:t>
            </a:r>
            <a:r>
              <a:rPr lang="en-SG" sz="2800" dirty="0">
                <a:solidFill>
                  <a:schemeClr val="accent2">
                    <a:lumMod val="50000"/>
                  </a:schemeClr>
                </a:solidFill>
              </a:rPr>
              <a:t>I will get A+ in this course</a:t>
            </a:r>
            <a:r>
              <a:rPr lang="en-SG" sz="2800" dirty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75553" y="4241858"/>
            <a:ext cx="2533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>
                <a:solidFill>
                  <a:srgbClr val="FF0000"/>
                </a:solidFill>
              </a:rPr>
              <a:t>I study hard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75553" y="4869866"/>
            <a:ext cx="3881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>
                <a:solidFill>
                  <a:srgbClr val="FF0000"/>
                </a:solidFill>
              </a:rPr>
              <a:t>I will get A+ in this course</a:t>
            </a:r>
          </a:p>
        </p:txBody>
      </p:sp>
      <p:sp>
        <p:nvSpPr>
          <p:cNvPr id="6" name="Oval 5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0" name="Oval 19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3" name="Oval 22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Oval 31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Oval 32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7" name="Oval 36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7" b="19337"/>
          <a:stretch/>
        </p:blipFill>
        <p:spPr>
          <a:xfrm>
            <a:off x="7789805" y="833563"/>
            <a:ext cx="1230559" cy="13506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926" y="5047015"/>
            <a:ext cx="1299781" cy="15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8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  <p:bldP spid="26" grpId="0"/>
      <p:bldP spid="2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Valid and Invalid Arguments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60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3" name="Group 2"/>
          <p:cNvGrpSpPr/>
          <p:nvPr/>
        </p:nvGrpSpPr>
        <p:grpSpPr>
          <a:xfrm>
            <a:off x="415123" y="1155144"/>
            <a:ext cx="8376035" cy="3358844"/>
            <a:chOff x="415123" y="1155144"/>
            <a:chExt cx="8376035" cy="3358844"/>
          </a:xfrm>
        </p:grpSpPr>
        <p:sp>
          <p:nvSpPr>
            <p:cNvPr id="55" name="Rectangle 54"/>
            <p:cNvSpPr/>
            <p:nvPr/>
          </p:nvSpPr>
          <p:spPr>
            <a:xfrm>
              <a:off x="415123" y="1155145"/>
              <a:ext cx="8376035" cy="328189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15123" y="1155144"/>
              <a:ext cx="8376035" cy="625969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66301" y="1206619"/>
              <a:ext cx="81954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2.3.1 (Argument)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66300" y="1805554"/>
              <a:ext cx="8324857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sz="2000" dirty="0"/>
                <a:t>An </a:t>
              </a:r>
              <a:r>
                <a:rPr lang="en-SG" sz="2000" b="1" dirty="0"/>
                <a:t>argument</a:t>
              </a:r>
              <a:r>
                <a:rPr lang="en-SG" sz="2000" dirty="0"/>
                <a:t> (</a:t>
              </a:r>
              <a:r>
                <a:rPr lang="en-SG" sz="2000" b="1" dirty="0"/>
                <a:t>argument form</a:t>
              </a:r>
              <a:r>
                <a:rPr lang="en-SG" sz="2000" dirty="0"/>
                <a:t>) is a sequence of statements (statement forms). All statements in an argument (argument form), except for the final one, are called </a:t>
              </a:r>
              <a:r>
                <a:rPr lang="en-SG" sz="2000" b="1" dirty="0"/>
                <a:t>premises</a:t>
              </a:r>
              <a:r>
                <a:rPr lang="en-SG" sz="2000" dirty="0"/>
                <a:t> (or </a:t>
              </a:r>
              <a:r>
                <a:rPr lang="en-SG" sz="2000" b="1" dirty="0"/>
                <a:t>assumptions</a:t>
              </a:r>
              <a:r>
                <a:rPr lang="en-SG" sz="2000" dirty="0"/>
                <a:t> or </a:t>
              </a:r>
              <a:r>
                <a:rPr lang="en-SG" sz="2000" b="1" dirty="0"/>
                <a:t>hypothesis</a:t>
              </a:r>
              <a:r>
                <a:rPr lang="en-SG" sz="2000" dirty="0"/>
                <a:t>). </a:t>
              </a:r>
            </a:p>
            <a:p>
              <a:pPr>
                <a:spcAft>
                  <a:spcPts val="600"/>
                </a:spcAft>
              </a:pPr>
              <a:r>
                <a:rPr lang="en-SG" sz="2000" dirty="0"/>
                <a:t>The final statement (statement form) is called the </a:t>
              </a:r>
              <a:r>
                <a:rPr lang="en-SG" sz="2000" b="1" dirty="0"/>
                <a:t>conclusion</a:t>
              </a:r>
              <a:r>
                <a:rPr lang="en-SG" sz="2000" dirty="0"/>
                <a:t>. The symbol </a:t>
              </a:r>
              <a:r>
                <a:rPr lang="en-SG" sz="2000" dirty="0">
                  <a:sym typeface="Symbol"/>
                </a:rPr>
                <a:t>, which is read “therefore”, is normally placed just before the conclusion.</a:t>
              </a:r>
            </a:p>
            <a:p>
              <a:pPr>
                <a:spcAft>
                  <a:spcPts val="600"/>
                </a:spcAft>
              </a:pPr>
              <a:r>
                <a:rPr lang="en-SG" sz="2000" dirty="0">
                  <a:sym typeface="Symbol"/>
                </a:rPr>
                <a:t>To say that an argument form is </a:t>
              </a:r>
              <a:r>
                <a:rPr lang="en-SG" sz="2000" b="1" dirty="0">
                  <a:sym typeface="Symbol"/>
                </a:rPr>
                <a:t>valid</a:t>
              </a:r>
              <a:r>
                <a:rPr lang="en-SG" sz="2000" dirty="0">
                  <a:sym typeface="Symbol"/>
                </a:rPr>
                <a:t> means that no matter what particular statements are substituted for the statement variables in its premises, if the resulting premises are all true, then the conclusion is also true. </a:t>
              </a:r>
              <a:endParaRPr lang="en-SG" sz="20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40746" y="4547197"/>
            <a:ext cx="6302544" cy="1746144"/>
            <a:chOff x="708751" y="4647751"/>
            <a:chExt cx="6302544" cy="1746144"/>
          </a:xfrm>
        </p:grpSpPr>
        <p:sp>
          <p:nvSpPr>
            <p:cNvPr id="61" name="TextBox 60"/>
            <p:cNvSpPr txBox="1"/>
            <p:nvPr/>
          </p:nvSpPr>
          <p:spPr>
            <a:xfrm>
              <a:off x="3331483" y="4909361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</a:rPr>
                <a:t>If </a:t>
              </a:r>
              <a:r>
                <a:rPr lang="en-SG" sz="2400" i="1" dirty="0">
                  <a:solidFill>
                    <a:schemeClr val="bg1"/>
                  </a:solidFill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, then </a:t>
              </a:r>
              <a:r>
                <a:rPr lang="en-SG" sz="24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q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331483" y="5931178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</a:t>
              </a:r>
              <a:r>
                <a:rPr lang="en-SG" sz="24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q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334765" y="5412130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6" name="Left Brace 5"/>
            <p:cNvSpPr/>
            <p:nvPr/>
          </p:nvSpPr>
          <p:spPr>
            <a:xfrm flipH="1">
              <a:off x="5341771" y="4909361"/>
              <a:ext cx="125963" cy="1021817"/>
            </a:xfrm>
            <a:prstGeom prst="leftBrace">
              <a:avLst>
                <a:gd name="adj1" fmla="val 55571"/>
                <a:gd name="adj2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708751" y="4647751"/>
              <a:ext cx="1766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Example: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644269" y="5181297"/>
              <a:ext cx="13670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 dirty="0">
                  <a:solidFill>
                    <a:srgbClr val="C00000"/>
                  </a:solidFill>
                </a:rPr>
                <a:t>premises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341770" y="5932230"/>
              <a:ext cx="16078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 dirty="0">
                  <a:solidFill>
                    <a:srgbClr val="C00000"/>
                  </a:solidFill>
                </a:rPr>
                <a:t>conclusion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7D86B24-ADD8-E976-785A-3FE0DB123694}"/>
                  </a:ext>
                </a:extLst>
              </p:cNvPr>
              <p:cNvSpPr txBox="1"/>
              <p:nvPr/>
            </p:nvSpPr>
            <p:spPr>
              <a:xfrm>
                <a:off x="689503" y="5399737"/>
                <a:ext cx="2055563" cy="430887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⊢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SG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7D86B24-ADD8-E976-785A-3FE0DB1236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503" y="5399737"/>
                <a:ext cx="2055563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826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Determining Validity or Invalidity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61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3" name="TextBox 52"/>
          <p:cNvSpPr txBox="1"/>
          <p:nvPr/>
        </p:nvSpPr>
        <p:spPr>
          <a:xfrm>
            <a:off x="435489" y="1532361"/>
            <a:ext cx="7912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/>
              <a:t>Testing an Argument Form for Validity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7557" y="2055581"/>
            <a:ext cx="810978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006600"/>
                </a:solidFill>
              </a:rPr>
              <a:t>Identify the premises and conclusion of the argument form.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0000FF"/>
                </a:solidFill>
              </a:rPr>
              <a:t>Construct a truth table showing the truth values of all the premises and the conclusion.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006600"/>
                </a:solidFill>
              </a:rPr>
              <a:t>A row of the truth table in which all the premises are true is called a </a:t>
            </a:r>
            <a:r>
              <a:rPr lang="en-US" sz="2400" dirty="0">
                <a:solidFill>
                  <a:srgbClr val="C00000"/>
                </a:solidFill>
              </a:rPr>
              <a:t>critical row</a:t>
            </a:r>
            <a:r>
              <a:rPr lang="en-US" sz="2400" dirty="0">
                <a:solidFill>
                  <a:srgbClr val="006600"/>
                </a:solidFill>
              </a:rPr>
              <a:t>. 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If there is a critical row in which the conclusion is false </a:t>
            </a:r>
            <a:br>
              <a:rPr lang="en-US" sz="2400" dirty="0"/>
            </a:br>
            <a:r>
              <a:rPr lang="en-US" sz="2400" dirty="0">
                <a:sym typeface="Symbol"/>
              </a:rPr>
              <a:t> </a:t>
            </a:r>
            <a:r>
              <a:rPr lang="en-US" sz="2400" dirty="0"/>
              <a:t>the argument form is invalid. 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If the conclusion in every critical row is true</a:t>
            </a:r>
            <a:br>
              <a:rPr lang="en-US" sz="2400" dirty="0"/>
            </a:br>
            <a:r>
              <a:rPr lang="en-US" sz="2400" dirty="0">
                <a:sym typeface="Symbol"/>
              </a:rPr>
              <a:t> </a:t>
            </a:r>
            <a:r>
              <a:rPr lang="en-US" sz="2400" dirty="0"/>
              <a:t>the argument form is valid.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2.3.2. Determining Validity or Invalidity</a:t>
            </a:r>
            <a:endParaRPr lang="en-SG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1720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Determining Validity or Invalidity: Example #1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62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3" name="Group 2"/>
          <p:cNvGrpSpPr/>
          <p:nvPr/>
        </p:nvGrpSpPr>
        <p:grpSpPr>
          <a:xfrm>
            <a:off x="831457" y="966839"/>
            <a:ext cx="1866517" cy="1483482"/>
            <a:chOff x="3240716" y="974979"/>
            <a:chExt cx="1866517" cy="1483482"/>
          </a:xfrm>
        </p:grpSpPr>
        <p:sp>
          <p:nvSpPr>
            <p:cNvPr id="33" name="TextBox 32"/>
            <p:cNvSpPr txBox="1"/>
            <p:nvPr/>
          </p:nvSpPr>
          <p:spPr>
            <a:xfrm>
              <a:off x="3240716" y="974979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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r>
                <a:rPr lang="en-SG" sz="24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q 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 ~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r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240716" y="1996796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</a:t>
              </a:r>
              <a:r>
                <a:rPr lang="en-SG" sz="2400" i="1" dirty="0">
                  <a:solidFill>
                    <a:schemeClr val="bg1"/>
                  </a:solidFill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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r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243998" y="1477748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</a:rPr>
                <a:t>q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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r>
                <a:rPr lang="en-SG" sz="24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p 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 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r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971586"/>
              </p:ext>
            </p:extLst>
          </p:nvPr>
        </p:nvGraphicFramePr>
        <p:xfrm>
          <a:off x="476756" y="2642641"/>
          <a:ext cx="7507116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36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75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75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436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436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5122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~</a:t>
                      </a:r>
                      <a:r>
                        <a:rPr lang="en-US" sz="2000" i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/>
                        <a:t>q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>
                          <a:sym typeface="Symbol"/>
                        </a:rPr>
                        <a:t> </a:t>
                      </a:r>
                      <a:r>
                        <a:rPr lang="en-US" sz="2000" dirty="0"/>
                        <a:t>~</a:t>
                      </a:r>
                      <a:r>
                        <a:rPr lang="en-US" sz="2000" i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/>
                        <a:t>p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>
                          <a:sym typeface="Symbol"/>
                        </a:rPr>
                        <a:t> </a:t>
                      </a:r>
                      <a:r>
                        <a:rPr lang="en-US" sz="2000" i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/>
                        <a:t>p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>
                          <a:sym typeface="Symbol"/>
                        </a:rPr>
                        <a:t> </a:t>
                      </a:r>
                      <a:r>
                        <a:rPr lang="en-US" sz="2000" i="1" dirty="0"/>
                        <a:t>q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>
                          <a:sym typeface="Symbol"/>
                        </a:rPr>
                        <a:t> </a:t>
                      </a:r>
                      <a:r>
                        <a:rPr lang="en-US" sz="2000" dirty="0"/>
                        <a:t>~</a:t>
                      </a:r>
                      <a:r>
                        <a:rPr lang="en-US" sz="2000" i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/>
                        <a:t>q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>
                          <a:sym typeface="Symbol"/>
                        </a:rPr>
                        <a:t> </a:t>
                      </a:r>
                      <a:r>
                        <a:rPr lang="en-US" sz="2000" i="1" dirty="0"/>
                        <a:t>p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>
                          <a:sym typeface="Symbol"/>
                        </a:rPr>
                        <a:t> </a:t>
                      </a:r>
                      <a:r>
                        <a:rPr lang="en-US" sz="2000" i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/>
                        <a:t>p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>
                          <a:sym typeface="Symbol"/>
                        </a:rPr>
                        <a:t> </a:t>
                      </a:r>
                      <a:r>
                        <a:rPr lang="en-US" sz="2000" i="1" dirty="0"/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33CC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66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33CC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6600"/>
                          </a:solidFill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33CC"/>
                          </a:solidFill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66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33CC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66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33CC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6600"/>
                          </a:solidFill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33CC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6600"/>
                          </a:solidFill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33CC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66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33CC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66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4432693" y="2985795"/>
            <a:ext cx="3460413" cy="475862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>
            <a:off x="4432693" y="4164562"/>
            <a:ext cx="3460413" cy="475862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ounded Rectangle 56"/>
          <p:cNvSpPr/>
          <p:nvPr/>
        </p:nvSpPr>
        <p:spPr>
          <a:xfrm>
            <a:off x="4432693" y="5433525"/>
            <a:ext cx="3460413" cy="74333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94197" y="3061547"/>
            <a:ext cx="660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T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094197" y="4202438"/>
            <a:ext cx="660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F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094197" y="5420081"/>
            <a:ext cx="660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T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094197" y="5776754"/>
            <a:ext cx="660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T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802165" y="966839"/>
            <a:ext cx="2763496" cy="1483482"/>
            <a:chOff x="5432536" y="974979"/>
            <a:chExt cx="2763496" cy="1483482"/>
          </a:xfrm>
        </p:grpSpPr>
        <p:sp>
          <p:nvSpPr>
            <p:cNvPr id="61" name="Left Brace 60"/>
            <p:cNvSpPr/>
            <p:nvPr/>
          </p:nvSpPr>
          <p:spPr>
            <a:xfrm flipH="1">
              <a:off x="5432536" y="974979"/>
              <a:ext cx="221813" cy="1483482"/>
            </a:xfrm>
            <a:prstGeom prst="leftBrace">
              <a:avLst>
                <a:gd name="adj1" fmla="val 55571"/>
                <a:gd name="adj2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797509" y="1485888"/>
              <a:ext cx="23985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 dirty="0">
                  <a:solidFill>
                    <a:srgbClr val="C00000"/>
                  </a:solidFill>
                </a:rPr>
                <a:t>Invalid argument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272428" y="2080989"/>
            <a:ext cx="2586467" cy="519812"/>
            <a:chOff x="4272428" y="2080989"/>
            <a:chExt cx="2586467" cy="519812"/>
          </a:xfrm>
        </p:grpSpPr>
        <p:sp>
          <p:nvSpPr>
            <p:cNvPr id="9" name="Right Brace 8"/>
            <p:cNvSpPr/>
            <p:nvPr/>
          </p:nvSpPr>
          <p:spPr>
            <a:xfrm rot="16200000">
              <a:off x="5490339" y="1232245"/>
              <a:ext cx="150645" cy="2586467"/>
            </a:xfrm>
            <a:prstGeom prst="rightBrace">
              <a:avLst>
                <a:gd name="adj1" fmla="val 35823"/>
                <a:gd name="adj2" fmla="val 50000"/>
              </a:avLst>
            </a:prstGeom>
            <a:ln w="1905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93457" y="2080989"/>
              <a:ext cx="1144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/>
                <a:t>premises</a:t>
              </a: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6817290" y="2266588"/>
            <a:ext cx="1278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conclusion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7893106" y="2900560"/>
            <a:ext cx="1157589" cy="2532965"/>
            <a:chOff x="7893106" y="2900560"/>
            <a:chExt cx="1157589" cy="2532965"/>
          </a:xfrm>
        </p:grpSpPr>
        <p:sp>
          <p:nvSpPr>
            <p:cNvPr id="65" name="TextBox 64"/>
            <p:cNvSpPr txBox="1"/>
            <p:nvPr/>
          </p:nvSpPr>
          <p:spPr>
            <a:xfrm>
              <a:off x="8087779" y="2900560"/>
              <a:ext cx="962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/>
                <a:t>Critical rows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H="1">
              <a:off x="7938489" y="3261602"/>
              <a:ext cx="272450" cy="0"/>
            </a:xfrm>
            <a:prstGeom prst="straightConnector1">
              <a:avLst/>
            </a:prstGeom>
            <a:ln w="28575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/>
            <p:nvPr/>
          </p:nvCxnSpPr>
          <p:spPr>
            <a:xfrm flipH="1">
              <a:off x="7893106" y="3461657"/>
              <a:ext cx="392478" cy="702905"/>
            </a:xfrm>
            <a:prstGeom prst="straightConnector1">
              <a:avLst/>
            </a:prstGeom>
            <a:ln w="28575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/>
            <p:nvPr/>
          </p:nvCxnSpPr>
          <p:spPr>
            <a:xfrm flipH="1">
              <a:off x="7893106" y="3546891"/>
              <a:ext cx="513776" cy="1886634"/>
            </a:xfrm>
            <a:prstGeom prst="straightConnector1">
              <a:avLst/>
            </a:prstGeom>
            <a:ln w="28575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9521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6" grpId="0" animBg="1"/>
      <p:bldP spid="57" grpId="0" animBg="1"/>
      <p:bldP spid="7" grpId="0"/>
      <p:bldP spid="58" grpId="0"/>
      <p:bldP spid="59" grpId="0"/>
      <p:bldP spid="60" grpId="0"/>
      <p:bldP spid="64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Modus Ponens and Modus </a:t>
            </a:r>
            <a:r>
              <a:rPr lang="en-SG" sz="1400" dirty="0" err="1">
                <a:solidFill>
                  <a:schemeClr val="bg1"/>
                </a:solidFill>
              </a:rPr>
              <a:t>Tollens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63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2.3.3. Modus Ponens and Modus </a:t>
            </a:r>
            <a:r>
              <a:rPr lang="en-SG" sz="2800" dirty="0" err="1">
                <a:solidFill>
                  <a:schemeClr val="bg1"/>
                </a:solidFill>
              </a:rPr>
              <a:t>Tollens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369739" y="1551023"/>
            <a:ext cx="82050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C00000"/>
                </a:solidFill>
              </a:rPr>
              <a:t>Syllogism: </a:t>
            </a:r>
            <a:r>
              <a:rPr lang="en-US" sz="2800" dirty="0"/>
              <a:t>An argument form consisting of two premises and a conclusion.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3286099" y="3335624"/>
            <a:ext cx="1866517" cy="1483482"/>
            <a:chOff x="3240716" y="974979"/>
            <a:chExt cx="1866517" cy="1483482"/>
          </a:xfrm>
        </p:grpSpPr>
        <p:sp>
          <p:nvSpPr>
            <p:cNvPr id="55" name="TextBox 54"/>
            <p:cNvSpPr txBox="1"/>
            <p:nvPr/>
          </p:nvSpPr>
          <p:spPr>
            <a:xfrm>
              <a:off x="3240716" y="974979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</a:rPr>
                <a:t>If </a:t>
              </a:r>
              <a:r>
                <a:rPr lang="en-SG" sz="2400" i="1" dirty="0">
                  <a:solidFill>
                    <a:schemeClr val="bg1"/>
                  </a:solidFill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then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r>
                <a:rPr lang="en-SG" sz="24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q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240716" y="1996796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q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243998" y="1477748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</a:rPr>
                <a:t>p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369739" y="2505130"/>
            <a:ext cx="8205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dirty="0"/>
              <a:t>A famous form of syllogism is called </a:t>
            </a:r>
            <a:r>
              <a:rPr lang="en-US" sz="2800" dirty="0">
                <a:solidFill>
                  <a:srgbClr val="C00000"/>
                </a:solidFill>
              </a:rPr>
              <a:t>modus ponens</a:t>
            </a:r>
            <a:r>
              <a:rPr lang="en-US" sz="28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8686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Modus Ponens and Modus </a:t>
            </a:r>
            <a:r>
              <a:rPr lang="en-SG" sz="1400" dirty="0" err="1">
                <a:solidFill>
                  <a:schemeClr val="bg1"/>
                </a:solidFill>
              </a:rPr>
              <a:t>Tollens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64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369739" y="1551023"/>
            <a:ext cx="8205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C00000"/>
                </a:solidFill>
              </a:rPr>
              <a:t>Modus ponens </a:t>
            </a:r>
            <a:r>
              <a:rPr lang="en-US" sz="2800" dirty="0"/>
              <a:t>is a valid form of argument.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7288674" y="1812633"/>
            <a:ext cx="1339603" cy="1421927"/>
            <a:chOff x="3240716" y="974979"/>
            <a:chExt cx="1866517" cy="1421927"/>
          </a:xfrm>
        </p:grpSpPr>
        <p:sp>
          <p:nvSpPr>
            <p:cNvPr id="55" name="TextBox 54"/>
            <p:cNvSpPr txBox="1"/>
            <p:nvPr/>
          </p:nvSpPr>
          <p:spPr>
            <a:xfrm>
              <a:off x="3240716" y="974979"/>
              <a:ext cx="1866517" cy="40011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000" i="1" dirty="0">
                  <a:solidFill>
                    <a:schemeClr val="bg1"/>
                  </a:solidFill>
                </a:rPr>
                <a:t>p</a:t>
              </a:r>
              <a:r>
                <a:rPr lang="en-SG" sz="20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r>
                <a:rPr lang="en-SG" sz="2000" dirty="0">
                  <a:solidFill>
                    <a:schemeClr val="bg1"/>
                  </a:solidFill>
                  <a:sym typeface="Symbol"/>
                </a:rPr>
                <a:t></a:t>
              </a:r>
              <a:r>
                <a:rPr lang="en-SG" sz="20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r>
                <a:rPr lang="en-SG" sz="20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q</a:t>
              </a:r>
              <a:r>
                <a:rPr lang="en-SG" sz="20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endParaRPr lang="en-SG" sz="2000" dirty="0">
                <a:solidFill>
                  <a:schemeClr val="bg1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240716" y="1996796"/>
              <a:ext cx="1866517" cy="40011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0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000" i="1" dirty="0">
                  <a:solidFill>
                    <a:schemeClr val="bg1"/>
                  </a:solidFill>
                  <a:sym typeface="Symbol"/>
                </a:rPr>
                <a:t> q</a:t>
              </a:r>
              <a:r>
                <a:rPr lang="en-SG" sz="20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000" dirty="0">
                <a:solidFill>
                  <a:schemeClr val="bg1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243999" y="1477748"/>
              <a:ext cx="1863234" cy="40011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000" i="1" dirty="0">
                  <a:solidFill>
                    <a:schemeClr val="bg1"/>
                  </a:solidFill>
                </a:rPr>
                <a:t>p</a:t>
              </a:r>
              <a:endParaRPr lang="en-SG" sz="20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760135"/>
              </p:ext>
            </p:extLst>
          </p:nvPr>
        </p:nvGraphicFramePr>
        <p:xfrm>
          <a:off x="2748435" y="2637972"/>
          <a:ext cx="3504551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86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85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43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43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/>
                        <a:t>p </a:t>
                      </a:r>
                      <a:r>
                        <a:rPr lang="en-US" sz="2000" dirty="0">
                          <a:sym typeface="Symbol"/>
                        </a:rPr>
                        <a:t> </a:t>
                      </a:r>
                      <a:r>
                        <a:rPr lang="en-US" sz="2000" i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/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FF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66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FF"/>
                          </a:solidFill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66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FF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6600"/>
                          </a:solidFill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FF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6600"/>
                          </a:solidFill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3" name="Rounded Rectangle 52"/>
          <p:cNvSpPr/>
          <p:nvPr/>
        </p:nvSpPr>
        <p:spPr>
          <a:xfrm>
            <a:off x="4114913" y="3017899"/>
            <a:ext cx="2156380" cy="40643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5635869" y="3042886"/>
            <a:ext cx="660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T</a:t>
            </a:r>
          </a:p>
        </p:txBody>
      </p:sp>
      <p:sp>
        <p:nvSpPr>
          <p:cNvPr id="7" name="Cloud Callout 6">
            <a:extLst>
              <a:ext uri="{FF2B5EF4-FFF2-40B4-BE49-F238E27FC236}">
                <a16:creationId xmlns:a16="http://schemas.microsoft.com/office/drawing/2014/main" id="{311B8DC0-77D4-4020-70DE-D923EC682794}"/>
              </a:ext>
            </a:extLst>
          </p:cNvPr>
          <p:cNvSpPr/>
          <p:nvPr/>
        </p:nvSpPr>
        <p:spPr>
          <a:xfrm>
            <a:off x="275689" y="2515457"/>
            <a:ext cx="1864929" cy="1400194"/>
          </a:xfrm>
          <a:prstGeom prst="cloudCallout">
            <a:avLst>
              <a:gd name="adj1" fmla="val 38688"/>
              <a:gd name="adj2" fmla="val -8380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Affirming Hypothesis</a:t>
            </a:r>
          </a:p>
        </p:txBody>
      </p:sp>
    </p:spTree>
    <p:extLst>
      <p:ext uri="{BB962C8B-B14F-4D97-AF65-F5344CB8AC3E}">
        <p14:creationId xmlns:p14="http://schemas.microsoft.com/office/powerpoint/2010/main" val="329000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9" grpId="0"/>
      <p:bldP spid="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Modus Ponens and Modus </a:t>
            </a:r>
            <a:r>
              <a:rPr lang="en-SG" sz="1400" dirty="0" err="1">
                <a:solidFill>
                  <a:schemeClr val="bg1"/>
                </a:solidFill>
              </a:rPr>
              <a:t>Tollens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65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369739" y="1551023"/>
            <a:ext cx="8205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C00000"/>
                </a:solidFill>
              </a:rPr>
              <a:t>Modus </a:t>
            </a:r>
            <a:r>
              <a:rPr lang="en-US" sz="2800" dirty="0" err="1">
                <a:solidFill>
                  <a:srgbClr val="C00000"/>
                </a:solidFill>
              </a:rPr>
              <a:t>tollens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/>
              <a:t>is another valid form of argument.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144871" y="2354911"/>
            <a:ext cx="1866517" cy="1483482"/>
            <a:chOff x="3240716" y="974979"/>
            <a:chExt cx="1866517" cy="1483482"/>
          </a:xfrm>
        </p:grpSpPr>
        <p:sp>
          <p:nvSpPr>
            <p:cNvPr id="60" name="TextBox 59"/>
            <p:cNvSpPr txBox="1"/>
            <p:nvPr/>
          </p:nvSpPr>
          <p:spPr>
            <a:xfrm>
              <a:off x="3240716" y="974979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</a:rPr>
                <a:t>If </a:t>
              </a:r>
              <a:r>
                <a:rPr lang="en-SG" sz="2400" i="1" dirty="0">
                  <a:solidFill>
                    <a:schemeClr val="bg1"/>
                  </a:solidFill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then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r>
                <a:rPr lang="en-SG" sz="2400" i="1" dirty="0">
                  <a:solidFill>
                    <a:schemeClr val="bg1"/>
                  </a:solidFill>
                  <a:sym typeface="Symbol" panose="05050102010706020507" pitchFamily="18" charset="2"/>
                </a:rPr>
                <a:t>q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240716" y="1996796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~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243998" y="1477748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</a:rPr>
                <a:t>~</a:t>
              </a:r>
              <a:r>
                <a:rPr lang="en-SG" sz="2400" i="1" dirty="0">
                  <a:solidFill>
                    <a:schemeClr val="bg1"/>
                  </a:solidFill>
                </a:rPr>
                <a:t>q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Cloud Callout 2">
            <a:extLst>
              <a:ext uri="{FF2B5EF4-FFF2-40B4-BE49-F238E27FC236}">
                <a16:creationId xmlns:a16="http://schemas.microsoft.com/office/drawing/2014/main" id="{26E34601-EACE-54B9-5BFB-0F58FEA9DD5C}"/>
              </a:ext>
            </a:extLst>
          </p:cNvPr>
          <p:cNvSpPr/>
          <p:nvPr/>
        </p:nvSpPr>
        <p:spPr>
          <a:xfrm>
            <a:off x="275689" y="2515457"/>
            <a:ext cx="2300457" cy="1400194"/>
          </a:xfrm>
          <a:prstGeom prst="cloudCallout">
            <a:avLst>
              <a:gd name="adj1" fmla="val 38688"/>
              <a:gd name="adj2" fmla="val -8380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Denying Consequence</a:t>
            </a:r>
          </a:p>
        </p:txBody>
      </p:sp>
    </p:spTree>
    <p:extLst>
      <p:ext uri="{BB962C8B-B14F-4D97-AF65-F5344CB8AC3E}">
        <p14:creationId xmlns:p14="http://schemas.microsoft.com/office/powerpoint/2010/main" val="399543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Modus Ponens and Modus </a:t>
            </a:r>
            <a:r>
              <a:rPr lang="en-SG" sz="1400" dirty="0" err="1">
                <a:solidFill>
                  <a:schemeClr val="bg1"/>
                </a:solidFill>
              </a:rPr>
              <a:t>Tollens</a:t>
            </a:r>
            <a:r>
              <a:rPr lang="en-SG" sz="1400" dirty="0">
                <a:solidFill>
                  <a:schemeClr val="bg1"/>
                </a:solidFill>
              </a:rPr>
              <a:t>: Quick Quiz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66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369739" y="1263245"/>
            <a:ext cx="820509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Use </a:t>
            </a:r>
            <a:r>
              <a:rPr lang="en-US" sz="2800" dirty="0">
                <a:solidFill>
                  <a:srgbClr val="C00000"/>
                </a:solidFill>
              </a:rPr>
              <a:t>modus ponens </a:t>
            </a:r>
            <a:r>
              <a:rPr lang="en-US" sz="2800" dirty="0"/>
              <a:t>or </a:t>
            </a:r>
            <a:r>
              <a:rPr lang="en-US" sz="2800" dirty="0">
                <a:solidFill>
                  <a:srgbClr val="C00000"/>
                </a:solidFill>
              </a:rPr>
              <a:t>modus </a:t>
            </a:r>
            <a:r>
              <a:rPr lang="en-US" sz="2800" dirty="0" err="1">
                <a:solidFill>
                  <a:srgbClr val="C00000"/>
                </a:solidFill>
              </a:rPr>
              <a:t>tollens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/>
              <a:t>to fill in the blanks of the following arguments so that they become valid inferences.</a:t>
            </a:r>
          </a:p>
          <a:p>
            <a:pPr marL="971550" lvl="1" indent="-514350">
              <a:spcBef>
                <a:spcPts val="600"/>
              </a:spcBef>
              <a:buClr>
                <a:schemeClr val="tx1"/>
              </a:buClr>
              <a:buFont typeface="+mj-lt"/>
              <a:buAutoNum type="alphaLcPeriod"/>
            </a:pPr>
            <a:r>
              <a:rPr lang="en-US" sz="2400" dirty="0"/>
              <a:t>If there are more pigeons than there are pigeonholes, then at least two pigeons roost in the same hole.</a:t>
            </a:r>
            <a:br>
              <a:rPr lang="en-US" sz="2400" dirty="0"/>
            </a:br>
            <a:r>
              <a:rPr lang="en-US" sz="2400" dirty="0"/>
              <a:t>There are more pigeons than there are pigeonholes.</a:t>
            </a:r>
          </a:p>
          <a:p>
            <a:pPr lvl="1">
              <a:buClr>
                <a:schemeClr val="tx1"/>
              </a:buClr>
            </a:pPr>
            <a:r>
              <a:rPr lang="en-US" sz="1200" dirty="0"/>
              <a:t> </a:t>
            </a:r>
            <a:br>
              <a:rPr lang="en-US" sz="2400" dirty="0"/>
            </a:br>
            <a:r>
              <a:rPr lang="en-US" sz="2400" dirty="0"/>
              <a:t>	</a:t>
            </a:r>
            <a:r>
              <a:rPr lang="en-US" sz="2400" dirty="0">
                <a:sym typeface="Symbol"/>
              </a:rPr>
              <a:t> _____________________________________</a:t>
            </a:r>
          </a:p>
          <a:p>
            <a:pPr lvl="1">
              <a:buClr>
                <a:schemeClr val="tx1"/>
              </a:buClr>
            </a:pPr>
            <a:endParaRPr lang="en-US" sz="1600" dirty="0">
              <a:sym typeface="Symbol"/>
            </a:endParaRPr>
          </a:p>
          <a:p>
            <a:pPr marL="971550" lvl="1" indent="-514350">
              <a:spcBef>
                <a:spcPts val="600"/>
              </a:spcBef>
              <a:buClr>
                <a:schemeClr val="tx1"/>
              </a:buClr>
              <a:buFont typeface="+mj-lt"/>
              <a:buAutoNum type="alphaLcPeriod" startAt="2"/>
            </a:pPr>
            <a:r>
              <a:rPr lang="en-US" sz="2400" dirty="0">
                <a:sym typeface="Symbol"/>
              </a:rPr>
              <a:t>If 870,232 is divisible by 6, then it is divisible by 3. 870,232 is not divisible by 3.</a:t>
            </a:r>
          </a:p>
          <a:p>
            <a:pPr lvl="1">
              <a:buClr>
                <a:schemeClr val="tx1"/>
              </a:buClr>
            </a:pPr>
            <a:endParaRPr lang="en-US" sz="1200" dirty="0">
              <a:sym typeface="Symbol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r>
              <a:rPr lang="en-US" sz="2400" dirty="0"/>
              <a:t>	</a:t>
            </a:r>
            <a:r>
              <a:rPr lang="en-US" sz="2400" dirty="0">
                <a:sym typeface="Symbol"/>
              </a:rPr>
              <a:t> _____________________________________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1573619" y="3852854"/>
            <a:ext cx="5784142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/>
              <a:t>At least two pigeons roost in the same hole.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581716" y="5493754"/>
            <a:ext cx="3916716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/>
              <a:t>870,232 is not divisible by 6.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EFA59CD-33B9-4F5F-8805-BC95E04C6F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3"/>
          <a:stretch/>
        </p:blipFill>
        <p:spPr>
          <a:xfrm>
            <a:off x="7751443" y="485528"/>
            <a:ext cx="1396442" cy="9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67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Additional Valid Argument Forms: Rules of Inference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67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2.3.4. Additional Valid Argument Forms: Rules of Inference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369739" y="1551023"/>
            <a:ext cx="8485012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C00000"/>
                </a:solidFill>
              </a:rPr>
              <a:t>A rule of inference </a:t>
            </a:r>
            <a:r>
              <a:rPr lang="en-US" sz="2800" dirty="0"/>
              <a:t>is a form of argument that is valid.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Thus </a:t>
            </a:r>
            <a:r>
              <a:rPr lang="en-US" sz="2400" dirty="0">
                <a:solidFill>
                  <a:srgbClr val="0000FF"/>
                </a:solidFill>
              </a:rPr>
              <a:t>modus ponens </a:t>
            </a:r>
            <a:r>
              <a:rPr lang="en-US" sz="2400" dirty="0"/>
              <a:t>and </a:t>
            </a:r>
            <a:r>
              <a:rPr lang="en-US" sz="2400" dirty="0">
                <a:solidFill>
                  <a:srgbClr val="0000FF"/>
                </a:solidFill>
              </a:rPr>
              <a:t>modus </a:t>
            </a:r>
            <a:r>
              <a:rPr lang="en-US" sz="2400" dirty="0" err="1">
                <a:solidFill>
                  <a:srgbClr val="0000FF"/>
                </a:solidFill>
              </a:rPr>
              <a:t>tollens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/>
              <a:t>are both rules of inference.</a:t>
            </a:r>
          </a:p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Other rules of inference: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400" dirty="0"/>
              <a:t>Generalization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400" dirty="0"/>
              <a:t>Specialization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400" dirty="0"/>
              <a:t>Elimination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400" dirty="0"/>
              <a:t>Transitivity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400" dirty="0"/>
              <a:t>Proof by Division into Cases</a:t>
            </a:r>
          </a:p>
        </p:txBody>
      </p:sp>
    </p:spTree>
    <p:extLst>
      <p:ext uri="{BB962C8B-B14F-4D97-AF65-F5344CB8AC3E}">
        <p14:creationId xmlns:p14="http://schemas.microsoft.com/office/powerpoint/2010/main" val="406033926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Rules of Inference: Generalization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68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2.3.4.1. Rules of Inference: Generalization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369739" y="1551023"/>
            <a:ext cx="8485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The following argument forms are valid.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1968446" y="2269851"/>
            <a:ext cx="1866517" cy="980713"/>
            <a:chOff x="3240716" y="1477748"/>
            <a:chExt cx="1866517" cy="980713"/>
          </a:xfrm>
        </p:grpSpPr>
        <p:sp>
          <p:nvSpPr>
            <p:cNvPr id="53" name="TextBox 52"/>
            <p:cNvSpPr txBox="1"/>
            <p:nvPr/>
          </p:nvSpPr>
          <p:spPr>
            <a:xfrm>
              <a:off x="3240716" y="1996796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p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  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q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243998" y="1477748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</a:rPr>
                <a:t>p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525231" y="2269851"/>
            <a:ext cx="1866517" cy="980713"/>
            <a:chOff x="3240716" y="1477748"/>
            <a:chExt cx="1866517" cy="980713"/>
          </a:xfrm>
        </p:grpSpPr>
        <p:sp>
          <p:nvSpPr>
            <p:cNvPr id="56" name="TextBox 55"/>
            <p:cNvSpPr txBox="1"/>
            <p:nvPr/>
          </p:nvSpPr>
          <p:spPr>
            <a:xfrm>
              <a:off x="3240716" y="1996796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p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  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q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243998" y="1477748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</a:rPr>
                <a:t>q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369739" y="3513562"/>
            <a:ext cx="8485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Example: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04573" y="4036782"/>
            <a:ext cx="7083579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Anton is a junior.</a:t>
            </a:r>
          </a:p>
          <a:p>
            <a:r>
              <a:rPr lang="en-US" sz="2400" dirty="0">
                <a:sym typeface="Symbol"/>
              </a:rPr>
              <a:t> (More generally) Anton is a junior or Anton is a senior.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8470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3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Rules of Inference: Specialization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69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2.3.4.2. Rules of Inference: Specialization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369739" y="1551023"/>
            <a:ext cx="8485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The following argument forms are valid.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1968446" y="2269851"/>
            <a:ext cx="1866517" cy="980713"/>
            <a:chOff x="3240716" y="1477748"/>
            <a:chExt cx="1866517" cy="980713"/>
          </a:xfrm>
        </p:grpSpPr>
        <p:sp>
          <p:nvSpPr>
            <p:cNvPr id="53" name="TextBox 52"/>
            <p:cNvSpPr txBox="1"/>
            <p:nvPr/>
          </p:nvSpPr>
          <p:spPr>
            <a:xfrm>
              <a:off x="3240716" y="1996796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p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243998" y="1477748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</a:rPr>
                <a:t> 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</a:t>
              </a:r>
              <a:r>
                <a:rPr lang="en-SG" sz="2400" dirty="0">
                  <a:solidFill>
                    <a:schemeClr val="bg1"/>
                  </a:solidFill>
                </a:rPr>
                <a:t> </a:t>
              </a:r>
              <a:r>
                <a:rPr lang="en-SG" sz="2400" i="1" dirty="0">
                  <a:solidFill>
                    <a:schemeClr val="bg1"/>
                  </a:solidFill>
                </a:rPr>
                <a:t>q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525231" y="2269851"/>
            <a:ext cx="1866517" cy="980713"/>
            <a:chOff x="3240716" y="1477748"/>
            <a:chExt cx="1866517" cy="980713"/>
          </a:xfrm>
        </p:grpSpPr>
        <p:sp>
          <p:nvSpPr>
            <p:cNvPr id="56" name="TextBox 55"/>
            <p:cNvSpPr txBox="1"/>
            <p:nvPr/>
          </p:nvSpPr>
          <p:spPr>
            <a:xfrm>
              <a:off x="3240716" y="1996796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q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243998" y="1477748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</a:rPr>
                <a:t> 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</a:t>
              </a:r>
              <a:r>
                <a:rPr lang="en-SG" sz="2400" dirty="0">
                  <a:solidFill>
                    <a:schemeClr val="bg1"/>
                  </a:solidFill>
                </a:rPr>
                <a:t> </a:t>
              </a:r>
              <a:r>
                <a:rPr lang="en-SG" sz="2400" i="1" dirty="0">
                  <a:solidFill>
                    <a:schemeClr val="bg1"/>
                  </a:solidFill>
                </a:rPr>
                <a:t>q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369739" y="3504231"/>
            <a:ext cx="8485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Example: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04573" y="4027451"/>
            <a:ext cx="7083579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Ana knows numerical analysis and Ana knows graph algorithms.</a:t>
            </a:r>
          </a:p>
          <a:p>
            <a:r>
              <a:rPr lang="en-US" sz="2400" dirty="0">
                <a:sym typeface="Symbol"/>
              </a:rPr>
              <a:t> (In particular) Ana knows graph algorithms.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736702" y="2104747"/>
            <a:ext cx="21180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Allows you to discard extraneous information to concentrate on the particular property of interest.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890" y="5355772"/>
            <a:ext cx="77572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So, if you are looking for someone who knows graph algorithms to work with you on a project, and you discover that Ana knows both numerical analysis and graph algorithms, would you invite her to work with you on your project?</a:t>
            </a:r>
          </a:p>
        </p:txBody>
      </p:sp>
    </p:spTree>
    <p:extLst>
      <p:ext uri="{BB962C8B-B14F-4D97-AF65-F5344CB8AC3E}">
        <p14:creationId xmlns:p14="http://schemas.microsoft.com/office/powerpoint/2010/main" val="85697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3" grpId="0" animBg="1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45B32-5025-4002-0824-82622B6C4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CDE58E-5B28-0EF1-338D-EFB6BF615177}"/>
              </a:ext>
            </a:extLst>
          </p:cNvPr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6780E4-BA26-ABE8-5294-6B0E5F5B9972}"/>
              </a:ext>
            </a:extLst>
          </p:cNvPr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B68404-44B5-4458-AB72-ECD40F4587A9}"/>
              </a:ext>
            </a:extLst>
          </p:cNvPr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Statements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E078A4-60F6-3B54-5187-CDB8460849B9}"/>
              </a:ext>
            </a:extLst>
          </p:cNvPr>
          <p:cNvSpPr txBox="1"/>
          <p:nvPr/>
        </p:nvSpPr>
        <p:spPr>
          <a:xfrm>
            <a:off x="289115" y="1362667"/>
            <a:ext cx="88142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SG" sz="2800" dirty="0"/>
              <a:t>If </a:t>
            </a:r>
            <a:r>
              <a:rPr lang="en-SG" sz="2800" dirty="0">
                <a:solidFill>
                  <a:srgbClr val="000099"/>
                </a:solidFill>
              </a:rPr>
              <a:t>Jane is a math major </a:t>
            </a:r>
            <a:r>
              <a:rPr lang="en-SG" sz="2800" dirty="0"/>
              <a:t>or </a:t>
            </a:r>
            <a:r>
              <a:rPr lang="en-SG" sz="2800" dirty="0">
                <a:solidFill>
                  <a:srgbClr val="000099"/>
                </a:solidFill>
              </a:rPr>
              <a:t>Jane is a computer science major</a:t>
            </a:r>
            <a:r>
              <a:rPr lang="en-SG" sz="2800" dirty="0"/>
              <a:t>, then </a:t>
            </a:r>
            <a:r>
              <a:rPr lang="en-SG" sz="2800" dirty="0">
                <a:solidFill>
                  <a:srgbClr val="000099"/>
                </a:solidFill>
              </a:rPr>
              <a:t>Jane will take MA1101R</a:t>
            </a:r>
            <a:r>
              <a:rPr lang="en-SG" sz="2800" dirty="0"/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745D6A-6F34-920A-C84D-486DA617BDAA}"/>
              </a:ext>
            </a:extLst>
          </p:cNvPr>
          <p:cNvSpPr txBox="1"/>
          <p:nvPr/>
        </p:nvSpPr>
        <p:spPr>
          <a:xfrm>
            <a:off x="289115" y="2788320"/>
            <a:ext cx="63651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SG" sz="2800" dirty="0">
                <a:solidFill>
                  <a:schemeClr val="accent6">
                    <a:lumMod val="75000"/>
                  </a:schemeClr>
                </a:solidFill>
              </a:rPr>
              <a:t>Jane is a computer science major.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C2084D-853A-5C96-0134-B1E021CC174F}"/>
              </a:ext>
            </a:extLst>
          </p:cNvPr>
          <p:cNvSpPr txBox="1"/>
          <p:nvPr/>
        </p:nvSpPr>
        <p:spPr>
          <a:xfrm>
            <a:off x="289115" y="3573428"/>
            <a:ext cx="57312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SG" sz="2800" dirty="0"/>
              <a:t>Therefore, </a:t>
            </a:r>
            <a:r>
              <a:rPr lang="en-SG" sz="2800" dirty="0">
                <a:solidFill>
                  <a:schemeClr val="accent2">
                    <a:lumMod val="50000"/>
                  </a:schemeClr>
                </a:solidFill>
              </a:rPr>
              <a:t>Jane will take MA1101R</a:t>
            </a:r>
            <a:r>
              <a:rPr lang="en-SG" sz="2800" dirty="0"/>
              <a:t>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A3C14C26-3F62-BF8B-E33A-7455D8140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7</a:t>
            </a:fld>
            <a:endParaRPr lang="en-SG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2E58849-E04E-31C8-85B5-40F0761C1A94}"/>
              </a:ext>
            </a:extLst>
          </p:cNvPr>
          <p:cNvSpPr/>
          <p:nvPr/>
        </p:nvSpPr>
        <p:spPr>
          <a:xfrm>
            <a:off x="642181" y="1512569"/>
            <a:ext cx="3049700" cy="569626"/>
          </a:xfrm>
          <a:prstGeom prst="roundRect">
            <a:avLst/>
          </a:prstGeom>
          <a:solidFill>
            <a:schemeClr val="accent2">
              <a:lumMod val="75000"/>
              <a:alpha val="30196"/>
            </a:schemeClr>
          </a:solidFill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6D328B9A-2587-519B-30E3-FBB62220A743}"/>
              </a:ext>
            </a:extLst>
          </p:cNvPr>
          <p:cNvSpPr/>
          <p:nvPr/>
        </p:nvSpPr>
        <p:spPr>
          <a:xfrm>
            <a:off x="4044947" y="1512569"/>
            <a:ext cx="4923472" cy="569626"/>
          </a:xfrm>
          <a:prstGeom prst="roundRect">
            <a:avLst/>
          </a:prstGeom>
          <a:solidFill>
            <a:schemeClr val="accent2">
              <a:lumMod val="75000"/>
              <a:alpha val="30196"/>
            </a:schemeClr>
          </a:solidFill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CF0F392A-5E88-71AF-1DF1-55C56F1F2B1A}"/>
              </a:ext>
            </a:extLst>
          </p:cNvPr>
          <p:cNvSpPr/>
          <p:nvPr/>
        </p:nvSpPr>
        <p:spPr>
          <a:xfrm>
            <a:off x="1109374" y="2158733"/>
            <a:ext cx="3616828" cy="569626"/>
          </a:xfrm>
          <a:prstGeom prst="roundRect">
            <a:avLst/>
          </a:prstGeom>
          <a:solidFill>
            <a:schemeClr val="accent2">
              <a:lumMod val="75000"/>
              <a:alpha val="30196"/>
            </a:schemeClr>
          </a:solidFill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3A0F7977-49B5-39C1-87AC-713C88F1FF44}"/>
              </a:ext>
            </a:extLst>
          </p:cNvPr>
          <p:cNvSpPr/>
          <p:nvPr/>
        </p:nvSpPr>
        <p:spPr>
          <a:xfrm>
            <a:off x="241593" y="2983026"/>
            <a:ext cx="5054235" cy="569626"/>
          </a:xfrm>
          <a:prstGeom prst="roundRect">
            <a:avLst/>
          </a:prstGeom>
          <a:solidFill>
            <a:schemeClr val="accent2">
              <a:lumMod val="75000"/>
              <a:alpha val="30196"/>
            </a:schemeClr>
          </a:solidFill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7FC172B1-FC48-9EBF-4043-8ED85C199015}"/>
              </a:ext>
            </a:extLst>
          </p:cNvPr>
          <p:cNvSpPr/>
          <p:nvPr/>
        </p:nvSpPr>
        <p:spPr>
          <a:xfrm>
            <a:off x="1938032" y="3721690"/>
            <a:ext cx="3642609" cy="569626"/>
          </a:xfrm>
          <a:prstGeom prst="roundRect">
            <a:avLst/>
          </a:prstGeom>
          <a:solidFill>
            <a:schemeClr val="accent2">
              <a:lumMod val="75000"/>
              <a:alpha val="30196"/>
            </a:schemeClr>
          </a:solidFill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C6C76D0-51F8-3983-7C2B-98477FB2EE64}"/>
              </a:ext>
            </a:extLst>
          </p:cNvPr>
          <p:cNvGrpSpPr/>
          <p:nvPr/>
        </p:nvGrpSpPr>
        <p:grpSpPr>
          <a:xfrm>
            <a:off x="3691881" y="2000067"/>
            <a:ext cx="4920274" cy="1943297"/>
            <a:chOff x="3567659" y="1761662"/>
            <a:chExt cx="4920274" cy="194329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D838E00-12F7-39B1-1B4C-095076F6051A}"/>
                </a:ext>
              </a:extLst>
            </p:cNvPr>
            <p:cNvSpPr txBox="1"/>
            <p:nvPr/>
          </p:nvSpPr>
          <p:spPr>
            <a:xfrm>
              <a:off x="6530011" y="2716638"/>
              <a:ext cx="19579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800" dirty="0">
                  <a:solidFill>
                    <a:srgbClr val="C00000"/>
                  </a:solidFill>
                </a:rPr>
                <a:t>Statements</a:t>
              </a: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DE21B84-1122-BFB7-33A2-5B94EB36ABF0}"/>
                </a:ext>
              </a:extLst>
            </p:cNvPr>
            <p:cNvGrpSpPr/>
            <p:nvPr/>
          </p:nvGrpSpPr>
          <p:grpSpPr>
            <a:xfrm>
              <a:off x="3567659" y="1761662"/>
              <a:ext cx="3343845" cy="1943297"/>
              <a:chOff x="3567659" y="1761662"/>
              <a:chExt cx="3343845" cy="1943297"/>
            </a:xfrm>
          </p:grpSpPr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5FC732E8-86D9-CF2C-6A10-4CDF3EACE211}"/>
                  </a:ext>
                </a:extLst>
              </p:cNvPr>
              <p:cNvCxnSpPr/>
              <p:nvPr/>
            </p:nvCxnSpPr>
            <p:spPr>
              <a:xfrm flipV="1">
                <a:off x="6899362" y="1920328"/>
                <a:ext cx="12142" cy="896022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headEnd w="lg" len="med"/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F1391910-30E8-074B-5BC3-7DD3398AB296}"/>
                  </a:ext>
                </a:extLst>
              </p:cNvPr>
              <p:cNvCxnSpPr/>
              <p:nvPr/>
            </p:nvCxnSpPr>
            <p:spPr>
              <a:xfrm flipH="1" flipV="1">
                <a:off x="3567659" y="1761662"/>
                <a:ext cx="3192905" cy="1022796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headEnd w="lg" len="med"/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FCCEE2B8-B315-CF33-93D6-E0314CE962B7}"/>
                  </a:ext>
                </a:extLst>
              </p:cNvPr>
              <p:cNvCxnSpPr/>
              <p:nvPr/>
            </p:nvCxnSpPr>
            <p:spPr>
              <a:xfrm flipH="1" flipV="1">
                <a:off x="4668994" y="2366806"/>
                <a:ext cx="1861017" cy="491088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headEnd w="lg" len="med"/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D82B7C27-E923-3D37-9F8E-8C487461E162}"/>
                  </a:ext>
                </a:extLst>
              </p:cNvPr>
              <p:cNvCxnSpPr/>
              <p:nvPr/>
            </p:nvCxnSpPr>
            <p:spPr>
              <a:xfrm flipH="1" flipV="1">
                <a:off x="5277835" y="2983074"/>
                <a:ext cx="1180115" cy="13680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headEnd w="lg" len="med"/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586A8EE2-9EBD-97CE-3B2E-A3CCD57B613D}"/>
                  </a:ext>
                </a:extLst>
              </p:cNvPr>
              <p:cNvCxnSpPr/>
              <p:nvPr/>
            </p:nvCxnSpPr>
            <p:spPr>
              <a:xfrm flipH="1">
                <a:off x="5533963" y="3224094"/>
                <a:ext cx="1226601" cy="480865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headEnd w="lg" len="med"/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157A013A-5DB3-FEC4-FE01-A5E3A1380254}"/>
              </a:ext>
            </a:extLst>
          </p:cNvPr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2.1.1. Statements</a:t>
            </a:r>
            <a:endParaRPr lang="en-SG" sz="2000" dirty="0">
              <a:solidFill>
                <a:schemeClr val="bg1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F5AE658-420B-ADBA-3D3F-0B5981107C5C}"/>
              </a:ext>
            </a:extLst>
          </p:cNvPr>
          <p:cNvGrpSpPr/>
          <p:nvPr/>
        </p:nvGrpSpPr>
        <p:grpSpPr>
          <a:xfrm>
            <a:off x="993228" y="4598517"/>
            <a:ext cx="6843405" cy="1448841"/>
            <a:chOff x="993228" y="4598517"/>
            <a:chExt cx="6843405" cy="1448841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5F5FB4D-A04A-B625-775B-2D20FBCF7AFF}"/>
                </a:ext>
              </a:extLst>
            </p:cNvPr>
            <p:cNvSpPr/>
            <p:nvPr/>
          </p:nvSpPr>
          <p:spPr>
            <a:xfrm>
              <a:off x="993228" y="4598517"/>
              <a:ext cx="6809307" cy="144884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848C771E-A7DB-5BA4-312B-BDEE0289C568}"/>
                </a:ext>
              </a:extLst>
            </p:cNvPr>
            <p:cNvSpPr/>
            <p:nvPr/>
          </p:nvSpPr>
          <p:spPr>
            <a:xfrm>
              <a:off x="993228" y="4598517"/>
              <a:ext cx="6843405" cy="573090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F2FBC8D-657A-0B39-6006-0A8641E5CDC1}"/>
                </a:ext>
              </a:extLst>
            </p:cNvPr>
            <p:cNvSpPr txBox="1"/>
            <p:nvPr/>
          </p:nvSpPr>
          <p:spPr>
            <a:xfrm>
              <a:off x="1109374" y="4645644"/>
              <a:ext cx="4235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2.1.1 (Statement)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852CB9B-A518-7EEF-17DE-6D4AFA530F48}"/>
                </a:ext>
              </a:extLst>
            </p:cNvPr>
            <p:cNvSpPr txBox="1"/>
            <p:nvPr/>
          </p:nvSpPr>
          <p:spPr>
            <a:xfrm>
              <a:off x="1109374" y="5216361"/>
              <a:ext cx="65369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/>
                <a:t>A </a:t>
              </a:r>
              <a:r>
                <a:rPr lang="en-SG" sz="2400" b="1" dirty="0"/>
                <a:t>statement</a:t>
              </a:r>
              <a:r>
                <a:rPr lang="en-SG" sz="2400" dirty="0"/>
                <a:t> (or </a:t>
              </a:r>
              <a:r>
                <a:rPr lang="en-SG" sz="2400" b="1" dirty="0"/>
                <a:t>proposition</a:t>
              </a:r>
              <a:r>
                <a:rPr lang="en-SG" sz="2400" dirty="0"/>
                <a:t>) is a sentence that is true or false, but not both.</a:t>
              </a:r>
            </a:p>
          </p:txBody>
        </p:sp>
      </p:grpSp>
      <p:sp>
        <p:nvSpPr>
          <p:cNvPr id="45" name="Oval 44">
            <a:extLst>
              <a:ext uri="{FF2B5EF4-FFF2-40B4-BE49-F238E27FC236}">
                <a16:creationId xmlns:a16="http://schemas.microsoft.com/office/drawing/2014/main" id="{6F4AE337-4F4B-F4F5-48EF-42B1CC45D44E}"/>
              </a:ext>
            </a:extLst>
          </p:cNvPr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A71534F6-3E11-AB3B-DA5D-75BF81AF1EEC}"/>
              </a:ext>
            </a:extLst>
          </p:cNvPr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CB42CF4-B08B-0BC9-894B-8BBE6503E1B0}"/>
              </a:ext>
            </a:extLst>
          </p:cNvPr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C7AF0BC9-23D6-E3F9-1EDB-AAD4BB5FB777}"/>
              </a:ext>
            </a:extLst>
          </p:cNvPr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873D821-DAA0-85B8-71D1-856998E99796}"/>
              </a:ext>
            </a:extLst>
          </p:cNvPr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88D4E0D-0C55-AB76-C8C9-8A1D4BA1D595}"/>
              </a:ext>
            </a:extLst>
          </p:cNvPr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E65F6CFD-5DED-0053-51C1-1E72026505B8}"/>
              </a:ext>
            </a:extLst>
          </p:cNvPr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B10C61B-03A6-FE23-6F31-E77A0464131E}"/>
              </a:ext>
            </a:extLst>
          </p:cNvPr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BBBF68B-D356-105C-7271-E8CE3020969E}"/>
              </a:ext>
            </a:extLst>
          </p:cNvPr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B7D00B-9F72-C57C-3887-F67250266CFF}"/>
              </a:ext>
            </a:extLst>
          </p:cNvPr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3255715-D33C-B64D-7AFA-AAB63CDE4224}"/>
              </a:ext>
            </a:extLst>
          </p:cNvPr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3E6B034-1EF4-7622-5DC1-383C90F9F3D9}"/>
              </a:ext>
            </a:extLst>
          </p:cNvPr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F124624-3ACF-3B44-DB56-A36D8A2B42CA}"/>
              </a:ext>
            </a:extLst>
          </p:cNvPr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D55AB18-56D9-A0D5-56D3-EE9E32992F76}"/>
              </a:ext>
            </a:extLst>
          </p:cNvPr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20CCF447-6CD5-E150-A790-2E1103FD0DDD}"/>
              </a:ext>
            </a:extLst>
          </p:cNvPr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DC58968C-16CE-115A-765B-BDCAF69F1EDC}"/>
              </a:ext>
            </a:extLst>
          </p:cNvPr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4637CA0-B9BD-9B18-FE05-9F60DFD3D00D}"/>
              </a:ext>
            </a:extLst>
          </p:cNvPr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F4D416C-39EE-4CAB-51EB-656A2EF2E048}"/>
              </a:ext>
            </a:extLst>
          </p:cNvPr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726D864-2FED-37A5-87F8-E0F776A7BC11}"/>
              </a:ext>
            </a:extLst>
          </p:cNvPr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74036722-DB73-FD80-D996-9234AA697EC2}"/>
              </a:ext>
            </a:extLst>
          </p:cNvPr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4688FCC0-2725-2BC3-7DCA-8B8D5BE2AFEE}"/>
              </a:ext>
            </a:extLst>
          </p:cNvPr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</p:spTree>
    <p:extLst>
      <p:ext uri="{BB962C8B-B14F-4D97-AF65-F5344CB8AC3E}">
        <p14:creationId xmlns:p14="http://schemas.microsoft.com/office/powerpoint/2010/main" val="357802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Rules of Inference: Elimination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70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2.3.4.3. Rules of Inference: Elimination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369739" y="1551023"/>
            <a:ext cx="8485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The following argument forms are valid.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69739" y="3672182"/>
            <a:ext cx="8485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Example: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04573" y="4195402"/>
                <a:ext cx="7083579" cy="1646605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Suppose you know that for a particular number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,</a:t>
                </a:r>
              </a:p>
              <a:p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3=0 </m:t>
                    </m:r>
                  </m:oMath>
                </a14:m>
                <a:r>
                  <a:rPr lang="en-US" sz="2400" dirty="0"/>
                  <a:t>or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+2=0</m:t>
                    </m:r>
                  </m:oMath>
                </a14:m>
                <a:endParaRPr lang="en-US" sz="2400" dirty="0"/>
              </a:p>
              <a:p>
                <a:pPr>
                  <a:spcBef>
                    <a:spcPts val="600"/>
                  </a:spcBef>
                </a:pPr>
                <a:r>
                  <a:rPr lang="en-US" sz="2400" dirty="0"/>
                  <a:t>If you also know that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 is not negative, then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/>
                      </a:rPr>
                      <m:t>≠−2</m:t>
                    </m:r>
                  </m:oMath>
                </a14:m>
                <a:r>
                  <a:rPr lang="en-US" sz="2400" dirty="0">
                    <a:sym typeface="Symbol"/>
                  </a:rPr>
                  <a:t>, so by elimination you can conclude that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sym typeface="Symbol"/>
                      </a:rPr>
                      <m:t>𝑥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sym typeface="Symbol"/>
                      </a:rPr>
                      <m:t>=3</m:t>
                    </m:r>
                  </m:oMath>
                </a14:m>
                <a:r>
                  <a:rPr lang="en-US" sz="2400" dirty="0">
                    <a:sym typeface="Symbol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573" y="4195402"/>
                <a:ext cx="7083579" cy="1646605"/>
              </a:xfrm>
              <a:prstGeom prst="rect">
                <a:avLst/>
              </a:prstGeom>
              <a:blipFill>
                <a:blip r:embed="rId3"/>
                <a:stretch>
                  <a:fillRect l="-1291" t="-2963" r="-1721" b="-7407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397600" y="2104747"/>
            <a:ext cx="21180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you have two possibilities and you can rule one out, the other must be the case.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1717287" y="2074835"/>
            <a:ext cx="1866517" cy="1483482"/>
            <a:chOff x="3240716" y="974979"/>
            <a:chExt cx="1866517" cy="1483482"/>
          </a:xfrm>
        </p:grpSpPr>
        <p:sp>
          <p:nvSpPr>
            <p:cNvPr id="60" name="TextBox 59"/>
            <p:cNvSpPr txBox="1"/>
            <p:nvPr/>
          </p:nvSpPr>
          <p:spPr>
            <a:xfrm>
              <a:off x="3240716" y="974979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  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q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240716" y="1996796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p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243998" y="1477748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</a:rPr>
                <a:t>~</a:t>
              </a:r>
              <a:r>
                <a:rPr lang="en-SG" sz="2400" i="1" dirty="0">
                  <a:solidFill>
                    <a:schemeClr val="bg1"/>
                  </a:solidFill>
                </a:rPr>
                <a:t>q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4032746" y="2074835"/>
            <a:ext cx="1866517" cy="1483482"/>
            <a:chOff x="3240716" y="974979"/>
            <a:chExt cx="1866517" cy="1483482"/>
          </a:xfrm>
        </p:grpSpPr>
        <p:sp>
          <p:nvSpPr>
            <p:cNvPr id="64" name="TextBox 63"/>
            <p:cNvSpPr txBox="1"/>
            <p:nvPr/>
          </p:nvSpPr>
          <p:spPr>
            <a:xfrm>
              <a:off x="3240716" y="974979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  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q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240716" y="1996796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q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243998" y="1477748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</a:rPr>
                <a:t>~</a:t>
              </a:r>
              <a:r>
                <a:rPr lang="en-SG" sz="2400" i="1" dirty="0">
                  <a:solidFill>
                    <a:schemeClr val="bg1"/>
                  </a:solidFill>
                </a:rPr>
                <a:t>p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776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3" grpId="0" animBg="1"/>
      <p:bldP spid="6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Rules of Inference: Transitivity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71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2.3.4.4. Rules of Inference: Transitivity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369739" y="1551023"/>
            <a:ext cx="8485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The following argument form is valid.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69739" y="3672182"/>
            <a:ext cx="8485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Example: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04573" y="4195402"/>
            <a:ext cx="7083579" cy="20928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If 18,486 is divisible by 18, then 18,486 is divisible by 9.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ym typeface="Symbol"/>
              </a:rPr>
              <a:t>If 18,486 is divisible by 9, then the sum of the digits of 18,486 is divisible by 9.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ym typeface="Symbol"/>
              </a:rPr>
              <a:t> </a:t>
            </a:r>
            <a:r>
              <a:rPr lang="en-US" sz="2400" dirty="0"/>
              <a:t>If 18,486 is divisible by 18,</a:t>
            </a:r>
            <a:r>
              <a:rPr lang="en-US" sz="2400" dirty="0">
                <a:sym typeface="Symbol"/>
              </a:rPr>
              <a:t> then the sum of the digits of 18,486 is divisible by 9.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2746" y="2074243"/>
            <a:ext cx="4214245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Many arguments in mathematics contain chains of if-then statements.</a:t>
            </a:r>
          </a:p>
          <a:p>
            <a:pPr>
              <a:spcAft>
                <a:spcPts val="600"/>
              </a:spcAft>
            </a:pPr>
            <a:r>
              <a:rPr lang="en-US" dirty="0"/>
              <a:t>From the fact that one statement implies a second and the second implies the third, you can conclude that the first statement implies the third.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1766173" y="2143053"/>
            <a:ext cx="1866517" cy="1483482"/>
            <a:chOff x="3240716" y="974979"/>
            <a:chExt cx="1866517" cy="1483482"/>
          </a:xfrm>
        </p:grpSpPr>
        <p:sp>
          <p:nvSpPr>
            <p:cNvPr id="60" name="TextBox 59"/>
            <p:cNvSpPr txBox="1"/>
            <p:nvPr/>
          </p:nvSpPr>
          <p:spPr>
            <a:xfrm>
              <a:off x="3240716" y="974979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  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q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240716" y="1996796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p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  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r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243998" y="1477748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q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  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r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130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3" grpId="0" animBg="1"/>
      <p:bldP spid="6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Rules of Inference: Proof by Division into Cases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72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2.3.4.5. Rules of Inference: Proof by Division into Cases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369739" y="1551023"/>
            <a:ext cx="8485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The following argument form is valid.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69739" y="3672182"/>
            <a:ext cx="8485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Example: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7523" y="4195402"/>
            <a:ext cx="4704273" cy="25545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Suppose you know that </a:t>
            </a:r>
            <a:r>
              <a:rPr lang="en-US" sz="2000" i="1" dirty="0"/>
              <a:t>x</a:t>
            </a:r>
            <a:r>
              <a:rPr lang="en-US" sz="2000" dirty="0"/>
              <a:t> is a nonzero real number.</a:t>
            </a:r>
          </a:p>
          <a:p>
            <a:r>
              <a:rPr lang="en-US" sz="2000" dirty="0"/>
              <a:t>The </a:t>
            </a:r>
            <a:r>
              <a:rPr lang="en-US" sz="2000" dirty="0">
                <a:solidFill>
                  <a:srgbClr val="0033CC"/>
                </a:solidFill>
              </a:rPr>
              <a:t>trichotomy property </a:t>
            </a:r>
            <a:r>
              <a:rPr lang="en-US" sz="2000" dirty="0"/>
              <a:t>of the real numbers says that any number is positive, negative, or zero. Thus (by elimination) you know that </a:t>
            </a:r>
            <a:r>
              <a:rPr lang="en-US" sz="2000" i="1" dirty="0"/>
              <a:t>x</a:t>
            </a:r>
            <a:r>
              <a:rPr lang="en-US" sz="2000" dirty="0"/>
              <a:t> is positive or negative.</a:t>
            </a:r>
          </a:p>
          <a:p>
            <a:r>
              <a:rPr lang="en-US" sz="2000" dirty="0">
                <a:sym typeface="Symbol"/>
              </a:rPr>
              <a:t>You can deduce that </a:t>
            </a:r>
            <a:r>
              <a:rPr lang="en-US" sz="2000" i="1" dirty="0">
                <a:solidFill>
                  <a:srgbClr val="C00000"/>
                </a:solidFill>
                <a:sym typeface="Symbol"/>
              </a:rPr>
              <a:t>x</a:t>
            </a:r>
            <a:r>
              <a:rPr lang="en-US" sz="2000" baseline="30000" dirty="0">
                <a:solidFill>
                  <a:srgbClr val="C00000"/>
                </a:solidFill>
                <a:sym typeface="Symbol"/>
              </a:rPr>
              <a:t>2</a:t>
            </a:r>
            <a:r>
              <a:rPr lang="en-US" sz="2000" dirty="0">
                <a:solidFill>
                  <a:srgbClr val="C00000"/>
                </a:solidFill>
                <a:sym typeface="Symbol"/>
              </a:rPr>
              <a:t> &gt; 0 </a:t>
            </a:r>
            <a:r>
              <a:rPr lang="en-US" sz="2000" dirty="0">
                <a:sym typeface="Symbol"/>
              </a:rPr>
              <a:t>by arguing as follows: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2746" y="2074243"/>
            <a:ext cx="42142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It often happens that you know one thing or another is true. If you can show that in either case a certain conclusion follows, then this conclusion must also be true.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999954" y="2068357"/>
            <a:ext cx="1321743" cy="1677693"/>
            <a:chOff x="1776019" y="2074243"/>
            <a:chExt cx="1866517" cy="1677693"/>
          </a:xfrm>
        </p:grpSpPr>
        <p:sp>
          <p:nvSpPr>
            <p:cNvPr id="60" name="TextBox 59"/>
            <p:cNvSpPr txBox="1"/>
            <p:nvPr/>
          </p:nvSpPr>
          <p:spPr>
            <a:xfrm>
              <a:off x="1776019" y="2074243"/>
              <a:ext cx="1866517" cy="40011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000" i="1" dirty="0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en-SG" sz="2000" dirty="0">
                  <a:solidFill>
                    <a:schemeClr val="bg1"/>
                  </a:solidFill>
                  <a:sym typeface="Symbol"/>
                </a:rPr>
                <a:t>  </a:t>
              </a:r>
              <a:r>
                <a:rPr lang="en-SG" sz="2000" i="1" dirty="0">
                  <a:solidFill>
                    <a:schemeClr val="bg1"/>
                  </a:solidFill>
                  <a:sym typeface="Symbol"/>
                </a:rPr>
                <a:t>q</a:t>
              </a:r>
              <a:endParaRPr lang="en-SG" sz="2000" dirty="0">
                <a:solidFill>
                  <a:schemeClr val="bg1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776019" y="3351826"/>
              <a:ext cx="1866517" cy="40011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0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000" i="1" dirty="0">
                  <a:solidFill>
                    <a:schemeClr val="bg1"/>
                  </a:solidFill>
                  <a:sym typeface="Symbol"/>
                </a:rPr>
                <a:t> r</a:t>
              </a:r>
              <a:r>
                <a:rPr lang="en-SG" sz="20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000" dirty="0">
                <a:solidFill>
                  <a:schemeClr val="bg1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776019" y="2507094"/>
              <a:ext cx="1863234" cy="40011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000" i="1" dirty="0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en-SG" sz="2000" dirty="0">
                  <a:solidFill>
                    <a:schemeClr val="bg1"/>
                  </a:solidFill>
                  <a:sym typeface="Symbol"/>
                </a:rPr>
                <a:t>  </a:t>
              </a:r>
              <a:r>
                <a:rPr lang="en-SG" sz="2000" i="1" dirty="0">
                  <a:solidFill>
                    <a:schemeClr val="bg1"/>
                  </a:solidFill>
                  <a:sym typeface="Symbol"/>
                </a:rPr>
                <a:t>r</a:t>
              </a:r>
              <a:endParaRPr lang="en-SG" sz="2000" dirty="0">
                <a:solidFill>
                  <a:schemeClr val="bg1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776019" y="2926265"/>
              <a:ext cx="1863234" cy="400110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000" i="1" dirty="0">
                  <a:solidFill>
                    <a:schemeClr val="bg1"/>
                  </a:solidFill>
                  <a:sym typeface="Symbol"/>
                </a:rPr>
                <a:t>q</a:t>
              </a:r>
              <a:r>
                <a:rPr lang="en-SG" sz="2000" dirty="0">
                  <a:solidFill>
                    <a:schemeClr val="bg1"/>
                  </a:solidFill>
                  <a:sym typeface="Symbol"/>
                </a:rPr>
                <a:t>  </a:t>
              </a:r>
              <a:r>
                <a:rPr lang="en-SG" sz="2000" i="1" dirty="0">
                  <a:solidFill>
                    <a:schemeClr val="bg1"/>
                  </a:solidFill>
                  <a:sym typeface="Symbol"/>
                </a:rPr>
                <a:t>r</a:t>
              </a:r>
              <a:endParaRPr lang="en-SG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5381699" y="4195402"/>
            <a:ext cx="3259191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i="1" dirty="0"/>
              <a:t>x</a:t>
            </a:r>
            <a:r>
              <a:rPr lang="en-US" sz="2000" dirty="0"/>
              <a:t> is positive or </a:t>
            </a:r>
            <a:r>
              <a:rPr lang="en-US" sz="2000" i="1" dirty="0"/>
              <a:t>x</a:t>
            </a:r>
            <a:r>
              <a:rPr lang="en-US" sz="2000" dirty="0"/>
              <a:t> is negative.</a:t>
            </a:r>
          </a:p>
          <a:p>
            <a:r>
              <a:rPr lang="en-US" sz="2000" dirty="0">
                <a:sym typeface="Symbol"/>
              </a:rPr>
              <a:t>If </a:t>
            </a:r>
            <a:r>
              <a:rPr lang="en-US" sz="2000" i="1" dirty="0">
                <a:sym typeface="Symbol"/>
              </a:rPr>
              <a:t>x</a:t>
            </a:r>
            <a:r>
              <a:rPr lang="en-US" sz="2000" dirty="0">
                <a:sym typeface="Symbol"/>
              </a:rPr>
              <a:t> is positive, then </a:t>
            </a:r>
            <a:r>
              <a:rPr lang="en-US" sz="2000" i="1" dirty="0">
                <a:sym typeface="Symbol"/>
              </a:rPr>
              <a:t>x</a:t>
            </a:r>
            <a:r>
              <a:rPr lang="en-US" sz="2000" baseline="30000" dirty="0">
                <a:sym typeface="Symbol"/>
              </a:rPr>
              <a:t>2</a:t>
            </a:r>
            <a:r>
              <a:rPr lang="en-US" sz="2000" dirty="0">
                <a:sym typeface="Symbol"/>
              </a:rPr>
              <a:t> &gt; 0.</a:t>
            </a:r>
          </a:p>
          <a:p>
            <a:r>
              <a:rPr lang="en-US" sz="2000" dirty="0">
                <a:sym typeface="Symbol"/>
              </a:rPr>
              <a:t>If </a:t>
            </a:r>
            <a:r>
              <a:rPr lang="en-US" sz="2000" i="1" dirty="0">
                <a:sym typeface="Symbol"/>
              </a:rPr>
              <a:t>x</a:t>
            </a:r>
            <a:r>
              <a:rPr lang="en-US" sz="2000" dirty="0">
                <a:sym typeface="Symbol"/>
              </a:rPr>
              <a:t> is negative, then </a:t>
            </a:r>
            <a:r>
              <a:rPr lang="en-US" sz="2000" i="1" dirty="0">
                <a:sym typeface="Symbol"/>
              </a:rPr>
              <a:t>x</a:t>
            </a:r>
            <a:r>
              <a:rPr lang="en-US" sz="2000" baseline="30000" dirty="0">
                <a:sym typeface="Symbol"/>
              </a:rPr>
              <a:t>2</a:t>
            </a:r>
            <a:r>
              <a:rPr lang="en-US" sz="2000" dirty="0">
                <a:sym typeface="Symbol"/>
              </a:rPr>
              <a:t> &gt; 0.</a:t>
            </a:r>
          </a:p>
          <a:p>
            <a:r>
              <a:rPr lang="en-US" sz="2000" dirty="0">
                <a:sym typeface="Symbol"/>
              </a:rPr>
              <a:t> </a:t>
            </a:r>
            <a:r>
              <a:rPr lang="en-US" sz="2000" i="1" dirty="0">
                <a:sym typeface="Symbol"/>
              </a:rPr>
              <a:t>x</a:t>
            </a:r>
            <a:r>
              <a:rPr lang="en-US" sz="2000" baseline="30000" dirty="0">
                <a:sym typeface="Symbol"/>
              </a:rPr>
              <a:t>2</a:t>
            </a:r>
            <a:r>
              <a:rPr lang="en-US" sz="2000" dirty="0">
                <a:sym typeface="Symbol"/>
              </a:rPr>
              <a:t> &gt; 0. </a:t>
            </a:r>
          </a:p>
        </p:txBody>
      </p:sp>
    </p:spTree>
    <p:extLst>
      <p:ext uri="{BB962C8B-B14F-4D97-AF65-F5344CB8AC3E}">
        <p14:creationId xmlns:p14="http://schemas.microsoft.com/office/powerpoint/2010/main" val="52190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3" grpId="0" animBg="1"/>
      <p:bldP spid="6" grpId="0"/>
      <p:bldP spid="54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Rules of Inference: Example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73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2.3.4.6. Rules of Inference: Example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369739" y="1551023"/>
            <a:ext cx="8485012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You are about to leave for school in the morning and discover that you don’t have your glasses. You know the following statements are true: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lphaLcPeriod"/>
            </a:pPr>
            <a:r>
              <a:rPr lang="en-US" sz="2000" dirty="0">
                <a:solidFill>
                  <a:srgbClr val="0000FF"/>
                </a:solidFill>
              </a:rPr>
              <a:t>If I was reading the newspaper in the kitchen, then my glasses are on the kitchen table.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lphaLcPeriod"/>
            </a:pPr>
            <a:r>
              <a:rPr lang="en-US" sz="2000" dirty="0">
                <a:solidFill>
                  <a:srgbClr val="006600"/>
                </a:solidFill>
              </a:rPr>
              <a:t>If my glasses are on the kitchen table, then I saw them at breakfast.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lphaLcPeriod"/>
            </a:pPr>
            <a:r>
              <a:rPr lang="en-US" sz="2000" dirty="0">
                <a:solidFill>
                  <a:srgbClr val="0000FF"/>
                </a:solidFill>
              </a:rPr>
              <a:t>I did not see my glasses at breakfast.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lphaLcPeriod"/>
            </a:pPr>
            <a:r>
              <a:rPr lang="en-US" sz="2000" dirty="0">
                <a:solidFill>
                  <a:srgbClr val="006600"/>
                </a:solidFill>
              </a:rPr>
              <a:t>I was reading the newspaper in the living room or I was reading the newspaper in the kitchen.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lphaLcPeriod"/>
            </a:pPr>
            <a:r>
              <a:rPr lang="en-US" sz="2000" dirty="0">
                <a:solidFill>
                  <a:srgbClr val="0000FF"/>
                </a:solidFill>
              </a:rPr>
              <a:t>If I was reading the newspaper in the living room then my glasses are on the coffee table.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30699" y="5730026"/>
            <a:ext cx="3886551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So, where are your glasses?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588" y="5486318"/>
            <a:ext cx="1776637" cy="94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65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Rules of Inference: Example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74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267371" y="854030"/>
            <a:ext cx="61800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400" dirty="0"/>
              <a:t>Let </a:t>
            </a:r>
          </a:p>
          <a:p>
            <a:pPr marL="625475" lvl="1" indent="-392113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0000FF"/>
                </a:solidFill>
              </a:rPr>
              <a:t>RK</a:t>
            </a:r>
            <a:r>
              <a:rPr lang="en-US" sz="2000" dirty="0">
                <a:solidFill>
                  <a:srgbClr val="0000FF"/>
                </a:solidFill>
              </a:rPr>
              <a:t> = I was reading the newspaper in the kitchen.</a:t>
            </a:r>
          </a:p>
          <a:p>
            <a:pPr marL="625475" lvl="1" indent="-392113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006600"/>
                </a:solidFill>
              </a:rPr>
              <a:t>GK</a:t>
            </a:r>
            <a:r>
              <a:rPr lang="en-US" sz="2000" dirty="0">
                <a:solidFill>
                  <a:srgbClr val="006600"/>
                </a:solidFill>
              </a:rPr>
              <a:t> = My glasses are on the kitchen table.</a:t>
            </a:r>
          </a:p>
          <a:p>
            <a:pPr marL="625475" lvl="1" indent="-392113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0000FF"/>
                </a:solidFill>
              </a:rPr>
              <a:t>SB</a:t>
            </a:r>
            <a:r>
              <a:rPr lang="en-US" sz="2000" dirty="0">
                <a:solidFill>
                  <a:srgbClr val="0000FF"/>
                </a:solidFill>
              </a:rPr>
              <a:t> = I saw my glasses at breakfast.</a:t>
            </a:r>
          </a:p>
          <a:p>
            <a:pPr marL="625475" lvl="1" indent="-392113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006600"/>
                </a:solidFill>
              </a:rPr>
              <a:t>RL</a:t>
            </a:r>
            <a:r>
              <a:rPr lang="en-US" sz="2000" dirty="0">
                <a:solidFill>
                  <a:srgbClr val="006600"/>
                </a:solidFill>
              </a:rPr>
              <a:t> = I was reading the newspaper in the living room.</a:t>
            </a:r>
          </a:p>
          <a:p>
            <a:pPr marL="625475" lvl="1" indent="-392113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0000FF"/>
                </a:solidFill>
              </a:rPr>
              <a:t>GC</a:t>
            </a:r>
            <a:r>
              <a:rPr lang="en-US" sz="2000" dirty="0">
                <a:solidFill>
                  <a:srgbClr val="0000FF"/>
                </a:solidFill>
              </a:rPr>
              <a:t> = My glasses are on the coffee table.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63133" y="1401164"/>
            <a:ext cx="28321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dirty="0"/>
              <a:t>Here is a sequence of steps you might use to reach the answer, together with the rules of inference that allow you to draw the conclusion of each step: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22139" y="3157436"/>
            <a:ext cx="3818749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  <a:tabLst>
                <a:tab pos="344488" algn="l"/>
                <a:tab pos="1484313" algn="l"/>
              </a:tabLst>
            </a:pPr>
            <a:r>
              <a:rPr lang="en-US" sz="2000" dirty="0"/>
              <a:t>1.	</a:t>
            </a:r>
            <a:r>
              <a:rPr lang="en-US" sz="2000" i="1" dirty="0"/>
              <a:t>RK</a:t>
            </a:r>
            <a:r>
              <a:rPr lang="en-US" sz="2000" dirty="0"/>
              <a:t> </a:t>
            </a:r>
            <a:r>
              <a:rPr lang="en-US" sz="2000" dirty="0">
                <a:sym typeface="Symbol"/>
              </a:rPr>
              <a:t></a:t>
            </a:r>
            <a:r>
              <a:rPr lang="en-US" sz="2000" dirty="0"/>
              <a:t> </a:t>
            </a:r>
            <a:r>
              <a:rPr lang="en-US" sz="2000" i="1" dirty="0"/>
              <a:t>GK 	</a:t>
            </a:r>
            <a:r>
              <a:rPr lang="en-US" sz="2000" dirty="0"/>
              <a:t>by (a)</a:t>
            </a:r>
            <a:endParaRPr lang="en-US" sz="2000" i="1" dirty="0"/>
          </a:p>
          <a:p>
            <a:pPr>
              <a:buClr>
                <a:schemeClr val="tx1"/>
              </a:buClr>
              <a:tabLst>
                <a:tab pos="344488" algn="l"/>
                <a:tab pos="1484313" algn="l"/>
              </a:tabLst>
            </a:pPr>
            <a:r>
              <a:rPr lang="en-US" sz="2000" dirty="0">
                <a:solidFill>
                  <a:srgbClr val="0000FF"/>
                </a:solidFill>
              </a:rPr>
              <a:t>	</a:t>
            </a:r>
            <a:r>
              <a:rPr lang="en-US" sz="2000" i="1" dirty="0"/>
              <a:t>GK</a:t>
            </a:r>
            <a:r>
              <a:rPr lang="en-US" sz="2000" dirty="0"/>
              <a:t> </a:t>
            </a:r>
            <a:r>
              <a:rPr lang="en-US" sz="2000" dirty="0">
                <a:sym typeface="Symbol"/>
              </a:rPr>
              <a:t></a:t>
            </a:r>
            <a:r>
              <a:rPr lang="en-US" sz="2000" dirty="0"/>
              <a:t> </a:t>
            </a:r>
            <a:r>
              <a:rPr lang="en-US" sz="2000" i="1" dirty="0"/>
              <a:t>SB</a:t>
            </a:r>
            <a:r>
              <a:rPr lang="en-US" sz="2000" dirty="0"/>
              <a:t> 	by (b)</a:t>
            </a:r>
            <a:endParaRPr lang="en-US" sz="2000" i="1" dirty="0"/>
          </a:p>
          <a:p>
            <a:pPr>
              <a:buClr>
                <a:schemeClr val="tx1"/>
              </a:buClr>
              <a:tabLst>
                <a:tab pos="344488" algn="l"/>
                <a:tab pos="1484313" algn="l"/>
              </a:tabLst>
            </a:pPr>
            <a:r>
              <a:rPr lang="en-US" sz="2000" dirty="0">
                <a:solidFill>
                  <a:srgbClr val="0000FF"/>
                </a:solidFill>
              </a:rPr>
              <a:t>	</a:t>
            </a:r>
            <a:r>
              <a:rPr lang="en-US" sz="2000" dirty="0">
                <a:sym typeface="Symbol"/>
              </a:rPr>
              <a:t> </a:t>
            </a:r>
            <a:r>
              <a:rPr lang="en-US" sz="2000" i="1" dirty="0">
                <a:sym typeface="Symbol"/>
              </a:rPr>
              <a:t>RK</a:t>
            </a:r>
            <a:r>
              <a:rPr lang="en-US" sz="2000" dirty="0">
                <a:sym typeface="Symbol"/>
              </a:rPr>
              <a:t>  </a:t>
            </a:r>
            <a:r>
              <a:rPr lang="en-US" sz="2000" i="1" dirty="0">
                <a:sym typeface="Symbol"/>
              </a:rPr>
              <a:t>SB 	</a:t>
            </a:r>
            <a:r>
              <a:rPr lang="en-US" dirty="0"/>
              <a:t>by transitivity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2138" y="4325498"/>
            <a:ext cx="3818749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  <a:tabLst>
                <a:tab pos="344488" algn="l"/>
                <a:tab pos="1484313" algn="l"/>
              </a:tabLst>
            </a:pPr>
            <a:r>
              <a:rPr lang="en-US" sz="2000" dirty="0"/>
              <a:t>2.	</a:t>
            </a:r>
            <a:r>
              <a:rPr lang="en-US" sz="2000" i="1" dirty="0"/>
              <a:t>RK</a:t>
            </a:r>
            <a:r>
              <a:rPr lang="en-US" sz="2000" dirty="0"/>
              <a:t> </a:t>
            </a:r>
            <a:r>
              <a:rPr lang="en-US" sz="2000" dirty="0">
                <a:sym typeface="Symbol"/>
              </a:rPr>
              <a:t></a:t>
            </a:r>
            <a:r>
              <a:rPr lang="en-US" sz="2000" dirty="0"/>
              <a:t> </a:t>
            </a:r>
            <a:r>
              <a:rPr lang="en-US" sz="2000" i="1" dirty="0"/>
              <a:t>SB 	</a:t>
            </a:r>
            <a:r>
              <a:rPr lang="en-US" sz="2000" dirty="0"/>
              <a:t>by conclusion of (1)</a:t>
            </a:r>
            <a:endParaRPr lang="en-US" sz="2000" i="1" dirty="0"/>
          </a:p>
          <a:p>
            <a:pPr>
              <a:buClr>
                <a:schemeClr val="tx1"/>
              </a:buClr>
              <a:tabLst>
                <a:tab pos="344488" algn="l"/>
                <a:tab pos="1484313" algn="l"/>
              </a:tabLst>
            </a:pPr>
            <a:r>
              <a:rPr lang="en-US" sz="2000" dirty="0">
                <a:solidFill>
                  <a:srgbClr val="0000FF"/>
                </a:solidFill>
              </a:rPr>
              <a:t>	</a:t>
            </a:r>
            <a:r>
              <a:rPr lang="en-US" sz="2000" dirty="0"/>
              <a:t>~</a:t>
            </a:r>
            <a:r>
              <a:rPr lang="en-US" sz="2000" i="1" dirty="0"/>
              <a:t>SB</a:t>
            </a:r>
            <a:r>
              <a:rPr lang="en-US" sz="2000" dirty="0"/>
              <a:t> 	by (c)</a:t>
            </a:r>
            <a:endParaRPr lang="en-US" sz="2000" i="1" dirty="0"/>
          </a:p>
          <a:p>
            <a:pPr>
              <a:buClr>
                <a:schemeClr val="tx1"/>
              </a:buClr>
              <a:tabLst>
                <a:tab pos="344488" algn="l"/>
                <a:tab pos="1484313" algn="l"/>
              </a:tabLst>
            </a:pPr>
            <a:r>
              <a:rPr lang="en-US" sz="2000" dirty="0">
                <a:solidFill>
                  <a:srgbClr val="0000FF"/>
                </a:solidFill>
              </a:rPr>
              <a:t>	</a:t>
            </a:r>
            <a:r>
              <a:rPr lang="en-US" sz="2000" dirty="0">
                <a:sym typeface="Symbol"/>
              </a:rPr>
              <a:t> </a:t>
            </a:r>
            <a:r>
              <a:rPr lang="en-US" sz="2000" i="1" dirty="0">
                <a:sym typeface="Symbol"/>
              </a:rPr>
              <a:t>~RK 	</a:t>
            </a:r>
            <a:r>
              <a:rPr lang="en-US" dirty="0"/>
              <a:t>by modus </a:t>
            </a:r>
            <a:r>
              <a:rPr lang="en-US" dirty="0" err="1"/>
              <a:t>tollens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603610" y="3143865"/>
            <a:ext cx="3852891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  <a:tabLst>
                <a:tab pos="344488" algn="l"/>
                <a:tab pos="1484313" algn="l"/>
              </a:tabLst>
            </a:pPr>
            <a:r>
              <a:rPr lang="en-US" sz="2000" dirty="0"/>
              <a:t>3.	</a:t>
            </a:r>
            <a:r>
              <a:rPr lang="en-US" sz="2000" i="1" dirty="0"/>
              <a:t>RL</a:t>
            </a:r>
            <a:r>
              <a:rPr lang="en-US" sz="2000" dirty="0"/>
              <a:t> </a:t>
            </a:r>
            <a:r>
              <a:rPr lang="en-US" sz="2000" dirty="0">
                <a:sym typeface="Symbol"/>
              </a:rPr>
              <a:t></a:t>
            </a:r>
            <a:r>
              <a:rPr lang="en-US" sz="2000" dirty="0"/>
              <a:t> </a:t>
            </a:r>
            <a:r>
              <a:rPr lang="en-US" sz="2000" i="1" dirty="0"/>
              <a:t>RK 	</a:t>
            </a:r>
            <a:r>
              <a:rPr lang="en-US" sz="2000" dirty="0"/>
              <a:t>by (d)</a:t>
            </a:r>
            <a:endParaRPr lang="en-US" sz="2000" i="1" dirty="0"/>
          </a:p>
          <a:p>
            <a:pPr>
              <a:buClr>
                <a:schemeClr val="tx1"/>
              </a:buClr>
              <a:tabLst>
                <a:tab pos="344488" algn="l"/>
                <a:tab pos="1484313" algn="l"/>
              </a:tabLst>
            </a:pPr>
            <a:r>
              <a:rPr lang="en-US" sz="2000" dirty="0">
                <a:solidFill>
                  <a:srgbClr val="0000FF"/>
                </a:solidFill>
              </a:rPr>
              <a:t>	</a:t>
            </a:r>
            <a:r>
              <a:rPr lang="en-US" sz="2000" dirty="0"/>
              <a:t>~</a:t>
            </a:r>
            <a:r>
              <a:rPr lang="en-US" sz="2000" i="1" dirty="0"/>
              <a:t>RK</a:t>
            </a:r>
            <a:r>
              <a:rPr lang="en-US" sz="2000" dirty="0"/>
              <a:t> 	by conclusion of (2)</a:t>
            </a:r>
            <a:endParaRPr lang="en-US" sz="2000" i="1" dirty="0"/>
          </a:p>
          <a:p>
            <a:pPr>
              <a:buClr>
                <a:schemeClr val="tx1"/>
              </a:buClr>
              <a:tabLst>
                <a:tab pos="344488" algn="l"/>
                <a:tab pos="1484313" algn="l"/>
              </a:tabLst>
            </a:pPr>
            <a:r>
              <a:rPr lang="en-US" sz="2000" dirty="0">
                <a:solidFill>
                  <a:srgbClr val="0000FF"/>
                </a:solidFill>
              </a:rPr>
              <a:t>	</a:t>
            </a:r>
            <a:r>
              <a:rPr lang="en-US" sz="2000" dirty="0">
                <a:sym typeface="Symbol"/>
              </a:rPr>
              <a:t> </a:t>
            </a:r>
            <a:r>
              <a:rPr lang="en-US" sz="2000" i="1" dirty="0">
                <a:sym typeface="Symbol"/>
              </a:rPr>
              <a:t>RL	</a:t>
            </a:r>
            <a:r>
              <a:rPr lang="en-US" dirty="0"/>
              <a:t>by elimination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603610" y="4311928"/>
            <a:ext cx="3852891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  <a:tabLst>
                <a:tab pos="344488" algn="l"/>
                <a:tab pos="1484313" algn="l"/>
              </a:tabLst>
            </a:pPr>
            <a:r>
              <a:rPr lang="en-US" sz="2000" dirty="0"/>
              <a:t>4.	</a:t>
            </a:r>
            <a:r>
              <a:rPr lang="en-US" sz="2000" i="1" dirty="0"/>
              <a:t>RL</a:t>
            </a:r>
            <a:r>
              <a:rPr lang="en-US" sz="2000" dirty="0"/>
              <a:t> </a:t>
            </a:r>
            <a:r>
              <a:rPr lang="en-US" sz="2000" dirty="0">
                <a:sym typeface="Symbol"/>
              </a:rPr>
              <a:t></a:t>
            </a:r>
            <a:r>
              <a:rPr lang="en-US" sz="2000" dirty="0"/>
              <a:t> </a:t>
            </a:r>
            <a:r>
              <a:rPr lang="en-US" sz="2000" i="1" dirty="0"/>
              <a:t>GC 	</a:t>
            </a:r>
            <a:r>
              <a:rPr lang="en-US" sz="2000" dirty="0"/>
              <a:t>by (e)</a:t>
            </a:r>
            <a:endParaRPr lang="en-US" sz="2000" i="1" dirty="0"/>
          </a:p>
          <a:p>
            <a:pPr>
              <a:buClr>
                <a:schemeClr val="tx1"/>
              </a:buClr>
              <a:tabLst>
                <a:tab pos="344488" algn="l"/>
                <a:tab pos="1484313" algn="l"/>
              </a:tabLst>
            </a:pPr>
            <a:r>
              <a:rPr lang="en-US" sz="2000" dirty="0">
                <a:solidFill>
                  <a:srgbClr val="0000FF"/>
                </a:solidFill>
              </a:rPr>
              <a:t>	</a:t>
            </a:r>
            <a:r>
              <a:rPr lang="en-US" sz="2000" i="1" dirty="0"/>
              <a:t>RL</a:t>
            </a:r>
            <a:r>
              <a:rPr lang="en-US" sz="2000" dirty="0"/>
              <a:t> 	by conclusion of (3)</a:t>
            </a:r>
            <a:endParaRPr lang="en-US" sz="2000" i="1" dirty="0"/>
          </a:p>
          <a:p>
            <a:pPr>
              <a:buClr>
                <a:schemeClr val="tx1"/>
              </a:buClr>
              <a:tabLst>
                <a:tab pos="344488" algn="l"/>
                <a:tab pos="1484313" algn="l"/>
              </a:tabLst>
            </a:pPr>
            <a:r>
              <a:rPr lang="en-US" sz="2000" dirty="0">
                <a:solidFill>
                  <a:srgbClr val="0000FF"/>
                </a:solidFill>
              </a:rPr>
              <a:t>	</a:t>
            </a:r>
            <a:r>
              <a:rPr lang="en-US" sz="2000" dirty="0">
                <a:sym typeface="Symbol"/>
              </a:rPr>
              <a:t> </a:t>
            </a:r>
            <a:r>
              <a:rPr lang="en-US" sz="2000" i="1" dirty="0">
                <a:sym typeface="Symbol"/>
              </a:rPr>
              <a:t>GC	</a:t>
            </a:r>
            <a:r>
              <a:rPr lang="en-US" dirty="0"/>
              <a:t>by modus ponens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6381" y="5580361"/>
            <a:ext cx="5988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Thus the glasses are on the coffee table.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6316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53" grpId="0" animBg="1"/>
      <p:bldP spid="54" grpId="0" animBg="1"/>
      <p:bldP spid="55" grpId="0" animBg="1"/>
      <p:bldP spid="56" grpId="0" animBg="1"/>
      <p:bldP spid="3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Fallacies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75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2.3.5. Fallacies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369739" y="1551023"/>
            <a:ext cx="84850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A </a:t>
            </a:r>
            <a:r>
              <a:rPr lang="en-US" sz="2800" dirty="0">
                <a:solidFill>
                  <a:srgbClr val="C00000"/>
                </a:solidFill>
              </a:rPr>
              <a:t>fallacy </a:t>
            </a:r>
            <a:r>
              <a:rPr lang="en-US" sz="2800" dirty="0"/>
              <a:t>is an error in reasoning that results in an invalid argument.</a:t>
            </a:r>
            <a:endParaRPr lang="en-US" sz="2400" dirty="0"/>
          </a:p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Three common fallacies: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400" dirty="0"/>
              <a:t>Using </a:t>
            </a:r>
            <a:r>
              <a:rPr lang="en-US" sz="2400" b="1" dirty="0"/>
              <a:t>ambiguous premises</a:t>
            </a:r>
            <a:r>
              <a:rPr lang="en-US" sz="2400" dirty="0"/>
              <a:t> and treating them as if they were unambiguous.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400" b="1" dirty="0"/>
              <a:t>Circular reasoning </a:t>
            </a:r>
            <a:r>
              <a:rPr lang="en-US" sz="2400" dirty="0"/>
              <a:t>(assuming what is to be proved without having derived it from the premises)</a:t>
            </a:r>
          </a:p>
          <a:p>
            <a:pPr marL="971550" lvl="1" indent="-514350"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400" b="1" dirty="0"/>
              <a:t>Jumping to a conclusion </a:t>
            </a:r>
            <a:r>
              <a:rPr lang="en-US" sz="2400" dirty="0"/>
              <a:t>(without adequate grounds)</a:t>
            </a:r>
          </a:p>
        </p:txBody>
      </p:sp>
    </p:spTree>
    <p:extLst>
      <p:ext uri="{BB962C8B-B14F-4D97-AF65-F5344CB8AC3E}">
        <p14:creationId xmlns:p14="http://schemas.microsoft.com/office/powerpoint/2010/main" val="391576797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Fallacies: Converse Error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76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2.3.5.1. Fallacies: Converse Error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369739" y="1551023"/>
            <a:ext cx="8485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Example: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090037" y="2131662"/>
            <a:ext cx="6742944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If Zeke is a cheater, then Zeke sits in the back row.</a:t>
            </a:r>
          </a:p>
          <a:p>
            <a:r>
              <a:rPr lang="en-US" sz="2400" dirty="0"/>
              <a:t>Zeke sits in the back row.</a:t>
            </a:r>
          </a:p>
          <a:p>
            <a:r>
              <a:rPr lang="en-US" sz="2400" dirty="0">
                <a:sym typeface="Symbol"/>
              </a:rPr>
              <a:t> Zeke is a cheater.</a:t>
            </a:r>
            <a:endParaRPr lang="en-US" sz="2400" dirty="0"/>
          </a:p>
        </p:txBody>
      </p:sp>
      <p:grpSp>
        <p:nvGrpSpPr>
          <p:cNvPr id="32" name="Group 31"/>
          <p:cNvGrpSpPr/>
          <p:nvPr/>
        </p:nvGrpSpPr>
        <p:grpSpPr>
          <a:xfrm>
            <a:off x="1110601" y="3698494"/>
            <a:ext cx="1866517" cy="1483482"/>
            <a:chOff x="3240716" y="974979"/>
            <a:chExt cx="1866517" cy="1483482"/>
          </a:xfrm>
        </p:grpSpPr>
        <p:sp>
          <p:nvSpPr>
            <p:cNvPr id="53" name="TextBox 52"/>
            <p:cNvSpPr txBox="1"/>
            <p:nvPr/>
          </p:nvSpPr>
          <p:spPr>
            <a:xfrm>
              <a:off x="3240716" y="974979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  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q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240716" y="1996796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p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243998" y="1477748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q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963" y="4402877"/>
            <a:ext cx="762000" cy="762000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5235545" y="3698494"/>
            <a:ext cx="1866517" cy="1483482"/>
            <a:chOff x="3240716" y="974979"/>
            <a:chExt cx="1866517" cy="1483482"/>
          </a:xfrm>
        </p:grpSpPr>
        <p:sp>
          <p:nvSpPr>
            <p:cNvPr id="57" name="TextBox 56"/>
            <p:cNvSpPr txBox="1"/>
            <p:nvPr/>
          </p:nvSpPr>
          <p:spPr>
            <a:xfrm>
              <a:off x="3240716" y="974979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q 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 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p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240716" y="1996796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p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243998" y="1477748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q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551" y="4581851"/>
            <a:ext cx="892493" cy="6693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45179" y="5358600"/>
            <a:ext cx="57434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>
                <a:solidFill>
                  <a:srgbClr val="C00000"/>
                </a:solidFill>
              </a:rPr>
              <a:t>Converse error </a:t>
            </a:r>
            <a:r>
              <a:rPr lang="en-SG" sz="2800" dirty="0"/>
              <a:t>is also known as the </a:t>
            </a:r>
            <a:r>
              <a:rPr lang="en-SG" sz="2800" dirty="0">
                <a:solidFill>
                  <a:srgbClr val="C00000"/>
                </a:solidFill>
              </a:rPr>
              <a:t>fallacy of affirming the consequence</a:t>
            </a:r>
            <a:r>
              <a:rPr lang="en-SG" sz="2800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97907" y="3455758"/>
            <a:ext cx="181374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Note that this is just an example of a valid argument form. It is NOT related to the example above.</a:t>
            </a:r>
          </a:p>
        </p:txBody>
      </p:sp>
    </p:spTree>
    <p:extLst>
      <p:ext uri="{BB962C8B-B14F-4D97-AF65-F5344CB8AC3E}">
        <p14:creationId xmlns:p14="http://schemas.microsoft.com/office/powerpoint/2010/main" val="281807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Fallacies: Inverse Error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77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2.3.5.2. Fallacies: Inverse Error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369739" y="1551023"/>
            <a:ext cx="8485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Example: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090037" y="2097601"/>
            <a:ext cx="6742944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If interest rates are going up, stock market prices will go down.</a:t>
            </a:r>
          </a:p>
          <a:p>
            <a:r>
              <a:rPr lang="en-US" sz="2400" dirty="0"/>
              <a:t>Interest rates are not going up.</a:t>
            </a:r>
          </a:p>
          <a:p>
            <a:r>
              <a:rPr lang="en-US" sz="2400" dirty="0">
                <a:sym typeface="Symbol"/>
              </a:rPr>
              <a:t> Stock market prices will not go down.</a:t>
            </a:r>
            <a:endParaRPr lang="en-US" sz="2400" dirty="0"/>
          </a:p>
        </p:txBody>
      </p:sp>
      <p:grpSp>
        <p:nvGrpSpPr>
          <p:cNvPr id="60" name="Group 59"/>
          <p:cNvGrpSpPr/>
          <p:nvPr/>
        </p:nvGrpSpPr>
        <p:grpSpPr>
          <a:xfrm>
            <a:off x="1110601" y="3698494"/>
            <a:ext cx="1866517" cy="1483482"/>
            <a:chOff x="3240716" y="974979"/>
            <a:chExt cx="1866517" cy="1483482"/>
          </a:xfrm>
        </p:grpSpPr>
        <p:sp>
          <p:nvSpPr>
            <p:cNvPr id="61" name="TextBox 60"/>
            <p:cNvSpPr txBox="1"/>
            <p:nvPr/>
          </p:nvSpPr>
          <p:spPr>
            <a:xfrm>
              <a:off x="3240716" y="974979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  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q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240716" y="1996796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~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q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243998" y="1477748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~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p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64" name="Picture 6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963" y="4402877"/>
            <a:ext cx="762000" cy="762000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5235545" y="3698494"/>
            <a:ext cx="1866517" cy="1483482"/>
            <a:chOff x="3240716" y="974979"/>
            <a:chExt cx="1866517" cy="1483482"/>
          </a:xfrm>
        </p:grpSpPr>
        <p:sp>
          <p:nvSpPr>
            <p:cNvPr id="66" name="TextBox 65"/>
            <p:cNvSpPr txBox="1"/>
            <p:nvPr/>
          </p:nvSpPr>
          <p:spPr>
            <a:xfrm>
              <a:off x="3240716" y="974979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~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p 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 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~q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240716" y="1996796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</a:t>
              </a:r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~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q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243998" y="1477748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~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p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69" name="Picture 6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551" y="4581851"/>
            <a:ext cx="892493" cy="66937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7197907" y="3455758"/>
            <a:ext cx="181374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Note that this is just an example of a valid argument form. It is NOT related to the example above.</a:t>
            </a:r>
          </a:p>
        </p:txBody>
      </p:sp>
    </p:spTree>
    <p:extLst>
      <p:ext uri="{BB962C8B-B14F-4D97-AF65-F5344CB8AC3E}">
        <p14:creationId xmlns:p14="http://schemas.microsoft.com/office/powerpoint/2010/main" val="313776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Fallacies: A Valid Argument with a False Premise and a False Conclusion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78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6914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 marL="1441450" indent="-1441450">
              <a:tabLst>
                <a:tab pos="200025" algn="l"/>
                <a:tab pos="1441450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2.3.5.3.	Fallacies: A Valid Argument with a False Premise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369739" y="1900588"/>
            <a:ext cx="848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The argument below is </a:t>
            </a:r>
            <a:r>
              <a:rPr lang="en-US" sz="2400" dirty="0">
                <a:solidFill>
                  <a:srgbClr val="C00000"/>
                </a:solidFill>
              </a:rPr>
              <a:t>valid</a:t>
            </a:r>
            <a:r>
              <a:rPr lang="en-US" sz="2400" dirty="0"/>
              <a:t> by modus ponens. But its </a:t>
            </a:r>
            <a:r>
              <a:rPr lang="en-US" sz="2400" dirty="0">
                <a:solidFill>
                  <a:srgbClr val="C00000"/>
                </a:solidFill>
              </a:rPr>
              <a:t>major premise is false</a:t>
            </a:r>
            <a:r>
              <a:rPr lang="en-US" sz="2400" dirty="0"/>
              <a:t>, and so is its conclusion.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BD6C512-C731-4FD7-A1F8-DDD9616909E6}"/>
              </a:ext>
            </a:extLst>
          </p:cNvPr>
          <p:cNvSpPr txBox="1"/>
          <p:nvPr/>
        </p:nvSpPr>
        <p:spPr>
          <a:xfrm>
            <a:off x="1421743" y="2974308"/>
            <a:ext cx="5192417" cy="18774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If Joseph Schooling is a Singaporean, then Joseph Schooling is 2 </a:t>
            </a:r>
            <a:r>
              <a:rPr lang="en-US" sz="2400" dirty="0" err="1"/>
              <a:t>metres</a:t>
            </a:r>
            <a:r>
              <a:rPr lang="en-US" sz="2400" dirty="0"/>
              <a:t> tall.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Joseph Schooling is a Singaporean.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ym typeface="Symbol"/>
              </a:rPr>
              <a:t> Joseph Schooling is 2 </a:t>
            </a:r>
            <a:r>
              <a:rPr lang="en-US" sz="2400" dirty="0" err="1">
                <a:sym typeface="Symbol"/>
              </a:rPr>
              <a:t>metres</a:t>
            </a:r>
            <a:r>
              <a:rPr lang="en-US" sz="2400" dirty="0">
                <a:sym typeface="Symbol"/>
              </a:rPr>
              <a:t> tall.</a:t>
            </a:r>
            <a:endParaRPr lang="en-US" sz="24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F9BC082-1FE8-4517-AE86-ADEA11A4F2AF}"/>
              </a:ext>
            </a:extLst>
          </p:cNvPr>
          <p:cNvGrpSpPr/>
          <p:nvPr/>
        </p:nvGrpSpPr>
        <p:grpSpPr>
          <a:xfrm>
            <a:off x="6229543" y="3375385"/>
            <a:ext cx="2717362" cy="938228"/>
            <a:chOff x="5797988" y="5216609"/>
            <a:chExt cx="2717362" cy="938228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F9470B17-795A-40F8-887A-CB9DC140D79A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 flipV="1">
              <a:off x="5797988" y="5216609"/>
              <a:ext cx="816172" cy="52273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74853FC-FFCD-4BED-85C9-FB8AE241BD75}"/>
                </a:ext>
              </a:extLst>
            </p:cNvPr>
            <p:cNvSpPr txBox="1"/>
            <p:nvPr/>
          </p:nvSpPr>
          <p:spPr>
            <a:xfrm>
              <a:off x="6614160" y="5323840"/>
              <a:ext cx="1901190" cy="83099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SG" sz="2400" dirty="0"/>
                <a:t>This premise is false!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89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Fallacies: Sound and Unsound Arguments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79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2.3.5.5. Fallacies: Sound and Unsound Arguments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53" name="Group 52"/>
          <p:cNvGrpSpPr/>
          <p:nvPr/>
        </p:nvGrpSpPr>
        <p:grpSpPr>
          <a:xfrm>
            <a:off x="886873" y="1828240"/>
            <a:ext cx="7427542" cy="1971497"/>
            <a:chOff x="886873" y="1293109"/>
            <a:chExt cx="7427542" cy="1971497"/>
          </a:xfrm>
        </p:grpSpPr>
        <p:sp>
          <p:nvSpPr>
            <p:cNvPr id="54" name="Rectangle 53"/>
            <p:cNvSpPr/>
            <p:nvPr/>
          </p:nvSpPr>
          <p:spPr>
            <a:xfrm>
              <a:off x="886873" y="1293109"/>
              <a:ext cx="7427542" cy="197149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886873" y="1293109"/>
              <a:ext cx="7427542" cy="625968"/>
            </a:xfrm>
            <a:prstGeom prst="rect">
              <a:avLst/>
            </a:prstGeom>
            <a:solidFill>
              <a:srgbClr val="0000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932256" y="1344585"/>
              <a:ext cx="6692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sz="2400" dirty="0">
                  <a:solidFill>
                    <a:schemeClr val="bg1"/>
                  </a:solidFill>
                </a:rPr>
                <a:t>Definition 2.3.2 (Sound and Unsound Arguments)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932256" y="1987333"/>
              <a:ext cx="7382159" cy="1277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SG" sz="2400" dirty="0"/>
                <a:t>An argument is called </a:t>
              </a:r>
              <a:r>
                <a:rPr lang="en-SG" sz="2400" b="1" dirty="0"/>
                <a:t>sound</a:t>
              </a:r>
              <a:r>
                <a:rPr lang="en-SG" sz="2400" dirty="0"/>
                <a:t> if, and only if, it is valid and all its premises are true.</a:t>
              </a:r>
            </a:p>
            <a:p>
              <a:pPr>
                <a:spcAft>
                  <a:spcPts val="600"/>
                </a:spcAft>
              </a:pPr>
              <a:r>
                <a:rPr lang="en-SG" sz="2400" dirty="0"/>
                <a:t>An argument that is not sound is called </a:t>
              </a:r>
              <a:r>
                <a:rPr lang="en-SG" sz="2400" b="1" dirty="0"/>
                <a:t>unsound</a:t>
              </a:r>
              <a:r>
                <a:rPr lang="en-SG" sz="2400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9240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Statements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9115" y="1362667"/>
            <a:ext cx="8814216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SG" sz="2800" dirty="0"/>
              <a:t>What is not a statement in logic?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8</a:t>
            </a:fld>
            <a:endParaRPr lang="en-SG" dirty="0"/>
          </a:p>
        </p:txBody>
      </p:sp>
      <p:sp>
        <p:nvSpPr>
          <p:cNvPr id="53" name="TextBox 5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2.1.1. Statements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4" name="Oval 53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5" name="Oval 54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8" name="Oval 57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9" name="Oval 58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0" name="Oval 59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1" name="Oval 60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2" name="Oval 61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3" name="Oval 62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4" name="Oval 63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5" name="Oval 64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6" name="Oval 65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9A2887-8337-74E4-6F57-CA170816EB4A}"/>
              </a:ext>
            </a:extLst>
          </p:cNvPr>
          <p:cNvSpPr txBox="1"/>
          <p:nvPr/>
        </p:nvSpPr>
        <p:spPr>
          <a:xfrm>
            <a:off x="324356" y="2201477"/>
            <a:ext cx="8814216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SG" sz="2800" dirty="0"/>
              <a:t>Questions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SG" sz="2800" dirty="0"/>
              <a:t>Commands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SG" sz="2800" dirty="0"/>
              <a:t>Exclamations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SG" sz="2800" dirty="0"/>
              <a:t>Open sentences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A79721-5C06-80AB-CA20-B970FAC86997}"/>
              </a:ext>
            </a:extLst>
          </p:cNvPr>
          <p:cNvSpPr txBox="1"/>
          <p:nvPr/>
        </p:nvSpPr>
        <p:spPr>
          <a:xfrm>
            <a:off x="4495555" y="2317677"/>
            <a:ext cx="2264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solidFill>
                  <a:srgbClr val="C00000"/>
                </a:solidFill>
              </a:rPr>
              <a:t>Can you do it?</a:t>
            </a:r>
            <a:endParaRPr lang="en-SG" sz="2800" i="1" dirty="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92990F-3747-62A1-AD34-310BD317452B}"/>
              </a:ext>
            </a:extLst>
          </p:cNvPr>
          <p:cNvSpPr txBox="1"/>
          <p:nvPr/>
        </p:nvSpPr>
        <p:spPr>
          <a:xfrm>
            <a:off x="4495555" y="3007856"/>
            <a:ext cx="965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solidFill>
                  <a:srgbClr val="C00000"/>
                </a:solidFill>
              </a:rPr>
              <a:t>Do it.</a:t>
            </a:r>
            <a:endParaRPr lang="en-SG" sz="2800" i="1" dirty="0">
              <a:solidFill>
                <a:srgbClr val="C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C00CE8-46B2-5760-F17F-05AAC0B6D588}"/>
              </a:ext>
            </a:extLst>
          </p:cNvPr>
          <p:cNvSpPr txBox="1"/>
          <p:nvPr/>
        </p:nvSpPr>
        <p:spPr>
          <a:xfrm>
            <a:off x="4555260" y="3672655"/>
            <a:ext cx="34735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solidFill>
                  <a:srgbClr val="C00000"/>
                </a:solidFill>
              </a:rPr>
              <a:t>Walao eh.. So difficult!</a:t>
            </a:r>
            <a:endParaRPr lang="en-SG" sz="2800" i="1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1E1964-5654-1D51-A8CE-EB22085E51E3}"/>
              </a:ext>
            </a:extLst>
          </p:cNvPr>
          <p:cNvSpPr txBox="1"/>
          <p:nvPr/>
        </p:nvSpPr>
        <p:spPr>
          <a:xfrm>
            <a:off x="4509877" y="4337455"/>
            <a:ext cx="461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solidFill>
                  <a:srgbClr val="C00000"/>
                </a:solidFill>
              </a:rPr>
              <a:t>X student solved the question.</a:t>
            </a:r>
            <a:endParaRPr lang="en-SG" sz="28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43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/>
      <p:bldP spid="9" grpId="0"/>
      <p:bldP spid="10" grpId="0"/>
      <p:bldP spid="11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Contradictions and Valid Arguments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80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2.3.6. Contradictions and Valid Arguments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2" name="TextBox 31"/>
          <p:cNvSpPr txBox="1"/>
          <p:nvPr/>
        </p:nvSpPr>
        <p:spPr>
          <a:xfrm>
            <a:off x="415123" y="1536174"/>
            <a:ext cx="8461248" cy="12618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Contradiction Rule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If you can show that the supposition that statement </a:t>
            </a:r>
            <a:r>
              <a:rPr lang="en-US" sz="2400" i="1" dirty="0"/>
              <a:t>p</a:t>
            </a:r>
            <a:r>
              <a:rPr lang="en-US" sz="2400" dirty="0"/>
              <a:t> is false leads logically to a contradiction, then you can conclude that </a:t>
            </a:r>
            <a:r>
              <a:rPr lang="en-US" sz="2400" i="1" dirty="0"/>
              <a:t>p</a:t>
            </a:r>
            <a:r>
              <a:rPr lang="en-US" sz="2400" dirty="0"/>
              <a:t> is true.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18E514-1AAF-41A6-A3F6-5DBE7130F429}"/>
              </a:ext>
            </a:extLst>
          </p:cNvPr>
          <p:cNvGrpSpPr/>
          <p:nvPr/>
        </p:nvGrpSpPr>
        <p:grpSpPr>
          <a:xfrm>
            <a:off x="754135" y="3188582"/>
            <a:ext cx="1866517" cy="980713"/>
            <a:chOff x="1968446" y="1891559"/>
            <a:chExt cx="1866517" cy="980713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C5C2567-AB17-459A-8304-AD825F94B7B1}"/>
                </a:ext>
              </a:extLst>
            </p:cNvPr>
            <p:cNvSpPr txBox="1"/>
            <p:nvPr/>
          </p:nvSpPr>
          <p:spPr>
            <a:xfrm>
              <a:off x="1968446" y="2410607"/>
              <a:ext cx="1866517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  <a:sym typeface="Symbol"/>
                </a:rPr>
                <a:t></a:t>
              </a:r>
              <a:r>
                <a:rPr lang="en-SG" sz="2400" i="1" dirty="0">
                  <a:solidFill>
                    <a:schemeClr val="bg1"/>
                  </a:solidFill>
                  <a:sym typeface="Symbol"/>
                </a:rPr>
                <a:t> p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  </a:t>
              </a:r>
              <a:endParaRPr lang="en-SG" sz="2400" dirty="0">
                <a:solidFill>
                  <a:schemeClr val="bg1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6EC64C7-6D5E-41C0-917F-90A7911A382E}"/>
                </a:ext>
              </a:extLst>
            </p:cNvPr>
            <p:cNvSpPr txBox="1"/>
            <p:nvPr/>
          </p:nvSpPr>
          <p:spPr>
            <a:xfrm>
              <a:off x="1971728" y="1891559"/>
              <a:ext cx="1863235" cy="461665"/>
            </a:xfrm>
            <a:prstGeom prst="rect">
              <a:avLst/>
            </a:prstGeom>
            <a:solidFill>
              <a:srgbClr val="0033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SG" sz="2400" dirty="0">
                  <a:solidFill>
                    <a:schemeClr val="bg1"/>
                  </a:solidFill>
                </a:rPr>
                <a:t>~</a:t>
              </a:r>
              <a:r>
                <a:rPr lang="en-SG" sz="2400" i="1" dirty="0">
                  <a:solidFill>
                    <a:schemeClr val="bg1"/>
                  </a:solidFill>
                </a:rPr>
                <a:t>p</a:t>
              </a:r>
              <a:r>
                <a:rPr lang="en-SG" sz="2400" dirty="0">
                  <a:solidFill>
                    <a:schemeClr val="bg1"/>
                  </a:solidFill>
                </a:rPr>
                <a:t> </a:t>
              </a:r>
              <a:r>
                <a:rPr lang="en-SG" sz="2400" dirty="0">
                  <a:solidFill>
                    <a:schemeClr val="bg1"/>
                  </a:solidFill>
                  <a:sym typeface="Symbol" panose="05050102010706020507" pitchFamily="18" charset="2"/>
                </a:rPr>
                <a:t></a:t>
              </a:r>
              <a:r>
                <a:rPr lang="en-SG" sz="2400" dirty="0">
                  <a:solidFill>
                    <a:schemeClr val="bg1"/>
                  </a:solidFill>
                </a:rPr>
                <a:t> </a:t>
              </a:r>
              <a:r>
                <a:rPr lang="en-SG" sz="2400" b="1" dirty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false</a:t>
              </a:r>
            </a:p>
          </p:txBody>
        </p:sp>
      </p:grpSp>
      <p:graphicFrame>
        <p:nvGraphicFramePr>
          <p:cNvPr id="56" name="Table 55">
            <a:extLst>
              <a:ext uri="{FF2B5EF4-FFF2-40B4-BE49-F238E27FC236}">
                <a16:creationId xmlns:a16="http://schemas.microsoft.com/office/drawing/2014/main" id="{43DFCCA1-91D2-4ECB-9BC5-500B9EC1A3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729864"/>
              </p:ext>
            </p:extLst>
          </p:nvPr>
        </p:nvGraphicFramePr>
        <p:xfrm>
          <a:off x="3554484" y="3201975"/>
          <a:ext cx="4871174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90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2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1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19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0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~</a:t>
                      </a:r>
                      <a:r>
                        <a:rPr lang="en-SG" sz="2000" i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000" i="0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~</a:t>
                      </a:r>
                      <a:r>
                        <a:rPr lang="en-SG" sz="2000" i="1" dirty="0"/>
                        <a:t>p</a:t>
                      </a:r>
                      <a:r>
                        <a:rPr lang="en-SG" sz="2000" dirty="0"/>
                        <a:t> 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 </a:t>
                      </a:r>
                      <a:r>
                        <a:rPr lang="en-SG" sz="2000" i="0" dirty="0">
                          <a:sym typeface="Symbol" panose="05050102010706020507" pitchFamily="18" charset="2"/>
                        </a:rPr>
                        <a:t>false</a:t>
                      </a:r>
                      <a:endParaRPr lang="en-SG" sz="20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000" i="1" dirty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0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7" name="TextBox 56">
            <a:extLst>
              <a:ext uri="{FF2B5EF4-FFF2-40B4-BE49-F238E27FC236}">
                <a16:creationId xmlns:a16="http://schemas.microsoft.com/office/drawing/2014/main" id="{CB6D27B0-7423-4CFF-8D0C-223F015348D9}"/>
              </a:ext>
            </a:extLst>
          </p:cNvPr>
          <p:cNvSpPr txBox="1"/>
          <p:nvPr/>
        </p:nvSpPr>
        <p:spPr>
          <a:xfrm>
            <a:off x="5622381" y="2837045"/>
            <a:ext cx="1144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/>
              <a:t>premise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A266605-D06D-4600-8BBD-B5C2A2B06F22}"/>
              </a:ext>
            </a:extLst>
          </p:cNvPr>
          <p:cNvSpPr txBox="1"/>
          <p:nvPr/>
        </p:nvSpPr>
        <p:spPr>
          <a:xfrm>
            <a:off x="7025030" y="2837045"/>
            <a:ext cx="1278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/>
              <a:t>conclusion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D013512-E3C2-4F9C-A089-079FED26537D}"/>
              </a:ext>
            </a:extLst>
          </p:cNvPr>
          <p:cNvSpPr txBox="1"/>
          <p:nvPr/>
        </p:nvSpPr>
        <p:spPr>
          <a:xfrm>
            <a:off x="2773774" y="4354301"/>
            <a:ext cx="6370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Only one critical row, and in this row the conclusion is true.</a:t>
            </a:r>
          </a:p>
          <a:p>
            <a:r>
              <a:rPr lang="en-US" sz="2000" dirty="0"/>
              <a:t>Hence this form of argument is valid.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4DE84EE-E94B-4716-9EEE-AB0FBFD660E1}"/>
              </a:ext>
            </a:extLst>
          </p:cNvPr>
          <p:cNvSpPr txBox="1"/>
          <p:nvPr/>
        </p:nvSpPr>
        <p:spPr>
          <a:xfrm>
            <a:off x="522139" y="5055023"/>
            <a:ext cx="7564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The contradiction rule is the heart of the method of </a:t>
            </a:r>
            <a:r>
              <a:rPr lang="en-US" sz="2400" dirty="0">
                <a:solidFill>
                  <a:srgbClr val="C00000"/>
                </a:solidFill>
              </a:rPr>
              <a:t>proof by contradiction</a:t>
            </a:r>
            <a:r>
              <a:rPr lang="en-US" sz="2400" dirty="0"/>
              <a:t>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FCC0DF0-6467-4FCB-9A7B-7903257CAEF9}"/>
              </a:ext>
            </a:extLst>
          </p:cNvPr>
          <p:cNvSpPr txBox="1"/>
          <p:nvPr/>
        </p:nvSpPr>
        <p:spPr>
          <a:xfrm>
            <a:off x="522139" y="5865565"/>
            <a:ext cx="6961208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SG" sz="2400" dirty="0"/>
              <a:t>If an assumption leads to a contradiction, then that assumption must be false.</a:t>
            </a:r>
          </a:p>
        </p:txBody>
      </p:sp>
    </p:spTree>
    <p:extLst>
      <p:ext uri="{BB962C8B-B14F-4D97-AF65-F5344CB8AC3E}">
        <p14:creationId xmlns:p14="http://schemas.microsoft.com/office/powerpoint/2010/main" val="295714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Summary of Rules of Inference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81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2.3.7. Summary of Rules of Inference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222264" y="1417533"/>
            <a:ext cx="1852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Table 2.3.1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122577"/>
              </p:ext>
            </p:extLst>
          </p:nvPr>
        </p:nvGraphicFramePr>
        <p:xfrm>
          <a:off x="2119539" y="1575728"/>
          <a:ext cx="6096000" cy="499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1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1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954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Rule of inference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Modus Ponens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tabLst>
                          <a:tab pos="719138" algn="l"/>
                          <a:tab pos="989013" algn="l"/>
                        </a:tabLst>
                      </a:pPr>
                      <a:r>
                        <a:rPr lang="en-SG" sz="2000" i="1" dirty="0"/>
                        <a:t>		p</a:t>
                      </a:r>
                      <a:r>
                        <a:rPr lang="en-SG" sz="2000" dirty="0"/>
                        <a:t> 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i="1" baseline="0" dirty="0">
                          <a:sym typeface="Symbol" panose="05050102010706020507" pitchFamily="18" charset="2"/>
                        </a:rPr>
                        <a:t>q</a:t>
                      </a:r>
                      <a:br>
                        <a:rPr lang="en-SG" sz="2000" baseline="0" dirty="0">
                          <a:sym typeface="Symbol" panose="05050102010706020507" pitchFamily="18" charset="2"/>
                        </a:rPr>
                      </a:b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		</a:t>
                      </a:r>
                      <a:r>
                        <a:rPr lang="en-SG" sz="2000" i="1" baseline="0" dirty="0">
                          <a:sym typeface="Symbol" panose="05050102010706020507" pitchFamily="18" charset="2"/>
                        </a:rPr>
                        <a:t>p</a:t>
                      </a:r>
                      <a:br>
                        <a:rPr lang="en-SG" sz="2000" baseline="0" dirty="0">
                          <a:sym typeface="Symbol" panose="05050102010706020507" pitchFamily="18" charset="2"/>
                        </a:rPr>
                      </a:b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	 	</a:t>
                      </a:r>
                      <a:r>
                        <a:rPr lang="en-SG" sz="2000" i="1" baseline="0" dirty="0">
                          <a:sym typeface="Symbol" panose="05050102010706020507" pitchFamily="18" charset="2"/>
                        </a:rPr>
                        <a:t>q</a:t>
                      </a:r>
                      <a:endParaRPr lang="en-SG" sz="200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Modus </a:t>
                      </a:r>
                      <a:r>
                        <a:rPr lang="en-SG" sz="2400" dirty="0" err="1"/>
                        <a:t>Tollens</a:t>
                      </a:r>
                      <a:endParaRPr lang="en-SG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tabLst>
                          <a:tab pos="719138" algn="l"/>
                          <a:tab pos="989013" algn="l"/>
                        </a:tabLst>
                      </a:pPr>
                      <a:r>
                        <a:rPr lang="en-SG" sz="2400" dirty="0"/>
                        <a:t>		</a:t>
                      </a:r>
                      <a:r>
                        <a:rPr lang="en-SG" sz="2000" i="1" dirty="0"/>
                        <a:t>p</a:t>
                      </a:r>
                      <a:r>
                        <a:rPr lang="en-SG" sz="2000" dirty="0"/>
                        <a:t> 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i="1" baseline="0" dirty="0">
                          <a:sym typeface="Symbol" panose="05050102010706020507" pitchFamily="18" charset="2"/>
                        </a:rPr>
                        <a:t>q</a:t>
                      </a:r>
                      <a:br>
                        <a:rPr lang="en-SG" sz="2000" baseline="0" dirty="0">
                          <a:sym typeface="Symbol" panose="05050102010706020507" pitchFamily="18" charset="2"/>
                        </a:rPr>
                      </a:b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		~</a:t>
                      </a:r>
                      <a:r>
                        <a:rPr lang="en-SG" sz="2000" i="1" baseline="0" dirty="0">
                          <a:sym typeface="Symbol" panose="05050102010706020507" pitchFamily="18" charset="2"/>
                        </a:rPr>
                        <a:t>q</a:t>
                      </a:r>
                      <a:br>
                        <a:rPr lang="en-SG" sz="2000" baseline="0" dirty="0">
                          <a:sym typeface="Symbol" panose="05050102010706020507" pitchFamily="18" charset="2"/>
                        </a:rPr>
                      </a:b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	 	~</a:t>
                      </a:r>
                      <a:r>
                        <a:rPr lang="en-SG" sz="2000" i="1" baseline="0" dirty="0">
                          <a:sym typeface="Symbol" panose="05050102010706020507" pitchFamily="18" charset="2"/>
                        </a:rPr>
                        <a:t>p</a:t>
                      </a:r>
                      <a:endParaRPr lang="en-SG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Generalization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179388" algn="l"/>
                          <a:tab pos="449263" algn="l"/>
                        </a:tabLst>
                      </a:pPr>
                      <a:r>
                        <a:rPr lang="en-SG" sz="2000" dirty="0"/>
                        <a:t>		</a:t>
                      </a:r>
                      <a:r>
                        <a:rPr lang="en-SG" sz="2000" i="1" dirty="0"/>
                        <a:t>p</a:t>
                      </a:r>
                    </a:p>
                    <a:p>
                      <a:pPr algn="l">
                        <a:tabLst>
                          <a:tab pos="179388" algn="l"/>
                          <a:tab pos="449263" algn="l"/>
                        </a:tabLst>
                      </a:pPr>
                      <a:r>
                        <a:rPr lang="en-SG" sz="2000" dirty="0"/>
                        <a:t>	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	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  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20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176213" algn="l"/>
                          <a:tab pos="439738" algn="l"/>
                        </a:tabLst>
                      </a:pPr>
                      <a:r>
                        <a:rPr lang="en-SG" sz="2000" dirty="0"/>
                        <a:t>		</a:t>
                      </a:r>
                      <a:r>
                        <a:rPr lang="en-SG" sz="2000" i="1" dirty="0"/>
                        <a:t>q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6213" algn="l"/>
                          <a:tab pos="439738" algn="l"/>
                        </a:tabLst>
                        <a:defRPr/>
                      </a:pPr>
                      <a:r>
                        <a:rPr lang="en-SG" sz="2000" dirty="0">
                          <a:sym typeface="Symbol" panose="05050102010706020507" pitchFamily="18" charset="2"/>
                        </a:rPr>
                        <a:t>		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  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20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Specialization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6213" algn="l"/>
                          <a:tab pos="439738" algn="l"/>
                        </a:tabLst>
                        <a:defRPr/>
                      </a:pPr>
                      <a:r>
                        <a:rPr lang="en-SG" sz="2000" i="1" dirty="0">
                          <a:sym typeface="Symbol" panose="05050102010706020507" pitchFamily="18" charset="2"/>
                        </a:rPr>
                        <a:t>		p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  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2000" i="1" dirty="0"/>
                    </a:p>
                    <a:p>
                      <a:pPr algn="l">
                        <a:tabLst>
                          <a:tab pos="176213" algn="l"/>
                          <a:tab pos="439738" algn="l"/>
                        </a:tabLst>
                      </a:pPr>
                      <a:r>
                        <a:rPr lang="en-SG" sz="2000" dirty="0">
                          <a:sym typeface="Symbol" panose="05050102010706020507" pitchFamily="18" charset="2"/>
                        </a:rPr>
                        <a:t>		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6213" algn="l"/>
                          <a:tab pos="439738" algn="l"/>
                        </a:tabLst>
                        <a:defRPr/>
                      </a:pPr>
                      <a:r>
                        <a:rPr lang="en-SG" sz="2000" dirty="0"/>
                        <a:t>		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  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2000" i="1" dirty="0"/>
                    </a:p>
                    <a:p>
                      <a:pPr algn="l">
                        <a:tabLst>
                          <a:tab pos="176213" algn="l"/>
                          <a:tab pos="439738" algn="l"/>
                        </a:tabLst>
                      </a:pPr>
                      <a:r>
                        <a:rPr lang="en-SG" sz="2000" dirty="0">
                          <a:sym typeface="Symbol" panose="05050102010706020507" pitchFamily="18" charset="2"/>
                        </a:rPr>
                        <a:t>		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Conjunction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tabLst>
                          <a:tab pos="720725" algn="l"/>
                          <a:tab pos="984250" algn="l"/>
                        </a:tabLst>
                      </a:pPr>
                      <a:r>
                        <a:rPr lang="en-SG" sz="2400" dirty="0"/>
                        <a:t>		</a:t>
                      </a:r>
                      <a:r>
                        <a:rPr lang="en-SG" sz="2000" i="1" dirty="0"/>
                        <a:t>p</a:t>
                      </a:r>
                    </a:p>
                    <a:p>
                      <a:pPr algn="l">
                        <a:tabLst>
                          <a:tab pos="720725" algn="l"/>
                          <a:tab pos="984250" algn="l"/>
                        </a:tabLst>
                      </a:pPr>
                      <a:r>
                        <a:rPr lang="en-SG" sz="2000" dirty="0"/>
                        <a:t>		</a:t>
                      </a:r>
                      <a:r>
                        <a:rPr lang="en-SG" sz="2000" i="1" dirty="0"/>
                        <a:t>q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20725" algn="l"/>
                          <a:tab pos="984250" algn="l"/>
                        </a:tabLst>
                        <a:defRPr/>
                      </a:pPr>
                      <a:r>
                        <a:rPr lang="en-SG" sz="2000" dirty="0"/>
                        <a:t>	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	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  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200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514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dirty="0">
                <a:solidFill>
                  <a:schemeClr val="bg1"/>
                </a:solidFill>
              </a:rPr>
              <a:t>Logical Form and Logical Equivalence		Conditional Statements		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Valid and Invalid Arguments	</a:t>
            </a:r>
            <a:endParaRPr lang="en-SG" sz="105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6558"/>
            <a:ext cx="9144000" cy="3273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Summary of Rules of Inference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82</a:t>
            </a:fld>
            <a:endParaRPr lang="en-SG" dirty="0"/>
          </a:p>
        </p:txBody>
      </p:sp>
      <p:sp>
        <p:nvSpPr>
          <p:cNvPr id="37" name="Oval 36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784038"/>
            <a:ext cx="9144000" cy="6110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9000">
                <a:srgbClr val="0033CC"/>
              </a:gs>
              <a:gs pos="92000">
                <a:srgbClr val="0033CC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2800" dirty="0">
                <a:solidFill>
                  <a:schemeClr val="bg1"/>
                </a:solidFill>
              </a:rPr>
              <a:t>2.3.7. Summary of Rules of Inference</a:t>
            </a:r>
            <a:endParaRPr lang="en-SG" sz="2000" dirty="0">
              <a:solidFill>
                <a:schemeClr val="bg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7" name="Oval 46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8" name="Oval 47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9" name="Oval 48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0" name="Oval 49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1" name="Oval 50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52" name="Oval 51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222264" y="1417533"/>
            <a:ext cx="1870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Table 2.3.1</a:t>
            </a:r>
          </a:p>
          <a:p>
            <a:r>
              <a:rPr lang="en-SG" sz="2800" dirty="0"/>
              <a:t>(cont’d)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034159"/>
              </p:ext>
            </p:extLst>
          </p:nvPr>
        </p:nvGraphicFramePr>
        <p:xfrm>
          <a:off x="2119539" y="1575728"/>
          <a:ext cx="6096000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1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1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954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Rule of inference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SG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Elimination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179388" algn="l"/>
                          <a:tab pos="449263" algn="l"/>
                        </a:tabLst>
                      </a:pPr>
                      <a:r>
                        <a:rPr lang="en-SG" sz="2000" i="1" dirty="0"/>
                        <a:t>		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  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q</a:t>
                      </a:r>
                    </a:p>
                    <a:p>
                      <a:pPr algn="l">
                        <a:tabLst>
                          <a:tab pos="179388" algn="l"/>
                          <a:tab pos="449263" algn="l"/>
                        </a:tabLst>
                      </a:pPr>
                      <a:r>
                        <a:rPr lang="en-SG" sz="2000" i="1" dirty="0">
                          <a:sym typeface="Symbol" panose="05050102010706020507" pitchFamily="18" charset="2"/>
                        </a:rPr>
                        <a:t>		</a:t>
                      </a:r>
                      <a:r>
                        <a:rPr lang="en-SG" sz="2000" i="0" dirty="0">
                          <a:sym typeface="Symbol" panose="05050102010706020507" pitchFamily="18" charset="2"/>
                        </a:rPr>
                        <a:t>~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q</a:t>
                      </a:r>
                    </a:p>
                    <a:p>
                      <a:pPr algn="l">
                        <a:tabLst>
                          <a:tab pos="179388" algn="l"/>
                          <a:tab pos="449263" algn="l"/>
                        </a:tabLst>
                      </a:pP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	 	</a:t>
                      </a:r>
                      <a:r>
                        <a:rPr lang="en-SG" sz="2000" i="1" baseline="0" dirty="0">
                          <a:sym typeface="Symbol" panose="05050102010706020507" pitchFamily="18" charset="2"/>
                        </a:rPr>
                        <a:t>p</a:t>
                      </a:r>
                      <a:endParaRPr lang="en-SG" sz="20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6213" algn="l"/>
                          <a:tab pos="439738" algn="l"/>
                        </a:tabLst>
                        <a:defRPr/>
                      </a:pPr>
                      <a:r>
                        <a:rPr lang="en-SG" sz="2000" i="1" dirty="0"/>
                        <a:t>		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p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  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2000" i="1" dirty="0"/>
                    </a:p>
                    <a:p>
                      <a:pPr algn="l">
                        <a:tabLst>
                          <a:tab pos="176213" algn="l"/>
                          <a:tab pos="439738" algn="l"/>
                        </a:tabLst>
                      </a:pPr>
                      <a:r>
                        <a:rPr lang="en-SG" sz="2000" i="1" dirty="0"/>
                        <a:t>		</a:t>
                      </a:r>
                      <a:r>
                        <a:rPr lang="en-SG" sz="2000" i="0" dirty="0">
                          <a:sym typeface="Symbol" panose="05050102010706020507" pitchFamily="18" charset="2"/>
                        </a:rPr>
                        <a:t>~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p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6213" algn="l"/>
                          <a:tab pos="439738" algn="l"/>
                        </a:tabLst>
                        <a:defRPr/>
                      </a:pP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	 	</a:t>
                      </a:r>
                      <a:r>
                        <a:rPr lang="en-SG" sz="2000" i="1" baseline="0" dirty="0">
                          <a:sym typeface="Symbol" panose="05050102010706020507" pitchFamily="18" charset="2"/>
                        </a:rPr>
                        <a:t>q</a:t>
                      </a:r>
                      <a:endParaRPr lang="en-SG" sz="20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Transitivity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tabLst>
                          <a:tab pos="719138" algn="l"/>
                          <a:tab pos="989013" algn="l"/>
                        </a:tabLst>
                      </a:pPr>
                      <a:r>
                        <a:rPr lang="en-SG" sz="2400" dirty="0"/>
                        <a:t>	</a:t>
                      </a:r>
                      <a:r>
                        <a:rPr lang="en-SG" sz="2000" dirty="0"/>
                        <a:t>	</a:t>
                      </a:r>
                      <a:r>
                        <a:rPr lang="en-SG" sz="2000" i="1" dirty="0"/>
                        <a:t>p</a:t>
                      </a:r>
                      <a:r>
                        <a:rPr lang="en-SG" sz="2000" dirty="0"/>
                        <a:t> 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i="1" baseline="0" dirty="0">
                          <a:sym typeface="Symbol" panose="05050102010706020507" pitchFamily="18" charset="2"/>
                        </a:rPr>
                        <a:t>q</a:t>
                      </a:r>
                      <a:br>
                        <a:rPr lang="en-SG" sz="2000" baseline="0" dirty="0">
                          <a:sym typeface="Symbol" panose="05050102010706020507" pitchFamily="18" charset="2"/>
                        </a:rPr>
                      </a:b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		</a:t>
                      </a:r>
                      <a:r>
                        <a:rPr lang="en-SG" sz="2000" i="1" baseline="0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dirty="0"/>
                        <a:t> 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i="1" baseline="0" dirty="0">
                          <a:sym typeface="Symbol" panose="05050102010706020507" pitchFamily="18" charset="2"/>
                        </a:rPr>
                        <a:t>r</a:t>
                      </a:r>
                      <a:br>
                        <a:rPr lang="en-SG" sz="2000" baseline="0" dirty="0">
                          <a:sym typeface="Symbol" panose="05050102010706020507" pitchFamily="18" charset="2"/>
                        </a:rPr>
                      </a:b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	 	</a:t>
                      </a:r>
                      <a:r>
                        <a:rPr lang="en-SG" sz="2000" i="1" baseline="0" dirty="0">
                          <a:sym typeface="Symbol" panose="05050102010706020507" pitchFamily="18" charset="2"/>
                        </a:rPr>
                        <a:t>p 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i="1" baseline="0" dirty="0">
                          <a:sym typeface="Symbol" panose="05050102010706020507" pitchFamily="18" charset="2"/>
                        </a:rPr>
                        <a:t>r</a:t>
                      </a:r>
                      <a:endParaRPr lang="en-SG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Proof by Division</a:t>
                      </a:r>
                      <a:r>
                        <a:rPr lang="en-SG" sz="2400" baseline="0" dirty="0"/>
                        <a:t> Into Cases</a:t>
                      </a:r>
                      <a:endParaRPr lang="en-SG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20725" algn="l"/>
                          <a:tab pos="984250" algn="l"/>
                        </a:tabLst>
                        <a:defRPr/>
                      </a:pPr>
                      <a:r>
                        <a:rPr lang="en-SG" sz="2400" dirty="0"/>
                        <a:t>		</a:t>
                      </a:r>
                      <a:r>
                        <a:rPr lang="en-SG" sz="2000" i="1" dirty="0"/>
                        <a:t>p 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 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q</a:t>
                      </a:r>
                      <a:endParaRPr lang="en-SG" sz="2000" i="1" dirty="0"/>
                    </a:p>
                    <a:p>
                      <a:pPr algn="l">
                        <a:tabLst>
                          <a:tab pos="720725" algn="l"/>
                          <a:tab pos="984250" algn="l"/>
                        </a:tabLst>
                      </a:pPr>
                      <a:r>
                        <a:rPr lang="en-SG" sz="2000" dirty="0"/>
                        <a:t>		</a:t>
                      </a:r>
                      <a:r>
                        <a:rPr lang="en-SG" sz="2000" i="1" dirty="0"/>
                        <a:t>p</a:t>
                      </a:r>
                      <a:r>
                        <a:rPr lang="en-SG" sz="2000" dirty="0"/>
                        <a:t> 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i="1" baseline="0" dirty="0">
                          <a:sym typeface="Symbol" panose="05050102010706020507" pitchFamily="18" charset="2"/>
                        </a:rPr>
                        <a:t>r</a:t>
                      </a:r>
                      <a:br>
                        <a:rPr lang="en-SG" sz="2000" baseline="0" dirty="0">
                          <a:sym typeface="Symbol" panose="05050102010706020507" pitchFamily="18" charset="2"/>
                        </a:rPr>
                      </a:b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		</a:t>
                      </a:r>
                      <a:r>
                        <a:rPr lang="en-SG" sz="2000" i="1" baseline="0" dirty="0">
                          <a:sym typeface="Symbol" panose="05050102010706020507" pitchFamily="18" charset="2"/>
                        </a:rPr>
                        <a:t>q</a:t>
                      </a:r>
                      <a:r>
                        <a:rPr lang="en-SG" sz="2000" dirty="0"/>
                        <a:t> 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i="1" baseline="0" dirty="0">
                          <a:sym typeface="Symbol" panose="05050102010706020507" pitchFamily="18" charset="2"/>
                        </a:rPr>
                        <a:t>r</a:t>
                      </a:r>
                      <a:endParaRPr lang="en-SG" sz="2000" i="1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20725" algn="l"/>
                          <a:tab pos="984250" algn="l"/>
                        </a:tabLst>
                        <a:defRPr/>
                      </a:pPr>
                      <a:r>
                        <a:rPr lang="en-SG" sz="2000" dirty="0"/>
                        <a:t>	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	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r</a:t>
                      </a:r>
                      <a:endParaRPr lang="en-SG" sz="200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441">
                <a:tc>
                  <a:txBody>
                    <a:bodyPr/>
                    <a:lstStyle/>
                    <a:p>
                      <a:pPr algn="ctr"/>
                      <a:r>
                        <a:rPr lang="en-SG" sz="2400" dirty="0"/>
                        <a:t>Contradiction</a:t>
                      </a:r>
                      <a:r>
                        <a:rPr lang="en-SG" sz="2400" baseline="0" dirty="0"/>
                        <a:t> Rule</a:t>
                      </a:r>
                      <a:endParaRPr lang="en-SG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20725" algn="l"/>
                          <a:tab pos="984250" algn="l"/>
                        </a:tabLst>
                        <a:defRPr/>
                      </a:pPr>
                      <a:r>
                        <a:rPr lang="en-SG" sz="2000" i="1" dirty="0"/>
                        <a:t>		</a:t>
                      </a:r>
                      <a:r>
                        <a:rPr lang="en-SG" sz="2000" i="0" dirty="0"/>
                        <a:t>~</a:t>
                      </a:r>
                      <a:r>
                        <a:rPr lang="en-SG" sz="2000" i="1" dirty="0"/>
                        <a:t>p</a:t>
                      </a:r>
                      <a:r>
                        <a:rPr lang="en-SG" sz="2000" dirty="0"/>
                        <a:t> 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 </a:t>
                      </a:r>
                      <a:r>
                        <a:rPr lang="en-SG" sz="2000" b="1" i="0" baseline="0" dirty="0">
                          <a:sym typeface="Symbol" panose="05050102010706020507" pitchFamily="18" charset="2"/>
                        </a:rPr>
                        <a:t>false</a:t>
                      </a:r>
                      <a:br>
                        <a:rPr lang="en-SG" sz="2000" baseline="0" dirty="0">
                          <a:sym typeface="Symbol" panose="05050102010706020507" pitchFamily="18" charset="2"/>
                        </a:rPr>
                      </a:br>
                      <a:r>
                        <a:rPr lang="en-SG" sz="2000" baseline="0" dirty="0">
                          <a:sym typeface="Symbol" panose="05050102010706020507" pitchFamily="18" charset="2"/>
                        </a:rPr>
                        <a:t>	</a:t>
                      </a:r>
                      <a:r>
                        <a:rPr lang="en-SG" sz="2000" dirty="0">
                          <a:sym typeface="Symbol" panose="05050102010706020507" pitchFamily="18" charset="2"/>
                        </a:rPr>
                        <a:t>	</a:t>
                      </a:r>
                      <a:r>
                        <a:rPr lang="en-SG" sz="2000" i="1" dirty="0">
                          <a:sym typeface="Symbol" panose="05050102010706020507" pitchFamily="18" charset="2"/>
                        </a:rPr>
                        <a:t>p</a:t>
                      </a:r>
                      <a:endParaRPr lang="en-SG" sz="200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037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83</a:t>
            </a:fld>
            <a:endParaRPr lang="en-SG" dirty="0"/>
          </a:p>
        </p:txBody>
      </p:sp>
      <p:sp>
        <p:nvSpPr>
          <p:cNvPr id="2" name="TextBox 1"/>
          <p:cNvSpPr txBox="1"/>
          <p:nvPr/>
        </p:nvSpPr>
        <p:spPr>
          <a:xfrm>
            <a:off x="1558977" y="1409075"/>
            <a:ext cx="61009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/>
              <a:t>Next week’s lectures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05475" y="2542395"/>
            <a:ext cx="7809875" cy="751115"/>
          </a:xfrm>
          <a:prstGeom prst="roundRect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82984" y="2542396"/>
            <a:ext cx="7247642" cy="627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SG" sz="3000" dirty="0">
                <a:solidFill>
                  <a:schemeClr val="bg1"/>
                </a:solidFill>
                <a:latin typeface="+mn-lt"/>
              </a:rPr>
              <a:t>3. The Logic of Quantified Statements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72984" y="3582648"/>
            <a:ext cx="110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6000" dirty="0">
                <a:sym typeface="Symbol" panose="05050102010706020507" pitchFamily="18" charset="2"/>
              </a:rPr>
              <a:t></a:t>
            </a:r>
            <a:endParaRPr lang="en-SG" sz="6000" dirty="0"/>
          </a:p>
        </p:txBody>
      </p:sp>
      <p:sp>
        <p:nvSpPr>
          <p:cNvPr id="8" name="TextBox 7"/>
          <p:cNvSpPr txBox="1"/>
          <p:nvPr/>
        </p:nvSpPr>
        <p:spPr>
          <a:xfrm>
            <a:off x="4574499" y="3599404"/>
            <a:ext cx="110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6000" dirty="0">
                <a:sym typeface="Symbol" panose="05050102010706020507" pitchFamily="18" charset="2"/>
              </a:rPr>
              <a:t></a:t>
            </a:r>
            <a:endParaRPr lang="en-SG" sz="6000" dirty="0"/>
          </a:p>
        </p:txBody>
      </p:sp>
    </p:spTree>
    <p:extLst>
      <p:ext uri="{BB962C8B-B14F-4D97-AF65-F5344CB8AC3E}">
        <p14:creationId xmlns:p14="http://schemas.microsoft.com/office/powerpoint/2010/main" val="14049689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84</a:t>
            </a:fld>
            <a:endParaRPr lang="en-S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40AF92-517B-4313-A93B-A6A6D972D318}"/>
              </a:ext>
            </a:extLst>
          </p:cNvPr>
          <p:cNvSpPr txBox="1"/>
          <p:nvPr/>
        </p:nvSpPr>
        <p:spPr>
          <a:xfrm>
            <a:off x="280735" y="209082"/>
            <a:ext cx="5277853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r>
              <a:rPr lang="en-SG" sz="2800" dirty="0">
                <a:solidFill>
                  <a:schemeClr val="bg1"/>
                </a:solidFill>
              </a:rPr>
              <a:t>Past year’s midterm questions.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679615-E716-42C6-A996-0894AF767D7C}"/>
                  </a:ext>
                </a:extLst>
              </p:cNvPr>
              <p:cNvSpPr txBox="1"/>
              <p:nvPr/>
            </p:nvSpPr>
            <p:spPr>
              <a:xfrm>
                <a:off x="454880" y="877750"/>
                <a:ext cx="7970080" cy="14619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SG" sz="2800" dirty="0"/>
                  <a:t>Q1. John was given the following statement:</a:t>
                </a:r>
              </a:p>
              <a:p>
                <a:r>
                  <a:rPr lang="en-SG" sz="2800" dirty="0"/>
                  <a:t>“If the product of two integers </a:t>
                </a:r>
                <a14:m>
                  <m:oMath xmlns:m="http://schemas.openxmlformats.org/officeDocument/2006/math">
                    <m:r>
                      <a:rPr lang="en-SG" sz="280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SG" sz="2800" dirty="0"/>
                  <a:t> and </a:t>
                </a:r>
                <a14:m>
                  <m:oMath xmlns:m="http://schemas.openxmlformats.org/officeDocument/2006/math">
                    <m:r>
                      <a:rPr lang="en-SG" sz="280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SG" sz="2800" dirty="0"/>
                  <a:t> is even, then either </a:t>
                </a:r>
                <a14:m>
                  <m:oMath xmlns:m="http://schemas.openxmlformats.org/officeDocument/2006/math">
                    <m:r>
                      <a:rPr lang="en-SG" sz="280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SG" sz="2800" dirty="0"/>
                  <a:t> is even or </a:t>
                </a:r>
                <a14:m>
                  <m:oMath xmlns:m="http://schemas.openxmlformats.org/officeDocument/2006/math">
                    <m:r>
                      <a:rPr lang="en-SG" sz="280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SG" sz="2800" dirty="0"/>
                  <a:t> is even.”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679615-E716-42C6-A996-0894AF767D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880" y="877750"/>
                <a:ext cx="7970080" cy="1461939"/>
              </a:xfrm>
              <a:prstGeom prst="rect">
                <a:avLst/>
              </a:prstGeom>
              <a:blipFill>
                <a:blip r:embed="rId3"/>
                <a:stretch>
                  <a:fillRect l="-1607" t="-4167" b="-10833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8334C46-9B12-4A04-A5CE-330FF1259AB3}"/>
                  </a:ext>
                </a:extLst>
              </p:cNvPr>
              <p:cNvSpPr txBox="1"/>
              <p:nvPr/>
            </p:nvSpPr>
            <p:spPr>
              <a:xfrm>
                <a:off x="454880" y="2339689"/>
                <a:ext cx="7970080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SG" sz="2800" dirty="0"/>
                  <a:t>The following is John’s proof:</a:t>
                </a:r>
              </a:p>
              <a:p>
                <a:pPr marL="722313" indent="-541338"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en-SG" sz="2400" dirty="0"/>
                  <a:t>Suppose </a:t>
                </a:r>
                <a14:m>
                  <m:oMath xmlns:m="http://schemas.openxmlformats.org/officeDocument/2006/math"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SG" sz="2400" dirty="0"/>
                  <a:t> and </a:t>
                </a:r>
                <a14:m>
                  <m:oMath xmlns:m="http://schemas.openxmlformats.org/officeDocument/2006/math"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SG" sz="2400" dirty="0"/>
                  <a:t> are both odd.</a:t>
                </a:r>
              </a:p>
              <a:p>
                <a:pPr marL="722313" indent="-541338"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en-SG" sz="2400" dirty="0"/>
                  <a:t>Therefore, </a:t>
                </a:r>
                <a14:m>
                  <m:oMath xmlns:m="http://schemas.openxmlformats.org/officeDocument/2006/math"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SG" sz="2400" dirty="0"/>
                  <a:t>and </a:t>
                </a:r>
                <a14:m>
                  <m:oMath xmlns:m="http://schemas.openxmlformats.org/officeDocument/2006/math"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SG" sz="24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SG" sz="2400" dirty="0"/>
                  <a:t>for some </a:t>
                </a:r>
                <a14:m>
                  <m:oMath xmlns:m="http://schemas.openxmlformats.org/officeDocument/2006/math"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SG" sz="2400" dirty="0"/>
                  <a:t> (by definition of odd numbers).</a:t>
                </a:r>
              </a:p>
              <a:p>
                <a:pPr marL="722313" indent="-541338"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en-SG" sz="2400" dirty="0"/>
                  <a:t>Then, </a:t>
                </a:r>
                <a14:m>
                  <m:oMath xmlns:m="http://schemas.openxmlformats.org/officeDocument/2006/math"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𝑎𝑏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𝑚𝑛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+1 = 2(2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𝑚𝑛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SG" sz="2400" i="1" dirty="0" smtClean="0">
                        <a:latin typeface="Cambria Math" panose="02040503050406030204" pitchFamily="18" charset="0"/>
                      </a:rPr>
                      <m:t>)+1</m:t>
                    </m:r>
                  </m:oMath>
                </a14:m>
                <a:r>
                  <a:rPr lang="en-SG" sz="2400" dirty="0"/>
                  <a:t>, which is odd.</a:t>
                </a:r>
              </a:p>
              <a:p>
                <a:pPr marL="722313" indent="-541338"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en-SG" sz="2400" dirty="0"/>
                  <a:t>Hence, the proof is complete.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8334C46-9B12-4A04-A5CE-330FF1259A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880" y="2339689"/>
                <a:ext cx="7970080" cy="3046988"/>
              </a:xfrm>
              <a:prstGeom prst="rect">
                <a:avLst/>
              </a:prstGeom>
              <a:blipFill>
                <a:blip r:embed="rId4"/>
                <a:stretch>
                  <a:fillRect l="-1607" t="-2000" b="-3600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488368BF-D9D0-4DB0-A9DE-1D973E192255}"/>
              </a:ext>
            </a:extLst>
          </p:cNvPr>
          <p:cNvSpPr txBox="1"/>
          <p:nvPr/>
        </p:nvSpPr>
        <p:spPr>
          <a:xfrm>
            <a:off x="454880" y="5457030"/>
            <a:ext cx="6048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SG" sz="2800" dirty="0"/>
              <a:t>What kind of proof did John use?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83D5D9-B4F4-498F-9198-2E28B2479A98}"/>
              </a:ext>
            </a:extLst>
          </p:cNvPr>
          <p:cNvSpPr txBox="1"/>
          <p:nvPr/>
        </p:nvSpPr>
        <p:spPr>
          <a:xfrm>
            <a:off x="1415625" y="5980250"/>
            <a:ext cx="414296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SG" sz="2800" dirty="0"/>
              <a:t>Proof by contraposition.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CDDAAE1-B5F4-4F9B-81A4-FDEB1627874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3"/>
          <a:stretch/>
        </p:blipFill>
        <p:spPr>
          <a:xfrm>
            <a:off x="7723494" y="24064"/>
            <a:ext cx="1396442" cy="9179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3197B1-DE14-4000-B921-600E708A9CCB}"/>
              </a:ext>
            </a:extLst>
          </p:cNvPr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29230865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85</a:t>
            </a:fld>
            <a:endParaRPr lang="en-S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40AF92-517B-4313-A93B-A6A6D972D318}"/>
              </a:ext>
            </a:extLst>
          </p:cNvPr>
          <p:cNvSpPr txBox="1"/>
          <p:nvPr/>
        </p:nvSpPr>
        <p:spPr>
          <a:xfrm>
            <a:off x="280735" y="209082"/>
            <a:ext cx="5277853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r>
              <a:rPr lang="en-SG" sz="2800" dirty="0">
                <a:solidFill>
                  <a:schemeClr val="bg1"/>
                </a:solidFill>
              </a:rPr>
              <a:t>Past year’s midterm questions.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679615-E716-42C6-A996-0894AF767D7C}"/>
                  </a:ext>
                </a:extLst>
              </p:cNvPr>
              <p:cNvSpPr txBox="1"/>
              <p:nvPr/>
            </p:nvSpPr>
            <p:spPr>
              <a:xfrm>
                <a:off x="454880" y="988209"/>
                <a:ext cx="797008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625475" indent="-625475">
                  <a:spcAft>
                    <a:spcPts val="600"/>
                  </a:spcAft>
                </a:pPr>
                <a:r>
                  <a:rPr lang="en-SG" sz="2800" dirty="0"/>
                  <a:t>Q2. 	Which of the following statements is/are logically equivalent to </a:t>
                </a:r>
                <a14:m>
                  <m:oMath xmlns:m="http://schemas.openxmlformats.org/officeDocument/2006/math">
                    <m:r>
                      <a:rPr lang="en-SG" sz="28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SG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↔</m:t>
                    </m:r>
                    <m:r>
                      <a:rPr lang="en-SG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SG" sz="2800" dirty="0"/>
                  <a:t>?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679615-E716-42C6-A996-0894AF767D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880" y="988209"/>
                <a:ext cx="7970080" cy="954107"/>
              </a:xfrm>
              <a:prstGeom prst="rect">
                <a:avLst/>
              </a:prstGeom>
              <a:blipFill>
                <a:blip r:embed="rId3"/>
                <a:stretch>
                  <a:fillRect l="-1607" t="-5732" r="-1760" b="-17197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8334C46-9B12-4A04-A5CE-330FF1259AB3}"/>
                  </a:ext>
                </a:extLst>
              </p:cNvPr>
              <p:cNvSpPr txBox="1"/>
              <p:nvPr/>
            </p:nvSpPr>
            <p:spPr>
              <a:xfrm>
                <a:off x="2113681" y="2046882"/>
                <a:ext cx="4226961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  <a:tabLst>
                    <a:tab pos="625475" algn="l"/>
                  </a:tabLst>
                </a:pPr>
                <a:r>
                  <a:rPr lang="en-SG" sz="2400" b="0" dirty="0"/>
                  <a:t>(I)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SG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SG" sz="2400" b="0" i="1" smtClean="0"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SG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SG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∨</m:t>
                        </m:r>
                        <m:r>
                          <a:rPr lang="en-SG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SG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d>
                      <m:dPr>
                        <m:ctrlPr>
                          <a:rPr lang="en-SG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SG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SG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∨~</m:t>
                        </m:r>
                        <m:r>
                          <a:rPr lang="en-SG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</m:d>
                  </m:oMath>
                </a14:m>
                <a:endParaRPr lang="en-SG" sz="2400" b="0" dirty="0">
                  <a:ea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  <a:tabLst>
                    <a:tab pos="625475" algn="l"/>
                  </a:tabLst>
                </a:pPr>
                <a:r>
                  <a:rPr lang="en-SG" sz="2400" b="0" dirty="0">
                    <a:ea typeface="Cambria Math" panose="02040503050406030204" pitchFamily="18" charset="0"/>
                  </a:rPr>
                  <a:t>(II)	</a:t>
                </a:r>
                <a:r>
                  <a:rPr lang="en-SG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SG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SG" sz="2400" i="1"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SG" sz="24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∧</m:t>
                        </m:r>
                        <m:r>
                          <a:rPr lang="en-SG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SG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d>
                      <m:dPr>
                        <m:ctrlP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∧</m:t>
                        </m:r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</m:d>
                  </m:oMath>
                </a14:m>
                <a:endParaRPr lang="en-SG" sz="2400" b="0" dirty="0">
                  <a:ea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  <a:tabLst>
                    <a:tab pos="625475" algn="l"/>
                  </a:tabLst>
                </a:pPr>
                <a:r>
                  <a:rPr lang="en-SG" sz="2400" b="0" dirty="0">
                    <a:ea typeface="Cambria Math" panose="02040503050406030204" pitchFamily="18" charset="0"/>
                  </a:rPr>
                  <a:t>(III)	</a:t>
                </a:r>
                <a:r>
                  <a:rPr lang="en-SG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SG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SG" sz="2400" i="1"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SG" sz="24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∨</m:t>
                        </m:r>
                        <m:r>
                          <a:rPr lang="en-SG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SG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d>
                      <m:dPr>
                        <m:ctrlP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∨</m:t>
                        </m:r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</m:d>
                  </m:oMath>
                </a14:m>
                <a:endParaRPr lang="en-SG" sz="2400" b="0" dirty="0">
                  <a:ea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  <a:tabLst>
                    <a:tab pos="625475" algn="l"/>
                  </a:tabLst>
                </a:pPr>
                <a:r>
                  <a:rPr lang="en-SG" sz="2400" dirty="0">
                    <a:ea typeface="Cambria Math" panose="02040503050406030204" pitchFamily="18" charset="0"/>
                  </a:rPr>
                  <a:t>(IV)	</a:t>
                </a:r>
                <a:r>
                  <a:rPr lang="en-SG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SG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SG" sz="2400" i="1"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SG" sz="24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∧</m:t>
                        </m:r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SG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d>
                      <m:dPr>
                        <m:ctrlP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∧~</m:t>
                        </m:r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</m:d>
                  </m:oMath>
                </a14:m>
                <a:endParaRPr lang="en-SG" sz="2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8334C46-9B12-4A04-A5CE-330FF1259A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3681" y="2046882"/>
                <a:ext cx="4226961" cy="2031325"/>
              </a:xfrm>
              <a:prstGeom prst="rect">
                <a:avLst/>
              </a:prstGeom>
              <a:blipFill>
                <a:blip r:embed="rId4"/>
                <a:stretch>
                  <a:fillRect l="-2309" t="-2402" b="-6006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3CDDAAE1-B5F4-4F9B-81A4-FDEB1627874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3"/>
          <a:stretch/>
        </p:blipFill>
        <p:spPr>
          <a:xfrm>
            <a:off x="7723494" y="24064"/>
            <a:ext cx="1396442" cy="917979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2E8102F-AD1A-4055-AFE8-FA54F5CE7F8E}"/>
              </a:ext>
            </a:extLst>
          </p:cNvPr>
          <p:cNvSpPr/>
          <p:nvPr/>
        </p:nvSpPr>
        <p:spPr>
          <a:xfrm>
            <a:off x="2702561" y="2046882"/>
            <a:ext cx="2936240" cy="495514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BD963D3-A757-44DA-8ECC-B273E94477C2}"/>
              </a:ext>
            </a:extLst>
          </p:cNvPr>
          <p:cNvSpPr/>
          <p:nvPr/>
        </p:nvSpPr>
        <p:spPr>
          <a:xfrm>
            <a:off x="2702560" y="2542396"/>
            <a:ext cx="2936241" cy="495514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1B423-F689-40FD-AEBF-B3E84A1996A6}"/>
              </a:ext>
            </a:extLst>
          </p:cNvPr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24799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86</a:t>
            </a:fld>
            <a:endParaRPr lang="en-S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40AF92-517B-4313-A93B-A6A6D972D318}"/>
              </a:ext>
            </a:extLst>
          </p:cNvPr>
          <p:cNvSpPr txBox="1"/>
          <p:nvPr/>
        </p:nvSpPr>
        <p:spPr>
          <a:xfrm>
            <a:off x="280735" y="209082"/>
            <a:ext cx="5277853" cy="523220"/>
          </a:xfrm>
          <a:prstGeom prst="rect">
            <a:avLst/>
          </a:prstGeom>
          <a:solidFill>
            <a:srgbClr val="0033CC"/>
          </a:solidFill>
        </p:spPr>
        <p:txBody>
          <a:bodyPr wrap="square" rtlCol="0">
            <a:spAutoFit/>
          </a:bodyPr>
          <a:lstStyle/>
          <a:p>
            <a:r>
              <a:rPr lang="en-SG" sz="2800" dirty="0">
                <a:solidFill>
                  <a:schemeClr val="bg1"/>
                </a:solidFill>
              </a:rPr>
              <a:t>Past year’s midterm questions.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679615-E716-42C6-A996-0894AF767D7C}"/>
              </a:ext>
            </a:extLst>
          </p:cNvPr>
          <p:cNvSpPr txBox="1"/>
          <p:nvPr/>
        </p:nvSpPr>
        <p:spPr>
          <a:xfrm>
            <a:off x="454880" y="988209"/>
            <a:ext cx="7970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5475" indent="-625475">
              <a:spcAft>
                <a:spcPts val="600"/>
              </a:spcAft>
            </a:pPr>
            <a:r>
              <a:rPr lang="en-SG" sz="2800" dirty="0"/>
              <a:t>Q3. 	What is/are the missing premise(s) to make the following argument valid?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8334C46-9B12-4A04-A5CE-330FF1259AB3}"/>
                  </a:ext>
                </a:extLst>
              </p:cNvPr>
              <p:cNvSpPr txBox="1"/>
              <p:nvPr/>
            </p:nvSpPr>
            <p:spPr>
              <a:xfrm>
                <a:off x="1873049" y="3900022"/>
                <a:ext cx="4226961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  <a:tabLst>
                    <a:tab pos="625475" algn="l"/>
                  </a:tabLst>
                </a:pPr>
                <a:r>
                  <a:rPr lang="en-SG" sz="2400" b="0" dirty="0"/>
                  <a:t>(I)	</a:t>
                </a:r>
                <a14:m>
                  <m:oMath xmlns:m="http://schemas.openxmlformats.org/officeDocument/2006/math">
                    <m:r>
                      <a:rPr lang="en-SG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SG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r>
                      <a:rPr lang="en-SG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  <m:r>
                      <a:rPr lang="en-SG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SG" sz="2400" b="0" dirty="0">
                  <a:ea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  <a:tabLst>
                    <a:tab pos="625475" algn="l"/>
                  </a:tabLst>
                </a:pPr>
                <a:r>
                  <a:rPr lang="en-SG" sz="2400" b="0" dirty="0">
                    <a:ea typeface="Cambria Math" panose="02040503050406030204" pitchFamily="18" charset="0"/>
                  </a:rPr>
                  <a:t>(II)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SG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SG" sz="24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∧</m:t>
                        </m:r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SG" sz="2400" i="1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→</m:t>
                    </m:r>
                    <m:d>
                      <m:dPr>
                        <m:ctrlP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SG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∧</m:t>
                        </m:r>
                        <m:r>
                          <a:rPr lang="en-SG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en-SG" sz="2400" b="0" dirty="0">
                  <a:ea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  <a:tabLst>
                    <a:tab pos="625475" algn="l"/>
                  </a:tabLst>
                </a:pPr>
                <a:r>
                  <a:rPr lang="en-SG" sz="2400" b="0" dirty="0">
                    <a:ea typeface="Cambria Math" panose="02040503050406030204" pitchFamily="18" charset="0"/>
                  </a:rPr>
                  <a:t>(III)	</a:t>
                </a:r>
                <a14:m>
                  <m:oMath xmlns:m="http://schemas.openxmlformats.org/officeDocument/2006/math">
                    <m:r>
                      <a:rPr lang="en-SG" sz="24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SG" sz="2400" i="1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→</m:t>
                    </m:r>
                    <m:r>
                      <a:rPr lang="en-SG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𝑠</m:t>
                    </m:r>
                  </m:oMath>
                </a14:m>
                <a:endParaRPr lang="en-SG" sz="2400" b="0" dirty="0">
                  <a:ea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  <a:tabLst>
                    <a:tab pos="625475" algn="l"/>
                  </a:tabLst>
                </a:pPr>
                <a:r>
                  <a:rPr lang="en-SG" sz="2400" dirty="0">
                    <a:ea typeface="Cambria Math" panose="02040503050406030204" pitchFamily="18" charset="0"/>
                  </a:rPr>
                  <a:t>(IV)	</a:t>
                </a:r>
                <a14:m>
                  <m:oMath xmlns:m="http://schemas.openxmlformats.org/officeDocument/2006/math">
                    <m:r>
                      <a:rPr lang="en-SG" sz="2400" i="1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𝑞</m:t>
                    </m:r>
                    <m:r>
                      <a:rPr lang="en-SG" sz="2400" i="1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→</m:t>
                    </m:r>
                    <m:r>
                      <a:rPr lang="en-SG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𝑟</m:t>
                    </m:r>
                  </m:oMath>
                </a14:m>
                <a:endParaRPr lang="en-SG" sz="2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8334C46-9B12-4A04-A5CE-330FF1259A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049" y="3900022"/>
                <a:ext cx="4226961" cy="2031325"/>
              </a:xfrm>
              <a:prstGeom prst="rect">
                <a:avLst/>
              </a:prstGeom>
              <a:blipFill>
                <a:blip r:embed="rId3"/>
                <a:stretch>
                  <a:fillRect l="-2161" t="-2402" b="-60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3CDDAAE1-B5F4-4F9B-81A4-FDEB162787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3"/>
          <a:stretch/>
        </p:blipFill>
        <p:spPr>
          <a:xfrm>
            <a:off x="7723494" y="24064"/>
            <a:ext cx="1396442" cy="91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BFC94A5-6BAA-4779-8C5F-6BB29501ED9E}"/>
                  </a:ext>
                </a:extLst>
              </p:cNvPr>
              <p:cNvSpPr txBox="1"/>
              <p:nvPr/>
            </p:nvSpPr>
            <p:spPr>
              <a:xfrm>
                <a:off x="2245046" y="1942316"/>
                <a:ext cx="3739194" cy="180049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625475" indent="-625475"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SG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SG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SG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SG" sz="24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SG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SG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SG" sz="2400" b="0" dirty="0"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SG" sz="2400" dirty="0">
                    <a:ea typeface="Cambria Math" panose="02040503050406030204" pitchFamily="18" charset="0"/>
                  </a:rPr>
                  <a:t>(Some missing premise(s))</a:t>
                </a:r>
              </a:p>
              <a:p>
                <a:pPr marL="625475" indent="-625475">
                  <a:spcAft>
                    <a:spcPts val="600"/>
                  </a:spcAft>
                </a:pPr>
                <a:r>
                  <a:rPr lang="en-SG" sz="2400" dirty="0">
                    <a:sym typeface="Symbol" panose="05050102010706020507" pitchFamily="18" charset="2"/>
                  </a:rPr>
                  <a:t>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SG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dPr>
                      <m:e>
                        <m:r>
                          <a:rPr lang="en-SG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𝑝</m:t>
                        </m:r>
                        <m:r>
                          <a:rPr lang="en-SG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∨</m:t>
                        </m:r>
                        <m:r>
                          <a:rPr lang="en-SG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𝑞</m:t>
                        </m:r>
                      </m:e>
                    </m:d>
                    <m:r>
                      <a:rPr lang="en-SG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→(</m:t>
                    </m:r>
                    <m:r>
                      <a:rPr lang="en-SG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𝑟</m:t>
                    </m:r>
                    <m:r>
                      <a:rPr lang="en-SG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∧</m:t>
                    </m:r>
                    <m:r>
                      <a:rPr lang="en-SG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𝑠</m:t>
                    </m:r>
                    <m:r>
                      <a:rPr lang="en-SG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)</m:t>
                    </m:r>
                  </m:oMath>
                </a14:m>
                <a:endParaRPr lang="en-SG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BFC94A5-6BAA-4779-8C5F-6BB29501ED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046" y="1942316"/>
                <a:ext cx="3739194" cy="1800493"/>
              </a:xfrm>
              <a:prstGeom prst="rect">
                <a:avLst/>
              </a:prstGeom>
              <a:blipFill>
                <a:blip r:embed="rId5"/>
                <a:stretch>
                  <a:fillRect l="-2273" b="-606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B5D2038-DC87-4D8A-B6C0-EE2E3006947B}"/>
              </a:ext>
            </a:extLst>
          </p:cNvPr>
          <p:cNvSpPr/>
          <p:nvPr/>
        </p:nvSpPr>
        <p:spPr>
          <a:xfrm>
            <a:off x="2478505" y="4915684"/>
            <a:ext cx="1046748" cy="495514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DD0D3A2-C117-4C50-80C8-6BCFEB591CA2}"/>
              </a:ext>
            </a:extLst>
          </p:cNvPr>
          <p:cNvSpPr/>
          <p:nvPr/>
        </p:nvSpPr>
        <p:spPr>
          <a:xfrm>
            <a:off x="2478505" y="5415380"/>
            <a:ext cx="1046748" cy="495514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E31F8A-6630-4C08-80B0-F145D86D4470}"/>
              </a:ext>
            </a:extLst>
          </p:cNvPr>
          <p:cNvSpPr txBox="1"/>
          <p:nvPr/>
        </p:nvSpPr>
        <p:spPr>
          <a:xfrm>
            <a:off x="-27623" y="6488668"/>
            <a:ext cx="558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ym typeface="Wingdings" panose="05000000000000000000" pitchFamily="2" charset="2"/>
              </a:rPr>
              <a:t>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37976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87</a:t>
            </a:fld>
            <a:endParaRPr lang="en-SG" dirty="0"/>
          </a:p>
        </p:txBody>
      </p:sp>
      <p:sp>
        <p:nvSpPr>
          <p:cNvPr id="2" name="TextBox 1"/>
          <p:cNvSpPr txBox="1"/>
          <p:nvPr/>
        </p:nvSpPr>
        <p:spPr>
          <a:xfrm>
            <a:off x="1558977" y="1409075"/>
            <a:ext cx="620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/>
              <a:t>END OF FILE</a:t>
            </a:r>
          </a:p>
        </p:txBody>
      </p:sp>
    </p:spTree>
    <p:extLst>
      <p:ext uri="{BB962C8B-B14F-4D97-AF65-F5344CB8AC3E}">
        <p14:creationId xmlns:p14="http://schemas.microsoft.com/office/powerpoint/2010/main" val="2008885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994"/>
            <a:ext cx="9144000" cy="51498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noAutofit/>
          </a:bodyPr>
          <a:lstStyle/>
          <a:p>
            <a:endParaRPr lang="en-SG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-643"/>
            <a:ext cx="9144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Logical Form and Logical Equivalence</a:t>
            </a:r>
            <a:r>
              <a:rPr lang="en-SG" sz="1200" dirty="0">
                <a:solidFill>
                  <a:schemeClr val="bg1"/>
                </a:solidFill>
              </a:rPr>
              <a:t>		Conditional Statements			Valid and Invalid Arguments	</a:t>
            </a:r>
            <a:endParaRPr lang="en-SG" sz="1050" dirty="0">
              <a:solidFill>
                <a:schemeClr val="bg1"/>
              </a:solidFill>
            </a:endParaRPr>
          </a:p>
          <a:p>
            <a:pPr>
              <a:tabLst>
                <a:tab pos="201216" algn="l"/>
                <a:tab pos="1543050" algn="l"/>
                <a:tab pos="2289572" algn="l"/>
                <a:tab pos="3025379" algn="l"/>
                <a:tab pos="3701654" algn="l"/>
                <a:tab pos="4579144" algn="l"/>
                <a:tab pos="5314950" algn="l"/>
                <a:tab pos="5849541" algn="l"/>
                <a:tab pos="6727031" algn="l"/>
                <a:tab pos="7261622" algn="l"/>
                <a:tab pos="8008144" algn="l"/>
                <a:tab pos="8612981" algn="l"/>
              </a:tabLst>
            </a:pPr>
            <a:r>
              <a:rPr lang="en-SG" sz="1200" dirty="0">
                <a:solidFill>
                  <a:schemeClr val="bg1"/>
                </a:solidFill>
              </a:rPr>
              <a:t>	</a:t>
            </a:r>
            <a:endParaRPr lang="en-SG" sz="105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5504"/>
            <a:ext cx="9144000" cy="30357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1000">
                <a:schemeClr val="accent5">
                  <a:lumMod val="75000"/>
                </a:schemeClr>
              </a:gs>
              <a:gs pos="91000">
                <a:schemeClr val="accent5">
                  <a:lumMod val="75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>
              <a:tabLst>
                <a:tab pos="201216" algn="l"/>
              </a:tabLst>
            </a:pPr>
            <a:r>
              <a:rPr lang="en-SG" sz="900" dirty="0">
                <a:solidFill>
                  <a:schemeClr val="bg1"/>
                </a:solidFill>
              </a:rPr>
              <a:t>	</a:t>
            </a:r>
            <a:r>
              <a:rPr lang="en-SG" sz="1400" dirty="0">
                <a:solidFill>
                  <a:schemeClr val="bg1"/>
                </a:solidFill>
              </a:rPr>
              <a:t>Statement variables</a:t>
            </a:r>
            <a:endParaRPr lang="en-SG" sz="11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9882" y="1124262"/>
            <a:ext cx="81354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If </a:t>
            </a:r>
            <a:r>
              <a:rPr lang="en-SG" sz="2800" dirty="0">
                <a:solidFill>
                  <a:srgbClr val="000099"/>
                </a:solidFill>
              </a:rPr>
              <a:t>Jane is a math major </a:t>
            </a:r>
            <a:r>
              <a:rPr lang="en-SG" sz="2800" dirty="0"/>
              <a:t>or </a:t>
            </a:r>
            <a:r>
              <a:rPr lang="en-SG" sz="2800" dirty="0">
                <a:solidFill>
                  <a:srgbClr val="000099"/>
                </a:solidFill>
              </a:rPr>
              <a:t>Jane is a computer science major</a:t>
            </a:r>
            <a:r>
              <a:rPr lang="en-SG" sz="2800" dirty="0"/>
              <a:t>, then </a:t>
            </a:r>
            <a:r>
              <a:rPr lang="en-SG" sz="2800" dirty="0">
                <a:solidFill>
                  <a:srgbClr val="000099"/>
                </a:solidFill>
              </a:rPr>
              <a:t>Jane will take MA1101R</a:t>
            </a:r>
            <a:r>
              <a:rPr lang="en-SG" sz="2800" dirty="0"/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9882" y="2012487"/>
            <a:ext cx="6123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>
                <a:solidFill>
                  <a:schemeClr val="accent6">
                    <a:lumMod val="75000"/>
                  </a:schemeClr>
                </a:solidFill>
              </a:rPr>
              <a:t>Jane is a computer science major.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9882" y="2521383"/>
            <a:ext cx="6116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/>
              <a:t>Therefore, </a:t>
            </a:r>
            <a:r>
              <a:rPr lang="en-SG" sz="2800" dirty="0">
                <a:solidFill>
                  <a:schemeClr val="accent2">
                    <a:lumMod val="50000"/>
                  </a:schemeClr>
                </a:solidFill>
              </a:rPr>
              <a:t>Jane will take MA1101R</a:t>
            </a:r>
            <a:r>
              <a:rPr lang="en-SG" sz="2800" dirty="0"/>
              <a:t>.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5BCA7-BE1F-44EA-8FAA-E97CADA8B770}" type="slidenum">
              <a:rPr lang="en-SG" smtClean="0"/>
              <a:t>9</a:t>
            </a:fld>
            <a:endParaRPr lang="en-SG" dirty="0"/>
          </a:p>
        </p:txBody>
      </p:sp>
      <p:sp>
        <p:nvSpPr>
          <p:cNvPr id="2" name="Rounded Rectangle 1"/>
          <p:cNvSpPr/>
          <p:nvPr/>
        </p:nvSpPr>
        <p:spPr>
          <a:xfrm>
            <a:off x="2270384" y="3089781"/>
            <a:ext cx="3965198" cy="1714374"/>
          </a:xfrm>
          <a:prstGeom prst="roundRect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3" name="TextBox 2"/>
          <p:cNvSpPr txBox="1"/>
          <p:nvPr/>
        </p:nvSpPr>
        <p:spPr>
          <a:xfrm>
            <a:off x="2880596" y="3191875"/>
            <a:ext cx="287811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SG" sz="2800" dirty="0">
                <a:solidFill>
                  <a:schemeClr val="bg1"/>
                </a:solidFill>
              </a:rPr>
              <a:t>If </a:t>
            </a:r>
            <a:r>
              <a:rPr lang="en-SG" sz="2800" i="1" dirty="0">
                <a:solidFill>
                  <a:schemeClr val="bg1"/>
                </a:solidFill>
              </a:rPr>
              <a:t>p</a:t>
            </a:r>
            <a:r>
              <a:rPr lang="en-SG" sz="2800" dirty="0">
                <a:solidFill>
                  <a:schemeClr val="bg1"/>
                </a:solidFill>
              </a:rPr>
              <a:t> or </a:t>
            </a:r>
            <a:r>
              <a:rPr lang="en-SG" sz="2800" i="1" dirty="0">
                <a:solidFill>
                  <a:schemeClr val="bg1"/>
                </a:solidFill>
              </a:rPr>
              <a:t>q</a:t>
            </a:r>
            <a:r>
              <a:rPr lang="en-SG" sz="2800" dirty="0">
                <a:solidFill>
                  <a:schemeClr val="bg1"/>
                </a:solidFill>
              </a:rPr>
              <a:t>, then </a:t>
            </a:r>
            <a:r>
              <a:rPr lang="en-SG" sz="2800" i="1" dirty="0">
                <a:solidFill>
                  <a:schemeClr val="bg1"/>
                </a:solidFill>
              </a:rPr>
              <a:t>r</a:t>
            </a:r>
            <a:r>
              <a:rPr lang="en-SG" sz="2800" dirty="0">
                <a:solidFill>
                  <a:schemeClr val="bg1"/>
                </a:solidFill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SG" sz="2800" i="1" dirty="0">
                <a:solidFill>
                  <a:schemeClr val="bg1"/>
                </a:solidFill>
              </a:rPr>
              <a:t>q</a:t>
            </a:r>
            <a:r>
              <a:rPr lang="en-SG" sz="2800" dirty="0">
                <a:solidFill>
                  <a:schemeClr val="bg1"/>
                </a:solidFill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SG" sz="2800" dirty="0">
                <a:solidFill>
                  <a:schemeClr val="bg1"/>
                </a:solidFill>
              </a:rPr>
              <a:t>Therefore, </a:t>
            </a:r>
            <a:r>
              <a:rPr lang="en-SG" sz="2800" i="1" dirty="0">
                <a:solidFill>
                  <a:schemeClr val="bg1"/>
                </a:solidFill>
              </a:rPr>
              <a:t>r</a:t>
            </a:r>
            <a:r>
              <a:rPr lang="en-SG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5" name="Oval 24"/>
          <p:cNvSpPr/>
          <p:nvPr/>
        </p:nvSpPr>
        <p:spPr>
          <a:xfrm>
            <a:off x="324356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6" name="Oval 25"/>
          <p:cNvSpPr/>
          <p:nvPr/>
        </p:nvSpPr>
        <p:spPr>
          <a:xfrm>
            <a:off x="476756" y="289030"/>
            <a:ext cx="90767" cy="743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7" name="Oval 26"/>
          <p:cNvSpPr/>
          <p:nvPr/>
        </p:nvSpPr>
        <p:spPr>
          <a:xfrm>
            <a:off x="663368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8" name="Oval 27"/>
          <p:cNvSpPr/>
          <p:nvPr/>
        </p:nvSpPr>
        <p:spPr>
          <a:xfrm>
            <a:off x="831319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9" name="Oval 28"/>
          <p:cNvSpPr/>
          <p:nvPr/>
        </p:nvSpPr>
        <p:spPr>
          <a:xfrm>
            <a:off x="999270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0" name="Oval 29"/>
          <p:cNvSpPr/>
          <p:nvPr/>
        </p:nvSpPr>
        <p:spPr>
          <a:xfrm>
            <a:off x="1191841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1" name="Oval 30"/>
          <p:cNvSpPr/>
          <p:nvPr/>
        </p:nvSpPr>
        <p:spPr>
          <a:xfrm>
            <a:off x="1358567" y="289030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37" name="Group 36"/>
          <p:cNvGrpSpPr/>
          <p:nvPr/>
        </p:nvGrpSpPr>
        <p:grpSpPr>
          <a:xfrm>
            <a:off x="3438344" y="3675080"/>
            <a:ext cx="4955550" cy="2021162"/>
            <a:chOff x="3660712" y="4170785"/>
            <a:chExt cx="4955550" cy="2021162"/>
          </a:xfrm>
        </p:grpSpPr>
        <p:sp>
          <p:nvSpPr>
            <p:cNvPr id="7" name="TextBox 6"/>
            <p:cNvSpPr txBox="1"/>
            <p:nvPr/>
          </p:nvSpPr>
          <p:spPr>
            <a:xfrm>
              <a:off x="5420450" y="5668727"/>
              <a:ext cx="31958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C00000"/>
                  </a:solidFill>
                </a:rPr>
                <a:t>Statement variables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 flipV="1">
              <a:off x="5421087" y="4170785"/>
              <a:ext cx="1268962" cy="1551670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H="1" flipV="1">
              <a:off x="3660712" y="4170785"/>
              <a:ext cx="2842622" cy="1551670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H="1" flipV="1">
              <a:off x="4288973" y="4170785"/>
              <a:ext cx="2298439" cy="1551670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Oval 22"/>
          <p:cNvSpPr/>
          <p:nvPr/>
        </p:nvSpPr>
        <p:spPr>
          <a:xfrm>
            <a:off x="38349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24" name="Oval 23"/>
          <p:cNvSpPr/>
          <p:nvPr/>
        </p:nvSpPr>
        <p:spPr>
          <a:xfrm>
            <a:off x="3987363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4" name="Oval 33"/>
          <p:cNvSpPr/>
          <p:nvPr/>
        </p:nvSpPr>
        <p:spPr>
          <a:xfrm>
            <a:off x="4173975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5" name="Oval 34"/>
          <p:cNvSpPr/>
          <p:nvPr/>
        </p:nvSpPr>
        <p:spPr>
          <a:xfrm>
            <a:off x="4341926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6" name="Oval 35"/>
          <p:cNvSpPr/>
          <p:nvPr/>
        </p:nvSpPr>
        <p:spPr>
          <a:xfrm>
            <a:off x="4509877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8" name="Oval 37"/>
          <p:cNvSpPr/>
          <p:nvPr/>
        </p:nvSpPr>
        <p:spPr>
          <a:xfrm>
            <a:off x="4702448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39" name="Oval 38"/>
          <p:cNvSpPr/>
          <p:nvPr/>
        </p:nvSpPr>
        <p:spPr>
          <a:xfrm>
            <a:off x="4869174" y="302183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0" name="Oval 39"/>
          <p:cNvSpPr/>
          <p:nvPr/>
        </p:nvSpPr>
        <p:spPr>
          <a:xfrm>
            <a:off x="68588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1" name="Oval 40"/>
          <p:cNvSpPr/>
          <p:nvPr/>
        </p:nvSpPr>
        <p:spPr>
          <a:xfrm>
            <a:off x="7011295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2" name="Oval 41"/>
          <p:cNvSpPr/>
          <p:nvPr/>
        </p:nvSpPr>
        <p:spPr>
          <a:xfrm>
            <a:off x="7197907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3" name="Oval 42"/>
          <p:cNvSpPr/>
          <p:nvPr/>
        </p:nvSpPr>
        <p:spPr>
          <a:xfrm>
            <a:off x="7365858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4" name="Oval 43"/>
          <p:cNvSpPr/>
          <p:nvPr/>
        </p:nvSpPr>
        <p:spPr>
          <a:xfrm>
            <a:off x="7533809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5" name="Oval 44"/>
          <p:cNvSpPr/>
          <p:nvPr/>
        </p:nvSpPr>
        <p:spPr>
          <a:xfrm>
            <a:off x="7726380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sp>
        <p:nvSpPr>
          <p:cNvPr id="46" name="Oval 45"/>
          <p:cNvSpPr/>
          <p:nvPr/>
        </p:nvSpPr>
        <p:spPr>
          <a:xfrm>
            <a:off x="7893106" y="289029"/>
            <a:ext cx="90767" cy="743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 sz="135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FA52AD3-D759-4A49-88CC-44B18B2B8B8C}"/>
              </a:ext>
            </a:extLst>
          </p:cNvPr>
          <p:cNvGrpSpPr/>
          <p:nvPr/>
        </p:nvGrpSpPr>
        <p:grpSpPr>
          <a:xfrm>
            <a:off x="476756" y="5359156"/>
            <a:ext cx="3892799" cy="868391"/>
            <a:chOff x="476756" y="5359156"/>
            <a:chExt cx="3892799" cy="868391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BCD30C48-740F-47E4-BF00-6DF1CB9B0C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756" y="5359156"/>
              <a:ext cx="1017689" cy="84807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55C6F4C-FB69-4F6B-AE2C-DF0707703A00}"/>
                </a:ext>
              </a:extLst>
            </p:cNvPr>
            <p:cNvSpPr txBox="1"/>
            <p:nvPr/>
          </p:nvSpPr>
          <p:spPr>
            <a:xfrm>
              <a:off x="1511255" y="5396550"/>
              <a:ext cx="28583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See Definition 2.1.5 Statement Form.</a:t>
              </a:r>
              <a:endParaRPr lang="en-SG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154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4710</TotalTime>
  <Words>8950</Words>
  <Application>Microsoft Office PowerPoint</Application>
  <PresentationFormat>On-screen Show (4:3)</PresentationFormat>
  <Paragraphs>1693</Paragraphs>
  <Slides>87</Slides>
  <Notes>84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96" baseType="lpstr">
      <vt:lpstr>Arial</vt:lpstr>
      <vt:lpstr>Calibri</vt:lpstr>
      <vt:lpstr>Calibri Light</vt:lpstr>
      <vt:lpstr>Cambria Math</vt:lpstr>
      <vt:lpstr>Source Sans Pro</vt:lpstr>
      <vt:lpstr>Symbol</vt:lpstr>
      <vt:lpstr>Wingdings</vt:lpstr>
      <vt:lpstr>Wingdings 2</vt:lpstr>
      <vt:lpstr>Office Theme</vt:lpstr>
      <vt:lpstr>2. The Logic of Compound Statements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The Logic of Compound Statements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Tuck-Choy Aaron TAN</dc:creator>
  <cp:lastModifiedBy>Tan Tuck Choy</cp:lastModifiedBy>
  <cp:revision>461</cp:revision>
  <cp:lastPrinted>2025-08-21T02:23:30Z</cp:lastPrinted>
  <dcterms:created xsi:type="dcterms:W3CDTF">2015-07-25T11:08:36Z</dcterms:created>
  <dcterms:modified xsi:type="dcterms:W3CDTF">2026-07-02T01:01:38Z</dcterms:modified>
</cp:coreProperties>
</file>