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0"/>
  </p:notesMasterIdLst>
  <p:sldIdLst>
    <p:sldId id="256" r:id="rId2"/>
    <p:sldId id="436" r:id="rId3"/>
    <p:sldId id="437" r:id="rId4"/>
    <p:sldId id="457" r:id="rId5"/>
    <p:sldId id="434" r:id="rId6"/>
    <p:sldId id="382" r:id="rId7"/>
    <p:sldId id="438" r:id="rId8"/>
    <p:sldId id="412" r:id="rId9"/>
    <p:sldId id="413" r:id="rId10"/>
    <p:sldId id="414" r:id="rId11"/>
    <p:sldId id="416" r:id="rId12"/>
    <p:sldId id="415" r:id="rId13"/>
    <p:sldId id="439" r:id="rId14"/>
    <p:sldId id="440" r:id="rId15"/>
    <p:sldId id="418" r:id="rId16"/>
    <p:sldId id="419" r:id="rId17"/>
    <p:sldId id="420" r:id="rId18"/>
    <p:sldId id="421" r:id="rId19"/>
    <p:sldId id="422" r:id="rId20"/>
    <p:sldId id="385" r:id="rId21"/>
    <p:sldId id="441" r:id="rId22"/>
    <p:sldId id="442" r:id="rId23"/>
    <p:sldId id="443" r:id="rId24"/>
    <p:sldId id="386" r:id="rId25"/>
    <p:sldId id="388" r:id="rId26"/>
    <p:sldId id="389" r:id="rId27"/>
    <p:sldId id="390" r:id="rId28"/>
    <p:sldId id="391" r:id="rId29"/>
    <p:sldId id="392" r:id="rId30"/>
    <p:sldId id="394" r:id="rId31"/>
    <p:sldId id="395" r:id="rId32"/>
    <p:sldId id="444" r:id="rId33"/>
    <p:sldId id="396" r:id="rId34"/>
    <p:sldId id="397" r:id="rId35"/>
    <p:sldId id="398" r:id="rId36"/>
    <p:sldId id="399" r:id="rId37"/>
    <p:sldId id="400" r:id="rId38"/>
    <p:sldId id="402" r:id="rId39"/>
    <p:sldId id="403" r:id="rId40"/>
    <p:sldId id="404" r:id="rId41"/>
    <p:sldId id="405" r:id="rId42"/>
    <p:sldId id="406" r:id="rId43"/>
    <p:sldId id="435" r:id="rId44"/>
    <p:sldId id="409" r:id="rId45"/>
    <p:sldId id="410" r:id="rId46"/>
    <p:sldId id="445" r:id="rId47"/>
    <p:sldId id="446" r:id="rId48"/>
    <p:sldId id="447" r:id="rId49"/>
    <p:sldId id="448" r:id="rId50"/>
    <p:sldId id="449" r:id="rId51"/>
    <p:sldId id="450" r:id="rId52"/>
    <p:sldId id="451" r:id="rId53"/>
    <p:sldId id="452" r:id="rId54"/>
    <p:sldId id="453" r:id="rId55"/>
    <p:sldId id="454" r:id="rId56"/>
    <p:sldId id="455" r:id="rId57"/>
    <p:sldId id="456" r:id="rId58"/>
    <p:sldId id="337" r:id="rId5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00FF"/>
    <a:srgbClr val="006600"/>
    <a:srgbClr val="000000"/>
    <a:srgbClr val="660033"/>
    <a:srgbClr val="990099"/>
    <a:srgbClr val="993366"/>
    <a:srgbClr val="FFF2CC"/>
    <a:srgbClr val="0033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E250B0-17AB-4954-8977-7DABED11DFFF}" v="3085" dt="2025-09-03T10:56:22.615"/>
    <p1510:client id="{99E792D6-B0C4-AC41-8799-46750ECD3D35}" v="46" dt="2025-09-04T02:39:25.8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15" autoAdjust="0"/>
    <p:restoredTop sz="91354" autoAdjust="0"/>
  </p:normalViewPr>
  <p:slideViewPr>
    <p:cSldViewPr snapToGrid="0">
      <p:cViewPr varScale="1">
        <p:scale>
          <a:sx n="83" d="100"/>
          <a:sy n="83" d="100"/>
        </p:scale>
        <p:origin x="1380" y="84"/>
      </p:cViewPr>
      <p:guideLst>
        <p:guide orient="horz" pos="2160"/>
        <p:guide pos="2880"/>
      </p:guideLst>
    </p:cSldViewPr>
  </p:slideViewPr>
  <p:notesTextViewPr>
    <p:cViewPr>
      <p:scale>
        <a:sx n="1" d="1"/>
        <a:sy n="1" d="1"/>
      </p:scale>
      <p:origin x="0" y="0"/>
    </p:cViewPr>
  </p:notesTextViewPr>
  <p:notesViewPr>
    <p:cSldViewPr snapToGrid="0">
      <p:cViewPr varScale="1">
        <p:scale>
          <a:sx n="54" d="100"/>
          <a:sy n="54" d="100"/>
        </p:scale>
        <p:origin x="1962"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ish Deepak Dandekar" userId="331c692a-f896-44fe-9d82-8427c79337b9" providerId="ADAL" clId="{F7F6BD89-CE62-599A-AB61-A18CE7D7DD1E}"/>
    <pc:docChg chg="undo custSel addSld modSld">
      <pc:chgData name="Ashish Deepak Dandekar" userId="331c692a-f896-44fe-9d82-8427c79337b9" providerId="ADAL" clId="{F7F6BD89-CE62-599A-AB61-A18CE7D7DD1E}" dt="2025-09-04T02:41:52.157" v="220" actId="20577"/>
      <pc:docMkLst>
        <pc:docMk/>
      </pc:docMkLst>
      <pc:sldChg chg="addSp modSp mod">
        <pc:chgData name="Ashish Deepak Dandekar" userId="331c692a-f896-44fe-9d82-8427c79337b9" providerId="ADAL" clId="{F7F6BD89-CE62-599A-AB61-A18CE7D7DD1E}" dt="2025-08-30T06:23:22.817" v="23"/>
        <pc:sldMkLst>
          <pc:docMk/>
          <pc:sldMk cId="95164958" sldId="256"/>
        </pc:sldMkLst>
        <pc:spChg chg="mod">
          <ac:chgData name="Ashish Deepak Dandekar" userId="331c692a-f896-44fe-9d82-8427c79337b9" providerId="ADAL" clId="{F7F6BD89-CE62-599A-AB61-A18CE7D7DD1E}" dt="2025-08-30T06:23:13.966" v="22" actId="20577"/>
          <ac:spMkLst>
            <pc:docMk/>
            <pc:sldMk cId="95164958" sldId="256"/>
            <ac:spMk id="3" creationId="{00000000-0000-0000-0000-000000000000}"/>
          </ac:spMkLst>
        </pc:spChg>
        <pc:spChg chg="add mod">
          <ac:chgData name="Ashish Deepak Dandekar" userId="331c692a-f896-44fe-9d82-8427c79337b9" providerId="ADAL" clId="{F7F6BD89-CE62-599A-AB61-A18CE7D7DD1E}" dt="2025-08-30T06:23:22.817" v="23"/>
          <ac:spMkLst>
            <pc:docMk/>
            <pc:sldMk cId="95164958" sldId="256"/>
            <ac:spMk id="7" creationId="{E2D475BF-8038-34FC-2B90-B0F986A69B17}"/>
          </ac:spMkLst>
        </pc:spChg>
      </pc:sldChg>
      <pc:sldChg chg="modSp">
        <pc:chgData name="Ashish Deepak Dandekar" userId="331c692a-f896-44fe-9d82-8427c79337b9" providerId="ADAL" clId="{F7F6BD89-CE62-599A-AB61-A18CE7D7DD1E}" dt="2025-09-04T00:00:22.378" v="98" actId="20577"/>
        <pc:sldMkLst>
          <pc:docMk/>
          <pc:sldMk cId="1850203198" sldId="448"/>
        </pc:sldMkLst>
        <pc:spChg chg="mod">
          <ac:chgData name="Ashish Deepak Dandekar" userId="331c692a-f896-44fe-9d82-8427c79337b9" providerId="ADAL" clId="{F7F6BD89-CE62-599A-AB61-A18CE7D7DD1E}" dt="2025-09-04T00:00:22.378" v="98" actId="20577"/>
          <ac:spMkLst>
            <pc:docMk/>
            <pc:sldMk cId="1850203198" sldId="448"/>
            <ac:spMk id="33" creationId="{72C37B58-90D7-9273-B1E7-26EAD40163D3}"/>
          </ac:spMkLst>
        </pc:spChg>
      </pc:sldChg>
      <pc:sldChg chg="addSp delSp modSp mod delAnim modAnim">
        <pc:chgData name="Ashish Deepak Dandekar" userId="331c692a-f896-44fe-9d82-8427c79337b9" providerId="ADAL" clId="{F7F6BD89-CE62-599A-AB61-A18CE7D7DD1E}" dt="2025-09-04T02:37:53.609" v="165"/>
        <pc:sldMkLst>
          <pc:docMk/>
          <pc:sldMk cId="2622675510" sldId="450"/>
        </pc:sldMkLst>
        <pc:spChg chg="del">
          <ac:chgData name="Ashish Deepak Dandekar" userId="331c692a-f896-44fe-9d82-8427c79337b9" providerId="ADAL" clId="{F7F6BD89-CE62-599A-AB61-A18CE7D7DD1E}" dt="2025-09-03T23:45:47.980" v="52" actId="21"/>
          <ac:spMkLst>
            <pc:docMk/>
            <pc:sldMk cId="2622675510" sldId="450"/>
            <ac:spMk id="5" creationId="{B3C65F75-64C8-85C7-72A6-7443A2C367DB}"/>
          </ac:spMkLst>
        </pc:spChg>
        <pc:spChg chg="mod">
          <ac:chgData name="Ashish Deepak Dandekar" userId="331c692a-f896-44fe-9d82-8427c79337b9" providerId="ADAL" clId="{F7F6BD89-CE62-599A-AB61-A18CE7D7DD1E}" dt="2025-09-04T02:37:29.304" v="164" actId="20577"/>
          <ac:spMkLst>
            <pc:docMk/>
            <pc:sldMk cId="2622675510" sldId="450"/>
            <ac:spMk id="36" creationId="{AA4F73DA-17D4-08FB-0F88-0E39C30B1B67}"/>
          </ac:spMkLst>
        </pc:spChg>
        <pc:picChg chg="add mod">
          <ac:chgData name="Ashish Deepak Dandekar" userId="331c692a-f896-44fe-9d82-8427c79337b9" providerId="ADAL" clId="{F7F6BD89-CE62-599A-AB61-A18CE7D7DD1E}" dt="2025-09-03T23:45:55.111" v="54" actId="1076"/>
          <ac:picMkLst>
            <pc:docMk/>
            <pc:sldMk cId="2622675510" sldId="450"/>
            <ac:picMk id="2" creationId="{5EB66AC9-C3E4-8192-A8C2-A90DAA7CC5F9}"/>
          </ac:picMkLst>
        </pc:picChg>
      </pc:sldChg>
      <pc:sldChg chg="addSp delSp modSp mod delAnim modAnim">
        <pc:chgData name="Ashish Deepak Dandekar" userId="331c692a-f896-44fe-9d82-8427c79337b9" providerId="ADAL" clId="{F7F6BD89-CE62-599A-AB61-A18CE7D7DD1E}" dt="2025-09-04T02:37:02.258" v="150" actId="403"/>
        <pc:sldMkLst>
          <pc:docMk/>
          <pc:sldMk cId="3808496524" sldId="451"/>
        </pc:sldMkLst>
        <pc:spChg chg="add mod">
          <ac:chgData name="Ashish Deepak Dandekar" userId="331c692a-f896-44fe-9d82-8427c79337b9" providerId="ADAL" clId="{F7F6BD89-CE62-599A-AB61-A18CE7D7DD1E}" dt="2025-09-04T02:37:02.258" v="150" actId="403"/>
          <ac:spMkLst>
            <pc:docMk/>
            <pc:sldMk cId="3808496524" sldId="451"/>
            <ac:spMk id="2" creationId="{3DB01C91-0B59-3B26-CFB1-4E39D83FE0C0}"/>
          </ac:spMkLst>
        </pc:spChg>
        <pc:picChg chg="del">
          <ac:chgData name="Ashish Deepak Dandekar" userId="331c692a-f896-44fe-9d82-8427c79337b9" providerId="ADAL" clId="{F7F6BD89-CE62-599A-AB61-A18CE7D7DD1E}" dt="2025-09-03T23:45:37.330" v="50" actId="21"/>
          <ac:picMkLst>
            <pc:docMk/>
            <pc:sldMk cId="3808496524" sldId="451"/>
            <ac:picMk id="31" creationId="{9CA9EC83-A988-4DFF-A622-A23CD548A07E}"/>
          </ac:picMkLst>
        </pc:picChg>
      </pc:sldChg>
      <pc:sldChg chg="addSp delSp modSp mod modAnim">
        <pc:chgData name="Ashish Deepak Dandekar" userId="331c692a-f896-44fe-9d82-8427c79337b9" providerId="ADAL" clId="{F7F6BD89-CE62-599A-AB61-A18CE7D7DD1E}" dt="2025-09-04T02:39:25.898" v="183" actId="20577"/>
        <pc:sldMkLst>
          <pc:docMk/>
          <pc:sldMk cId="1610432004" sldId="452"/>
        </pc:sldMkLst>
        <pc:spChg chg="add del mod">
          <ac:chgData name="Ashish Deepak Dandekar" userId="331c692a-f896-44fe-9d82-8427c79337b9" providerId="ADAL" clId="{F7F6BD89-CE62-599A-AB61-A18CE7D7DD1E}" dt="2025-09-03T23:43:53.957" v="49"/>
          <ac:spMkLst>
            <pc:docMk/>
            <pc:sldMk cId="1610432004" sldId="452"/>
            <ac:spMk id="2" creationId="{1BBD36DF-1058-8F1A-FA75-EDB0DF4709BE}"/>
          </ac:spMkLst>
        </pc:spChg>
        <pc:spChg chg="add mod">
          <ac:chgData name="Ashish Deepak Dandekar" userId="331c692a-f896-44fe-9d82-8427c79337b9" providerId="ADAL" clId="{F7F6BD89-CE62-599A-AB61-A18CE7D7DD1E}" dt="2025-09-04T02:39:25.898" v="183" actId="20577"/>
          <ac:spMkLst>
            <pc:docMk/>
            <pc:sldMk cId="1610432004" sldId="452"/>
            <ac:spMk id="3" creationId="{94243D21-AA7F-4DCD-C5C4-8F9CC356873D}"/>
          </ac:spMkLst>
        </pc:spChg>
        <pc:spChg chg="mod">
          <ac:chgData name="Ashish Deepak Dandekar" userId="331c692a-f896-44fe-9d82-8427c79337b9" providerId="ADAL" clId="{F7F6BD89-CE62-599A-AB61-A18CE7D7DD1E}" dt="2025-09-03T23:47:09.876" v="59" actId="20577"/>
          <ac:spMkLst>
            <pc:docMk/>
            <pc:sldMk cId="1610432004" sldId="452"/>
            <ac:spMk id="36" creationId="{DFF6CB5C-767E-470A-F6FE-49FE489F6541}"/>
          </ac:spMkLst>
        </pc:spChg>
      </pc:sldChg>
      <pc:sldChg chg="addSp modSp mod">
        <pc:chgData name="Ashish Deepak Dandekar" userId="331c692a-f896-44fe-9d82-8427c79337b9" providerId="ADAL" clId="{F7F6BD89-CE62-599A-AB61-A18CE7D7DD1E}" dt="2025-09-04T02:41:52.157" v="220" actId="20577"/>
        <pc:sldMkLst>
          <pc:docMk/>
          <pc:sldMk cId="312320075" sldId="453"/>
        </pc:sldMkLst>
        <pc:spChg chg="add mod">
          <ac:chgData name="Ashish Deepak Dandekar" userId="331c692a-f896-44fe-9d82-8427c79337b9" providerId="ADAL" clId="{F7F6BD89-CE62-599A-AB61-A18CE7D7DD1E}" dt="2025-09-04T02:41:13.039" v="208" actId="1076"/>
          <ac:spMkLst>
            <pc:docMk/>
            <pc:sldMk cId="312320075" sldId="453"/>
            <ac:spMk id="3" creationId="{08D7B684-DD9E-446B-2D86-F96E0BC5AB95}"/>
          </ac:spMkLst>
        </pc:spChg>
        <pc:spChg chg="mod">
          <ac:chgData name="Ashish Deepak Dandekar" userId="331c692a-f896-44fe-9d82-8427c79337b9" providerId="ADAL" clId="{F7F6BD89-CE62-599A-AB61-A18CE7D7DD1E}" dt="2025-09-04T02:41:52.157" v="220" actId="20577"/>
          <ac:spMkLst>
            <pc:docMk/>
            <pc:sldMk cId="312320075" sldId="453"/>
            <ac:spMk id="29" creationId="{10856810-623E-4264-9A22-CF3F755D8906}"/>
          </ac:spMkLst>
        </pc:spChg>
        <pc:spChg chg="mod">
          <ac:chgData name="Ashish Deepak Dandekar" userId="331c692a-f896-44fe-9d82-8427c79337b9" providerId="ADAL" clId="{F7F6BD89-CE62-599A-AB61-A18CE7D7DD1E}" dt="2025-09-04T02:41:01.828" v="204" actId="1076"/>
          <ac:spMkLst>
            <pc:docMk/>
            <pc:sldMk cId="312320075" sldId="453"/>
            <ac:spMk id="30" creationId="{305F93FD-D736-3593-8EB8-B734B1D373C8}"/>
          </ac:spMkLst>
        </pc:spChg>
        <pc:spChg chg="mod">
          <ac:chgData name="Ashish Deepak Dandekar" userId="331c692a-f896-44fe-9d82-8427c79337b9" providerId="ADAL" clId="{F7F6BD89-CE62-599A-AB61-A18CE7D7DD1E}" dt="2025-09-04T02:40:30.330" v="196" actId="20577"/>
          <ac:spMkLst>
            <pc:docMk/>
            <pc:sldMk cId="312320075" sldId="453"/>
            <ac:spMk id="32" creationId="{C0F00095-74D7-E7D5-1B8C-946BD0699503}"/>
          </ac:spMkLst>
        </pc:spChg>
        <pc:cxnChg chg="add mod">
          <ac:chgData name="Ashish Deepak Dandekar" userId="331c692a-f896-44fe-9d82-8427c79337b9" providerId="ADAL" clId="{F7F6BD89-CE62-599A-AB61-A18CE7D7DD1E}" dt="2025-09-04T02:41:17.707" v="209" actId="14100"/>
          <ac:cxnSpMkLst>
            <pc:docMk/>
            <pc:sldMk cId="312320075" sldId="453"/>
            <ac:cxnSpMk id="26" creationId="{D4CF4735-E930-27A1-A9B8-0BEFD3E95431}"/>
          </ac:cxnSpMkLst>
        </pc:cxnChg>
      </pc:sldChg>
      <pc:sldChg chg="addSp delSp modSp new mod">
        <pc:chgData name="Ashish Deepak Dandekar" userId="331c692a-f896-44fe-9d82-8427c79337b9" providerId="ADAL" clId="{F7F6BD89-CE62-599A-AB61-A18CE7D7DD1E}" dt="2025-09-04T02:34:33.348" v="148" actId="20577"/>
        <pc:sldMkLst>
          <pc:docMk/>
          <pc:sldMk cId="976487074" sldId="457"/>
        </pc:sldMkLst>
        <pc:spChg chg="del">
          <ac:chgData name="Ashish Deepak Dandekar" userId="331c692a-f896-44fe-9d82-8427c79337b9" providerId="ADAL" clId="{F7F6BD89-CE62-599A-AB61-A18CE7D7DD1E}" dt="2025-09-04T02:31:58.508" v="100" actId="478"/>
          <ac:spMkLst>
            <pc:docMk/>
            <pc:sldMk cId="976487074" sldId="457"/>
            <ac:spMk id="2" creationId="{22590B88-15DC-E210-C8A4-E213A5152C6D}"/>
          </ac:spMkLst>
        </pc:spChg>
        <pc:spChg chg="del">
          <ac:chgData name="Ashish Deepak Dandekar" userId="331c692a-f896-44fe-9d82-8427c79337b9" providerId="ADAL" clId="{F7F6BD89-CE62-599A-AB61-A18CE7D7DD1E}" dt="2025-09-04T02:31:59.408" v="101" actId="478"/>
          <ac:spMkLst>
            <pc:docMk/>
            <pc:sldMk cId="976487074" sldId="457"/>
            <ac:spMk id="3" creationId="{779ABB67-1342-16F0-951C-AB4E65F15F08}"/>
          </ac:spMkLst>
        </pc:spChg>
        <pc:spChg chg="add mod">
          <ac:chgData name="Ashish Deepak Dandekar" userId="331c692a-f896-44fe-9d82-8427c79337b9" providerId="ADAL" clId="{F7F6BD89-CE62-599A-AB61-A18CE7D7DD1E}" dt="2025-09-04T02:34:33.348" v="148" actId="20577"/>
          <ac:spMkLst>
            <pc:docMk/>
            <pc:sldMk cId="976487074" sldId="457"/>
            <ac:spMk id="7" creationId="{2A5E659B-F909-9A1B-FE4F-5BC1FAA087EF}"/>
          </ac:spMkLst>
        </pc:spChg>
        <pc:picChg chg="add mod">
          <ac:chgData name="Ashish Deepak Dandekar" userId="331c692a-f896-44fe-9d82-8427c79337b9" providerId="ADAL" clId="{F7F6BD89-CE62-599A-AB61-A18CE7D7DD1E}" dt="2025-09-04T02:33:22.573" v="143" actId="1076"/>
          <ac:picMkLst>
            <pc:docMk/>
            <pc:sldMk cId="976487074" sldId="457"/>
            <ac:picMk id="6" creationId="{4CDE4955-621E-782B-D973-BF0A541EF0CE}"/>
          </ac:picMkLst>
        </pc:picChg>
      </pc:sldChg>
    </pc:docChg>
  </pc:docChgLst>
  <pc:docChgLst>
    <pc:chgData name="Ashish Deepak Dandekar" userId="331c692a-f896-44fe-9d82-8427c79337b9" providerId="ADAL" clId="{8DE250B0-17AB-4954-8977-7DABED11DFFF}"/>
    <pc:docChg chg="undo custSel addSld modSld">
      <pc:chgData name="Ashish Deepak Dandekar" userId="331c692a-f896-44fe-9d82-8427c79337b9" providerId="ADAL" clId="{8DE250B0-17AB-4954-8977-7DABED11DFFF}" dt="2025-09-03T10:56:22.615" v="4670" actId="20577"/>
      <pc:docMkLst>
        <pc:docMk/>
      </pc:docMkLst>
      <pc:sldChg chg="addSp delSp modSp new mod delAnim modAnim">
        <pc:chgData name="Ashish Deepak Dandekar" userId="331c692a-f896-44fe-9d82-8427c79337b9" providerId="ADAL" clId="{8DE250B0-17AB-4954-8977-7DABED11DFFF}" dt="2025-09-03T10:31:00.302" v="2684" actId="20577"/>
        <pc:sldMkLst>
          <pc:docMk/>
          <pc:sldMk cId="1149666010" sldId="447"/>
        </pc:sldMkLst>
        <pc:spChg chg="add mod">
          <ac:chgData name="Ashish Deepak Dandekar" userId="331c692a-f896-44fe-9d82-8427c79337b9" providerId="ADAL" clId="{8DE250B0-17AB-4954-8977-7DABED11DFFF}" dt="2025-09-03T10:26:43.111" v="2529" actId="1076"/>
          <ac:spMkLst>
            <pc:docMk/>
            <pc:sldMk cId="1149666010" sldId="447"/>
            <ac:spMk id="2" creationId="{034D4116-2728-D45A-3F50-4914018C6729}"/>
          </ac:spMkLst>
        </pc:spChg>
        <pc:spChg chg="del">
          <ac:chgData name="Ashish Deepak Dandekar" userId="331c692a-f896-44fe-9d82-8427c79337b9" providerId="ADAL" clId="{8DE250B0-17AB-4954-8977-7DABED11DFFF}" dt="2025-09-03T09:04:41.048" v="2" actId="478"/>
          <ac:spMkLst>
            <pc:docMk/>
            <pc:sldMk cId="1149666010" sldId="447"/>
            <ac:spMk id="2" creationId="{F91309A2-7C4C-3CAA-8799-C1FD380E643E}"/>
          </ac:spMkLst>
        </pc:spChg>
        <pc:spChg chg="del">
          <ac:chgData name="Ashish Deepak Dandekar" userId="331c692a-f896-44fe-9d82-8427c79337b9" providerId="ADAL" clId="{8DE250B0-17AB-4954-8977-7DABED11DFFF}" dt="2025-09-03T09:04:39.904" v="1" actId="478"/>
          <ac:spMkLst>
            <pc:docMk/>
            <pc:sldMk cId="1149666010" sldId="447"/>
            <ac:spMk id="3" creationId="{EA6B5B9E-CCEC-E98A-6D89-0205B40480BA}"/>
          </ac:spMkLst>
        </pc:spChg>
        <pc:spChg chg="add del mod">
          <ac:chgData name="Ashish Deepak Dandekar" userId="331c692a-f896-44fe-9d82-8427c79337b9" providerId="ADAL" clId="{8DE250B0-17AB-4954-8977-7DABED11DFFF}" dt="2025-09-03T09:05:18.128" v="4" actId="478"/>
          <ac:spMkLst>
            <pc:docMk/>
            <pc:sldMk cId="1149666010" sldId="447"/>
            <ac:spMk id="6" creationId="{3196D08F-1002-8C91-D8A9-126D23F73801}"/>
          </ac:spMkLst>
        </pc:spChg>
        <pc:spChg chg="add del mod">
          <ac:chgData name="Ashish Deepak Dandekar" userId="331c692a-f896-44fe-9d82-8427c79337b9" providerId="ADAL" clId="{8DE250B0-17AB-4954-8977-7DABED11DFFF}" dt="2025-09-03T09:05:18.128" v="4" actId="478"/>
          <ac:spMkLst>
            <pc:docMk/>
            <pc:sldMk cId="1149666010" sldId="447"/>
            <ac:spMk id="9" creationId="{48DE11AF-0C52-0F64-9B76-52FDA293E9E5}"/>
          </ac:spMkLst>
        </pc:spChg>
        <pc:spChg chg="add del mod">
          <ac:chgData name="Ashish Deepak Dandekar" userId="331c692a-f896-44fe-9d82-8427c79337b9" providerId="ADAL" clId="{8DE250B0-17AB-4954-8977-7DABED11DFFF}" dt="2025-09-03T09:05:18.128" v="4" actId="478"/>
          <ac:spMkLst>
            <pc:docMk/>
            <pc:sldMk cId="1149666010" sldId="447"/>
            <ac:spMk id="10" creationId="{D23159AE-6F71-6A07-70B7-29EA85EF3C0D}"/>
          </ac:spMkLst>
        </pc:spChg>
        <pc:spChg chg="add del mod">
          <ac:chgData name="Ashish Deepak Dandekar" userId="331c692a-f896-44fe-9d82-8427c79337b9" providerId="ADAL" clId="{8DE250B0-17AB-4954-8977-7DABED11DFFF}" dt="2025-09-03T09:05:18.128" v="4" actId="478"/>
          <ac:spMkLst>
            <pc:docMk/>
            <pc:sldMk cId="1149666010" sldId="447"/>
            <ac:spMk id="11" creationId="{52419701-661B-5FCA-3376-716FD177C2DC}"/>
          </ac:spMkLst>
        </pc:spChg>
        <pc:spChg chg="add del mod">
          <ac:chgData name="Ashish Deepak Dandekar" userId="331c692a-f896-44fe-9d82-8427c79337b9" providerId="ADAL" clId="{8DE250B0-17AB-4954-8977-7DABED11DFFF}" dt="2025-09-03T09:05:18.128" v="4" actId="478"/>
          <ac:spMkLst>
            <pc:docMk/>
            <pc:sldMk cId="1149666010" sldId="447"/>
            <ac:spMk id="12" creationId="{659E4000-434D-6DFA-5169-1157827D6AC2}"/>
          </ac:spMkLst>
        </pc:spChg>
        <pc:spChg chg="add del mod">
          <ac:chgData name="Ashish Deepak Dandekar" userId="331c692a-f896-44fe-9d82-8427c79337b9" providerId="ADAL" clId="{8DE250B0-17AB-4954-8977-7DABED11DFFF}" dt="2025-09-03T09:05:18.128" v="4" actId="478"/>
          <ac:spMkLst>
            <pc:docMk/>
            <pc:sldMk cId="1149666010" sldId="447"/>
            <ac:spMk id="14" creationId="{F43B3CCA-019A-049C-4B49-CB41CF96905B}"/>
          </ac:spMkLst>
        </pc:spChg>
        <pc:spChg chg="add del mod">
          <ac:chgData name="Ashish Deepak Dandekar" userId="331c692a-f896-44fe-9d82-8427c79337b9" providerId="ADAL" clId="{8DE250B0-17AB-4954-8977-7DABED11DFFF}" dt="2025-09-03T09:05:18.128" v="4" actId="478"/>
          <ac:spMkLst>
            <pc:docMk/>
            <pc:sldMk cId="1149666010" sldId="447"/>
            <ac:spMk id="17" creationId="{BC783F05-87A3-35C4-602C-4FAF92522F32}"/>
          </ac:spMkLst>
        </pc:spChg>
        <pc:spChg chg="add del mod">
          <ac:chgData name="Ashish Deepak Dandekar" userId="331c692a-f896-44fe-9d82-8427c79337b9" providerId="ADAL" clId="{8DE250B0-17AB-4954-8977-7DABED11DFFF}" dt="2025-09-03T09:05:18.128" v="4" actId="478"/>
          <ac:spMkLst>
            <pc:docMk/>
            <pc:sldMk cId="1149666010" sldId="447"/>
            <ac:spMk id="19" creationId="{D44703F7-8ACE-E13C-632E-4054370A79CC}"/>
          </ac:spMkLst>
        </pc:spChg>
        <pc:spChg chg="add del mod">
          <ac:chgData name="Ashish Deepak Dandekar" userId="331c692a-f896-44fe-9d82-8427c79337b9" providerId="ADAL" clId="{8DE250B0-17AB-4954-8977-7DABED11DFFF}" dt="2025-09-03T09:05:18.128" v="4" actId="478"/>
          <ac:spMkLst>
            <pc:docMk/>
            <pc:sldMk cId="1149666010" sldId="447"/>
            <ac:spMk id="22" creationId="{7A2EBEFC-0EDC-4DE4-D28B-5749AFD47755}"/>
          </ac:spMkLst>
        </pc:spChg>
        <pc:spChg chg="add del mod">
          <ac:chgData name="Ashish Deepak Dandekar" userId="331c692a-f896-44fe-9d82-8427c79337b9" providerId="ADAL" clId="{8DE250B0-17AB-4954-8977-7DABED11DFFF}" dt="2025-09-03T09:05:18.128" v="4" actId="478"/>
          <ac:spMkLst>
            <pc:docMk/>
            <pc:sldMk cId="1149666010" sldId="447"/>
            <ac:spMk id="24" creationId="{2DD38173-074E-A8E1-FE6D-4F26D0368B92}"/>
          </ac:spMkLst>
        </pc:spChg>
        <pc:spChg chg="add mod">
          <ac:chgData name="Ashish Deepak Dandekar" userId="331c692a-f896-44fe-9d82-8427c79337b9" providerId="ADAL" clId="{8DE250B0-17AB-4954-8977-7DABED11DFFF}" dt="2025-09-03T09:06:22.091" v="78" actId="1076"/>
          <ac:spMkLst>
            <pc:docMk/>
            <pc:sldMk cId="1149666010" sldId="447"/>
            <ac:spMk id="26" creationId="{C22474C0-737A-1718-8E91-286A588E2338}"/>
          </ac:spMkLst>
        </pc:spChg>
        <pc:spChg chg="mod">
          <ac:chgData name="Ashish Deepak Dandekar" userId="331c692a-f896-44fe-9d82-8427c79337b9" providerId="ADAL" clId="{8DE250B0-17AB-4954-8977-7DABED11DFFF}" dt="2025-09-03T10:30:31.152" v="2642"/>
          <ac:spMkLst>
            <pc:docMk/>
            <pc:sldMk cId="1149666010" sldId="447"/>
            <ac:spMk id="27" creationId="{661D4B35-5DB5-CBB7-2014-5A84FD79B665}"/>
          </ac:spMkLst>
        </pc:spChg>
        <pc:spChg chg="add mod">
          <ac:chgData name="Ashish Deepak Dandekar" userId="331c692a-f896-44fe-9d82-8427c79337b9" providerId="ADAL" clId="{8DE250B0-17AB-4954-8977-7DABED11DFFF}" dt="2025-09-03T09:05:19.043" v="5"/>
          <ac:spMkLst>
            <pc:docMk/>
            <pc:sldMk cId="1149666010" sldId="447"/>
            <ac:spMk id="28" creationId="{1B94F0B8-1B9C-A691-791E-F7BD33623A2B}"/>
          </ac:spMkLst>
        </pc:spChg>
        <pc:spChg chg="add mod">
          <ac:chgData name="Ashish Deepak Dandekar" userId="331c692a-f896-44fe-9d82-8427c79337b9" providerId="ADAL" clId="{8DE250B0-17AB-4954-8977-7DABED11DFFF}" dt="2025-09-03T10:31:00.302" v="2684" actId="20577"/>
          <ac:spMkLst>
            <pc:docMk/>
            <pc:sldMk cId="1149666010" sldId="447"/>
            <ac:spMk id="30" creationId="{63BD6438-58DE-1B52-EA45-3BF5A42D2735}"/>
          </ac:spMkLst>
        </pc:spChg>
        <pc:spChg chg="add mod">
          <ac:chgData name="Ashish Deepak Dandekar" userId="331c692a-f896-44fe-9d82-8427c79337b9" providerId="ADAL" clId="{8DE250B0-17AB-4954-8977-7DABED11DFFF}" dt="2025-09-03T09:05:19.043" v="5"/>
          <ac:spMkLst>
            <pc:docMk/>
            <pc:sldMk cId="1149666010" sldId="447"/>
            <ac:spMk id="31" creationId="{66601AF0-D60F-11E7-0A98-D74C62FA3E34}"/>
          </ac:spMkLst>
        </pc:spChg>
        <pc:spChg chg="add mod">
          <ac:chgData name="Ashish Deepak Dandekar" userId="331c692a-f896-44fe-9d82-8427c79337b9" providerId="ADAL" clId="{8DE250B0-17AB-4954-8977-7DABED11DFFF}" dt="2025-09-03T09:05:19.043" v="5"/>
          <ac:spMkLst>
            <pc:docMk/>
            <pc:sldMk cId="1149666010" sldId="447"/>
            <ac:spMk id="33" creationId="{97939D4E-2BC4-5DAB-9B9D-86359B13B32A}"/>
          </ac:spMkLst>
        </pc:spChg>
        <pc:spChg chg="add mod">
          <ac:chgData name="Ashish Deepak Dandekar" userId="331c692a-f896-44fe-9d82-8427c79337b9" providerId="ADAL" clId="{8DE250B0-17AB-4954-8977-7DABED11DFFF}" dt="2025-09-03T09:06:04.688" v="70" actId="1076"/>
          <ac:spMkLst>
            <pc:docMk/>
            <pc:sldMk cId="1149666010" sldId="447"/>
            <ac:spMk id="35" creationId="{29EA1C45-0F13-F267-82D0-D2A5EF56A7BC}"/>
          </ac:spMkLst>
        </pc:spChg>
        <pc:spChg chg="add mod">
          <ac:chgData name="Ashish Deepak Dandekar" userId="331c692a-f896-44fe-9d82-8427c79337b9" providerId="ADAL" clId="{8DE250B0-17AB-4954-8977-7DABED11DFFF}" dt="2025-09-03T09:05:19.043" v="5"/>
          <ac:spMkLst>
            <pc:docMk/>
            <pc:sldMk cId="1149666010" sldId="447"/>
            <ac:spMk id="36" creationId="{05D826A4-BF0C-A163-6FD4-7C39DFF1E3E7}"/>
          </ac:spMkLst>
        </pc:spChg>
        <pc:spChg chg="add mod">
          <ac:chgData name="Ashish Deepak Dandekar" userId="331c692a-f896-44fe-9d82-8427c79337b9" providerId="ADAL" clId="{8DE250B0-17AB-4954-8977-7DABED11DFFF}" dt="2025-09-03T09:05:19.043" v="5"/>
          <ac:spMkLst>
            <pc:docMk/>
            <pc:sldMk cId="1149666010" sldId="447"/>
            <ac:spMk id="37" creationId="{C1A8F956-AE60-488B-1C95-08211B0F247A}"/>
          </ac:spMkLst>
        </pc:spChg>
        <pc:spChg chg="add mod">
          <ac:chgData name="Ashish Deepak Dandekar" userId="331c692a-f896-44fe-9d82-8427c79337b9" providerId="ADAL" clId="{8DE250B0-17AB-4954-8977-7DABED11DFFF}" dt="2025-09-03T09:05:19.043" v="5"/>
          <ac:spMkLst>
            <pc:docMk/>
            <pc:sldMk cId="1149666010" sldId="447"/>
            <ac:spMk id="38" creationId="{1223FD81-B37E-F380-EE42-0534BC6BB4CB}"/>
          </ac:spMkLst>
        </pc:spChg>
        <pc:spChg chg="add mod">
          <ac:chgData name="Ashish Deepak Dandekar" userId="331c692a-f896-44fe-9d82-8427c79337b9" providerId="ADAL" clId="{8DE250B0-17AB-4954-8977-7DABED11DFFF}" dt="2025-09-03T09:05:19.043" v="5"/>
          <ac:spMkLst>
            <pc:docMk/>
            <pc:sldMk cId="1149666010" sldId="447"/>
            <ac:spMk id="40" creationId="{EB59A467-6CAD-3A88-7C3E-7CEC266EAE05}"/>
          </ac:spMkLst>
        </pc:spChg>
        <pc:spChg chg="add mod">
          <ac:chgData name="Ashish Deepak Dandekar" userId="331c692a-f896-44fe-9d82-8427c79337b9" providerId="ADAL" clId="{8DE250B0-17AB-4954-8977-7DABED11DFFF}" dt="2025-09-03T09:06:07.249" v="71" actId="1076"/>
          <ac:spMkLst>
            <pc:docMk/>
            <pc:sldMk cId="1149666010" sldId="447"/>
            <ac:spMk id="44" creationId="{C2D92346-F734-19E6-D0D9-3850085CF2A0}"/>
          </ac:spMkLst>
        </pc:spChg>
        <pc:spChg chg="add mod">
          <ac:chgData name="Ashish Deepak Dandekar" userId="331c692a-f896-44fe-9d82-8427c79337b9" providerId="ADAL" clId="{8DE250B0-17AB-4954-8977-7DABED11DFFF}" dt="2025-09-03T09:06:27.951" v="79" actId="1076"/>
          <ac:spMkLst>
            <pc:docMk/>
            <pc:sldMk cId="1149666010" sldId="447"/>
            <ac:spMk id="45" creationId="{B707991A-F0A9-6522-BFE0-2DDF6EABA5D6}"/>
          </ac:spMkLst>
        </pc:spChg>
        <pc:spChg chg="add mod">
          <ac:chgData name="Ashish Deepak Dandekar" userId="331c692a-f896-44fe-9d82-8427c79337b9" providerId="ADAL" clId="{8DE250B0-17AB-4954-8977-7DABED11DFFF}" dt="2025-09-03T09:07:47.940" v="150" actId="1076"/>
          <ac:spMkLst>
            <pc:docMk/>
            <pc:sldMk cId="1149666010" sldId="447"/>
            <ac:spMk id="46" creationId="{89C3D632-3065-8F9A-8A2F-331E477D35F1}"/>
          </ac:spMkLst>
        </pc:spChg>
        <pc:spChg chg="add del">
          <ac:chgData name="Ashish Deepak Dandekar" userId="331c692a-f896-44fe-9d82-8427c79337b9" providerId="ADAL" clId="{8DE250B0-17AB-4954-8977-7DABED11DFFF}" dt="2025-09-03T09:07:37.978" v="149" actId="478"/>
          <ac:spMkLst>
            <pc:docMk/>
            <pc:sldMk cId="1149666010" sldId="447"/>
            <ac:spMk id="48" creationId="{0708C2E0-07F8-5998-F83A-95C70E456A27}"/>
          </ac:spMkLst>
        </pc:spChg>
      </pc:sldChg>
      <pc:sldChg chg="addSp delSp modSp new mod delAnim modAnim">
        <pc:chgData name="Ashish Deepak Dandekar" userId="331c692a-f896-44fe-9d82-8427c79337b9" providerId="ADAL" clId="{8DE250B0-17AB-4954-8977-7DABED11DFFF}" dt="2025-09-03T10:30:35.682" v="2643"/>
        <pc:sldMkLst>
          <pc:docMk/>
          <pc:sldMk cId="1850203198" sldId="448"/>
        </pc:sldMkLst>
        <pc:spChg chg="del">
          <ac:chgData name="Ashish Deepak Dandekar" userId="331c692a-f896-44fe-9d82-8427c79337b9" providerId="ADAL" clId="{8DE250B0-17AB-4954-8977-7DABED11DFFF}" dt="2025-09-03T09:09:02.982" v="153" actId="478"/>
          <ac:spMkLst>
            <pc:docMk/>
            <pc:sldMk cId="1850203198" sldId="448"/>
            <ac:spMk id="2" creationId="{0D9D9C5E-F924-931C-2B24-E531032A2578}"/>
          </ac:spMkLst>
        </pc:spChg>
        <pc:spChg chg="add mod">
          <ac:chgData name="Ashish Deepak Dandekar" userId="331c692a-f896-44fe-9d82-8427c79337b9" providerId="ADAL" clId="{8DE250B0-17AB-4954-8977-7DABED11DFFF}" dt="2025-09-03T10:12:03.409" v="1918" actId="20577"/>
          <ac:spMkLst>
            <pc:docMk/>
            <pc:sldMk cId="1850203198" sldId="448"/>
            <ac:spMk id="2" creationId="{1C34F122-28CD-EF43-C41B-F8B2826B74C5}"/>
          </ac:spMkLst>
        </pc:spChg>
        <pc:spChg chg="del">
          <ac:chgData name="Ashish Deepak Dandekar" userId="331c692a-f896-44fe-9d82-8427c79337b9" providerId="ADAL" clId="{8DE250B0-17AB-4954-8977-7DABED11DFFF}" dt="2025-09-03T09:09:05.109" v="154" actId="478"/>
          <ac:spMkLst>
            <pc:docMk/>
            <pc:sldMk cId="1850203198" sldId="448"/>
            <ac:spMk id="3" creationId="{112E8906-DBE7-D267-AD09-EC4F99CC8031}"/>
          </ac:spMkLst>
        </pc:spChg>
        <pc:spChg chg="add del">
          <ac:chgData name="Ashish Deepak Dandekar" userId="331c692a-f896-44fe-9d82-8427c79337b9" providerId="ADAL" clId="{8DE250B0-17AB-4954-8977-7DABED11DFFF}" dt="2025-09-03T10:12:22.317" v="1921" actId="22"/>
          <ac:spMkLst>
            <pc:docMk/>
            <pc:sldMk cId="1850203198" sldId="448"/>
            <ac:spMk id="5" creationId="{851CCD25-2A1A-3A46-9A3D-EFE1AC07FB39}"/>
          </ac:spMkLst>
        </pc:spChg>
        <pc:spChg chg="add mod">
          <ac:chgData name="Ashish Deepak Dandekar" userId="331c692a-f896-44fe-9d82-8427c79337b9" providerId="ADAL" clId="{8DE250B0-17AB-4954-8977-7DABED11DFFF}" dt="2025-09-03T09:09:13.605" v="155"/>
          <ac:spMkLst>
            <pc:docMk/>
            <pc:sldMk cId="1850203198" sldId="448"/>
            <ac:spMk id="5" creationId="{AA7C4022-8EDF-DCB1-7B65-614C54D9C047}"/>
          </ac:spMkLst>
        </pc:spChg>
        <pc:spChg chg="add mod">
          <ac:chgData name="Ashish Deepak Dandekar" userId="331c692a-f896-44fe-9d82-8427c79337b9" providerId="ADAL" clId="{8DE250B0-17AB-4954-8977-7DABED11DFFF}" dt="2025-09-03T09:09:13.605" v="155"/>
          <ac:spMkLst>
            <pc:docMk/>
            <pc:sldMk cId="1850203198" sldId="448"/>
            <ac:spMk id="6" creationId="{8BA1C6BB-2442-B06C-46AE-1EFC2D50B38D}"/>
          </ac:spMkLst>
        </pc:spChg>
        <pc:spChg chg="add mod">
          <ac:chgData name="Ashish Deepak Dandekar" userId="331c692a-f896-44fe-9d82-8427c79337b9" providerId="ADAL" clId="{8DE250B0-17AB-4954-8977-7DABED11DFFF}" dt="2025-09-03T10:13:15.404" v="1996" actId="20577"/>
          <ac:spMkLst>
            <pc:docMk/>
            <pc:sldMk cId="1850203198" sldId="448"/>
            <ac:spMk id="6" creationId="{D6A09141-BA85-623F-715C-8C66E88E7192}"/>
          </ac:spMkLst>
        </pc:spChg>
        <pc:spChg chg="add mod">
          <ac:chgData name="Ashish Deepak Dandekar" userId="331c692a-f896-44fe-9d82-8427c79337b9" providerId="ADAL" clId="{8DE250B0-17AB-4954-8977-7DABED11DFFF}" dt="2025-09-03T10:30:35.682" v="2643"/>
          <ac:spMkLst>
            <pc:docMk/>
            <pc:sldMk cId="1850203198" sldId="448"/>
            <ac:spMk id="9" creationId="{5A6655C1-3C91-FA13-0285-2851B11B5DE5}"/>
          </ac:spMkLst>
        </pc:spChg>
        <pc:spChg chg="add mod">
          <ac:chgData name="Ashish Deepak Dandekar" userId="331c692a-f896-44fe-9d82-8427c79337b9" providerId="ADAL" clId="{8DE250B0-17AB-4954-8977-7DABED11DFFF}" dt="2025-09-03T09:09:25.387" v="156"/>
          <ac:spMkLst>
            <pc:docMk/>
            <pc:sldMk cId="1850203198" sldId="448"/>
            <ac:spMk id="10" creationId="{748EFBE9-0EFC-BEBF-26A0-788EEB412EAD}"/>
          </ac:spMkLst>
        </pc:spChg>
        <pc:spChg chg="add mod">
          <ac:chgData name="Ashish Deepak Dandekar" userId="331c692a-f896-44fe-9d82-8427c79337b9" providerId="ADAL" clId="{8DE250B0-17AB-4954-8977-7DABED11DFFF}" dt="2025-09-03T09:09:25.387" v="156"/>
          <ac:spMkLst>
            <pc:docMk/>
            <pc:sldMk cId="1850203198" sldId="448"/>
            <ac:spMk id="11" creationId="{CBED40C3-EFFF-1817-D56E-394C7E967BD1}"/>
          </ac:spMkLst>
        </pc:spChg>
        <pc:spChg chg="add mod">
          <ac:chgData name="Ashish Deepak Dandekar" userId="331c692a-f896-44fe-9d82-8427c79337b9" providerId="ADAL" clId="{8DE250B0-17AB-4954-8977-7DABED11DFFF}" dt="2025-09-03T09:09:25.387" v="156"/>
          <ac:spMkLst>
            <pc:docMk/>
            <pc:sldMk cId="1850203198" sldId="448"/>
            <ac:spMk id="12" creationId="{3E7DD33A-7D59-E4F3-CBD3-E9AD86D349DD}"/>
          </ac:spMkLst>
        </pc:spChg>
        <pc:spChg chg="add mod">
          <ac:chgData name="Ashish Deepak Dandekar" userId="331c692a-f896-44fe-9d82-8427c79337b9" providerId="ADAL" clId="{8DE250B0-17AB-4954-8977-7DABED11DFFF}" dt="2025-09-03T09:09:25.387" v="156"/>
          <ac:spMkLst>
            <pc:docMk/>
            <pc:sldMk cId="1850203198" sldId="448"/>
            <ac:spMk id="14" creationId="{3409CE2F-F0CA-7104-B42F-55DFBC5537E8}"/>
          </ac:spMkLst>
        </pc:spChg>
        <pc:spChg chg="add mod">
          <ac:chgData name="Ashish Deepak Dandekar" userId="331c692a-f896-44fe-9d82-8427c79337b9" providerId="ADAL" clId="{8DE250B0-17AB-4954-8977-7DABED11DFFF}" dt="2025-09-03T09:09:25.387" v="156"/>
          <ac:spMkLst>
            <pc:docMk/>
            <pc:sldMk cId="1850203198" sldId="448"/>
            <ac:spMk id="16" creationId="{82EA7B60-722A-E5D0-2C40-FA067ED24B6B}"/>
          </ac:spMkLst>
        </pc:spChg>
        <pc:spChg chg="add mod">
          <ac:chgData name="Ashish Deepak Dandekar" userId="331c692a-f896-44fe-9d82-8427c79337b9" providerId="ADAL" clId="{8DE250B0-17AB-4954-8977-7DABED11DFFF}" dt="2025-09-03T09:09:25.387" v="156"/>
          <ac:spMkLst>
            <pc:docMk/>
            <pc:sldMk cId="1850203198" sldId="448"/>
            <ac:spMk id="17" creationId="{B67BF5E6-3AEA-CB10-4DA5-F9998BA41909}"/>
          </ac:spMkLst>
        </pc:spChg>
        <pc:spChg chg="add mod">
          <ac:chgData name="Ashish Deepak Dandekar" userId="331c692a-f896-44fe-9d82-8427c79337b9" providerId="ADAL" clId="{8DE250B0-17AB-4954-8977-7DABED11DFFF}" dt="2025-09-03T09:09:25.387" v="156"/>
          <ac:spMkLst>
            <pc:docMk/>
            <pc:sldMk cId="1850203198" sldId="448"/>
            <ac:spMk id="22" creationId="{F383A4F6-D6D5-4ED1-D544-53AC5628E1D6}"/>
          </ac:spMkLst>
        </pc:spChg>
        <pc:spChg chg="add mod">
          <ac:chgData name="Ashish Deepak Dandekar" userId="331c692a-f896-44fe-9d82-8427c79337b9" providerId="ADAL" clId="{8DE250B0-17AB-4954-8977-7DABED11DFFF}" dt="2025-09-03T09:09:25.387" v="156"/>
          <ac:spMkLst>
            <pc:docMk/>
            <pc:sldMk cId="1850203198" sldId="448"/>
            <ac:spMk id="25" creationId="{51A87473-C10A-5FE5-4A60-F170786E2CB3}"/>
          </ac:spMkLst>
        </pc:spChg>
        <pc:spChg chg="add mod">
          <ac:chgData name="Ashish Deepak Dandekar" userId="331c692a-f896-44fe-9d82-8427c79337b9" providerId="ADAL" clId="{8DE250B0-17AB-4954-8977-7DABED11DFFF}" dt="2025-09-03T09:09:25.387" v="156"/>
          <ac:spMkLst>
            <pc:docMk/>
            <pc:sldMk cId="1850203198" sldId="448"/>
            <ac:spMk id="26" creationId="{A107D08A-8F17-2D42-F92F-FE5D36FABE56}"/>
          </ac:spMkLst>
        </pc:spChg>
        <pc:spChg chg="add mod">
          <ac:chgData name="Ashish Deepak Dandekar" userId="331c692a-f896-44fe-9d82-8427c79337b9" providerId="ADAL" clId="{8DE250B0-17AB-4954-8977-7DABED11DFFF}" dt="2025-09-03T10:27:03.969" v="2531" actId="1076"/>
          <ac:spMkLst>
            <pc:docMk/>
            <pc:sldMk cId="1850203198" sldId="448"/>
            <ac:spMk id="27" creationId="{5C19CF89-07EB-6123-3CC2-C82A802061F5}"/>
          </ac:spMkLst>
        </pc:spChg>
        <pc:spChg chg="add mod">
          <ac:chgData name="Ashish Deepak Dandekar" userId="331c692a-f896-44fe-9d82-8427c79337b9" providerId="ADAL" clId="{8DE250B0-17AB-4954-8977-7DABED11DFFF}" dt="2025-09-03T09:24:18.441" v="532" actId="20577"/>
          <ac:spMkLst>
            <pc:docMk/>
            <pc:sldMk cId="1850203198" sldId="448"/>
            <ac:spMk id="28" creationId="{B8A387C9-5770-0B59-5E62-28323294EA56}"/>
          </ac:spMkLst>
        </pc:spChg>
        <pc:spChg chg="mod">
          <ac:chgData name="Ashish Deepak Dandekar" userId="331c692a-f896-44fe-9d82-8427c79337b9" providerId="ADAL" clId="{8DE250B0-17AB-4954-8977-7DABED11DFFF}" dt="2025-09-03T10:10:35.502" v="1876" actId="14100"/>
          <ac:spMkLst>
            <pc:docMk/>
            <pc:sldMk cId="1850203198" sldId="448"/>
            <ac:spMk id="30" creationId="{E9DA4FD5-EB3C-EFBD-4512-4F79ED74D20F}"/>
          </ac:spMkLst>
        </pc:spChg>
        <pc:spChg chg="mod">
          <ac:chgData name="Ashish Deepak Dandekar" userId="331c692a-f896-44fe-9d82-8427c79337b9" providerId="ADAL" clId="{8DE250B0-17AB-4954-8977-7DABED11DFFF}" dt="2025-09-03T10:09:59.430" v="1865" actId="1076"/>
          <ac:spMkLst>
            <pc:docMk/>
            <pc:sldMk cId="1850203198" sldId="448"/>
            <ac:spMk id="31" creationId="{35D81CE6-BBEE-7DB9-25F0-E8C6F4FD7C83}"/>
          </ac:spMkLst>
        </pc:spChg>
        <pc:spChg chg="mod">
          <ac:chgData name="Ashish Deepak Dandekar" userId="331c692a-f896-44fe-9d82-8427c79337b9" providerId="ADAL" clId="{8DE250B0-17AB-4954-8977-7DABED11DFFF}" dt="2025-09-03T10:10:18.421" v="1871" actId="1035"/>
          <ac:spMkLst>
            <pc:docMk/>
            <pc:sldMk cId="1850203198" sldId="448"/>
            <ac:spMk id="32" creationId="{B74AF7E0-E8B7-708E-12A6-A4E557055DF3}"/>
          </ac:spMkLst>
        </pc:spChg>
        <pc:spChg chg="mod">
          <ac:chgData name="Ashish Deepak Dandekar" userId="331c692a-f896-44fe-9d82-8427c79337b9" providerId="ADAL" clId="{8DE250B0-17AB-4954-8977-7DABED11DFFF}" dt="2025-09-03T10:10:30.247" v="1875" actId="1076"/>
          <ac:spMkLst>
            <pc:docMk/>
            <pc:sldMk cId="1850203198" sldId="448"/>
            <ac:spMk id="33" creationId="{72C37B58-90D7-9273-B1E7-26EAD40163D3}"/>
          </ac:spMkLst>
        </pc:spChg>
        <pc:spChg chg="add mod">
          <ac:chgData name="Ashish Deepak Dandekar" userId="331c692a-f896-44fe-9d82-8427c79337b9" providerId="ADAL" clId="{8DE250B0-17AB-4954-8977-7DABED11DFFF}" dt="2025-09-03T09:24:21.380" v="533"/>
          <ac:spMkLst>
            <pc:docMk/>
            <pc:sldMk cId="1850203198" sldId="448"/>
            <ac:spMk id="34" creationId="{E0E288D5-9F1B-86D2-2EFA-148C3C79A71C}"/>
          </ac:spMkLst>
        </pc:spChg>
        <pc:spChg chg="add del mod">
          <ac:chgData name="Ashish Deepak Dandekar" userId="331c692a-f896-44fe-9d82-8427c79337b9" providerId="ADAL" clId="{8DE250B0-17AB-4954-8977-7DABED11DFFF}" dt="2025-09-03T10:09:48.857" v="1863" actId="478"/>
          <ac:spMkLst>
            <pc:docMk/>
            <pc:sldMk cId="1850203198" sldId="448"/>
            <ac:spMk id="35" creationId="{E8C463D1-8266-6B31-B06A-D64837905946}"/>
          </ac:spMkLst>
        </pc:spChg>
        <pc:grpChg chg="add mod">
          <ac:chgData name="Ashish Deepak Dandekar" userId="331c692a-f896-44fe-9d82-8427c79337b9" providerId="ADAL" clId="{8DE250B0-17AB-4954-8977-7DABED11DFFF}" dt="2025-09-03T10:10:22.081" v="1873" actId="14100"/>
          <ac:grpSpMkLst>
            <pc:docMk/>
            <pc:sldMk cId="1850203198" sldId="448"/>
            <ac:grpSpMk id="29" creationId="{41A73A2C-C33F-44EA-6237-E072E62D7BDA}"/>
          </ac:grpSpMkLst>
        </pc:grpChg>
      </pc:sldChg>
      <pc:sldChg chg="addSp delSp modSp add mod modAnim">
        <pc:chgData name="Ashish Deepak Dandekar" userId="331c692a-f896-44fe-9d82-8427c79337b9" providerId="ADAL" clId="{8DE250B0-17AB-4954-8977-7DABED11DFFF}" dt="2025-09-03T10:39:55.917" v="3346" actId="20577"/>
        <pc:sldMkLst>
          <pc:docMk/>
          <pc:sldMk cId="835417433" sldId="449"/>
        </pc:sldMkLst>
        <pc:spChg chg="add mod">
          <ac:chgData name="Ashish Deepak Dandekar" userId="331c692a-f896-44fe-9d82-8427c79337b9" providerId="ADAL" clId="{8DE250B0-17AB-4954-8977-7DABED11DFFF}" dt="2025-09-03T10:27:11.676" v="2533" actId="1076"/>
          <ac:spMkLst>
            <pc:docMk/>
            <pc:sldMk cId="835417433" sldId="449"/>
            <ac:spMk id="2" creationId="{A69ACCDD-D427-45D2-A229-95A7A7E4F0AA}"/>
          </ac:spMkLst>
        </pc:spChg>
        <pc:spChg chg="add del mod">
          <ac:chgData name="Ashish Deepak Dandekar" userId="331c692a-f896-44fe-9d82-8427c79337b9" providerId="ADAL" clId="{8DE250B0-17AB-4954-8977-7DABED11DFFF}" dt="2025-09-03T09:21:37.596" v="406" actId="478"/>
          <ac:spMkLst>
            <pc:docMk/>
            <pc:sldMk cId="835417433" sldId="449"/>
            <ac:spMk id="2" creationId="{E94A1BDE-DF86-F076-04BA-D669858637D1}"/>
          </ac:spMkLst>
        </pc:spChg>
        <pc:spChg chg="add del mod">
          <ac:chgData name="Ashish Deepak Dandekar" userId="331c692a-f896-44fe-9d82-8427c79337b9" providerId="ADAL" clId="{8DE250B0-17AB-4954-8977-7DABED11DFFF}" dt="2025-09-03T09:21:37.596" v="406" actId="478"/>
          <ac:spMkLst>
            <pc:docMk/>
            <pc:sldMk cId="835417433" sldId="449"/>
            <ac:spMk id="3" creationId="{51CE7F4D-176E-E953-194E-151B572C0D70}"/>
          </ac:spMkLst>
        </pc:spChg>
        <pc:spChg chg="add mod">
          <ac:chgData name="Ashish Deepak Dandekar" userId="331c692a-f896-44fe-9d82-8427c79337b9" providerId="ADAL" clId="{8DE250B0-17AB-4954-8977-7DABED11DFFF}" dt="2025-09-03T09:21:49.888" v="407"/>
          <ac:spMkLst>
            <pc:docMk/>
            <pc:sldMk cId="835417433" sldId="449"/>
            <ac:spMk id="5" creationId="{B1491DAA-BAF3-FA5D-3493-87B46F3DF131}"/>
          </ac:spMkLst>
        </pc:spChg>
        <pc:spChg chg="add mod">
          <ac:chgData name="Ashish Deepak Dandekar" userId="331c692a-f896-44fe-9d82-8427c79337b9" providerId="ADAL" clId="{8DE250B0-17AB-4954-8977-7DABED11DFFF}" dt="2025-09-03T09:23:00.242" v="482" actId="1076"/>
          <ac:spMkLst>
            <pc:docMk/>
            <pc:sldMk cId="835417433" sldId="449"/>
            <ac:spMk id="6" creationId="{C39ED053-A419-9E53-7CF0-EE001D92134B}"/>
          </ac:spMkLst>
        </pc:spChg>
        <pc:spChg chg="mod">
          <ac:chgData name="Ashish Deepak Dandekar" userId="331c692a-f896-44fe-9d82-8427c79337b9" providerId="ADAL" clId="{8DE250B0-17AB-4954-8977-7DABED11DFFF}" dt="2025-09-03T10:30:16.722" v="2638" actId="20577"/>
          <ac:spMkLst>
            <pc:docMk/>
            <pc:sldMk cId="835417433" sldId="449"/>
            <ac:spMk id="9" creationId="{935130BA-08E4-06E2-911A-818724148CFF}"/>
          </ac:spMkLst>
        </pc:spChg>
        <pc:spChg chg="mod">
          <ac:chgData name="Ashish Deepak Dandekar" userId="331c692a-f896-44fe-9d82-8427c79337b9" providerId="ADAL" clId="{8DE250B0-17AB-4954-8977-7DABED11DFFF}" dt="2025-09-03T09:23:00.242" v="482" actId="1076"/>
          <ac:spMkLst>
            <pc:docMk/>
            <pc:sldMk cId="835417433" sldId="449"/>
            <ac:spMk id="11" creationId="{9648318E-C2EA-C819-D295-DA44EC09F1F4}"/>
          </ac:spMkLst>
        </pc:spChg>
        <pc:spChg chg="mod">
          <ac:chgData name="Ashish Deepak Dandekar" userId="331c692a-f896-44fe-9d82-8427c79337b9" providerId="ADAL" clId="{8DE250B0-17AB-4954-8977-7DABED11DFFF}" dt="2025-09-03T09:21:26.938" v="402" actId="1076"/>
          <ac:spMkLst>
            <pc:docMk/>
            <pc:sldMk cId="835417433" sldId="449"/>
            <ac:spMk id="16" creationId="{F8E7AC90-BABF-1519-3781-500B93129039}"/>
          </ac:spMkLst>
        </pc:spChg>
        <pc:spChg chg="mod">
          <ac:chgData name="Ashish Deepak Dandekar" userId="331c692a-f896-44fe-9d82-8427c79337b9" providerId="ADAL" clId="{8DE250B0-17AB-4954-8977-7DABED11DFFF}" dt="2025-09-03T09:21:14.606" v="399" actId="1076"/>
          <ac:spMkLst>
            <pc:docMk/>
            <pc:sldMk cId="835417433" sldId="449"/>
            <ac:spMk id="26" creationId="{705539F3-DB15-AF8E-2785-980FC52339D3}"/>
          </ac:spMkLst>
        </pc:spChg>
        <pc:spChg chg="add mod">
          <ac:chgData name="Ashish Deepak Dandekar" userId="331c692a-f896-44fe-9d82-8427c79337b9" providerId="ADAL" clId="{8DE250B0-17AB-4954-8977-7DABED11DFFF}" dt="2025-09-03T10:39:55.917" v="3346" actId="20577"/>
          <ac:spMkLst>
            <pc:docMk/>
            <pc:sldMk cId="835417433" sldId="449"/>
            <ac:spMk id="27" creationId="{160E0690-9A93-5C74-C3BA-1D2E55789F19}"/>
          </ac:spMkLst>
        </pc:spChg>
        <pc:spChg chg="del">
          <ac:chgData name="Ashish Deepak Dandekar" userId="331c692a-f896-44fe-9d82-8427c79337b9" providerId="ADAL" clId="{8DE250B0-17AB-4954-8977-7DABED11DFFF}" dt="2025-09-03T09:21:35.037" v="404" actId="478"/>
          <ac:spMkLst>
            <pc:docMk/>
            <pc:sldMk cId="835417433" sldId="449"/>
            <ac:spMk id="28" creationId="{163DA2AE-A401-77A9-CFF3-55DBB902D56F}"/>
          </ac:spMkLst>
        </pc:spChg>
        <pc:spChg chg="add mod">
          <ac:chgData name="Ashish Deepak Dandekar" userId="331c692a-f896-44fe-9d82-8427c79337b9" providerId="ADAL" clId="{8DE250B0-17AB-4954-8977-7DABED11DFFF}" dt="2025-09-03T09:23:00.242" v="482" actId="1076"/>
          <ac:spMkLst>
            <pc:docMk/>
            <pc:sldMk cId="835417433" sldId="449"/>
            <ac:spMk id="34" creationId="{9090DB54-2A59-F6CF-3B5A-5F326AFFAC8D}"/>
          </ac:spMkLst>
        </pc:spChg>
        <pc:spChg chg="add mod">
          <ac:chgData name="Ashish Deepak Dandekar" userId="331c692a-f896-44fe-9d82-8427c79337b9" providerId="ADAL" clId="{8DE250B0-17AB-4954-8977-7DABED11DFFF}" dt="2025-09-03T10:31:45.822" v="2772" actId="20577"/>
          <ac:spMkLst>
            <pc:docMk/>
            <pc:sldMk cId="835417433" sldId="449"/>
            <ac:spMk id="35" creationId="{DA8A0266-F817-EDDA-50D8-A3E39753D755}"/>
          </ac:spMkLst>
        </pc:spChg>
        <pc:spChg chg="add mod">
          <ac:chgData name="Ashish Deepak Dandekar" userId="331c692a-f896-44fe-9d82-8427c79337b9" providerId="ADAL" clId="{8DE250B0-17AB-4954-8977-7DABED11DFFF}" dt="2025-09-03T09:37:39.671" v="1355" actId="20577"/>
          <ac:spMkLst>
            <pc:docMk/>
            <pc:sldMk cId="835417433" sldId="449"/>
            <ac:spMk id="36" creationId="{57A4B235-C6F4-A5EF-485C-1123C26D65DB}"/>
          </ac:spMkLst>
        </pc:spChg>
        <pc:grpChg chg="del">
          <ac:chgData name="Ashish Deepak Dandekar" userId="331c692a-f896-44fe-9d82-8427c79337b9" providerId="ADAL" clId="{8DE250B0-17AB-4954-8977-7DABED11DFFF}" dt="2025-09-03T09:21:32.319" v="403" actId="478"/>
          <ac:grpSpMkLst>
            <pc:docMk/>
            <pc:sldMk cId="835417433" sldId="449"/>
            <ac:grpSpMk id="29" creationId="{9EA19F3D-D189-C63F-F425-2820364C23FB}"/>
          </ac:grpSpMkLst>
        </pc:grpChg>
      </pc:sldChg>
      <pc:sldChg chg="addSp delSp modSp add mod delAnim modAnim">
        <pc:chgData name="Ashish Deepak Dandekar" userId="331c692a-f896-44fe-9d82-8427c79337b9" providerId="ADAL" clId="{8DE250B0-17AB-4954-8977-7DABED11DFFF}" dt="2025-09-03T10:31:59.776" v="2787"/>
        <pc:sldMkLst>
          <pc:docMk/>
          <pc:sldMk cId="2622675510" sldId="450"/>
        </pc:sldMkLst>
        <pc:spChg chg="add del mod">
          <ac:chgData name="Ashish Deepak Dandekar" userId="331c692a-f896-44fe-9d82-8427c79337b9" providerId="ADAL" clId="{8DE250B0-17AB-4954-8977-7DABED11DFFF}" dt="2025-09-03T10:15:05.668" v="2076" actId="478"/>
          <ac:spMkLst>
            <pc:docMk/>
            <pc:sldMk cId="2622675510" sldId="450"/>
            <ac:spMk id="2" creationId="{5D2340AB-FB75-8836-7734-3A5EA27847E3}"/>
          </ac:spMkLst>
        </pc:spChg>
        <pc:spChg chg="add del mod">
          <ac:chgData name="Ashish Deepak Dandekar" userId="331c692a-f896-44fe-9d82-8427c79337b9" providerId="ADAL" clId="{8DE250B0-17AB-4954-8977-7DABED11DFFF}" dt="2025-09-03T09:43:45.138" v="1691" actId="478"/>
          <ac:spMkLst>
            <pc:docMk/>
            <pc:sldMk cId="2622675510" sldId="450"/>
            <ac:spMk id="5" creationId="{79041E3B-9E7F-B80D-A1E9-3EF41B370038}"/>
          </ac:spMkLst>
        </pc:spChg>
        <pc:spChg chg="add mod">
          <ac:chgData name="Ashish Deepak Dandekar" userId="331c692a-f896-44fe-9d82-8427c79337b9" providerId="ADAL" clId="{8DE250B0-17AB-4954-8977-7DABED11DFFF}" dt="2025-09-03T10:15:26.628" v="2099" actId="20577"/>
          <ac:spMkLst>
            <pc:docMk/>
            <pc:sldMk cId="2622675510" sldId="450"/>
            <ac:spMk id="5" creationId="{B3C65F75-64C8-85C7-72A6-7443A2C367DB}"/>
          </ac:spMkLst>
        </pc:spChg>
        <pc:spChg chg="mod">
          <ac:chgData name="Ashish Deepak Dandekar" userId="331c692a-f896-44fe-9d82-8427c79337b9" providerId="ADAL" clId="{8DE250B0-17AB-4954-8977-7DABED11DFFF}" dt="2025-09-03T10:30:40.332" v="2644"/>
          <ac:spMkLst>
            <pc:docMk/>
            <pc:sldMk cId="2622675510" sldId="450"/>
            <ac:spMk id="9" creationId="{5ABE8777-C05E-EDC3-82B2-D49EFFC2692D}"/>
          </ac:spMkLst>
        </pc:spChg>
        <pc:spChg chg="mod">
          <ac:chgData name="Ashish Deepak Dandekar" userId="331c692a-f896-44fe-9d82-8427c79337b9" providerId="ADAL" clId="{8DE250B0-17AB-4954-8977-7DABED11DFFF}" dt="2025-09-03T10:31:56.207" v="2786" actId="20577"/>
          <ac:spMkLst>
            <pc:docMk/>
            <pc:sldMk cId="2622675510" sldId="450"/>
            <ac:spMk id="27" creationId="{0AEB2220-7497-1A5C-F312-0689485AE639}"/>
          </ac:spMkLst>
        </pc:spChg>
        <pc:spChg chg="add mod">
          <ac:chgData name="Ashish Deepak Dandekar" userId="331c692a-f896-44fe-9d82-8427c79337b9" providerId="ADAL" clId="{8DE250B0-17AB-4954-8977-7DABED11DFFF}" dt="2025-09-03T10:27:19.702" v="2535" actId="1076"/>
          <ac:spMkLst>
            <pc:docMk/>
            <pc:sldMk cId="2622675510" sldId="450"/>
            <ac:spMk id="28" creationId="{37026EF2-237F-3D9F-B8D5-2BC7156D19D8}"/>
          </ac:spMkLst>
        </pc:spChg>
        <pc:spChg chg="add del mod">
          <ac:chgData name="Ashish Deepak Dandekar" userId="331c692a-f896-44fe-9d82-8427c79337b9" providerId="ADAL" clId="{8DE250B0-17AB-4954-8977-7DABED11DFFF}" dt="2025-09-03T09:43:36.244" v="1688" actId="478"/>
          <ac:spMkLst>
            <pc:docMk/>
            <pc:sldMk cId="2622675510" sldId="450"/>
            <ac:spMk id="30" creationId="{A59AE2DE-DBA3-4998-CAF0-442D4CD9D6E6}"/>
          </ac:spMkLst>
        </pc:spChg>
        <pc:spChg chg="mod">
          <ac:chgData name="Ashish Deepak Dandekar" userId="331c692a-f896-44fe-9d82-8427c79337b9" providerId="ADAL" clId="{8DE250B0-17AB-4954-8977-7DABED11DFFF}" dt="2025-09-03T10:31:59.776" v="2787"/>
          <ac:spMkLst>
            <pc:docMk/>
            <pc:sldMk cId="2622675510" sldId="450"/>
            <ac:spMk id="35" creationId="{590EDC77-D42A-9FF3-62EC-679BE72DC881}"/>
          </ac:spMkLst>
        </pc:spChg>
        <pc:spChg chg="mod">
          <ac:chgData name="Ashish Deepak Dandekar" userId="331c692a-f896-44fe-9d82-8427c79337b9" providerId="ADAL" clId="{8DE250B0-17AB-4954-8977-7DABED11DFFF}" dt="2025-09-03T10:14:30.283" v="2037" actId="20577"/>
          <ac:spMkLst>
            <pc:docMk/>
            <pc:sldMk cId="2622675510" sldId="450"/>
            <ac:spMk id="36" creationId="{AA4F73DA-17D4-08FB-0F88-0E39C30B1B67}"/>
          </ac:spMkLst>
        </pc:spChg>
        <pc:picChg chg="add del mod">
          <ac:chgData name="Ashish Deepak Dandekar" userId="331c692a-f896-44fe-9d82-8427c79337b9" providerId="ADAL" clId="{8DE250B0-17AB-4954-8977-7DABED11DFFF}" dt="2025-09-03T10:21:11.459" v="2478" actId="21"/>
          <ac:picMkLst>
            <pc:docMk/>
            <pc:sldMk cId="2622675510" sldId="450"/>
            <ac:picMk id="3" creationId="{9CA9EC83-A988-4DFF-A622-A23CD548A07E}"/>
          </ac:picMkLst>
        </pc:picChg>
        <pc:picChg chg="add del mod">
          <ac:chgData name="Ashish Deepak Dandekar" userId="331c692a-f896-44fe-9d82-8427c79337b9" providerId="ADAL" clId="{8DE250B0-17AB-4954-8977-7DABED11DFFF}" dt="2025-09-03T09:43:42.314" v="1690" actId="478"/>
          <ac:picMkLst>
            <pc:docMk/>
            <pc:sldMk cId="2622675510" sldId="450"/>
            <ac:picMk id="29" creationId="{EB4755AB-C63B-4898-4D23-73BC6B43896E}"/>
          </ac:picMkLst>
        </pc:picChg>
      </pc:sldChg>
      <pc:sldChg chg="addSp delSp modSp new mod delAnim modAnim">
        <pc:chgData name="Ashish Deepak Dandekar" userId="331c692a-f896-44fe-9d82-8427c79337b9" providerId="ADAL" clId="{8DE250B0-17AB-4954-8977-7DABED11DFFF}" dt="2025-09-03T10:31:30.096" v="2737" actId="20577"/>
        <pc:sldMkLst>
          <pc:docMk/>
          <pc:sldMk cId="3808496524" sldId="451"/>
        </pc:sldMkLst>
        <pc:spChg chg="del">
          <ac:chgData name="Ashish Deepak Dandekar" userId="331c692a-f896-44fe-9d82-8427c79337b9" providerId="ADAL" clId="{8DE250B0-17AB-4954-8977-7DABED11DFFF}" dt="2025-09-03T10:16:46.283" v="2102" actId="478"/>
          <ac:spMkLst>
            <pc:docMk/>
            <pc:sldMk cId="3808496524" sldId="451"/>
            <ac:spMk id="2" creationId="{9206DBCC-E364-D2EE-2D3B-9487E8F1B5C3}"/>
          </ac:spMkLst>
        </pc:spChg>
        <pc:spChg chg="del">
          <ac:chgData name="Ashish Deepak Dandekar" userId="331c692a-f896-44fe-9d82-8427c79337b9" providerId="ADAL" clId="{8DE250B0-17AB-4954-8977-7DABED11DFFF}" dt="2025-09-03T10:16:49.167" v="2103" actId="478"/>
          <ac:spMkLst>
            <pc:docMk/>
            <pc:sldMk cId="3808496524" sldId="451"/>
            <ac:spMk id="3" creationId="{2C70E9A7-E0B8-C140-E0AB-6F8AB48BF7C5}"/>
          </ac:spMkLst>
        </pc:spChg>
        <pc:spChg chg="add mod">
          <ac:chgData name="Ashish Deepak Dandekar" userId="331c692a-f896-44fe-9d82-8427c79337b9" providerId="ADAL" clId="{8DE250B0-17AB-4954-8977-7DABED11DFFF}" dt="2025-09-03T10:30:27.205" v="2641"/>
          <ac:spMkLst>
            <pc:docMk/>
            <pc:sldMk cId="3808496524" sldId="451"/>
            <ac:spMk id="6" creationId="{B7286113-3779-52D8-FCA9-63CFDF74A447}"/>
          </ac:spMkLst>
        </pc:spChg>
        <pc:spChg chg="add mod">
          <ac:chgData name="Ashish Deepak Dandekar" userId="331c692a-f896-44fe-9d82-8427c79337b9" providerId="ADAL" clId="{8DE250B0-17AB-4954-8977-7DABED11DFFF}" dt="2025-09-03T10:17:33.856" v="2104"/>
          <ac:spMkLst>
            <pc:docMk/>
            <pc:sldMk cId="3808496524" sldId="451"/>
            <ac:spMk id="8" creationId="{4CB2B486-EA5F-095D-C56E-F5E969AAC0DB}"/>
          </ac:spMkLst>
        </pc:spChg>
        <pc:spChg chg="add mod">
          <ac:chgData name="Ashish Deepak Dandekar" userId="331c692a-f896-44fe-9d82-8427c79337b9" providerId="ADAL" clId="{8DE250B0-17AB-4954-8977-7DABED11DFFF}" dt="2025-09-03T10:17:33.856" v="2104"/>
          <ac:spMkLst>
            <pc:docMk/>
            <pc:sldMk cId="3808496524" sldId="451"/>
            <ac:spMk id="9" creationId="{2509449B-0D41-3DCE-DA49-EA3198CCE616}"/>
          </ac:spMkLst>
        </pc:spChg>
        <pc:spChg chg="add mod">
          <ac:chgData name="Ashish Deepak Dandekar" userId="331c692a-f896-44fe-9d82-8427c79337b9" providerId="ADAL" clId="{8DE250B0-17AB-4954-8977-7DABED11DFFF}" dt="2025-09-03T10:17:33.856" v="2104"/>
          <ac:spMkLst>
            <pc:docMk/>
            <pc:sldMk cId="3808496524" sldId="451"/>
            <ac:spMk id="10" creationId="{BC1B919B-CA71-F32B-51C0-4ADE0DB61905}"/>
          </ac:spMkLst>
        </pc:spChg>
        <pc:spChg chg="add mod">
          <ac:chgData name="Ashish Deepak Dandekar" userId="331c692a-f896-44fe-9d82-8427c79337b9" providerId="ADAL" clId="{8DE250B0-17AB-4954-8977-7DABED11DFFF}" dt="2025-09-03T10:17:33.856" v="2104"/>
          <ac:spMkLst>
            <pc:docMk/>
            <pc:sldMk cId="3808496524" sldId="451"/>
            <ac:spMk id="11" creationId="{45AA9E19-80F1-7758-5CD3-466D553D91EF}"/>
          </ac:spMkLst>
        </pc:spChg>
        <pc:spChg chg="add mod">
          <ac:chgData name="Ashish Deepak Dandekar" userId="331c692a-f896-44fe-9d82-8427c79337b9" providerId="ADAL" clId="{8DE250B0-17AB-4954-8977-7DABED11DFFF}" dt="2025-09-03T10:17:33.856" v="2104"/>
          <ac:spMkLst>
            <pc:docMk/>
            <pc:sldMk cId="3808496524" sldId="451"/>
            <ac:spMk id="15" creationId="{0809253F-49C9-6EE0-595F-67868A64601F}"/>
          </ac:spMkLst>
        </pc:spChg>
        <pc:spChg chg="add mod">
          <ac:chgData name="Ashish Deepak Dandekar" userId="331c692a-f896-44fe-9d82-8427c79337b9" providerId="ADAL" clId="{8DE250B0-17AB-4954-8977-7DABED11DFFF}" dt="2025-09-03T10:17:33.856" v="2104"/>
          <ac:spMkLst>
            <pc:docMk/>
            <pc:sldMk cId="3808496524" sldId="451"/>
            <ac:spMk id="18" creationId="{729945CC-4313-E0D2-C3B8-09A977F57973}"/>
          </ac:spMkLst>
        </pc:spChg>
        <pc:spChg chg="add mod">
          <ac:chgData name="Ashish Deepak Dandekar" userId="331c692a-f896-44fe-9d82-8427c79337b9" providerId="ADAL" clId="{8DE250B0-17AB-4954-8977-7DABED11DFFF}" dt="2025-09-03T10:17:33.856" v="2104"/>
          <ac:spMkLst>
            <pc:docMk/>
            <pc:sldMk cId="3808496524" sldId="451"/>
            <ac:spMk id="20" creationId="{FDC10BF9-E73A-978A-F0B9-0FC888CFC9DA}"/>
          </ac:spMkLst>
        </pc:spChg>
        <pc:spChg chg="mod">
          <ac:chgData name="Ashish Deepak Dandekar" userId="331c692a-f896-44fe-9d82-8427c79337b9" providerId="ADAL" clId="{8DE250B0-17AB-4954-8977-7DABED11DFFF}" dt="2025-09-03T10:31:30.096" v="2737" actId="20577"/>
          <ac:spMkLst>
            <pc:docMk/>
            <pc:sldMk cId="3808496524" sldId="451"/>
            <ac:spMk id="25" creationId="{4E2B0D0A-B1FA-B2DF-A2F5-1EE1246631B7}"/>
          </ac:spMkLst>
        </pc:spChg>
        <pc:spChg chg="add mod">
          <ac:chgData name="Ashish Deepak Dandekar" userId="331c692a-f896-44fe-9d82-8427c79337b9" providerId="ADAL" clId="{8DE250B0-17AB-4954-8977-7DABED11DFFF}" dt="2025-09-03T10:17:33.856" v="2104"/>
          <ac:spMkLst>
            <pc:docMk/>
            <pc:sldMk cId="3808496524" sldId="451"/>
            <ac:spMk id="26" creationId="{030D2003-B305-E486-ABA3-DEF6D7135A63}"/>
          </ac:spMkLst>
        </pc:spChg>
        <pc:spChg chg="mod">
          <ac:chgData name="Ashish Deepak Dandekar" userId="331c692a-f896-44fe-9d82-8427c79337b9" providerId="ADAL" clId="{8DE250B0-17AB-4954-8977-7DABED11DFFF}" dt="2025-09-03T10:18:13.363" v="2162" actId="20577"/>
          <ac:spMkLst>
            <pc:docMk/>
            <pc:sldMk cId="3808496524" sldId="451"/>
            <ac:spMk id="27" creationId="{96294ED2-30B1-3B8C-DF4A-49C36142C275}"/>
          </ac:spMkLst>
        </pc:spChg>
        <pc:spChg chg="mod">
          <ac:chgData name="Ashish Deepak Dandekar" userId="331c692a-f896-44fe-9d82-8427c79337b9" providerId="ADAL" clId="{8DE250B0-17AB-4954-8977-7DABED11DFFF}" dt="2025-09-03T10:23:06.370" v="2493" actId="1076"/>
          <ac:spMkLst>
            <pc:docMk/>
            <pc:sldMk cId="3808496524" sldId="451"/>
            <ac:spMk id="28" creationId="{D67A6BAC-B366-1F31-51D3-7D4BCEEA143A}"/>
          </ac:spMkLst>
        </pc:spChg>
        <pc:spChg chg="add del mod">
          <ac:chgData name="Ashish Deepak Dandekar" userId="331c692a-f896-44fe-9d82-8427c79337b9" providerId="ADAL" clId="{8DE250B0-17AB-4954-8977-7DABED11DFFF}" dt="2025-09-03T10:17:39.093" v="2105" actId="478"/>
          <ac:spMkLst>
            <pc:docMk/>
            <pc:sldMk cId="3808496524" sldId="451"/>
            <ac:spMk id="30" creationId="{69572130-84CB-EE82-819E-D2A7AE618625}"/>
          </ac:spMkLst>
        </pc:spChg>
        <pc:spChg chg="add mod">
          <ac:chgData name="Ashish Deepak Dandekar" userId="331c692a-f896-44fe-9d82-8427c79337b9" providerId="ADAL" clId="{8DE250B0-17AB-4954-8977-7DABED11DFFF}" dt="2025-09-03T10:23:45.096" v="2521" actId="14100"/>
          <ac:spMkLst>
            <pc:docMk/>
            <pc:sldMk cId="3808496524" sldId="451"/>
            <ac:spMk id="32" creationId="{CA75E188-92D4-9317-536E-002087907087}"/>
          </ac:spMkLst>
        </pc:spChg>
        <pc:spChg chg="add mod">
          <ac:chgData name="Ashish Deepak Dandekar" userId="331c692a-f896-44fe-9d82-8427c79337b9" providerId="ADAL" clId="{8DE250B0-17AB-4954-8977-7DABED11DFFF}" dt="2025-09-03T10:27:26.896" v="2537" actId="1076"/>
          <ac:spMkLst>
            <pc:docMk/>
            <pc:sldMk cId="3808496524" sldId="451"/>
            <ac:spMk id="33" creationId="{B2AF0FE1-A885-C07B-EF40-6F9B73C55FC3}"/>
          </ac:spMkLst>
        </pc:spChg>
        <pc:picChg chg="del">
          <ac:chgData name="Ashish Deepak Dandekar" userId="331c692a-f896-44fe-9d82-8427c79337b9" providerId="ADAL" clId="{8DE250B0-17AB-4954-8977-7DABED11DFFF}" dt="2025-09-03T10:17:40.675" v="2106" actId="478"/>
          <ac:picMkLst>
            <pc:docMk/>
            <pc:sldMk cId="3808496524" sldId="451"/>
            <ac:picMk id="29" creationId="{2B2A46E1-6BD8-C235-45FF-B4F174165698}"/>
          </ac:picMkLst>
        </pc:picChg>
        <pc:picChg chg="add mod">
          <ac:chgData name="Ashish Deepak Dandekar" userId="331c692a-f896-44fe-9d82-8427c79337b9" providerId="ADAL" clId="{8DE250B0-17AB-4954-8977-7DABED11DFFF}" dt="2025-09-03T10:22:36.647" v="2482" actId="1076"/>
          <ac:picMkLst>
            <pc:docMk/>
            <pc:sldMk cId="3808496524" sldId="451"/>
            <ac:picMk id="31" creationId="{9CA9EC83-A988-4DFF-A622-A23CD548A07E}"/>
          </ac:picMkLst>
        </pc:picChg>
      </pc:sldChg>
      <pc:sldChg chg="addSp delSp modSp new mod delAnim modAnim">
        <pc:chgData name="Ashish Deepak Dandekar" userId="331c692a-f896-44fe-9d82-8427c79337b9" providerId="ADAL" clId="{8DE250B0-17AB-4954-8977-7DABED11DFFF}" dt="2025-09-03T10:35:04.880" v="3109" actId="20577"/>
        <pc:sldMkLst>
          <pc:docMk/>
          <pc:sldMk cId="1610432004" sldId="452"/>
        </pc:sldMkLst>
        <pc:spChg chg="del">
          <ac:chgData name="Ashish Deepak Dandekar" userId="331c692a-f896-44fe-9d82-8427c79337b9" providerId="ADAL" clId="{8DE250B0-17AB-4954-8977-7DABED11DFFF}" dt="2025-09-03T10:26:12.557" v="2525" actId="478"/>
          <ac:spMkLst>
            <pc:docMk/>
            <pc:sldMk cId="1610432004" sldId="452"/>
            <ac:spMk id="2" creationId="{B3FA66EB-9644-1D8D-0526-C2941CD2941A}"/>
          </ac:spMkLst>
        </pc:spChg>
        <pc:spChg chg="del">
          <ac:chgData name="Ashish Deepak Dandekar" userId="331c692a-f896-44fe-9d82-8427c79337b9" providerId="ADAL" clId="{8DE250B0-17AB-4954-8977-7DABED11DFFF}" dt="2025-09-03T10:26:15.022" v="2526" actId="478"/>
          <ac:spMkLst>
            <pc:docMk/>
            <pc:sldMk cId="1610432004" sldId="452"/>
            <ac:spMk id="3" creationId="{3297B9F9-909A-E088-E0BD-7C7EE5206975}"/>
          </ac:spMkLst>
        </pc:spChg>
        <pc:spChg chg="mod">
          <ac:chgData name="Ashish Deepak Dandekar" userId="331c692a-f896-44fe-9d82-8427c79337b9" providerId="ADAL" clId="{8DE250B0-17AB-4954-8977-7DABED11DFFF}" dt="2025-09-03T10:30:45.952" v="2645"/>
          <ac:spMkLst>
            <pc:docMk/>
            <pc:sldMk cId="1610432004" sldId="452"/>
            <ac:spMk id="8" creationId="{2F4AF6FC-99BC-37DB-AB1E-0CC9F65B742D}"/>
          </ac:spMkLst>
        </pc:spChg>
        <pc:spChg chg="add mod">
          <ac:chgData name="Ashish Deepak Dandekar" userId="331c692a-f896-44fe-9d82-8427c79337b9" providerId="ADAL" clId="{8DE250B0-17AB-4954-8977-7DABED11DFFF}" dt="2025-09-03T10:26:22.738" v="2527"/>
          <ac:spMkLst>
            <pc:docMk/>
            <pc:sldMk cId="1610432004" sldId="452"/>
            <ac:spMk id="10" creationId="{F9D8DB1E-D8CE-A1DA-512B-A1ED50CEBEB1}"/>
          </ac:spMkLst>
        </pc:spChg>
        <pc:spChg chg="add mod">
          <ac:chgData name="Ashish Deepak Dandekar" userId="331c692a-f896-44fe-9d82-8427c79337b9" providerId="ADAL" clId="{8DE250B0-17AB-4954-8977-7DABED11DFFF}" dt="2025-09-03T10:26:22.738" v="2527"/>
          <ac:spMkLst>
            <pc:docMk/>
            <pc:sldMk cId="1610432004" sldId="452"/>
            <ac:spMk id="12" creationId="{D4CD7CCF-B420-6999-97E8-CFA5D337E2BF}"/>
          </ac:spMkLst>
        </pc:spChg>
        <pc:spChg chg="add mod">
          <ac:chgData name="Ashish Deepak Dandekar" userId="331c692a-f896-44fe-9d82-8427c79337b9" providerId="ADAL" clId="{8DE250B0-17AB-4954-8977-7DABED11DFFF}" dt="2025-09-03T10:27:44.710" v="2541" actId="1076"/>
          <ac:spMkLst>
            <pc:docMk/>
            <pc:sldMk cId="1610432004" sldId="452"/>
            <ac:spMk id="15" creationId="{C454FDE3-244E-3557-466F-905CC7A0DA5D}"/>
          </ac:spMkLst>
        </pc:spChg>
        <pc:spChg chg="add mod">
          <ac:chgData name="Ashish Deepak Dandekar" userId="331c692a-f896-44fe-9d82-8427c79337b9" providerId="ADAL" clId="{8DE250B0-17AB-4954-8977-7DABED11DFFF}" dt="2025-09-03T10:26:22.738" v="2527"/>
          <ac:spMkLst>
            <pc:docMk/>
            <pc:sldMk cId="1610432004" sldId="452"/>
            <ac:spMk id="17" creationId="{02D4258E-74F4-06E3-804B-054219F52AC4}"/>
          </ac:spMkLst>
        </pc:spChg>
        <pc:spChg chg="add mod">
          <ac:chgData name="Ashish Deepak Dandekar" userId="331c692a-f896-44fe-9d82-8427c79337b9" providerId="ADAL" clId="{8DE250B0-17AB-4954-8977-7DABED11DFFF}" dt="2025-09-03T10:26:22.738" v="2527"/>
          <ac:spMkLst>
            <pc:docMk/>
            <pc:sldMk cId="1610432004" sldId="452"/>
            <ac:spMk id="22" creationId="{49060E89-6290-E3BC-CEEF-9359349A6FEA}"/>
          </ac:spMkLst>
        </pc:spChg>
        <pc:spChg chg="add mod">
          <ac:chgData name="Ashish Deepak Dandekar" userId="331c692a-f896-44fe-9d82-8427c79337b9" providerId="ADAL" clId="{8DE250B0-17AB-4954-8977-7DABED11DFFF}" dt="2025-09-03T10:26:22.738" v="2527"/>
          <ac:spMkLst>
            <pc:docMk/>
            <pc:sldMk cId="1610432004" sldId="452"/>
            <ac:spMk id="23" creationId="{8828C9DB-AD30-6BF9-AFEC-63932D87033F}"/>
          </ac:spMkLst>
        </pc:spChg>
        <pc:spChg chg="add mod">
          <ac:chgData name="Ashish Deepak Dandekar" userId="331c692a-f896-44fe-9d82-8427c79337b9" providerId="ADAL" clId="{8DE250B0-17AB-4954-8977-7DABED11DFFF}" dt="2025-09-03T10:26:22.738" v="2527"/>
          <ac:spMkLst>
            <pc:docMk/>
            <pc:sldMk cId="1610432004" sldId="452"/>
            <ac:spMk id="24" creationId="{D1041F1D-DA62-E49D-F921-09BC82F0A28A}"/>
          </ac:spMkLst>
        </pc:spChg>
        <pc:spChg chg="add mod">
          <ac:chgData name="Ashish Deepak Dandekar" userId="331c692a-f896-44fe-9d82-8427c79337b9" providerId="ADAL" clId="{8DE250B0-17AB-4954-8977-7DABED11DFFF}" dt="2025-09-03T10:26:22.738" v="2527"/>
          <ac:spMkLst>
            <pc:docMk/>
            <pc:sldMk cId="1610432004" sldId="452"/>
            <ac:spMk id="25" creationId="{0E3922BE-B799-8714-72DA-FCD7C4208B19}"/>
          </ac:spMkLst>
        </pc:spChg>
        <pc:spChg chg="mod">
          <ac:chgData name="Ashish Deepak Dandekar" userId="331c692a-f896-44fe-9d82-8427c79337b9" providerId="ADAL" clId="{8DE250B0-17AB-4954-8977-7DABED11DFFF}" dt="2025-09-03T10:28:06.793" v="2567" actId="20577"/>
          <ac:spMkLst>
            <pc:docMk/>
            <pc:sldMk cId="1610432004" sldId="452"/>
            <ac:spMk id="26" creationId="{E9792C6B-B8FE-3146-CA16-BA6372BA7FE2}"/>
          </ac:spMkLst>
        </pc:spChg>
        <pc:spChg chg="mod">
          <ac:chgData name="Ashish Deepak Dandekar" userId="331c692a-f896-44fe-9d82-8427c79337b9" providerId="ADAL" clId="{8DE250B0-17AB-4954-8977-7DABED11DFFF}" dt="2025-09-03T10:26:22.738" v="2527"/>
          <ac:spMkLst>
            <pc:docMk/>
            <pc:sldMk cId="1610432004" sldId="452"/>
            <ac:spMk id="28" creationId="{D5D23ED2-C50E-EDCB-5B32-87A67425E656}"/>
          </ac:spMkLst>
        </pc:spChg>
        <pc:spChg chg="del">
          <ac:chgData name="Ashish Deepak Dandekar" userId="331c692a-f896-44fe-9d82-8427c79337b9" providerId="ADAL" clId="{8DE250B0-17AB-4954-8977-7DABED11DFFF}" dt="2025-09-03T10:28:10.399" v="2569" actId="478"/>
          <ac:spMkLst>
            <pc:docMk/>
            <pc:sldMk cId="1610432004" sldId="452"/>
            <ac:spMk id="32" creationId="{456CADC2-A9AC-606F-06F0-D70C6BC91A56}"/>
          </ac:spMkLst>
        </pc:spChg>
        <pc:spChg chg="add del mod">
          <ac:chgData name="Ashish Deepak Dandekar" userId="331c692a-f896-44fe-9d82-8427c79337b9" providerId="ADAL" clId="{8DE250B0-17AB-4954-8977-7DABED11DFFF}" dt="2025-09-03T10:28:15.421" v="2571" actId="478"/>
          <ac:spMkLst>
            <pc:docMk/>
            <pc:sldMk cId="1610432004" sldId="452"/>
            <ac:spMk id="33" creationId="{5D4B4376-DA6B-B53C-D6E3-DB6BC824E6BC}"/>
          </ac:spMkLst>
        </pc:spChg>
        <pc:spChg chg="add mod">
          <ac:chgData name="Ashish Deepak Dandekar" userId="331c692a-f896-44fe-9d82-8427c79337b9" providerId="ADAL" clId="{8DE250B0-17AB-4954-8977-7DABED11DFFF}" dt="2025-09-03T10:27:49.934" v="2542" actId="1076"/>
          <ac:spMkLst>
            <pc:docMk/>
            <pc:sldMk cId="1610432004" sldId="452"/>
            <ac:spMk id="34" creationId="{01006B37-36CE-487C-9A01-358C8357BB5C}"/>
          </ac:spMkLst>
        </pc:spChg>
        <pc:spChg chg="add del mod">
          <ac:chgData name="Ashish Deepak Dandekar" userId="331c692a-f896-44fe-9d82-8427c79337b9" providerId="ADAL" clId="{8DE250B0-17AB-4954-8977-7DABED11DFFF}" dt="2025-09-03T10:29:36.087" v="2582"/>
          <ac:spMkLst>
            <pc:docMk/>
            <pc:sldMk cId="1610432004" sldId="452"/>
            <ac:spMk id="35" creationId="{6C9B360B-ACAA-56E0-B11F-2765C5DE6AC2}"/>
          </ac:spMkLst>
        </pc:spChg>
        <pc:spChg chg="add mod">
          <ac:chgData name="Ashish Deepak Dandekar" userId="331c692a-f896-44fe-9d82-8427c79337b9" providerId="ADAL" clId="{8DE250B0-17AB-4954-8977-7DABED11DFFF}" dt="2025-09-03T10:35:04.880" v="3109" actId="20577"/>
          <ac:spMkLst>
            <pc:docMk/>
            <pc:sldMk cId="1610432004" sldId="452"/>
            <ac:spMk id="36" creationId="{DFF6CB5C-767E-470A-F6FE-49FE489F6541}"/>
          </ac:spMkLst>
        </pc:spChg>
        <pc:grpChg chg="del">
          <ac:chgData name="Ashish Deepak Dandekar" userId="331c692a-f896-44fe-9d82-8427c79337b9" providerId="ADAL" clId="{8DE250B0-17AB-4954-8977-7DABED11DFFF}" dt="2025-09-03T10:28:08.771" v="2568" actId="478"/>
          <ac:grpSpMkLst>
            <pc:docMk/>
            <pc:sldMk cId="1610432004" sldId="452"/>
            <ac:grpSpMk id="27" creationId="{82C5519D-C50A-B86A-2ECB-4E9647FD6FE4}"/>
          </ac:grpSpMkLst>
        </pc:grpChg>
      </pc:sldChg>
      <pc:sldChg chg="addSp delSp modSp new mod modAnim">
        <pc:chgData name="Ashish Deepak Dandekar" userId="331c692a-f896-44fe-9d82-8427c79337b9" providerId="ADAL" clId="{8DE250B0-17AB-4954-8977-7DABED11DFFF}" dt="2025-09-03T10:41:45.674" v="3466" actId="20577"/>
        <pc:sldMkLst>
          <pc:docMk/>
          <pc:sldMk cId="312320075" sldId="453"/>
        </pc:sldMkLst>
        <pc:spChg chg="del">
          <ac:chgData name="Ashish Deepak Dandekar" userId="331c692a-f896-44fe-9d82-8427c79337b9" providerId="ADAL" clId="{8DE250B0-17AB-4954-8977-7DABED11DFFF}" dt="2025-09-03T10:35:52.442" v="3111" actId="478"/>
          <ac:spMkLst>
            <pc:docMk/>
            <pc:sldMk cId="312320075" sldId="453"/>
            <ac:spMk id="2" creationId="{44801D1A-1E1B-02A2-CCB7-10CF1FAC88B9}"/>
          </ac:spMkLst>
        </pc:spChg>
        <pc:spChg chg="del">
          <ac:chgData name="Ashish Deepak Dandekar" userId="331c692a-f896-44fe-9d82-8427c79337b9" providerId="ADAL" clId="{8DE250B0-17AB-4954-8977-7DABED11DFFF}" dt="2025-09-03T10:35:54.232" v="3112" actId="478"/>
          <ac:spMkLst>
            <pc:docMk/>
            <pc:sldMk cId="312320075" sldId="453"/>
            <ac:spMk id="3" creationId="{FE18587E-9879-B541-B162-129173D2AB20}"/>
          </ac:spMkLst>
        </pc:spChg>
        <pc:spChg chg="add mod">
          <ac:chgData name="Ashish Deepak Dandekar" userId="331c692a-f896-44fe-9d82-8427c79337b9" providerId="ADAL" clId="{8DE250B0-17AB-4954-8977-7DABED11DFFF}" dt="2025-09-03T10:36:23.597" v="3113"/>
          <ac:spMkLst>
            <pc:docMk/>
            <pc:sldMk cId="312320075" sldId="453"/>
            <ac:spMk id="6" creationId="{444A3D73-C193-1535-968E-29DC3FAFCB04}"/>
          </ac:spMkLst>
        </pc:spChg>
        <pc:spChg chg="mod">
          <ac:chgData name="Ashish Deepak Dandekar" userId="331c692a-f896-44fe-9d82-8427c79337b9" providerId="ADAL" clId="{8DE250B0-17AB-4954-8977-7DABED11DFFF}" dt="2025-09-03T10:36:49.690" v="3117" actId="14100"/>
          <ac:spMkLst>
            <pc:docMk/>
            <pc:sldMk cId="312320075" sldId="453"/>
            <ac:spMk id="7" creationId="{5D6583CD-28A1-9524-9844-073DE6249626}"/>
          </ac:spMkLst>
        </pc:spChg>
        <pc:spChg chg="add mod">
          <ac:chgData name="Ashish Deepak Dandekar" userId="331c692a-f896-44fe-9d82-8427c79337b9" providerId="ADAL" clId="{8DE250B0-17AB-4954-8977-7DABED11DFFF}" dt="2025-09-03T10:36:23.597" v="3113"/>
          <ac:spMkLst>
            <pc:docMk/>
            <pc:sldMk cId="312320075" sldId="453"/>
            <ac:spMk id="9" creationId="{61B284C6-D4D9-728B-2AB0-E0EB52E3FBAB}"/>
          </ac:spMkLst>
        </pc:spChg>
        <pc:spChg chg="add mod">
          <ac:chgData name="Ashish Deepak Dandekar" userId="331c692a-f896-44fe-9d82-8427c79337b9" providerId="ADAL" clId="{8DE250B0-17AB-4954-8977-7DABED11DFFF}" dt="2025-09-03T10:36:23.597" v="3113"/>
          <ac:spMkLst>
            <pc:docMk/>
            <pc:sldMk cId="312320075" sldId="453"/>
            <ac:spMk id="11" creationId="{8C0B9D1D-6D34-5817-F3D7-E380924C25AD}"/>
          </ac:spMkLst>
        </pc:spChg>
        <pc:spChg chg="add mod">
          <ac:chgData name="Ashish Deepak Dandekar" userId="331c692a-f896-44fe-9d82-8427c79337b9" providerId="ADAL" clId="{8DE250B0-17AB-4954-8977-7DABED11DFFF}" dt="2025-09-03T10:36:23.597" v="3113"/>
          <ac:spMkLst>
            <pc:docMk/>
            <pc:sldMk cId="312320075" sldId="453"/>
            <ac:spMk id="13" creationId="{551D14CE-0C9D-1CCB-2153-C49AE865D360}"/>
          </ac:spMkLst>
        </pc:spChg>
        <pc:spChg chg="add mod">
          <ac:chgData name="Ashish Deepak Dandekar" userId="331c692a-f896-44fe-9d82-8427c79337b9" providerId="ADAL" clId="{8DE250B0-17AB-4954-8977-7DABED11DFFF}" dt="2025-09-03T10:36:23.597" v="3113"/>
          <ac:spMkLst>
            <pc:docMk/>
            <pc:sldMk cId="312320075" sldId="453"/>
            <ac:spMk id="15" creationId="{E09BCDFE-34F9-18ED-C7FE-FE19E5728B5C}"/>
          </ac:spMkLst>
        </pc:spChg>
        <pc:spChg chg="add mod">
          <ac:chgData name="Ashish Deepak Dandekar" userId="331c692a-f896-44fe-9d82-8427c79337b9" providerId="ADAL" clId="{8DE250B0-17AB-4954-8977-7DABED11DFFF}" dt="2025-09-03T10:36:23.597" v="3113"/>
          <ac:spMkLst>
            <pc:docMk/>
            <pc:sldMk cId="312320075" sldId="453"/>
            <ac:spMk id="19" creationId="{C9479698-AB40-DF7D-E207-4A3B7C674A12}"/>
          </ac:spMkLst>
        </pc:spChg>
        <pc:spChg chg="add mod">
          <ac:chgData name="Ashish Deepak Dandekar" userId="331c692a-f896-44fe-9d82-8427c79337b9" providerId="ADAL" clId="{8DE250B0-17AB-4954-8977-7DABED11DFFF}" dt="2025-09-03T10:36:23.597" v="3113"/>
          <ac:spMkLst>
            <pc:docMk/>
            <pc:sldMk cId="312320075" sldId="453"/>
            <ac:spMk id="20" creationId="{8E845229-C549-F511-05B7-D75F4887D0A5}"/>
          </ac:spMkLst>
        </pc:spChg>
        <pc:spChg chg="add mod">
          <ac:chgData name="Ashish Deepak Dandekar" userId="331c692a-f896-44fe-9d82-8427c79337b9" providerId="ADAL" clId="{8DE250B0-17AB-4954-8977-7DABED11DFFF}" dt="2025-09-03T10:36:23.597" v="3113"/>
          <ac:spMkLst>
            <pc:docMk/>
            <pc:sldMk cId="312320075" sldId="453"/>
            <ac:spMk id="22" creationId="{EEFC1127-DD34-63B5-BE88-0B81BD6E8AF9}"/>
          </ac:spMkLst>
        </pc:spChg>
        <pc:spChg chg="add mod">
          <ac:chgData name="Ashish Deepak Dandekar" userId="331c692a-f896-44fe-9d82-8427c79337b9" providerId="ADAL" clId="{8DE250B0-17AB-4954-8977-7DABED11DFFF}" dt="2025-09-03T10:36:23.597" v="3113"/>
          <ac:spMkLst>
            <pc:docMk/>
            <pc:sldMk cId="312320075" sldId="453"/>
            <ac:spMk id="23" creationId="{CA3BACD0-9A3F-43B5-71E9-652B8BF3692B}"/>
          </ac:spMkLst>
        </pc:spChg>
        <pc:spChg chg="add del mod">
          <ac:chgData name="Ashish Deepak Dandekar" userId="331c692a-f896-44fe-9d82-8427c79337b9" providerId="ADAL" clId="{8DE250B0-17AB-4954-8977-7DABED11DFFF}" dt="2025-09-03T10:36:26.696" v="3114" actId="478"/>
          <ac:spMkLst>
            <pc:docMk/>
            <pc:sldMk cId="312320075" sldId="453"/>
            <ac:spMk id="24" creationId="{ABB2A91E-55C7-CC9E-397F-B3CEA65456D0}"/>
          </ac:spMkLst>
        </pc:spChg>
        <pc:spChg chg="del">
          <ac:chgData name="Ashish Deepak Dandekar" userId="331c692a-f896-44fe-9d82-8427c79337b9" providerId="ADAL" clId="{8DE250B0-17AB-4954-8977-7DABED11DFFF}" dt="2025-09-03T10:36:26.696" v="3114" actId="478"/>
          <ac:spMkLst>
            <pc:docMk/>
            <pc:sldMk cId="312320075" sldId="453"/>
            <ac:spMk id="26" creationId="{0471DD24-B87A-49CE-AC56-FBB605DB185F}"/>
          </ac:spMkLst>
        </pc:spChg>
        <pc:spChg chg="add mod">
          <ac:chgData name="Ashish Deepak Dandekar" userId="331c692a-f896-44fe-9d82-8427c79337b9" providerId="ADAL" clId="{8DE250B0-17AB-4954-8977-7DABED11DFFF}" dt="2025-09-03T10:36:37.373" v="3115"/>
          <ac:spMkLst>
            <pc:docMk/>
            <pc:sldMk cId="312320075" sldId="453"/>
            <ac:spMk id="27" creationId="{7BF0B620-0E67-09DA-0C31-66F5B65744F5}"/>
          </ac:spMkLst>
        </pc:spChg>
        <pc:spChg chg="add mod">
          <ac:chgData name="Ashish Deepak Dandekar" userId="331c692a-f896-44fe-9d82-8427c79337b9" providerId="ADAL" clId="{8DE250B0-17AB-4954-8977-7DABED11DFFF}" dt="2025-09-03T10:36:44.546" v="3116"/>
          <ac:spMkLst>
            <pc:docMk/>
            <pc:sldMk cId="312320075" sldId="453"/>
            <ac:spMk id="28" creationId="{C896043C-46B0-2D3C-35B7-83EB8946B436}"/>
          </ac:spMkLst>
        </pc:spChg>
        <pc:spChg chg="add mod">
          <ac:chgData name="Ashish Deepak Dandekar" userId="331c692a-f896-44fe-9d82-8427c79337b9" providerId="ADAL" clId="{8DE250B0-17AB-4954-8977-7DABED11DFFF}" dt="2025-09-03T10:37:25.332" v="3157" actId="207"/>
          <ac:spMkLst>
            <pc:docMk/>
            <pc:sldMk cId="312320075" sldId="453"/>
            <ac:spMk id="29" creationId="{10856810-623E-4264-9A22-CF3F755D8906}"/>
          </ac:spMkLst>
        </pc:spChg>
        <pc:spChg chg="add mod">
          <ac:chgData name="Ashish Deepak Dandekar" userId="331c692a-f896-44fe-9d82-8427c79337b9" providerId="ADAL" clId="{8DE250B0-17AB-4954-8977-7DABED11DFFF}" dt="2025-09-03T10:41:12.571" v="3425" actId="20577"/>
          <ac:spMkLst>
            <pc:docMk/>
            <pc:sldMk cId="312320075" sldId="453"/>
            <ac:spMk id="30" creationId="{305F93FD-D736-3593-8EB8-B734B1D373C8}"/>
          </ac:spMkLst>
        </pc:spChg>
        <pc:spChg chg="add mod">
          <ac:chgData name="Ashish Deepak Dandekar" userId="331c692a-f896-44fe-9d82-8427c79337b9" providerId="ADAL" clId="{8DE250B0-17AB-4954-8977-7DABED11DFFF}" dt="2025-09-03T10:41:45.674" v="3466" actId="20577"/>
          <ac:spMkLst>
            <pc:docMk/>
            <pc:sldMk cId="312320075" sldId="453"/>
            <ac:spMk id="32" creationId="{C0F00095-74D7-E7D5-1B8C-946BD0699503}"/>
          </ac:spMkLst>
        </pc:spChg>
      </pc:sldChg>
      <pc:sldChg chg="addSp delSp modSp add mod modAnim">
        <pc:chgData name="Ashish Deepak Dandekar" userId="331c692a-f896-44fe-9d82-8427c79337b9" providerId="ADAL" clId="{8DE250B0-17AB-4954-8977-7DABED11DFFF}" dt="2025-09-03T10:46:28.650" v="3740" actId="1076"/>
        <pc:sldMkLst>
          <pc:docMk/>
          <pc:sldMk cId="2982480115" sldId="454"/>
        </pc:sldMkLst>
        <pc:spChg chg="mod">
          <ac:chgData name="Ashish Deepak Dandekar" userId="331c692a-f896-44fe-9d82-8427c79337b9" providerId="ADAL" clId="{8DE250B0-17AB-4954-8977-7DABED11DFFF}" dt="2025-09-03T10:43:04.235" v="3470"/>
          <ac:spMkLst>
            <pc:docMk/>
            <pc:sldMk cId="2982480115" sldId="454"/>
            <ac:spMk id="3" creationId="{9BADC4D9-D4D4-2319-080E-2217615C6E52}"/>
          </ac:spMkLst>
        </pc:spChg>
        <pc:spChg chg="mod">
          <ac:chgData name="Ashish Deepak Dandekar" userId="331c692a-f896-44fe-9d82-8427c79337b9" providerId="ADAL" clId="{8DE250B0-17AB-4954-8977-7DABED11DFFF}" dt="2025-09-03T10:43:04.235" v="3470"/>
          <ac:spMkLst>
            <pc:docMk/>
            <pc:sldMk cId="2982480115" sldId="454"/>
            <ac:spMk id="24" creationId="{6A3C431F-5735-6746-F806-FDCF7F41987E}"/>
          </ac:spMkLst>
        </pc:spChg>
        <pc:spChg chg="mod">
          <ac:chgData name="Ashish Deepak Dandekar" userId="331c692a-f896-44fe-9d82-8427c79337b9" providerId="ADAL" clId="{8DE250B0-17AB-4954-8977-7DABED11DFFF}" dt="2025-09-03T10:44:06.636" v="3580" actId="20577"/>
          <ac:spMkLst>
            <pc:docMk/>
            <pc:sldMk cId="2982480115" sldId="454"/>
            <ac:spMk id="26" creationId="{810D7444-4EE1-5B6B-801F-312D54E25572}"/>
          </ac:spMkLst>
        </pc:spChg>
        <pc:spChg chg="mod">
          <ac:chgData name="Ashish Deepak Dandekar" userId="331c692a-f896-44fe-9d82-8427c79337b9" providerId="ADAL" clId="{8DE250B0-17AB-4954-8977-7DABED11DFFF}" dt="2025-09-03T10:43:41.142" v="3552" actId="20577"/>
          <ac:spMkLst>
            <pc:docMk/>
            <pc:sldMk cId="2982480115" sldId="454"/>
            <ac:spMk id="27" creationId="{15D8B079-6782-7AD6-A868-1101401D4878}"/>
          </ac:spMkLst>
        </pc:spChg>
        <pc:spChg chg="del">
          <ac:chgData name="Ashish Deepak Dandekar" userId="331c692a-f896-44fe-9d82-8427c79337b9" providerId="ADAL" clId="{8DE250B0-17AB-4954-8977-7DABED11DFFF}" dt="2025-09-03T10:42:21.577" v="3469" actId="478"/>
          <ac:spMkLst>
            <pc:docMk/>
            <pc:sldMk cId="2982480115" sldId="454"/>
            <ac:spMk id="30" creationId="{FE390185-3493-97E4-69FC-894A8C9A1B3A}"/>
          </ac:spMkLst>
        </pc:spChg>
        <pc:spChg chg="mod">
          <ac:chgData name="Ashish Deepak Dandekar" userId="331c692a-f896-44fe-9d82-8427c79337b9" providerId="ADAL" clId="{8DE250B0-17AB-4954-8977-7DABED11DFFF}" dt="2025-09-03T10:43:44.658" v="3553"/>
          <ac:spMkLst>
            <pc:docMk/>
            <pc:sldMk cId="2982480115" sldId="454"/>
            <ac:spMk id="31" creationId="{9B4EA183-1087-A022-ABD3-9CA1A9992E6C}"/>
          </ac:spMkLst>
        </pc:spChg>
        <pc:spChg chg="del">
          <ac:chgData name="Ashish Deepak Dandekar" userId="331c692a-f896-44fe-9d82-8427c79337b9" providerId="ADAL" clId="{8DE250B0-17AB-4954-8977-7DABED11DFFF}" dt="2025-09-03T10:42:19.581" v="3468" actId="478"/>
          <ac:spMkLst>
            <pc:docMk/>
            <pc:sldMk cId="2982480115" sldId="454"/>
            <ac:spMk id="32" creationId="{DA06C1B2-EF91-0455-D656-2659AB488015}"/>
          </ac:spMkLst>
        </pc:spChg>
        <pc:spChg chg="mod">
          <ac:chgData name="Ashish Deepak Dandekar" userId="331c692a-f896-44fe-9d82-8427c79337b9" providerId="ADAL" clId="{8DE250B0-17AB-4954-8977-7DABED11DFFF}" dt="2025-09-03T10:43:44.658" v="3553"/>
          <ac:spMkLst>
            <pc:docMk/>
            <pc:sldMk cId="2982480115" sldId="454"/>
            <ac:spMk id="33" creationId="{6136C83F-41CB-207C-C528-1F491CD2D346}"/>
          </ac:spMkLst>
        </pc:spChg>
        <pc:spChg chg="mod">
          <ac:chgData name="Ashish Deepak Dandekar" userId="331c692a-f896-44fe-9d82-8427c79337b9" providerId="ADAL" clId="{8DE250B0-17AB-4954-8977-7DABED11DFFF}" dt="2025-09-03T10:44:02.215" v="3574" actId="20577"/>
          <ac:spMkLst>
            <pc:docMk/>
            <pc:sldMk cId="2982480115" sldId="454"/>
            <ac:spMk id="34" creationId="{D6AF2676-616D-F066-7BA7-D8C8427BFB6A}"/>
          </ac:spMkLst>
        </pc:spChg>
        <pc:spChg chg="mod">
          <ac:chgData name="Ashish Deepak Dandekar" userId="331c692a-f896-44fe-9d82-8427c79337b9" providerId="ADAL" clId="{8DE250B0-17AB-4954-8977-7DABED11DFFF}" dt="2025-09-03T10:44:16.825" v="3616" actId="20577"/>
          <ac:spMkLst>
            <pc:docMk/>
            <pc:sldMk cId="2982480115" sldId="454"/>
            <ac:spMk id="35" creationId="{D8C53EDD-5D25-88CD-6515-22F1D09000BD}"/>
          </ac:spMkLst>
        </pc:spChg>
        <pc:spChg chg="mod">
          <ac:chgData name="Ashish Deepak Dandekar" userId="331c692a-f896-44fe-9d82-8427c79337b9" providerId="ADAL" clId="{8DE250B0-17AB-4954-8977-7DABED11DFFF}" dt="2025-09-03T10:46:11.242" v="3732" actId="20577"/>
          <ac:spMkLst>
            <pc:docMk/>
            <pc:sldMk cId="2982480115" sldId="454"/>
            <ac:spMk id="37" creationId="{38EAAA44-BD73-4C87-8035-56D98B6725A4}"/>
          </ac:spMkLst>
        </pc:spChg>
        <pc:spChg chg="mod">
          <ac:chgData name="Ashish Deepak Dandekar" userId="331c692a-f896-44fe-9d82-8427c79337b9" providerId="ADAL" clId="{8DE250B0-17AB-4954-8977-7DABED11DFFF}" dt="2025-09-03T10:46:11.242" v="3732" actId="20577"/>
          <ac:spMkLst>
            <pc:docMk/>
            <pc:sldMk cId="2982480115" sldId="454"/>
            <ac:spMk id="38" creationId="{CEEA874F-37F2-6E32-A9F5-1ED6C5CB2357}"/>
          </ac:spMkLst>
        </pc:spChg>
        <pc:spChg chg="mod">
          <ac:chgData name="Ashish Deepak Dandekar" userId="331c692a-f896-44fe-9d82-8427c79337b9" providerId="ADAL" clId="{8DE250B0-17AB-4954-8977-7DABED11DFFF}" dt="2025-09-03T10:46:11.242" v="3732" actId="20577"/>
          <ac:spMkLst>
            <pc:docMk/>
            <pc:sldMk cId="2982480115" sldId="454"/>
            <ac:spMk id="39" creationId="{CEC063B2-9AD4-959C-0A67-1A6E5BCE6475}"/>
          </ac:spMkLst>
        </pc:spChg>
        <pc:spChg chg="mod">
          <ac:chgData name="Ashish Deepak Dandekar" userId="331c692a-f896-44fe-9d82-8427c79337b9" providerId="ADAL" clId="{8DE250B0-17AB-4954-8977-7DABED11DFFF}" dt="2025-09-03T10:46:14.121" v="3737" actId="20577"/>
          <ac:spMkLst>
            <pc:docMk/>
            <pc:sldMk cId="2982480115" sldId="454"/>
            <ac:spMk id="40" creationId="{038EAA28-F5E1-E10D-00F6-022510288CC9}"/>
          </ac:spMkLst>
        </pc:spChg>
        <pc:grpChg chg="add mod">
          <ac:chgData name="Ashish Deepak Dandekar" userId="331c692a-f896-44fe-9d82-8427c79337b9" providerId="ADAL" clId="{8DE250B0-17AB-4954-8977-7DABED11DFFF}" dt="2025-09-03T10:46:28.650" v="3740" actId="1076"/>
          <ac:grpSpMkLst>
            <pc:docMk/>
            <pc:sldMk cId="2982480115" sldId="454"/>
            <ac:grpSpMk id="2" creationId="{27211F30-A31D-7FCF-2C7B-A4DA9E15F559}"/>
          </ac:grpSpMkLst>
        </pc:grpChg>
        <pc:grpChg chg="add mod">
          <ac:chgData name="Ashish Deepak Dandekar" userId="331c692a-f896-44fe-9d82-8427c79337b9" providerId="ADAL" clId="{8DE250B0-17AB-4954-8977-7DABED11DFFF}" dt="2025-09-03T10:46:24.850" v="3739" actId="1076"/>
          <ac:grpSpMkLst>
            <pc:docMk/>
            <pc:sldMk cId="2982480115" sldId="454"/>
            <ac:grpSpMk id="28" creationId="{61AC38B8-2275-0671-2BB5-55CC8D06F832}"/>
          </ac:grpSpMkLst>
        </pc:grpChg>
        <pc:grpChg chg="add mod">
          <ac:chgData name="Ashish Deepak Dandekar" userId="331c692a-f896-44fe-9d82-8427c79337b9" providerId="ADAL" clId="{8DE250B0-17AB-4954-8977-7DABED11DFFF}" dt="2025-09-03T10:46:21.803" v="3738" actId="1076"/>
          <ac:grpSpMkLst>
            <pc:docMk/>
            <pc:sldMk cId="2982480115" sldId="454"/>
            <ac:grpSpMk id="36" creationId="{EB4FDB2F-699E-A88E-1CB7-ABCA9DD30B0D}"/>
          </ac:grpSpMkLst>
        </pc:grpChg>
      </pc:sldChg>
      <pc:sldChg chg="modSp add mod">
        <pc:chgData name="Ashish Deepak Dandekar" userId="331c692a-f896-44fe-9d82-8427c79337b9" providerId="ADAL" clId="{8DE250B0-17AB-4954-8977-7DABED11DFFF}" dt="2025-09-03T10:49:53.021" v="4111" actId="1076"/>
        <pc:sldMkLst>
          <pc:docMk/>
          <pc:sldMk cId="1586015734" sldId="455"/>
        </pc:sldMkLst>
        <pc:spChg chg="mod">
          <ac:chgData name="Ashish Deepak Dandekar" userId="331c692a-f896-44fe-9d82-8427c79337b9" providerId="ADAL" clId="{8DE250B0-17AB-4954-8977-7DABED11DFFF}" dt="2025-09-03T10:47:21.325" v="3863" actId="20577"/>
          <ac:spMkLst>
            <pc:docMk/>
            <pc:sldMk cId="1586015734" sldId="455"/>
            <ac:spMk id="3" creationId="{82A8C969-70A3-CAEC-5674-F3A189E7DAB9}"/>
          </ac:spMkLst>
        </pc:spChg>
        <pc:spChg chg="mod">
          <ac:chgData name="Ashish Deepak Dandekar" userId="331c692a-f896-44fe-9d82-8427c79337b9" providerId="ADAL" clId="{8DE250B0-17AB-4954-8977-7DABED11DFFF}" dt="2025-09-03T10:47:21.325" v="3863" actId="20577"/>
          <ac:spMkLst>
            <pc:docMk/>
            <pc:sldMk cId="1586015734" sldId="455"/>
            <ac:spMk id="24" creationId="{C1BF03EB-9FC3-6787-094A-24A5FC9B69A1}"/>
          </ac:spMkLst>
        </pc:spChg>
        <pc:spChg chg="mod">
          <ac:chgData name="Ashish Deepak Dandekar" userId="331c692a-f896-44fe-9d82-8427c79337b9" providerId="ADAL" clId="{8DE250B0-17AB-4954-8977-7DABED11DFFF}" dt="2025-09-03T10:47:21.325" v="3863" actId="20577"/>
          <ac:spMkLst>
            <pc:docMk/>
            <pc:sldMk cId="1586015734" sldId="455"/>
            <ac:spMk id="26" creationId="{838C93EC-75BD-0DD6-9A7F-32D4F4FF92A7}"/>
          </ac:spMkLst>
        </pc:spChg>
        <pc:spChg chg="mod">
          <ac:chgData name="Ashish Deepak Dandekar" userId="331c692a-f896-44fe-9d82-8427c79337b9" providerId="ADAL" clId="{8DE250B0-17AB-4954-8977-7DABED11DFFF}" dt="2025-09-03T10:47:41.170" v="3909" actId="1076"/>
          <ac:spMkLst>
            <pc:docMk/>
            <pc:sldMk cId="1586015734" sldId="455"/>
            <ac:spMk id="27" creationId="{D96A3124-DE33-3300-79EC-52F37132216E}"/>
          </ac:spMkLst>
        </pc:spChg>
        <pc:spChg chg="mod">
          <ac:chgData name="Ashish Deepak Dandekar" userId="331c692a-f896-44fe-9d82-8427c79337b9" providerId="ADAL" clId="{8DE250B0-17AB-4954-8977-7DABED11DFFF}" dt="2025-09-03T10:47:54.443" v="3923" actId="20577"/>
          <ac:spMkLst>
            <pc:docMk/>
            <pc:sldMk cId="1586015734" sldId="455"/>
            <ac:spMk id="34" creationId="{FCFE61F4-F8B5-3D7C-A856-7D81A5319506}"/>
          </ac:spMkLst>
        </pc:spChg>
        <pc:spChg chg="mod">
          <ac:chgData name="Ashish Deepak Dandekar" userId="331c692a-f896-44fe-9d82-8427c79337b9" providerId="ADAL" clId="{8DE250B0-17AB-4954-8977-7DABED11DFFF}" dt="2025-09-03T10:48:21.440" v="3997" actId="20577"/>
          <ac:spMkLst>
            <pc:docMk/>
            <pc:sldMk cId="1586015734" sldId="455"/>
            <ac:spMk id="35" creationId="{0A341078-C0A8-562C-8AC8-94AA95633C55}"/>
          </ac:spMkLst>
        </pc:spChg>
        <pc:spChg chg="mod">
          <ac:chgData name="Ashish Deepak Dandekar" userId="331c692a-f896-44fe-9d82-8427c79337b9" providerId="ADAL" clId="{8DE250B0-17AB-4954-8977-7DABED11DFFF}" dt="2025-09-03T10:49:32.750" v="4103" actId="20577"/>
          <ac:spMkLst>
            <pc:docMk/>
            <pc:sldMk cId="1586015734" sldId="455"/>
            <ac:spMk id="37" creationId="{6C530CBD-69F3-2427-FEF8-992A2CF72936}"/>
          </ac:spMkLst>
        </pc:spChg>
        <pc:spChg chg="mod">
          <ac:chgData name="Ashish Deepak Dandekar" userId="331c692a-f896-44fe-9d82-8427c79337b9" providerId="ADAL" clId="{8DE250B0-17AB-4954-8977-7DABED11DFFF}" dt="2025-09-03T10:49:32.750" v="4103" actId="20577"/>
          <ac:spMkLst>
            <pc:docMk/>
            <pc:sldMk cId="1586015734" sldId="455"/>
            <ac:spMk id="38" creationId="{74F1C95D-46E5-4415-9C0B-9E23ECE33F0A}"/>
          </ac:spMkLst>
        </pc:spChg>
        <pc:spChg chg="mod">
          <ac:chgData name="Ashish Deepak Dandekar" userId="331c692a-f896-44fe-9d82-8427c79337b9" providerId="ADAL" clId="{8DE250B0-17AB-4954-8977-7DABED11DFFF}" dt="2025-09-03T10:49:32.750" v="4103" actId="20577"/>
          <ac:spMkLst>
            <pc:docMk/>
            <pc:sldMk cId="1586015734" sldId="455"/>
            <ac:spMk id="39" creationId="{571548A8-1C0C-FF04-ECEA-E2D3FD428DC0}"/>
          </ac:spMkLst>
        </pc:spChg>
        <pc:spChg chg="mod">
          <ac:chgData name="Ashish Deepak Dandekar" userId="331c692a-f896-44fe-9d82-8427c79337b9" providerId="ADAL" clId="{8DE250B0-17AB-4954-8977-7DABED11DFFF}" dt="2025-09-03T10:49:53.021" v="4111" actId="1076"/>
          <ac:spMkLst>
            <pc:docMk/>
            <pc:sldMk cId="1586015734" sldId="455"/>
            <ac:spMk id="40" creationId="{BCDDB829-9B96-6881-2515-E779CAA7AFEB}"/>
          </ac:spMkLst>
        </pc:spChg>
        <pc:grpChg chg="mod">
          <ac:chgData name="Ashish Deepak Dandekar" userId="331c692a-f896-44fe-9d82-8427c79337b9" providerId="ADAL" clId="{8DE250B0-17AB-4954-8977-7DABED11DFFF}" dt="2025-09-03T10:47:37.644" v="3908" actId="14100"/>
          <ac:grpSpMkLst>
            <pc:docMk/>
            <pc:sldMk cId="1586015734" sldId="455"/>
            <ac:grpSpMk id="2" creationId="{C1713175-8679-0D3F-12ED-ABD82045B6D6}"/>
          </ac:grpSpMkLst>
        </pc:grpChg>
        <pc:grpChg chg="mod">
          <ac:chgData name="Ashish Deepak Dandekar" userId="331c692a-f896-44fe-9d82-8427c79337b9" providerId="ADAL" clId="{8DE250B0-17AB-4954-8977-7DABED11DFFF}" dt="2025-09-03T10:47:45.178" v="3910" actId="1076"/>
          <ac:grpSpMkLst>
            <pc:docMk/>
            <pc:sldMk cId="1586015734" sldId="455"/>
            <ac:grpSpMk id="28" creationId="{DB7FFF05-6DEB-FF62-B4D4-BC48AB75EF9E}"/>
          </ac:grpSpMkLst>
        </pc:grpChg>
        <pc:grpChg chg="mod">
          <ac:chgData name="Ashish Deepak Dandekar" userId="331c692a-f896-44fe-9d82-8427c79337b9" providerId="ADAL" clId="{8DE250B0-17AB-4954-8977-7DABED11DFFF}" dt="2025-09-03T10:49:48.182" v="4110" actId="14100"/>
          <ac:grpSpMkLst>
            <pc:docMk/>
            <pc:sldMk cId="1586015734" sldId="455"/>
            <ac:grpSpMk id="36" creationId="{9268A2D4-9130-73B1-F908-679130045324}"/>
          </ac:grpSpMkLst>
        </pc:grpChg>
      </pc:sldChg>
      <pc:sldChg chg="modSp add mod">
        <pc:chgData name="Ashish Deepak Dandekar" userId="331c692a-f896-44fe-9d82-8427c79337b9" providerId="ADAL" clId="{8DE250B0-17AB-4954-8977-7DABED11DFFF}" dt="2025-09-03T10:56:22.615" v="4670" actId="20577"/>
        <pc:sldMkLst>
          <pc:docMk/>
          <pc:sldMk cId="3753973965" sldId="456"/>
        </pc:sldMkLst>
        <pc:spChg chg="mod">
          <ac:chgData name="Ashish Deepak Dandekar" userId="331c692a-f896-44fe-9d82-8427c79337b9" providerId="ADAL" clId="{8DE250B0-17AB-4954-8977-7DABED11DFFF}" dt="2025-09-03T10:53:30.428" v="4426" actId="1076"/>
          <ac:spMkLst>
            <pc:docMk/>
            <pc:sldMk cId="3753973965" sldId="456"/>
            <ac:spMk id="3" creationId="{82499C0C-04D5-C646-7A5E-E278093EB989}"/>
          </ac:spMkLst>
        </pc:spChg>
        <pc:spChg chg="mod">
          <ac:chgData name="Ashish Deepak Dandekar" userId="331c692a-f896-44fe-9d82-8427c79337b9" providerId="ADAL" clId="{8DE250B0-17AB-4954-8977-7DABED11DFFF}" dt="2025-09-03T10:53:12.431" v="4424" actId="14100"/>
          <ac:spMkLst>
            <pc:docMk/>
            <pc:sldMk cId="3753973965" sldId="456"/>
            <ac:spMk id="24" creationId="{782FE083-5587-479F-F330-A5DD324BE8AC}"/>
          </ac:spMkLst>
        </pc:spChg>
        <pc:spChg chg="mod">
          <ac:chgData name="Ashish Deepak Dandekar" userId="331c692a-f896-44fe-9d82-8427c79337b9" providerId="ADAL" clId="{8DE250B0-17AB-4954-8977-7DABED11DFFF}" dt="2025-09-03T10:55:18.775" v="4571" actId="1076"/>
          <ac:spMkLst>
            <pc:docMk/>
            <pc:sldMk cId="3753973965" sldId="456"/>
            <ac:spMk id="26" creationId="{B1FB659F-5E99-AC3E-5E37-F71719D95DC2}"/>
          </ac:spMkLst>
        </pc:spChg>
        <pc:spChg chg="mod">
          <ac:chgData name="Ashish Deepak Dandekar" userId="331c692a-f896-44fe-9d82-8427c79337b9" providerId="ADAL" clId="{8DE250B0-17AB-4954-8977-7DABED11DFFF}" dt="2025-09-03T10:55:26.848" v="4572" actId="1076"/>
          <ac:spMkLst>
            <pc:docMk/>
            <pc:sldMk cId="3753973965" sldId="456"/>
            <ac:spMk id="27" creationId="{90EEFFD1-4D3A-EAA8-B4CD-57E1D4E51E5C}"/>
          </ac:spMkLst>
        </pc:spChg>
        <pc:spChg chg="mod">
          <ac:chgData name="Ashish Deepak Dandekar" userId="331c692a-f896-44fe-9d82-8427c79337b9" providerId="ADAL" clId="{8DE250B0-17AB-4954-8977-7DABED11DFFF}" dt="2025-09-03T10:54:45.450" v="4537" actId="20577"/>
          <ac:spMkLst>
            <pc:docMk/>
            <pc:sldMk cId="3753973965" sldId="456"/>
            <ac:spMk id="31" creationId="{52E51CF8-7141-1EAF-91D5-80F48E5FDECE}"/>
          </ac:spMkLst>
        </pc:spChg>
        <pc:spChg chg="mod">
          <ac:chgData name="Ashish Deepak Dandekar" userId="331c692a-f896-44fe-9d82-8427c79337b9" providerId="ADAL" clId="{8DE250B0-17AB-4954-8977-7DABED11DFFF}" dt="2025-09-03T10:54:45.450" v="4537" actId="20577"/>
          <ac:spMkLst>
            <pc:docMk/>
            <pc:sldMk cId="3753973965" sldId="456"/>
            <ac:spMk id="33" creationId="{80ADEF6B-4BC8-1662-4D88-4C0146F73AF9}"/>
          </ac:spMkLst>
        </pc:spChg>
        <pc:spChg chg="mod">
          <ac:chgData name="Ashish Deepak Dandekar" userId="331c692a-f896-44fe-9d82-8427c79337b9" providerId="ADAL" clId="{8DE250B0-17AB-4954-8977-7DABED11DFFF}" dt="2025-09-03T10:54:45.450" v="4537" actId="20577"/>
          <ac:spMkLst>
            <pc:docMk/>
            <pc:sldMk cId="3753973965" sldId="456"/>
            <ac:spMk id="34" creationId="{4A0CF087-EB77-4A9E-F117-924E5D0DEC97}"/>
          </ac:spMkLst>
        </pc:spChg>
        <pc:spChg chg="mod">
          <ac:chgData name="Ashish Deepak Dandekar" userId="331c692a-f896-44fe-9d82-8427c79337b9" providerId="ADAL" clId="{8DE250B0-17AB-4954-8977-7DABED11DFFF}" dt="2025-09-03T10:55:11.856" v="4568" actId="1076"/>
          <ac:spMkLst>
            <pc:docMk/>
            <pc:sldMk cId="3753973965" sldId="456"/>
            <ac:spMk id="35" creationId="{F22AB485-F290-613D-F7B5-ECC226660B38}"/>
          </ac:spMkLst>
        </pc:spChg>
        <pc:spChg chg="mod">
          <ac:chgData name="Ashish Deepak Dandekar" userId="331c692a-f896-44fe-9d82-8427c79337b9" providerId="ADAL" clId="{8DE250B0-17AB-4954-8977-7DABED11DFFF}" dt="2025-09-03T10:56:20.966" v="4667" actId="20577"/>
          <ac:spMkLst>
            <pc:docMk/>
            <pc:sldMk cId="3753973965" sldId="456"/>
            <ac:spMk id="37" creationId="{9C032519-F7AA-BF89-78B9-9E034C8B2ADE}"/>
          </ac:spMkLst>
        </pc:spChg>
        <pc:spChg chg="mod">
          <ac:chgData name="Ashish Deepak Dandekar" userId="331c692a-f896-44fe-9d82-8427c79337b9" providerId="ADAL" clId="{8DE250B0-17AB-4954-8977-7DABED11DFFF}" dt="2025-09-03T10:56:20.966" v="4667" actId="20577"/>
          <ac:spMkLst>
            <pc:docMk/>
            <pc:sldMk cId="3753973965" sldId="456"/>
            <ac:spMk id="38" creationId="{2135F548-62D5-056A-3E64-85497940E274}"/>
          </ac:spMkLst>
        </pc:spChg>
        <pc:spChg chg="mod">
          <ac:chgData name="Ashish Deepak Dandekar" userId="331c692a-f896-44fe-9d82-8427c79337b9" providerId="ADAL" clId="{8DE250B0-17AB-4954-8977-7DABED11DFFF}" dt="2025-09-03T10:56:20.966" v="4667" actId="20577"/>
          <ac:spMkLst>
            <pc:docMk/>
            <pc:sldMk cId="3753973965" sldId="456"/>
            <ac:spMk id="39" creationId="{7116AF86-B955-BDFA-E2E4-D92C01900C78}"/>
          </ac:spMkLst>
        </pc:spChg>
        <pc:spChg chg="mod">
          <ac:chgData name="Ashish Deepak Dandekar" userId="331c692a-f896-44fe-9d82-8427c79337b9" providerId="ADAL" clId="{8DE250B0-17AB-4954-8977-7DABED11DFFF}" dt="2025-09-03T10:56:22.615" v="4670" actId="20577"/>
          <ac:spMkLst>
            <pc:docMk/>
            <pc:sldMk cId="3753973965" sldId="456"/>
            <ac:spMk id="40" creationId="{2034E7F5-CF61-3165-854E-FF34ABD09614}"/>
          </ac:spMkLst>
        </pc:spChg>
        <pc:grpChg chg="mod">
          <ac:chgData name="Ashish Deepak Dandekar" userId="331c692a-f896-44fe-9d82-8427c79337b9" providerId="ADAL" clId="{8DE250B0-17AB-4954-8977-7DABED11DFFF}" dt="2025-09-03T10:55:30.842" v="4573" actId="1076"/>
          <ac:grpSpMkLst>
            <pc:docMk/>
            <pc:sldMk cId="3753973965" sldId="456"/>
            <ac:grpSpMk id="2" creationId="{50278E43-180B-835C-A8D2-2C390E01EFE0}"/>
          </ac:grpSpMkLst>
        </pc:grpChg>
        <pc:grpChg chg="mod">
          <ac:chgData name="Ashish Deepak Dandekar" userId="331c692a-f896-44fe-9d82-8427c79337b9" providerId="ADAL" clId="{8DE250B0-17AB-4954-8977-7DABED11DFFF}" dt="2025-09-03T10:55:34.594" v="4574" actId="1076"/>
          <ac:grpSpMkLst>
            <pc:docMk/>
            <pc:sldMk cId="3753973965" sldId="456"/>
            <ac:grpSpMk id="28" creationId="{5065F3D9-DFE9-9D44-F4D7-F8F6E38D1AA0}"/>
          </ac:grpSpMkLst>
        </pc:grpChg>
        <pc:grpChg chg="mod">
          <ac:chgData name="Ashish Deepak Dandekar" userId="331c692a-f896-44fe-9d82-8427c79337b9" providerId="ADAL" clId="{8DE250B0-17AB-4954-8977-7DABED11DFFF}" dt="2025-09-03T10:56:20.966" v="4667" actId="20577"/>
          <ac:grpSpMkLst>
            <pc:docMk/>
            <pc:sldMk cId="3753973965" sldId="456"/>
            <ac:grpSpMk id="36" creationId="{13FCB5CA-0199-23F0-B3AF-A33705C1E65C}"/>
          </ac:grpSpMkLst>
        </pc:gr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84F787-5F99-452F-AD9B-0BD6125B0C3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F3EE7F4-5CF1-432E-A16A-EF1709181AEB}">
      <dgm:prSet phldrT="[Text]"/>
      <dgm:spPr/>
      <dgm:t>
        <a:bodyPr/>
        <a:lstStyle/>
        <a:p>
          <a:r>
            <a:rPr lang="en-US" dirty="0"/>
            <a:t>5.1 Definitions</a:t>
          </a:r>
        </a:p>
      </dgm:t>
    </dgm:pt>
    <dgm:pt modelId="{41F9131A-82C0-45B3-84EB-25C445DFB798}" type="parTrans" cxnId="{AF0007C4-DDEA-4E0C-9924-8AFC19D30F0F}">
      <dgm:prSet/>
      <dgm:spPr/>
      <dgm:t>
        <a:bodyPr/>
        <a:lstStyle/>
        <a:p>
          <a:endParaRPr lang="en-US"/>
        </a:p>
      </dgm:t>
    </dgm:pt>
    <dgm:pt modelId="{C7FB9F7D-C9D7-4F24-801C-51D68C64976A}" type="sibTrans" cxnId="{AF0007C4-DDEA-4E0C-9924-8AFC19D30F0F}">
      <dgm:prSet/>
      <dgm:spPr/>
      <dgm:t>
        <a:bodyPr/>
        <a:lstStyle/>
        <a:p>
          <a:endParaRPr lang="en-US"/>
        </a:p>
      </dgm:t>
    </dgm:pt>
    <dgm:pt modelId="{31D8F70D-89DF-4EF2-95ED-23355DFA290D}">
      <dgm:prSet phldrT="[Text]"/>
      <dgm:spPr/>
      <dgm:t>
        <a:bodyPr/>
        <a:lstStyle/>
        <a:p>
          <a:r>
            <a:rPr lang="en-US" dirty="0"/>
            <a:t>Set-roster notation; set-builder notation; replacement notation.</a:t>
          </a:r>
        </a:p>
      </dgm:t>
    </dgm:pt>
    <dgm:pt modelId="{4118F54B-9884-43E0-B07A-843CD0E5ADB0}" type="parTrans" cxnId="{BA1EED61-5785-4913-87C2-607BB9D65C7A}">
      <dgm:prSet/>
      <dgm:spPr/>
      <dgm:t>
        <a:bodyPr/>
        <a:lstStyle/>
        <a:p>
          <a:endParaRPr lang="en-US"/>
        </a:p>
      </dgm:t>
    </dgm:pt>
    <dgm:pt modelId="{D8AC031E-BB32-4D50-AFAA-EC4C772735F0}" type="sibTrans" cxnId="{BA1EED61-5785-4913-87C2-607BB9D65C7A}">
      <dgm:prSet/>
      <dgm:spPr/>
      <dgm:t>
        <a:bodyPr/>
        <a:lstStyle/>
        <a:p>
          <a:endParaRPr lang="en-US"/>
        </a:p>
      </dgm:t>
    </dgm:pt>
    <dgm:pt modelId="{90250D92-EAF1-4F2C-B772-CC48C11D0311}">
      <dgm:prSet phldrT="[Text]"/>
      <dgm:spPr/>
      <dgm:t>
        <a:bodyPr/>
        <a:lstStyle/>
        <a:p>
          <a:r>
            <a:rPr lang="en-US" dirty="0"/>
            <a:t>5.2 Properties of Sets</a:t>
          </a:r>
        </a:p>
      </dgm:t>
    </dgm:pt>
    <dgm:pt modelId="{C1AE61F7-B862-470C-A4DB-65F078287B01}" type="parTrans" cxnId="{BE55A903-595D-4A8D-9E2D-31C0043369DE}">
      <dgm:prSet/>
      <dgm:spPr/>
      <dgm:t>
        <a:bodyPr/>
        <a:lstStyle/>
        <a:p>
          <a:endParaRPr lang="en-US"/>
        </a:p>
      </dgm:t>
    </dgm:pt>
    <dgm:pt modelId="{AC977458-9D6E-44DC-99C5-F628B9176A90}" type="sibTrans" cxnId="{BE55A903-595D-4A8D-9E2D-31C0043369DE}">
      <dgm:prSet/>
      <dgm:spPr/>
      <dgm:t>
        <a:bodyPr/>
        <a:lstStyle/>
        <a:p>
          <a:endParaRPr lang="en-US"/>
        </a:p>
      </dgm:t>
    </dgm:pt>
    <dgm:pt modelId="{4F0349F7-7124-4645-B7CB-EE5C90341F93}">
      <dgm:prSet phldrT="[Text]"/>
      <dgm:spPr/>
      <dgm:t>
        <a:bodyPr/>
        <a:lstStyle/>
        <a:p>
          <a:r>
            <a:rPr lang="en-US" dirty="0"/>
            <a:t>Some subset relations</a:t>
          </a:r>
        </a:p>
      </dgm:t>
    </dgm:pt>
    <dgm:pt modelId="{0768AB17-249D-4D7B-9E2E-F1DF4E858B00}" type="parTrans" cxnId="{31F10C05-64EB-4924-B8E0-6160CF825C6F}">
      <dgm:prSet/>
      <dgm:spPr/>
      <dgm:t>
        <a:bodyPr/>
        <a:lstStyle/>
        <a:p>
          <a:endParaRPr lang="en-US"/>
        </a:p>
      </dgm:t>
    </dgm:pt>
    <dgm:pt modelId="{81FB1A49-7F85-4AFF-A847-F85C470A74AF}" type="sibTrans" cxnId="{31F10C05-64EB-4924-B8E0-6160CF825C6F}">
      <dgm:prSet/>
      <dgm:spPr/>
      <dgm:t>
        <a:bodyPr/>
        <a:lstStyle/>
        <a:p>
          <a:endParaRPr lang="en-US"/>
        </a:p>
      </dgm:t>
    </dgm:pt>
    <dgm:pt modelId="{58A43B6F-DE60-4DF8-8397-0C3A8E3D1E67}">
      <dgm:prSet phldrT="[Text]"/>
      <dgm:spPr/>
      <dgm:t>
        <a:bodyPr/>
        <a:lstStyle/>
        <a:p>
          <a:r>
            <a:rPr lang="en-US" dirty="0"/>
            <a:t>Set equality; Venn diagrams; operations on sets (union, intersection, difference, complement).</a:t>
          </a:r>
        </a:p>
      </dgm:t>
    </dgm:pt>
    <dgm:pt modelId="{578542A2-45F1-4006-9AB5-FFA68462A556}" type="parTrans" cxnId="{0683B28B-0359-4C00-AFF0-3ABD3553A471}">
      <dgm:prSet/>
      <dgm:spPr/>
      <dgm:t>
        <a:bodyPr/>
        <a:lstStyle/>
        <a:p>
          <a:endParaRPr lang="en-US"/>
        </a:p>
      </dgm:t>
    </dgm:pt>
    <dgm:pt modelId="{8A6C530E-7229-4411-8939-E9774EA8157D}" type="sibTrans" cxnId="{0683B28B-0359-4C00-AFF0-3ABD3553A471}">
      <dgm:prSet/>
      <dgm:spPr/>
      <dgm:t>
        <a:bodyPr/>
        <a:lstStyle/>
        <a:p>
          <a:endParaRPr lang="en-US"/>
        </a:p>
      </dgm:t>
    </dgm:pt>
    <dgm:pt modelId="{2D8D9A42-2405-4335-884B-C3A72D7CC801}">
      <dgm:prSet phldrT="[Text]"/>
      <dgm:spPr/>
      <dgm:t>
        <a:bodyPr/>
        <a:lstStyle/>
        <a:p>
          <a:r>
            <a:rPr lang="en-SG" dirty="0"/>
            <a:t>Subsets; proper subsets; empty set; singleton. </a:t>
          </a:r>
          <a:endParaRPr lang="en-US" dirty="0"/>
        </a:p>
      </dgm:t>
    </dgm:pt>
    <dgm:pt modelId="{7C74206E-2C73-4D28-A60F-E32A8C5F2EB6}" type="parTrans" cxnId="{BA674E7E-F7A3-4076-A293-1A4DF7219686}">
      <dgm:prSet/>
      <dgm:spPr/>
      <dgm:t>
        <a:bodyPr/>
        <a:lstStyle/>
        <a:p>
          <a:endParaRPr lang="en-US"/>
        </a:p>
      </dgm:t>
    </dgm:pt>
    <dgm:pt modelId="{5538DDC9-A4BB-453A-AA0B-762D8DC7EDEC}" type="sibTrans" cxnId="{BA674E7E-F7A3-4076-A293-1A4DF7219686}">
      <dgm:prSet/>
      <dgm:spPr/>
      <dgm:t>
        <a:bodyPr/>
        <a:lstStyle/>
        <a:p>
          <a:endParaRPr lang="en-US"/>
        </a:p>
      </dgm:t>
    </dgm:pt>
    <dgm:pt modelId="{E7354E7E-C81A-4E85-82A5-AAB1B9BDF023}">
      <dgm:prSet phldrT="[Text]"/>
      <dgm:spPr/>
      <dgm:t>
        <a:bodyPr/>
        <a:lstStyle/>
        <a:p>
          <a:r>
            <a:rPr lang="en-US" dirty="0"/>
            <a:t>Procedural versions of set definitions</a:t>
          </a:r>
        </a:p>
      </dgm:t>
    </dgm:pt>
    <dgm:pt modelId="{3714DFBC-D870-4277-A7A8-1EF2708045F6}" type="parTrans" cxnId="{B238C78B-E8BC-42F7-AD62-AC8EB13D3320}">
      <dgm:prSet/>
      <dgm:spPr/>
      <dgm:t>
        <a:bodyPr/>
        <a:lstStyle/>
        <a:p>
          <a:endParaRPr lang="en-US"/>
        </a:p>
      </dgm:t>
    </dgm:pt>
    <dgm:pt modelId="{72362CD0-47C8-4D1C-BBBC-394965B03426}" type="sibTrans" cxnId="{B238C78B-E8BC-42F7-AD62-AC8EB13D3320}">
      <dgm:prSet/>
      <dgm:spPr/>
      <dgm:t>
        <a:bodyPr/>
        <a:lstStyle/>
        <a:p>
          <a:endParaRPr lang="en-US"/>
        </a:p>
      </dgm:t>
    </dgm:pt>
    <dgm:pt modelId="{FFA2F980-A39B-4806-8D2F-51BA3370109F}">
      <dgm:prSet phldrT="[Text]"/>
      <dgm:spPr/>
      <dgm:t>
        <a:bodyPr/>
        <a:lstStyle/>
        <a:p>
          <a:r>
            <a:rPr lang="en-US" dirty="0"/>
            <a:t>Set identities</a:t>
          </a:r>
        </a:p>
      </dgm:t>
    </dgm:pt>
    <dgm:pt modelId="{DD546EA5-D490-45ED-85F8-D061819726C8}" type="parTrans" cxnId="{EFF33DDC-ECC1-43AD-87D0-1D1E0E216D8B}">
      <dgm:prSet/>
      <dgm:spPr/>
      <dgm:t>
        <a:bodyPr/>
        <a:lstStyle/>
        <a:p>
          <a:endParaRPr lang="en-US"/>
        </a:p>
      </dgm:t>
    </dgm:pt>
    <dgm:pt modelId="{0830619D-FE81-4FF7-9745-DC93EB7C0424}" type="sibTrans" cxnId="{EFF33DDC-ECC1-43AD-87D0-1D1E0E216D8B}">
      <dgm:prSet/>
      <dgm:spPr/>
      <dgm:t>
        <a:bodyPr/>
        <a:lstStyle/>
        <a:p>
          <a:endParaRPr lang="en-US"/>
        </a:p>
      </dgm:t>
    </dgm:pt>
    <dgm:pt modelId="{AB8AE328-99E4-4B59-9D5D-26CF91880528}">
      <dgm:prSet phldrT="[Text]"/>
      <dgm:spPr/>
      <dgm:t>
        <a:bodyPr/>
        <a:lstStyle/>
        <a:p>
          <a:r>
            <a:rPr lang="en-US" dirty="0"/>
            <a:t>Partitions of sets; power sets.</a:t>
          </a:r>
        </a:p>
      </dgm:t>
    </dgm:pt>
    <dgm:pt modelId="{0E7A29F7-6665-42A3-A9DE-6DB1DCA50C2E}" type="parTrans" cxnId="{65191086-D392-4B4D-B668-D3F0552B257D}">
      <dgm:prSet/>
      <dgm:spPr/>
      <dgm:t>
        <a:bodyPr/>
        <a:lstStyle/>
        <a:p>
          <a:endParaRPr lang="en-SG"/>
        </a:p>
      </dgm:t>
    </dgm:pt>
    <dgm:pt modelId="{10CECAC4-F5CD-4917-86A3-1720DEFDDF6D}" type="sibTrans" cxnId="{65191086-D392-4B4D-B668-D3F0552B257D}">
      <dgm:prSet/>
      <dgm:spPr/>
      <dgm:t>
        <a:bodyPr/>
        <a:lstStyle/>
        <a:p>
          <a:endParaRPr lang="en-SG"/>
        </a:p>
      </dgm:t>
    </dgm:pt>
    <dgm:pt modelId="{520DCA82-EC74-4359-8C15-307A0F6412AA}">
      <dgm:prSet phldrT="[Text]"/>
      <dgm:spPr/>
      <dgm:t>
        <a:bodyPr/>
        <a:lstStyle/>
        <a:p>
          <a:r>
            <a:rPr lang="en-US" dirty="0"/>
            <a:t>Membership; cardinality.</a:t>
          </a:r>
        </a:p>
      </dgm:t>
    </dgm:pt>
    <dgm:pt modelId="{B7B07BEA-28DC-4D81-9BDA-DF2A80676F62}" type="parTrans" cxnId="{31210CC8-F8E5-4BCD-B8F7-F9EFB6490312}">
      <dgm:prSet/>
      <dgm:spPr/>
      <dgm:t>
        <a:bodyPr/>
        <a:lstStyle/>
        <a:p>
          <a:endParaRPr lang="en-SG"/>
        </a:p>
      </dgm:t>
    </dgm:pt>
    <dgm:pt modelId="{9D60D27A-7B9B-48BC-B10A-BD8F66AB0D15}" type="sibTrans" cxnId="{31210CC8-F8E5-4BCD-B8F7-F9EFB6490312}">
      <dgm:prSet/>
      <dgm:spPr/>
      <dgm:t>
        <a:bodyPr/>
        <a:lstStyle/>
        <a:p>
          <a:endParaRPr lang="en-SG"/>
        </a:p>
      </dgm:t>
    </dgm:pt>
    <dgm:pt modelId="{C47DEE10-6858-4612-B6FB-F491AE3B1DE4}">
      <dgm:prSet phldrT="[Text]"/>
      <dgm:spPr/>
      <dgm:t>
        <a:bodyPr/>
        <a:lstStyle/>
        <a:p>
          <a:r>
            <a:rPr lang="en-SG" dirty="0"/>
            <a:t>Ordered pairs; Cartesian products.</a:t>
          </a:r>
          <a:endParaRPr lang="en-US" dirty="0"/>
        </a:p>
      </dgm:t>
    </dgm:pt>
    <dgm:pt modelId="{E155C16E-F48E-4ED5-A40C-66BC8694CB64}" type="parTrans" cxnId="{88203B4B-9E39-45E8-B96C-BED46CC79A5C}">
      <dgm:prSet/>
      <dgm:spPr/>
      <dgm:t>
        <a:bodyPr/>
        <a:lstStyle/>
        <a:p>
          <a:endParaRPr lang="en-SG"/>
        </a:p>
      </dgm:t>
    </dgm:pt>
    <dgm:pt modelId="{950F0864-E44B-4784-BEBF-A56F23FD0742}" type="sibTrans" cxnId="{88203B4B-9E39-45E8-B96C-BED46CC79A5C}">
      <dgm:prSet/>
      <dgm:spPr/>
      <dgm:t>
        <a:bodyPr/>
        <a:lstStyle/>
        <a:p>
          <a:endParaRPr lang="en-SG"/>
        </a:p>
      </dgm:t>
    </dgm:pt>
    <dgm:pt modelId="{85DAB027-F54C-44DC-BDBE-232ED77CC6C1}" type="pres">
      <dgm:prSet presAssocID="{6F84F787-5F99-452F-AD9B-0BD6125B0C3D}" presName="linear" presStyleCnt="0">
        <dgm:presLayoutVars>
          <dgm:animLvl val="lvl"/>
          <dgm:resizeHandles val="exact"/>
        </dgm:presLayoutVars>
      </dgm:prSet>
      <dgm:spPr/>
    </dgm:pt>
    <dgm:pt modelId="{EC610065-CFB3-4CEF-BC1D-8B50BDA86689}" type="pres">
      <dgm:prSet presAssocID="{7F3EE7F4-5CF1-432E-A16A-EF1709181AEB}" presName="parentText" presStyleLbl="node1" presStyleIdx="0" presStyleCnt="2">
        <dgm:presLayoutVars>
          <dgm:chMax val="0"/>
          <dgm:bulletEnabled val="1"/>
        </dgm:presLayoutVars>
      </dgm:prSet>
      <dgm:spPr/>
    </dgm:pt>
    <dgm:pt modelId="{48C4D8D6-E7FC-4E3C-9F84-84133BB46313}" type="pres">
      <dgm:prSet presAssocID="{7F3EE7F4-5CF1-432E-A16A-EF1709181AEB}" presName="childText" presStyleLbl="revTx" presStyleIdx="0" presStyleCnt="2" custScaleY="103756">
        <dgm:presLayoutVars>
          <dgm:bulletEnabled val="1"/>
        </dgm:presLayoutVars>
      </dgm:prSet>
      <dgm:spPr/>
    </dgm:pt>
    <dgm:pt modelId="{2309305B-C855-4771-85E1-9B59415FD537}" type="pres">
      <dgm:prSet presAssocID="{90250D92-EAF1-4F2C-B772-CC48C11D0311}" presName="parentText" presStyleLbl="node1" presStyleIdx="1" presStyleCnt="2">
        <dgm:presLayoutVars>
          <dgm:chMax val="0"/>
          <dgm:bulletEnabled val="1"/>
        </dgm:presLayoutVars>
      </dgm:prSet>
      <dgm:spPr/>
    </dgm:pt>
    <dgm:pt modelId="{A6170852-CD95-4A25-B089-D6B307265438}" type="pres">
      <dgm:prSet presAssocID="{90250D92-EAF1-4F2C-B772-CC48C11D0311}" presName="childText" presStyleLbl="revTx" presStyleIdx="1" presStyleCnt="2">
        <dgm:presLayoutVars>
          <dgm:bulletEnabled val="1"/>
        </dgm:presLayoutVars>
      </dgm:prSet>
      <dgm:spPr/>
    </dgm:pt>
  </dgm:ptLst>
  <dgm:cxnLst>
    <dgm:cxn modelId="{2136FC02-1A38-4D50-9B50-1D929A0065DF}" type="presOf" srcId="{6F84F787-5F99-452F-AD9B-0BD6125B0C3D}" destId="{85DAB027-F54C-44DC-BDBE-232ED77CC6C1}" srcOrd="0" destOrd="0" presId="urn:microsoft.com/office/officeart/2005/8/layout/vList2"/>
    <dgm:cxn modelId="{BE55A903-595D-4A8D-9E2D-31C0043369DE}" srcId="{6F84F787-5F99-452F-AD9B-0BD6125B0C3D}" destId="{90250D92-EAF1-4F2C-B772-CC48C11D0311}" srcOrd="1" destOrd="0" parTransId="{C1AE61F7-B862-470C-A4DB-65F078287B01}" sibTransId="{AC977458-9D6E-44DC-99C5-F628B9176A90}"/>
    <dgm:cxn modelId="{31F10C05-64EB-4924-B8E0-6160CF825C6F}" srcId="{90250D92-EAF1-4F2C-B772-CC48C11D0311}" destId="{4F0349F7-7124-4645-B7CB-EE5C90341F93}" srcOrd="0" destOrd="0" parTransId="{0768AB17-249D-4D7B-9E2E-F1DF4E858B00}" sibTransId="{81FB1A49-7F85-4AFF-A847-F85C470A74AF}"/>
    <dgm:cxn modelId="{ADF04E26-3543-49A5-891B-9FB1EF73CB6D}" type="presOf" srcId="{90250D92-EAF1-4F2C-B772-CC48C11D0311}" destId="{2309305B-C855-4771-85E1-9B59415FD537}" srcOrd="0" destOrd="0" presId="urn:microsoft.com/office/officeart/2005/8/layout/vList2"/>
    <dgm:cxn modelId="{3224313E-18F2-4B88-9256-F2E22589FFC6}" type="presOf" srcId="{2D8D9A42-2405-4335-884B-C3A72D7CC801}" destId="{48C4D8D6-E7FC-4E3C-9F84-84133BB46313}" srcOrd="0" destOrd="2" presId="urn:microsoft.com/office/officeart/2005/8/layout/vList2"/>
    <dgm:cxn modelId="{10E9BA60-B021-46D8-B6CD-216771B4D513}" type="presOf" srcId="{FFA2F980-A39B-4806-8D2F-51BA3370109F}" destId="{A6170852-CD95-4A25-B089-D6B307265438}" srcOrd="0" destOrd="2" presId="urn:microsoft.com/office/officeart/2005/8/layout/vList2"/>
    <dgm:cxn modelId="{DE2C8841-D423-41D8-B04B-C193B12C2D5E}" type="presOf" srcId="{C47DEE10-6858-4612-B6FB-F491AE3B1DE4}" destId="{48C4D8D6-E7FC-4E3C-9F84-84133BB46313}" srcOrd="0" destOrd="3" presId="urn:microsoft.com/office/officeart/2005/8/layout/vList2"/>
    <dgm:cxn modelId="{BA1EED61-5785-4913-87C2-607BB9D65C7A}" srcId="{7F3EE7F4-5CF1-432E-A16A-EF1709181AEB}" destId="{31D8F70D-89DF-4EF2-95ED-23355DFA290D}" srcOrd="0" destOrd="0" parTransId="{4118F54B-9884-43E0-B07A-843CD0E5ADB0}" sibTransId="{D8AC031E-BB32-4D50-AFAA-EC4C772735F0}"/>
    <dgm:cxn modelId="{70AB6647-3A78-43D4-8A43-B8D4236CF243}" type="presOf" srcId="{7F3EE7F4-5CF1-432E-A16A-EF1709181AEB}" destId="{EC610065-CFB3-4CEF-BC1D-8B50BDA86689}" srcOrd="0" destOrd="0" presId="urn:microsoft.com/office/officeart/2005/8/layout/vList2"/>
    <dgm:cxn modelId="{88203B4B-9E39-45E8-B96C-BED46CC79A5C}" srcId="{7F3EE7F4-5CF1-432E-A16A-EF1709181AEB}" destId="{C47DEE10-6858-4612-B6FB-F491AE3B1DE4}" srcOrd="3" destOrd="0" parTransId="{E155C16E-F48E-4ED5-A40C-66BC8694CB64}" sibTransId="{950F0864-E44B-4784-BEBF-A56F23FD0742}"/>
    <dgm:cxn modelId="{BA674E7E-F7A3-4076-A293-1A4DF7219686}" srcId="{7F3EE7F4-5CF1-432E-A16A-EF1709181AEB}" destId="{2D8D9A42-2405-4335-884B-C3A72D7CC801}" srcOrd="2" destOrd="0" parTransId="{7C74206E-2C73-4D28-A60F-E32A8C5F2EB6}" sibTransId="{5538DDC9-A4BB-453A-AA0B-762D8DC7EDEC}"/>
    <dgm:cxn modelId="{8C1D6A7F-FC32-496A-9CD9-7BCBA15FC70A}" type="presOf" srcId="{AB8AE328-99E4-4B59-9D5D-26CF91880528}" destId="{48C4D8D6-E7FC-4E3C-9F84-84133BB46313}" srcOrd="0" destOrd="5" presId="urn:microsoft.com/office/officeart/2005/8/layout/vList2"/>
    <dgm:cxn modelId="{65191086-D392-4B4D-B668-D3F0552B257D}" srcId="{7F3EE7F4-5CF1-432E-A16A-EF1709181AEB}" destId="{AB8AE328-99E4-4B59-9D5D-26CF91880528}" srcOrd="5" destOrd="0" parTransId="{0E7A29F7-6665-42A3-A9DE-6DB1DCA50C2E}" sibTransId="{10CECAC4-F5CD-4917-86A3-1720DEFDDF6D}"/>
    <dgm:cxn modelId="{0683B28B-0359-4C00-AFF0-3ABD3553A471}" srcId="{7F3EE7F4-5CF1-432E-A16A-EF1709181AEB}" destId="{58A43B6F-DE60-4DF8-8397-0C3A8E3D1E67}" srcOrd="4" destOrd="0" parTransId="{578542A2-45F1-4006-9AB5-FFA68462A556}" sibTransId="{8A6C530E-7229-4411-8939-E9774EA8157D}"/>
    <dgm:cxn modelId="{B238C78B-E8BC-42F7-AD62-AC8EB13D3320}" srcId="{90250D92-EAF1-4F2C-B772-CC48C11D0311}" destId="{E7354E7E-C81A-4E85-82A5-AAB1B9BDF023}" srcOrd="1" destOrd="0" parTransId="{3714DFBC-D870-4277-A7A8-1EF2708045F6}" sibTransId="{72362CD0-47C8-4D1C-BBBC-394965B03426}"/>
    <dgm:cxn modelId="{661B999A-FF09-4914-83EC-9752A0B6DFBA}" type="presOf" srcId="{E7354E7E-C81A-4E85-82A5-AAB1B9BDF023}" destId="{A6170852-CD95-4A25-B089-D6B307265438}" srcOrd="0" destOrd="1" presId="urn:microsoft.com/office/officeart/2005/8/layout/vList2"/>
    <dgm:cxn modelId="{A32B1BB6-92B0-4366-B170-A5AE63E07314}" type="presOf" srcId="{31D8F70D-89DF-4EF2-95ED-23355DFA290D}" destId="{48C4D8D6-E7FC-4E3C-9F84-84133BB46313}" srcOrd="0" destOrd="0" presId="urn:microsoft.com/office/officeart/2005/8/layout/vList2"/>
    <dgm:cxn modelId="{AF0007C4-DDEA-4E0C-9924-8AFC19D30F0F}" srcId="{6F84F787-5F99-452F-AD9B-0BD6125B0C3D}" destId="{7F3EE7F4-5CF1-432E-A16A-EF1709181AEB}" srcOrd="0" destOrd="0" parTransId="{41F9131A-82C0-45B3-84EB-25C445DFB798}" sibTransId="{C7FB9F7D-C9D7-4F24-801C-51D68C64976A}"/>
    <dgm:cxn modelId="{31210CC8-F8E5-4BCD-B8F7-F9EFB6490312}" srcId="{7F3EE7F4-5CF1-432E-A16A-EF1709181AEB}" destId="{520DCA82-EC74-4359-8C15-307A0F6412AA}" srcOrd="1" destOrd="0" parTransId="{B7B07BEA-28DC-4D81-9BDA-DF2A80676F62}" sibTransId="{9D60D27A-7B9B-48BC-B10A-BD8F66AB0D15}"/>
    <dgm:cxn modelId="{EFF33DDC-ECC1-43AD-87D0-1D1E0E216D8B}" srcId="{90250D92-EAF1-4F2C-B772-CC48C11D0311}" destId="{FFA2F980-A39B-4806-8D2F-51BA3370109F}" srcOrd="2" destOrd="0" parTransId="{DD546EA5-D490-45ED-85F8-D061819726C8}" sibTransId="{0830619D-FE81-4FF7-9745-DC93EB7C0424}"/>
    <dgm:cxn modelId="{833E3FE2-BEBC-4C7F-823A-35867F1A1DDB}" type="presOf" srcId="{58A43B6F-DE60-4DF8-8397-0C3A8E3D1E67}" destId="{48C4D8D6-E7FC-4E3C-9F84-84133BB46313}" srcOrd="0" destOrd="4" presId="urn:microsoft.com/office/officeart/2005/8/layout/vList2"/>
    <dgm:cxn modelId="{D7F016EB-B4CA-4F5C-B5C2-3767EFD2FF75}" type="presOf" srcId="{520DCA82-EC74-4359-8C15-307A0F6412AA}" destId="{48C4D8D6-E7FC-4E3C-9F84-84133BB46313}" srcOrd="0" destOrd="1" presId="urn:microsoft.com/office/officeart/2005/8/layout/vList2"/>
    <dgm:cxn modelId="{6F1A20F1-9292-4C19-B26E-38E2F0663A85}" type="presOf" srcId="{4F0349F7-7124-4645-B7CB-EE5C90341F93}" destId="{A6170852-CD95-4A25-B089-D6B307265438}" srcOrd="0" destOrd="0" presId="urn:microsoft.com/office/officeart/2005/8/layout/vList2"/>
    <dgm:cxn modelId="{641FF6CF-18E6-4917-9E68-B3EE90E6A343}" type="presParOf" srcId="{85DAB027-F54C-44DC-BDBE-232ED77CC6C1}" destId="{EC610065-CFB3-4CEF-BC1D-8B50BDA86689}" srcOrd="0" destOrd="0" presId="urn:microsoft.com/office/officeart/2005/8/layout/vList2"/>
    <dgm:cxn modelId="{AADF9B8A-F4E3-4087-BF5A-48E4E5B75C10}" type="presParOf" srcId="{85DAB027-F54C-44DC-BDBE-232ED77CC6C1}" destId="{48C4D8D6-E7FC-4E3C-9F84-84133BB46313}" srcOrd="1" destOrd="0" presId="urn:microsoft.com/office/officeart/2005/8/layout/vList2"/>
    <dgm:cxn modelId="{FC91255D-65B1-4A4B-8EB7-9F83F5BA69DA}" type="presParOf" srcId="{85DAB027-F54C-44DC-BDBE-232ED77CC6C1}" destId="{2309305B-C855-4771-85E1-9B59415FD537}" srcOrd="2" destOrd="0" presId="urn:microsoft.com/office/officeart/2005/8/layout/vList2"/>
    <dgm:cxn modelId="{BB0C8D00-E4E0-4A9B-BB60-C9A5C011522B}" type="presParOf" srcId="{85DAB027-F54C-44DC-BDBE-232ED77CC6C1}" destId="{A6170852-CD95-4A25-B089-D6B307265438}"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610065-CFB3-4CEF-BC1D-8B50BDA86689}">
      <dsp:nvSpPr>
        <dsp:cNvPr id="0" name=""/>
        <dsp:cNvSpPr/>
      </dsp:nvSpPr>
      <dsp:spPr>
        <a:xfrm>
          <a:off x="0" y="29852"/>
          <a:ext cx="7979318" cy="5996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5.1 Definitions</a:t>
          </a:r>
        </a:p>
      </dsp:txBody>
      <dsp:txXfrm>
        <a:off x="29271" y="59123"/>
        <a:ext cx="7920776" cy="541083"/>
      </dsp:txXfrm>
    </dsp:sp>
    <dsp:sp modelId="{48C4D8D6-E7FC-4E3C-9F84-84133BB46313}">
      <dsp:nvSpPr>
        <dsp:cNvPr id="0" name=""/>
        <dsp:cNvSpPr/>
      </dsp:nvSpPr>
      <dsp:spPr>
        <a:xfrm>
          <a:off x="0" y="629477"/>
          <a:ext cx="7979318" cy="2416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343"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Set-roster notation; set-builder notation; replacement notation.</a:t>
          </a:r>
        </a:p>
        <a:p>
          <a:pPr marL="228600" lvl="1" indent="-228600" algn="l" defTabSz="889000">
            <a:lnSpc>
              <a:spcPct val="90000"/>
            </a:lnSpc>
            <a:spcBef>
              <a:spcPct val="0"/>
            </a:spcBef>
            <a:spcAft>
              <a:spcPct val="20000"/>
            </a:spcAft>
            <a:buChar char="•"/>
          </a:pPr>
          <a:r>
            <a:rPr lang="en-US" sz="2000" kern="1200" dirty="0"/>
            <a:t>Membership; cardinality.</a:t>
          </a:r>
        </a:p>
        <a:p>
          <a:pPr marL="228600" lvl="1" indent="-228600" algn="l" defTabSz="889000">
            <a:lnSpc>
              <a:spcPct val="90000"/>
            </a:lnSpc>
            <a:spcBef>
              <a:spcPct val="0"/>
            </a:spcBef>
            <a:spcAft>
              <a:spcPct val="20000"/>
            </a:spcAft>
            <a:buChar char="•"/>
          </a:pPr>
          <a:r>
            <a:rPr lang="en-SG" sz="2000" kern="1200" dirty="0"/>
            <a:t>Subsets; proper subsets; empty set; singleton. </a:t>
          </a:r>
          <a:endParaRPr lang="en-US" sz="2000" kern="1200" dirty="0"/>
        </a:p>
        <a:p>
          <a:pPr marL="228600" lvl="1" indent="-228600" algn="l" defTabSz="889000">
            <a:lnSpc>
              <a:spcPct val="90000"/>
            </a:lnSpc>
            <a:spcBef>
              <a:spcPct val="0"/>
            </a:spcBef>
            <a:spcAft>
              <a:spcPct val="20000"/>
            </a:spcAft>
            <a:buChar char="•"/>
          </a:pPr>
          <a:r>
            <a:rPr lang="en-SG" sz="2000" kern="1200" dirty="0"/>
            <a:t>Ordered pairs; Cartesian products.</a:t>
          </a:r>
          <a:endParaRPr lang="en-US" sz="2000" kern="1200" dirty="0"/>
        </a:p>
        <a:p>
          <a:pPr marL="228600" lvl="1" indent="-228600" algn="l" defTabSz="889000">
            <a:lnSpc>
              <a:spcPct val="90000"/>
            </a:lnSpc>
            <a:spcBef>
              <a:spcPct val="0"/>
            </a:spcBef>
            <a:spcAft>
              <a:spcPct val="20000"/>
            </a:spcAft>
            <a:buChar char="•"/>
          </a:pPr>
          <a:r>
            <a:rPr lang="en-US" sz="2000" kern="1200" dirty="0"/>
            <a:t>Set equality; Venn diagrams; operations on sets (union, intersection, difference, complement).</a:t>
          </a:r>
        </a:p>
        <a:p>
          <a:pPr marL="228600" lvl="1" indent="-228600" algn="l" defTabSz="889000">
            <a:lnSpc>
              <a:spcPct val="90000"/>
            </a:lnSpc>
            <a:spcBef>
              <a:spcPct val="0"/>
            </a:spcBef>
            <a:spcAft>
              <a:spcPct val="20000"/>
            </a:spcAft>
            <a:buChar char="•"/>
          </a:pPr>
          <a:r>
            <a:rPr lang="en-US" sz="2000" kern="1200" dirty="0"/>
            <a:t>Partitions of sets; power sets.</a:t>
          </a:r>
        </a:p>
      </dsp:txBody>
      <dsp:txXfrm>
        <a:off x="0" y="629477"/>
        <a:ext cx="7979318" cy="2416217"/>
      </dsp:txXfrm>
    </dsp:sp>
    <dsp:sp modelId="{2309305B-C855-4771-85E1-9B59415FD537}">
      <dsp:nvSpPr>
        <dsp:cNvPr id="0" name=""/>
        <dsp:cNvSpPr/>
      </dsp:nvSpPr>
      <dsp:spPr>
        <a:xfrm>
          <a:off x="0" y="3045694"/>
          <a:ext cx="7979318" cy="5996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5.2 Properties of Sets</a:t>
          </a:r>
        </a:p>
      </dsp:txBody>
      <dsp:txXfrm>
        <a:off x="29271" y="3074965"/>
        <a:ext cx="7920776" cy="541083"/>
      </dsp:txXfrm>
    </dsp:sp>
    <dsp:sp modelId="{A6170852-CD95-4A25-B089-D6B307265438}">
      <dsp:nvSpPr>
        <dsp:cNvPr id="0" name=""/>
        <dsp:cNvSpPr/>
      </dsp:nvSpPr>
      <dsp:spPr>
        <a:xfrm>
          <a:off x="0" y="3645319"/>
          <a:ext cx="7979318" cy="103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343"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Some subset relations</a:t>
          </a:r>
        </a:p>
        <a:p>
          <a:pPr marL="228600" lvl="1" indent="-228600" algn="l" defTabSz="889000">
            <a:lnSpc>
              <a:spcPct val="90000"/>
            </a:lnSpc>
            <a:spcBef>
              <a:spcPct val="0"/>
            </a:spcBef>
            <a:spcAft>
              <a:spcPct val="20000"/>
            </a:spcAft>
            <a:buChar char="•"/>
          </a:pPr>
          <a:r>
            <a:rPr lang="en-US" sz="2000" kern="1200" dirty="0"/>
            <a:t>Procedural versions of set definitions</a:t>
          </a:r>
        </a:p>
        <a:p>
          <a:pPr marL="228600" lvl="1" indent="-228600" algn="l" defTabSz="889000">
            <a:lnSpc>
              <a:spcPct val="90000"/>
            </a:lnSpc>
            <a:spcBef>
              <a:spcPct val="0"/>
            </a:spcBef>
            <a:spcAft>
              <a:spcPct val="20000"/>
            </a:spcAft>
            <a:buChar char="•"/>
          </a:pPr>
          <a:r>
            <a:rPr lang="en-US" sz="2000" kern="1200" dirty="0"/>
            <a:t>Set identities</a:t>
          </a:r>
        </a:p>
      </dsp:txBody>
      <dsp:txXfrm>
        <a:off x="0" y="3645319"/>
        <a:ext cx="7979318" cy="10350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1440" tIns="45720" rIns="91440" bIns="45720" rtlCol="0"/>
          <a:lstStyle>
            <a:lvl1pPr algn="l">
              <a:defRPr sz="1200"/>
            </a:lvl1pPr>
          </a:lstStyle>
          <a:p>
            <a:endParaRPr lang="en-SG" dirty="0"/>
          </a:p>
        </p:txBody>
      </p:sp>
      <p:sp>
        <p:nvSpPr>
          <p:cNvPr id="3" name="Date Placeholder 2"/>
          <p:cNvSpPr>
            <a:spLocks noGrp="1"/>
          </p:cNvSpPr>
          <p:nvPr>
            <p:ph type="dt" idx="1"/>
          </p:nvPr>
        </p:nvSpPr>
        <p:spPr>
          <a:xfrm>
            <a:off x="3970938" y="0"/>
            <a:ext cx="3037840" cy="466435"/>
          </a:xfrm>
          <a:prstGeom prst="rect">
            <a:avLst/>
          </a:prstGeom>
        </p:spPr>
        <p:txBody>
          <a:bodyPr vert="horz" lIns="91440" tIns="45720" rIns="91440" bIns="45720" rtlCol="0"/>
          <a:lstStyle>
            <a:lvl1pPr algn="r">
              <a:defRPr sz="1200"/>
            </a:lvl1pPr>
          </a:lstStyle>
          <a:p>
            <a:fld id="{E9AF87D3-6609-4895-8881-950251D61054}" type="datetimeFigureOut">
              <a:rPr lang="en-SG" smtClean="0"/>
              <a:t>2/7/2026</a:t>
            </a:fld>
            <a:endParaRPr lang="en-SG"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SG" dirty="0"/>
          </a:p>
        </p:txBody>
      </p:sp>
      <p:sp>
        <p:nvSpPr>
          <p:cNvPr id="5" name="Notes Placeholder 4"/>
          <p:cNvSpPr>
            <a:spLocks noGrp="1"/>
          </p:cNvSpPr>
          <p:nvPr>
            <p:ph type="body" sz="quarter" idx="3"/>
          </p:nvPr>
        </p:nvSpPr>
        <p:spPr>
          <a:xfrm>
            <a:off x="701041" y="4473892"/>
            <a:ext cx="560832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829968"/>
            <a:ext cx="3037840" cy="466434"/>
          </a:xfrm>
          <a:prstGeom prst="rect">
            <a:avLst/>
          </a:prstGeom>
        </p:spPr>
        <p:txBody>
          <a:bodyPr vert="horz" lIns="91440" tIns="45720" rIns="91440" bIns="45720" rtlCol="0" anchor="b"/>
          <a:lstStyle>
            <a:lvl1pPr algn="l">
              <a:defRPr sz="1200"/>
            </a:lvl1pPr>
          </a:lstStyle>
          <a:p>
            <a:endParaRPr lang="en-SG" dirty="0"/>
          </a:p>
        </p:txBody>
      </p:sp>
      <p:sp>
        <p:nvSpPr>
          <p:cNvPr id="7" name="Slide Number Placeholder 6"/>
          <p:cNvSpPr>
            <a:spLocks noGrp="1"/>
          </p:cNvSpPr>
          <p:nvPr>
            <p:ph type="sldNum" sz="quarter" idx="5"/>
          </p:nvPr>
        </p:nvSpPr>
        <p:spPr>
          <a:xfrm>
            <a:off x="3970938" y="8829968"/>
            <a:ext cx="3037840" cy="466434"/>
          </a:xfrm>
          <a:prstGeom prst="rect">
            <a:avLst/>
          </a:prstGeom>
        </p:spPr>
        <p:txBody>
          <a:bodyPr vert="horz" lIns="91440" tIns="45720" rIns="91440" bIns="45720" rtlCol="0" anchor="b"/>
          <a:lstStyle>
            <a:lvl1pPr algn="r">
              <a:defRPr sz="1200"/>
            </a:lvl1pPr>
          </a:lstStyle>
          <a:p>
            <a:fld id="{AB167E88-3C73-4F9C-825D-426281F3743E}" type="slidenum">
              <a:rPr lang="en-SG" smtClean="0"/>
              <a:t>‹#›</a:t>
            </a:fld>
            <a:endParaRPr lang="en-SG" dirty="0"/>
          </a:p>
        </p:txBody>
      </p:sp>
    </p:spTree>
    <p:extLst>
      <p:ext uri="{BB962C8B-B14F-4D97-AF65-F5344CB8AC3E}">
        <p14:creationId xmlns:p14="http://schemas.microsoft.com/office/powerpoint/2010/main" val="2579062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a:t>
            </a:fld>
            <a:endParaRPr lang="en-SG" dirty="0"/>
          </a:p>
        </p:txBody>
      </p:sp>
    </p:spTree>
    <p:extLst>
      <p:ext uri="{BB962C8B-B14F-4D97-AF65-F5344CB8AC3E}">
        <p14:creationId xmlns:p14="http://schemas.microsoft.com/office/powerpoint/2010/main" val="795508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a:t>
            </a:fld>
            <a:endParaRPr lang="en-SG" dirty="0"/>
          </a:p>
        </p:txBody>
      </p:sp>
    </p:spTree>
    <p:extLst>
      <p:ext uri="{BB962C8B-B14F-4D97-AF65-F5344CB8AC3E}">
        <p14:creationId xmlns:p14="http://schemas.microsoft.com/office/powerpoint/2010/main" val="791163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a:t>
            </a:fld>
            <a:endParaRPr lang="en-SG" dirty="0"/>
          </a:p>
        </p:txBody>
      </p:sp>
    </p:spTree>
    <p:extLst>
      <p:ext uri="{BB962C8B-B14F-4D97-AF65-F5344CB8AC3E}">
        <p14:creationId xmlns:p14="http://schemas.microsoft.com/office/powerpoint/2010/main" val="1233219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a:t>
            </a:fld>
            <a:endParaRPr lang="en-SG" dirty="0"/>
          </a:p>
        </p:txBody>
      </p:sp>
    </p:spTree>
    <p:extLst>
      <p:ext uri="{BB962C8B-B14F-4D97-AF65-F5344CB8AC3E}">
        <p14:creationId xmlns:p14="http://schemas.microsoft.com/office/powerpoint/2010/main" val="4224581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6</a:t>
            </a:fld>
            <a:endParaRPr lang="en-SG" dirty="0"/>
          </a:p>
        </p:txBody>
      </p:sp>
    </p:spTree>
    <p:extLst>
      <p:ext uri="{BB962C8B-B14F-4D97-AF65-F5344CB8AC3E}">
        <p14:creationId xmlns:p14="http://schemas.microsoft.com/office/powerpoint/2010/main" val="2611619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7</a:t>
            </a:fld>
            <a:endParaRPr lang="en-SG" dirty="0"/>
          </a:p>
        </p:txBody>
      </p:sp>
    </p:spTree>
    <p:extLst>
      <p:ext uri="{BB962C8B-B14F-4D97-AF65-F5344CB8AC3E}">
        <p14:creationId xmlns:p14="http://schemas.microsoft.com/office/powerpoint/2010/main" val="3791362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8</a:t>
            </a:fld>
            <a:endParaRPr lang="en-SG" dirty="0"/>
          </a:p>
        </p:txBody>
      </p:sp>
    </p:spTree>
    <p:extLst>
      <p:ext uri="{BB962C8B-B14F-4D97-AF65-F5344CB8AC3E}">
        <p14:creationId xmlns:p14="http://schemas.microsoft.com/office/powerpoint/2010/main" val="3214947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9</a:t>
            </a:fld>
            <a:endParaRPr lang="en-SG" dirty="0"/>
          </a:p>
        </p:txBody>
      </p:sp>
    </p:spTree>
    <p:extLst>
      <p:ext uri="{BB962C8B-B14F-4D97-AF65-F5344CB8AC3E}">
        <p14:creationId xmlns:p14="http://schemas.microsoft.com/office/powerpoint/2010/main" val="2664739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10</a:t>
            </a:fld>
            <a:endParaRPr lang="en-SG" dirty="0"/>
          </a:p>
        </p:txBody>
      </p:sp>
    </p:spTree>
    <p:extLst>
      <p:ext uri="{BB962C8B-B14F-4D97-AF65-F5344CB8AC3E}">
        <p14:creationId xmlns:p14="http://schemas.microsoft.com/office/powerpoint/2010/main" val="951978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11</a:t>
            </a:fld>
            <a:endParaRPr lang="en-SG" dirty="0"/>
          </a:p>
        </p:txBody>
      </p:sp>
    </p:spTree>
    <p:extLst>
      <p:ext uri="{BB962C8B-B14F-4D97-AF65-F5344CB8AC3E}">
        <p14:creationId xmlns:p14="http://schemas.microsoft.com/office/powerpoint/2010/main" val="3744871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12</a:t>
            </a:fld>
            <a:endParaRPr lang="en-SG" dirty="0"/>
          </a:p>
        </p:txBody>
      </p:sp>
    </p:spTree>
    <p:extLst>
      <p:ext uri="{BB962C8B-B14F-4D97-AF65-F5344CB8AC3E}">
        <p14:creationId xmlns:p14="http://schemas.microsoft.com/office/powerpoint/2010/main" val="1760584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13</a:t>
            </a:fld>
            <a:endParaRPr lang="en-SG" dirty="0"/>
          </a:p>
        </p:txBody>
      </p:sp>
    </p:spTree>
    <p:extLst>
      <p:ext uri="{BB962C8B-B14F-4D97-AF65-F5344CB8AC3E}">
        <p14:creationId xmlns:p14="http://schemas.microsoft.com/office/powerpoint/2010/main" val="1324659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14</a:t>
            </a:fld>
            <a:endParaRPr lang="en-SG" dirty="0"/>
          </a:p>
        </p:txBody>
      </p:sp>
    </p:spTree>
    <p:extLst>
      <p:ext uri="{BB962C8B-B14F-4D97-AF65-F5344CB8AC3E}">
        <p14:creationId xmlns:p14="http://schemas.microsoft.com/office/powerpoint/2010/main" val="381650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15</a:t>
            </a:fld>
            <a:endParaRPr lang="en-SG" dirty="0"/>
          </a:p>
        </p:txBody>
      </p:sp>
    </p:spTree>
    <p:extLst>
      <p:ext uri="{BB962C8B-B14F-4D97-AF65-F5344CB8AC3E}">
        <p14:creationId xmlns:p14="http://schemas.microsoft.com/office/powerpoint/2010/main" val="28844278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16</a:t>
            </a:fld>
            <a:endParaRPr lang="en-SG" dirty="0"/>
          </a:p>
        </p:txBody>
      </p:sp>
    </p:spTree>
    <p:extLst>
      <p:ext uri="{BB962C8B-B14F-4D97-AF65-F5344CB8AC3E}">
        <p14:creationId xmlns:p14="http://schemas.microsoft.com/office/powerpoint/2010/main" val="44783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17</a:t>
            </a:fld>
            <a:endParaRPr lang="en-SG" dirty="0"/>
          </a:p>
        </p:txBody>
      </p:sp>
    </p:spTree>
    <p:extLst>
      <p:ext uri="{BB962C8B-B14F-4D97-AF65-F5344CB8AC3E}">
        <p14:creationId xmlns:p14="http://schemas.microsoft.com/office/powerpoint/2010/main" val="343938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18</a:t>
            </a:fld>
            <a:endParaRPr lang="en-SG" dirty="0"/>
          </a:p>
        </p:txBody>
      </p:sp>
    </p:spTree>
    <p:extLst>
      <p:ext uri="{BB962C8B-B14F-4D97-AF65-F5344CB8AC3E}">
        <p14:creationId xmlns:p14="http://schemas.microsoft.com/office/powerpoint/2010/main" val="34414455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19</a:t>
            </a:fld>
            <a:endParaRPr lang="en-SG" dirty="0"/>
          </a:p>
        </p:txBody>
      </p:sp>
    </p:spTree>
    <p:extLst>
      <p:ext uri="{BB962C8B-B14F-4D97-AF65-F5344CB8AC3E}">
        <p14:creationId xmlns:p14="http://schemas.microsoft.com/office/powerpoint/2010/main" val="1696881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20</a:t>
            </a:fld>
            <a:endParaRPr lang="en-SG" dirty="0"/>
          </a:p>
        </p:txBody>
      </p:sp>
    </p:spTree>
    <p:extLst>
      <p:ext uri="{BB962C8B-B14F-4D97-AF65-F5344CB8AC3E}">
        <p14:creationId xmlns:p14="http://schemas.microsoft.com/office/powerpoint/2010/main" val="20713062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21</a:t>
            </a:fld>
            <a:endParaRPr lang="en-SG" dirty="0"/>
          </a:p>
        </p:txBody>
      </p:sp>
    </p:spTree>
    <p:extLst>
      <p:ext uri="{BB962C8B-B14F-4D97-AF65-F5344CB8AC3E}">
        <p14:creationId xmlns:p14="http://schemas.microsoft.com/office/powerpoint/2010/main" val="22214281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22</a:t>
            </a:fld>
            <a:endParaRPr lang="en-SG" dirty="0"/>
          </a:p>
        </p:txBody>
      </p:sp>
    </p:spTree>
    <p:extLst>
      <p:ext uri="{BB962C8B-B14F-4D97-AF65-F5344CB8AC3E}">
        <p14:creationId xmlns:p14="http://schemas.microsoft.com/office/powerpoint/2010/main" val="37469937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23</a:t>
            </a:fld>
            <a:endParaRPr lang="en-SG" dirty="0"/>
          </a:p>
        </p:txBody>
      </p:sp>
    </p:spTree>
    <p:extLst>
      <p:ext uri="{BB962C8B-B14F-4D97-AF65-F5344CB8AC3E}">
        <p14:creationId xmlns:p14="http://schemas.microsoft.com/office/powerpoint/2010/main" val="41782489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24</a:t>
            </a:fld>
            <a:endParaRPr lang="en-SG" dirty="0"/>
          </a:p>
        </p:txBody>
      </p:sp>
    </p:spTree>
    <p:extLst>
      <p:ext uri="{BB962C8B-B14F-4D97-AF65-F5344CB8AC3E}">
        <p14:creationId xmlns:p14="http://schemas.microsoft.com/office/powerpoint/2010/main" val="16115048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25</a:t>
            </a:fld>
            <a:endParaRPr lang="en-SG" dirty="0"/>
          </a:p>
        </p:txBody>
      </p:sp>
    </p:spTree>
    <p:extLst>
      <p:ext uri="{BB962C8B-B14F-4D97-AF65-F5344CB8AC3E}">
        <p14:creationId xmlns:p14="http://schemas.microsoft.com/office/powerpoint/2010/main" val="7139075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26</a:t>
            </a:fld>
            <a:endParaRPr lang="en-SG" dirty="0"/>
          </a:p>
        </p:txBody>
      </p:sp>
    </p:spTree>
    <p:extLst>
      <p:ext uri="{BB962C8B-B14F-4D97-AF65-F5344CB8AC3E}">
        <p14:creationId xmlns:p14="http://schemas.microsoft.com/office/powerpoint/2010/main" val="2125389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27</a:t>
            </a:fld>
            <a:endParaRPr lang="en-SG" dirty="0"/>
          </a:p>
        </p:txBody>
      </p:sp>
    </p:spTree>
    <p:extLst>
      <p:ext uri="{BB962C8B-B14F-4D97-AF65-F5344CB8AC3E}">
        <p14:creationId xmlns:p14="http://schemas.microsoft.com/office/powerpoint/2010/main" val="27118844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28</a:t>
            </a:fld>
            <a:endParaRPr lang="en-SG" dirty="0"/>
          </a:p>
        </p:txBody>
      </p:sp>
    </p:spTree>
    <p:extLst>
      <p:ext uri="{BB962C8B-B14F-4D97-AF65-F5344CB8AC3E}">
        <p14:creationId xmlns:p14="http://schemas.microsoft.com/office/powerpoint/2010/main" val="35826315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29</a:t>
            </a:fld>
            <a:endParaRPr lang="en-SG" dirty="0"/>
          </a:p>
        </p:txBody>
      </p:sp>
    </p:spTree>
    <p:extLst>
      <p:ext uri="{BB962C8B-B14F-4D97-AF65-F5344CB8AC3E}">
        <p14:creationId xmlns:p14="http://schemas.microsoft.com/office/powerpoint/2010/main" val="26671797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30</a:t>
            </a:fld>
            <a:endParaRPr lang="en-SG" dirty="0"/>
          </a:p>
        </p:txBody>
      </p:sp>
    </p:spTree>
    <p:extLst>
      <p:ext uri="{BB962C8B-B14F-4D97-AF65-F5344CB8AC3E}">
        <p14:creationId xmlns:p14="http://schemas.microsoft.com/office/powerpoint/2010/main" val="3677261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31</a:t>
            </a:fld>
            <a:endParaRPr lang="en-SG" dirty="0"/>
          </a:p>
        </p:txBody>
      </p:sp>
    </p:spTree>
    <p:extLst>
      <p:ext uri="{BB962C8B-B14F-4D97-AF65-F5344CB8AC3E}">
        <p14:creationId xmlns:p14="http://schemas.microsoft.com/office/powerpoint/2010/main" val="6465687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32</a:t>
            </a:fld>
            <a:endParaRPr lang="en-SG" dirty="0"/>
          </a:p>
        </p:txBody>
      </p:sp>
    </p:spTree>
    <p:extLst>
      <p:ext uri="{BB962C8B-B14F-4D97-AF65-F5344CB8AC3E}">
        <p14:creationId xmlns:p14="http://schemas.microsoft.com/office/powerpoint/2010/main" val="35905293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33</a:t>
            </a:fld>
            <a:endParaRPr lang="en-SG" dirty="0"/>
          </a:p>
        </p:txBody>
      </p:sp>
    </p:spTree>
    <p:extLst>
      <p:ext uri="{BB962C8B-B14F-4D97-AF65-F5344CB8AC3E}">
        <p14:creationId xmlns:p14="http://schemas.microsoft.com/office/powerpoint/2010/main" val="34484763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34</a:t>
            </a:fld>
            <a:endParaRPr lang="en-SG" dirty="0"/>
          </a:p>
        </p:txBody>
      </p:sp>
    </p:spTree>
    <p:extLst>
      <p:ext uri="{BB962C8B-B14F-4D97-AF65-F5344CB8AC3E}">
        <p14:creationId xmlns:p14="http://schemas.microsoft.com/office/powerpoint/2010/main" val="4224461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35</a:t>
            </a:fld>
            <a:endParaRPr lang="en-SG" dirty="0"/>
          </a:p>
        </p:txBody>
      </p:sp>
    </p:spTree>
    <p:extLst>
      <p:ext uri="{BB962C8B-B14F-4D97-AF65-F5344CB8AC3E}">
        <p14:creationId xmlns:p14="http://schemas.microsoft.com/office/powerpoint/2010/main" val="40522572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36</a:t>
            </a:fld>
            <a:endParaRPr lang="en-SG" dirty="0"/>
          </a:p>
        </p:txBody>
      </p:sp>
    </p:spTree>
    <p:extLst>
      <p:ext uri="{BB962C8B-B14F-4D97-AF65-F5344CB8AC3E}">
        <p14:creationId xmlns:p14="http://schemas.microsoft.com/office/powerpoint/2010/main" val="40433695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37</a:t>
            </a:fld>
            <a:endParaRPr lang="en-SG" dirty="0"/>
          </a:p>
        </p:txBody>
      </p:sp>
    </p:spTree>
    <p:extLst>
      <p:ext uri="{BB962C8B-B14F-4D97-AF65-F5344CB8AC3E}">
        <p14:creationId xmlns:p14="http://schemas.microsoft.com/office/powerpoint/2010/main" val="29260758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38</a:t>
            </a:fld>
            <a:endParaRPr lang="en-SG" dirty="0"/>
          </a:p>
        </p:txBody>
      </p:sp>
    </p:spTree>
    <p:extLst>
      <p:ext uri="{BB962C8B-B14F-4D97-AF65-F5344CB8AC3E}">
        <p14:creationId xmlns:p14="http://schemas.microsoft.com/office/powerpoint/2010/main" val="9475712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39</a:t>
            </a:fld>
            <a:endParaRPr lang="en-SG" dirty="0"/>
          </a:p>
        </p:txBody>
      </p:sp>
    </p:spTree>
    <p:extLst>
      <p:ext uri="{BB962C8B-B14F-4D97-AF65-F5344CB8AC3E}">
        <p14:creationId xmlns:p14="http://schemas.microsoft.com/office/powerpoint/2010/main" val="28859817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40</a:t>
            </a:fld>
            <a:endParaRPr lang="en-SG" dirty="0"/>
          </a:p>
        </p:txBody>
      </p:sp>
    </p:spTree>
    <p:extLst>
      <p:ext uri="{BB962C8B-B14F-4D97-AF65-F5344CB8AC3E}">
        <p14:creationId xmlns:p14="http://schemas.microsoft.com/office/powerpoint/2010/main" val="4972479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41</a:t>
            </a:fld>
            <a:endParaRPr lang="en-SG" dirty="0"/>
          </a:p>
        </p:txBody>
      </p:sp>
    </p:spTree>
    <p:extLst>
      <p:ext uri="{BB962C8B-B14F-4D97-AF65-F5344CB8AC3E}">
        <p14:creationId xmlns:p14="http://schemas.microsoft.com/office/powerpoint/2010/main" val="6074745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42</a:t>
            </a:fld>
            <a:endParaRPr lang="en-SG" dirty="0"/>
          </a:p>
        </p:txBody>
      </p:sp>
    </p:spTree>
    <p:extLst>
      <p:ext uri="{BB962C8B-B14F-4D97-AF65-F5344CB8AC3E}">
        <p14:creationId xmlns:p14="http://schemas.microsoft.com/office/powerpoint/2010/main" val="30999000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43</a:t>
            </a:fld>
            <a:endParaRPr lang="en-SG" dirty="0"/>
          </a:p>
        </p:txBody>
      </p:sp>
    </p:spTree>
    <p:extLst>
      <p:ext uri="{BB962C8B-B14F-4D97-AF65-F5344CB8AC3E}">
        <p14:creationId xmlns:p14="http://schemas.microsoft.com/office/powerpoint/2010/main" val="2821221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44</a:t>
            </a:fld>
            <a:endParaRPr lang="en-SG" dirty="0"/>
          </a:p>
        </p:txBody>
      </p:sp>
    </p:spTree>
    <p:extLst>
      <p:ext uri="{BB962C8B-B14F-4D97-AF65-F5344CB8AC3E}">
        <p14:creationId xmlns:p14="http://schemas.microsoft.com/office/powerpoint/2010/main" val="23823807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45</a:t>
            </a:fld>
            <a:endParaRPr lang="en-SG" dirty="0"/>
          </a:p>
        </p:txBody>
      </p:sp>
    </p:spTree>
    <p:extLst>
      <p:ext uri="{BB962C8B-B14F-4D97-AF65-F5344CB8AC3E}">
        <p14:creationId xmlns:p14="http://schemas.microsoft.com/office/powerpoint/2010/main" val="16462749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46</a:t>
            </a:fld>
            <a:endParaRPr lang="en-SG" dirty="0"/>
          </a:p>
        </p:txBody>
      </p:sp>
    </p:spTree>
    <p:extLst>
      <p:ext uri="{BB962C8B-B14F-4D97-AF65-F5344CB8AC3E}">
        <p14:creationId xmlns:p14="http://schemas.microsoft.com/office/powerpoint/2010/main" val="17440393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47</a:t>
            </a:fld>
            <a:endParaRPr lang="en-SG" dirty="0"/>
          </a:p>
        </p:txBody>
      </p:sp>
    </p:spTree>
    <p:extLst>
      <p:ext uri="{BB962C8B-B14F-4D97-AF65-F5344CB8AC3E}">
        <p14:creationId xmlns:p14="http://schemas.microsoft.com/office/powerpoint/2010/main" val="25345917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58</a:t>
            </a:fld>
            <a:endParaRPr lang="en-SG" dirty="0"/>
          </a:p>
        </p:txBody>
      </p:sp>
    </p:spTree>
    <p:extLst>
      <p:ext uri="{BB962C8B-B14F-4D97-AF65-F5344CB8AC3E}">
        <p14:creationId xmlns:p14="http://schemas.microsoft.com/office/powerpoint/2010/main" val="194118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261355-5649-4AD8-BB9D-1A5455CEB169}" type="datetime1">
              <a:rPr lang="en-SG" smtClean="0"/>
              <a:t>2/7/2026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1540911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63F7B6-8766-4E27-BCA9-2344E6587F41}" type="datetime1">
              <a:rPr lang="en-SG" smtClean="0"/>
              <a:t>2/7/2026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2819895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A2D75A-5185-443E-9091-36C60D98FB3F}" type="datetime1">
              <a:rPr lang="en-SG" smtClean="0"/>
              <a:t>2/7/2026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421622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54EAFD-9772-4422-A2F2-E906626A189E}" type="datetime1">
              <a:rPr lang="en-SG" smtClean="0"/>
              <a:t>2/7/2026</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415693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6E143B-0144-4690-B3B4-A05CFAE8D5F2}" type="datetime1">
              <a:rPr lang="en-SG" smtClean="0"/>
              <a:t>2/7/2026</a:t>
            </a:fld>
            <a:endParaRPr lang="en-SG" dirty="0"/>
          </a:p>
        </p:txBody>
      </p:sp>
      <p:sp>
        <p:nvSpPr>
          <p:cNvPr id="8" name="Footer Placeholder 7"/>
          <p:cNvSpPr>
            <a:spLocks noGrp="1"/>
          </p:cNvSpPr>
          <p:nvPr>
            <p:ph type="ftr" sz="quarter" idx="11"/>
          </p:nvPr>
        </p:nvSpPr>
        <p:spPr/>
        <p:txBody>
          <a:bodyPr/>
          <a:lstStyle/>
          <a:p>
            <a:endParaRPr lang="en-SG" dirty="0"/>
          </a:p>
        </p:txBody>
      </p:sp>
      <p:sp>
        <p:nvSpPr>
          <p:cNvPr id="9" name="Slide Number Placeholder 8"/>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990113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C1631C-D083-42BA-A20B-0E0CD2C0567E}" type="datetime1">
              <a:rPr lang="en-SG" smtClean="0"/>
              <a:t>2/7/2026</a:t>
            </a:fld>
            <a:endParaRPr lang="en-SG" dirty="0"/>
          </a:p>
        </p:txBody>
      </p:sp>
      <p:sp>
        <p:nvSpPr>
          <p:cNvPr id="4" name="Footer Placeholder 3"/>
          <p:cNvSpPr>
            <a:spLocks noGrp="1"/>
          </p:cNvSpPr>
          <p:nvPr>
            <p:ph type="ftr" sz="quarter" idx="11"/>
          </p:nvPr>
        </p:nvSpPr>
        <p:spPr/>
        <p:txBody>
          <a:bodyPr/>
          <a:lstStyle/>
          <a:p>
            <a:endParaRPr lang="en-SG" dirty="0"/>
          </a:p>
        </p:txBody>
      </p:sp>
      <p:sp>
        <p:nvSpPr>
          <p:cNvPr id="5" name="Slide Number Placeholder 4"/>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457530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3DA9C-0E2B-4787-AE52-67F6181CA98A}" type="datetime1">
              <a:rPr lang="en-SG" smtClean="0"/>
              <a:t>2/7/2026</a:t>
            </a:fld>
            <a:endParaRPr lang="en-SG" dirty="0"/>
          </a:p>
        </p:txBody>
      </p:sp>
      <p:sp>
        <p:nvSpPr>
          <p:cNvPr id="3" name="Footer Placeholder 2"/>
          <p:cNvSpPr>
            <a:spLocks noGrp="1"/>
          </p:cNvSpPr>
          <p:nvPr>
            <p:ph type="ftr" sz="quarter" idx="11"/>
          </p:nvPr>
        </p:nvSpPr>
        <p:spPr/>
        <p:txBody>
          <a:bodyPr/>
          <a:lstStyle/>
          <a:p>
            <a:endParaRPr lang="en-SG" dirty="0"/>
          </a:p>
        </p:txBody>
      </p:sp>
      <p:sp>
        <p:nvSpPr>
          <p:cNvPr id="4" name="Slide Number Placeholder 3"/>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2282714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9A2BB6-88BE-472E-BEE6-0367B872129D}" type="datetime1">
              <a:rPr lang="en-SG" smtClean="0"/>
              <a:t>2/7/2026</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2712682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2C7B5B-5E12-41EA-81B6-3C439D1BCEB3}" type="datetime1">
              <a:rPr lang="en-SG" smtClean="0"/>
              <a:t>2/7/2026</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43312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4615D4-F39F-40C8-B815-9D5F7CC6837A}" type="datetime1">
              <a:rPr lang="en-SG" smtClean="0"/>
              <a:t>2/7/2026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678463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06C2B7-FFFB-439E-984B-574F822BDA6B}" type="datetime1">
              <a:rPr lang="en-SG" smtClean="0"/>
              <a:t>2/7/2026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1184222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2B41B-CFB2-456D-89C3-CA102AEB0DD4}" type="datetime1">
              <a:rPr lang="en-SG" smtClean="0"/>
              <a:t>2/7/2026</a:t>
            </a:fld>
            <a:endParaRPr lang="en-SG"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45BCA7-BE1F-44EA-8FAA-E97CADA8B770}" type="slidenum">
              <a:rPr lang="en-SG" smtClean="0"/>
              <a:t>‹#›</a:t>
            </a:fld>
            <a:endParaRPr lang="en-SG" dirty="0"/>
          </a:p>
        </p:txBody>
      </p:sp>
    </p:spTree>
    <p:extLst>
      <p:ext uri="{BB962C8B-B14F-4D97-AF65-F5344CB8AC3E}">
        <p14:creationId xmlns:p14="http://schemas.microsoft.com/office/powerpoint/2010/main" val="22053288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10.png"/></Relationships>
</file>

<file path=ppt/slides/_rels/slide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10" Type="http://schemas.openxmlformats.org/officeDocument/2006/relationships/image" Target="../media/image4.jpeg"/><Relationship Id="rId4" Type="http://schemas.openxmlformats.org/officeDocument/2006/relationships/image" Target="../media/image6.png"/><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120.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201.png"/><Relationship Id="rId3" Type="http://schemas.openxmlformats.org/officeDocument/2006/relationships/image" Target="../media/image19.png"/><Relationship Id="rId7" Type="http://schemas.openxmlformats.org/officeDocument/2006/relationships/image" Target="../media/image19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2.png"/><Relationship Id="rId5" Type="http://schemas.openxmlformats.org/officeDocument/2006/relationships/image" Target="../media/image19.jpg"/><Relationship Id="rId4" Type="http://schemas.openxmlformats.org/officeDocument/2006/relationships/image" Target="../media/image20.png"/><Relationship Id="rId9"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26.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1.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image" Target="../media/image211.png"/><Relationship Id="rId3" Type="http://schemas.openxmlformats.org/officeDocument/2006/relationships/image" Target="../media/image34.png"/><Relationship Id="rId7"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300.png"/><Relationship Id="rId3" Type="http://schemas.openxmlformats.org/officeDocument/2006/relationships/image" Target="../media/image250.png"/><Relationship Id="rId7" Type="http://schemas.openxmlformats.org/officeDocument/2006/relationships/image" Target="../media/image29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80.png"/><Relationship Id="rId4" Type="http://schemas.openxmlformats.org/officeDocument/2006/relationships/image" Target="../media/image260.png"/><Relationship Id="rId9"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2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270.png"/></Relationships>
</file>

<file path=ppt/slides/_rels/slide2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11.png"/><Relationship Id="rId7"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48.png"/><Relationship Id="rId4" Type="http://schemas.openxmlformats.org/officeDocument/2006/relationships/image" Target="../media/image430.png"/><Relationship Id="rId9"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81.png"/><Relationship Id="rId4" Type="http://schemas.openxmlformats.org/officeDocument/2006/relationships/image" Target="../media/image7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image" Target="../media/image56.png"/><Relationship Id="rId7" Type="http://schemas.openxmlformats.org/officeDocument/2006/relationships/image" Target="../media/image17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150.png"/><Relationship Id="rId4" Type="http://schemas.openxmlformats.org/officeDocument/2006/relationships/image" Target="../media/image60.png"/><Relationship Id="rId9"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20.png"/></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3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451.png"/><Relationship Id="rId4" Type="http://schemas.openxmlformats.org/officeDocument/2006/relationships/image" Target="../media/image69.png"/></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3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37.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0.png"/></Relationships>
</file>

<file path=ppt/slides/_rels/slide38.xml.rels><?xml version="1.0" encoding="UTF-8" standalone="yes"?>
<Relationships xmlns="http://schemas.openxmlformats.org/package/2006/relationships"><Relationship Id="rId8" Type="http://schemas.openxmlformats.org/officeDocument/2006/relationships/image" Target="../media/image410.png"/><Relationship Id="rId3" Type="http://schemas.openxmlformats.org/officeDocument/2006/relationships/image" Target="../media/image79.png"/><Relationship Id="rId7" Type="http://schemas.openxmlformats.org/officeDocument/2006/relationships/image" Target="../media/image400.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90.png"/><Relationship Id="rId5" Type="http://schemas.openxmlformats.org/officeDocument/2006/relationships/image" Target="../media/image380.png"/><Relationship Id="rId10" Type="http://schemas.openxmlformats.org/officeDocument/2006/relationships/image" Target="../media/image800.png"/><Relationship Id="rId4" Type="http://schemas.openxmlformats.org/officeDocument/2006/relationships/image" Target="../media/image370.png"/><Relationship Id="rId9" Type="http://schemas.openxmlformats.org/officeDocument/2006/relationships/image" Target="../media/image79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2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830.png"/></Relationships>
</file>

<file path=ppt/slides/_rels/slide42.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9.png"/></Relationships>
</file>

<file path=ppt/slides/_rels/slide4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9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6.png"/></Relationships>
</file>

<file path=ppt/slides/_rels/slide50.xml.rels><?xml version="1.0" encoding="UTF-8" standalone="yes"?>
<Relationships xmlns="http://schemas.openxmlformats.org/package/2006/relationships"><Relationship Id="rId2" Type="http://schemas.openxmlformats.org/officeDocument/2006/relationships/image" Target="../media/image97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hyperlink" Target="https://mirror.uncyc.org/wiki/Roseanne"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5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3552668"/>
            <a:ext cx="6858000" cy="1439057"/>
          </a:xfrm>
        </p:spPr>
        <p:txBody>
          <a:bodyPr>
            <a:normAutofit/>
          </a:bodyPr>
          <a:lstStyle/>
          <a:p>
            <a:r>
              <a:rPr lang="en-SG" sz="3300" dirty="0"/>
              <a:t>Ashish Dandekar</a:t>
            </a:r>
            <a:endParaRPr lang="en-SG" dirty="0"/>
          </a:p>
        </p:txBody>
      </p:sp>
      <p:sp>
        <p:nvSpPr>
          <p:cNvPr id="4" name="Rounded Rectangle 3"/>
          <p:cNvSpPr/>
          <p:nvPr/>
        </p:nvSpPr>
        <p:spPr>
          <a:xfrm>
            <a:off x="644577" y="2152650"/>
            <a:ext cx="7809875" cy="751115"/>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 name="Title 1"/>
          <p:cNvSpPr>
            <a:spLocks noGrp="1"/>
          </p:cNvSpPr>
          <p:nvPr>
            <p:ph type="ctrTitle"/>
          </p:nvPr>
        </p:nvSpPr>
        <p:spPr>
          <a:xfrm>
            <a:off x="922086" y="2152651"/>
            <a:ext cx="7247642" cy="627871"/>
          </a:xfrm>
        </p:spPr>
        <p:txBody>
          <a:bodyPr>
            <a:normAutofit/>
          </a:bodyPr>
          <a:lstStyle/>
          <a:p>
            <a:r>
              <a:rPr lang="en-SG" sz="3000" dirty="0">
                <a:solidFill>
                  <a:schemeClr val="bg1"/>
                </a:solidFill>
                <a:latin typeface="+mn-lt"/>
              </a:rPr>
              <a:t>Lecture 5: Set Theory</a:t>
            </a:r>
          </a:p>
        </p:txBody>
      </p:sp>
      <p:sp>
        <p:nvSpPr>
          <p:cNvPr id="5" name="TextBox 4"/>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6" name="TextBox 5"/>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0" name="TextBox 9"/>
          <p:cNvSpPr txBox="1"/>
          <p:nvPr/>
        </p:nvSpPr>
        <p:spPr>
          <a:xfrm>
            <a:off x="0" y="485733"/>
            <a:ext cx="9144000" cy="27699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050" dirty="0">
              <a:solidFill>
                <a:schemeClr val="bg1"/>
              </a:solidFill>
            </a:endParaRPr>
          </a:p>
        </p:txBody>
      </p:sp>
      <p:sp>
        <p:nvSpPr>
          <p:cNvPr id="11" name="Slide Number Placeholder 10"/>
          <p:cNvSpPr>
            <a:spLocks noGrp="1"/>
          </p:cNvSpPr>
          <p:nvPr>
            <p:ph type="sldNum" sz="quarter" idx="12"/>
          </p:nvPr>
        </p:nvSpPr>
        <p:spPr/>
        <p:txBody>
          <a:bodyPr/>
          <a:lstStyle/>
          <a:p>
            <a:fld id="{3945BCA7-BE1F-44EA-8FAA-E97CADA8B770}" type="slidenum">
              <a:rPr lang="en-SG" smtClean="0"/>
              <a:t>1</a:t>
            </a:fld>
            <a:endParaRPr lang="en-SG" dirty="0"/>
          </a:p>
        </p:txBody>
      </p:sp>
      <p:sp>
        <p:nvSpPr>
          <p:cNvPr id="22" name="Oval 21"/>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TextBox 29">
            <a:extLst>
              <a:ext uri="{FF2B5EF4-FFF2-40B4-BE49-F238E27FC236}">
                <a16:creationId xmlns:a16="http://schemas.microsoft.com/office/drawing/2014/main" id="{61C583C1-B7FA-4092-A243-2F808C0E4E07}"/>
              </a:ext>
            </a:extLst>
          </p:cNvPr>
          <p:cNvSpPr txBox="1"/>
          <p:nvPr/>
        </p:nvSpPr>
        <p:spPr>
          <a:xfrm>
            <a:off x="101700" y="6362437"/>
            <a:ext cx="2408081" cy="369332"/>
          </a:xfrm>
          <a:prstGeom prst="rect">
            <a:avLst/>
          </a:prstGeom>
          <a:solidFill>
            <a:schemeClr val="accent4">
              <a:lumMod val="20000"/>
              <a:lumOff val="80000"/>
            </a:schemeClr>
          </a:solidFill>
        </p:spPr>
        <p:txBody>
          <a:bodyPr wrap="square" rtlCol="0">
            <a:spAutoFit/>
          </a:bodyPr>
          <a:lstStyle/>
          <a:p>
            <a:pPr algn="ctr"/>
            <a:r>
              <a:rPr lang="en-US" dirty="0" err="1"/>
              <a:t>AY2026</a:t>
            </a:r>
            <a:r>
              <a:rPr lang="en-US" dirty="0"/>
              <a:t>/27 Semester 1</a:t>
            </a:r>
            <a:endParaRPr lang="en-SG" dirty="0"/>
          </a:p>
        </p:txBody>
      </p:sp>
      <p:sp>
        <p:nvSpPr>
          <p:cNvPr id="7" name="TextBox 6">
            <a:extLst>
              <a:ext uri="{FF2B5EF4-FFF2-40B4-BE49-F238E27FC236}">
                <a16:creationId xmlns:a16="http://schemas.microsoft.com/office/drawing/2014/main" id="{E2D475BF-8038-34FC-2B90-B0F986A69B17}"/>
              </a:ext>
            </a:extLst>
          </p:cNvPr>
          <p:cNvSpPr txBox="1"/>
          <p:nvPr/>
        </p:nvSpPr>
        <p:spPr>
          <a:xfrm>
            <a:off x="6726309" y="958669"/>
            <a:ext cx="2623353" cy="369332"/>
          </a:xfrm>
          <a:prstGeom prst="rect">
            <a:avLst/>
          </a:prstGeom>
          <a:noFill/>
        </p:spPr>
        <p:txBody>
          <a:bodyPr wrap="square">
            <a:spAutoFit/>
          </a:bodyPr>
          <a:lstStyle/>
          <a:p>
            <a:r>
              <a:rPr lang="en-SG" sz="1800" dirty="0"/>
              <a:t>Slides credits: Aaron Tan</a:t>
            </a:r>
          </a:p>
        </p:txBody>
      </p:sp>
    </p:spTree>
    <p:extLst>
      <p:ext uri="{BB962C8B-B14F-4D97-AF65-F5344CB8AC3E}">
        <p14:creationId xmlns:p14="http://schemas.microsoft.com/office/powerpoint/2010/main" val="95164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2086" y="2152651"/>
            <a:ext cx="7247642" cy="627871"/>
          </a:xfrm>
        </p:spPr>
        <p:txBody>
          <a:bodyPr>
            <a:normAutofit/>
          </a:bodyPr>
          <a:lstStyle/>
          <a:p>
            <a:r>
              <a:rPr lang="en-SG" sz="3000" dirty="0">
                <a:solidFill>
                  <a:schemeClr val="bg1"/>
                </a:solidFill>
                <a:latin typeface="+mn-lt"/>
              </a:rPr>
              <a:t>Lecture 5: Set Theory</a:t>
            </a:r>
          </a:p>
        </p:txBody>
      </p:sp>
      <p:sp>
        <p:nvSpPr>
          <p:cNvPr id="11" name="Slide Number Placeholder 10"/>
          <p:cNvSpPr>
            <a:spLocks noGrp="1"/>
          </p:cNvSpPr>
          <p:nvPr>
            <p:ph type="sldNum" sz="quarter" idx="12"/>
          </p:nvPr>
        </p:nvSpPr>
        <p:spPr/>
        <p:txBody>
          <a:bodyPr/>
          <a:lstStyle/>
          <a:p>
            <a:fld id="{3945BCA7-BE1F-44EA-8FAA-E97CADA8B770}" type="slidenum">
              <a:rPr lang="en-SG" smtClean="0"/>
              <a:t>2</a:t>
            </a:fld>
            <a:endParaRPr lang="en-SG" dirty="0"/>
          </a:p>
        </p:txBody>
      </p:sp>
      <p:sp>
        <p:nvSpPr>
          <p:cNvPr id="8" name="TextBox 7"/>
          <p:cNvSpPr txBox="1"/>
          <p:nvPr/>
        </p:nvSpPr>
        <p:spPr>
          <a:xfrm>
            <a:off x="294458" y="190575"/>
            <a:ext cx="7753350" cy="3924151"/>
          </a:xfrm>
          <a:prstGeom prst="rect">
            <a:avLst/>
          </a:prstGeom>
          <a:solidFill>
            <a:schemeClr val="accent4">
              <a:lumMod val="20000"/>
              <a:lumOff val="80000"/>
            </a:schemeClr>
          </a:solidFill>
          <a:ln>
            <a:solidFill>
              <a:schemeClr val="tx1">
                <a:lumMod val="65000"/>
                <a:lumOff val="35000"/>
              </a:schemeClr>
            </a:solidFill>
          </a:ln>
        </p:spPr>
        <p:txBody>
          <a:bodyPr wrap="square" rtlCol="0">
            <a:spAutoFit/>
          </a:bodyPr>
          <a:lstStyle/>
          <a:p>
            <a:pPr>
              <a:spcAft>
                <a:spcPts val="600"/>
              </a:spcAft>
            </a:pPr>
            <a:r>
              <a:rPr lang="en-US" sz="2800" dirty="0"/>
              <a:t>“For whereas in the past it was thought that every branch of mathematics depended on its own particular intuition which provided its concepts and prime truths, nowadays it is known to be possible, logically speaking, to derive practically </a:t>
            </a:r>
            <a:r>
              <a:rPr lang="en-US" sz="2800" dirty="0">
                <a:solidFill>
                  <a:srgbClr val="C00000"/>
                </a:solidFill>
              </a:rPr>
              <a:t>the whole of known mathematics from a single source – the Theory of Sets</a:t>
            </a:r>
            <a:r>
              <a:rPr lang="en-US" sz="2800" dirty="0"/>
              <a:t>.”</a:t>
            </a:r>
          </a:p>
          <a:p>
            <a:r>
              <a:rPr lang="en-US" sz="2400" dirty="0"/>
              <a:t>~Nicolas </a:t>
            </a:r>
            <a:r>
              <a:rPr lang="en-US" sz="2400" dirty="0" err="1"/>
              <a:t>Bourbaki</a:t>
            </a:r>
            <a:endParaRPr lang="en-US" sz="2400" dirty="0"/>
          </a:p>
          <a:p>
            <a:r>
              <a:rPr lang="en-US" sz="2400" i="1" dirty="0"/>
              <a:t>Elements of Mathematics: Theory of Sets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5560" y="4178736"/>
            <a:ext cx="5242560" cy="254274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068" y="4301981"/>
            <a:ext cx="1481841" cy="2054370"/>
          </a:xfrm>
          <a:prstGeom prst="rect">
            <a:avLst/>
          </a:prstGeom>
        </p:spPr>
      </p:pic>
    </p:spTree>
    <p:extLst>
      <p:ext uri="{BB962C8B-B14F-4D97-AF65-F5344CB8AC3E}">
        <p14:creationId xmlns:p14="http://schemas.microsoft.com/office/powerpoint/2010/main" val="3244281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2086" y="2152651"/>
            <a:ext cx="7247642" cy="627871"/>
          </a:xfrm>
        </p:spPr>
        <p:txBody>
          <a:bodyPr>
            <a:normAutofit/>
          </a:bodyPr>
          <a:lstStyle/>
          <a:p>
            <a:r>
              <a:rPr lang="en-SG" sz="3000" dirty="0">
                <a:solidFill>
                  <a:schemeClr val="bg1"/>
                </a:solidFill>
                <a:latin typeface="+mn-lt"/>
              </a:rPr>
              <a:t>Lecture 5: Set Theory</a:t>
            </a:r>
          </a:p>
        </p:txBody>
      </p:sp>
      <p:sp>
        <p:nvSpPr>
          <p:cNvPr id="11" name="Slide Number Placeholder 10"/>
          <p:cNvSpPr>
            <a:spLocks noGrp="1"/>
          </p:cNvSpPr>
          <p:nvPr>
            <p:ph type="sldNum" sz="quarter" idx="12"/>
          </p:nvPr>
        </p:nvSpPr>
        <p:spPr/>
        <p:txBody>
          <a:bodyPr/>
          <a:lstStyle/>
          <a:p>
            <a:fld id="{3945BCA7-BE1F-44EA-8FAA-E97CADA8B770}" type="slidenum">
              <a:rPr lang="en-SG" smtClean="0"/>
              <a:t>3</a:t>
            </a:fld>
            <a:endParaRPr lang="en-SG" dirty="0"/>
          </a:p>
        </p:txBody>
      </p:sp>
      <p:sp>
        <p:nvSpPr>
          <p:cNvPr id="8" name="TextBox 7"/>
          <p:cNvSpPr txBox="1"/>
          <p:nvPr/>
        </p:nvSpPr>
        <p:spPr>
          <a:xfrm>
            <a:off x="416378" y="594425"/>
            <a:ext cx="7753350" cy="523220"/>
          </a:xfrm>
          <a:prstGeom prst="rect">
            <a:avLst/>
          </a:prstGeom>
          <a:solidFill>
            <a:schemeClr val="accent4">
              <a:lumMod val="20000"/>
              <a:lumOff val="80000"/>
            </a:schemeClr>
          </a:solidFill>
          <a:ln>
            <a:solidFill>
              <a:schemeClr val="tx1">
                <a:lumMod val="65000"/>
                <a:lumOff val="35000"/>
              </a:schemeClr>
            </a:solidFill>
          </a:ln>
        </p:spPr>
        <p:txBody>
          <a:bodyPr wrap="square" rtlCol="0">
            <a:spAutoFit/>
          </a:bodyPr>
          <a:lstStyle/>
          <a:p>
            <a:pPr>
              <a:spcAft>
                <a:spcPts val="600"/>
              </a:spcAft>
            </a:pPr>
            <a:r>
              <a:rPr lang="en-US" sz="2800" dirty="0"/>
              <a:t>Why is Set Theory important for Computer Science?</a:t>
            </a:r>
            <a:endParaRPr lang="en-US" sz="2400" i="1" dirty="0"/>
          </a:p>
        </p:txBody>
      </p:sp>
      <p:sp>
        <p:nvSpPr>
          <p:cNvPr id="3" name="TextBox 2">
            <a:extLst>
              <a:ext uri="{FF2B5EF4-FFF2-40B4-BE49-F238E27FC236}">
                <a16:creationId xmlns:a16="http://schemas.microsoft.com/office/drawing/2014/main" id="{38394214-CB6C-4961-9246-BCDABFA31719}"/>
              </a:ext>
            </a:extLst>
          </p:cNvPr>
          <p:cNvSpPr txBox="1"/>
          <p:nvPr/>
        </p:nvSpPr>
        <p:spPr>
          <a:xfrm>
            <a:off x="662630" y="1344035"/>
            <a:ext cx="8079027" cy="4785926"/>
          </a:xfrm>
          <a:prstGeom prst="rect">
            <a:avLst/>
          </a:prstGeom>
          <a:noFill/>
        </p:spPr>
        <p:txBody>
          <a:bodyPr wrap="square" rtlCol="0">
            <a:spAutoFit/>
          </a:bodyPr>
          <a:lstStyle/>
          <a:p>
            <a:pPr marL="285750" indent="-285750">
              <a:spcAft>
                <a:spcPts val="1200"/>
              </a:spcAft>
              <a:buFont typeface="Wingdings" panose="05000000000000000000" pitchFamily="2" charset="2"/>
              <a:buChar char="§"/>
            </a:pPr>
            <a:r>
              <a:rPr lang="en-US" sz="2800" dirty="0"/>
              <a:t>It is a useful tool for formalizing and reasoning about computation and the objects of computation.</a:t>
            </a:r>
          </a:p>
          <a:p>
            <a:pPr marL="285750" indent="-285750">
              <a:spcAft>
                <a:spcPts val="1200"/>
              </a:spcAft>
              <a:buFont typeface="Wingdings" panose="05000000000000000000" pitchFamily="2" charset="2"/>
              <a:buChar char="§"/>
            </a:pPr>
            <a:r>
              <a:rPr lang="en-US" sz="2800" dirty="0"/>
              <a:t>It is indivisible from logic where Computer Science has its roots.</a:t>
            </a:r>
          </a:p>
          <a:p>
            <a:pPr marL="285750" indent="-285750">
              <a:spcAft>
                <a:spcPts val="600"/>
              </a:spcAft>
              <a:buFont typeface="Wingdings" panose="05000000000000000000" pitchFamily="2" charset="2"/>
              <a:buChar char="§"/>
            </a:pPr>
            <a:r>
              <a:rPr lang="en-US" sz="2800" dirty="0"/>
              <a:t>Applications</a:t>
            </a:r>
          </a:p>
          <a:p>
            <a:pPr marL="742950" lvl="1" indent="-285750">
              <a:spcAft>
                <a:spcPts val="600"/>
              </a:spcAft>
              <a:buFont typeface="Wingdings" panose="05000000000000000000" pitchFamily="2" charset="2"/>
              <a:buChar char="§"/>
            </a:pPr>
            <a:r>
              <a:rPr lang="en-US" sz="2400" dirty="0"/>
              <a:t>Data structures</a:t>
            </a:r>
          </a:p>
          <a:p>
            <a:pPr marL="742950" lvl="1" indent="-285750">
              <a:spcAft>
                <a:spcPts val="600"/>
              </a:spcAft>
              <a:buFont typeface="Wingdings" panose="05000000000000000000" pitchFamily="2" charset="2"/>
              <a:buChar char="§"/>
            </a:pPr>
            <a:r>
              <a:rPr lang="en-SG" sz="2400" dirty="0"/>
              <a:t>Database theory – databases as relations over sets</a:t>
            </a:r>
          </a:p>
          <a:p>
            <a:pPr marL="742950" lvl="1" indent="-285750">
              <a:spcAft>
                <a:spcPts val="600"/>
              </a:spcAft>
              <a:buFont typeface="Wingdings" panose="05000000000000000000" pitchFamily="2" charset="2"/>
              <a:buChar char="§"/>
            </a:pPr>
            <a:r>
              <a:rPr lang="en-SG" sz="2400" dirty="0"/>
              <a:t>Formal language theory</a:t>
            </a:r>
          </a:p>
          <a:p>
            <a:pPr marL="742950" lvl="1" indent="-285750">
              <a:spcAft>
                <a:spcPts val="600"/>
              </a:spcAft>
              <a:buFont typeface="Wingdings" panose="05000000000000000000" pitchFamily="2" charset="2"/>
              <a:buChar char="§"/>
            </a:pPr>
            <a:r>
              <a:rPr lang="en-SG" sz="2400" dirty="0"/>
              <a:t>Machine learning</a:t>
            </a:r>
          </a:p>
          <a:p>
            <a:pPr marL="742950" lvl="1" indent="-285750">
              <a:spcAft>
                <a:spcPts val="600"/>
              </a:spcAft>
              <a:buFont typeface="Wingdings" panose="05000000000000000000" pitchFamily="2" charset="2"/>
              <a:buChar char="§"/>
            </a:pPr>
            <a:r>
              <a:rPr lang="en-SG" sz="2400" dirty="0"/>
              <a:t>etc.</a:t>
            </a:r>
          </a:p>
        </p:txBody>
      </p:sp>
    </p:spTree>
    <p:extLst>
      <p:ext uri="{BB962C8B-B14F-4D97-AF65-F5344CB8AC3E}">
        <p14:creationId xmlns:p14="http://schemas.microsoft.com/office/powerpoint/2010/main" val="3757878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31AE904-5CE1-6BEC-958B-B089568E9E66}"/>
              </a:ext>
            </a:extLst>
          </p:cNvPr>
          <p:cNvSpPr>
            <a:spLocks noGrp="1"/>
          </p:cNvSpPr>
          <p:nvPr>
            <p:ph type="sldNum" sz="quarter" idx="12"/>
          </p:nvPr>
        </p:nvSpPr>
        <p:spPr/>
        <p:txBody>
          <a:bodyPr/>
          <a:lstStyle/>
          <a:p>
            <a:fld id="{3945BCA7-BE1F-44EA-8FAA-E97CADA8B770}" type="slidenum">
              <a:rPr lang="en-SG" smtClean="0"/>
              <a:t>4</a:t>
            </a:fld>
            <a:endParaRPr lang="en-SG" dirty="0"/>
          </a:p>
        </p:txBody>
      </p:sp>
      <p:pic>
        <p:nvPicPr>
          <p:cNvPr id="6" name="Picture 5" descr="A paper with text and numbers&#10;&#10;AI-generated content may be incorrect.">
            <a:extLst>
              <a:ext uri="{FF2B5EF4-FFF2-40B4-BE49-F238E27FC236}">
                <a16:creationId xmlns:a16="http://schemas.microsoft.com/office/drawing/2014/main" id="{4CDE4955-621E-782B-D973-BF0A541EF0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050" y="870981"/>
            <a:ext cx="7327900" cy="4013200"/>
          </a:xfrm>
          <a:prstGeom prst="rect">
            <a:avLst/>
          </a:prstGeom>
        </p:spPr>
      </p:pic>
      <p:sp>
        <p:nvSpPr>
          <p:cNvPr id="7" name="TextBox 6">
            <a:extLst>
              <a:ext uri="{FF2B5EF4-FFF2-40B4-BE49-F238E27FC236}">
                <a16:creationId xmlns:a16="http://schemas.microsoft.com/office/drawing/2014/main" id="{2A5E659B-F909-9A1B-FE4F-5BC1FAA087EF}"/>
              </a:ext>
            </a:extLst>
          </p:cNvPr>
          <p:cNvSpPr txBox="1"/>
          <p:nvPr/>
        </p:nvSpPr>
        <p:spPr>
          <a:xfrm>
            <a:off x="1234163" y="5435600"/>
            <a:ext cx="6323141" cy="369332"/>
          </a:xfrm>
          <a:prstGeom prst="rect">
            <a:avLst/>
          </a:prstGeom>
          <a:noFill/>
        </p:spPr>
        <p:txBody>
          <a:bodyPr wrap="none" rtlCol="0">
            <a:spAutoFit/>
          </a:bodyPr>
          <a:lstStyle/>
          <a:p>
            <a:r>
              <a:rPr lang="en-US" dirty="0"/>
              <a:t>Ref: I</a:t>
            </a:r>
            <a:r>
              <a:rPr lang="en-SG" dirty="0" err="1"/>
              <a:t>ntroduction</a:t>
            </a:r>
            <a:r>
              <a:rPr lang="en-SG" dirty="0"/>
              <a:t> to the Theory of Computation by Michael </a:t>
            </a:r>
            <a:r>
              <a:rPr lang="en-SG" dirty="0" err="1"/>
              <a:t>Sipser</a:t>
            </a:r>
            <a:endParaRPr lang="en-US" dirty="0"/>
          </a:p>
        </p:txBody>
      </p:sp>
    </p:spTree>
    <p:extLst>
      <p:ext uri="{BB962C8B-B14F-4D97-AF65-F5344CB8AC3E}">
        <p14:creationId xmlns:p14="http://schemas.microsoft.com/office/powerpoint/2010/main" val="976487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485733"/>
            <a:ext cx="9144000" cy="27699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050" dirty="0">
              <a:solidFill>
                <a:schemeClr val="bg1"/>
              </a:solidFill>
            </a:endParaRPr>
          </a:p>
        </p:txBody>
      </p:sp>
      <p:sp>
        <p:nvSpPr>
          <p:cNvPr id="11" name="Slide Number Placeholder 10"/>
          <p:cNvSpPr>
            <a:spLocks noGrp="1"/>
          </p:cNvSpPr>
          <p:nvPr>
            <p:ph type="sldNum" sz="quarter" idx="12"/>
          </p:nvPr>
        </p:nvSpPr>
        <p:spPr/>
        <p:txBody>
          <a:bodyPr/>
          <a:lstStyle/>
          <a:p>
            <a:fld id="{3945BCA7-BE1F-44EA-8FAA-E97CADA8B770}" type="slidenum">
              <a:rPr lang="en-SG" smtClean="0"/>
              <a:t>5</a:t>
            </a:fld>
            <a:endParaRPr lang="en-SG" dirty="0"/>
          </a:p>
        </p:txBody>
      </p:sp>
      <p:sp>
        <p:nvSpPr>
          <p:cNvPr id="37" name="TextBox 36"/>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5. Set Theory</a:t>
            </a:r>
            <a:endParaRPr lang="en-SG" sz="1100" dirty="0">
              <a:solidFill>
                <a:schemeClr val="bg1"/>
              </a:solidFill>
            </a:endParaRPr>
          </a:p>
        </p:txBody>
      </p:sp>
      <p:graphicFrame>
        <p:nvGraphicFramePr>
          <p:cNvPr id="9" name="Diagram 8"/>
          <p:cNvGraphicFramePr/>
          <p:nvPr>
            <p:extLst>
              <p:ext uri="{D42A27DB-BD31-4B8C-83A1-F6EECF244321}">
                <p14:modId xmlns:p14="http://schemas.microsoft.com/office/powerpoint/2010/main" val="220019544"/>
              </p:ext>
            </p:extLst>
          </p:nvPr>
        </p:nvGraphicFramePr>
        <p:xfrm>
          <a:off x="536032" y="1068877"/>
          <a:ext cx="7979318" cy="4710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8" name="TextBox 7"/>
          <p:cNvSpPr txBox="1"/>
          <p:nvPr/>
        </p:nvSpPr>
        <p:spPr>
          <a:xfrm>
            <a:off x="0" y="-643"/>
            <a:ext cx="9144000" cy="461665"/>
          </a:xfrm>
          <a:prstGeom prst="rect">
            <a:avLst/>
          </a:prstGeom>
          <a:noFill/>
        </p:spPr>
        <p:txBody>
          <a:bodyPr wrap="square" rtlCol="0">
            <a:noAutofit/>
          </a:bodyPr>
          <a:lstStyle/>
          <a:p>
            <a:pPr>
              <a:tabLst>
                <a:tab pos="200025" algn="l"/>
                <a:tab pos="2692400" algn="l"/>
                <a:tab pos="5368925" algn="l"/>
                <a:tab pos="7088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Properties of Sets</a:t>
            </a:r>
          </a:p>
        </p:txBody>
      </p:sp>
      <p:sp>
        <p:nvSpPr>
          <p:cNvPr id="47" name="TextBox 46">
            <a:extLst>
              <a:ext uri="{FF2B5EF4-FFF2-40B4-BE49-F238E27FC236}">
                <a16:creationId xmlns:a16="http://schemas.microsoft.com/office/drawing/2014/main" id="{2F7849C3-455C-4E2C-AFB8-00C5134DC270}"/>
              </a:ext>
            </a:extLst>
          </p:cNvPr>
          <p:cNvSpPr txBox="1"/>
          <p:nvPr/>
        </p:nvSpPr>
        <p:spPr>
          <a:xfrm>
            <a:off x="486716" y="6050207"/>
            <a:ext cx="6966287" cy="400110"/>
          </a:xfrm>
          <a:prstGeom prst="rect">
            <a:avLst/>
          </a:prstGeom>
          <a:solidFill>
            <a:schemeClr val="accent4">
              <a:lumMod val="40000"/>
              <a:lumOff val="60000"/>
            </a:schemeClr>
          </a:solidFill>
        </p:spPr>
        <p:txBody>
          <a:bodyPr wrap="square" rtlCol="0">
            <a:spAutoFit/>
          </a:bodyPr>
          <a:lstStyle/>
          <a:p>
            <a:r>
              <a:rPr lang="en-US" sz="2000" dirty="0"/>
              <a:t>Reference: Epp’s Chapter 6 Set Theory</a:t>
            </a:r>
          </a:p>
        </p:txBody>
      </p:sp>
      <p:sp>
        <p:nvSpPr>
          <p:cNvPr id="41" name="Oval 40">
            <a:extLst>
              <a:ext uri="{FF2B5EF4-FFF2-40B4-BE49-F238E27FC236}">
                <a16:creationId xmlns:a16="http://schemas.microsoft.com/office/drawing/2014/main" id="{FE560B91-D43D-40A8-9524-B5B3D8425FC4}"/>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E4BD474D-D243-451D-8105-8EF835D327BA}"/>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7D86C5B1-66A5-4AF7-8487-4E170B6CBF84}"/>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10A569D8-BEA0-4312-826A-3FFF2CB85ED3}"/>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270FCBBC-5C44-4995-A268-350A6656ECD5}"/>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C3CCD1A4-2079-41AE-93C0-75F0D7356185}"/>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a:extLst>
              <a:ext uri="{FF2B5EF4-FFF2-40B4-BE49-F238E27FC236}">
                <a16:creationId xmlns:a16="http://schemas.microsoft.com/office/drawing/2014/main" id="{B2A954C8-A096-4732-A979-75A7C701C81F}"/>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F72175A4-6F99-4BF0-A292-34F6D0A07E22}"/>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3A493224-744C-43A3-897C-E59B841D7705}"/>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027AB489-34C6-4AA3-8EED-0F5F2F7D6810}"/>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DDD29591-5B53-44A4-B0B9-E8A01141982D}"/>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D122CF2D-22D4-40A1-B656-03FEA2E5B8E1}"/>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59CCE40D-50A0-4A70-9057-FF5831CBE556}"/>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458439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6</a:t>
            </a:fld>
            <a:endParaRPr lang="en-SG" dirty="0"/>
          </a:p>
        </p:txBody>
      </p:sp>
      <p:sp>
        <p:nvSpPr>
          <p:cNvPr id="23" name="Rounded Rectangle 22"/>
          <p:cNvSpPr/>
          <p:nvPr/>
        </p:nvSpPr>
        <p:spPr>
          <a:xfrm>
            <a:off x="644577" y="2152650"/>
            <a:ext cx="7870773" cy="1391048"/>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Title 1"/>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5.1	Definitions</a:t>
            </a:r>
          </a:p>
        </p:txBody>
      </p:sp>
      <p:sp>
        <p:nvSpPr>
          <p:cNvPr id="16" name="Oval 15"/>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851157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Definitions: Set-roster Notation</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7</a:t>
            </a:fld>
            <a:endParaRPr lang="en-SG" dirty="0"/>
          </a:p>
        </p:txBody>
      </p:sp>
      <p:sp>
        <p:nvSpPr>
          <p:cNvPr id="2" name="TextBox 1"/>
          <p:cNvSpPr txBox="1"/>
          <p:nvPr/>
        </p:nvSpPr>
        <p:spPr>
          <a:xfrm>
            <a:off x="678055" y="1395098"/>
            <a:ext cx="8465945" cy="954107"/>
          </a:xfrm>
          <a:prstGeom prst="rect">
            <a:avLst/>
          </a:prstGeom>
          <a:noFill/>
        </p:spPr>
        <p:txBody>
          <a:bodyPr wrap="square" rtlCol="0">
            <a:spAutoFit/>
          </a:bodyPr>
          <a:lstStyle/>
          <a:p>
            <a:pPr marL="285750" indent="-285750">
              <a:buFont typeface="Wingdings" panose="05000000000000000000" pitchFamily="2" charset="2"/>
              <a:buChar char="§"/>
            </a:pPr>
            <a:r>
              <a:rPr lang="en-SG" sz="2800" dirty="0"/>
              <a:t>A set is a </a:t>
            </a:r>
            <a:r>
              <a:rPr lang="en-SG" sz="2800" dirty="0">
                <a:solidFill>
                  <a:srgbClr val="C00000"/>
                </a:solidFill>
              </a:rPr>
              <a:t>unordered</a:t>
            </a:r>
            <a:r>
              <a:rPr lang="en-SG" sz="2800" dirty="0"/>
              <a:t> </a:t>
            </a:r>
            <a:r>
              <a:rPr lang="en-SG" sz="2800" dirty="0">
                <a:solidFill>
                  <a:srgbClr val="0000FF"/>
                </a:solidFill>
              </a:rPr>
              <a:t>collection of objects.</a:t>
            </a:r>
          </a:p>
          <a:p>
            <a:pPr marL="285750" indent="-285750">
              <a:buFont typeface="Wingdings" panose="05000000000000000000" pitchFamily="2" charset="2"/>
              <a:buChar char="§"/>
            </a:pPr>
            <a:r>
              <a:rPr lang="en-SG" sz="2800" dirty="0"/>
              <a:t>The objects are called </a:t>
            </a:r>
            <a:r>
              <a:rPr lang="en-SG" sz="2800" dirty="0">
                <a:solidFill>
                  <a:srgbClr val="0000FF"/>
                </a:solidFill>
              </a:rPr>
              <a:t>members</a:t>
            </a:r>
            <a:r>
              <a:rPr lang="en-SG" sz="2800" dirty="0"/>
              <a:t> or </a:t>
            </a:r>
            <a:r>
              <a:rPr lang="en-SG" sz="2800" dirty="0">
                <a:solidFill>
                  <a:srgbClr val="0000FF"/>
                </a:solidFill>
              </a:rPr>
              <a:t>elements</a:t>
            </a:r>
            <a:r>
              <a:rPr lang="en-SG" sz="2800" dirty="0"/>
              <a:t> of the set.</a:t>
            </a:r>
          </a:p>
        </p:txBody>
      </p:sp>
      <p:sp>
        <p:nvSpPr>
          <p:cNvPr id="15" name="TextBox 14"/>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5.1.1. Definitions</a:t>
            </a:r>
            <a:endParaRPr lang="en-SG" sz="2000" dirty="0">
              <a:solidFill>
                <a:schemeClr val="bg1"/>
              </a:solidFill>
            </a:endParaRPr>
          </a:p>
        </p:txBody>
      </p:sp>
      <mc:AlternateContent xmlns:mc="http://schemas.openxmlformats.org/markup-compatibility/2006" xmlns:a14="http://schemas.microsoft.com/office/drawing/2010/main">
        <mc:Choice Requires="a14">
          <p:sp>
            <p:nvSpPr>
              <p:cNvPr id="3" name="TextBox 2"/>
              <p:cNvSpPr txBox="1"/>
              <p:nvPr/>
            </p:nvSpPr>
            <p:spPr>
              <a:xfrm>
                <a:off x="754135" y="2295978"/>
                <a:ext cx="1878896" cy="443391"/>
              </a:xfrm>
              <a:prstGeom prst="rect">
                <a:avLst/>
              </a:prstGeom>
              <a:solidFill>
                <a:schemeClr val="accent4">
                  <a:lumMod val="20000"/>
                  <a:lumOff val="80000"/>
                </a:schemeClr>
              </a:solidFill>
              <a:ln>
                <a:solidFill>
                  <a:schemeClr val="accent1"/>
                </a:solidFill>
              </a:ln>
            </p:spPr>
            <p:txBody>
              <a:bodyPr wrap="square" rtlCol="0">
                <a:spAutoFit/>
              </a:bodyPr>
              <a:lstStyle/>
              <a:p>
                <a:pPr algn="ctr"/>
                <a:r>
                  <a:rPr lang="en-SG" sz="2000" i="1" dirty="0"/>
                  <a:t>S</a:t>
                </a:r>
                <a:r>
                  <a:rPr lang="en-SG" sz="2000" dirty="0"/>
                  <a:t> = { 3, a, </a:t>
                </a:r>
                <a14:m>
                  <m:oMath xmlns:m="http://schemas.openxmlformats.org/officeDocument/2006/math">
                    <m:rad>
                      <m:radPr>
                        <m:degHide m:val="on"/>
                        <m:ctrlPr>
                          <a:rPr lang="en-SG" sz="2000" i="1" dirty="0" smtClean="0">
                            <a:latin typeface="Cambria Math" panose="02040503050406030204" pitchFamily="18" charset="0"/>
                          </a:rPr>
                        </m:ctrlPr>
                      </m:radPr>
                      <m:deg/>
                      <m:e>
                        <m:r>
                          <a:rPr lang="en-US" sz="2000" b="0" i="1" dirty="0" smtClean="0">
                            <a:latin typeface="Cambria Math" panose="02040503050406030204" pitchFamily="18" charset="0"/>
                          </a:rPr>
                          <m:t>5</m:t>
                        </m:r>
                      </m:e>
                    </m:rad>
                  </m:oMath>
                </a14:m>
                <a:r>
                  <a:rPr lang="en-SG" sz="2000" dirty="0"/>
                  <a:t> }</a:t>
                </a:r>
                <a:endParaRPr lang="en-US" sz="2000" dirty="0"/>
              </a:p>
            </p:txBody>
          </p:sp>
        </mc:Choice>
        <mc:Fallback xmlns="">
          <p:sp>
            <p:nvSpPr>
              <p:cNvPr id="3" name="TextBox 2"/>
              <p:cNvSpPr txBox="1">
                <a:spLocks noRot="1" noChangeAspect="1" noMove="1" noResize="1" noEditPoints="1" noAdjustHandles="1" noChangeArrowheads="1" noChangeShapeType="1" noTextEdit="1"/>
              </p:cNvSpPr>
              <p:nvPr/>
            </p:nvSpPr>
            <p:spPr>
              <a:xfrm>
                <a:off x="754135" y="2295978"/>
                <a:ext cx="1878896" cy="443391"/>
              </a:xfrm>
              <a:prstGeom prst="rect">
                <a:avLst/>
              </a:prstGeom>
              <a:blipFill>
                <a:blip r:embed="rId3"/>
                <a:stretch>
                  <a:fillRect b="-21622"/>
                </a:stretch>
              </a:blipFill>
              <a:ln>
                <a:solidFill>
                  <a:schemeClr val="accent1"/>
                </a:solidFill>
              </a:ln>
            </p:spPr>
            <p:txBody>
              <a:bodyPr/>
              <a:lstStyle/>
              <a:p>
                <a:r>
                  <a:rPr lang="en-SG">
                    <a:noFill/>
                  </a:rPr>
                  <a:t> </a:t>
                </a:r>
              </a:p>
            </p:txBody>
          </p:sp>
        </mc:Fallback>
      </mc:AlternateContent>
      <p:sp>
        <p:nvSpPr>
          <p:cNvPr id="45" name="TextBox 44"/>
          <p:cNvSpPr txBox="1"/>
          <p:nvPr/>
        </p:nvSpPr>
        <p:spPr>
          <a:xfrm>
            <a:off x="754135" y="2778422"/>
            <a:ext cx="8106299" cy="400110"/>
          </a:xfrm>
          <a:prstGeom prst="rect">
            <a:avLst/>
          </a:prstGeom>
          <a:solidFill>
            <a:schemeClr val="accent6">
              <a:lumMod val="40000"/>
              <a:lumOff val="60000"/>
            </a:schemeClr>
          </a:solidFill>
        </p:spPr>
        <p:txBody>
          <a:bodyPr wrap="square" rtlCol="0">
            <a:spAutoFit/>
          </a:bodyPr>
          <a:lstStyle/>
          <a:p>
            <a:pPr algn="ctr"/>
            <a:r>
              <a:rPr lang="en-SG" sz="2000" i="1" dirty="0"/>
              <a:t>Days</a:t>
            </a:r>
            <a:r>
              <a:rPr lang="en-SG" sz="2000" dirty="0"/>
              <a:t> = { Sunday, Monday, Tuesday, Wednesday, Thursday, Friday, Saturday }</a:t>
            </a:r>
            <a:endParaRPr lang="en-US" sz="2000" dirty="0"/>
          </a:p>
        </p:txBody>
      </p:sp>
      <p:sp>
        <p:nvSpPr>
          <p:cNvPr id="54" name="Oval 53"/>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TextBox 30">
            <a:extLst>
              <a:ext uri="{FF2B5EF4-FFF2-40B4-BE49-F238E27FC236}">
                <a16:creationId xmlns:a16="http://schemas.microsoft.com/office/drawing/2014/main" id="{F6EB2F60-A0F3-4980-8126-95FF65CF574E}"/>
              </a:ext>
            </a:extLst>
          </p:cNvPr>
          <p:cNvSpPr txBox="1"/>
          <p:nvPr/>
        </p:nvSpPr>
        <p:spPr>
          <a:xfrm>
            <a:off x="678055" y="5060612"/>
            <a:ext cx="7563475" cy="523220"/>
          </a:xfrm>
          <a:prstGeom prst="rect">
            <a:avLst/>
          </a:prstGeom>
          <a:noFill/>
        </p:spPr>
        <p:txBody>
          <a:bodyPr wrap="square" rtlCol="0">
            <a:spAutoFit/>
          </a:bodyPr>
          <a:lstStyle/>
          <a:p>
            <a:pPr marL="285750" indent="-285750">
              <a:buFont typeface="Wingdings" panose="05000000000000000000" pitchFamily="2" charset="2"/>
              <a:buChar char="§"/>
            </a:pPr>
            <a:r>
              <a:rPr lang="en-SG" sz="2800" dirty="0"/>
              <a:t>Order and duplicates do </a:t>
            </a:r>
            <a:r>
              <a:rPr lang="en-SG" sz="2800" u="sng" dirty="0"/>
              <a:t>not</a:t>
            </a:r>
            <a:r>
              <a:rPr lang="en-SG" sz="2800" dirty="0"/>
              <a:t> matter.</a:t>
            </a:r>
          </a:p>
        </p:txBody>
      </p:sp>
      <p:sp>
        <p:nvSpPr>
          <p:cNvPr id="32" name="TextBox 31">
            <a:extLst>
              <a:ext uri="{FF2B5EF4-FFF2-40B4-BE49-F238E27FC236}">
                <a16:creationId xmlns:a16="http://schemas.microsoft.com/office/drawing/2014/main" id="{3AEA8F2B-3CFA-44B3-8E70-C9259068A751}"/>
              </a:ext>
            </a:extLst>
          </p:cNvPr>
          <p:cNvSpPr txBox="1"/>
          <p:nvPr/>
        </p:nvSpPr>
        <p:spPr>
          <a:xfrm>
            <a:off x="1678167" y="5591518"/>
            <a:ext cx="5563249" cy="461665"/>
          </a:xfrm>
          <a:prstGeom prst="rect">
            <a:avLst/>
          </a:prstGeom>
          <a:solidFill>
            <a:schemeClr val="accent4">
              <a:lumMod val="20000"/>
              <a:lumOff val="80000"/>
            </a:schemeClr>
          </a:solidFill>
        </p:spPr>
        <p:txBody>
          <a:bodyPr wrap="square" rtlCol="0">
            <a:spAutoFit/>
          </a:bodyPr>
          <a:lstStyle/>
          <a:p>
            <a:pPr algn="ctr"/>
            <a:r>
              <a:rPr lang="en-SG" sz="2400" dirty="0"/>
              <a:t>{ 9, 8, 7 } = { 7, 9, 8 } = { 7, 8, 7, 9, 9, 7, 7 }</a:t>
            </a:r>
            <a:endParaRPr lang="en-US" sz="2400" dirty="0"/>
          </a:p>
        </p:txBody>
      </p:sp>
      <p:grpSp>
        <p:nvGrpSpPr>
          <p:cNvPr id="33" name="Group 32">
            <a:extLst>
              <a:ext uri="{FF2B5EF4-FFF2-40B4-BE49-F238E27FC236}">
                <a16:creationId xmlns:a16="http://schemas.microsoft.com/office/drawing/2014/main" id="{E13C4F89-8BD6-4AE2-A5D0-40FE874C5D3C}"/>
              </a:ext>
            </a:extLst>
          </p:cNvPr>
          <p:cNvGrpSpPr/>
          <p:nvPr/>
        </p:nvGrpSpPr>
        <p:grpSpPr>
          <a:xfrm>
            <a:off x="567523" y="3406340"/>
            <a:ext cx="7863578" cy="1677536"/>
            <a:chOff x="993228" y="4598517"/>
            <a:chExt cx="7863578" cy="1677536"/>
          </a:xfrm>
        </p:grpSpPr>
        <p:sp>
          <p:nvSpPr>
            <p:cNvPr id="34" name="Rectangle 33">
              <a:extLst>
                <a:ext uri="{FF2B5EF4-FFF2-40B4-BE49-F238E27FC236}">
                  <a16:creationId xmlns:a16="http://schemas.microsoft.com/office/drawing/2014/main" id="{7848D37C-205D-4FA1-B6D3-BF955829E1ED}"/>
                </a:ext>
              </a:extLst>
            </p:cNvPr>
            <p:cNvSpPr/>
            <p:nvPr/>
          </p:nvSpPr>
          <p:spPr>
            <a:xfrm>
              <a:off x="993228" y="4598518"/>
              <a:ext cx="7863578" cy="1611129"/>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5" name="Rectangle 34">
              <a:extLst>
                <a:ext uri="{FF2B5EF4-FFF2-40B4-BE49-F238E27FC236}">
                  <a16:creationId xmlns:a16="http://schemas.microsoft.com/office/drawing/2014/main" id="{6C62A30E-977F-4A34-97D5-CF3BA1A0F882}"/>
                </a:ext>
              </a:extLst>
            </p:cNvPr>
            <p:cNvSpPr/>
            <p:nvPr/>
          </p:nvSpPr>
          <p:spPr>
            <a:xfrm>
              <a:off x="993228" y="4625904"/>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6" name="TextBox 35">
              <a:extLst>
                <a:ext uri="{FF2B5EF4-FFF2-40B4-BE49-F238E27FC236}">
                  <a16:creationId xmlns:a16="http://schemas.microsoft.com/office/drawing/2014/main" id="{64879894-4680-44A1-8C7E-B80CE47F98A6}"/>
                </a:ext>
              </a:extLst>
            </p:cNvPr>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Set-Roster Notation</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FD69E961-A1D5-4937-B4ED-3890E24F66E9}"/>
                    </a:ext>
                  </a:extLst>
                </p:cNvPr>
                <p:cNvSpPr txBox="1"/>
                <p:nvPr/>
              </p:nvSpPr>
              <p:spPr>
                <a:xfrm>
                  <a:off x="1134456" y="5106502"/>
                  <a:ext cx="7557860" cy="1169551"/>
                </a:xfrm>
                <a:prstGeom prst="rect">
                  <a:avLst/>
                </a:prstGeom>
                <a:noFill/>
              </p:spPr>
              <p:txBody>
                <a:bodyPr wrap="square" rtlCol="0">
                  <a:spAutoFit/>
                </a:bodyPr>
                <a:lstStyle/>
                <a:p>
                  <a:pPr>
                    <a:spcAft>
                      <a:spcPts val="600"/>
                    </a:spcAft>
                  </a:pPr>
                  <a:r>
                    <a:rPr lang="en-SG" sz="2000" dirty="0"/>
                    <a:t>A set may be specified by writing all of its elements between braces.</a:t>
                  </a:r>
                </a:p>
                <a:p>
                  <a:pPr>
                    <a:spcAft>
                      <a:spcPts val="600"/>
                    </a:spcAft>
                  </a:pPr>
                  <a:r>
                    <a:rPr lang="en-SG" sz="2000" dirty="0"/>
                    <a:t>Examples: {1, 2, 3}, {1, 2, 3, …, 100}, {1, 2, 3, …}. </a:t>
                  </a:r>
                </a:p>
                <a:p>
                  <a:pPr>
                    <a:spcAft>
                      <a:spcPts val="600"/>
                    </a:spcAft>
                  </a:pPr>
                  <a:r>
                    <a:rPr lang="en-SG" sz="2000" dirty="0"/>
                    <a:t>(The symbol </a:t>
                  </a:r>
                  <a14:m>
                    <m:oMath xmlns:m="http://schemas.openxmlformats.org/officeDocument/2006/math">
                      <m:r>
                        <a:rPr lang="en-SG" sz="2000" i="1" smtClean="0">
                          <a:latin typeface="Cambria Math" panose="02040503050406030204" pitchFamily="18" charset="0"/>
                          <a:ea typeface="Cambria Math" panose="02040503050406030204" pitchFamily="18" charset="0"/>
                        </a:rPr>
                        <m:t>⋯</m:t>
                      </m:r>
                    </m:oMath>
                  </a14:m>
                  <a:r>
                    <a:rPr lang="en-SG" sz="2000" dirty="0"/>
                    <a:t> is called an </a:t>
                  </a:r>
                  <a:r>
                    <a:rPr lang="en-SG" sz="2000" b="1" dirty="0"/>
                    <a:t>ellipsis</a:t>
                  </a:r>
                  <a:r>
                    <a:rPr lang="en-SG" sz="2000" dirty="0"/>
                    <a:t> and is read “and so forth”.)</a:t>
                  </a:r>
                </a:p>
              </p:txBody>
            </p:sp>
          </mc:Choice>
          <mc:Fallback xmlns="">
            <p:sp>
              <p:nvSpPr>
                <p:cNvPr id="37" name="TextBox 36">
                  <a:extLst>
                    <a:ext uri="{FF2B5EF4-FFF2-40B4-BE49-F238E27FC236}">
                      <a16:creationId xmlns:a16="http://schemas.microsoft.com/office/drawing/2014/main" id="{FD69E961-A1D5-4937-B4ED-3890E24F66E9}"/>
                    </a:ext>
                  </a:extLst>
                </p:cNvPr>
                <p:cNvSpPr txBox="1">
                  <a:spLocks noRot="1" noChangeAspect="1" noMove="1" noResize="1" noEditPoints="1" noAdjustHandles="1" noChangeArrowheads="1" noChangeShapeType="1" noTextEdit="1"/>
                </p:cNvSpPr>
                <p:nvPr/>
              </p:nvSpPr>
              <p:spPr>
                <a:xfrm>
                  <a:off x="1134456" y="5106502"/>
                  <a:ext cx="7557860" cy="1169551"/>
                </a:xfrm>
                <a:prstGeom prst="rect">
                  <a:avLst/>
                </a:prstGeom>
                <a:blipFill>
                  <a:blip r:embed="rId4"/>
                  <a:stretch>
                    <a:fillRect l="-806" t="-2604" b="-8333"/>
                  </a:stretch>
                </a:blipFill>
              </p:spPr>
              <p:txBody>
                <a:bodyPr/>
                <a:lstStyle/>
                <a:p>
                  <a:r>
                    <a:rPr lang="en-SG">
                      <a:noFill/>
                    </a:rPr>
                    <a:t> </a:t>
                  </a:r>
                </a:p>
              </p:txBody>
            </p:sp>
          </mc:Fallback>
        </mc:AlternateContent>
      </p:grpSp>
      <p:grpSp>
        <p:nvGrpSpPr>
          <p:cNvPr id="7" name="Group 6">
            <a:extLst>
              <a:ext uri="{FF2B5EF4-FFF2-40B4-BE49-F238E27FC236}">
                <a16:creationId xmlns:a16="http://schemas.microsoft.com/office/drawing/2014/main" id="{3D91BB4D-187F-4009-A518-DB283B546064}"/>
              </a:ext>
            </a:extLst>
          </p:cNvPr>
          <p:cNvGrpSpPr/>
          <p:nvPr/>
        </p:nvGrpSpPr>
        <p:grpSpPr>
          <a:xfrm>
            <a:off x="415123" y="5932911"/>
            <a:ext cx="8015978" cy="848937"/>
            <a:chOff x="415123" y="5932911"/>
            <a:chExt cx="8015978" cy="848937"/>
          </a:xfrm>
        </p:grpSpPr>
        <p:sp>
          <p:nvSpPr>
            <p:cNvPr id="38" name="TextBox 37">
              <a:extLst>
                <a:ext uri="{FF2B5EF4-FFF2-40B4-BE49-F238E27FC236}">
                  <a16:creationId xmlns:a16="http://schemas.microsoft.com/office/drawing/2014/main" id="{7C261150-2F23-4613-9465-69B547165882}"/>
                </a:ext>
              </a:extLst>
            </p:cNvPr>
            <p:cNvSpPr txBox="1"/>
            <p:nvPr/>
          </p:nvSpPr>
          <p:spPr>
            <a:xfrm>
              <a:off x="415123" y="6073962"/>
              <a:ext cx="8015978" cy="707886"/>
            </a:xfrm>
            <a:prstGeom prst="rect">
              <a:avLst/>
            </a:prstGeom>
            <a:noFill/>
          </p:spPr>
          <p:txBody>
            <a:bodyPr wrap="square" rtlCol="0">
              <a:spAutoFit/>
            </a:bodyPr>
            <a:lstStyle/>
            <a:p>
              <a:r>
                <a:rPr lang="en-SG" sz="2000" dirty="0"/>
                <a:t>          We distinguish between </a:t>
              </a:r>
              <a:r>
                <a:rPr lang="en-SG" sz="2000" b="1" dirty="0"/>
                <a:t>set</a:t>
              </a:r>
              <a:r>
                <a:rPr lang="en-SG" sz="2000" dirty="0"/>
                <a:t> and </a:t>
              </a:r>
              <a:r>
                <a:rPr lang="en-SG" sz="2000" b="1" dirty="0"/>
                <a:t>multiset</a:t>
              </a:r>
              <a:r>
                <a:rPr lang="en-SG" sz="2000" dirty="0"/>
                <a:t>. </a:t>
              </a:r>
              <a:r>
                <a:rPr lang="en-SG" sz="2000" dirty="0" err="1"/>
                <a:t>Eg</a:t>
              </a:r>
              <a:r>
                <a:rPr lang="en-SG" sz="2000" dirty="0"/>
                <a:t>:  {a, b, c} and {a, b, b, c} are two different multisets. Multisets are not in the scope of this lecture.</a:t>
              </a:r>
            </a:p>
          </p:txBody>
        </p:sp>
        <p:pic>
          <p:nvPicPr>
            <p:cNvPr id="39" name="Picture 38">
              <a:extLst>
                <a:ext uri="{FF2B5EF4-FFF2-40B4-BE49-F238E27FC236}">
                  <a16:creationId xmlns:a16="http://schemas.microsoft.com/office/drawing/2014/main" id="{99C31C95-2725-4080-9156-FBC1EB8A6B6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098" y="5932911"/>
              <a:ext cx="524717" cy="437264"/>
            </a:xfrm>
            <a:prstGeom prst="rect">
              <a:avLst/>
            </a:prstGeom>
          </p:spPr>
        </p:pic>
      </p:grpSp>
    </p:spTree>
    <p:extLst>
      <p:ext uri="{BB962C8B-B14F-4D97-AF65-F5344CB8AC3E}">
        <p14:creationId xmlns:p14="http://schemas.microsoft.com/office/powerpoint/2010/main" val="3006304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dissolve">
                                      <p:cBhvr>
                                        <p:cTn id="12" dur="500"/>
                                        <p:tgtEl>
                                          <p:spTgt spid="31"/>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dissolve">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Definitions: Membership and Cardinality of a Set</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8</a:t>
            </a:fld>
            <a:endParaRPr lang="en-SG" dirty="0"/>
          </a:p>
        </p:txBody>
      </p:sp>
      <mc:AlternateContent xmlns:mc="http://schemas.openxmlformats.org/markup-compatibility/2006" xmlns:a14="http://schemas.microsoft.com/office/drawing/2010/main">
        <mc:Choice Requires="a14">
          <p:sp>
            <p:nvSpPr>
              <p:cNvPr id="32" name="TextBox 31"/>
              <p:cNvSpPr txBox="1"/>
              <p:nvPr/>
            </p:nvSpPr>
            <p:spPr>
              <a:xfrm>
                <a:off x="623239" y="2608508"/>
                <a:ext cx="7674007" cy="461665"/>
              </a:xfrm>
              <a:prstGeom prst="rect">
                <a:avLst/>
              </a:prstGeom>
              <a:noFill/>
            </p:spPr>
            <p:txBody>
              <a:bodyPr wrap="square" rtlCol="0">
                <a:spAutoFit/>
              </a:bodyPr>
              <a:lstStyle/>
              <a:p>
                <a:pPr marL="285750" lvl="1" indent="-285750">
                  <a:spcBef>
                    <a:spcPts val="600"/>
                  </a:spcBef>
                  <a:buFont typeface="Wingdings" panose="05000000000000000000" pitchFamily="2" charset="2"/>
                  <a:buChar char="§"/>
                </a:pPr>
                <a:r>
                  <a:rPr lang="en-SG" sz="2400" dirty="0"/>
                  <a:t>Eg: </a:t>
                </a:r>
                <a14:m>
                  <m:oMath xmlns:m="http://schemas.openxmlformats.org/officeDocument/2006/math">
                    <m:r>
                      <a:rPr lang="en-SG" sz="2400" b="0" i="1" smtClean="0">
                        <a:latin typeface="Cambria Math" panose="02040503050406030204" pitchFamily="18" charset="0"/>
                      </a:rPr>
                      <m:t>𝑏</m:t>
                    </m:r>
                    <m:r>
                      <a:rPr lang="en-SG" sz="2400" b="0" i="1" smtClean="0">
                        <a:latin typeface="Cambria Math" panose="02040503050406030204" pitchFamily="18" charset="0"/>
                        <a:ea typeface="Cambria Math" panose="02040503050406030204" pitchFamily="18" charset="0"/>
                      </a:rPr>
                      <m:t>∈</m:t>
                    </m:r>
                    <m:d>
                      <m:dPr>
                        <m:begChr m:val="{"/>
                        <m:endChr m:val="}"/>
                        <m:ctrlPr>
                          <a:rPr lang="en-SG" sz="2400" b="0" i="1" smtClean="0">
                            <a:latin typeface="Cambria Math" panose="02040503050406030204" pitchFamily="18" charset="0"/>
                            <a:ea typeface="Cambria Math" panose="02040503050406030204" pitchFamily="18" charset="0"/>
                          </a:rPr>
                        </m:ctrlPr>
                      </m:dPr>
                      <m:e>
                        <m:r>
                          <a:rPr lang="en-SG" sz="2400" b="0" i="1" smtClean="0">
                            <a:latin typeface="Cambria Math" panose="02040503050406030204" pitchFamily="18" charset="0"/>
                            <a:ea typeface="Cambria Math" panose="02040503050406030204" pitchFamily="18" charset="0"/>
                          </a:rPr>
                          <m:t>𝑎</m:t>
                        </m:r>
                        <m:r>
                          <a:rPr lang="en-SG" sz="2400" b="0" i="1" smtClean="0">
                            <a:latin typeface="Cambria Math" panose="02040503050406030204" pitchFamily="18" charset="0"/>
                            <a:ea typeface="Cambria Math" panose="02040503050406030204" pitchFamily="18" charset="0"/>
                          </a:rPr>
                          <m:t>, </m:t>
                        </m:r>
                        <m:r>
                          <a:rPr lang="en-SG" sz="2400" b="0" i="1" smtClean="0">
                            <a:latin typeface="Cambria Math" panose="02040503050406030204" pitchFamily="18" charset="0"/>
                            <a:ea typeface="Cambria Math" panose="02040503050406030204" pitchFamily="18" charset="0"/>
                          </a:rPr>
                          <m:t>𝑏</m:t>
                        </m:r>
                        <m:r>
                          <a:rPr lang="en-SG" sz="2400" b="0" i="1" smtClean="0">
                            <a:latin typeface="Cambria Math" panose="02040503050406030204" pitchFamily="18" charset="0"/>
                            <a:ea typeface="Cambria Math" panose="02040503050406030204" pitchFamily="18" charset="0"/>
                          </a:rPr>
                          <m:t>, </m:t>
                        </m:r>
                        <m:r>
                          <a:rPr lang="en-SG" sz="2400" b="0" i="1" smtClean="0">
                            <a:latin typeface="Cambria Math" panose="02040503050406030204" pitchFamily="18" charset="0"/>
                            <a:ea typeface="Cambria Math" panose="02040503050406030204" pitchFamily="18" charset="0"/>
                          </a:rPr>
                          <m:t>𝑐</m:t>
                        </m:r>
                      </m:e>
                    </m:d>
                    <m:r>
                      <a:rPr lang="en-US" sz="2400" b="0" i="0" smtClean="0">
                        <a:latin typeface="Cambria Math" panose="02040503050406030204" pitchFamily="18" charset="0"/>
                        <a:ea typeface="Cambria Math" panose="02040503050406030204" pitchFamily="18" charset="0"/>
                      </a:rPr>
                      <m:t>;</m:t>
                    </m:r>
                  </m:oMath>
                </a14:m>
                <a:r>
                  <a:rPr lang="en-SG" sz="2400" dirty="0"/>
                  <a:t> </a:t>
                </a:r>
                <a14:m>
                  <m:oMath xmlns:m="http://schemas.openxmlformats.org/officeDocument/2006/math">
                    <m:r>
                      <a:rPr lang="en-SG" sz="2400" i="1" dirty="0">
                        <a:latin typeface="Cambria Math" panose="02040503050406030204" pitchFamily="18" charset="0"/>
                      </a:rPr>
                      <m:t>4</m:t>
                    </m:r>
                    <m:r>
                      <a:rPr lang="en-US" sz="2400" b="0" i="1" dirty="0" smtClean="0">
                        <a:latin typeface="Cambria Math" panose="02040503050406030204" pitchFamily="18" charset="0"/>
                      </a:rPr>
                      <m:t>56</m:t>
                    </m:r>
                    <m:r>
                      <a:rPr lang="en-SG" sz="2400" b="0" i="1" dirty="0" smtClean="0">
                        <a:latin typeface="Cambria Math" panose="02040503050406030204" pitchFamily="18" charset="0"/>
                      </a:rPr>
                      <m:t> </m:t>
                    </m:r>
                    <m:r>
                      <a:rPr lang="en-SG" sz="2400" b="0" i="1" dirty="0" smtClean="0">
                        <a:latin typeface="Cambria Math" panose="02040503050406030204" pitchFamily="18" charset="0"/>
                        <a:ea typeface="Cambria Math" panose="02040503050406030204" pitchFamily="18" charset="0"/>
                      </a:rPr>
                      <m:t>∈</m:t>
                    </m:r>
                    <m:d>
                      <m:dPr>
                        <m:begChr m:val="{"/>
                        <m:endChr m:val="}"/>
                        <m:ctrlPr>
                          <a:rPr lang="en-SG" sz="2400" b="0" i="1" dirty="0" smtClean="0">
                            <a:latin typeface="Cambria Math" panose="02040503050406030204" pitchFamily="18" charset="0"/>
                            <a:ea typeface="Cambria Math" panose="02040503050406030204" pitchFamily="18" charset="0"/>
                          </a:rPr>
                        </m:ctrlPr>
                      </m:dPr>
                      <m:e>
                        <m:r>
                          <a:rPr lang="en-SG" sz="2400" b="0" i="1" dirty="0" smtClean="0">
                            <a:latin typeface="Cambria Math" panose="02040503050406030204" pitchFamily="18" charset="0"/>
                            <a:ea typeface="Cambria Math" panose="02040503050406030204" pitchFamily="18" charset="0"/>
                          </a:rPr>
                          <m:t>1, 2, 3, …, 999</m:t>
                        </m:r>
                      </m:e>
                    </m:d>
                    <m:r>
                      <a:rPr lang="en-US" sz="2400" b="0" i="0" dirty="0" smtClean="0">
                        <a:latin typeface="Cambria Math" panose="02040503050406030204" pitchFamily="18" charset="0"/>
                        <a:ea typeface="Cambria Math" panose="02040503050406030204" pitchFamily="18" charset="0"/>
                      </a:rPr>
                      <m:t>;</m:t>
                    </m:r>
                  </m:oMath>
                </a14:m>
                <a:r>
                  <a:rPr lang="en-SG" sz="2400" dirty="0"/>
                  <a:t> </a:t>
                </a:r>
                <a14:m>
                  <m:oMath xmlns:m="http://schemas.openxmlformats.org/officeDocument/2006/math">
                    <m:r>
                      <a:rPr lang="en-SG" sz="2400" b="0" i="1" smtClean="0">
                        <a:latin typeface="Cambria Math" panose="02040503050406030204" pitchFamily="18" charset="0"/>
                      </a:rPr>
                      <m:t>𝑓</m:t>
                    </m:r>
                    <m:r>
                      <a:rPr lang="en-SG" sz="2400" i="1" smtClean="0">
                        <a:latin typeface="Cambria Math" panose="02040503050406030204" pitchFamily="18" charset="0"/>
                        <a:ea typeface="Cambria Math" panose="02040503050406030204" pitchFamily="18" charset="0"/>
                      </a:rPr>
                      <m:t>∉</m:t>
                    </m:r>
                    <m:r>
                      <a:rPr lang="en-SG" sz="2400" i="1">
                        <a:latin typeface="Cambria Math" panose="02040503050406030204" pitchFamily="18" charset="0"/>
                        <a:ea typeface="Cambria Math" panose="02040503050406030204" pitchFamily="18" charset="0"/>
                      </a:rPr>
                      <m:t>{</m:t>
                    </m:r>
                    <m:r>
                      <a:rPr lang="en-SG" sz="2400" i="1">
                        <a:latin typeface="Cambria Math" panose="02040503050406030204" pitchFamily="18" charset="0"/>
                        <a:ea typeface="Cambria Math" panose="02040503050406030204" pitchFamily="18" charset="0"/>
                      </a:rPr>
                      <m:t>𝑎</m:t>
                    </m:r>
                    <m:r>
                      <a:rPr lang="en-SG" sz="2400" i="1">
                        <a:latin typeface="Cambria Math" panose="02040503050406030204" pitchFamily="18" charset="0"/>
                        <a:ea typeface="Cambria Math" panose="02040503050406030204" pitchFamily="18" charset="0"/>
                      </a:rPr>
                      <m:t>, </m:t>
                    </m:r>
                    <m:r>
                      <a:rPr lang="en-SG" sz="2400" i="1">
                        <a:latin typeface="Cambria Math" panose="02040503050406030204" pitchFamily="18" charset="0"/>
                        <a:ea typeface="Cambria Math" panose="02040503050406030204" pitchFamily="18" charset="0"/>
                      </a:rPr>
                      <m:t>𝑏</m:t>
                    </m:r>
                    <m:r>
                      <a:rPr lang="en-SG" sz="2400" i="1">
                        <a:latin typeface="Cambria Math" panose="02040503050406030204" pitchFamily="18" charset="0"/>
                        <a:ea typeface="Cambria Math" panose="02040503050406030204" pitchFamily="18" charset="0"/>
                      </a:rPr>
                      <m:t>, </m:t>
                    </m:r>
                    <m:r>
                      <a:rPr lang="en-SG" sz="2400" i="1">
                        <a:latin typeface="Cambria Math" panose="02040503050406030204" pitchFamily="18" charset="0"/>
                        <a:ea typeface="Cambria Math" panose="02040503050406030204" pitchFamily="18" charset="0"/>
                      </a:rPr>
                      <m:t>𝑐</m:t>
                    </m:r>
                    <m:r>
                      <a:rPr lang="en-SG" sz="2400" i="1">
                        <a:latin typeface="Cambria Math" panose="02040503050406030204" pitchFamily="18" charset="0"/>
                        <a:ea typeface="Cambria Math" panose="02040503050406030204" pitchFamily="18" charset="0"/>
                      </a:rPr>
                      <m:t>}</m:t>
                    </m:r>
                  </m:oMath>
                </a14:m>
                <a:r>
                  <a:rPr lang="en-SG" sz="2400" dirty="0"/>
                  <a:t>. </a:t>
                </a:r>
              </a:p>
            </p:txBody>
          </p:sp>
        </mc:Choice>
        <mc:Fallback xmlns="">
          <p:sp>
            <p:nvSpPr>
              <p:cNvPr id="32" name="TextBox 31"/>
              <p:cNvSpPr txBox="1">
                <a:spLocks noRot="1" noChangeAspect="1" noMove="1" noResize="1" noEditPoints="1" noAdjustHandles="1" noChangeArrowheads="1" noChangeShapeType="1" noTextEdit="1"/>
              </p:cNvSpPr>
              <p:nvPr/>
            </p:nvSpPr>
            <p:spPr>
              <a:xfrm>
                <a:off x="623239" y="2608508"/>
                <a:ext cx="7674007" cy="461665"/>
              </a:xfrm>
              <a:prstGeom prst="rect">
                <a:avLst/>
              </a:prstGeom>
              <a:blipFill>
                <a:blip r:embed="rId3"/>
                <a:stretch>
                  <a:fillRect l="-1033" t="-10526" b="-28947"/>
                </a:stretch>
              </a:blipFill>
            </p:spPr>
            <p:txBody>
              <a:bodyPr/>
              <a:lstStyle/>
              <a:p>
                <a:r>
                  <a:rPr lang="en-SG">
                    <a:noFill/>
                  </a:rPr>
                  <a:t> </a:t>
                </a:r>
              </a:p>
            </p:txBody>
          </p:sp>
        </mc:Fallback>
      </mc:AlternateContent>
      <p:grpSp>
        <p:nvGrpSpPr>
          <p:cNvPr id="21" name="Group 20"/>
          <p:cNvGrpSpPr/>
          <p:nvPr/>
        </p:nvGrpSpPr>
        <p:grpSpPr>
          <a:xfrm>
            <a:off x="640211" y="1062633"/>
            <a:ext cx="7863578" cy="1378574"/>
            <a:chOff x="993228" y="4598517"/>
            <a:chExt cx="7863578" cy="1378574"/>
          </a:xfrm>
        </p:grpSpPr>
        <p:sp>
          <p:nvSpPr>
            <p:cNvPr id="22" name="Rectangle 21"/>
            <p:cNvSpPr/>
            <p:nvPr/>
          </p:nvSpPr>
          <p:spPr>
            <a:xfrm>
              <a:off x="993228" y="4598518"/>
              <a:ext cx="7863578" cy="1378573"/>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7" name="Rectangle 26"/>
            <p:cNvSpPr/>
            <p:nvPr/>
          </p:nvSpPr>
          <p:spPr>
            <a:xfrm>
              <a:off x="993228" y="4625904"/>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mc:AlternateContent xmlns:mc="http://schemas.openxmlformats.org/markup-compatibility/2006" xmlns:a14="http://schemas.microsoft.com/office/drawing/2010/main">
          <mc:Choice Requires="a14">
            <p:sp>
              <p:nvSpPr>
                <p:cNvPr id="33" name="TextBox 32"/>
                <p:cNvSpPr txBox="1"/>
                <p:nvPr/>
              </p:nvSpPr>
              <p:spPr>
                <a:xfrm>
                  <a:off x="1109374" y="4598517"/>
                  <a:ext cx="6420620" cy="461665"/>
                </a:xfrm>
                <a:prstGeom prst="rect">
                  <a:avLst/>
                </a:prstGeom>
                <a:noFill/>
              </p:spPr>
              <p:txBody>
                <a:bodyPr wrap="square" rtlCol="0">
                  <a:spAutoFit/>
                </a:bodyPr>
                <a:lstStyle/>
                <a:p>
                  <a:r>
                    <a:rPr lang="en-SG" sz="2400" dirty="0">
                      <a:solidFill>
                        <a:schemeClr val="bg1"/>
                      </a:solidFill>
                    </a:rPr>
                    <a:t>Definition: Membership of a Set (Notation: </a:t>
                  </a:r>
                  <a14:m>
                    <m:oMath xmlns:m="http://schemas.openxmlformats.org/officeDocument/2006/math">
                      <m:r>
                        <a:rPr lang="en-SG" sz="2400" i="1" smtClean="0">
                          <a:solidFill>
                            <a:schemeClr val="bg1"/>
                          </a:solidFill>
                          <a:latin typeface="Cambria Math" panose="02040503050406030204" pitchFamily="18" charset="0"/>
                          <a:ea typeface="Cambria Math" panose="02040503050406030204" pitchFamily="18" charset="0"/>
                        </a:rPr>
                        <m:t>∈</m:t>
                      </m:r>
                    </m:oMath>
                  </a14:m>
                  <a:r>
                    <a:rPr lang="en-SG" sz="2400" dirty="0">
                      <a:solidFill>
                        <a:schemeClr val="bg1"/>
                      </a:solidFill>
                    </a:rPr>
                    <a:t>)</a:t>
                  </a:r>
                </a:p>
              </p:txBody>
            </p:sp>
          </mc:Choice>
          <mc:Fallback xmlns="">
            <p:sp>
              <p:nvSpPr>
                <p:cNvPr id="33" name="TextBox 32"/>
                <p:cNvSpPr txBox="1">
                  <a:spLocks noRot="1" noChangeAspect="1" noMove="1" noResize="1" noEditPoints="1" noAdjustHandles="1" noChangeArrowheads="1" noChangeShapeType="1" noTextEdit="1"/>
                </p:cNvSpPr>
                <p:nvPr/>
              </p:nvSpPr>
              <p:spPr>
                <a:xfrm>
                  <a:off x="1109374" y="4598517"/>
                  <a:ext cx="6420620" cy="461665"/>
                </a:xfrm>
                <a:prstGeom prst="rect">
                  <a:avLst/>
                </a:prstGeom>
                <a:blipFill>
                  <a:blip r:embed="rId4"/>
                  <a:stretch>
                    <a:fillRect l="-1425" t="-10526" b="-2894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109375" y="5193984"/>
                  <a:ext cx="7557860" cy="707886"/>
                </a:xfrm>
                <a:prstGeom prst="rect">
                  <a:avLst/>
                </a:prstGeom>
                <a:noFill/>
              </p:spPr>
              <p:txBody>
                <a:bodyPr wrap="square" rtlCol="0">
                  <a:spAutoFit/>
                </a:bodyPr>
                <a:lstStyle/>
                <a:p>
                  <a:r>
                    <a:rPr lang="en-US" sz="2000" dirty="0"/>
                    <a:t>If </a:t>
                  </a:r>
                  <a14:m>
                    <m:oMath xmlns:m="http://schemas.openxmlformats.org/officeDocument/2006/math">
                      <m:r>
                        <a:rPr lang="en-US" sz="2000" i="1" dirty="0" smtClean="0">
                          <a:latin typeface="Cambria Math" panose="02040503050406030204" pitchFamily="18" charset="0"/>
                        </a:rPr>
                        <m:t>𝑆</m:t>
                      </m:r>
                    </m:oMath>
                  </a14:m>
                  <a:r>
                    <a:rPr lang="en-US" sz="2000" dirty="0"/>
                    <a:t> is a set, the notation </a:t>
                  </a:r>
                  <a14:m>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𝑆</m:t>
                      </m:r>
                    </m:oMath>
                  </a14:m>
                  <a:r>
                    <a:rPr lang="en-SG" sz="2000" dirty="0"/>
                    <a:t> means that </a:t>
                  </a:r>
                  <a14:m>
                    <m:oMath xmlns:m="http://schemas.openxmlformats.org/officeDocument/2006/math">
                      <m:r>
                        <a:rPr lang="en-SG" sz="2000" i="1" dirty="0" smtClean="0">
                          <a:latin typeface="Cambria Math" panose="02040503050406030204" pitchFamily="18" charset="0"/>
                        </a:rPr>
                        <m:t>𝑥</m:t>
                      </m:r>
                    </m:oMath>
                  </a14:m>
                  <a:r>
                    <a:rPr lang="en-SG" sz="2000" dirty="0"/>
                    <a:t> is an element of </a:t>
                  </a:r>
                  <a14:m>
                    <m:oMath xmlns:m="http://schemas.openxmlformats.org/officeDocument/2006/math">
                      <m:r>
                        <a:rPr lang="en-SG" sz="2000" i="1" dirty="0" smtClean="0">
                          <a:latin typeface="Cambria Math" panose="02040503050406030204" pitchFamily="18" charset="0"/>
                        </a:rPr>
                        <m:t>𝑆</m:t>
                      </m:r>
                    </m:oMath>
                  </a14:m>
                  <a:r>
                    <a:rPr lang="en-SG" sz="2000" dirty="0"/>
                    <a:t>. </a:t>
                  </a:r>
                </a:p>
                <a:p>
                  <a:pPr>
                    <a:spcAft>
                      <a:spcPts val="600"/>
                    </a:spcAft>
                  </a:pPr>
                  <a:r>
                    <a:rPr lang="en-SG" sz="2000" dirty="0"/>
                    <a:t>(</a:t>
                  </a:r>
                  <a14:m>
                    <m:oMath xmlns:m="http://schemas.openxmlformats.org/officeDocument/2006/math">
                      <m:r>
                        <a:rPr lang="en-US" sz="2000" i="1">
                          <a:latin typeface="Cambria Math" panose="02040503050406030204" pitchFamily="18" charset="0"/>
                        </a:rPr>
                        <m:t>𝑥</m:t>
                      </m:r>
                      <m:r>
                        <a:rPr lang="en-US" sz="2000" i="1" smtClean="0">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𝑆</m:t>
                      </m:r>
                    </m:oMath>
                  </a14:m>
                  <a:r>
                    <a:rPr lang="en-SG" sz="2000" dirty="0"/>
                    <a:t> means </a:t>
                  </a:r>
                  <a14:m>
                    <m:oMath xmlns:m="http://schemas.openxmlformats.org/officeDocument/2006/math">
                      <m:r>
                        <a:rPr lang="en-SG" sz="2000" i="1" dirty="0" smtClean="0">
                          <a:latin typeface="Cambria Math" panose="02040503050406030204" pitchFamily="18" charset="0"/>
                        </a:rPr>
                        <m:t>𝑥</m:t>
                      </m:r>
                    </m:oMath>
                  </a14:m>
                  <a:r>
                    <a:rPr lang="en-SG" sz="2000" dirty="0"/>
                    <a:t> is not an element of </a:t>
                  </a:r>
                  <a14:m>
                    <m:oMath xmlns:m="http://schemas.openxmlformats.org/officeDocument/2006/math">
                      <m:r>
                        <a:rPr lang="en-SG" sz="2000" i="1" dirty="0" smtClean="0">
                          <a:latin typeface="Cambria Math" panose="02040503050406030204" pitchFamily="18" charset="0"/>
                        </a:rPr>
                        <m:t>𝑆</m:t>
                      </m:r>
                    </m:oMath>
                  </a14:m>
                  <a:r>
                    <a:rPr lang="en-SG" sz="2000" dirty="0"/>
                    <a:t>.)</a:t>
                  </a:r>
                </a:p>
              </p:txBody>
            </p:sp>
          </mc:Choice>
          <mc:Fallback xmlns="">
            <p:sp>
              <p:nvSpPr>
                <p:cNvPr id="34" name="TextBox 33"/>
                <p:cNvSpPr txBox="1">
                  <a:spLocks noRot="1" noChangeAspect="1" noMove="1" noResize="1" noEditPoints="1" noAdjustHandles="1" noChangeArrowheads="1" noChangeShapeType="1" noTextEdit="1"/>
                </p:cNvSpPr>
                <p:nvPr/>
              </p:nvSpPr>
              <p:spPr>
                <a:xfrm>
                  <a:off x="1109375" y="5193984"/>
                  <a:ext cx="7557860" cy="707886"/>
                </a:xfrm>
                <a:prstGeom prst="rect">
                  <a:avLst/>
                </a:prstGeom>
                <a:blipFill>
                  <a:blip r:embed="rId5"/>
                  <a:stretch>
                    <a:fillRect l="-806" t="-5172" b="-14655"/>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44" name="TextBox 43"/>
              <p:cNvSpPr txBox="1"/>
              <p:nvPr/>
            </p:nvSpPr>
            <p:spPr>
              <a:xfrm>
                <a:off x="623239" y="4810476"/>
                <a:ext cx="3155547" cy="461665"/>
              </a:xfrm>
              <a:prstGeom prst="rect">
                <a:avLst/>
              </a:prstGeom>
              <a:noFill/>
            </p:spPr>
            <p:txBody>
              <a:bodyPr wrap="square" rtlCol="0">
                <a:spAutoFit/>
              </a:bodyPr>
              <a:lstStyle/>
              <a:p>
                <a:pPr marL="285750" lvl="1" indent="-285750">
                  <a:spcBef>
                    <a:spcPts val="600"/>
                  </a:spcBef>
                  <a:buFont typeface="Wingdings" panose="05000000000000000000" pitchFamily="2" charset="2"/>
                  <a:buChar char="§"/>
                </a:pPr>
                <a:r>
                  <a:rPr lang="en-SG" sz="2400" dirty="0" err="1"/>
                  <a:t>Eg</a:t>
                </a:r>
                <a:r>
                  <a:rPr lang="en-SG" sz="2400" dirty="0"/>
                  <a:t>: </a:t>
                </a:r>
                <a14:m>
                  <m:oMath xmlns:m="http://schemas.openxmlformats.org/officeDocument/2006/math">
                    <m:d>
                      <m:dPr>
                        <m:begChr m:val="|"/>
                        <m:endChr m:val="|"/>
                        <m:ctrlPr>
                          <a:rPr lang="en-US" sz="2400" b="0" i="1" smtClean="0">
                            <a:latin typeface="Cambria Math" panose="02040503050406030204" pitchFamily="18" charset="0"/>
                            <a:ea typeface="Cambria Math" panose="02040503050406030204" pitchFamily="18" charset="0"/>
                          </a:rPr>
                        </m:ctrlPr>
                      </m:dPr>
                      <m:e>
                        <m:d>
                          <m:dPr>
                            <m:begChr m:val="{"/>
                            <m:endChr m:val="}"/>
                            <m:ctrlPr>
                              <a:rPr lang="en-SG" sz="2400" b="0" i="1" smtClean="0">
                                <a:latin typeface="Cambria Math" panose="02040503050406030204" pitchFamily="18" charset="0"/>
                                <a:ea typeface="Cambria Math" panose="02040503050406030204" pitchFamily="18" charset="0"/>
                              </a:rPr>
                            </m:ctrlPr>
                          </m:dPr>
                          <m:e>
                            <m:r>
                              <a:rPr lang="en-SG" sz="2400" b="0" i="1" smtClean="0">
                                <a:latin typeface="Cambria Math" panose="02040503050406030204" pitchFamily="18" charset="0"/>
                                <a:ea typeface="Cambria Math" panose="02040503050406030204" pitchFamily="18" charset="0"/>
                              </a:rPr>
                              <m:t>𝑎</m:t>
                            </m:r>
                            <m:r>
                              <a:rPr lang="en-SG" sz="2400" b="0" i="1" smtClean="0">
                                <a:latin typeface="Cambria Math" panose="02040503050406030204" pitchFamily="18" charset="0"/>
                                <a:ea typeface="Cambria Math" panose="02040503050406030204" pitchFamily="18" charset="0"/>
                              </a:rPr>
                              <m:t>, </m:t>
                            </m:r>
                            <m:r>
                              <a:rPr lang="en-SG" sz="2400" b="0" i="1" smtClean="0">
                                <a:latin typeface="Cambria Math" panose="02040503050406030204" pitchFamily="18" charset="0"/>
                                <a:ea typeface="Cambria Math" panose="02040503050406030204" pitchFamily="18" charset="0"/>
                              </a:rPr>
                              <m:t>𝑏</m:t>
                            </m:r>
                            <m:r>
                              <a:rPr lang="en-SG" sz="2400" b="0" i="1" smtClean="0">
                                <a:latin typeface="Cambria Math" panose="02040503050406030204" pitchFamily="18" charset="0"/>
                                <a:ea typeface="Cambria Math" panose="02040503050406030204" pitchFamily="18" charset="0"/>
                              </a:rPr>
                              <m:t>, </m:t>
                            </m:r>
                            <m:r>
                              <a:rPr lang="en-SG" sz="2400" b="0" i="1" smtClean="0">
                                <a:latin typeface="Cambria Math" panose="02040503050406030204" pitchFamily="18" charset="0"/>
                                <a:ea typeface="Cambria Math" panose="02040503050406030204" pitchFamily="18" charset="0"/>
                              </a:rPr>
                              <m:t>𝑐</m:t>
                            </m:r>
                          </m:e>
                        </m:d>
                      </m:e>
                    </m:d>
                    <m:r>
                      <a:rPr lang="en-US" sz="2400" b="0" i="1" smtClean="0">
                        <a:latin typeface="Cambria Math" panose="02040503050406030204" pitchFamily="18" charset="0"/>
                        <a:ea typeface="Cambria Math" panose="02040503050406030204" pitchFamily="18" charset="0"/>
                      </a:rPr>
                      <m:t>=3</m:t>
                    </m:r>
                  </m:oMath>
                </a14:m>
                <a:r>
                  <a:rPr lang="en-SG" sz="2400" dirty="0"/>
                  <a:t>. </a:t>
                </a:r>
              </a:p>
            </p:txBody>
          </p:sp>
        </mc:Choice>
        <mc:Fallback xmlns="">
          <p:sp>
            <p:nvSpPr>
              <p:cNvPr id="44" name="TextBox 43"/>
              <p:cNvSpPr txBox="1">
                <a:spLocks noRot="1" noChangeAspect="1" noMove="1" noResize="1" noEditPoints="1" noAdjustHandles="1" noChangeArrowheads="1" noChangeShapeType="1" noTextEdit="1"/>
              </p:cNvSpPr>
              <p:nvPr/>
            </p:nvSpPr>
            <p:spPr>
              <a:xfrm>
                <a:off x="623239" y="4810476"/>
                <a:ext cx="3155547" cy="461665"/>
              </a:xfrm>
              <a:prstGeom prst="rect">
                <a:avLst/>
              </a:prstGeom>
              <a:blipFill>
                <a:blip r:embed="rId6"/>
                <a:stretch>
                  <a:fillRect l="-2510" t="-10526" b="-28947"/>
                </a:stretch>
              </a:blipFill>
            </p:spPr>
            <p:txBody>
              <a:bodyPr/>
              <a:lstStyle/>
              <a:p>
                <a:r>
                  <a:rPr lang="en-SG">
                    <a:noFill/>
                  </a:rPr>
                  <a:t> </a:t>
                </a:r>
              </a:p>
            </p:txBody>
          </p:sp>
        </mc:Fallback>
      </mc:AlternateContent>
      <p:grpSp>
        <p:nvGrpSpPr>
          <p:cNvPr id="45" name="Group 44"/>
          <p:cNvGrpSpPr/>
          <p:nvPr/>
        </p:nvGrpSpPr>
        <p:grpSpPr>
          <a:xfrm>
            <a:off x="623239" y="3322647"/>
            <a:ext cx="7863578" cy="1378574"/>
            <a:chOff x="993228" y="4598517"/>
            <a:chExt cx="7863578" cy="1378574"/>
          </a:xfrm>
        </p:grpSpPr>
        <p:sp>
          <p:nvSpPr>
            <p:cNvPr id="46" name="Rectangle 45"/>
            <p:cNvSpPr/>
            <p:nvPr/>
          </p:nvSpPr>
          <p:spPr>
            <a:xfrm>
              <a:off x="993228" y="4598518"/>
              <a:ext cx="7863578" cy="1378573"/>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7" name="Rectangle 46"/>
            <p:cNvSpPr/>
            <p:nvPr/>
          </p:nvSpPr>
          <p:spPr>
            <a:xfrm>
              <a:off x="993228" y="4625904"/>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mc:AlternateContent xmlns:mc="http://schemas.openxmlformats.org/markup-compatibility/2006" xmlns:a14="http://schemas.microsoft.com/office/drawing/2010/main">
          <mc:Choice Requires="a14">
            <p:sp>
              <p:nvSpPr>
                <p:cNvPr id="48" name="TextBox 47"/>
                <p:cNvSpPr txBox="1"/>
                <p:nvPr/>
              </p:nvSpPr>
              <p:spPr>
                <a:xfrm>
                  <a:off x="1109375" y="4598517"/>
                  <a:ext cx="6086716" cy="461665"/>
                </a:xfrm>
                <a:prstGeom prst="rect">
                  <a:avLst/>
                </a:prstGeom>
                <a:noFill/>
              </p:spPr>
              <p:txBody>
                <a:bodyPr wrap="square" rtlCol="0">
                  <a:spAutoFit/>
                </a:bodyPr>
                <a:lstStyle/>
                <a:p>
                  <a:r>
                    <a:rPr lang="en-SG" sz="2400" dirty="0">
                      <a:solidFill>
                        <a:schemeClr val="bg1"/>
                      </a:solidFill>
                    </a:rPr>
                    <a:t>Definition: Cardinality of a Set (Notation: </a:t>
                  </a:r>
                  <a14:m>
                    <m:oMath xmlns:m="http://schemas.openxmlformats.org/officeDocument/2006/math">
                      <m:r>
                        <a:rPr lang="en-SG" sz="2400" i="1" dirty="0" smtClean="0">
                          <a:solidFill>
                            <a:schemeClr val="bg1"/>
                          </a:solidFill>
                          <a:latin typeface="Cambria Math" panose="02040503050406030204" pitchFamily="18" charset="0"/>
                        </a:rPr>
                        <m:t>|</m:t>
                      </m:r>
                      <m:r>
                        <a:rPr lang="en-SG" sz="2400" i="1" dirty="0" smtClean="0">
                          <a:solidFill>
                            <a:schemeClr val="bg1"/>
                          </a:solidFill>
                          <a:latin typeface="Cambria Math" panose="02040503050406030204" pitchFamily="18" charset="0"/>
                        </a:rPr>
                        <m:t>𝑆</m:t>
                      </m:r>
                      <m:r>
                        <a:rPr lang="en-SG" sz="2400" i="1" dirty="0" smtClean="0">
                          <a:solidFill>
                            <a:schemeClr val="bg1"/>
                          </a:solidFill>
                          <a:latin typeface="Cambria Math" panose="02040503050406030204" pitchFamily="18" charset="0"/>
                        </a:rPr>
                        <m:t>|</m:t>
                      </m:r>
                    </m:oMath>
                  </a14:m>
                  <a:r>
                    <a:rPr lang="en-SG" sz="2400" dirty="0">
                      <a:solidFill>
                        <a:schemeClr val="bg1"/>
                      </a:solidFill>
                    </a:rPr>
                    <a:t>)</a:t>
                  </a:r>
                </a:p>
              </p:txBody>
            </p:sp>
          </mc:Choice>
          <mc:Fallback xmlns="">
            <p:sp>
              <p:nvSpPr>
                <p:cNvPr id="48" name="TextBox 47"/>
                <p:cNvSpPr txBox="1">
                  <a:spLocks noRot="1" noChangeAspect="1" noMove="1" noResize="1" noEditPoints="1" noAdjustHandles="1" noChangeArrowheads="1" noChangeShapeType="1" noTextEdit="1"/>
                </p:cNvSpPr>
                <p:nvPr/>
              </p:nvSpPr>
              <p:spPr>
                <a:xfrm>
                  <a:off x="1109375" y="4598517"/>
                  <a:ext cx="6086716" cy="461665"/>
                </a:xfrm>
                <a:prstGeom prst="rect">
                  <a:avLst/>
                </a:prstGeom>
                <a:blipFill>
                  <a:blip r:embed="rId7"/>
                  <a:stretch>
                    <a:fillRect l="-1502" t="-10526" b="-2894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1109375" y="5193984"/>
                  <a:ext cx="7557860" cy="707886"/>
                </a:xfrm>
                <a:prstGeom prst="rect">
                  <a:avLst/>
                </a:prstGeom>
                <a:noFill/>
              </p:spPr>
              <p:txBody>
                <a:bodyPr wrap="square" rtlCol="0">
                  <a:spAutoFit/>
                </a:bodyPr>
                <a:lstStyle/>
                <a:p>
                  <a:pPr>
                    <a:spcAft>
                      <a:spcPts val="600"/>
                    </a:spcAft>
                  </a:pPr>
                  <a:r>
                    <a:rPr lang="en-US" sz="2000" dirty="0"/>
                    <a:t>The cardinality of a set </a:t>
                  </a:r>
                  <a14:m>
                    <m:oMath xmlns:m="http://schemas.openxmlformats.org/officeDocument/2006/math">
                      <m:r>
                        <a:rPr lang="en-US" sz="2000" i="1" dirty="0" smtClean="0">
                          <a:latin typeface="Cambria Math" panose="02040503050406030204" pitchFamily="18" charset="0"/>
                        </a:rPr>
                        <m:t>𝑆</m:t>
                      </m:r>
                    </m:oMath>
                  </a14:m>
                  <a:r>
                    <a:rPr lang="en-US" sz="2000" dirty="0"/>
                    <a:t>, denoted as </a:t>
                  </a:r>
                  <a14:m>
                    <m:oMath xmlns:m="http://schemas.openxmlformats.org/officeDocument/2006/math">
                      <m:r>
                        <a:rPr lang="en-US" sz="2000" i="1" dirty="0" smtClean="0">
                          <a:latin typeface="Cambria Math" panose="02040503050406030204" pitchFamily="18" charset="0"/>
                        </a:rPr>
                        <m:t>|</m:t>
                      </m:r>
                      <m:r>
                        <a:rPr lang="en-US" sz="2000" i="1" dirty="0" smtClean="0">
                          <a:latin typeface="Cambria Math" panose="02040503050406030204" pitchFamily="18" charset="0"/>
                        </a:rPr>
                        <m:t>𝑆</m:t>
                      </m:r>
                      <m:r>
                        <a:rPr lang="en-US" sz="2000" i="1" dirty="0" smtClean="0">
                          <a:latin typeface="Cambria Math" panose="02040503050406030204" pitchFamily="18" charset="0"/>
                        </a:rPr>
                        <m:t>|</m:t>
                      </m:r>
                    </m:oMath>
                  </a14:m>
                  <a:r>
                    <a:rPr lang="en-US" sz="2000" dirty="0"/>
                    <a:t>, is the size of the set, that is, the number of elements in </a:t>
                  </a:r>
                  <a14:m>
                    <m:oMath xmlns:m="http://schemas.openxmlformats.org/officeDocument/2006/math">
                      <m:r>
                        <a:rPr lang="en-US" sz="2000" i="1" dirty="0" smtClean="0">
                          <a:latin typeface="Cambria Math" panose="02040503050406030204" pitchFamily="18" charset="0"/>
                        </a:rPr>
                        <m:t>𝑆</m:t>
                      </m:r>
                    </m:oMath>
                  </a14:m>
                  <a:r>
                    <a:rPr lang="en-SG" sz="2000" dirty="0"/>
                    <a:t>.</a:t>
                  </a:r>
                </a:p>
              </p:txBody>
            </p:sp>
          </mc:Choice>
          <mc:Fallback xmlns="">
            <p:sp>
              <p:nvSpPr>
                <p:cNvPr id="49" name="TextBox 48"/>
                <p:cNvSpPr txBox="1">
                  <a:spLocks noRot="1" noChangeAspect="1" noMove="1" noResize="1" noEditPoints="1" noAdjustHandles="1" noChangeArrowheads="1" noChangeShapeType="1" noTextEdit="1"/>
                </p:cNvSpPr>
                <p:nvPr/>
              </p:nvSpPr>
              <p:spPr>
                <a:xfrm>
                  <a:off x="1109375" y="5193984"/>
                  <a:ext cx="7557860" cy="707886"/>
                </a:xfrm>
                <a:prstGeom prst="rect">
                  <a:avLst/>
                </a:prstGeom>
                <a:blipFill>
                  <a:blip r:embed="rId8"/>
                  <a:stretch>
                    <a:fillRect l="-806" t="-4274" b="-13675"/>
                  </a:stretch>
                </a:blipFill>
              </p:spPr>
              <p:txBody>
                <a:bodyPr/>
                <a:lstStyle/>
                <a:p>
                  <a:r>
                    <a:rPr lang="en-US">
                      <a:noFill/>
                    </a:rPr>
                    <a:t> </a:t>
                  </a:r>
                </a:p>
              </p:txBody>
            </p:sp>
          </mc:Fallback>
        </mc:AlternateContent>
      </p:grpSp>
      <p:sp>
        <p:nvSpPr>
          <p:cNvPr id="2" name="TextBox 1"/>
          <p:cNvSpPr txBox="1"/>
          <p:nvPr/>
        </p:nvSpPr>
        <p:spPr>
          <a:xfrm>
            <a:off x="4114800" y="2960914"/>
            <a:ext cx="65" cy="276999"/>
          </a:xfrm>
          <a:prstGeom prst="rect">
            <a:avLst/>
          </a:prstGeom>
          <a:noFill/>
        </p:spPr>
        <p:txBody>
          <a:bodyPr wrap="none" lIns="0" tIns="0" rIns="0" bIns="0" rtlCol="0">
            <a:spAutoFit/>
          </a:bodyPr>
          <a:lstStyle/>
          <a:p>
            <a:endParaRPr lang="en-US" dirty="0"/>
          </a:p>
        </p:txBody>
      </p:sp>
      <p:sp>
        <p:nvSpPr>
          <p:cNvPr id="50" name="Oval 49"/>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6" name="Group 5">
            <a:extLst>
              <a:ext uri="{FF2B5EF4-FFF2-40B4-BE49-F238E27FC236}">
                <a16:creationId xmlns:a16="http://schemas.microsoft.com/office/drawing/2014/main" id="{DE9EE1C2-AE45-4A87-8CE1-7607B9DBF2B3}"/>
              </a:ext>
            </a:extLst>
          </p:cNvPr>
          <p:cNvGrpSpPr/>
          <p:nvPr/>
        </p:nvGrpSpPr>
        <p:grpSpPr>
          <a:xfrm>
            <a:off x="739386" y="5381396"/>
            <a:ext cx="7524210" cy="1113164"/>
            <a:chOff x="401009" y="5427114"/>
            <a:chExt cx="7524210" cy="1113164"/>
          </a:xfrm>
        </p:grpSpPr>
        <mc:AlternateContent xmlns:mc="http://schemas.openxmlformats.org/markup-compatibility/2006" xmlns:a14="http://schemas.microsoft.com/office/drawing/2010/main">
          <mc:Choice Requires="a14">
            <p:sp>
              <p:nvSpPr>
                <p:cNvPr id="3" name="TextBox 2"/>
                <p:cNvSpPr txBox="1"/>
                <p:nvPr/>
              </p:nvSpPr>
              <p:spPr>
                <a:xfrm>
                  <a:off x="415123" y="5524615"/>
                  <a:ext cx="7510096" cy="1015663"/>
                </a:xfrm>
                <a:prstGeom prst="rect">
                  <a:avLst/>
                </a:prstGeom>
                <a:solidFill>
                  <a:schemeClr val="accent4">
                    <a:lumMod val="20000"/>
                    <a:lumOff val="80000"/>
                  </a:schemeClr>
                </a:solidFill>
              </p:spPr>
              <p:txBody>
                <a:bodyPr wrap="square" rtlCol="0">
                  <a:spAutoFit/>
                </a:bodyPr>
                <a:lstStyle/>
                <a:p>
                  <a:r>
                    <a:rPr lang="en-US" sz="2000" dirty="0"/>
                    <a:t>         The notation </a:t>
                  </a:r>
                  <a14:m>
                    <m:oMath xmlns:m="http://schemas.openxmlformats.org/officeDocument/2006/math">
                      <m:r>
                        <a:rPr lang="en-US" sz="2000" i="1" dirty="0" smtClean="0">
                          <a:solidFill>
                            <a:srgbClr val="0000FF"/>
                          </a:solidFill>
                          <a:latin typeface="Cambria Math" panose="02040503050406030204" pitchFamily="18" charset="0"/>
                        </a:rPr>
                        <m:t>|</m:t>
                      </m:r>
                      <m:r>
                        <a:rPr lang="en-US" sz="2000" b="0" i="1" dirty="0" smtClean="0">
                          <a:solidFill>
                            <a:srgbClr val="0000FF"/>
                          </a:solidFill>
                          <a:latin typeface="Cambria Math" panose="02040503050406030204" pitchFamily="18" charset="0"/>
                        </a:rPr>
                        <m:t> </m:t>
                      </m:r>
                      <m:r>
                        <a:rPr lang="en-US" sz="2000" i="1" dirty="0" smtClean="0">
                          <a:solidFill>
                            <a:srgbClr val="0000FF"/>
                          </a:solidFill>
                          <a:latin typeface="Cambria Math" panose="02040503050406030204" pitchFamily="18" charset="0"/>
                        </a:rPr>
                        <m:t>|</m:t>
                      </m:r>
                    </m:oMath>
                  </a14:m>
                  <a:r>
                    <a:rPr lang="en-US" sz="2000" dirty="0">
                      <a:solidFill>
                        <a:srgbClr val="0000FF"/>
                      </a:solidFill>
                    </a:rPr>
                    <a:t> </a:t>
                  </a:r>
                  <a:r>
                    <a:rPr lang="en-US" sz="2000" dirty="0"/>
                    <a:t>can also mean absolute value, so the meaning depends on context. Sometimes, cardinality of a set </a:t>
                  </a:r>
                  <a14:m>
                    <m:oMath xmlns:m="http://schemas.openxmlformats.org/officeDocument/2006/math">
                      <m:r>
                        <a:rPr lang="en-US" sz="2000" i="1" dirty="0" smtClean="0">
                          <a:latin typeface="Cambria Math" panose="02040503050406030204" pitchFamily="18" charset="0"/>
                        </a:rPr>
                        <m:t>𝑆</m:t>
                      </m:r>
                    </m:oMath>
                  </a14:m>
                  <a:r>
                    <a:rPr lang="en-US" sz="2000" dirty="0"/>
                    <a:t> is denoted by </a:t>
                  </a:r>
                  <a14:m>
                    <m:oMath xmlns:m="http://schemas.openxmlformats.org/officeDocument/2006/math">
                      <m:r>
                        <a:rPr lang="en-US" sz="2000" i="1" dirty="0" smtClean="0">
                          <a:latin typeface="Cambria Math" panose="02040503050406030204" pitchFamily="18" charset="0"/>
                        </a:rPr>
                        <m:t>𝑛</m:t>
                      </m:r>
                      <m:r>
                        <a:rPr lang="en-US" sz="2000" i="1" dirty="0" smtClean="0">
                          <a:latin typeface="Cambria Math" panose="02040503050406030204" pitchFamily="18" charset="0"/>
                        </a:rPr>
                        <m:t>(</m:t>
                      </m:r>
                      <m:r>
                        <a:rPr lang="en-US" sz="2000" i="1" dirty="0" smtClean="0">
                          <a:latin typeface="Cambria Math" panose="02040503050406030204" pitchFamily="18" charset="0"/>
                        </a:rPr>
                        <m:t>𝑆</m:t>
                      </m:r>
                      <m:r>
                        <a:rPr lang="en-US" sz="2000" i="1" dirty="0" smtClean="0">
                          <a:latin typeface="Cambria Math" panose="02040503050406030204" pitchFamily="18" charset="0"/>
                        </a:rPr>
                        <m:t>)</m:t>
                      </m:r>
                    </m:oMath>
                  </a14:m>
                  <a:r>
                    <a:rPr lang="en-US" sz="2000" dirty="0"/>
                    <a:t> or </a:t>
                  </a:r>
                  <a14:m>
                    <m:oMath xmlns:m="http://schemas.openxmlformats.org/officeDocument/2006/math">
                      <m:r>
                        <a:rPr lang="en-US" sz="2000" i="1" dirty="0" smtClean="0">
                          <a:latin typeface="Cambria Math" panose="02040503050406030204" pitchFamily="18" charset="0"/>
                        </a:rPr>
                        <m:t>#</m:t>
                      </m:r>
                      <m:r>
                        <a:rPr lang="en-US" sz="2000" i="1" dirty="0" smtClean="0">
                          <a:latin typeface="Cambria Math" panose="02040503050406030204" pitchFamily="18" charset="0"/>
                        </a:rPr>
                        <m:t>𝑆</m:t>
                      </m:r>
                    </m:oMath>
                  </a14:m>
                  <a:r>
                    <a:rPr lang="en-US" sz="2000" dirty="0"/>
                    <a:t>. We will use the notation </a:t>
                  </a:r>
                  <a14:m>
                    <m:oMath xmlns:m="http://schemas.openxmlformats.org/officeDocument/2006/math">
                      <m:r>
                        <a:rPr lang="en-US" sz="2000" i="1" dirty="0">
                          <a:latin typeface="Cambria Math" panose="02040503050406030204" pitchFamily="18" charset="0"/>
                        </a:rPr>
                        <m:t>|</m:t>
                      </m:r>
                      <m:r>
                        <a:rPr lang="en-US" sz="2000" b="0" i="1" dirty="0" smtClean="0">
                          <a:latin typeface="Cambria Math" panose="02040503050406030204" pitchFamily="18" charset="0"/>
                        </a:rPr>
                        <m:t>𝑆</m:t>
                      </m:r>
                      <m:r>
                        <a:rPr lang="en-US" sz="2000" i="1" dirty="0">
                          <a:latin typeface="Cambria Math" panose="02040503050406030204" pitchFamily="18" charset="0"/>
                        </a:rPr>
                        <m:t>|</m:t>
                      </m:r>
                    </m:oMath>
                  </a14:m>
                  <a:r>
                    <a:rPr lang="en-US" sz="2000" dirty="0"/>
                    <a:t> in CS1231S.</a:t>
                  </a:r>
                </a:p>
              </p:txBody>
            </p:sp>
          </mc:Choice>
          <mc:Fallback xmlns="">
            <p:sp>
              <p:nvSpPr>
                <p:cNvPr id="3" name="TextBox 2"/>
                <p:cNvSpPr txBox="1">
                  <a:spLocks noRot="1" noChangeAspect="1" noMove="1" noResize="1" noEditPoints="1" noAdjustHandles="1" noChangeArrowheads="1" noChangeShapeType="1" noTextEdit="1"/>
                </p:cNvSpPr>
                <p:nvPr/>
              </p:nvSpPr>
              <p:spPr>
                <a:xfrm>
                  <a:off x="415123" y="5524615"/>
                  <a:ext cx="7510096" cy="1015663"/>
                </a:xfrm>
                <a:prstGeom prst="rect">
                  <a:avLst/>
                </a:prstGeom>
                <a:blipFill>
                  <a:blip r:embed="rId9"/>
                  <a:stretch>
                    <a:fillRect l="-893" t="-3614" b="-10241"/>
                  </a:stretch>
                </a:blipFill>
              </p:spPr>
              <p:txBody>
                <a:bodyPr/>
                <a:lstStyle/>
                <a:p>
                  <a:r>
                    <a:rPr lang="en-SG">
                      <a:noFill/>
                    </a:rPr>
                    <a:t> </a:t>
                  </a:r>
                </a:p>
              </p:txBody>
            </p:sp>
          </mc:Fallback>
        </mc:AlternateContent>
        <p:pic>
          <p:nvPicPr>
            <p:cNvPr id="35" name="Picture 34">
              <a:extLst>
                <a:ext uri="{FF2B5EF4-FFF2-40B4-BE49-F238E27FC236}">
                  <a16:creationId xmlns:a16="http://schemas.microsoft.com/office/drawing/2014/main" id="{1AF53F19-821E-4EEC-B3E8-26599D3AC3E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1009" y="5427114"/>
              <a:ext cx="524717" cy="437264"/>
            </a:xfrm>
            <a:prstGeom prst="rect">
              <a:avLst/>
            </a:prstGeom>
          </p:spPr>
        </p:pic>
      </p:grpSp>
    </p:spTree>
    <p:extLst>
      <p:ext uri="{BB962C8B-B14F-4D97-AF65-F5344CB8AC3E}">
        <p14:creationId xmlns:p14="http://schemas.microsoft.com/office/powerpoint/2010/main" val="137996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Definitions</a:t>
            </a:r>
            <a:r>
              <a:rPr lang="en-SG" sz="1100" dirty="0">
                <a:solidFill>
                  <a:schemeClr val="bg1"/>
                </a:solidFill>
              </a:rPr>
              <a:t> : Membership and Cardinality of a Set</a:t>
            </a:r>
          </a:p>
        </p:txBody>
      </p:sp>
      <p:sp>
        <p:nvSpPr>
          <p:cNvPr id="19" name="Slide Number Placeholder 18"/>
          <p:cNvSpPr>
            <a:spLocks noGrp="1"/>
          </p:cNvSpPr>
          <p:nvPr>
            <p:ph type="sldNum" sz="quarter" idx="12"/>
          </p:nvPr>
        </p:nvSpPr>
        <p:spPr/>
        <p:txBody>
          <a:bodyPr/>
          <a:lstStyle/>
          <a:p>
            <a:fld id="{3945BCA7-BE1F-44EA-8FAA-E97CADA8B770}" type="slidenum">
              <a:rPr lang="en-SG" smtClean="0"/>
              <a:t>9</a:t>
            </a:fld>
            <a:endParaRPr lang="en-SG" dirty="0"/>
          </a:p>
        </p:txBody>
      </p:sp>
      <p:sp>
        <p:nvSpPr>
          <p:cNvPr id="33" name="TextBox 32"/>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mc:AlternateContent xmlns:mc="http://schemas.openxmlformats.org/markup-compatibility/2006" xmlns:a14="http://schemas.microsoft.com/office/drawing/2010/main">
        <mc:Choice Requires="a14">
          <p:sp>
            <p:nvSpPr>
              <p:cNvPr id="44" name="TextBox 43"/>
              <p:cNvSpPr txBox="1"/>
              <p:nvPr/>
            </p:nvSpPr>
            <p:spPr>
              <a:xfrm>
                <a:off x="476756" y="2389959"/>
                <a:ext cx="8293749" cy="507383"/>
              </a:xfrm>
              <a:prstGeom prst="rect">
                <a:avLst/>
              </a:prstGeom>
              <a:noFill/>
            </p:spPr>
            <p:txBody>
              <a:bodyPr wrap="square" rtlCol="0">
                <a:spAutoFit/>
              </a:bodyPr>
              <a:lstStyle/>
              <a:p>
                <a:pPr marL="358775" indent="-358775">
                  <a:tabLst>
                    <a:tab pos="358775" algn="l"/>
                  </a:tabLst>
                </a:pPr>
                <a:r>
                  <a:rPr lang="en-SG" sz="2400" dirty="0"/>
                  <a:t>b.	What is the cardinality of the set </a:t>
                </a:r>
                <a14:m>
                  <m:oMath xmlns:m="http://schemas.openxmlformats.org/officeDocument/2006/math">
                    <m:d>
                      <m:dPr>
                        <m:begChr m:val="{"/>
                        <m:endChr m:val="}"/>
                        <m:ctrlPr>
                          <a:rPr lang="en-US" sz="2400" i="1">
                            <a:latin typeface="Cambria Math" panose="02040503050406030204" pitchFamily="18" charset="0"/>
                            <a:ea typeface="Cambria Math" panose="02040503050406030204" pitchFamily="18" charset="0"/>
                          </a:rPr>
                        </m:ctrlPr>
                      </m:dPr>
                      <m:e>
                        <m:r>
                          <a:rPr lang="en-US" sz="2400">
                            <a:latin typeface="Cambria Math" panose="02040503050406030204" pitchFamily="18" charset="0"/>
                            <a:ea typeface="Cambria Math" panose="02040503050406030204" pitchFamily="18" charset="0"/>
                          </a:rPr>
                          <m:t>1,</m:t>
                        </m:r>
                        <m:d>
                          <m:dPr>
                            <m:begChr m:val="{"/>
                            <m:endChr m:val="}"/>
                            <m:ctrlPr>
                              <a:rPr lang="en-US" sz="2400" i="1">
                                <a:latin typeface="Cambria Math" panose="02040503050406030204" pitchFamily="18" charset="0"/>
                                <a:ea typeface="Cambria Math" panose="02040503050406030204" pitchFamily="18" charset="0"/>
                              </a:rPr>
                            </m:ctrlPr>
                          </m:dPr>
                          <m:e>
                            <m:r>
                              <a:rPr lang="en-US" sz="2400">
                                <a:latin typeface="Cambria Math" panose="02040503050406030204" pitchFamily="18" charset="0"/>
                                <a:ea typeface="Cambria Math" panose="02040503050406030204" pitchFamily="18" charset="0"/>
                              </a:rPr>
                              <m:t>1,2</m:t>
                            </m:r>
                          </m:e>
                        </m:d>
                        <m:r>
                          <a:rPr lang="en-US" sz="2400">
                            <a:latin typeface="Cambria Math" panose="02040503050406030204" pitchFamily="18" charset="0"/>
                            <a:ea typeface="Cambria Math" panose="02040503050406030204" pitchFamily="18" charset="0"/>
                          </a:rPr>
                          <m:t>,</m:t>
                        </m:r>
                        <m:d>
                          <m:dPr>
                            <m:begChr m:val="{"/>
                            <m:endChr m:val="}"/>
                            <m:ctrlPr>
                              <a:rPr lang="en-US" sz="2400" i="1">
                                <a:latin typeface="Cambria Math" panose="02040503050406030204" pitchFamily="18" charset="0"/>
                                <a:ea typeface="Cambria Math" panose="02040503050406030204" pitchFamily="18" charset="0"/>
                              </a:rPr>
                            </m:ctrlPr>
                          </m:dPr>
                          <m:e>
                            <m:r>
                              <a:rPr lang="en-US" sz="2400">
                                <a:latin typeface="Cambria Math" panose="02040503050406030204" pitchFamily="18" charset="0"/>
                                <a:ea typeface="Cambria Math" panose="02040503050406030204" pitchFamily="18" charset="0"/>
                              </a:rPr>
                              <m:t>3,</m:t>
                            </m:r>
                            <m:d>
                              <m:dPr>
                                <m:begChr m:val="{"/>
                                <m:endChr m:val="}"/>
                                <m:ctrlPr>
                                  <a:rPr lang="en-US" sz="2400" i="1">
                                    <a:latin typeface="Cambria Math" panose="02040503050406030204" pitchFamily="18" charset="0"/>
                                    <a:ea typeface="Cambria Math" panose="02040503050406030204" pitchFamily="18" charset="0"/>
                                  </a:rPr>
                                </m:ctrlPr>
                              </m:dPr>
                              <m:e>
                                <m:r>
                                  <a:rPr lang="en-US" sz="2400">
                                    <a:latin typeface="Cambria Math" panose="02040503050406030204" pitchFamily="18" charset="0"/>
                                    <a:ea typeface="Cambria Math" panose="02040503050406030204" pitchFamily="18" charset="0"/>
                                  </a:rPr>
                                  <m:t>4,</m:t>
                                </m:r>
                                <m:r>
                                  <a:rPr lang="en-US" sz="2400" i="1">
                                    <a:latin typeface="Cambria Math" panose="02040503050406030204" pitchFamily="18" charset="0"/>
                                    <a:ea typeface="Cambria Math" panose="02040503050406030204" pitchFamily="18" charset="0"/>
                                  </a:rPr>
                                  <m:t>5</m:t>
                                </m:r>
                              </m:e>
                            </m:d>
                            <m:r>
                              <a:rPr lang="en-US" sz="2400" i="1">
                                <a:latin typeface="Cambria Math" panose="02040503050406030204" pitchFamily="18" charset="0"/>
                                <a:ea typeface="Cambria Math" panose="02040503050406030204" pitchFamily="18" charset="0"/>
                              </a:rPr>
                              <m:t>,6</m:t>
                            </m:r>
                          </m:e>
                        </m:d>
                        <m:r>
                          <a:rPr lang="en-SG" sz="2400" i="1">
                            <a:latin typeface="Cambria Math" panose="02040503050406030204" pitchFamily="18" charset="0"/>
                            <a:ea typeface="Cambria Math" panose="02040503050406030204" pitchFamily="18" charset="0"/>
                          </a:rPr>
                          <m:t>,</m:t>
                        </m:r>
                        <m:d>
                          <m:dPr>
                            <m:begChr m:val="{"/>
                            <m:endChr m:val="}"/>
                            <m:ctrlPr>
                              <a:rPr lang="en-SG" sz="2400" i="1">
                                <a:latin typeface="Cambria Math" panose="02040503050406030204" pitchFamily="18" charset="0"/>
                                <a:ea typeface="Cambria Math" panose="02040503050406030204" pitchFamily="18" charset="0"/>
                              </a:rPr>
                            </m:ctrlPr>
                          </m:dPr>
                          <m:e>
                            <m:r>
                              <a:rPr lang="en-SG" sz="2400" i="1">
                                <a:latin typeface="Cambria Math" panose="02040503050406030204" pitchFamily="18" charset="0"/>
                                <a:ea typeface="Cambria Math" panose="02040503050406030204" pitchFamily="18" charset="0"/>
                              </a:rPr>
                              <m:t>2,3</m:t>
                            </m:r>
                          </m:e>
                        </m:d>
                      </m:e>
                    </m:d>
                  </m:oMath>
                </a14:m>
                <a:r>
                  <a:rPr lang="en-SG" sz="2400" dirty="0"/>
                  <a:t>?</a:t>
                </a:r>
                <a:endParaRPr lang="en-US" sz="2400" dirty="0"/>
              </a:p>
            </p:txBody>
          </p:sp>
        </mc:Choice>
        <mc:Fallback xmlns="">
          <p:sp>
            <p:nvSpPr>
              <p:cNvPr id="44" name="TextBox 43"/>
              <p:cNvSpPr txBox="1">
                <a:spLocks noRot="1" noChangeAspect="1" noMove="1" noResize="1" noEditPoints="1" noAdjustHandles="1" noChangeArrowheads="1" noChangeShapeType="1" noTextEdit="1"/>
              </p:cNvSpPr>
              <p:nvPr/>
            </p:nvSpPr>
            <p:spPr>
              <a:xfrm>
                <a:off x="476756" y="2389959"/>
                <a:ext cx="8293749" cy="507383"/>
              </a:xfrm>
              <a:prstGeom prst="rect">
                <a:avLst/>
              </a:prstGeom>
              <a:blipFill>
                <a:blip r:embed="rId3"/>
                <a:stretch>
                  <a:fillRect l="-1102" t="-3614" r="-220" b="-24096"/>
                </a:stretch>
              </a:blipFill>
            </p:spPr>
            <p:txBody>
              <a:bodyPr/>
              <a:lstStyle/>
              <a:p>
                <a:r>
                  <a:rPr lang="en-SG">
                    <a:noFill/>
                  </a:rPr>
                  <a:t> </a:t>
                </a:r>
              </a:p>
            </p:txBody>
          </p:sp>
        </mc:Fallback>
      </mc:AlternateContent>
      <p:sp>
        <p:nvSpPr>
          <p:cNvPr id="45" name="TextBox 44"/>
          <p:cNvSpPr txBox="1"/>
          <p:nvPr/>
        </p:nvSpPr>
        <p:spPr>
          <a:xfrm>
            <a:off x="1893382" y="2986231"/>
            <a:ext cx="697060" cy="461665"/>
          </a:xfrm>
          <a:prstGeom prst="rect">
            <a:avLst/>
          </a:prstGeom>
          <a:solidFill>
            <a:schemeClr val="accent4">
              <a:lumMod val="40000"/>
              <a:lumOff val="60000"/>
            </a:schemeClr>
          </a:solidFill>
        </p:spPr>
        <p:txBody>
          <a:bodyPr wrap="square" rtlCol="0">
            <a:spAutoFit/>
          </a:bodyPr>
          <a:lstStyle/>
          <a:p>
            <a:pPr algn="ctr"/>
            <a:r>
              <a:rPr lang="en-SG" sz="2400" dirty="0">
                <a:solidFill>
                  <a:srgbClr val="C00000"/>
                </a:solidFill>
              </a:rPr>
              <a:t>4</a:t>
            </a:r>
            <a:endParaRPr lang="en-US" sz="2400" dirty="0"/>
          </a:p>
        </p:txBody>
      </p:sp>
      <mc:AlternateContent xmlns:mc="http://schemas.openxmlformats.org/markup-compatibility/2006" xmlns:a14="http://schemas.microsoft.com/office/drawing/2010/main">
        <mc:Choice Requires="a14">
          <p:sp>
            <p:nvSpPr>
              <p:cNvPr id="46" name="TextBox 45"/>
              <p:cNvSpPr txBox="1"/>
              <p:nvPr/>
            </p:nvSpPr>
            <p:spPr>
              <a:xfrm>
                <a:off x="476756" y="3752693"/>
                <a:ext cx="8293749" cy="830997"/>
              </a:xfrm>
              <a:prstGeom prst="rect">
                <a:avLst/>
              </a:prstGeom>
              <a:noFill/>
            </p:spPr>
            <p:txBody>
              <a:bodyPr wrap="square" rtlCol="0">
                <a:spAutoFit/>
              </a:bodyPr>
              <a:lstStyle/>
              <a:p>
                <a:pPr marL="358775" indent="-358775">
                  <a:tabLst>
                    <a:tab pos="358775" algn="l"/>
                  </a:tabLst>
                </a:pPr>
                <a:r>
                  <a:rPr lang="en-SG" sz="2400" dirty="0"/>
                  <a:t>c.	For each integer </a:t>
                </a:r>
                <a14:m>
                  <m:oMath xmlns:m="http://schemas.openxmlformats.org/officeDocument/2006/math">
                    <m:r>
                      <a:rPr lang="en-SG" sz="2400" i="1" dirty="0" smtClean="0">
                        <a:latin typeface="Cambria Math" panose="02040503050406030204" pitchFamily="18" charset="0"/>
                      </a:rPr>
                      <m:t>𝑛</m:t>
                    </m:r>
                  </m:oMath>
                </a14:m>
                <a:r>
                  <a:rPr lang="en-SG" sz="2400" dirty="0"/>
                  <a:t>, let </a:t>
                </a:r>
                <a14:m>
                  <m:oMath xmlns:m="http://schemas.openxmlformats.org/officeDocument/2006/math">
                    <m:sSub>
                      <m:sSubPr>
                        <m:ctrlPr>
                          <a:rPr lang="en-SG" sz="2400" i="1" smtClean="0">
                            <a:latin typeface="Cambria Math" panose="02040503050406030204" pitchFamily="18" charset="0"/>
                          </a:rPr>
                        </m:ctrlPr>
                      </m:sSubPr>
                      <m:e>
                        <m:r>
                          <a:rPr lang="en-SG" sz="2400" b="0" i="1" smtClean="0">
                            <a:latin typeface="Cambria Math" panose="02040503050406030204" pitchFamily="18" charset="0"/>
                          </a:rPr>
                          <m:t>𝑈</m:t>
                        </m:r>
                      </m:e>
                      <m:sub>
                        <m:r>
                          <a:rPr lang="en-SG" sz="2400" b="0" i="1" smtClean="0">
                            <a:latin typeface="Cambria Math" panose="02040503050406030204" pitchFamily="18" charset="0"/>
                          </a:rPr>
                          <m:t>𝑛</m:t>
                        </m:r>
                      </m:sub>
                    </m:sSub>
                    <m:r>
                      <a:rPr lang="en-SG" sz="2400" b="0" i="1" smtClean="0">
                        <a:latin typeface="Cambria Math" panose="02040503050406030204" pitchFamily="18" charset="0"/>
                      </a:rPr>
                      <m:t>={</m:t>
                    </m:r>
                    <m:r>
                      <a:rPr lang="en-SG" sz="2400" b="0" i="1" smtClean="0">
                        <a:latin typeface="Cambria Math" panose="02040503050406030204" pitchFamily="18" charset="0"/>
                      </a:rPr>
                      <m:t>𝑛</m:t>
                    </m:r>
                    <m:r>
                      <a:rPr lang="en-SG" sz="2400" b="0" i="1" smtClean="0">
                        <a:latin typeface="Cambria Math" panose="02040503050406030204" pitchFamily="18" charset="0"/>
                      </a:rPr>
                      <m:t>,−</m:t>
                    </m:r>
                    <m:r>
                      <a:rPr lang="en-SG" sz="2400" b="0" i="1" smtClean="0">
                        <a:latin typeface="Cambria Math" panose="02040503050406030204" pitchFamily="18" charset="0"/>
                      </a:rPr>
                      <m:t>𝑛</m:t>
                    </m:r>
                    <m:r>
                      <a:rPr lang="en-SG" sz="2400" b="0" i="1" smtClean="0">
                        <a:latin typeface="Cambria Math" panose="02040503050406030204" pitchFamily="18" charset="0"/>
                      </a:rPr>
                      <m:t>}</m:t>
                    </m:r>
                  </m:oMath>
                </a14:m>
                <a:r>
                  <a:rPr lang="en-US" sz="2400" dirty="0"/>
                  <a:t>. </a:t>
                </a:r>
              </a:p>
              <a:p>
                <a:pPr marL="358775" indent="-358775">
                  <a:tabLst>
                    <a:tab pos="358775" algn="l"/>
                  </a:tabLst>
                </a:pPr>
                <a:r>
                  <a:rPr lang="en-US" sz="2400" dirty="0"/>
                  <a:t>	Find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m:t>
                        </m:r>
                        <m:r>
                          <a:rPr lang="en-SG" sz="2400" b="0" i="1" smtClean="0">
                            <a:latin typeface="Cambria Math" panose="02040503050406030204" pitchFamily="18" charset="0"/>
                          </a:rPr>
                          <m:t>𝑈</m:t>
                        </m:r>
                      </m:e>
                      <m:sub>
                        <m:r>
                          <a:rPr lang="en-SG" sz="2400" b="0" i="1" smtClean="0">
                            <a:latin typeface="Cambria Math" panose="02040503050406030204" pitchFamily="18" charset="0"/>
                          </a:rPr>
                          <m:t>1</m:t>
                        </m:r>
                      </m:sub>
                    </m:sSub>
                    <m:r>
                      <a:rPr lang="en-US" sz="2400" b="0" i="1" smtClean="0">
                        <a:latin typeface="Cambria Math" panose="02040503050406030204" pitchFamily="18" charset="0"/>
                      </a:rPr>
                      <m:t>|</m:t>
                    </m:r>
                  </m:oMath>
                </a14:m>
                <a:r>
                  <a:rPr lang="en-US" sz="2400" dirty="0"/>
                  <a:t>, </a:t>
                </a:r>
                <a14:m>
                  <m:oMath xmlns:m="http://schemas.openxmlformats.org/officeDocument/2006/math">
                    <m:r>
                      <a:rPr lang="en-US" sz="2400" b="0" i="0" smtClean="0">
                        <a:latin typeface="Cambria Math" panose="02040503050406030204" pitchFamily="18" charset="0"/>
                      </a:rPr>
                      <m:t>|</m:t>
                    </m:r>
                    <m:sSub>
                      <m:sSubPr>
                        <m:ctrlPr>
                          <a:rPr lang="en-US" sz="2400" i="1">
                            <a:latin typeface="Cambria Math" panose="02040503050406030204" pitchFamily="18" charset="0"/>
                          </a:rPr>
                        </m:ctrlPr>
                      </m:sSubPr>
                      <m:e>
                        <m:r>
                          <a:rPr lang="en-SG" sz="2400" i="1">
                            <a:latin typeface="Cambria Math" panose="02040503050406030204" pitchFamily="18" charset="0"/>
                          </a:rPr>
                          <m:t>𝑈</m:t>
                        </m:r>
                      </m:e>
                      <m:sub>
                        <m:r>
                          <a:rPr lang="en-US" sz="2400" b="0" i="1" smtClean="0">
                            <a:latin typeface="Cambria Math" panose="02040503050406030204" pitchFamily="18" charset="0"/>
                          </a:rPr>
                          <m:t>−</m:t>
                        </m:r>
                        <m:r>
                          <a:rPr lang="en-SG" sz="2400" b="0" i="1" smtClean="0">
                            <a:latin typeface="Cambria Math" panose="02040503050406030204" pitchFamily="18" charset="0"/>
                          </a:rPr>
                          <m:t>5</m:t>
                        </m:r>
                      </m:sub>
                    </m:sSub>
                    <m:r>
                      <a:rPr lang="en-US" sz="2400" b="0" i="1" smtClean="0">
                        <a:latin typeface="Cambria Math" panose="02040503050406030204" pitchFamily="18" charset="0"/>
                      </a:rPr>
                      <m:t>|</m:t>
                    </m:r>
                  </m:oMath>
                </a14:m>
                <a:r>
                  <a:rPr lang="en-US" sz="2400" dirty="0"/>
                  <a:t> and </a:t>
                </a:r>
                <a14:m>
                  <m:oMath xmlns:m="http://schemas.openxmlformats.org/officeDocument/2006/math">
                    <m:r>
                      <a:rPr lang="en-US" sz="2400" b="0" i="0" smtClean="0">
                        <a:latin typeface="Cambria Math" panose="02040503050406030204" pitchFamily="18" charset="0"/>
                      </a:rPr>
                      <m:t>|</m:t>
                    </m:r>
                    <m:sSub>
                      <m:sSubPr>
                        <m:ctrlPr>
                          <a:rPr lang="en-US" sz="2400" i="1">
                            <a:latin typeface="Cambria Math" panose="02040503050406030204" pitchFamily="18" charset="0"/>
                          </a:rPr>
                        </m:ctrlPr>
                      </m:sSubPr>
                      <m:e>
                        <m:r>
                          <a:rPr lang="en-SG" sz="2400" i="1">
                            <a:latin typeface="Cambria Math" panose="02040503050406030204" pitchFamily="18" charset="0"/>
                          </a:rPr>
                          <m:t>𝑈</m:t>
                        </m:r>
                      </m:e>
                      <m:sub>
                        <m:r>
                          <a:rPr lang="en-SG" sz="2400" b="0" i="1" smtClean="0">
                            <a:latin typeface="Cambria Math" panose="02040503050406030204" pitchFamily="18" charset="0"/>
                          </a:rPr>
                          <m:t>0</m:t>
                        </m:r>
                      </m:sub>
                    </m:sSub>
                    <m:r>
                      <a:rPr lang="en-US" sz="2400" b="0" i="1" smtClean="0">
                        <a:latin typeface="Cambria Math" panose="02040503050406030204" pitchFamily="18" charset="0"/>
                      </a:rPr>
                      <m:t>|</m:t>
                    </m:r>
                  </m:oMath>
                </a14:m>
                <a:r>
                  <a:rPr lang="en-US" sz="2400" dirty="0"/>
                  <a:t>.</a:t>
                </a:r>
              </a:p>
            </p:txBody>
          </p:sp>
        </mc:Choice>
        <mc:Fallback xmlns="">
          <p:sp>
            <p:nvSpPr>
              <p:cNvPr id="46" name="TextBox 45"/>
              <p:cNvSpPr txBox="1">
                <a:spLocks noRot="1" noChangeAspect="1" noMove="1" noResize="1" noEditPoints="1" noAdjustHandles="1" noChangeArrowheads="1" noChangeShapeType="1" noTextEdit="1"/>
              </p:cNvSpPr>
              <p:nvPr/>
            </p:nvSpPr>
            <p:spPr>
              <a:xfrm>
                <a:off x="476756" y="3752693"/>
                <a:ext cx="8293749" cy="830997"/>
              </a:xfrm>
              <a:prstGeom prst="rect">
                <a:avLst/>
              </a:prstGeom>
              <a:blipFill>
                <a:blip r:embed="rId4"/>
                <a:stretch>
                  <a:fillRect l="-1102" t="-5882" b="-16176"/>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1650215" y="4731620"/>
                <a:ext cx="4078556" cy="1354217"/>
              </a:xfrm>
              <a:prstGeom prst="rect">
                <a:avLst/>
              </a:prstGeom>
              <a:solidFill>
                <a:schemeClr val="accent4">
                  <a:lumMod val="40000"/>
                  <a:lumOff val="60000"/>
                </a:schemeClr>
              </a:solidFill>
            </p:spPr>
            <p:txBody>
              <a:bodyPr wrap="square" rtlCol="0">
                <a:spAutoFit/>
              </a:bodyPr>
              <a:lstStyle/>
              <a:p>
                <a:pPr>
                  <a:spcAft>
                    <a:spcPts val="600"/>
                  </a:spcAft>
                </a:pPr>
                <a14:m>
                  <m:oMathPara xmlns:m="http://schemas.openxmlformats.org/officeDocument/2006/math">
                    <m:oMathParaPr>
                      <m:jc m:val="left"/>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m:t>
                          </m:r>
                          <m:r>
                            <a:rPr lang="en-SG" sz="2400" b="0" i="1" smtClean="0">
                              <a:latin typeface="Cambria Math" panose="02040503050406030204" pitchFamily="18" charset="0"/>
                            </a:rPr>
                            <m:t>𝑈</m:t>
                          </m:r>
                        </m:e>
                        <m:sub>
                          <m:r>
                            <a:rPr lang="en-SG" sz="2400" b="0" i="1" smtClean="0">
                              <a:latin typeface="Cambria Math" panose="02040503050406030204" pitchFamily="18" charset="0"/>
                            </a:rPr>
                            <m:t>1</m:t>
                          </m:r>
                        </m:sub>
                      </m:sSub>
                      <m:r>
                        <a:rPr lang="en-US" sz="2400" b="0" i="1" smtClean="0">
                          <a:latin typeface="Cambria Math" panose="02040503050406030204" pitchFamily="18" charset="0"/>
                        </a:rPr>
                        <m:t>|</m:t>
                      </m:r>
                      <m:r>
                        <a:rPr lang="en-SG" sz="2400" b="0" i="1" smtClean="0">
                          <a:latin typeface="Cambria Math" panose="02040503050406030204" pitchFamily="18" charset="0"/>
                        </a:rPr>
                        <m:t>=</m:t>
                      </m:r>
                      <m:d>
                        <m:dPr>
                          <m:begChr m:val="|"/>
                          <m:endChr m:val="|"/>
                          <m:ctrlPr>
                            <a:rPr lang="en-US" sz="2400" b="0" i="1" smtClean="0">
                              <a:latin typeface="Cambria Math" panose="02040503050406030204" pitchFamily="18" charset="0"/>
                            </a:rPr>
                          </m:ctrlPr>
                        </m:dPr>
                        <m:e>
                          <m:d>
                            <m:dPr>
                              <m:begChr m:val="{"/>
                              <m:endChr m:val="}"/>
                              <m:ctrlPr>
                                <a:rPr lang="en-SG" sz="2400" b="0" i="1" smtClean="0">
                                  <a:latin typeface="Cambria Math" panose="02040503050406030204" pitchFamily="18" charset="0"/>
                                </a:rPr>
                              </m:ctrlPr>
                            </m:dPr>
                            <m:e>
                              <m:r>
                                <a:rPr lang="en-SG" sz="2400" b="0" i="1" smtClean="0">
                                  <a:latin typeface="Cambria Math" panose="02040503050406030204" pitchFamily="18" charset="0"/>
                                </a:rPr>
                                <m:t>1, −1</m:t>
                              </m:r>
                            </m:e>
                          </m:d>
                        </m:e>
                      </m:d>
                      <m:r>
                        <a:rPr lang="en-US" sz="2400" b="0" i="1" smtClean="0">
                          <a:latin typeface="Cambria Math" panose="02040503050406030204" pitchFamily="18" charset="0"/>
                        </a:rPr>
                        <m:t>=</m:t>
                      </m:r>
                      <m:r>
                        <a:rPr lang="en-US" sz="2400" b="0" i="1" smtClean="0">
                          <a:solidFill>
                            <a:srgbClr val="C00000"/>
                          </a:solidFill>
                          <a:latin typeface="Cambria Math" panose="02040503050406030204" pitchFamily="18" charset="0"/>
                        </a:rPr>
                        <m:t>2</m:t>
                      </m:r>
                      <m:r>
                        <a:rPr lang="en-US" sz="2400" b="0" i="1" smtClean="0">
                          <a:latin typeface="Cambria Math" panose="02040503050406030204" pitchFamily="18" charset="0"/>
                        </a:rPr>
                        <m:t>;</m:t>
                      </m:r>
                    </m:oMath>
                  </m:oMathPara>
                </a14:m>
                <a:endParaRPr lang="en-US" sz="2400" b="0" i="1" dirty="0">
                  <a:latin typeface="Cambria Math" panose="02040503050406030204" pitchFamily="18" charset="0"/>
                </a:endParaRPr>
              </a:p>
              <a:p>
                <a:pPr>
                  <a:spcAft>
                    <a:spcPts val="600"/>
                  </a:spcAft>
                </a:pPr>
                <a14:m>
                  <m:oMathPara xmlns:m="http://schemas.openxmlformats.org/officeDocument/2006/math">
                    <m:oMathParaPr>
                      <m:jc m:val="left"/>
                    </m:oMathParaPr>
                    <m:oMath xmlns:m="http://schemas.openxmlformats.org/officeDocument/2006/math">
                      <m:d>
                        <m:dPr>
                          <m:begChr m:val="|"/>
                          <m:endChr m:val="|"/>
                          <m:ctrlPr>
                            <a:rPr lang="en-US" sz="2400" b="0" i="1" smtClean="0">
                              <a:latin typeface="Cambria Math" panose="02040503050406030204" pitchFamily="18" charset="0"/>
                            </a:rPr>
                          </m:ctrlPr>
                        </m:dPr>
                        <m:e>
                          <m:sSub>
                            <m:sSubPr>
                              <m:ctrlPr>
                                <a:rPr lang="en-SG" sz="2400" b="0" i="1" smtClean="0">
                                  <a:latin typeface="Cambria Math" panose="02040503050406030204" pitchFamily="18" charset="0"/>
                                </a:rPr>
                              </m:ctrlPr>
                            </m:sSubPr>
                            <m:e>
                              <m:r>
                                <a:rPr lang="en-SG" sz="2400" b="0" i="1" smtClean="0">
                                  <a:latin typeface="Cambria Math" panose="02040503050406030204" pitchFamily="18" charset="0"/>
                                </a:rPr>
                                <m:t>𝑈</m:t>
                              </m:r>
                            </m:e>
                            <m:sub>
                              <m:r>
                                <a:rPr lang="en-US" sz="2400" b="0" i="1" smtClean="0">
                                  <a:latin typeface="Cambria Math" panose="02040503050406030204" pitchFamily="18" charset="0"/>
                                </a:rPr>
                                <m:t>−</m:t>
                              </m:r>
                              <m:r>
                                <a:rPr lang="en-SG" sz="2400" b="0" i="1" smtClean="0">
                                  <a:latin typeface="Cambria Math" panose="02040503050406030204" pitchFamily="18" charset="0"/>
                                </a:rPr>
                                <m:t>5</m:t>
                              </m:r>
                            </m:sub>
                          </m:sSub>
                        </m:e>
                      </m:d>
                      <m:r>
                        <a:rPr lang="en-SG" sz="2400" b="0" i="1" smtClean="0">
                          <a:latin typeface="Cambria Math" panose="02040503050406030204" pitchFamily="18" charset="0"/>
                        </a:rPr>
                        <m:t>=</m:t>
                      </m:r>
                      <m:d>
                        <m:dPr>
                          <m:begChr m:val="|"/>
                          <m:endChr m:val="|"/>
                          <m:ctrlPr>
                            <a:rPr lang="en-US" sz="2400" b="0" i="1" smtClean="0">
                              <a:latin typeface="Cambria Math" panose="02040503050406030204" pitchFamily="18" charset="0"/>
                            </a:rPr>
                          </m:ctrlPr>
                        </m:dPr>
                        <m:e>
                          <m:d>
                            <m:dPr>
                              <m:begChr m:val="{"/>
                              <m:endChr m:val="}"/>
                              <m:ctrlPr>
                                <a:rPr lang="en-SG" sz="2400" b="0" i="1" smtClean="0">
                                  <a:latin typeface="Cambria Math" panose="02040503050406030204" pitchFamily="18" charset="0"/>
                                </a:rPr>
                              </m:ctrlPr>
                            </m:dPr>
                            <m:e>
                              <m:r>
                                <a:rPr lang="en-US" sz="2400" b="0" i="1" smtClean="0">
                                  <a:latin typeface="Cambria Math" panose="02040503050406030204" pitchFamily="18" charset="0"/>
                                </a:rPr>
                                <m:t>−</m:t>
                              </m:r>
                              <m:r>
                                <a:rPr lang="en-SG" sz="2400" b="0" i="1" smtClean="0">
                                  <a:latin typeface="Cambria Math" panose="02040503050406030204" pitchFamily="18" charset="0"/>
                                </a:rPr>
                                <m:t>5, 5</m:t>
                              </m:r>
                            </m:e>
                          </m:d>
                        </m:e>
                      </m:d>
                      <m:r>
                        <a:rPr lang="en-US" sz="2400" b="0" i="1" smtClean="0">
                          <a:latin typeface="Cambria Math" panose="02040503050406030204" pitchFamily="18" charset="0"/>
                        </a:rPr>
                        <m:t>=</m:t>
                      </m:r>
                      <m:r>
                        <a:rPr lang="en-US" sz="2400" b="0" i="1" smtClean="0">
                          <a:solidFill>
                            <a:srgbClr val="C00000"/>
                          </a:solidFill>
                          <a:latin typeface="Cambria Math" panose="02040503050406030204" pitchFamily="18" charset="0"/>
                        </a:rPr>
                        <m:t>2</m:t>
                      </m:r>
                      <m:r>
                        <a:rPr lang="en-US" sz="2400" b="0" i="1" smtClean="0">
                          <a:latin typeface="Cambria Math" panose="02040503050406030204" pitchFamily="18" charset="0"/>
                        </a:rPr>
                        <m:t>;</m:t>
                      </m:r>
                    </m:oMath>
                  </m:oMathPara>
                </a14:m>
                <a:endParaRPr lang="en-US" sz="2400" b="0" i="1" dirty="0">
                  <a:latin typeface="Cambria Math" panose="02040503050406030204" pitchFamily="18" charset="0"/>
                </a:endParaRPr>
              </a:p>
              <a:p>
                <a:pPr>
                  <a:spcAft>
                    <a:spcPts val="600"/>
                  </a:spcAft>
                </a:pPr>
                <a14:m>
                  <m:oMath xmlns:m="http://schemas.openxmlformats.org/officeDocument/2006/math">
                    <m:d>
                      <m:dPr>
                        <m:begChr m:val="|"/>
                        <m:endChr m:val="|"/>
                        <m:ctrlPr>
                          <a:rPr lang="en-US" sz="2400" b="0" i="1" smtClean="0">
                            <a:latin typeface="Cambria Math" panose="02040503050406030204" pitchFamily="18" charset="0"/>
                          </a:rPr>
                        </m:ctrlPr>
                      </m:dPr>
                      <m:e>
                        <m:sSub>
                          <m:sSubPr>
                            <m:ctrlPr>
                              <a:rPr lang="en-SG" sz="2400" b="0" i="1" smtClean="0">
                                <a:latin typeface="Cambria Math" panose="02040503050406030204" pitchFamily="18" charset="0"/>
                              </a:rPr>
                            </m:ctrlPr>
                          </m:sSubPr>
                          <m:e>
                            <m:r>
                              <a:rPr lang="en-SG" sz="2400" b="0" i="1" smtClean="0">
                                <a:latin typeface="Cambria Math" panose="02040503050406030204" pitchFamily="18" charset="0"/>
                              </a:rPr>
                              <m:t>𝑈</m:t>
                            </m:r>
                          </m:e>
                          <m:sub>
                            <m:r>
                              <a:rPr lang="en-SG" sz="2400" b="0" i="1" smtClean="0">
                                <a:latin typeface="Cambria Math" panose="02040503050406030204" pitchFamily="18" charset="0"/>
                              </a:rPr>
                              <m:t>0</m:t>
                            </m:r>
                          </m:sub>
                        </m:sSub>
                      </m:e>
                    </m:d>
                    <m:r>
                      <a:rPr lang="en-SG" sz="2400" b="0" i="1" smtClean="0">
                        <a:latin typeface="Cambria Math" panose="02040503050406030204" pitchFamily="18" charset="0"/>
                      </a:rPr>
                      <m:t>=</m:t>
                    </m:r>
                    <m:d>
                      <m:dPr>
                        <m:begChr m:val="|"/>
                        <m:endChr m:val="|"/>
                        <m:ctrlPr>
                          <a:rPr lang="en-US" sz="2400" b="0" i="1" smtClean="0">
                            <a:latin typeface="Cambria Math" panose="02040503050406030204" pitchFamily="18" charset="0"/>
                          </a:rPr>
                        </m:ctrlPr>
                      </m:dPr>
                      <m:e>
                        <m:d>
                          <m:dPr>
                            <m:begChr m:val="{"/>
                            <m:endChr m:val="}"/>
                            <m:ctrlPr>
                              <a:rPr lang="en-SG" sz="2400" b="0" i="1" smtClean="0">
                                <a:latin typeface="Cambria Math" panose="02040503050406030204" pitchFamily="18" charset="0"/>
                              </a:rPr>
                            </m:ctrlPr>
                          </m:dPr>
                          <m:e>
                            <m:r>
                              <a:rPr lang="en-SG" sz="2400" b="0" i="1" smtClean="0">
                                <a:latin typeface="Cambria Math" panose="02040503050406030204" pitchFamily="18" charset="0"/>
                              </a:rPr>
                              <m:t>0, −0</m:t>
                            </m:r>
                          </m:e>
                        </m:d>
                      </m:e>
                    </m:d>
                    <m:r>
                      <a:rPr lang="en-SG" sz="2400" b="0" i="1" smtClean="0">
                        <a:latin typeface="Cambria Math" panose="02040503050406030204" pitchFamily="18" charset="0"/>
                      </a:rPr>
                      <m:t>=</m:t>
                    </m:r>
                    <m:d>
                      <m:dPr>
                        <m:begChr m:val="|"/>
                        <m:endChr m:val="|"/>
                        <m:ctrlPr>
                          <a:rPr lang="en-US" sz="2400" b="0" i="1" smtClean="0">
                            <a:latin typeface="Cambria Math" panose="02040503050406030204" pitchFamily="18" charset="0"/>
                          </a:rPr>
                        </m:ctrlPr>
                      </m:dPr>
                      <m:e>
                        <m:d>
                          <m:dPr>
                            <m:begChr m:val="{"/>
                            <m:endChr m:val="}"/>
                            <m:ctrlPr>
                              <a:rPr lang="en-SG" sz="2400" b="0" i="1" smtClean="0">
                                <a:latin typeface="Cambria Math" panose="02040503050406030204" pitchFamily="18" charset="0"/>
                              </a:rPr>
                            </m:ctrlPr>
                          </m:dPr>
                          <m:e>
                            <m:r>
                              <a:rPr lang="en-SG" sz="2400" b="0" i="1" smtClean="0">
                                <a:latin typeface="Cambria Math" panose="02040503050406030204" pitchFamily="18" charset="0"/>
                              </a:rPr>
                              <m:t>0</m:t>
                            </m:r>
                          </m:e>
                        </m:d>
                      </m:e>
                    </m:d>
                    <m:r>
                      <a:rPr lang="en-US" sz="2400" b="0" i="1" smtClean="0">
                        <a:latin typeface="Cambria Math" panose="02040503050406030204" pitchFamily="18" charset="0"/>
                      </a:rPr>
                      <m:t>=</m:t>
                    </m:r>
                    <m:r>
                      <a:rPr lang="en-US" sz="2400" b="0" i="1" smtClean="0">
                        <a:solidFill>
                          <a:srgbClr val="C00000"/>
                        </a:solidFill>
                        <a:latin typeface="Cambria Math" panose="02040503050406030204" pitchFamily="18" charset="0"/>
                      </a:rPr>
                      <m:t>1</m:t>
                    </m:r>
                  </m:oMath>
                </a14:m>
                <a:r>
                  <a:rPr lang="en-US" sz="2400" dirty="0"/>
                  <a:t>.</a:t>
                </a:r>
              </a:p>
            </p:txBody>
          </p:sp>
        </mc:Choice>
        <mc:Fallback xmlns="">
          <p:sp>
            <p:nvSpPr>
              <p:cNvPr id="47" name="TextBox 46"/>
              <p:cNvSpPr txBox="1">
                <a:spLocks noRot="1" noChangeAspect="1" noMove="1" noResize="1" noEditPoints="1" noAdjustHandles="1" noChangeArrowheads="1" noChangeShapeType="1" noTextEdit="1"/>
              </p:cNvSpPr>
              <p:nvPr/>
            </p:nvSpPr>
            <p:spPr>
              <a:xfrm>
                <a:off x="1650215" y="4731620"/>
                <a:ext cx="4078556" cy="1354217"/>
              </a:xfrm>
              <a:prstGeom prst="rect">
                <a:avLst/>
              </a:prstGeom>
              <a:blipFill>
                <a:blip r:embed="rId5"/>
                <a:stretch>
                  <a:fillRect b="-9459"/>
                </a:stretch>
              </a:blipFill>
            </p:spPr>
            <p:txBody>
              <a:bodyPr/>
              <a:lstStyle/>
              <a:p>
                <a:r>
                  <a:rPr lang="en-SG">
                    <a:noFill/>
                  </a:rPr>
                  <a:t> </a:t>
                </a:r>
              </a:p>
            </p:txBody>
          </p:sp>
        </mc:Fallback>
      </mc:AlternateContent>
      <p:sp>
        <p:nvSpPr>
          <p:cNvPr id="31" name="Oval 30"/>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pic>
        <p:nvPicPr>
          <p:cNvPr id="28" name="Picture 27">
            <a:extLst>
              <a:ext uri="{FF2B5EF4-FFF2-40B4-BE49-F238E27FC236}">
                <a16:creationId xmlns:a16="http://schemas.microsoft.com/office/drawing/2014/main" id="{E4B39B64-5136-4C42-9F2F-598D5FF3069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9743"/>
          <a:stretch/>
        </p:blipFill>
        <p:spPr>
          <a:xfrm>
            <a:off x="7747558" y="-11082"/>
            <a:ext cx="1396442" cy="917979"/>
          </a:xfrm>
          <a:prstGeom prst="rect">
            <a:avLst/>
          </a:prstGeom>
        </p:spPr>
      </p:pic>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E0F9284-58F4-4DE0-A875-BF1D20A979CC}"/>
                  </a:ext>
                </a:extLst>
              </p:cNvPr>
              <p:cNvSpPr txBox="1"/>
              <p:nvPr/>
            </p:nvSpPr>
            <p:spPr>
              <a:xfrm>
                <a:off x="476756" y="1022029"/>
                <a:ext cx="8293749" cy="461665"/>
              </a:xfrm>
              <a:prstGeom prst="rect">
                <a:avLst/>
              </a:prstGeom>
              <a:noFill/>
            </p:spPr>
            <p:txBody>
              <a:bodyPr wrap="square" rtlCol="0">
                <a:spAutoFit/>
              </a:bodyPr>
              <a:lstStyle/>
              <a:p>
                <a:pPr marL="358775" indent="-358775">
                  <a:tabLst>
                    <a:tab pos="358775" algn="l"/>
                  </a:tabLst>
                </a:pPr>
                <a:r>
                  <a:rPr lang="en-SG" sz="2400" dirty="0"/>
                  <a:t>a.	</a:t>
                </a:r>
                <a:r>
                  <a:rPr lang="en-US" sz="2400" dirty="0"/>
                  <a:t>Is </a:t>
                </a:r>
                <a14:m>
                  <m:oMath xmlns:m="http://schemas.openxmlformats.org/officeDocument/2006/math">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𝑎</m:t>
                        </m:r>
                      </m:e>
                    </m:d>
                    <m:r>
                      <a:rPr lang="en-US" sz="2400" b="0" i="1" smtClean="0">
                        <a:latin typeface="Cambria Math" panose="02040503050406030204" pitchFamily="18" charset="0"/>
                        <a:ea typeface="Cambria Math" panose="02040503050406030204" pitchFamily="18" charset="0"/>
                      </a:rPr>
                      <m:t>∈</m:t>
                    </m:r>
                    <m:d>
                      <m:dPr>
                        <m:begChr m:val="{"/>
                        <m:endChr m:val="}"/>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𝑎</m:t>
                        </m:r>
                        <m:r>
                          <a:rPr lang="en-US" sz="2400" b="0" i="1" smtClean="0">
                            <a:latin typeface="Cambria Math" panose="02040503050406030204" pitchFamily="18" charset="0"/>
                            <a:ea typeface="Cambria Math" panose="02040503050406030204" pitchFamily="18" charset="0"/>
                          </a:rPr>
                          <m:t>,</m:t>
                        </m:r>
                        <m:d>
                          <m:dPr>
                            <m:begChr m:val="{"/>
                            <m:endChr m:val="}"/>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𝑎</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𝑏</m:t>
                            </m:r>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𝑐</m:t>
                        </m:r>
                      </m:e>
                    </m:d>
                    <m:r>
                      <a:rPr lang="en-US" sz="2400" b="0" i="1" smtClean="0">
                        <a:latin typeface="Cambria Math" panose="02040503050406030204" pitchFamily="18" charset="0"/>
                        <a:ea typeface="Cambria Math" panose="02040503050406030204" pitchFamily="18" charset="0"/>
                      </a:rPr>
                      <m:t> </m:t>
                    </m:r>
                  </m:oMath>
                </a14:m>
                <a:r>
                  <a:rPr lang="en-SG" sz="2400" dirty="0"/>
                  <a:t>?</a:t>
                </a:r>
                <a:endParaRPr lang="en-US" sz="2400" dirty="0"/>
              </a:p>
            </p:txBody>
          </p:sp>
        </mc:Choice>
        <mc:Fallback xmlns="">
          <p:sp>
            <p:nvSpPr>
              <p:cNvPr id="29" name="TextBox 28">
                <a:extLst>
                  <a:ext uri="{FF2B5EF4-FFF2-40B4-BE49-F238E27FC236}">
                    <a16:creationId xmlns:a16="http://schemas.microsoft.com/office/drawing/2014/main" id="{8E0F9284-58F4-4DE0-A875-BF1D20A979CC}"/>
                  </a:ext>
                </a:extLst>
              </p:cNvPr>
              <p:cNvSpPr txBox="1">
                <a:spLocks noRot="1" noChangeAspect="1" noMove="1" noResize="1" noEditPoints="1" noAdjustHandles="1" noChangeArrowheads="1" noChangeShapeType="1" noTextEdit="1"/>
              </p:cNvSpPr>
              <p:nvPr/>
            </p:nvSpPr>
            <p:spPr>
              <a:xfrm>
                <a:off x="476756" y="1022029"/>
                <a:ext cx="8293749" cy="461665"/>
              </a:xfrm>
              <a:prstGeom prst="rect">
                <a:avLst/>
              </a:prstGeom>
              <a:blipFill>
                <a:blip r:embed="rId7"/>
                <a:stretch>
                  <a:fillRect l="-1102" t="-10667" b="-3066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84AE6E82-0A23-446B-9C89-8F20961141D3}"/>
                  </a:ext>
                </a:extLst>
              </p:cNvPr>
              <p:cNvSpPr txBox="1"/>
              <p:nvPr/>
            </p:nvSpPr>
            <p:spPr>
              <a:xfrm>
                <a:off x="874232" y="1639431"/>
                <a:ext cx="7238410" cy="461665"/>
              </a:xfrm>
              <a:prstGeom prst="rect">
                <a:avLst/>
              </a:prstGeom>
              <a:solidFill>
                <a:schemeClr val="accent4">
                  <a:lumMod val="40000"/>
                  <a:lumOff val="60000"/>
                </a:schemeClr>
              </a:solidFill>
            </p:spPr>
            <p:txBody>
              <a:bodyPr wrap="square" rtlCol="0">
                <a:spAutoFit/>
              </a:bodyPr>
              <a:lstStyle/>
              <a:p>
                <a:r>
                  <a:rPr lang="en-US" sz="2400" dirty="0">
                    <a:solidFill>
                      <a:srgbClr val="C00000"/>
                    </a:solidFill>
                  </a:rPr>
                  <a:t>No. </a:t>
                </a:r>
                <a:r>
                  <a:rPr lang="en-US" sz="2400" dirty="0"/>
                  <a:t>The 3 members of </a:t>
                </a:r>
                <a14:m>
                  <m:oMath xmlns:m="http://schemas.openxmlformats.org/officeDocument/2006/math">
                    <m:d>
                      <m:dPr>
                        <m:begChr m:val="{"/>
                        <m:endChr m:val="}"/>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𝑎</m:t>
                        </m:r>
                        <m:r>
                          <a:rPr lang="en-US" sz="2400" i="1">
                            <a:latin typeface="Cambria Math" panose="02040503050406030204" pitchFamily="18" charset="0"/>
                            <a:ea typeface="Cambria Math" panose="02040503050406030204" pitchFamily="18" charset="0"/>
                          </a:rPr>
                          <m:t>,</m:t>
                        </m:r>
                        <m:d>
                          <m:dPr>
                            <m:begChr m:val="{"/>
                            <m:endChr m:val="}"/>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𝑎</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𝑏</m:t>
                            </m:r>
                          </m:e>
                        </m:d>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𝑐</m:t>
                        </m:r>
                      </m:e>
                    </m:d>
                  </m:oMath>
                </a14:m>
                <a:r>
                  <a:rPr lang="en-US" sz="2400" dirty="0"/>
                  <a:t> are </a:t>
                </a:r>
                <a14:m>
                  <m:oMath xmlns:m="http://schemas.openxmlformats.org/officeDocument/2006/math">
                    <m:r>
                      <a:rPr lang="en-US" sz="2400" i="1" dirty="0" smtClean="0">
                        <a:latin typeface="Cambria Math" panose="02040503050406030204" pitchFamily="18" charset="0"/>
                      </a:rPr>
                      <m:t>𝑎</m:t>
                    </m:r>
                  </m:oMath>
                </a14:m>
                <a:r>
                  <a:rPr lang="en-US" sz="2400" dirty="0"/>
                  <a:t>, </a:t>
                </a:r>
                <a14:m>
                  <m:oMath xmlns:m="http://schemas.openxmlformats.org/officeDocument/2006/math">
                    <m:r>
                      <a:rPr lang="en-US" sz="2400" i="1" dirty="0" smtClean="0">
                        <a:latin typeface="Cambria Math" panose="02040503050406030204" pitchFamily="18" charset="0"/>
                      </a:rPr>
                      <m:t>{</m:t>
                    </m:r>
                    <m:r>
                      <a:rPr lang="en-US" sz="2400" i="1" dirty="0" err="1" smtClean="0">
                        <a:latin typeface="Cambria Math" panose="02040503050406030204" pitchFamily="18" charset="0"/>
                      </a:rPr>
                      <m:t>𝑎</m:t>
                    </m:r>
                    <m:r>
                      <a:rPr lang="en-US" sz="2400" i="1" dirty="0" err="1" smtClean="0">
                        <a:latin typeface="Cambria Math" panose="02040503050406030204" pitchFamily="18" charset="0"/>
                      </a:rPr>
                      <m:t>,</m:t>
                    </m:r>
                    <m:r>
                      <a:rPr lang="en-US" sz="2400" i="1" dirty="0" err="1" smtClean="0">
                        <a:latin typeface="Cambria Math" panose="02040503050406030204" pitchFamily="18" charset="0"/>
                      </a:rPr>
                      <m:t>𝑏</m:t>
                    </m:r>
                    <m:r>
                      <a:rPr lang="en-US" sz="2400" i="1" dirty="0" smtClean="0">
                        <a:latin typeface="Cambria Math" panose="02040503050406030204" pitchFamily="18" charset="0"/>
                      </a:rPr>
                      <m:t>} </m:t>
                    </m:r>
                  </m:oMath>
                </a14:m>
                <a:r>
                  <a:rPr lang="en-US" sz="2400" dirty="0"/>
                  <a:t>and </a:t>
                </a:r>
                <a14:m>
                  <m:oMath xmlns:m="http://schemas.openxmlformats.org/officeDocument/2006/math">
                    <m:r>
                      <a:rPr lang="en-US" sz="2400" i="1" dirty="0" smtClean="0">
                        <a:latin typeface="Cambria Math" panose="02040503050406030204" pitchFamily="18" charset="0"/>
                      </a:rPr>
                      <m:t>𝑐</m:t>
                    </m:r>
                  </m:oMath>
                </a14:m>
                <a:r>
                  <a:rPr lang="en-US" sz="2400" dirty="0"/>
                  <a:t>.</a:t>
                </a:r>
              </a:p>
            </p:txBody>
          </p:sp>
        </mc:Choice>
        <mc:Fallback xmlns="">
          <p:sp>
            <p:nvSpPr>
              <p:cNvPr id="30" name="TextBox 29">
                <a:extLst>
                  <a:ext uri="{FF2B5EF4-FFF2-40B4-BE49-F238E27FC236}">
                    <a16:creationId xmlns:a16="http://schemas.microsoft.com/office/drawing/2014/main" id="{84AE6E82-0A23-446B-9C89-8F20961141D3}"/>
                  </a:ext>
                </a:extLst>
              </p:cNvPr>
              <p:cNvSpPr txBox="1">
                <a:spLocks noRot="1" noChangeAspect="1" noMove="1" noResize="1" noEditPoints="1" noAdjustHandles="1" noChangeArrowheads="1" noChangeShapeType="1" noTextEdit="1"/>
              </p:cNvSpPr>
              <p:nvPr/>
            </p:nvSpPr>
            <p:spPr>
              <a:xfrm>
                <a:off x="874232" y="1639431"/>
                <a:ext cx="7238410" cy="461665"/>
              </a:xfrm>
              <a:prstGeom prst="rect">
                <a:avLst/>
              </a:prstGeom>
              <a:blipFill>
                <a:blip r:embed="rId8"/>
                <a:stretch>
                  <a:fillRect l="-1263" t="-10526" b="-28947"/>
                </a:stretch>
              </a:blipFill>
            </p:spPr>
            <p:txBody>
              <a:bodyPr/>
              <a:lstStyle/>
              <a:p>
                <a:r>
                  <a:rPr lang="en-SG">
                    <a:noFill/>
                  </a:rPr>
                  <a:t> </a:t>
                </a:r>
              </a:p>
            </p:txBody>
          </p:sp>
        </mc:Fallback>
      </mc:AlternateContent>
    </p:spTree>
    <p:extLst>
      <p:ext uri="{BB962C8B-B14F-4D97-AF65-F5344CB8AC3E}">
        <p14:creationId xmlns:p14="http://schemas.microsoft.com/office/powerpoint/2010/main" val="146372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dissolve">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dissolve">
                                      <p:cBhvr>
                                        <p:cTn id="1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7"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Commonly used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10</a:t>
            </a:fld>
            <a:endParaRPr lang="en-SG" dirty="0"/>
          </a:p>
        </p:txBody>
      </p:sp>
      <p:sp>
        <p:nvSpPr>
          <p:cNvPr id="2" name="TextBox 1"/>
          <p:cNvSpPr txBox="1"/>
          <p:nvPr/>
        </p:nvSpPr>
        <p:spPr>
          <a:xfrm>
            <a:off x="435472" y="1102936"/>
            <a:ext cx="8293749" cy="461665"/>
          </a:xfrm>
          <a:prstGeom prst="rect">
            <a:avLst/>
          </a:prstGeom>
          <a:solidFill>
            <a:srgbClr val="0000FF"/>
          </a:solidFill>
        </p:spPr>
        <p:txBody>
          <a:bodyPr wrap="square" rtlCol="0">
            <a:spAutoFit/>
          </a:bodyPr>
          <a:lstStyle/>
          <a:p>
            <a:r>
              <a:rPr lang="en-SG" sz="2400" dirty="0">
                <a:solidFill>
                  <a:schemeClr val="bg1"/>
                </a:solidFill>
              </a:rPr>
              <a:t>Table 5.1. Common Sets </a:t>
            </a:r>
            <a:endParaRPr lang="en-US" sz="2400" dirty="0">
              <a:solidFill>
                <a:schemeClr val="bg1"/>
              </a:solidFill>
            </a:endParaRPr>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2493913846"/>
                  </p:ext>
                </p:extLst>
              </p:nvPr>
            </p:nvGraphicFramePr>
            <p:xfrm>
              <a:off x="1115257" y="1843640"/>
              <a:ext cx="7124701" cy="3627120"/>
            </p:xfrm>
            <a:graphic>
              <a:graphicData uri="http://schemas.openxmlformats.org/drawingml/2006/table">
                <a:tbl>
                  <a:tblPr firstRow="1" bandRow="1">
                    <a:tableStyleId>{5A111915-BE36-4E01-A7E5-04B1672EAD32}</a:tableStyleId>
                  </a:tblPr>
                  <a:tblGrid>
                    <a:gridCol w="1253370">
                      <a:extLst>
                        <a:ext uri="{9D8B030D-6E8A-4147-A177-3AD203B41FA5}">
                          <a16:colId xmlns:a16="http://schemas.microsoft.com/office/drawing/2014/main" val="256445323"/>
                        </a:ext>
                      </a:extLst>
                    </a:gridCol>
                    <a:gridCol w="5871331">
                      <a:extLst>
                        <a:ext uri="{9D8B030D-6E8A-4147-A177-3AD203B41FA5}">
                          <a16:colId xmlns:a16="http://schemas.microsoft.com/office/drawing/2014/main" val="1560505889"/>
                        </a:ext>
                      </a:extLst>
                    </a:gridCol>
                  </a:tblGrid>
                  <a:tr h="370840">
                    <a:tc>
                      <a:txBody>
                        <a:bodyPr/>
                        <a:lstStyle/>
                        <a:p>
                          <a:pPr algn="ctr"/>
                          <a:r>
                            <a:rPr lang="en-SG" sz="2400" dirty="0">
                              <a:solidFill>
                                <a:schemeClr val="tx1"/>
                              </a:solidFill>
                            </a:rPr>
                            <a:t>Symbol</a:t>
                          </a:r>
                          <a:endParaRPr lang="en-US" sz="2400" dirty="0">
                            <a:solidFill>
                              <a:schemeClr val="tx1"/>
                            </a:solidFill>
                          </a:endParaRPr>
                        </a:p>
                      </a:txBody>
                      <a:tcPr>
                        <a:solidFill>
                          <a:schemeClr val="accent1">
                            <a:lumMod val="20000"/>
                            <a:lumOff val="80000"/>
                          </a:schemeClr>
                        </a:solidFill>
                      </a:tcPr>
                    </a:tc>
                    <a:tc>
                      <a:txBody>
                        <a:bodyPr/>
                        <a:lstStyle/>
                        <a:p>
                          <a:pPr algn="ctr"/>
                          <a:r>
                            <a:rPr lang="en-SG" sz="2400" dirty="0">
                              <a:solidFill>
                                <a:schemeClr val="tx1"/>
                              </a:solidFill>
                            </a:rPr>
                            <a:t>Meaning</a:t>
                          </a:r>
                          <a:endParaRPr lang="en-US" sz="2400" dirty="0">
                            <a:solidFill>
                              <a:schemeClr val="tx1"/>
                            </a:solidFill>
                          </a:endParaRPr>
                        </a:p>
                      </a:txBody>
                      <a:tcPr>
                        <a:solidFill>
                          <a:schemeClr val="accent1">
                            <a:lumMod val="20000"/>
                            <a:lumOff val="80000"/>
                          </a:schemeClr>
                        </a:solidFill>
                      </a:tcPr>
                    </a:tc>
                    <a:extLst>
                      <a:ext uri="{0D108BD9-81ED-4DB2-BD59-A6C34878D82A}">
                        <a16:rowId xmlns:a16="http://schemas.microsoft.com/office/drawing/2014/main" val="275351277"/>
                      </a:ext>
                    </a:extLst>
                  </a:tr>
                  <a:tr h="370840">
                    <a:tc>
                      <a:txBody>
                        <a:bodyPr/>
                        <a:lstStyle/>
                        <a:p>
                          <a:pPr algn="ct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ea typeface="Cambria Math" panose="02040503050406030204" pitchFamily="18" charset="0"/>
                                  </a:rPr>
                                  <m:t>ℕ</m:t>
                                </m:r>
                              </m:oMath>
                            </m:oMathPara>
                          </a14:m>
                          <a:endParaRPr lang="en-US" sz="2000" dirty="0"/>
                        </a:p>
                      </a:txBody>
                      <a:tcPr/>
                    </a:tc>
                    <a:tc>
                      <a:txBody>
                        <a:bodyPr/>
                        <a:lstStyle/>
                        <a:p>
                          <a:r>
                            <a:rPr lang="en-SG" sz="2000" dirty="0"/>
                            <a:t>The set of all natural numbers {0, 1, 2, 3,…}*</a:t>
                          </a:r>
                          <a:endParaRPr lang="en-US" sz="2000" dirty="0"/>
                        </a:p>
                      </a:txBody>
                      <a:tcPr/>
                    </a:tc>
                    <a:extLst>
                      <a:ext uri="{0D108BD9-81ED-4DB2-BD59-A6C34878D82A}">
                        <a16:rowId xmlns:a16="http://schemas.microsoft.com/office/drawing/2014/main" val="369082198"/>
                      </a:ext>
                    </a:extLst>
                  </a:tr>
                  <a:tr h="370840">
                    <a:tc>
                      <a:txBody>
                        <a:bodyPr/>
                        <a:lstStyle/>
                        <a:p>
                          <a:pPr algn="ct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ea typeface="Cambria Math" panose="02040503050406030204" pitchFamily="18" charset="0"/>
                                  </a:rPr>
                                  <m:t>ℤ</m:t>
                                </m:r>
                              </m:oMath>
                            </m:oMathPara>
                          </a14:m>
                          <a:endParaRPr lang="en-US" sz="2000" dirty="0"/>
                        </a:p>
                      </a:txBody>
                      <a:tcPr/>
                    </a:tc>
                    <a:tc>
                      <a:txBody>
                        <a:bodyPr/>
                        <a:lstStyle/>
                        <a:p>
                          <a:r>
                            <a:rPr lang="en-SG" sz="2000" dirty="0"/>
                            <a:t>The set of all integers</a:t>
                          </a:r>
                          <a:endParaRPr lang="en-US" sz="2000" dirty="0"/>
                        </a:p>
                      </a:txBody>
                      <a:tcPr/>
                    </a:tc>
                    <a:extLst>
                      <a:ext uri="{0D108BD9-81ED-4DB2-BD59-A6C34878D82A}">
                        <a16:rowId xmlns:a16="http://schemas.microsoft.com/office/drawing/2014/main" val="2023521415"/>
                      </a:ext>
                    </a:extLst>
                  </a:tr>
                  <a:tr h="370840">
                    <a:tc>
                      <a:txBody>
                        <a:bodyPr/>
                        <a:lstStyle/>
                        <a:p>
                          <a:pPr algn="ct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ea typeface="Cambria Math" panose="02040503050406030204" pitchFamily="18" charset="0"/>
                                  </a:rPr>
                                  <m:t>ℚ</m:t>
                                </m:r>
                              </m:oMath>
                            </m:oMathPara>
                          </a14:m>
                          <a:endParaRPr lang="en-US" sz="2000" dirty="0"/>
                        </a:p>
                      </a:txBody>
                      <a:tcPr/>
                    </a:tc>
                    <a:tc>
                      <a:txBody>
                        <a:bodyPr/>
                        <a:lstStyle/>
                        <a:p>
                          <a:r>
                            <a:rPr lang="en-SG" sz="2000" dirty="0"/>
                            <a:t>The set of all</a:t>
                          </a:r>
                          <a:r>
                            <a:rPr lang="en-SG" sz="2000" baseline="0" dirty="0"/>
                            <a:t> rational numbers</a:t>
                          </a:r>
                          <a:endParaRPr lang="en-US" sz="2000" dirty="0"/>
                        </a:p>
                      </a:txBody>
                      <a:tcPr/>
                    </a:tc>
                    <a:extLst>
                      <a:ext uri="{0D108BD9-81ED-4DB2-BD59-A6C34878D82A}">
                        <a16:rowId xmlns:a16="http://schemas.microsoft.com/office/drawing/2014/main" val="2384274619"/>
                      </a:ext>
                    </a:extLst>
                  </a:tr>
                  <a:tr h="370840">
                    <a:tc>
                      <a:txBody>
                        <a:bodyPr/>
                        <a:lstStyle/>
                        <a:p>
                          <a:pPr algn="ct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ea typeface="Cambria Math" panose="02040503050406030204" pitchFamily="18" charset="0"/>
                                  </a:rPr>
                                  <m:t>ℝ</m:t>
                                </m:r>
                              </m:oMath>
                            </m:oMathPara>
                          </a14:m>
                          <a:endParaRPr lang="en-US" sz="2000" dirty="0"/>
                        </a:p>
                      </a:txBody>
                      <a:tcPr/>
                    </a:tc>
                    <a:tc>
                      <a:txBody>
                        <a:bodyPr/>
                        <a:lstStyle/>
                        <a:p>
                          <a:r>
                            <a:rPr lang="en-SG" sz="2000" dirty="0"/>
                            <a:t>The set of all real numbers</a:t>
                          </a:r>
                          <a:endParaRPr lang="en-US" sz="2000" dirty="0"/>
                        </a:p>
                      </a:txBody>
                      <a:tcPr/>
                    </a:tc>
                    <a:extLst>
                      <a:ext uri="{0D108BD9-81ED-4DB2-BD59-A6C34878D82A}">
                        <a16:rowId xmlns:a16="http://schemas.microsoft.com/office/drawing/2014/main" val="969423479"/>
                      </a:ext>
                    </a:extLst>
                  </a:tr>
                  <a:tr h="370840">
                    <a:tc>
                      <a:txBody>
                        <a:bodyPr/>
                        <a:lstStyle/>
                        <a:p>
                          <a:pPr algn="ct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ea typeface="Cambria Math" panose="02040503050406030204" pitchFamily="18" charset="0"/>
                                  </a:rPr>
                                  <m:t>ℂ</m:t>
                                </m:r>
                              </m:oMath>
                            </m:oMathPara>
                          </a14:m>
                          <a:endParaRPr lang="en-US" sz="2000" dirty="0"/>
                        </a:p>
                      </a:txBody>
                      <a:tcPr/>
                    </a:tc>
                    <a:tc>
                      <a:txBody>
                        <a:bodyPr/>
                        <a:lstStyle/>
                        <a:p>
                          <a:r>
                            <a:rPr lang="en-US" sz="2000" dirty="0"/>
                            <a:t>The set of all complex numbers</a:t>
                          </a:r>
                        </a:p>
                      </a:txBody>
                      <a:tcPr/>
                    </a:tc>
                    <a:extLst>
                      <a:ext uri="{0D108BD9-81ED-4DB2-BD59-A6C34878D82A}">
                        <a16:rowId xmlns:a16="http://schemas.microsoft.com/office/drawing/2014/main" val="585820443"/>
                      </a:ext>
                    </a:extLst>
                  </a:tr>
                  <a:tr h="370840">
                    <a:tc>
                      <a:txBody>
                        <a:bodyPr/>
                        <a:lstStyle/>
                        <a:p>
                          <a:pPr algn="ctr"/>
                          <a14:m>
                            <m:oMathPara xmlns:m="http://schemas.openxmlformats.org/officeDocument/2006/math">
                              <m:oMathParaPr>
                                <m:jc m:val="centerGroup"/>
                              </m:oMathParaPr>
                              <m:oMath xmlns:m="http://schemas.openxmlformats.org/officeDocument/2006/math">
                                <m:sSup>
                                  <m:sSupPr>
                                    <m:ctrlPr>
                                      <a:rPr lang="en-US" sz="2000" i="1" smtClean="0">
                                        <a:latin typeface="Cambria Math" panose="02040503050406030204" pitchFamily="18" charset="0"/>
                                      </a:rPr>
                                    </m:ctrlPr>
                                  </m:sSupPr>
                                  <m:e>
                                    <m:r>
                                      <a:rPr lang="en-US" sz="2000" i="1" smtClean="0">
                                        <a:latin typeface="Cambria Math" panose="02040503050406030204" pitchFamily="18" charset="0"/>
                                        <a:ea typeface="Cambria Math" panose="02040503050406030204" pitchFamily="18" charset="0"/>
                                      </a:rPr>
                                      <m:t>ℤ</m:t>
                                    </m:r>
                                  </m:e>
                                  <m:sup>
                                    <m:r>
                                      <a:rPr lang="en-US" sz="2000" b="0" i="1" smtClean="0">
                                        <a:latin typeface="Cambria Math" panose="02040503050406030204" pitchFamily="18" charset="0"/>
                                      </a:rPr>
                                      <m:t>+</m:t>
                                    </m:r>
                                  </m:sup>
                                </m:sSup>
                              </m:oMath>
                            </m:oMathPara>
                          </a14:m>
                          <a:endParaRPr lang="en-US" sz="2000" dirty="0"/>
                        </a:p>
                      </a:txBody>
                      <a:tcPr/>
                    </a:tc>
                    <a:tc>
                      <a:txBody>
                        <a:bodyPr/>
                        <a:lstStyle/>
                        <a:p>
                          <a:r>
                            <a:rPr lang="en-US" sz="2000" dirty="0"/>
                            <a:t>The set of all positive integers</a:t>
                          </a:r>
                        </a:p>
                      </a:txBody>
                      <a:tcPr/>
                    </a:tc>
                    <a:extLst>
                      <a:ext uri="{0D108BD9-81ED-4DB2-BD59-A6C34878D82A}">
                        <a16:rowId xmlns:a16="http://schemas.microsoft.com/office/drawing/2014/main" val="1532193783"/>
                      </a:ext>
                    </a:extLst>
                  </a:tr>
                  <a:tr h="375096">
                    <a:tc>
                      <a:txBody>
                        <a:bodyPr/>
                        <a:lstStyle/>
                        <a:p>
                          <a:pPr algn="ctr"/>
                          <a14:m>
                            <m:oMathPara xmlns:m="http://schemas.openxmlformats.org/officeDocument/2006/math">
                              <m:oMathParaPr>
                                <m:jc m:val="centerGroup"/>
                              </m:oMathParaPr>
                              <m:oMath xmlns:m="http://schemas.openxmlformats.org/officeDocument/2006/math">
                                <m:sSup>
                                  <m:sSupPr>
                                    <m:ctrlPr>
                                      <a:rPr lang="en-US" sz="2000" i="1" smtClean="0">
                                        <a:latin typeface="Cambria Math" panose="02040503050406030204" pitchFamily="18" charset="0"/>
                                      </a:rPr>
                                    </m:ctrlPr>
                                  </m:sSupPr>
                                  <m:e>
                                    <m:r>
                                      <a:rPr lang="en-US" sz="2000" i="1" smtClean="0">
                                        <a:latin typeface="Cambria Math" panose="02040503050406030204" pitchFamily="18" charset="0"/>
                                        <a:ea typeface="Cambria Math" panose="02040503050406030204" pitchFamily="18" charset="0"/>
                                      </a:rPr>
                                      <m:t>ℤ</m:t>
                                    </m:r>
                                  </m:e>
                                  <m:sup>
                                    <m:r>
                                      <a:rPr lang="en-US" sz="2000" b="0" i="1" smtClean="0">
                                        <a:latin typeface="Cambria Math" panose="02040503050406030204" pitchFamily="18" charset="0"/>
                                        <a:ea typeface="Cambria Math" panose="02040503050406030204" pitchFamily="18" charset="0"/>
                                      </a:rPr>
                                      <m:t>−</m:t>
                                    </m:r>
                                  </m:sup>
                                </m:sSup>
                              </m:oMath>
                            </m:oMathPara>
                          </a14:m>
                          <a:endParaRPr lang="en-US" sz="2000" dirty="0"/>
                        </a:p>
                      </a:txBody>
                      <a:tcPr/>
                    </a:tc>
                    <a:tc>
                      <a:txBody>
                        <a:bodyPr/>
                        <a:lstStyle/>
                        <a:p>
                          <a:r>
                            <a:rPr lang="en-US" sz="2000" dirty="0"/>
                            <a:t>The set of all negative integers</a:t>
                          </a:r>
                        </a:p>
                      </a:txBody>
                      <a:tcPr/>
                    </a:tc>
                    <a:extLst>
                      <a:ext uri="{0D108BD9-81ED-4DB2-BD59-A6C34878D82A}">
                        <a16:rowId xmlns:a16="http://schemas.microsoft.com/office/drawing/2014/main" val="3303186285"/>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ea typeface="Cambria Math" panose="02040503050406030204" pitchFamily="18" charset="0"/>
                                      </a:rPr>
                                      <m:t>ℤ</m:t>
                                    </m:r>
                                  </m:e>
                                  <m:sub>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0</m:t>
                                    </m:r>
                                  </m:sub>
                                </m:sSub>
                              </m:oMath>
                            </m:oMathPara>
                          </a14:m>
                          <a:endParaRPr lang="en-US" sz="2000" dirty="0"/>
                        </a:p>
                      </a:txBody>
                      <a:tcPr/>
                    </a:tc>
                    <a:tc>
                      <a:txBody>
                        <a:bodyPr/>
                        <a:lstStyle/>
                        <a:p>
                          <a:r>
                            <a:rPr lang="en-US" sz="2000" dirty="0"/>
                            <a:t>The set of all non-negative integer</a:t>
                          </a:r>
                        </a:p>
                      </a:txBody>
                      <a:tcPr/>
                    </a:tc>
                    <a:extLst>
                      <a:ext uri="{0D108BD9-81ED-4DB2-BD59-A6C34878D82A}">
                        <a16:rowId xmlns:a16="http://schemas.microsoft.com/office/drawing/2014/main" val="4057870937"/>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2493913846"/>
                  </p:ext>
                </p:extLst>
              </p:nvPr>
            </p:nvGraphicFramePr>
            <p:xfrm>
              <a:off x="1115257" y="1843640"/>
              <a:ext cx="7124701" cy="3627120"/>
            </p:xfrm>
            <a:graphic>
              <a:graphicData uri="http://schemas.openxmlformats.org/drawingml/2006/table">
                <a:tbl>
                  <a:tblPr firstRow="1" bandRow="1">
                    <a:tableStyleId>{5A111915-BE36-4E01-A7E5-04B1672EAD32}</a:tableStyleId>
                  </a:tblPr>
                  <a:tblGrid>
                    <a:gridCol w="1253370">
                      <a:extLst>
                        <a:ext uri="{9D8B030D-6E8A-4147-A177-3AD203B41FA5}">
                          <a16:colId xmlns:a16="http://schemas.microsoft.com/office/drawing/2014/main" val="256445323"/>
                        </a:ext>
                      </a:extLst>
                    </a:gridCol>
                    <a:gridCol w="5871331">
                      <a:extLst>
                        <a:ext uri="{9D8B030D-6E8A-4147-A177-3AD203B41FA5}">
                          <a16:colId xmlns:a16="http://schemas.microsoft.com/office/drawing/2014/main" val="1560505889"/>
                        </a:ext>
                      </a:extLst>
                    </a:gridCol>
                  </a:tblGrid>
                  <a:tr h="457200">
                    <a:tc>
                      <a:txBody>
                        <a:bodyPr/>
                        <a:lstStyle/>
                        <a:p>
                          <a:pPr algn="ctr"/>
                          <a:r>
                            <a:rPr lang="en-SG" sz="2400" dirty="0">
                              <a:solidFill>
                                <a:schemeClr val="tx1"/>
                              </a:solidFill>
                            </a:rPr>
                            <a:t>Symbol</a:t>
                          </a:r>
                          <a:endParaRPr lang="en-US" sz="2400" dirty="0">
                            <a:solidFill>
                              <a:schemeClr val="tx1"/>
                            </a:solidFill>
                          </a:endParaRPr>
                        </a:p>
                      </a:txBody>
                      <a:tcPr>
                        <a:solidFill>
                          <a:schemeClr val="accent1">
                            <a:lumMod val="20000"/>
                            <a:lumOff val="80000"/>
                          </a:schemeClr>
                        </a:solidFill>
                      </a:tcPr>
                    </a:tc>
                    <a:tc>
                      <a:txBody>
                        <a:bodyPr/>
                        <a:lstStyle/>
                        <a:p>
                          <a:pPr algn="ctr"/>
                          <a:r>
                            <a:rPr lang="en-SG" sz="2400" dirty="0">
                              <a:solidFill>
                                <a:schemeClr val="tx1"/>
                              </a:solidFill>
                            </a:rPr>
                            <a:t>Meaning</a:t>
                          </a:r>
                          <a:endParaRPr lang="en-US" sz="2400" dirty="0">
                            <a:solidFill>
                              <a:schemeClr val="tx1"/>
                            </a:solidFill>
                          </a:endParaRPr>
                        </a:p>
                      </a:txBody>
                      <a:tcPr>
                        <a:solidFill>
                          <a:schemeClr val="accent1">
                            <a:lumMod val="20000"/>
                            <a:lumOff val="80000"/>
                          </a:schemeClr>
                        </a:solidFill>
                      </a:tcPr>
                    </a:tc>
                    <a:extLst>
                      <a:ext uri="{0D108BD9-81ED-4DB2-BD59-A6C34878D82A}">
                        <a16:rowId xmlns:a16="http://schemas.microsoft.com/office/drawing/2014/main" val="275351277"/>
                      </a:ext>
                    </a:extLst>
                  </a:tr>
                  <a:tr h="396240">
                    <a:tc>
                      <a:txBody>
                        <a:bodyPr/>
                        <a:lstStyle/>
                        <a:p>
                          <a:endParaRPr lang="en-US"/>
                        </a:p>
                      </a:txBody>
                      <a:tcPr>
                        <a:blipFill>
                          <a:blip r:embed="rId3"/>
                          <a:stretch>
                            <a:fillRect t="-127692" r="-468447" b="-727692"/>
                          </a:stretch>
                        </a:blipFill>
                      </a:tcPr>
                    </a:tc>
                    <a:tc>
                      <a:txBody>
                        <a:bodyPr/>
                        <a:lstStyle/>
                        <a:p>
                          <a:r>
                            <a:rPr lang="en-SG" sz="2000" dirty="0"/>
                            <a:t>The set of all natural numbers {0, 1, 2, 3,…}*</a:t>
                          </a:r>
                          <a:endParaRPr lang="en-US" sz="2000" dirty="0"/>
                        </a:p>
                      </a:txBody>
                      <a:tcPr/>
                    </a:tc>
                    <a:extLst>
                      <a:ext uri="{0D108BD9-81ED-4DB2-BD59-A6C34878D82A}">
                        <a16:rowId xmlns:a16="http://schemas.microsoft.com/office/drawing/2014/main" val="369082198"/>
                      </a:ext>
                    </a:extLst>
                  </a:tr>
                  <a:tr h="396240">
                    <a:tc>
                      <a:txBody>
                        <a:bodyPr/>
                        <a:lstStyle/>
                        <a:p>
                          <a:endParaRPr lang="en-US"/>
                        </a:p>
                      </a:txBody>
                      <a:tcPr>
                        <a:blipFill>
                          <a:blip r:embed="rId3"/>
                          <a:stretch>
                            <a:fillRect t="-227692" r="-468447" b="-627692"/>
                          </a:stretch>
                        </a:blipFill>
                      </a:tcPr>
                    </a:tc>
                    <a:tc>
                      <a:txBody>
                        <a:bodyPr/>
                        <a:lstStyle/>
                        <a:p>
                          <a:r>
                            <a:rPr lang="en-SG" sz="2000" dirty="0"/>
                            <a:t>The set of all integers</a:t>
                          </a:r>
                          <a:endParaRPr lang="en-US" sz="2000" dirty="0"/>
                        </a:p>
                      </a:txBody>
                      <a:tcPr/>
                    </a:tc>
                    <a:extLst>
                      <a:ext uri="{0D108BD9-81ED-4DB2-BD59-A6C34878D82A}">
                        <a16:rowId xmlns:a16="http://schemas.microsoft.com/office/drawing/2014/main" val="2023521415"/>
                      </a:ext>
                    </a:extLst>
                  </a:tr>
                  <a:tr h="396240">
                    <a:tc>
                      <a:txBody>
                        <a:bodyPr/>
                        <a:lstStyle/>
                        <a:p>
                          <a:endParaRPr lang="en-US"/>
                        </a:p>
                      </a:txBody>
                      <a:tcPr>
                        <a:blipFill>
                          <a:blip r:embed="rId3"/>
                          <a:stretch>
                            <a:fillRect t="-327692" r="-468447" b="-527692"/>
                          </a:stretch>
                        </a:blipFill>
                      </a:tcPr>
                    </a:tc>
                    <a:tc>
                      <a:txBody>
                        <a:bodyPr/>
                        <a:lstStyle/>
                        <a:p>
                          <a:r>
                            <a:rPr lang="en-SG" sz="2000" dirty="0"/>
                            <a:t>The set of all</a:t>
                          </a:r>
                          <a:r>
                            <a:rPr lang="en-SG" sz="2000" baseline="0" dirty="0"/>
                            <a:t> rational numbers</a:t>
                          </a:r>
                          <a:endParaRPr lang="en-US" sz="2000" dirty="0"/>
                        </a:p>
                      </a:txBody>
                      <a:tcPr/>
                    </a:tc>
                    <a:extLst>
                      <a:ext uri="{0D108BD9-81ED-4DB2-BD59-A6C34878D82A}">
                        <a16:rowId xmlns:a16="http://schemas.microsoft.com/office/drawing/2014/main" val="2384274619"/>
                      </a:ext>
                    </a:extLst>
                  </a:tr>
                  <a:tr h="396240">
                    <a:tc>
                      <a:txBody>
                        <a:bodyPr/>
                        <a:lstStyle/>
                        <a:p>
                          <a:endParaRPr lang="en-US"/>
                        </a:p>
                      </a:txBody>
                      <a:tcPr>
                        <a:blipFill>
                          <a:blip r:embed="rId3"/>
                          <a:stretch>
                            <a:fillRect t="-421212" r="-468447" b="-419697"/>
                          </a:stretch>
                        </a:blipFill>
                      </a:tcPr>
                    </a:tc>
                    <a:tc>
                      <a:txBody>
                        <a:bodyPr/>
                        <a:lstStyle/>
                        <a:p>
                          <a:r>
                            <a:rPr lang="en-SG" sz="2000" dirty="0"/>
                            <a:t>The set of all real numbers</a:t>
                          </a:r>
                          <a:endParaRPr lang="en-US" sz="2000" dirty="0"/>
                        </a:p>
                      </a:txBody>
                      <a:tcPr/>
                    </a:tc>
                    <a:extLst>
                      <a:ext uri="{0D108BD9-81ED-4DB2-BD59-A6C34878D82A}">
                        <a16:rowId xmlns:a16="http://schemas.microsoft.com/office/drawing/2014/main" val="969423479"/>
                      </a:ext>
                    </a:extLst>
                  </a:tr>
                  <a:tr h="396240">
                    <a:tc>
                      <a:txBody>
                        <a:bodyPr/>
                        <a:lstStyle/>
                        <a:p>
                          <a:endParaRPr lang="en-US"/>
                        </a:p>
                      </a:txBody>
                      <a:tcPr>
                        <a:blipFill>
                          <a:blip r:embed="rId3"/>
                          <a:stretch>
                            <a:fillRect t="-529231" r="-468447" b="-326154"/>
                          </a:stretch>
                        </a:blipFill>
                      </a:tcPr>
                    </a:tc>
                    <a:tc>
                      <a:txBody>
                        <a:bodyPr/>
                        <a:lstStyle/>
                        <a:p>
                          <a:r>
                            <a:rPr lang="en-US" sz="2000" dirty="0"/>
                            <a:t>The set of all complex numbers</a:t>
                          </a:r>
                        </a:p>
                      </a:txBody>
                      <a:tcPr/>
                    </a:tc>
                    <a:extLst>
                      <a:ext uri="{0D108BD9-81ED-4DB2-BD59-A6C34878D82A}">
                        <a16:rowId xmlns:a16="http://schemas.microsoft.com/office/drawing/2014/main" val="585820443"/>
                      </a:ext>
                    </a:extLst>
                  </a:tr>
                  <a:tr h="396240">
                    <a:tc>
                      <a:txBody>
                        <a:bodyPr/>
                        <a:lstStyle/>
                        <a:p>
                          <a:endParaRPr lang="en-US"/>
                        </a:p>
                      </a:txBody>
                      <a:tcPr>
                        <a:blipFill>
                          <a:blip r:embed="rId3"/>
                          <a:stretch>
                            <a:fillRect t="-629231" r="-468447" b="-226154"/>
                          </a:stretch>
                        </a:blipFill>
                      </a:tcPr>
                    </a:tc>
                    <a:tc>
                      <a:txBody>
                        <a:bodyPr/>
                        <a:lstStyle/>
                        <a:p>
                          <a:r>
                            <a:rPr lang="en-US" sz="2000" dirty="0"/>
                            <a:t>The set of all positive integers</a:t>
                          </a:r>
                        </a:p>
                      </a:txBody>
                      <a:tcPr/>
                    </a:tc>
                    <a:extLst>
                      <a:ext uri="{0D108BD9-81ED-4DB2-BD59-A6C34878D82A}">
                        <a16:rowId xmlns:a16="http://schemas.microsoft.com/office/drawing/2014/main" val="1532193783"/>
                      </a:ext>
                    </a:extLst>
                  </a:tr>
                  <a:tr h="396240">
                    <a:tc>
                      <a:txBody>
                        <a:bodyPr/>
                        <a:lstStyle/>
                        <a:p>
                          <a:endParaRPr lang="en-US"/>
                        </a:p>
                      </a:txBody>
                      <a:tcPr>
                        <a:blipFill>
                          <a:blip r:embed="rId3"/>
                          <a:stretch>
                            <a:fillRect t="-729231" r="-468447" b="-126154"/>
                          </a:stretch>
                        </a:blipFill>
                      </a:tcPr>
                    </a:tc>
                    <a:tc>
                      <a:txBody>
                        <a:bodyPr/>
                        <a:lstStyle/>
                        <a:p>
                          <a:r>
                            <a:rPr lang="en-US" sz="2000" dirty="0"/>
                            <a:t>The set of all negative integers</a:t>
                          </a:r>
                        </a:p>
                      </a:txBody>
                      <a:tcPr/>
                    </a:tc>
                    <a:extLst>
                      <a:ext uri="{0D108BD9-81ED-4DB2-BD59-A6C34878D82A}">
                        <a16:rowId xmlns:a16="http://schemas.microsoft.com/office/drawing/2014/main" val="3303186285"/>
                      </a:ext>
                    </a:extLst>
                  </a:tr>
                  <a:tr h="396240">
                    <a:tc>
                      <a:txBody>
                        <a:bodyPr/>
                        <a:lstStyle/>
                        <a:p>
                          <a:endParaRPr lang="en-US"/>
                        </a:p>
                      </a:txBody>
                      <a:tcPr>
                        <a:blipFill>
                          <a:blip r:embed="rId3"/>
                          <a:stretch>
                            <a:fillRect t="-829231" r="-468447" b="-26154"/>
                          </a:stretch>
                        </a:blipFill>
                      </a:tcPr>
                    </a:tc>
                    <a:tc>
                      <a:txBody>
                        <a:bodyPr/>
                        <a:lstStyle/>
                        <a:p>
                          <a:r>
                            <a:rPr lang="en-US" sz="2000" dirty="0"/>
                            <a:t>The set of all non-negative integer</a:t>
                          </a:r>
                        </a:p>
                      </a:txBody>
                      <a:tcPr/>
                    </a:tc>
                    <a:extLst>
                      <a:ext uri="{0D108BD9-81ED-4DB2-BD59-A6C34878D82A}">
                        <a16:rowId xmlns:a16="http://schemas.microsoft.com/office/drawing/2014/main" val="4057870937"/>
                      </a:ext>
                    </a:extLst>
                  </a:tr>
                </a:tbl>
              </a:graphicData>
            </a:graphic>
          </p:graphicFrame>
        </mc:Fallback>
      </mc:AlternateContent>
      <mc:AlternateContent xmlns:mc="http://schemas.openxmlformats.org/markup-compatibility/2006" xmlns:a14="http://schemas.microsoft.com/office/drawing/2010/main">
        <mc:Choice Requires="a14">
          <p:sp>
            <p:nvSpPr>
              <p:cNvPr id="49" name="TextBox 48"/>
              <p:cNvSpPr txBox="1"/>
              <p:nvPr/>
            </p:nvSpPr>
            <p:spPr>
              <a:xfrm>
                <a:off x="1041999" y="5569871"/>
                <a:ext cx="5856993" cy="404247"/>
              </a:xfrm>
              <a:prstGeom prst="rect">
                <a:avLst/>
              </a:prstGeom>
              <a:solidFill>
                <a:schemeClr val="accent4">
                  <a:lumMod val="20000"/>
                  <a:lumOff val="80000"/>
                </a:schemeClr>
              </a:solidFill>
            </p:spPr>
            <p:txBody>
              <a:bodyPr wrap="square" rtlCol="0">
                <a:spAutoFit/>
              </a:bodyPr>
              <a:lstStyle/>
              <a:p>
                <a:r>
                  <a:rPr lang="en-SG" sz="2000" dirty="0"/>
                  <a:t>*: In this module we define the set </a:t>
                </a:r>
                <a14:m>
                  <m:oMath xmlns:m="http://schemas.openxmlformats.org/officeDocument/2006/math">
                    <m:r>
                      <a:rPr lang="en-SG" sz="2000" i="1" smtClean="0">
                        <a:latin typeface="Cambria Math" panose="02040503050406030204" pitchFamily="18" charset="0"/>
                        <a:ea typeface="Cambria Math" panose="02040503050406030204" pitchFamily="18" charset="0"/>
                      </a:rPr>
                      <m:t>ℕ</m:t>
                    </m:r>
                  </m:oMath>
                </a14:m>
                <a:r>
                  <a:rPr lang="en-SG" sz="2000" dirty="0"/>
                  <a:t> to include zero.</a:t>
                </a:r>
                <a:endParaRPr lang="en-US" sz="2000" dirty="0"/>
              </a:p>
            </p:txBody>
          </p:sp>
        </mc:Choice>
        <mc:Fallback xmlns="">
          <p:sp>
            <p:nvSpPr>
              <p:cNvPr id="49" name="TextBox 48"/>
              <p:cNvSpPr txBox="1">
                <a:spLocks noRot="1" noChangeAspect="1" noMove="1" noResize="1" noEditPoints="1" noAdjustHandles="1" noChangeArrowheads="1" noChangeShapeType="1" noTextEdit="1"/>
              </p:cNvSpPr>
              <p:nvPr/>
            </p:nvSpPr>
            <p:spPr>
              <a:xfrm>
                <a:off x="1041999" y="5569871"/>
                <a:ext cx="5856993" cy="404247"/>
              </a:xfrm>
              <a:prstGeom prst="rect">
                <a:avLst/>
              </a:prstGeom>
              <a:blipFill>
                <a:blip r:embed="rId4"/>
                <a:stretch>
                  <a:fillRect l="-1145" t="-9091" b="-25758"/>
                </a:stretch>
              </a:blipFill>
            </p:spPr>
            <p:txBody>
              <a:bodyPr/>
              <a:lstStyle/>
              <a:p>
                <a:r>
                  <a:rPr lang="en-SG">
                    <a:noFill/>
                  </a:rPr>
                  <a:t> </a:t>
                </a:r>
              </a:p>
            </p:txBody>
          </p:sp>
        </mc:Fallback>
      </mc:AlternateContent>
      <p:sp>
        <p:nvSpPr>
          <p:cNvPr id="22" name="Oval 21"/>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9" name="Group 8">
            <a:extLst>
              <a:ext uri="{FF2B5EF4-FFF2-40B4-BE49-F238E27FC236}">
                <a16:creationId xmlns:a16="http://schemas.microsoft.com/office/drawing/2014/main" id="{5907F57C-5B69-45EF-BFF0-B72A16949EC5}"/>
              </a:ext>
            </a:extLst>
          </p:cNvPr>
          <p:cNvGrpSpPr/>
          <p:nvPr/>
        </p:nvGrpSpPr>
        <p:grpSpPr>
          <a:xfrm>
            <a:off x="6061909" y="4348072"/>
            <a:ext cx="2574089" cy="1103579"/>
            <a:chOff x="6061909" y="4348072"/>
            <a:chExt cx="2574089" cy="1103579"/>
          </a:xfrm>
        </p:grpSpPr>
        <p:sp>
          <p:nvSpPr>
            <p:cNvPr id="3" name="Right Brace 2">
              <a:extLst>
                <a:ext uri="{FF2B5EF4-FFF2-40B4-BE49-F238E27FC236}">
                  <a16:creationId xmlns:a16="http://schemas.microsoft.com/office/drawing/2014/main" id="{B94A3BF9-17F2-4923-8248-02892D0CA647}"/>
                </a:ext>
              </a:extLst>
            </p:cNvPr>
            <p:cNvSpPr/>
            <p:nvPr/>
          </p:nvSpPr>
          <p:spPr>
            <a:xfrm>
              <a:off x="6061909" y="4348072"/>
              <a:ext cx="288504" cy="1103579"/>
            </a:xfrm>
            <a:prstGeom prst="rightBrace">
              <a:avLst>
                <a:gd name="adj1" fmla="val 42701"/>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A930FF3-E9F3-4C5A-8570-9636AF1905B2}"/>
                    </a:ext>
                  </a:extLst>
                </p:cNvPr>
                <p:cNvSpPr txBox="1"/>
                <p:nvPr/>
              </p:nvSpPr>
              <p:spPr>
                <a:xfrm>
                  <a:off x="6457949" y="4438197"/>
                  <a:ext cx="2178049" cy="923330"/>
                </a:xfrm>
                <a:prstGeom prst="rect">
                  <a:avLst/>
                </a:prstGeom>
                <a:solidFill>
                  <a:schemeClr val="accent5">
                    <a:lumMod val="20000"/>
                    <a:lumOff val="80000"/>
                  </a:schemeClr>
                </a:solidFill>
              </p:spPr>
              <p:txBody>
                <a:bodyPr wrap="square" rtlCol="0">
                  <a:spAutoFit/>
                </a:bodyPr>
                <a:lstStyle/>
                <a:p>
                  <a14:m>
                    <m:oMath xmlns:m="http://schemas.openxmlformats.org/officeDocument/2006/math">
                      <m:sSup>
                        <m:sSupPr>
                          <m:ctrlPr>
                            <a:rPr lang="en-US" sz="1800" i="1" smtClean="0">
                              <a:latin typeface="Cambria Math" panose="02040503050406030204" pitchFamily="18" charset="0"/>
                            </a:rPr>
                          </m:ctrlPr>
                        </m:sSupPr>
                        <m:e>
                          <m:r>
                            <a:rPr lang="en-US" sz="1800" i="1" smtClean="0">
                              <a:latin typeface="Cambria Math" panose="02040503050406030204" pitchFamily="18" charset="0"/>
                              <a:ea typeface="Cambria Math" panose="02040503050406030204" pitchFamily="18" charset="0"/>
                            </a:rPr>
                            <m:t>ℚ</m:t>
                          </m:r>
                        </m:e>
                        <m:sup>
                          <m:r>
                            <a:rPr lang="en-US" sz="1800" b="0" i="1" smtClean="0">
                              <a:latin typeface="Cambria Math" panose="02040503050406030204" pitchFamily="18" charset="0"/>
                            </a:rPr>
                            <m:t>+</m:t>
                          </m:r>
                        </m:sup>
                      </m:sSup>
                      <m:r>
                        <a:rPr lang="en-US" sz="1800" b="0" i="1" smtClean="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ℚ</m:t>
                          </m:r>
                        </m:e>
                        <m:sup>
                          <m:r>
                            <a:rPr lang="en-US" b="0" i="1" smtClean="0">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ℚ</m:t>
                          </m:r>
                        </m:e>
                        <m: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sub>
                      </m:sSub>
                    </m:oMath>
                  </a14:m>
                  <a:r>
                    <a:rPr lang="en-US" dirty="0"/>
                    <a:t>, </a:t>
                  </a:r>
                  <a14:m>
                    <m:oMath xmlns:m="http://schemas.openxmlformats.org/officeDocument/2006/math">
                      <m:sSup>
                        <m:sSupPr>
                          <m:ctrlPr>
                            <a:rPr lang="en-US" i="1">
                              <a:latin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ℝ</m:t>
                          </m:r>
                        </m:e>
                        <m:sup>
                          <m:r>
                            <a:rPr lang="en-US" i="1">
                              <a:latin typeface="Cambria Math" panose="02040503050406030204" pitchFamily="18" charset="0"/>
                            </a:rPr>
                            <m:t>+</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ℝ</m:t>
                          </m:r>
                        </m:e>
                        <m:sup>
                          <m:r>
                            <a:rPr lang="en-US" i="1">
                              <a:latin typeface="Cambria Math" panose="02040503050406030204" pitchFamily="18" charset="0"/>
                              <a:ea typeface="Cambria Math" panose="02040503050406030204" pitchFamily="18" charset="0"/>
                            </a:rPr>
                            <m:t>−</m:t>
                          </m:r>
                        </m:sup>
                      </m:sSup>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ℝ</m:t>
                          </m:r>
                        </m:e>
                        <m: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𝑚</m:t>
                          </m:r>
                        </m:sub>
                      </m:sSub>
                    </m:oMath>
                  </a14:m>
                  <a:r>
                    <a:rPr lang="en-US" dirty="0"/>
                    <a:t>, etc. are defined similarly.</a:t>
                  </a:r>
                  <a:endParaRPr lang="en-SG" dirty="0"/>
                </a:p>
              </p:txBody>
            </p:sp>
          </mc:Choice>
          <mc:Fallback xmlns="">
            <p:sp>
              <p:nvSpPr>
                <p:cNvPr id="8" name="TextBox 7">
                  <a:extLst>
                    <a:ext uri="{FF2B5EF4-FFF2-40B4-BE49-F238E27FC236}">
                      <a16:creationId xmlns:a16="http://schemas.microsoft.com/office/drawing/2014/main" id="{BA930FF3-E9F3-4C5A-8570-9636AF1905B2}"/>
                    </a:ext>
                  </a:extLst>
                </p:cNvPr>
                <p:cNvSpPr txBox="1">
                  <a:spLocks noRot="1" noChangeAspect="1" noMove="1" noResize="1" noEditPoints="1" noAdjustHandles="1" noChangeArrowheads="1" noChangeShapeType="1" noTextEdit="1"/>
                </p:cNvSpPr>
                <p:nvPr/>
              </p:nvSpPr>
              <p:spPr>
                <a:xfrm>
                  <a:off x="6457949" y="4438197"/>
                  <a:ext cx="2178049" cy="923330"/>
                </a:xfrm>
                <a:prstGeom prst="rect">
                  <a:avLst/>
                </a:prstGeom>
                <a:blipFill>
                  <a:blip r:embed="rId5"/>
                  <a:stretch>
                    <a:fillRect l="-2235" t="-3289" r="-279" b="-9211"/>
                  </a:stretch>
                </a:blipFill>
              </p:spPr>
              <p:txBody>
                <a:bodyPr/>
                <a:lstStyle/>
                <a:p>
                  <a:r>
                    <a:rPr lang="en-SG">
                      <a:noFill/>
                    </a:rPr>
                    <a:t> </a:t>
                  </a:r>
                </a:p>
              </p:txBody>
            </p:sp>
          </mc:Fallback>
        </mc:AlternateContent>
      </p:grpSp>
      <p:grpSp>
        <p:nvGrpSpPr>
          <p:cNvPr id="7" name="Group 6">
            <a:extLst>
              <a:ext uri="{FF2B5EF4-FFF2-40B4-BE49-F238E27FC236}">
                <a16:creationId xmlns:a16="http://schemas.microsoft.com/office/drawing/2014/main" id="{5786120A-D3BC-4270-9781-07E67257E697}"/>
              </a:ext>
            </a:extLst>
          </p:cNvPr>
          <p:cNvGrpSpPr/>
          <p:nvPr/>
        </p:nvGrpSpPr>
        <p:grpSpPr>
          <a:xfrm>
            <a:off x="919616" y="6085429"/>
            <a:ext cx="5346185" cy="461665"/>
            <a:chOff x="635975" y="6028485"/>
            <a:chExt cx="5346185" cy="461665"/>
          </a:xfrm>
        </p:grpSpPr>
        <p:sp>
          <p:nvSpPr>
            <p:cNvPr id="48" name="TextBox 47"/>
            <p:cNvSpPr txBox="1"/>
            <p:nvPr/>
          </p:nvSpPr>
          <p:spPr>
            <a:xfrm>
              <a:off x="1160692" y="6028485"/>
              <a:ext cx="4821468" cy="461665"/>
            </a:xfrm>
            <a:prstGeom prst="rect">
              <a:avLst/>
            </a:prstGeom>
            <a:noFill/>
          </p:spPr>
          <p:txBody>
            <a:bodyPr wrap="square" rtlCol="0">
              <a:spAutoFit/>
            </a:bodyPr>
            <a:lstStyle/>
            <a:p>
              <a:r>
                <a:rPr lang="en-SG" sz="2400" dirty="0"/>
                <a:t>Zero is neither positive nor negative. </a:t>
              </a:r>
              <a:endParaRPr lang="en-US" sz="2400" dirty="0"/>
            </a:p>
          </p:txBody>
        </p:sp>
        <p:pic>
          <p:nvPicPr>
            <p:cNvPr id="26" name="Picture 25">
              <a:extLst>
                <a:ext uri="{FF2B5EF4-FFF2-40B4-BE49-F238E27FC236}">
                  <a16:creationId xmlns:a16="http://schemas.microsoft.com/office/drawing/2014/main" id="{6D55E233-4846-4D7B-8407-836A6AED2CE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5975" y="6040686"/>
              <a:ext cx="524717" cy="437264"/>
            </a:xfrm>
            <a:prstGeom prst="rect">
              <a:avLst/>
            </a:prstGeom>
          </p:spPr>
        </p:pic>
      </p:grpSp>
    </p:spTree>
    <p:extLst>
      <p:ext uri="{BB962C8B-B14F-4D97-AF65-F5344CB8AC3E}">
        <p14:creationId xmlns:p14="http://schemas.microsoft.com/office/powerpoint/2010/main" val="2642970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Using the set-builder notation</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11</a:t>
            </a:fld>
            <a:endParaRPr lang="en-SG" dirty="0"/>
          </a:p>
        </p:txBody>
      </p:sp>
      <mc:AlternateContent xmlns:mc="http://schemas.openxmlformats.org/markup-compatibility/2006" xmlns:a14="http://schemas.microsoft.com/office/drawing/2010/main">
        <mc:Choice Requires="a14">
          <p:sp>
            <p:nvSpPr>
              <p:cNvPr id="34" name="TextBox 33"/>
              <p:cNvSpPr txBox="1"/>
              <p:nvPr/>
            </p:nvSpPr>
            <p:spPr>
              <a:xfrm>
                <a:off x="435472" y="1102936"/>
                <a:ext cx="8293749" cy="4601260"/>
              </a:xfrm>
              <a:prstGeom prst="rect">
                <a:avLst/>
              </a:prstGeom>
              <a:noFill/>
            </p:spPr>
            <p:txBody>
              <a:bodyPr wrap="square" rtlCol="0">
                <a:spAutoFit/>
              </a:bodyPr>
              <a:lstStyle/>
              <a:p>
                <a:pPr>
                  <a:spcAft>
                    <a:spcPts val="600"/>
                  </a:spcAft>
                </a:pPr>
                <a:r>
                  <a:rPr lang="en-SG" sz="2400" dirty="0"/>
                  <a:t>Describe each of the following sets.</a:t>
                </a:r>
                <a:endParaRPr lang="en-SG" sz="2400" i="1" dirty="0">
                  <a:latin typeface="Cambria Math" panose="02040503050406030204" pitchFamily="18" charset="0"/>
                </a:endParaRPr>
              </a:p>
              <a:p>
                <a:pPr>
                  <a:tabLst>
                    <a:tab pos="363538" algn="l"/>
                  </a:tabLst>
                </a:pPr>
                <a:r>
                  <a:rPr lang="en-SG" sz="2400" b="0" dirty="0">
                    <a:latin typeface="Calibri" panose="020F0502020204030204" pitchFamily="34" charset="0"/>
                    <a:cs typeface="Calibri" panose="020F0502020204030204" pitchFamily="34" charset="0"/>
                  </a:rPr>
                  <a:t>a.	</a:t>
                </a:r>
                <a14:m>
                  <m:oMath xmlns:m="http://schemas.openxmlformats.org/officeDocument/2006/math">
                    <m:r>
                      <a:rPr lang="en-US" sz="2400" b="0" i="1" dirty="0" smtClean="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ea typeface="Cambria Math" panose="02040503050406030204" pitchFamily="18" charset="0"/>
                      </a:rPr>
                      <m:t>𝑥</m:t>
                    </m:r>
                    <m:r>
                      <a:rPr lang="en-US" sz="2400" b="0" i="1" dirty="0" smtClean="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ea typeface="Cambria Math" panose="02040503050406030204" pitchFamily="18" charset="0"/>
                      </a:rPr>
                      <m:t>ℝ</m:t>
                    </m:r>
                    <m:r>
                      <a:rPr lang="en-US" sz="2400" b="0" i="1" dirty="0" smtClean="0">
                        <a:latin typeface="Cambria Math" panose="02040503050406030204" pitchFamily="18" charset="0"/>
                        <a:ea typeface="Cambria Math" panose="02040503050406030204" pitchFamily="18" charset="0"/>
                      </a:rPr>
                      <m:t> :−2&lt;</m:t>
                    </m:r>
                    <m:r>
                      <a:rPr lang="en-SG" sz="2400" b="0" i="1" dirty="0" smtClean="0">
                        <a:latin typeface="Cambria Math" panose="02040503050406030204" pitchFamily="18" charset="0"/>
                        <a:ea typeface="Cambria Math" panose="02040503050406030204" pitchFamily="18" charset="0"/>
                      </a:rPr>
                      <m:t>𝑥</m:t>
                    </m:r>
                    <m:r>
                      <a:rPr lang="en-SG" sz="2400" b="0" i="1" dirty="0" smtClean="0">
                        <a:latin typeface="Cambria Math" panose="02040503050406030204" pitchFamily="18" charset="0"/>
                        <a:ea typeface="Cambria Math" panose="02040503050406030204" pitchFamily="18" charset="0"/>
                      </a:rPr>
                      <m:t>&lt;5}</m:t>
                    </m:r>
                  </m:oMath>
                </a14:m>
                <a:endParaRPr lang="en-SG" sz="2400" dirty="0"/>
              </a:p>
              <a:p>
                <a:endParaRPr lang="en-SG" sz="2400" dirty="0"/>
              </a:p>
              <a:p>
                <a:endParaRPr lang="en-SG" sz="2400" dirty="0"/>
              </a:p>
              <a:p>
                <a:endParaRPr lang="en-SG" sz="2400" dirty="0"/>
              </a:p>
              <a:p>
                <a:endParaRPr lang="en-SG" sz="2400" dirty="0"/>
              </a:p>
              <a:p>
                <a:endParaRPr lang="en-SG" sz="2400" dirty="0"/>
              </a:p>
              <a:p>
                <a:pPr>
                  <a:tabLst>
                    <a:tab pos="363538" algn="l"/>
                  </a:tabLst>
                </a:pPr>
                <a:r>
                  <a:rPr lang="en-SG" sz="2400" dirty="0">
                    <a:latin typeface="Calibri" panose="020F0502020204030204" pitchFamily="34" charset="0"/>
                    <a:cs typeface="Calibri" panose="020F0502020204030204" pitchFamily="34" charset="0"/>
                  </a:rPr>
                  <a:t>b.	</a:t>
                </a:r>
                <a14:m>
                  <m:oMath xmlns:m="http://schemas.openxmlformats.org/officeDocument/2006/math">
                    <m:r>
                      <a:rPr lang="en-US" sz="2400" b="0" i="0" dirty="0" smtClean="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𝑥</m:t>
                    </m:r>
                    <m:r>
                      <a:rPr lang="en-US" sz="2400" i="1" dirty="0">
                        <a:latin typeface="Cambria Math" panose="02040503050406030204" pitchFamily="18" charset="0"/>
                        <a:ea typeface="Cambria Math" panose="02040503050406030204" pitchFamily="18" charset="0"/>
                      </a:rPr>
                      <m:t>∈</m:t>
                    </m:r>
                    <m:r>
                      <a:rPr lang="en-US" sz="2400" i="1" dirty="0" smtClean="0">
                        <a:latin typeface="Cambria Math" panose="02040503050406030204" pitchFamily="18" charset="0"/>
                        <a:ea typeface="Cambria Math" panose="02040503050406030204" pitchFamily="18" charset="0"/>
                      </a:rPr>
                      <m:t>ℤ</m:t>
                    </m:r>
                    <m:r>
                      <a:rPr lang="en-US" sz="2400" i="1" dirty="0">
                        <a:latin typeface="Cambria Math" panose="02040503050406030204" pitchFamily="18" charset="0"/>
                        <a:ea typeface="Cambria Math" panose="02040503050406030204" pitchFamily="18" charset="0"/>
                      </a:rPr>
                      <m:t> :</m:t>
                    </m:r>
                    <m:r>
                      <a:rPr lang="en-SG" sz="2400" i="1" dirty="0">
                        <a:latin typeface="Cambria Math" panose="02040503050406030204" pitchFamily="18" charset="0"/>
                        <a:ea typeface="Cambria Math" panose="02040503050406030204" pitchFamily="18" charset="0"/>
                      </a:rPr>
                      <m:t>−2&lt;</m:t>
                    </m:r>
                    <m:r>
                      <a:rPr lang="en-SG" sz="2400" i="1" dirty="0">
                        <a:latin typeface="Cambria Math" panose="02040503050406030204" pitchFamily="18" charset="0"/>
                        <a:ea typeface="Cambria Math" panose="02040503050406030204" pitchFamily="18" charset="0"/>
                      </a:rPr>
                      <m:t>𝑥</m:t>
                    </m:r>
                    <m:r>
                      <a:rPr lang="en-SG" sz="2400" i="1" dirty="0">
                        <a:latin typeface="Cambria Math" panose="02040503050406030204" pitchFamily="18" charset="0"/>
                        <a:ea typeface="Cambria Math" panose="02040503050406030204" pitchFamily="18" charset="0"/>
                      </a:rPr>
                      <m:t>&lt;5}</m:t>
                    </m:r>
                  </m:oMath>
                </a14:m>
                <a:endParaRPr lang="en-SG" sz="2400" dirty="0">
                  <a:latin typeface="Calibri" panose="020F0502020204030204" pitchFamily="34" charset="0"/>
                  <a:cs typeface="Calibri" panose="020F0502020204030204" pitchFamily="34" charset="0"/>
                </a:endParaRPr>
              </a:p>
              <a:p>
                <a:pPr>
                  <a:tabLst>
                    <a:tab pos="363538" algn="l"/>
                  </a:tabLst>
                </a:pPr>
                <a:endParaRPr lang="en-SG" sz="2400" dirty="0">
                  <a:latin typeface="Calibri" panose="020F0502020204030204" pitchFamily="34" charset="0"/>
                  <a:cs typeface="Calibri" panose="020F0502020204030204" pitchFamily="34" charset="0"/>
                </a:endParaRPr>
              </a:p>
              <a:p>
                <a:pPr>
                  <a:tabLst>
                    <a:tab pos="363538" algn="l"/>
                  </a:tabLst>
                </a:pPr>
                <a:endParaRPr lang="en-SG" sz="2400" dirty="0">
                  <a:latin typeface="Calibri" panose="020F0502020204030204" pitchFamily="34" charset="0"/>
                  <a:cs typeface="Calibri" panose="020F0502020204030204" pitchFamily="34" charset="0"/>
                </a:endParaRPr>
              </a:p>
              <a:p>
                <a:pPr>
                  <a:tabLst>
                    <a:tab pos="363538" algn="l"/>
                  </a:tabLst>
                </a:pPr>
                <a:endParaRPr lang="en-SG" sz="2400" dirty="0">
                  <a:latin typeface="Calibri" panose="020F0502020204030204" pitchFamily="34" charset="0"/>
                  <a:cs typeface="Calibri" panose="020F0502020204030204" pitchFamily="34" charset="0"/>
                </a:endParaRPr>
              </a:p>
              <a:p>
                <a:pPr>
                  <a:tabLst>
                    <a:tab pos="363538" algn="l"/>
                  </a:tabLst>
                </a:pPr>
                <a:r>
                  <a:rPr lang="en-SG" sz="2400" dirty="0">
                    <a:latin typeface="Calibri" panose="020F0502020204030204" pitchFamily="34" charset="0"/>
                    <a:cs typeface="Calibri" panose="020F0502020204030204" pitchFamily="34" charset="0"/>
                  </a:rPr>
                  <a:t>c.	</a:t>
                </a:r>
                <a14:m>
                  <m:oMath xmlns:m="http://schemas.openxmlformats.org/officeDocument/2006/math">
                    <m:r>
                      <a:rPr lang="en-US" sz="2400" b="0" i="1" dirty="0" smtClean="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𝑥</m:t>
                    </m:r>
                    <m:r>
                      <a:rPr lang="en-US" sz="2400" i="1" dirty="0">
                        <a:latin typeface="Cambria Math" panose="02040503050406030204" pitchFamily="18" charset="0"/>
                        <a:ea typeface="Cambria Math" panose="02040503050406030204" pitchFamily="18" charset="0"/>
                      </a:rPr>
                      <m:t>∈</m:t>
                    </m:r>
                    <m:sSup>
                      <m:sSupPr>
                        <m:ctrlPr>
                          <a:rPr lang="en-SG" sz="2400" i="1" dirty="0">
                            <a:latin typeface="Cambria Math" panose="02040503050406030204" pitchFamily="18" charset="0"/>
                            <a:ea typeface="Cambria Math" panose="02040503050406030204" pitchFamily="18" charset="0"/>
                          </a:rPr>
                        </m:ctrlPr>
                      </m:sSupPr>
                      <m:e>
                        <m:r>
                          <a:rPr lang="en-SG" sz="2400" i="1" dirty="0">
                            <a:latin typeface="Cambria Math" panose="02040503050406030204" pitchFamily="18" charset="0"/>
                            <a:ea typeface="Cambria Math" panose="02040503050406030204" pitchFamily="18" charset="0"/>
                          </a:rPr>
                          <m:t>ℤ</m:t>
                        </m:r>
                      </m:e>
                      <m:sup>
                        <m:r>
                          <a:rPr lang="en-SG" sz="2400" i="1" dirty="0">
                            <a:latin typeface="Cambria Math" panose="02040503050406030204" pitchFamily="18" charset="0"/>
                            <a:ea typeface="Cambria Math" panose="02040503050406030204" pitchFamily="18" charset="0"/>
                          </a:rPr>
                          <m:t>+</m:t>
                        </m:r>
                      </m:sup>
                    </m:sSup>
                    <m:r>
                      <a:rPr lang="en-US" sz="2400" b="0" i="1" dirty="0" smtClean="0">
                        <a:latin typeface="Cambria Math" panose="02040503050406030204" pitchFamily="18" charset="0"/>
                        <a:ea typeface="Cambria Math" panose="02040503050406030204" pitchFamily="18" charset="0"/>
                      </a:rPr>
                      <m:t> </m:t>
                    </m:r>
                    <m:r>
                      <a:rPr lang="en-US" sz="2400" i="1" dirty="0">
                        <a:latin typeface="Cambria Math" panose="02040503050406030204" pitchFamily="18" charset="0"/>
                        <a:ea typeface="Cambria Math" panose="02040503050406030204" pitchFamily="18" charset="0"/>
                      </a:rPr>
                      <m:t>:</m:t>
                    </m:r>
                    <m:r>
                      <a:rPr lang="en-SG" sz="2400" i="1" dirty="0">
                        <a:latin typeface="Cambria Math" panose="02040503050406030204" pitchFamily="18" charset="0"/>
                        <a:ea typeface="Cambria Math" panose="02040503050406030204" pitchFamily="18" charset="0"/>
                      </a:rPr>
                      <m:t>−2&lt;</m:t>
                    </m:r>
                    <m:r>
                      <a:rPr lang="en-SG" sz="2400" i="1" dirty="0">
                        <a:latin typeface="Cambria Math" panose="02040503050406030204" pitchFamily="18" charset="0"/>
                        <a:ea typeface="Cambria Math" panose="02040503050406030204" pitchFamily="18" charset="0"/>
                      </a:rPr>
                      <m:t>𝑥</m:t>
                    </m:r>
                    <m:r>
                      <a:rPr lang="en-SG" sz="2400" i="1" dirty="0">
                        <a:latin typeface="Cambria Math" panose="02040503050406030204" pitchFamily="18" charset="0"/>
                        <a:ea typeface="Cambria Math" panose="02040503050406030204" pitchFamily="18" charset="0"/>
                      </a:rPr>
                      <m:t>&lt;5}</m:t>
                    </m:r>
                  </m:oMath>
                </a14:m>
                <a:endParaRPr lang="en-SG" sz="2400" dirty="0">
                  <a:latin typeface="Calibri" panose="020F0502020204030204" pitchFamily="34" charset="0"/>
                  <a:cs typeface="Calibri" panose="020F0502020204030204" pitchFamily="34" charset="0"/>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435472" y="1102936"/>
                <a:ext cx="8293749" cy="4601260"/>
              </a:xfrm>
              <a:prstGeom prst="rect">
                <a:avLst/>
              </a:prstGeom>
              <a:blipFill>
                <a:blip r:embed="rId3"/>
                <a:stretch>
                  <a:fillRect l="-1102" t="-1060" b="-1987"/>
                </a:stretch>
              </a:blipFill>
            </p:spPr>
            <p:txBody>
              <a:bodyPr/>
              <a:lstStyle/>
              <a:p>
                <a:r>
                  <a:rPr lang="en-SG">
                    <a:noFill/>
                  </a:rPr>
                  <a:t> </a:t>
                </a:r>
              </a:p>
            </p:txBody>
          </p:sp>
        </mc:Fallback>
      </mc:AlternateContent>
      <p:grpSp>
        <p:nvGrpSpPr>
          <p:cNvPr id="2" name="Group 1"/>
          <p:cNvGrpSpPr/>
          <p:nvPr/>
        </p:nvGrpSpPr>
        <p:grpSpPr>
          <a:xfrm>
            <a:off x="850292" y="2036967"/>
            <a:ext cx="8219297" cy="1683841"/>
            <a:chOff x="567523" y="2336738"/>
            <a:chExt cx="8219297" cy="1683841"/>
          </a:xfrm>
        </p:grpSpPr>
        <p:sp>
          <p:nvSpPr>
            <p:cNvPr id="33" name="TextBox 32"/>
            <p:cNvSpPr txBox="1"/>
            <p:nvPr/>
          </p:nvSpPr>
          <p:spPr>
            <a:xfrm>
              <a:off x="567523" y="2336738"/>
              <a:ext cx="8219297" cy="830997"/>
            </a:xfrm>
            <a:prstGeom prst="rect">
              <a:avLst/>
            </a:prstGeom>
            <a:solidFill>
              <a:schemeClr val="accent4">
                <a:lumMod val="40000"/>
                <a:lumOff val="60000"/>
              </a:schemeClr>
            </a:solidFill>
          </p:spPr>
          <p:txBody>
            <a:bodyPr wrap="square" rtlCol="0">
              <a:spAutoFit/>
            </a:bodyPr>
            <a:lstStyle/>
            <a:p>
              <a:r>
                <a:rPr lang="en-SG" sz="2400" dirty="0"/>
                <a:t>The open interval of real numbers (strictly) between -2 and 5, pictured as follows:</a:t>
              </a:r>
              <a:endParaRPr lang="en-US" sz="2400" dirty="0"/>
            </a:p>
          </p:txBody>
        </p:sp>
        <p:pic>
          <p:nvPicPr>
            <p:cNvPr id="4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7544" y="3106179"/>
              <a:ext cx="61880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5" name="TextBox 44"/>
          <p:cNvSpPr txBox="1"/>
          <p:nvPr/>
        </p:nvSpPr>
        <p:spPr>
          <a:xfrm>
            <a:off x="850292" y="4196659"/>
            <a:ext cx="7456426" cy="830997"/>
          </a:xfrm>
          <a:prstGeom prst="rect">
            <a:avLst/>
          </a:prstGeom>
          <a:solidFill>
            <a:schemeClr val="accent4">
              <a:lumMod val="40000"/>
              <a:lumOff val="60000"/>
            </a:schemeClr>
          </a:solidFill>
        </p:spPr>
        <p:txBody>
          <a:bodyPr wrap="square" rtlCol="0">
            <a:spAutoFit/>
          </a:bodyPr>
          <a:lstStyle/>
          <a:p>
            <a:r>
              <a:rPr lang="en-SG" sz="2400" dirty="0"/>
              <a:t>The set of all integers (strictly) between -2 and 5, that is,</a:t>
            </a:r>
            <a:br>
              <a:rPr lang="en-SG" sz="2400" dirty="0"/>
            </a:br>
            <a:r>
              <a:rPr lang="en-SG" sz="2400" dirty="0"/>
              <a:t>{ -1, 0, 1, 2, 3, 4}.</a:t>
            </a:r>
            <a:endParaRPr lang="en-US" sz="2400" dirty="0"/>
          </a:p>
        </p:txBody>
      </p:sp>
      <p:sp>
        <p:nvSpPr>
          <p:cNvPr id="46" name="TextBox 45"/>
          <p:cNvSpPr txBox="1"/>
          <p:nvPr/>
        </p:nvSpPr>
        <p:spPr>
          <a:xfrm>
            <a:off x="828848" y="5733568"/>
            <a:ext cx="2674515" cy="461665"/>
          </a:xfrm>
          <a:prstGeom prst="rect">
            <a:avLst/>
          </a:prstGeom>
          <a:solidFill>
            <a:schemeClr val="accent4">
              <a:lumMod val="40000"/>
              <a:lumOff val="60000"/>
            </a:schemeClr>
          </a:solidFill>
        </p:spPr>
        <p:txBody>
          <a:bodyPr wrap="square" rtlCol="0">
            <a:spAutoFit/>
          </a:bodyPr>
          <a:lstStyle/>
          <a:p>
            <a:r>
              <a:rPr lang="en-SG" sz="2400" dirty="0"/>
              <a:t>The set { 1, 2, 3, 4}.</a:t>
            </a:r>
            <a:endParaRPr lang="en-US" sz="2400" dirty="0"/>
          </a:p>
        </p:txBody>
      </p:sp>
      <p:sp>
        <p:nvSpPr>
          <p:cNvPr id="32" name="Oval 31"/>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98701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dissolve">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dissolve">
                                      <p:cBhvr>
                                        <p:cTn id="1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Set-builder notation</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12</a:t>
            </a:fld>
            <a:endParaRPr lang="en-SG" dirty="0"/>
          </a:p>
        </p:txBody>
      </p:sp>
      <p:sp>
        <p:nvSpPr>
          <p:cNvPr id="34" name="TextBox 33"/>
          <p:cNvSpPr txBox="1"/>
          <p:nvPr/>
        </p:nvSpPr>
        <p:spPr>
          <a:xfrm>
            <a:off x="323964" y="899422"/>
            <a:ext cx="8532957" cy="830997"/>
          </a:xfrm>
          <a:prstGeom prst="rect">
            <a:avLst/>
          </a:prstGeom>
          <a:noFill/>
        </p:spPr>
        <p:txBody>
          <a:bodyPr wrap="square" rtlCol="0">
            <a:spAutoFit/>
          </a:bodyPr>
          <a:lstStyle/>
          <a:p>
            <a:r>
              <a:rPr lang="en-SG" sz="2400" dirty="0"/>
              <a:t>Another way to specify a set is to describe its elements. This is called the </a:t>
            </a:r>
            <a:r>
              <a:rPr lang="en-SG" sz="2400" dirty="0">
                <a:solidFill>
                  <a:srgbClr val="0000FF"/>
                </a:solidFill>
              </a:rPr>
              <a:t>set-builder notation</a:t>
            </a:r>
            <a:r>
              <a:rPr lang="en-SG" sz="2400" dirty="0"/>
              <a:t>. </a:t>
            </a:r>
            <a:endParaRPr lang="en-US" sz="2400" dirty="0"/>
          </a:p>
        </p:txBody>
      </p:sp>
      <p:grpSp>
        <p:nvGrpSpPr>
          <p:cNvPr id="21" name="Group 20"/>
          <p:cNvGrpSpPr/>
          <p:nvPr/>
        </p:nvGrpSpPr>
        <p:grpSpPr>
          <a:xfrm>
            <a:off x="708751" y="1732463"/>
            <a:ext cx="7863578" cy="2094353"/>
            <a:chOff x="993228" y="4598517"/>
            <a:chExt cx="7863578" cy="2094353"/>
          </a:xfrm>
        </p:grpSpPr>
        <p:sp>
          <p:nvSpPr>
            <p:cNvPr id="22" name="Rectangle 21"/>
            <p:cNvSpPr/>
            <p:nvPr/>
          </p:nvSpPr>
          <p:spPr>
            <a:xfrm>
              <a:off x="993228" y="4598517"/>
              <a:ext cx="7863578" cy="2094353"/>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7" name="Rectangle 26"/>
            <p:cNvSpPr/>
            <p:nvPr/>
          </p:nvSpPr>
          <p:spPr>
            <a:xfrm>
              <a:off x="993228" y="4598517"/>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1" name="TextBox 30"/>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Set-Builder Notation</a:t>
              </a:r>
            </a:p>
          </p:txBody>
        </p:sp>
        <mc:AlternateContent xmlns:mc="http://schemas.openxmlformats.org/markup-compatibility/2006" xmlns:a14="http://schemas.microsoft.com/office/drawing/2010/main">
          <mc:Choice Requires="a14">
            <p:sp>
              <p:nvSpPr>
                <p:cNvPr id="33" name="TextBox 32"/>
                <p:cNvSpPr txBox="1"/>
                <p:nvPr/>
              </p:nvSpPr>
              <p:spPr>
                <a:xfrm>
                  <a:off x="1109375" y="5112708"/>
                  <a:ext cx="7557860" cy="1538883"/>
                </a:xfrm>
                <a:prstGeom prst="rect">
                  <a:avLst/>
                </a:prstGeom>
                <a:noFill/>
              </p:spPr>
              <p:txBody>
                <a:bodyPr wrap="square" rtlCol="0">
                  <a:spAutoFit/>
                </a:bodyPr>
                <a:lstStyle/>
                <a:p>
                  <a:pPr>
                    <a:spcAft>
                      <a:spcPts val="600"/>
                    </a:spcAft>
                  </a:pPr>
                  <a:r>
                    <a:rPr lang="en-US" sz="2000" dirty="0"/>
                    <a:t>Let </a:t>
                  </a:r>
                  <a14:m>
                    <m:oMath xmlns:m="http://schemas.openxmlformats.org/officeDocument/2006/math">
                      <m:r>
                        <a:rPr lang="en-US" sz="2000" b="0" i="1" dirty="0" smtClean="0">
                          <a:latin typeface="Cambria Math" panose="02040503050406030204" pitchFamily="18" charset="0"/>
                        </a:rPr>
                        <m:t>𝑈</m:t>
                      </m:r>
                    </m:oMath>
                  </a14:m>
                  <a:r>
                    <a:rPr lang="en-US" sz="2000" dirty="0"/>
                    <a:t> be a set and </a:t>
                  </a:r>
                  <a14:m>
                    <m:oMath xmlns:m="http://schemas.openxmlformats.org/officeDocument/2006/math">
                      <m:r>
                        <a:rPr lang="en-US" sz="2000" i="1" dirty="0" smtClean="0">
                          <a:latin typeface="Cambria Math" panose="02040503050406030204" pitchFamily="18" charset="0"/>
                        </a:rPr>
                        <m:t>𝑃</m:t>
                      </m:r>
                      <m:r>
                        <a:rPr lang="en-US" sz="2000" i="1" dirty="0" smtClean="0">
                          <a:latin typeface="Cambria Math" panose="02040503050406030204" pitchFamily="18" charset="0"/>
                        </a:rPr>
                        <m:t>(</m:t>
                      </m:r>
                      <m:r>
                        <a:rPr lang="en-US" sz="2000" i="1" dirty="0" smtClean="0">
                          <a:latin typeface="Cambria Math" panose="02040503050406030204" pitchFamily="18" charset="0"/>
                        </a:rPr>
                        <m:t>𝑥</m:t>
                      </m:r>
                    </m:oMath>
                  </a14:m>
                  <a:r>
                    <a:rPr lang="en-US" sz="2000" dirty="0"/>
                    <a:t>) be a predicate over </a:t>
                  </a:r>
                  <a14:m>
                    <m:oMath xmlns:m="http://schemas.openxmlformats.org/officeDocument/2006/math">
                      <m:r>
                        <a:rPr lang="en-US" sz="2000" i="1" dirty="0" smtClean="0">
                          <a:latin typeface="Cambria Math" panose="02040503050406030204" pitchFamily="18" charset="0"/>
                        </a:rPr>
                        <m:t>𝑈</m:t>
                      </m:r>
                    </m:oMath>
                  </a14:m>
                  <a:r>
                    <a:rPr lang="en-US" sz="2000" dirty="0"/>
                    <a:t>. Then the set of all elements  </a:t>
                  </a:r>
                  <a14:m>
                    <m:oMath xmlns:m="http://schemas.openxmlformats.org/officeDocument/2006/math">
                      <m:r>
                        <a:rPr lang="en-US" sz="2000" i="1" dirty="0" smtClean="0">
                          <a:latin typeface="Cambria Math" panose="02040503050406030204" pitchFamily="18" charset="0"/>
                        </a:rPr>
                        <m:t>𝑥</m:t>
                      </m:r>
                      <m:r>
                        <a:rPr lang="en-US" sz="2000" dirty="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rPr>
                        <m:t>𝑈</m:t>
                      </m:r>
                    </m:oMath>
                  </a14:m>
                  <a:r>
                    <a:rPr lang="en-US" sz="2000" dirty="0"/>
                    <a:t> such that </a:t>
                  </a:r>
                  <a14:m>
                    <m:oMath xmlns:m="http://schemas.openxmlformats.org/officeDocument/2006/math">
                      <m:r>
                        <a:rPr lang="en-US" sz="2000" i="1" dirty="0" smtClean="0">
                          <a:latin typeface="Cambria Math" panose="02040503050406030204" pitchFamily="18" charset="0"/>
                        </a:rPr>
                        <m:t>𝑃</m:t>
                      </m:r>
                      <m:r>
                        <a:rPr lang="en-US" sz="2000" i="1" dirty="0" smtClean="0">
                          <a:latin typeface="Cambria Math" panose="02040503050406030204" pitchFamily="18" charset="0"/>
                        </a:rPr>
                        <m:t>(</m:t>
                      </m:r>
                      <m:r>
                        <a:rPr lang="en-US" sz="2000" i="1" dirty="0" smtClean="0">
                          <a:latin typeface="Cambria Math" panose="02040503050406030204" pitchFamily="18" charset="0"/>
                        </a:rPr>
                        <m:t>𝑥</m:t>
                      </m:r>
                      <m:r>
                        <a:rPr lang="en-US" sz="2000" i="1" dirty="0" smtClean="0">
                          <a:latin typeface="Cambria Math" panose="02040503050406030204" pitchFamily="18" charset="0"/>
                        </a:rPr>
                        <m:t>)</m:t>
                      </m:r>
                    </m:oMath>
                  </a14:m>
                  <a:r>
                    <a:rPr lang="en-US" sz="2000" dirty="0"/>
                    <a:t> is true is denoted</a:t>
                  </a:r>
                </a:p>
                <a:p>
                  <a:pPr algn="ctr">
                    <a:spcAft>
                      <a:spcPts val="600"/>
                    </a:spcAft>
                  </a:pPr>
                  <a14:m>
                    <m:oMath xmlns:m="http://schemas.openxmlformats.org/officeDocument/2006/math">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𝑥</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𝑈</m:t>
                      </m:r>
                      <m:r>
                        <a:rPr lang="en-US" sz="2400" b="0" i="1"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𝑃</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𝑥</m:t>
                          </m:r>
                        </m:e>
                      </m:d>
                      <m:r>
                        <a:rPr lang="en-US" sz="2400" i="1">
                          <a:latin typeface="Cambria Math" panose="02040503050406030204" pitchFamily="18" charset="0"/>
                          <a:ea typeface="Cambria Math" panose="02040503050406030204" pitchFamily="18" charset="0"/>
                        </a:rPr>
                        <m:t>} </m:t>
                      </m:r>
                    </m:oMath>
                  </a14:m>
                  <a:r>
                    <a:rPr lang="en-US" sz="2000" dirty="0"/>
                    <a:t>  or   </a:t>
                  </a:r>
                  <a14:m>
                    <m:oMath xmlns:m="http://schemas.openxmlformats.org/officeDocument/2006/math">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𝑈</m:t>
                          </m:r>
                          <m:r>
                            <a:rPr lang="en-US" sz="2400" b="0" i="1" smtClean="0">
                              <a:latin typeface="Cambria Math" panose="02040503050406030204" pitchFamily="18" charset="0"/>
                              <a:ea typeface="Cambria Math" panose="02040503050406030204" pitchFamily="18" charset="0"/>
                            </a:rPr>
                            <m:t> </m:t>
                          </m:r>
                        </m:e>
                      </m:d>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𝑃</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e>
                      </m:d>
                      <m:r>
                        <a:rPr lang="en-US" sz="2400" b="0" i="1" smtClean="0">
                          <a:latin typeface="Cambria Math" panose="02040503050406030204" pitchFamily="18" charset="0"/>
                          <a:ea typeface="Cambria Math" panose="02040503050406030204" pitchFamily="18" charset="0"/>
                        </a:rPr>
                        <m:t>}</m:t>
                      </m:r>
                    </m:oMath>
                  </a14:m>
                  <a:endParaRPr lang="en-SG" sz="2000" dirty="0"/>
                </a:p>
                <a:p>
                  <a:pPr>
                    <a:spcAft>
                      <a:spcPts val="600"/>
                    </a:spcAft>
                  </a:pPr>
                  <a:r>
                    <a:rPr lang="en-SG" sz="2000" dirty="0"/>
                    <a:t>which is read as “the set of all </a:t>
                  </a:r>
                  <a14:m>
                    <m:oMath xmlns:m="http://schemas.openxmlformats.org/officeDocument/2006/math">
                      <m:r>
                        <a:rPr lang="en-SG" sz="2000" i="1" dirty="0" smtClean="0">
                          <a:latin typeface="Cambria Math" panose="02040503050406030204" pitchFamily="18" charset="0"/>
                        </a:rPr>
                        <m:t>𝑥</m:t>
                      </m:r>
                    </m:oMath>
                  </a14:m>
                  <a:r>
                    <a:rPr lang="en-SG" sz="2000" dirty="0"/>
                    <a:t> in </a:t>
                  </a:r>
                  <a14:m>
                    <m:oMath xmlns:m="http://schemas.openxmlformats.org/officeDocument/2006/math">
                      <m:r>
                        <a:rPr lang="en-SG" sz="2000" i="1" dirty="0" smtClean="0">
                          <a:latin typeface="Cambria Math" panose="02040503050406030204" pitchFamily="18" charset="0"/>
                        </a:rPr>
                        <m:t>𝑈</m:t>
                      </m:r>
                    </m:oMath>
                  </a14:m>
                  <a:r>
                    <a:rPr lang="en-SG" sz="2000" dirty="0"/>
                    <a:t> such that </a:t>
                  </a:r>
                  <a14:m>
                    <m:oMath xmlns:m="http://schemas.openxmlformats.org/officeDocument/2006/math">
                      <m:r>
                        <a:rPr lang="en-SG" sz="2000" i="1" dirty="0" smtClean="0">
                          <a:latin typeface="Cambria Math" panose="02040503050406030204" pitchFamily="18" charset="0"/>
                        </a:rPr>
                        <m:t>𝑃</m:t>
                      </m:r>
                      <m:r>
                        <a:rPr lang="en-SG" sz="2000" i="1" dirty="0" smtClean="0">
                          <a:latin typeface="Cambria Math" panose="02040503050406030204" pitchFamily="18" charset="0"/>
                        </a:rPr>
                        <m:t>(</m:t>
                      </m:r>
                      <m:r>
                        <a:rPr lang="en-SG" sz="2000" i="1" dirty="0" smtClean="0">
                          <a:latin typeface="Cambria Math" panose="02040503050406030204" pitchFamily="18" charset="0"/>
                        </a:rPr>
                        <m:t>𝑥</m:t>
                      </m:r>
                      <m:r>
                        <a:rPr lang="en-SG" sz="2000" i="1" dirty="0" smtClean="0">
                          <a:latin typeface="Cambria Math" panose="02040503050406030204" pitchFamily="18" charset="0"/>
                        </a:rPr>
                        <m:t>) </m:t>
                      </m:r>
                    </m:oMath>
                  </a14:m>
                  <a:r>
                    <a:rPr lang="en-SG" sz="2000" dirty="0"/>
                    <a:t>(is true)”.</a:t>
                  </a:r>
                </a:p>
              </p:txBody>
            </p:sp>
          </mc:Choice>
          <mc:Fallback xmlns="">
            <p:sp>
              <p:nvSpPr>
                <p:cNvPr id="33" name="TextBox 32"/>
                <p:cNvSpPr txBox="1">
                  <a:spLocks noRot="1" noChangeAspect="1" noMove="1" noResize="1" noEditPoints="1" noAdjustHandles="1" noChangeArrowheads="1" noChangeShapeType="1" noTextEdit="1"/>
                </p:cNvSpPr>
                <p:nvPr/>
              </p:nvSpPr>
              <p:spPr>
                <a:xfrm>
                  <a:off x="1109375" y="5112708"/>
                  <a:ext cx="7557860" cy="1538883"/>
                </a:xfrm>
                <a:prstGeom prst="rect">
                  <a:avLst/>
                </a:prstGeom>
                <a:blipFill>
                  <a:blip r:embed="rId3"/>
                  <a:stretch>
                    <a:fillRect l="-806" t="-2381" b="-6349"/>
                  </a:stretch>
                </a:blipFill>
              </p:spPr>
              <p:txBody>
                <a:bodyPr/>
                <a:lstStyle/>
                <a:p>
                  <a:r>
                    <a:rPr lang="en-SG">
                      <a:noFill/>
                    </a:rPr>
                    <a:t> </a:t>
                  </a:r>
                </a:p>
              </p:txBody>
            </p:sp>
          </mc:Fallback>
        </mc:AlternateContent>
      </p:grpSp>
      <p:sp>
        <p:nvSpPr>
          <p:cNvPr id="35" name="Oval 34"/>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TextBox 29">
            <a:extLst>
              <a:ext uri="{FF2B5EF4-FFF2-40B4-BE49-F238E27FC236}">
                <a16:creationId xmlns:a16="http://schemas.microsoft.com/office/drawing/2014/main" id="{FFB46803-9D39-474E-8837-DB66DC208D72}"/>
              </a:ext>
            </a:extLst>
          </p:cNvPr>
          <p:cNvSpPr txBox="1"/>
          <p:nvPr/>
        </p:nvSpPr>
        <p:spPr>
          <a:xfrm>
            <a:off x="0" y="0"/>
            <a:ext cx="9144000" cy="514987"/>
          </a:xfrm>
          <a:prstGeom prst="rect">
            <a:avLst/>
          </a:prstGeom>
          <a:solidFill>
            <a:schemeClr val="tx1"/>
          </a:solidFill>
        </p:spPr>
        <p:txBody>
          <a:bodyPr wrap="square" rtlCol="0">
            <a:noAutofit/>
          </a:bodyPr>
          <a:lstStyle/>
          <a:p>
            <a:endParaRPr lang="en-SG" sz="1350" dirty="0"/>
          </a:p>
        </p:txBody>
      </p:sp>
      <p:sp>
        <p:nvSpPr>
          <p:cNvPr id="32" name="TextBox 31">
            <a:extLst>
              <a:ext uri="{FF2B5EF4-FFF2-40B4-BE49-F238E27FC236}">
                <a16:creationId xmlns:a16="http://schemas.microsoft.com/office/drawing/2014/main" id="{631F5684-EDE3-4C6A-BDFC-120C25F40CD4}"/>
              </a:ext>
            </a:extLst>
          </p:cNvPr>
          <p:cNvSpPr txBox="1"/>
          <p:nvPr/>
        </p:nvSpPr>
        <p:spPr>
          <a:xfrm>
            <a:off x="0" y="14351"/>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37" name="Oval 36">
            <a:extLst>
              <a:ext uri="{FF2B5EF4-FFF2-40B4-BE49-F238E27FC236}">
                <a16:creationId xmlns:a16="http://schemas.microsoft.com/office/drawing/2014/main" id="{86C5C168-18D6-464B-92E5-3A43454A7753}"/>
              </a:ext>
            </a:extLst>
          </p:cNvPr>
          <p:cNvSpPr/>
          <p:nvPr/>
        </p:nvSpPr>
        <p:spPr>
          <a:xfrm>
            <a:off x="324356" y="294387"/>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E55C01A8-77C1-4613-AA8A-E3CFA2455473}"/>
              </a:ext>
            </a:extLst>
          </p:cNvPr>
          <p:cNvSpPr/>
          <p:nvPr/>
        </p:nvSpPr>
        <p:spPr>
          <a:xfrm>
            <a:off x="492307"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E0B72A49-D42B-41FE-BD4D-0C8F89B11C13}"/>
              </a:ext>
            </a:extLst>
          </p:cNvPr>
          <p:cNvSpPr/>
          <p:nvPr/>
        </p:nvSpPr>
        <p:spPr>
          <a:xfrm>
            <a:off x="663368"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3D623EF6-E127-46D9-8C29-975B991AD3E4}"/>
              </a:ext>
            </a:extLst>
          </p:cNvPr>
          <p:cNvSpPr/>
          <p:nvPr/>
        </p:nvSpPr>
        <p:spPr>
          <a:xfrm>
            <a:off x="828849"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4B939372-1B0E-472A-9DF5-863DAD30AD92}"/>
              </a:ext>
            </a:extLst>
          </p:cNvPr>
          <p:cNvSpPr/>
          <p:nvPr/>
        </p:nvSpPr>
        <p:spPr>
          <a:xfrm>
            <a:off x="2867428"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E151DF00-C020-4DE6-8213-78485D312E3C}"/>
              </a:ext>
            </a:extLst>
          </p:cNvPr>
          <p:cNvSpPr/>
          <p:nvPr/>
        </p:nvSpPr>
        <p:spPr>
          <a:xfrm>
            <a:off x="3035379"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D9512B40-1910-411D-9A27-140689639730}"/>
              </a:ext>
            </a:extLst>
          </p:cNvPr>
          <p:cNvSpPr/>
          <p:nvPr/>
        </p:nvSpPr>
        <p:spPr>
          <a:xfrm>
            <a:off x="996616"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07132249-1606-4DE1-BFBD-9B2D226947CA}"/>
              </a:ext>
            </a:extLst>
          </p:cNvPr>
          <p:cNvSpPr/>
          <p:nvPr/>
        </p:nvSpPr>
        <p:spPr>
          <a:xfrm>
            <a:off x="1149016"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D06D98CD-EDBC-44C2-8B53-977DB1E21486}"/>
              </a:ext>
            </a:extLst>
          </p:cNvPr>
          <p:cNvSpPr/>
          <p:nvPr/>
        </p:nvSpPr>
        <p:spPr>
          <a:xfrm>
            <a:off x="1316967"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8BC320FC-F031-41F3-9D35-0A86E840C0EB}"/>
              </a:ext>
            </a:extLst>
          </p:cNvPr>
          <p:cNvSpPr/>
          <p:nvPr/>
        </p:nvSpPr>
        <p:spPr>
          <a:xfrm>
            <a:off x="1482448"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7DC2CB5A-6A2F-40E8-8629-5A078F276956}"/>
              </a:ext>
            </a:extLst>
          </p:cNvPr>
          <p:cNvSpPr/>
          <p:nvPr/>
        </p:nvSpPr>
        <p:spPr>
          <a:xfrm>
            <a:off x="1650215"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96875BB0-0E2D-4C98-9102-E929EAC74B94}"/>
              </a:ext>
            </a:extLst>
          </p:cNvPr>
          <p:cNvSpPr/>
          <p:nvPr/>
        </p:nvSpPr>
        <p:spPr>
          <a:xfrm>
            <a:off x="1802615"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E55DB896-3BC8-4E08-B8E6-F8462EF74C4A}"/>
              </a:ext>
            </a:extLst>
          </p:cNvPr>
          <p:cNvSpPr/>
          <p:nvPr/>
        </p:nvSpPr>
        <p:spPr>
          <a:xfrm>
            <a:off x="3203330" y="29351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539A6A9-4A8D-4079-858A-FE27AA90ACB1}"/>
                  </a:ext>
                </a:extLst>
              </p:cNvPr>
              <p:cNvSpPr txBox="1"/>
              <p:nvPr/>
            </p:nvSpPr>
            <p:spPr>
              <a:xfrm>
                <a:off x="296717" y="3902341"/>
                <a:ext cx="6335438" cy="707886"/>
              </a:xfrm>
              <a:prstGeom prst="rect">
                <a:avLst/>
              </a:prstGeom>
              <a:noFill/>
            </p:spPr>
            <p:txBody>
              <a:bodyPr wrap="square" rtlCol="0">
                <a:spAutoFit/>
              </a:bodyPr>
              <a:lstStyle/>
              <a:p>
                <a:pPr marL="285750" indent="-285750">
                  <a:buFont typeface="Wingdings" panose="05000000000000000000" pitchFamily="2" charset="2"/>
                  <a:buChar char="§"/>
                </a:pPr>
                <a:r>
                  <a:rPr lang="en-US" sz="2000" dirty="0"/>
                  <a:t>Example: </a:t>
                </a:r>
                <a14:m>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ℤ</m:t>
                        </m:r>
                      </m:e>
                      <m:sub>
                        <m:r>
                          <a:rPr lang="en-US" sz="2000" b="0" i="1" smtClean="0">
                            <a:latin typeface="Cambria Math" panose="02040503050406030204" pitchFamily="18" charset="0"/>
                            <a:ea typeface="Cambria Math" panose="02040503050406030204" pitchFamily="18" charset="0"/>
                          </a:rPr>
                          <m:t>≥0</m:t>
                        </m:r>
                      </m:sub>
                    </m:sSub>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𝐸𝑣𝑒𝑛</m:t>
                    </m:r>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𝑥</m:t>
                        </m:r>
                      </m:e>
                    </m:d>
                    <m:r>
                      <a:rPr lang="en-US" sz="2000" b="0" i="1" smtClean="0">
                        <a:latin typeface="Cambria Math" panose="02040503050406030204" pitchFamily="18" charset="0"/>
                        <a:ea typeface="Cambria Math" panose="02040503050406030204" pitchFamily="18" charset="0"/>
                      </a:rPr>
                      <m:t>}</m:t>
                    </m:r>
                  </m:oMath>
                </a14:m>
                <a:r>
                  <a:rPr lang="en-SG" sz="2000" dirty="0"/>
                  <a:t>, where </a:t>
                </a:r>
                <a14:m>
                  <m:oMath xmlns:m="http://schemas.openxmlformats.org/officeDocument/2006/math">
                    <m:r>
                      <a:rPr lang="en-SG" sz="2000" i="1" dirty="0" smtClean="0">
                        <a:latin typeface="Cambria Math" panose="02040503050406030204" pitchFamily="18" charset="0"/>
                      </a:rPr>
                      <m:t>𝐸𝑣𝑒𝑛</m:t>
                    </m:r>
                    <m:r>
                      <a:rPr lang="en-SG" sz="2000" i="1" dirty="0" smtClean="0">
                        <a:latin typeface="Cambria Math" panose="02040503050406030204" pitchFamily="18" charset="0"/>
                      </a:rPr>
                      <m:t>(</m:t>
                    </m:r>
                    <m:r>
                      <a:rPr lang="en-SG" sz="2000" i="1" dirty="0" smtClean="0">
                        <a:latin typeface="Cambria Math" panose="02040503050406030204" pitchFamily="18" charset="0"/>
                      </a:rPr>
                      <m:t>𝑥</m:t>
                    </m:r>
                    <m:r>
                      <a:rPr lang="en-SG" sz="2000" i="1" dirty="0" smtClean="0">
                        <a:latin typeface="Cambria Math" panose="02040503050406030204" pitchFamily="18" charset="0"/>
                      </a:rPr>
                      <m:t>)</m:t>
                    </m:r>
                  </m:oMath>
                </a14:m>
                <a:r>
                  <a:rPr lang="en-SG" sz="2000" dirty="0"/>
                  <a:t> means “</a:t>
                </a:r>
                <a14:m>
                  <m:oMath xmlns:m="http://schemas.openxmlformats.org/officeDocument/2006/math">
                    <m:r>
                      <a:rPr lang="en-SG" sz="2000" i="1" dirty="0" smtClean="0">
                        <a:latin typeface="Cambria Math" panose="02040503050406030204" pitchFamily="18" charset="0"/>
                      </a:rPr>
                      <m:t>𝑥</m:t>
                    </m:r>
                  </m:oMath>
                </a14:m>
                <a:r>
                  <a:rPr lang="en-SG" sz="2000" dirty="0"/>
                  <a:t> is even”, is the set of non-negative even integers.</a:t>
                </a:r>
              </a:p>
            </p:txBody>
          </p:sp>
        </mc:Choice>
        <mc:Fallback xmlns="">
          <p:sp>
            <p:nvSpPr>
              <p:cNvPr id="2" name="TextBox 1">
                <a:extLst>
                  <a:ext uri="{FF2B5EF4-FFF2-40B4-BE49-F238E27FC236}">
                    <a16:creationId xmlns:a16="http://schemas.microsoft.com/office/drawing/2014/main" id="{7539A6A9-4A8D-4079-858A-FE27AA90ACB1}"/>
                  </a:ext>
                </a:extLst>
              </p:cNvPr>
              <p:cNvSpPr txBox="1">
                <a:spLocks noRot="1" noChangeAspect="1" noMove="1" noResize="1" noEditPoints="1" noAdjustHandles="1" noChangeArrowheads="1" noChangeShapeType="1" noTextEdit="1"/>
              </p:cNvSpPr>
              <p:nvPr/>
            </p:nvSpPr>
            <p:spPr>
              <a:xfrm>
                <a:off x="296717" y="3902341"/>
                <a:ext cx="6335438" cy="707886"/>
              </a:xfrm>
              <a:prstGeom prst="rect">
                <a:avLst/>
              </a:prstGeom>
              <a:blipFill>
                <a:blip r:embed="rId4"/>
                <a:stretch>
                  <a:fillRect l="-866" t="-4310" b="-14655"/>
                </a:stretch>
              </a:blipFill>
            </p:spPr>
            <p:txBody>
              <a:bodyPr/>
              <a:lstStyle/>
              <a:p>
                <a:r>
                  <a:rPr lang="en-SG">
                    <a:noFill/>
                  </a:rPr>
                  <a:t> </a:t>
                </a:r>
              </a:p>
            </p:txBody>
          </p:sp>
        </mc:Fallback>
      </mc:AlternateContent>
      <p:grpSp>
        <p:nvGrpSpPr>
          <p:cNvPr id="20" name="Group 19">
            <a:extLst>
              <a:ext uri="{FF2B5EF4-FFF2-40B4-BE49-F238E27FC236}">
                <a16:creationId xmlns:a16="http://schemas.microsoft.com/office/drawing/2014/main" id="{A198D10A-02C2-4BCE-91CE-7DF6F1D716D8}"/>
              </a:ext>
            </a:extLst>
          </p:cNvPr>
          <p:cNvGrpSpPr/>
          <p:nvPr/>
        </p:nvGrpSpPr>
        <p:grpSpPr>
          <a:xfrm>
            <a:off x="6868633" y="3963934"/>
            <a:ext cx="2105017" cy="2434415"/>
            <a:chOff x="6719777" y="3975822"/>
            <a:chExt cx="2105017" cy="2434415"/>
          </a:xfrm>
        </p:grpSpPr>
        <p:grpSp>
          <p:nvGrpSpPr>
            <p:cNvPr id="18" name="Group 17">
              <a:extLst>
                <a:ext uri="{FF2B5EF4-FFF2-40B4-BE49-F238E27FC236}">
                  <a16:creationId xmlns:a16="http://schemas.microsoft.com/office/drawing/2014/main" id="{9C5F4EF0-D8F6-4448-93AC-19B3A887FAD5}"/>
                </a:ext>
              </a:extLst>
            </p:cNvPr>
            <p:cNvGrpSpPr/>
            <p:nvPr/>
          </p:nvGrpSpPr>
          <p:grpSpPr>
            <a:xfrm>
              <a:off x="6719777" y="3975822"/>
              <a:ext cx="2105017" cy="2434415"/>
              <a:chOff x="6719777" y="3975822"/>
              <a:chExt cx="2105017" cy="2434415"/>
            </a:xfrm>
          </p:grpSpPr>
          <p:pic>
            <p:nvPicPr>
              <p:cNvPr id="9" name="Picture 8">
                <a:extLst>
                  <a:ext uri="{FF2B5EF4-FFF2-40B4-BE49-F238E27FC236}">
                    <a16:creationId xmlns:a16="http://schemas.microsoft.com/office/drawing/2014/main" id="{F09E380E-4925-4AD8-8E51-4A1CDEFE72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9777" y="3975822"/>
                <a:ext cx="2103653" cy="2434415"/>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5232CE4-4594-4167-AE42-0AB6645ACDF7}"/>
                      </a:ext>
                    </a:extLst>
                  </p:cNvPr>
                  <p:cNvSpPr txBox="1"/>
                  <p:nvPr/>
                </p:nvSpPr>
                <p:spPr>
                  <a:xfrm>
                    <a:off x="7010806" y="4924847"/>
                    <a:ext cx="1521593" cy="584775"/>
                  </a:xfrm>
                  <a:prstGeom prst="rect">
                    <a:avLst/>
                  </a:prstGeom>
                  <a:noFill/>
                </p:spPr>
                <p:txBody>
                  <a:bodyPr wrap="square" rtlCol="0">
                    <a:spAutoFit/>
                  </a:bodyPr>
                  <a:lstStyle/>
                  <a:p>
                    <a:r>
                      <a:rPr lang="en-US" sz="1600" dirty="0"/>
                      <a:t>Those </a:t>
                    </a:r>
                    <a14:m>
                      <m:oMath xmlns:m="http://schemas.openxmlformats.org/officeDocument/2006/math">
                        <m:r>
                          <a:rPr lang="en-US" sz="1600" i="1" dirty="0" smtClean="0">
                            <a:latin typeface="Cambria Math" panose="02040503050406030204" pitchFamily="18" charset="0"/>
                          </a:rPr>
                          <m:t>𝑥</m:t>
                        </m:r>
                      </m:oMath>
                    </a14:m>
                    <a:r>
                      <a:rPr lang="en-US" sz="1600" dirty="0"/>
                      <a:t> satisfying </a:t>
                    </a:r>
                    <a14:m>
                      <m:oMath xmlns:m="http://schemas.openxmlformats.org/officeDocument/2006/math">
                        <m:r>
                          <a:rPr lang="en-US" sz="1600" i="1" dirty="0" smtClean="0">
                            <a:latin typeface="Cambria Math" panose="02040503050406030204" pitchFamily="18" charset="0"/>
                          </a:rPr>
                          <m:t>𝑃</m:t>
                        </m:r>
                        <m:r>
                          <a:rPr lang="en-US" sz="1600" i="1" dirty="0" smtClean="0">
                            <a:latin typeface="Cambria Math" panose="02040503050406030204" pitchFamily="18" charset="0"/>
                          </a:rPr>
                          <m:t>(</m:t>
                        </m:r>
                        <m:r>
                          <a:rPr lang="en-US" sz="1600" i="1" dirty="0" smtClean="0">
                            <a:latin typeface="Cambria Math" panose="02040503050406030204" pitchFamily="18" charset="0"/>
                          </a:rPr>
                          <m:t>𝑥</m:t>
                        </m:r>
                        <m:r>
                          <a:rPr lang="en-US" sz="1600" i="1" dirty="0" smtClean="0">
                            <a:latin typeface="Cambria Math" panose="02040503050406030204" pitchFamily="18" charset="0"/>
                          </a:rPr>
                          <m:t>)</m:t>
                        </m:r>
                      </m:oMath>
                    </a14:m>
                    <a:endParaRPr lang="en-SG" sz="1600" dirty="0"/>
                  </a:p>
                </p:txBody>
              </p:sp>
            </mc:Choice>
            <mc:Fallback xmlns="">
              <p:sp>
                <p:nvSpPr>
                  <p:cNvPr id="13" name="TextBox 12">
                    <a:extLst>
                      <a:ext uri="{FF2B5EF4-FFF2-40B4-BE49-F238E27FC236}">
                        <a16:creationId xmlns:a16="http://schemas.microsoft.com/office/drawing/2014/main" id="{25232CE4-4594-4167-AE42-0AB6645ACDF7}"/>
                      </a:ext>
                    </a:extLst>
                  </p:cNvPr>
                  <p:cNvSpPr txBox="1">
                    <a:spLocks noRot="1" noChangeAspect="1" noMove="1" noResize="1" noEditPoints="1" noAdjustHandles="1" noChangeArrowheads="1" noChangeShapeType="1" noTextEdit="1"/>
                  </p:cNvSpPr>
                  <p:nvPr/>
                </p:nvSpPr>
                <p:spPr>
                  <a:xfrm>
                    <a:off x="7010806" y="4924847"/>
                    <a:ext cx="1521593" cy="584775"/>
                  </a:xfrm>
                  <a:prstGeom prst="rect">
                    <a:avLst/>
                  </a:prstGeom>
                  <a:blipFill>
                    <a:blip r:embed="rId6"/>
                    <a:stretch>
                      <a:fillRect l="-2000" t="-3125" b="-125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9DB2913D-1363-4B41-8A58-A1BAC5989A19}"/>
                      </a:ext>
                    </a:extLst>
                  </p:cNvPr>
                  <p:cNvSpPr txBox="1"/>
                  <p:nvPr/>
                </p:nvSpPr>
                <p:spPr>
                  <a:xfrm>
                    <a:off x="6938856" y="5626426"/>
                    <a:ext cx="1576493" cy="584775"/>
                  </a:xfrm>
                  <a:prstGeom prst="rect">
                    <a:avLst/>
                  </a:prstGeom>
                  <a:noFill/>
                </p:spPr>
                <p:txBody>
                  <a:bodyPr wrap="square" rtlCol="0">
                    <a:spAutoFit/>
                  </a:bodyPr>
                  <a:lstStyle/>
                  <a:p>
                    <a:r>
                      <a:rPr lang="en-US" sz="1600" dirty="0"/>
                      <a:t>Those </a:t>
                    </a:r>
                    <a14:m>
                      <m:oMath xmlns:m="http://schemas.openxmlformats.org/officeDocument/2006/math">
                        <m:r>
                          <a:rPr lang="en-US" sz="1600" i="1" dirty="0" smtClean="0">
                            <a:latin typeface="Cambria Math" panose="02040503050406030204" pitchFamily="18" charset="0"/>
                          </a:rPr>
                          <m:t>𝑥</m:t>
                        </m:r>
                      </m:oMath>
                    </a14:m>
                    <a:r>
                      <a:rPr lang="en-US" sz="1600" dirty="0"/>
                      <a:t> satisfying </a:t>
                    </a:r>
                    <a14:m>
                      <m:oMath xmlns:m="http://schemas.openxmlformats.org/officeDocument/2006/math">
                        <m:r>
                          <a:rPr lang="en-US" sz="1600" b="0" i="0" dirty="0" smtClean="0">
                            <a:latin typeface="Cambria Math" panose="02040503050406030204" pitchFamily="18" charset="0"/>
                          </a:rPr>
                          <m:t>~</m:t>
                        </m:r>
                        <m:r>
                          <a:rPr lang="en-US" sz="1600" i="1" dirty="0" smtClean="0">
                            <a:latin typeface="Cambria Math" panose="02040503050406030204" pitchFamily="18" charset="0"/>
                          </a:rPr>
                          <m:t>𝑃</m:t>
                        </m:r>
                        <m:r>
                          <a:rPr lang="en-US" sz="1600" i="1" dirty="0" smtClean="0">
                            <a:latin typeface="Cambria Math" panose="02040503050406030204" pitchFamily="18" charset="0"/>
                          </a:rPr>
                          <m:t>(</m:t>
                        </m:r>
                        <m:r>
                          <a:rPr lang="en-US" sz="1600" i="1" dirty="0" smtClean="0">
                            <a:latin typeface="Cambria Math" panose="02040503050406030204" pitchFamily="18" charset="0"/>
                          </a:rPr>
                          <m:t>𝑥</m:t>
                        </m:r>
                        <m:r>
                          <a:rPr lang="en-US" sz="1600" i="1" dirty="0" smtClean="0">
                            <a:latin typeface="Cambria Math" panose="02040503050406030204" pitchFamily="18" charset="0"/>
                          </a:rPr>
                          <m:t>)</m:t>
                        </m:r>
                      </m:oMath>
                    </a14:m>
                    <a:endParaRPr lang="en-SG" sz="1600" dirty="0"/>
                  </a:p>
                </p:txBody>
              </p:sp>
            </mc:Choice>
            <mc:Fallback xmlns="">
              <p:sp>
                <p:nvSpPr>
                  <p:cNvPr id="61" name="TextBox 60">
                    <a:extLst>
                      <a:ext uri="{FF2B5EF4-FFF2-40B4-BE49-F238E27FC236}">
                        <a16:creationId xmlns:a16="http://schemas.microsoft.com/office/drawing/2014/main" id="{9DB2913D-1363-4B41-8A58-A1BAC5989A19}"/>
                      </a:ext>
                    </a:extLst>
                  </p:cNvPr>
                  <p:cNvSpPr txBox="1">
                    <a:spLocks noRot="1" noChangeAspect="1" noMove="1" noResize="1" noEditPoints="1" noAdjustHandles="1" noChangeArrowheads="1" noChangeShapeType="1" noTextEdit="1"/>
                  </p:cNvSpPr>
                  <p:nvPr/>
                </p:nvSpPr>
                <p:spPr>
                  <a:xfrm>
                    <a:off x="6938856" y="5626426"/>
                    <a:ext cx="1576493" cy="584775"/>
                  </a:xfrm>
                  <a:prstGeom prst="rect">
                    <a:avLst/>
                  </a:prstGeom>
                  <a:blipFill>
                    <a:blip r:embed="rId7"/>
                    <a:stretch>
                      <a:fillRect l="-2326" t="-3125" b="-125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A708FB30-A304-4553-85E0-F99214779AD6}"/>
                      </a:ext>
                    </a:extLst>
                  </p:cNvPr>
                  <p:cNvSpPr txBox="1"/>
                  <p:nvPr/>
                </p:nvSpPr>
                <p:spPr>
                  <a:xfrm>
                    <a:off x="8240003" y="4497113"/>
                    <a:ext cx="584791"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𝑈</m:t>
                          </m:r>
                        </m:oMath>
                      </m:oMathPara>
                    </a14:m>
                    <a:endParaRPr lang="en-SG" sz="2000" dirty="0"/>
                  </a:p>
                </p:txBody>
              </p:sp>
            </mc:Choice>
            <mc:Fallback xmlns="">
              <p:sp>
                <p:nvSpPr>
                  <p:cNvPr id="62" name="TextBox 61">
                    <a:extLst>
                      <a:ext uri="{FF2B5EF4-FFF2-40B4-BE49-F238E27FC236}">
                        <a16:creationId xmlns:a16="http://schemas.microsoft.com/office/drawing/2014/main" id="{A708FB30-A304-4553-85E0-F99214779AD6}"/>
                      </a:ext>
                    </a:extLst>
                  </p:cNvPr>
                  <p:cNvSpPr txBox="1">
                    <a:spLocks noRot="1" noChangeAspect="1" noMove="1" noResize="1" noEditPoints="1" noAdjustHandles="1" noChangeArrowheads="1" noChangeShapeType="1" noTextEdit="1"/>
                  </p:cNvSpPr>
                  <p:nvPr/>
                </p:nvSpPr>
                <p:spPr>
                  <a:xfrm>
                    <a:off x="8240003" y="4497113"/>
                    <a:ext cx="584791" cy="400110"/>
                  </a:xfrm>
                  <a:prstGeom prst="rect">
                    <a:avLst/>
                  </a:prstGeom>
                  <a:blipFill>
                    <a:blip r:embed="rId8"/>
                    <a:stretch>
                      <a:fillRect/>
                    </a:stretch>
                  </a:blipFill>
                </p:spPr>
                <p:txBody>
                  <a:bodyPr/>
                  <a:lstStyle/>
                  <a:p>
                    <a:r>
                      <a:rPr lang="en-SG">
                        <a:noFill/>
                      </a:rPr>
                      <a:t> </a:t>
                    </a:r>
                  </a:p>
                </p:txBody>
              </p:sp>
            </mc:Fallback>
          </mc:AlternateContent>
        </p:grpSp>
        <p:cxnSp>
          <p:nvCxnSpPr>
            <p:cNvPr id="16" name="Straight Connector 15">
              <a:extLst>
                <a:ext uri="{FF2B5EF4-FFF2-40B4-BE49-F238E27FC236}">
                  <a16:creationId xmlns:a16="http://schemas.microsoft.com/office/drawing/2014/main" id="{61D4388E-E577-4FFE-A444-1238261419D1}"/>
                </a:ext>
              </a:extLst>
            </p:cNvPr>
            <p:cNvCxnSpPr>
              <a:cxnSpLocks/>
            </p:cNvCxnSpPr>
            <p:nvPr/>
          </p:nvCxnSpPr>
          <p:spPr>
            <a:xfrm>
              <a:off x="6938857" y="5401340"/>
              <a:ext cx="1633472" cy="5572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2A4AB40-E981-4AF9-BB8A-74FE1F1DC7D5}"/>
                  </a:ext>
                </a:extLst>
              </p:cNvPr>
              <p:cNvSpPr txBox="1"/>
              <p:nvPr/>
            </p:nvSpPr>
            <p:spPr>
              <a:xfrm>
                <a:off x="754135" y="4685280"/>
                <a:ext cx="5761253" cy="1882567"/>
              </a:xfrm>
              <a:prstGeom prst="rect">
                <a:avLst/>
              </a:prstGeom>
              <a:solidFill>
                <a:schemeClr val="accent4">
                  <a:lumMod val="20000"/>
                  <a:lumOff val="80000"/>
                </a:schemeClr>
              </a:solidFill>
            </p:spPr>
            <p:txBody>
              <a:bodyPr wrap="square" rtlCol="0">
                <a:spAutoFit/>
              </a:bodyPr>
              <a:lstStyle/>
              <a:p>
                <a:pPr>
                  <a:spcAft>
                    <a:spcPts val="600"/>
                  </a:spcAft>
                </a:pPr>
                <a:r>
                  <a:rPr lang="en-US" sz="2400" dirty="0"/>
                  <a:t>To check whether an object </a:t>
                </a:r>
                <a14:m>
                  <m:oMath xmlns:m="http://schemas.openxmlformats.org/officeDocument/2006/math">
                    <m:r>
                      <a:rPr lang="en-US" sz="2400" i="1" dirty="0" smtClean="0">
                        <a:latin typeface="Cambria Math" panose="02040503050406030204" pitchFamily="18" charset="0"/>
                      </a:rPr>
                      <m:t>𝑧</m:t>
                    </m:r>
                  </m:oMath>
                </a14:m>
                <a:r>
                  <a:rPr lang="en-US" sz="2400" dirty="0"/>
                  <a:t> is an element of the set </a:t>
                </a:r>
                <a14:m>
                  <m:oMath xmlns:m="http://schemas.openxmlformats.org/officeDocument/2006/math">
                    <m:r>
                      <a:rPr lang="en-US" sz="2400" b="0" i="1" smtClean="0">
                        <a:latin typeface="Cambria Math" panose="02040503050406030204" pitchFamily="18" charset="0"/>
                      </a:rPr>
                      <m:t>𝑆</m:t>
                    </m:r>
                    <m:r>
                      <a:rPr lang="en-US" sz="2400" b="0" i="1" smtClean="0">
                        <a:latin typeface="Cambria Math" panose="02040503050406030204" pitchFamily="18" charset="0"/>
                      </a:rPr>
                      <m:t>=</m:t>
                    </m:r>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𝑈</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𝑃</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e>
                        </m:d>
                      </m:e>
                    </m:d>
                    <m:r>
                      <a:rPr lang="en-US" sz="2400" b="0" i="0" smtClean="0">
                        <a:latin typeface="Cambria Math" panose="02040503050406030204" pitchFamily="18" charset="0"/>
                        <a:ea typeface="Cambria Math" panose="02040503050406030204" pitchFamily="18" charset="0"/>
                      </a:rPr>
                      <m:t>,</m:t>
                    </m:r>
                  </m:oMath>
                </a14:m>
                <a:endParaRPr lang="en-SG" sz="2400" dirty="0"/>
              </a:p>
              <a:p>
                <a:pPr marL="285750" indent="-285750">
                  <a:spcAft>
                    <a:spcPts val="200"/>
                  </a:spcAft>
                  <a:buFont typeface="Wingdings" panose="05000000000000000000" pitchFamily="2" charset="2"/>
                  <a:buChar char="§"/>
                </a:pPr>
                <a:r>
                  <a:rPr lang="en-SG" sz="2000" dirty="0"/>
                  <a:t>If </a:t>
                </a:r>
                <a14:m>
                  <m:oMath xmlns:m="http://schemas.openxmlformats.org/officeDocument/2006/math">
                    <m:r>
                      <a:rPr lang="en-US" sz="2000" b="0" i="1" smtClean="0">
                        <a:latin typeface="Cambria Math" panose="02040503050406030204" pitchFamily="18" charset="0"/>
                      </a:rPr>
                      <m:t>𝑧</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𝑈</m:t>
                    </m:r>
                  </m:oMath>
                </a14:m>
                <a:r>
                  <a:rPr lang="en-SG" sz="2000" dirty="0"/>
                  <a:t> and </a:t>
                </a:r>
                <a14:m>
                  <m:oMath xmlns:m="http://schemas.openxmlformats.org/officeDocument/2006/math">
                    <m:r>
                      <a:rPr lang="en-SG" sz="2000" i="1" dirty="0" smtClean="0">
                        <a:latin typeface="Cambria Math" panose="02040503050406030204" pitchFamily="18" charset="0"/>
                      </a:rPr>
                      <m:t>𝑃</m:t>
                    </m:r>
                    <m:r>
                      <a:rPr lang="en-SG" sz="2000" i="1" dirty="0" smtClean="0">
                        <a:latin typeface="Cambria Math" panose="02040503050406030204" pitchFamily="18" charset="0"/>
                      </a:rPr>
                      <m:t>(</m:t>
                    </m:r>
                    <m:r>
                      <a:rPr lang="en-US" sz="2000" b="0" i="1" dirty="0" smtClean="0">
                        <a:latin typeface="Cambria Math" panose="02040503050406030204" pitchFamily="18" charset="0"/>
                      </a:rPr>
                      <m:t>𝑧</m:t>
                    </m:r>
                    <m:r>
                      <a:rPr lang="en-SG" sz="2000" i="1" dirty="0" smtClean="0">
                        <a:latin typeface="Cambria Math" panose="02040503050406030204" pitchFamily="18" charset="0"/>
                      </a:rPr>
                      <m:t>) </m:t>
                    </m:r>
                  </m:oMath>
                </a14:m>
                <a:r>
                  <a:rPr lang="en-SG" sz="2000" dirty="0"/>
                  <a:t>is true, then </a:t>
                </a:r>
                <a14:m>
                  <m:oMath xmlns:m="http://schemas.openxmlformats.org/officeDocument/2006/math">
                    <m:r>
                      <a:rPr lang="en-US" sz="2000" i="1">
                        <a:latin typeface="Cambria Math" panose="02040503050406030204" pitchFamily="18" charset="0"/>
                      </a:rPr>
                      <m:t>𝑧</m:t>
                    </m:r>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𝑆</m:t>
                    </m:r>
                    <m:r>
                      <a:rPr lang="en-US" sz="2000" b="0" i="1" smtClean="0">
                        <a:latin typeface="Cambria Math" panose="02040503050406030204" pitchFamily="18" charset="0"/>
                        <a:ea typeface="Cambria Math" panose="02040503050406030204" pitchFamily="18" charset="0"/>
                      </a:rPr>
                      <m:t>.</m:t>
                    </m:r>
                  </m:oMath>
                </a14:m>
                <a:endParaRPr lang="en-SG" sz="2000" dirty="0"/>
              </a:p>
              <a:p>
                <a:pPr marL="285750" indent="-285750">
                  <a:spcAft>
                    <a:spcPts val="200"/>
                  </a:spcAft>
                  <a:buFont typeface="Wingdings" panose="05000000000000000000" pitchFamily="2" charset="2"/>
                  <a:buChar char="§"/>
                </a:pPr>
                <a:r>
                  <a:rPr lang="en-US" sz="2000" b="0" dirty="0"/>
                  <a:t>If </a:t>
                </a:r>
                <a14:m>
                  <m:oMath xmlns:m="http://schemas.openxmlformats.org/officeDocument/2006/math">
                    <m:r>
                      <a:rPr lang="en-US" sz="2000" b="0" i="1" smtClean="0">
                        <a:latin typeface="Cambria Math" panose="02040503050406030204" pitchFamily="18" charset="0"/>
                      </a:rPr>
                      <m:t>𝑧</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𝑈</m:t>
                    </m:r>
                    <m:r>
                      <m:rPr>
                        <m:nor/>
                      </m:rPr>
                      <a:rPr lang="en-SG" sz="2000" dirty="0"/>
                      <m:t>, </m:t>
                    </m:r>
                    <m:r>
                      <m:rPr>
                        <m:nor/>
                      </m:rPr>
                      <a:rPr lang="en-SG" sz="2000" dirty="0"/>
                      <m:t>then</m:t>
                    </m:r>
                    <m:r>
                      <a:rPr lang="en-US" sz="2000" b="0" i="1" dirty="0" smtClean="0">
                        <a:latin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𝑧</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𝑆</m:t>
                    </m:r>
                    <m:r>
                      <a:rPr lang="en-US" sz="2000" b="0" i="1" smtClean="0">
                        <a:latin typeface="Cambria Math" panose="02040503050406030204" pitchFamily="18" charset="0"/>
                        <a:ea typeface="Cambria Math" panose="02040503050406030204" pitchFamily="18" charset="0"/>
                      </a:rPr>
                      <m:t>.</m:t>
                    </m:r>
                  </m:oMath>
                </a14:m>
                <a:endParaRPr lang="en-SG" sz="2000" dirty="0"/>
              </a:p>
              <a:p>
                <a:pPr marL="285750" indent="-285750">
                  <a:spcAft>
                    <a:spcPts val="200"/>
                  </a:spcAft>
                  <a:buFont typeface="Wingdings" panose="05000000000000000000" pitchFamily="2" charset="2"/>
                  <a:buChar char="§"/>
                </a:pPr>
                <a:r>
                  <a:rPr lang="en-US" sz="2000" b="0" dirty="0"/>
                  <a:t>If </a:t>
                </a:r>
                <a14:m>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rPr>
                      <m:t>𝑃</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𝑧</m:t>
                        </m:r>
                      </m:e>
                    </m:d>
                    <m:r>
                      <m:rPr>
                        <m:nor/>
                      </m:rPr>
                      <a:rPr lang="en-SG" sz="2000" dirty="0"/>
                      <m:t>, </m:t>
                    </m:r>
                    <m:r>
                      <m:rPr>
                        <m:nor/>
                      </m:rPr>
                      <a:rPr lang="en-SG" sz="2000" dirty="0"/>
                      <m:t>then</m:t>
                    </m:r>
                    <m:r>
                      <a:rPr lang="en-US" sz="2000" b="0" i="1" dirty="0" smtClean="0">
                        <a:latin typeface="Cambria Math" panose="02040503050406030204" pitchFamily="18" charset="0"/>
                      </a:rPr>
                      <m:t> </m:t>
                    </m:r>
                    <m:r>
                      <a:rPr lang="en-US" sz="2000" i="1">
                        <a:latin typeface="Cambria Math" panose="02040503050406030204" pitchFamily="18" charset="0"/>
                        <a:ea typeface="Cambria Math" panose="02040503050406030204" pitchFamily="18" charset="0"/>
                      </a:rPr>
                      <m:t>𝑧</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𝑆</m:t>
                    </m:r>
                  </m:oMath>
                </a14:m>
                <a:r>
                  <a:rPr lang="en-SG" sz="2000" dirty="0"/>
                  <a:t>.</a:t>
                </a:r>
              </a:p>
            </p:txBody>
          </p:sp>
        </mc:Choice>
        <mc:Fallback xmlns="">
          <p:sp>
            <p:nvSpPr>
              <p:cNvPr id="23" name="TextBox 22">
                <a:extLst>
                  <a:ext uri="{FF2B5EF4-FFF2-40B4-BE49-F238E27FC236}">
                    <a16:creationId xmlns:a16="http://schemas.microsoft.com/office/drawing/2014/main" id="{22A4AB40-E981-4AF9-BB8A-74FE1F1DC7D5}"/>
                  </a:ext>
                </a:extLst>
              </p:cNvPr>
              <p:cNvSpPr txBox="1">
                <a:spLocks noRot="1" noChangeAspect="1" noMove="1" noResize="1" noEditPoints="1" noAdjustHandles="1" noChangeArrowheads="1" noChangeShapeType="1" noTextEdit="1"/>
              </p:cNvSpPr>
              <p:nvPr/>
            </p:nvSpPr>
            <p:spPr>
              <a:xfrm>
                <a:off x="754135" y="4685280"/>
                <a:ext cx="5761253" cy="1882567"/>
              </a:xfrm>
              <a:prstGeom prst="rect">
                <a:avLst/>
              </a:prstGeom>
              <a:blipFill>
                <a:blip r:embed="rId9"/>
                <a:stretch>
                  <a:fillRect l="-1693" t="-2597" b="-5195"/>
                </a:stretch>
              </a:blipFill>
            </p:spPr>
            <p:txBody>
              <a:bodyPr/>
              <a:lstStyle/>
              <a:p>
                <a:r>
                  <a:rPr lang="en-SG">
                    <a:noFill/>
                  </a:rPr>
                  <a:t> </a:t>
                </a:r>
              </a:p>
            </p:txBody>
          </p:sp>
        </mc:Fallback>
      </mc:AlternateContent>
    </p:spTree>
    <p:extLst>
      <p:ext uri="{BB962C8B-B14F-4D97-AF65-F5344CB8AC3E}">
        <p14:creationId xmlns:p14="http://schemas.microsoft.com/office/powerpoint/2010/main" val="270933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dissolve">
                                      <p:cBhvr>
                                        <p:cTn id="12" dur="500"/>
                                        <p:tgtEl>
                                          <p:spTgt spid="2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dissolve">
                                      <p:cBhvr>
                                        <p:cTn id="1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Replacement notation</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13</a:t>
            </a:fld>
            <a:endParaRPr lang="en-SG" dirty="0"/>
          </a:p>
        </p:txBody>
      </p:sp>
      <p:sp>
        <p:nvSpPr>
          <p:cNvPr id="34" name="TextBox 33"/>
          <p:cNvSpPr txBox="1"/>
          <p:nvPr/>
        </p:nvSpPr>
        <p:spPr>
          <a:xfrm>
            <a:off x="323964" y="899422"/>
            <a:ext cx="8532957" cy="461665"/>
          </a:xfrm>
          <a:prstGeom prst="rect">
            <a:avLst/>
          </a:prstGeom>
          <a:noFill/>
        </p:spPr>
        <p:txBody>
          <a:bodyPr wrap="square" rtlCol="0">
            <a:spAutoFit/>
          </a:bodyPr>
          <a:lstStyle/>
          <a:p>
            <a:r>
              <a:rPr lang="en-SG" sz="2400" dirty="0"/>
              <a:t>Yet another way to specify a set uses the </a:t>
            </a:r>
            <a:r>
              <a:rPr lang="en-SG" sz="2400" dirty="0">
                <a:solidFill>
                  <a:srgbClr val="0000FF"/>
                </a:solidFill>
              </a:rPr>
              <a:t>replacement notation</a:t>
            </a:r>
            <a:r>
              <a:rPr lang="en-SG" sz="2400" dirty="0"/>
              <a:t>. </a:t>
            </a:r>
            <a:endParaRPr lang="en-US" sz="2400" dirty="0"/>
          </a:p>
        </p:txBody>
      </p:sp>
      <p:grpSp>
        <p:nvGrpSpPr>
          <p:cNvPr id="21" name="Group 20"/>
          <p:cNvGrpSpPr/>
          <p:nvPr/>
        </p:nvGrpSpPr>
        <p:grpSpPr>
          <a:xfrm>
            <a:off x="694290" y="1379680"/>
            <a:ext cx="7898774" cy="2094353"/>
            <a:chOff x="993228" y="4598517"/>
            <a:chExt cx="7898774" cy="2094353"/>
          </a:xfrm>
        </p:grpSpPr>
        <p:sp>
          <p:nvSpPr>
            <p:cNvPr id="22" name="Rectangle 21"/>
            <p:cNvSpPr/>
            <p:nvPr/>
          </p:nvSpPr>
          <p:spPr>
            <a:xfrm>
              <a:off x="993228" y="4598517"/>
              <a:ext cx="7863578" cy="2094353"/>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7" name="Rectangle 26"/>
            <p:cNvSpPr/>
            <p:nvPr/>
          </p:nvSpPr>
          <p:spPr>
            <a:xfrm>
              <a:off x="993228" y="4598517"/>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1" name="TextBox 30"/>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Replacement Notation</a:t>
              </a:r>
            </a:p>
          </p:txBody>
        </p:sp>
        <mc:AlternateContent xmlns:mc="http://schemas.openxmlformats.org/markup-compatibility/2006" xmlns:a14="http://schemas.microsoft.com/office/drawing/2010/main">
          <mc:Choice Requires="a14">
            <p:sp>
              <p:nvSpPr>
                <p:cNvPr id="33" name="TextBox 32"/>
                <p:cNvSpPr txBox="1"/>
                <p:nvPr/>
              </p:nvSpPr>
              <p:spPr>
                <a:xfrm>
                  <a:off x="995715" y="5092069"/>
                  <a:ext cx="7896287" cy="1538883"/>
                </a:xfrm>
                <a:prstGeom prst="rect">
                  <a:avLst/>
                </a:prstGeom>
                <a:noFill/>
              </p:spPr>
              <p:txBody>
                <a:bodyPr wrap="square" rtlCol="0">
                  <a:spAutoFit/>
                </a:bodyPr>
                <a:lstStyle/>
                <a:p>
                  <a:pPr>
                    <a:spcAft>
                      <a:spcPts val="600"/>
                    </a:spcAft>
                  </a:pPr>
                  <a:r>
                    <a:rPr lang="en-US" sz="2000" dirty="0"/>
                    <a:t>Let </a:t>
                  </a:r>
                  <a14:m>
                    <m:oMath xmlns:m="http://schemas.openxmlformats.org/officeDocument/2006/math">
                      <m:r>
                        <a:rPr lang="en-US" sz="2000" b="0" i="1" dirty="0" smtClean="0">
                          <a:latin typeface="Cambria Math" panose="02040503050406030204" pitchFamily="18" charset="0"/>
                        </a:rPr>
                        <m:t>𝐴</m:t>
                      </m:r>
                    </m:oMath>
                  </a14:m>
                  <a:r>
                    <a:rPr lang="en-US" sz="2000" dirty="0"/>
                    <a:t> be a set and </a:t>
                  </a:r>
                  <a14:m>
                    <m:oMath xmlns:m="http://schemas.openxmlformats.org/officeDocument/2006/math">
                      <m:r>
                        <a:rPr lang="en-US" sz="2000" b="0" i="1" dirty="0" smtClean="0">
                          <a:latin typeface="Cambria Math" panose="02040503050406030204" pitchFamily="18" charset="0"/>
                        </a:rPr>
                        <m:t>𝑡</m:t>
                      </m:r>
                      <m:r>
                        <a:rPr lang="en-US" sz="2000" i="1" dirty="0" smtClean="0">
                          <a:latin typeface="Cambria Math" panose="02040503050406030204" pitchFamily="18" charset="0"/>
                        </a:rPr>
                        <m:t>(</m:t>
                      </m:r>
                      <m:r>
                        <a:rPr lang="en-US" sz="2000" i="1" dirty="0" smtClean="0">
                          <a:latin typeface="Cambria Math" panose="02040503050406030204" pitchFamily="18" charset="0"/>
                        </a:rPr>
                        <m:t>𝑥</m:t>
                      </m:r>
                    </m:oMath>
                  </a14:m>
                  <a:r>
                    <a:rPr lang="en-US" sz="2000" dirty="0"/>
                    <a:t>) be a term in a variable </a:t>
                  </a:r>
                  <a14:m>
                    <m:oMath xmlns:m="http://schemas.openxmlformats.org/officeDocument/2006/math">
                      <m:r>
                        <a:rPr lang="en-US" sz="2000" b="0" i="1" dirty="0" smtClean="0">
                          <a:latin typeface="Cambria Math" panose="02040503050406030204" pitchFamily="18" charset="0"/>
                        </a:rPr>
                        <m:t>𝑥</m:t>
                      </m:r>
                    </m:oMath>
                  </a14:m>
                  <a:r>
                    <a:rPr lang="en-US" sz="2000" dirty="0"/>
                    <a:t>. Then the set of all objects of the form </a:t>
                  </a:r>
                  <a14:m>
                    <m:oMath xmlns:m="http://schemas.openxmlformats.org/officeDocument/2006/math">
                      <m:r>
                        <a:rPr lang="en-US" sz="2000" b="0" i="1" dirty="0" smtClean="0">
                          <a:latin typeface="Cambria Math" panose="02040503050406030204" pitchFamily="18" charset="0"/>
                        </a:rPr>
                        <m:t>𝑡</m:t>
                      </m:r>
                      <m:r>
                        <a:rPr lang="en-US" sz="2000" b="0" i="1" dirty="0" smtClean="0">
                          <a:latin typeface="Cambria Math" panose="02040503050406030204" pitchFamily="18" charset="0"/>
                        </a:rPr>
                        <m:t>(</m:t>
                      </m:r>
                      <m:r>
                        <a:rPr lang="en-US" sz="2000" b="0" i="1" dirty="0" smtClean="0">
                          <a:latin typeface="Cambria Math" panose="02040503050406030204" pitchFamily="18" charset="0"/>
                        </a:rPr>
                        <m:t>𝑥</m:t>
                      </m:r>
                      <m:r>
                        <a:rPr lang="en-US" sz="2000" b="0" i="1" dirty="0" smtClean="0">
                          <a:latin typeface="Cambria Math" panose="02040503050406030204" pitchFamily="18" charset="0"/>
                        </a:rPr>
                        <m:t>)</m:t>
                      </m:r>
                    </m:oMath>
                  </a14:m>
                  <a:r>
                    <a:rPr lang="en-US" sz="2000" dirty="0"/>
                    <a:t> where </a:t>
                  </a:r>
                  <a14:m>
                    <m:oMath xmlns:m="http://schemas.openxmlformats.org/officeDocument/2006/math">
                      <m:r>
                        <a:rPr lang="en-US" sz="2000" i="1" dirty="0" smtClean="0">
                          <a:latin typeface="Cambria Math" panose="02040503050406030204" pitchFamily="18" charset="0"/>
                        </a:rPr>
                        <m:t>𝑥</m:t>
                      </m:r>
                    </m:oMath>
                  </a14:m>
                  <a:r>
                    <a:rPr lang="en-US" sz="2000" dirty="0"/>
                    <a:t> ranges over the elements of </a:t>
                  </a:r>
                  <a14:m>
                    <m:oMath xmlns:m="http://schemas.openxmlformats.org/officeDocument/2006/math">
                      <m:r>
                        <a:rPr lang="en-US" sz="2000" i="1" dirty="0" smtClean="0">
                          <a:latin typeface="Cambria Math" panose="02040503050406030204" pitchFamily="18" charset="0"/>
                        </a:rPr>
                        <m:t>𝐴</m:t>
                      </m:r>
                    </m:oMath>
                  </a14:m>
                  <a:r>
                    <a:rPr lang="en-US" sz="2000" dirty="0"/>
                    <a:t> is denoted</a:t>
                  </a:r>
                </a:p>
                <a:p>
                  <a:pPr algn="ctr">
                    <a:spcAft>
                      <a:spcPts val="600"/>
                    </a:spcAft>
                  </a:pPr>
                  <a14:m>
                    <m:oMath xmlns:m="http://schemas.openxmlformats.org/officeDocument/2006/math">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𝑡</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e>
                      </m:d>
                      <m:r>
                        <a:rPr lang="en-US" sz="2400" b="0" i="1"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𝑥</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𝐴</m:t>
                      </m:r>
                      <m:r>
                        <a:rPr lang="en-US" sz="2400" i="1">
                          <a:latin typeface="Cambria Math" panose="02040503050406030204" pitchFamily="18" charset="0"/>
                          <a:ea typeface="Cambria Math" panose="02040503050406030204" pitchFamily="18" charset="0"/>
                        </a:rPr>
                        <m:t>} </m:t>
                      </m:r>
                    </m:oMath>
                  </a14:m>
                  <a:r>
                    <a:rPr lang="en-US" sz="2000" dirty="0"/>
                    <a:t>  or   </a:t>
                  </a:r>
                  <a14:m>
                    <m:oMath xmlns:m="http://schemas.openxmlformats.org/officeDocument/2006/math">
                      <m:d>
                        <m:dPr>
                          <m:begChr m:val="{"/>
                          <m:endChr m:val="|"/>
                          <m:ctrlPr>
                            <a:rPr lang="en-US" sz="2400" b="0" i="1" smtClean="0">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𝑡</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𝑥</m:t>
                              </m:r>
                            </m:e>
                          </m:d>
                          <m:r>
                            <a:rPr lang="en-US" sz="2400" b="0" i="1" smtClean="0">
                              <a:latin typeface="Cambria Math" panose="02040503050406030204" pitchFamily="18" charset="0"/>
                              <a:ea typeface="Cambria Math" panose="02040503050406030204" pitchFamily="18" charset="0"/>
                            </a:rPr>
                            <m:t> </m:t>
                          </m:r>
                        </m:e>
                      </m:d>
                      <m:r>
                        <a:rPr lang="en-US" sz="2400" b="0" i="1"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𝑥</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𝐴</m:t>
                      </m:r>
                      <m:r>
                        <a:rPr lang="en-US" sz="2400" i="1">
                          <a:latin typeface="Cambria Math" panose="02040503050406030204" pitchFamily="18" charset="0"/>
                          <a:ea typeface="Cambria Math" panose="02040503050406030204" pitchFamily="18" charset="0"/>
                        </a:rPr>
                        <m:t>}</m:t>
                      </m:r>
                    </m:oMath>
                  </a14:m>
                  <a:endParaRPr lang="en-SG" sz="2000" dirty="0"/>
                </a:p>
                <a:p>
                  <a:pPr>
                    <a:spcAft>
                      <a:spcPts val="600"/>
                    </a:spcAft>
                  </a:pPr>
                  <a:r>
                    <a:rPr lang="en-SG" sz="2000" dirty="0"/>
                    <a:t>which is read as “the set of all </a:t>
                  </a:r>
                  <a14:m>
                    <m:oMath xmlns:m="http://schemas.openxmlformats.org/officeDocument/2006/math">
                      <m:r>
                        <a:rPr lang="en-US" sz="2000" b="0" i="1" dirty="0" smtClean="0">
                          <a:latin typeface="Cambria Math" panose="02040503050406030204" pitchFamily="18" charset="0"/>
                        </a:rPr>
                        <m:t>𝑡</m:t>
                      </m:r>
                      <m:r>
                        <a:rPr lang="en-US" sz="2000" b="0" i="1" dirty="0" smtClean="0">
                          <a:latin typeface="Cambria Math" panose="02040503050406030204" pitchFamily="18" charset="0"/>
                        </a:rPr>
                        <m:t>(</m:t>
                      </m:r>
                      <m:r>
                        <a:rPr lang="en-US" sz="2000" b="0" i="1" dirty="0" smtClean="0">
                          <a:latin typeface="Cambria Math" panose="02040503050406030204" pitchFamily="18" charset="0"/>
                        </a:rPr>
                        <m:t>𝑥</m:t>
                      </m:r>
                      <m:r>
                        <a:rPr lang="en-US" sz="2000" b="0" i="1" dirty="0" smtClean="0">
                          <a:latin typeface="Cambria Math" panose="02040503050406030204" pitchFamily="18" charset="0"/>
                        </a:rPr>
                        <m:t>)</m:t>
                      </m:r>
                    </m:oMath>
                  </a14:m>
                  <a:r>
                    <a:rPr lang="en-SG" sz="2000" dirty="0"/>
                    <a:t> where </a:t>
                  </a:r>
                  <a14:m>
                    <m:oMath xmlns:m="http://schemas.openxmlformats.org/officeDocument/2006/math">
                      <m:r>
                        <a:rPr lang="en-SG" sz="2000" i="1" dirty="0" smtClean="0">
                          <a:latin typeface="Cambria Math" panose="02040503050406030204" pitchFamily="18" charset="0"/>
                        </a:rPr>
                        <m:t>𝑥</m:t>
                      </m:r>
                      <m:r>
                        <a:rPr lang="en-SG" sz="2000" i="1" dirty="0" smtClean="0">
                          <a:latin typeface="Cambria Math" panose="02040503050406030204" pitchFamily="18" charset="0"/>
                          <a:ea typeface="Cambria Math" panose="02040503050406030204" pitchFamily="18" charset="0"/>
                        </a:rPr>
                        <m:t>∈</m:t>
                      </m:r>
                      <m:r>
                        <a:rPr lang="en-US" sz="2000" b="0" i="1" dirty="0" smtClean="0">
                          <a:latin typeface="Cambria Math" panose="02040503050406030204" pitchFamily="18" charset="0"/>
                          <a:ea typeface="Cambria Math" panose="02040503050406030204" pitchFamily="18" charset="0"/>
                        </a:rPr>
                        <m:t>𝐴</m:t>
                      </m:r>
                    </m:oMath>
                  </a14:m>
                  <a:r>
                    <a:rPr lang="en-SG" sz="2000" dirty="0"/>
                    <a:t>”.</a:t>
                  </a:r>
                </a:p>
              </p:txBody>
            </p:sp>
          </mc:Choice>
          <mc:Fallback xmlns="">
            <p:sp>
              <p:nvSpPr>
                <p:cNvPr id="33" name="TextBox 32"/>
                <p:cNvSpPr txBox="1">
                  <a:spLocks noRot="1" noChangeAspect="1" noMove="1" noResize="1" noEditPoints="1" noAdjustHandles="1" noChangeArrowheads="1" noChangeShapeType="1" noTextEdit="1"/>
                </p:cNvSpPr>
                <p:nvPr/>
              </p:nvSpPr>
              <p:spPr>
                <a:xfrm>
                  <a:off x="995715" y="5092069"/>
                  <a:ext cx="7896287" cy="1538883"/>
                </a:xfrm>
                <a:prstGeom prst="rect">
                  <a:avLst/>
                </a:prstGeom>
                <a:blipFill>
                  <a:blip r:embed="rId3"/>
                  <a:stretch>
                    <a:fillRect l="-772" t="-1976" r="-1080" b="-5929"/>
                  </a:stretch>
                </a:blipFill>
              </p:spPr>
              <p:txBody>
                <a:bodyPr/>
                <a:lstStyle/>
                <a:p>
                  <a:r>
                    <a:rPr lang="en-SG">
                      <a:noFill/>
                    </a:rPr>
                    <a:t> </a:t>
                  </a:r>
                </a:p>
              </p:txBody>
            </p:sp>
          </mc:Fallback>
        </mc:AlternateContent>
      </p:grpSp>
      <p:sp>
        <p:nvSpPr>
          <p:cNvPr id="35" name="Oval 34"/>
          <p:cNvSpPr/>
          <p:nvPr/>
        </p:nvSpPr>
        <p:spPr>
          <a:xfrm>
            <a:off x="32435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TextBox 29">
            <a:extLst>
              <a:ext uri="{FF2B5EF4-FFF2-40B4-BE49-F238E27FC236}">
                <a16:creationId xmlns:a16="http://schemas.microsoft.com/office/drawing/2014/main" id="{FFB46803-9D39-474E-8837-DB66DC208D72}"/>
              </a:ext>
            </a:extLst>
          </p:cNvPr>
          <p:cNvSpPr txBox="1"/>
          <p:nvPr/>
        </p:nvSpPr>
        <p:spPr>
          <a:xfrm>
            <a:off x="0" y="0"/>
            <a:ext cx="9144000" cy="514987"/>
          </a:xfrm>
          <a:prstGeom prst="rect">
            <a:avLst/>
          </a:prstGeom>
          <a:solidFill>
            <a:schemeClr val="tx1"/>
          </a:solidFill>
        </p:spPr>
        <p:txBody>
          <a:bodyPr wrap="square" rtlCol="0">
            <a:noAutofit/>
          </a:bodyPr>
          <a:lstStyle/>
          <a:p>
            <a:endParaRPr lang="en-SG" sz="1350" dirty="0"/>
          </a:p>
        </p:txBody>
      </p:sp>
      <p:sp>
        <p:nvSpPr>
          <p:cNvPr id="32" name="TextBox 31">
            <a:extLst>
              <a:ext uri="{FF2B5EF4-FFF2-40B4-BE49-F238E27FC236}">
                <a16:creationId xmlns:a16="http://schemas.microsoft.com/office/drawing/2014/main" id="{631F5684-EDE3-4C6A-BDFC-120C25F40CD4}"/>
              </a:ext>
            </a:extLst>
          </p:cNvPr>
          <p:cNvSpPr txBox="1"/>
          <p:nvPr/>
        </p:nvSpPr>
        <p:spPr>
          <a:xfrm>
            <a:off x="0" y="14351"/>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37" name="Oval 36">
            <a:extLst>
              <a:ext uri="{FF2B5EF4-FFF2-40B4-BE49-F238E27FC236}">
                <a16:creationId xmlns:a16="http://schemas.microsoft.com/office/drawing/2014/main" id="{86C5C168-18D6-464B-92E5-3A43454A7753}"/>
              </a:ext>
            </a:extLst>
          </p:cNvPr>
          <p:cNvSpPr/>
          <p:nvPr/>
        </p:nvSpPr>
        <p:spPr>
          <a:xfrm>
            <a:off x="324356" y="294387"/>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E55C01A8-77C1-4613-AA8A-E3CFA2455473}"/>
              </a:ext>
            </a:extLst>
          </p:cNvPr>
          <p:cNvSpPr/>
          <p:nvPr/>
        </p:nvSpPr>
        <p:spPr>
          <a:xfrm>
            <a:off x="492307"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E0B72A49-D42B-41FE-BD4D-0C8F89B11C13}"/>
              </a:ext>
            </a:extLst>
          </p:cNvPr>
          <p:cNvSpPr/>
          <p:nvPr/>
        </p:nvSpPr>
        <p:spPr>
          <a:xfrm>
            <a:off x="663368"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3D623EF6-E127-46D9-8C29-975B991AD3E4}"/>
              </a:ext>
            </a:extLst>
          </p:cNvPr>
          <p:cNvSpPr/>
          <p:nvPr/>
        </p:nvSpPr>
        <p:spPr>
          <a:xfrm>
            <a:off x="828849"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4B939372-1B0E-472A-9DF5-863DAD30AD92}"/>
              </a:ext>
            </a:extLst>
          </p:cNvPr>
          <p:cNvSpPr/>
          <p:nvPr/>
        </p:nvSpPr>
        <p:spPr>
          <a:xfrm>
            <a:off x="2867428"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E151DF00-C020-4DE6-8213-78485D312E3C}"/>
              </a:ext>
            </a:extLst>
          </p:cNvPr>
          <p:cNvSpPr/>
          <p:nvPr/>
        </p:nvSpPr>
        <p:spPr>
          <a:xfrm>
            <a:off x="3035379"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D9512B40-1910-411D-9A27-140689639730}"/>
              </a:ext>
            </a:extLst>
          </p:cNvPr>
          <p:cNvSpPr/>
          <p:nvPr/>
        </p:nvSpPr>
        <p:spPr>
          <a:xfrm>
            <a:off x="996616"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07132249-1606-4DE1-BFBD-9B2D226947CA}"/>
              </a:ext>
            </a:extLst>
          </p:cNvPr>
          <p:cNvSpPr/>
          <p:nvPr/>
        </p:nvSpPr>
        <p:spPr>
          <a:xfrm>
            <a:off x="1149016"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D06D98CD-EDBC-44C2-8B53-977DB1E21486}"/>
              </a:ext>
            </a:extLst>
          </p:cNvPr>
          <p:cNvSpPr/>
          <p:nvPr/>
        </p:nvSpPr>
        <p:spPr>
          <a:xfrm>
            <a:off x="1316967"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8BC320FC-F031-41F3-9D35-0A86E840C0EB}"/>
              </a:ext>
            </a:extLst>
          </p:cNvPr>
          <p:cNvSpPr/>
          <p:nvPr/>
        </p:nvSpPr>
        <p:spPr>
          <a:xfrm>
            <a:off x="1482448"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7DC2CB5A-6A2F-40E8-8629-5A078F276956}"/>
              </a:ext>
            </a:extLst>
          </p:cNvPr>
          <p:cNvSpPr/>
          <p:nvPr/>
        </p:nvSpPr>
        <p:spPr>
          <a:xfrm>
            <a:off x="1650215"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96875BB0-0E2D-4C98-9102-E929EAC74B94}"/>
              </a:ext>
            </a:extLst>
          </p:cNvPr>
          <p:cNvSpPr/>
          <p:nvPr/>
        </p:nvSpPr>
        <p:spPr>
          <a:xfrm>
            <a:off x="1802615" y="294387"/>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E55DB896-3BC8-4E08-B8E6-F8462EF74C4A}"/>
              </a:ext>
            </a:extLst>
          </p:cNvPr>
          <p:cNvSpPr/>
          <p:nvPr/>
        </p:nvSpPr>
        <p:spPr>
          <a:xfrm>
            <a:off x="3203330" y="29351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539A6A9-4A8D-4079-858A-FE27AA90ACB1}"/>
                  </a:ext>
                </a:extLst>
              </p:cNvPr>
              <p:cNvSpPr txBox="1"/>
              <p:nvPr/>
            </p:nvSpPr>
            <p:spPr>
              <a:xfrm>
                <a:off x="369739" y="3597087"/>
                <a:ext cx="8283237" cy="707886"/>
              </a:xfrm>
              <a:prstGeom prst="rect">
                <a:avLst/>
              </a:prstGeom>
              <a:noFill/>
            </p:spPr>
            <p:txBody>
              <a:bodyPr wrap="square" rtlCol="0">
                <a:spAutoFit/>
              </a:bodyPr>
              <a:lstStyle/>
              <a:p>
                <a:pPr marL="285750" indent="-285750">
                  <a:buFont typeface="Wingdings" panose="05000000000000000000" pitchFamily="2" charset="2"/>
                  <a:buChar char="§"/>
                </a:pPr>
                <a:r>
                  <a:rPr lang="en-US" sz="2000" dirty="0"/>
                  <a:t>Eg: The elements of </a:t>
                </a:r>
                <a14:m>
                  <m:oMath xmlns:m="http://schemas.openxmlformats.org/officeDocument/2006/math">
                    <m:r>
                      <a:rPr lang="en-US" sz="2000" b="0" i="1" smtClean="0">
                        <a:latin typeface="Cambria Math" panose="02040503050406030204" pitchFamily="18" charset="0"/>
                      </a:rPr>
                      <m:t>𝑆</m:t>
                    </m:r>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+1 : </m:t>
                    </m:r>
                    <m:r>
                      <a:rPr lang="en-US" sz="2000" b="0" i="1" smtClean="0">
                        <a:latin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ℤ</m:t>
                        </m:r>
                      </m:e>
                      <m:sub>
                        <m:r>
                          <a:rPr lang="en-US" sz="2000" b="0" i="1" smtClean="0">
                            <a:latin typeface="Cambria Math" panose="02040503050406030204" pitchFamily="18" charset="0"/>
                            <a:ea typeface="Cambria Math" panose="02040503050406030204" pitchFamily="18" charset="0"/>
                          </a:rPr>
                          <m:t>≥0</m:t>
                        </m:r>
                      </m:sub>
                    </m:sSub>
                    <m:r>
                      <a:rPr lang="en-US" sz="2000" b="0" i="1" smtClean="0">
                        <a:latin typeface="Cambria Math" panose="02040503050406030204" pitchFamily="18" charset="0"/>
                        <a:ea typeface="Cambria Math" panose="02040503050406030204" pitchFamily="18" charset="0"/>
                      </a:rPr>
                      <m:t>}</m:t>
                    </m:r>
                  </m:oMath>
                </a14:m>
                <a:r>
                  <a:rPr lang="en-SG" sz="2000" dirty="0"/>
                  <a:t> are precisely those </a:t>
                </a:r>
                <a14:m>
                  <m:oMath xmlns:m="http://schemas.openxmlformats.org/officeDocument/2006/math">
                    <m:r>
                      <a:rPr lang="en-SG" sz="2000" i="1" dirty="0" smtClean="0">
                        <a:latin typeface="Cambria Math" panose="02040503050406030204" pitchFamily="18" charset="0"/>
                      </a:rPr>
                      <m:t>𝑥</m:t>
                    </m:r>
                    <m:r>
                      <a:rPr lang="en-SG" sz="2000" i="1" dirty="0" smtClean="0">
                        <a:latin typeface="Cambria Math" panose="02040503050406030204" pitchFamily="18" charset="0"/>
                      </a:rPr>
                      <m:t>+1 </m:t>
                    </m:r>
                  </m:oMath>
                </a14:m>
                <a:r>
                  <a:rPr lang="en-SG" sz="2000" dirty="0"/>
                  <a:t>where </a:t>
                </a:r>
                <a14:m>
                  <m:oMath xmlns:m="http://schemas.openxmlformats.org/officeDocument/2006/math">
                    <m:r>
                      <a:rPr lang="en-US" sz="2000" i="1">
                        <a:latin typeface="Cambria Math" panose="02040503050406030204" pitchFamily="18" charset="0"/>
                      </a:rPr>
                      <m:t>𝑥</m:t>
                    </m:r>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ℤ</m:t>
                        </m:r>
                      </m:e>
                      <m:sub>
                        <m:r>
                          <a:rPr lang="en-US" sz="2000" i="1">
                            <a:latin typeface="Cambria Math" panose="02040503050406030204" pitchFamily="18" charset="0"/>
                            <a:ea typeface="Cambria Math" panose="02040503050406030204" pitchFamily="18" charset="0"/>
                          </a:rPr>
                          <m:t>≥0</m:t>
                        </m:r>
                      </m:sub>
                    </m:sSub>
                  </m:oMath>
                </a14:m>
                <a:r>
                  <a:rPr lang="en-SG" sz="2000" dirty="0"/>
                  <a:t>, i.e., the positive integers.  So, </a:t>
                </a:r>
                <a14:m>
                  <m:oMath xmlns:m="http://schemas.openxmlformats.org/officeDocument/2006/math">
                    <m:r>
                      <a:rPr lang="en-US" sz="2000" b="0" i="1" smtClean="0">
                        <a:latin typeface="Cambria Math" panose="02040503050406030204" pitchFamily="18" charset="0"/>
                      </a:rPr>
                      <m:t>1=0+1</m:t>
                    </m:r>
                    <m:r>
                      <a:rPr lang="en-US" sz="2000" b="0" i="1" smtClean="0">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𝑆</m:t>
                    </m:r>
                  </m:oMath>
                </a14:m>
                <a:r>
                  <a:rPr lang="en-SG" sz="2000" dirty="0"/>
                  <a:t> but </a:t>
                </a:r>
                <a14:m>
                  <m:oMath xmlns:m="http://schemas.openxmlformats.org/officeDocument/2006/math">
                    <m:r>
                      <a:rPr lang="en-US" sz="2000" b="0" i="1" smtClean="0">
                        <a:latin typeface="Cambria Math" panose="02040503050406030204" pitchFamily="18" charset="0"/>
                      </a:rPr>
                      <m:t>0</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𝑆</m:t>
                    </m:r>
                  </m:oMath>
                </a14:m>
                <a:r>
                  <a:rPr lang="en-SG" sz="2000" dirty="0"/>
                  <a:t>.</a:t>
                </a:r>
              </a:p>
            </p:txBody>
          </p:sp>
        </mc:Choice>
        <mc:Fallback xmlns="">
          <p:sp>
            <p:nvSpPr>
              <p:cNvPr id="2" name="TextBox 1">
                <a:extLst>
                  <a:ext uri="{FF2B5EF4-FFF2-40B4-BE49-F238E27FC236}">
                    <a16:creationId xmlns:a16="http://schemas.microsoft.com/office/drawing/2014/main" id="{7539A6A9-4A8D-4079-858A-FE27AA90ACB1}"/>
                  </a:ext>
                </a:extLst>
              </p:cNvPr>
              <p:cNvSpPr txBox="1">
                <a:spLocks noRot="1" noChangeAspect="1" noMove="1" noResize="1" noEditPoints="1" noAdjustHandles="1" noChangeArrowheads="1" noChangeShapeType="1" noTextEdit="1"/>
              </p:cNvSpPr>
              <p:nvPr/>
            </p:nvSpPr>
            <p:spPr>
              <a:xfrm>
                <a:off x="369739" y="3597087"/>
                <a:ext cx="8283237" cy="707886"/>
              </a:xfrm>
              <a:prstGeom prst="rect">
                <a:avLst/>
              </a:prstGeom>
              <a:blipFill>
                <a:blip r:embed="rId4"/>
                <a:stretch>
                  <a:fillRect l="-663" t="-4310" r="-1325" b="-1465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2A4AB40-E981-4AF9-BB8A-74FE1F1DC7D5}"/>
                  </a:ext>
                </a:extLst>
              </p:cNvPr>
              <p:cNvSpPr txBox="1"/>
              <p:nvPr/>
            </p:nvSpPr>
            <p:spPr>
              <a:xfrm>
                <a:off x="754135" y="4525974"/>
                <a:ext cx="4813351" cy="1523494"/>
              </a:xfrm>
              <a:prstGeom prst="rect">
                <a:avLst/>
              </a:prstGeom>
              <a:solidFill>
                <a:schemeClr val="accent4">
                  <a:lumMod val="20000"/>
                  <a:lumOff val="80000"/>
                </a:schemeClr>
              </a:solidFill>
            </p:spPr>
            <p:txBody>
              <a:bodyPr wrap="square" rtlCol="0">
                <a:spAutoFit/>
              </a:bodyPr>
              <a:lstStyle/>
              <a:p>
                <a:pPr>
                  <a:spcAft>
                    <a:spcPts val="600"/>
                  </a:spcAft>
                </a:pPr>
                <a:r>
                  <a:rPr lang="en-US" sz="2400" dirty="0"/>
                  <a:t>To check whether an object </a:t>
                </a:r>
                <a14:m>
                  <m:oMath xmlns:m="http://schemas.openxmlformats.org/officeDocument/2006/math">
                    <m:r>
                      <a:rPr lang="en-US" sz="2400" i="1" dirty="0" smtClean="0">
                        <a:latin typeface="Cambria Math" panose="02040503050406030204" pitchFamily="18" charset="0"/>
                      </a:rPr>
                      <m:t>𝑧</m:t>
                    </m:r>
                  </m:oMath>
                </a14:m>
                <a:r>
                  <a:rPr lang="en-US" sz="2400" dirty="0"/>
                  <a:t> is an element of </a:t>
                </a:r>
                <a14:m>
                  <m:oMath xmlns:m="http://schemas.openxmlformats.org/officeDocument/2006/math">
                    <m:r>
                      <a:rPr lang="en-US" sz="2400" b="0" i="1" smtClean="0">
                        <a:latin typeface="Cambria Math" panose="02040503050406030204" pitchFamily="18" charset="0"/>
                      </a:rPr>
                      <m:t>𝑆</m:t>
                    </m:r>
                    <m:r>
                      <a:rPr lang="en-US" sz="2400" b="0" i="1" smtClean="0">
                        <a:latin typeface="Cambria Math" panose="02040503050406030204" pitchFamily="18" charset="0"/>
                      </a:rPr>
                      <m:t>=</m:t>
                    </m:r>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 :</m:t>
                        </m:r>
                        <m:r>
                          <a:rPr lang="en-US" sz="2400" b="0" i="1" smtClean="0">
                            <a:latin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𝐴</m:t>
                        </m:r>
                      </m:e>
                    </m:d>
                    <m:r>
                      <a:rPr lang="en-US" sz="2400" b="0" i="0" smtClean="0">
                        <a:latin typeface="Cambria Math" panose="02040503050406030204" pitchFamily="18" charset="0"/>
                        <a:ea typeface="Cambria Math" panose="02040503050406030204" pitchFamily="18" charset="0"/>
                      </a:rPr>
                      <m:t>:</m:t>
                    </m:r>
                  </m:oMath>
                </a14:m>
                <a:endParaRPr lang="en-SG" sz="2400" dirty="0"/>
              </a:p>
              <a:p>
                <a:pPr marL="285750" indent="-285750">
                  <a:spcAft>
                    <a:spcPts val="200"/>
                  </a:spcAft>
                  <a:buFont typeface="Wingdings" panose="05000000000000000000" pitchFamily="2" charset="2"/>
                  <a:buChar char="§"/>
                </a:pPr>
                <a:r>
                  <a:rPr lang="en-US" sz="2000" dirty="0"/>
                  <a:t>If there is an </a:t>
                </a:r>
                <a14:m>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𝐴</m:t>
                    </m:r>
                  </m:oMath>
                </a14:m>
                <a:r>
                  <a:rPr lang="en-SG" sz="2000" dirty="0"/>
                  <a:t> such that </a:t>
                </a:r>
                <a14:m>
                  <m:oMath xmlns:m="http://schemas.openxmlformats.org/officeDocument/2006/math">
                    <m:r>
                      <a:rPr lang="en-SG" sz="2000" i="1" dirty="0" smtClean="0">
                        <a:latin typeface="Cambria Math" panose="02040503050406030204" pitchFamily="18" charset="0"/>
                      </a:rPr>
                      <m:t>𝑡</m:t>
                    </m:r>
                    <m:r>
                      <a:rPr lang="en-SG" sz="2000" i="1" dirty="0" smtClean="0">
                        <a:latin typeface="Cambria Math" panose="02040503050406030204" pitchFamily="18" charset="0"/>
                      </a:rPr>
                      <m:t>(</m:t>
                    </m:r>
                    <m:r>
                      <a:rPr lang="en-SG" sz="2000" i="1" dirty="0" smtClean="0">
                        <a:latin typeface="Cambria Math" panose="02040503050406030204" pitchFamily="18" charset="0"/>
                      </a:rPr>
                      <m:t>𝑥</m:t>
                    </m:r>
                    <m:r>
                      <a:rPr lang="en-SG" sz="2000" i="1" dirty="0" smtClean="0">
                        <a:latin typeface="Cambria Math" panose="02040503050406030204" pitchFamily="18" charset="0"/>
                      </a:rPr>
                      <m:t>)=</m:t>
                    </m:r>
                    <m:r>
                      <a:rPr lang="en-SG" sz="2000" i="1" dirty="0" smtClean="0">
                        <a:latin typeface="Cambria Math" panose="02040503050406030204" pitchFamily="18" charset="0"/>
                      </a:rPr>
                      <m:t>𝑧</m:t>
                    </m:r>
                  </m:oMath>
                </a14:m>
                <a:r>
                  <a:rPr lang="en-SG" sz="2000" dirty="0"/>
                  <a:t>, then </a:t>
                </a:r>
                <a14:m>
                  <m:oMath xmlns:m="http://schemas.openxmlformats.org/officeDocument/2006/math">
                    <m:r>
                      <a:rPr lang="en-US" sz="2000" b="0" i="1" smtClean="0">
                        <a:latin typeface="Cambria Math" panose="02040503050406030204" pitchFamily="18" charset="0"/>
                      </a:rPr>
                      <m:t>𝑧</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𝑆</m:t>
                    </m:r>
                  </m:oMath>
                </a14:m>
                <a:r>
                  <a:rPr lang="en-SG" sz="2000" dirty="0"/>
                  <a:t>, else </a:t>
                </a:r>
                <a14:m>
                  <m:oMath xmlns:m="http://schemas.openxmlformats.org/officeDocument/2006/math">
                    <m:r>
                      <a:rPr lang="en-US" sz="2000" b="0" i="1" smtClean="0">
                        <a:latin typeface="Cambria Math" panose="02040503050406030204" pitchFamily="18" charset="0"/>
                      </a:rPr>
                      <m:t>𝑧</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𝑆</m:t>
                    </m:r>
                  </m:oMath>
                </a14:m>
                <a:r>
                  <a:rPr lang="en-SG" sz="2000" dirty="0"/>
                  <a:t>.</a:t>
                </a:r>
              </a:p>
            </p:txBody>
          </p:sp>
        </mc:Choice>
        <mc:Fallback xmlns="">
          <p:sp>
            <p:nvSpPr>
              <p:cNvPr id="23" name="TextBox 22">
                <a:extLst>
                  <a:ext uri="{FF2B5EF4-FFF2-40B4-BE49-F238E27FC236}">
                    <a16:creationId xmlns:a16="http://schemas.microsoft.com/office/drawing/2014/main" id="{22A4AB40-E981-4AF9-BB8A-74FE1F1DC7D5}"/>
                  </a:ext>
                </a:extLst>
              </p:cNvPr>
              <p:cNvSpPr txBox="1">
                <a:spLocks noRot="1" noChangeAspect="1" noMove="1" noResize="1" noEditPoints="1" noAdjustHandles="1" noChangeArrowheads="1" noChangeShapeType="1" noTextEdit="1"/>
              </p:cNvSpPr>
              <p:nvPr/>
            </p:nvSpPr>
            <p:spPr>
              <a:xfrm>
                <a:off x="754135" y="4525974"/>
                <a:ext cx="4813351" cy="1523494"/>
              </a:xfrm>
              <a:prstGeom prst="rect">
                <a:avLst/>
              </a:prstGeom>
              <a:blipFill>
                <a:blip r:embed="rId5"/>
                <a:stretch>
                  <a:fillRect l="-2028" t="-3200" b="-6400"/>
                </a:stretch>
              </a:blipFill>
            </p:spPr>
            <p:txBody>
              <a:bodyPr/>
              <a:lstStyle/>
              <a:p>
                <a:r>
                  <a:rPr lang="en-SG">
                    <a:noFill/>
                  </a:rPr>
                  <a:t> </a:t>
                </a:r>
              </a:p>
            </p:txBody>
          </p:sp>
        </mc:Fallback>
      </mc:AlternateContent>
      <p:grpSp>
        <p:nvGrpSpPr>
          <p:cNvPr id="4" name="Group 3">
            <a:extLst>
              <a:ext uri="{FF2B5EF4-FFF2-40B4-BE49-F238E27FC236}">
                <a16:creationId xmlns:a16="http://schemas.microsoft.com/office/drawing/2014/main" id="{66018D7D-9D5A-46D8-92E6-40ED03E19996}"/>
              </a:ext>
            </a:extLst>
          </p:cNvPr>
          <p:cNvGrpSpPr/>
          <p:nvPr/>
        </p:nvGrpSpPr>
        <p:grpSpPr>
          <a:xfrm>
            <a:off x="5625630" y="4448667"/>
            <a:ext cx="3360621" cy="1970077"/>
            <a:chOff x="5625630" y="4448667"/>
            <a:chExt cx="3360621" cy="1970077"/>
          </a:xfrm>
        </p:grpSpPr>
        <p:pic>
          <p:nvPicPr>
            <p:cNvPr id="9" name="Picture 8">
              <a:extLst>
                <a:ext uri="{FF2B5EF4-FFF2-40B4-BE49-F238E27FC236}">
                  <a16:creationId xmlns:a16="http://schemas.microsoft.com/office/drawing/2014/main" id="{F09E380E-4925-4AD8-8E51-4A1CDEFE72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25630" y="4448667"/>
              <a:ext cx="1403937" cy="1624681"/>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5232CE4-4594-4167-AE42-0AB6645ACDF7}"/>
                    </a:ext>
                  </a:extLst>
                </p:cNvPr>
                <p:cNvSpPr txBox="1"/>
                <p:nvPr/>
              </p:nvSpPr>
              <p:spPr>
                <a:xfrm>
                  <a:off x="5740228" y="5464330"/>
                  <a:ext cx="122243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𝑐</m:t>
                        </m:r>
                        <m:r>
                          <a:rPr lang="en-US" b="0" i="1" smtClean="0">
                            <a:latin typeface="Cambria Math" panose="02040503050406030204" pitchFamily="18" charset="0"/>
                          </a:rPr>
                          <m:t>,…</m:t>
                        </m:r>
                      </m:oMath>
                    </m:oMathPara>
                  </a14:m>
                  <a:endParaRPr lang="en-SG" dirty="0"/>
                </a:p>
              </p:txBody>
            </p:sp>
          </mc:Choice>
          <mc:Fallback xmlns="">
            <p:sp>
              <p:nvSpPr>
                <p:cNvPr id="13" name="TextBox 12">
                  <a:extLst>
                    <a:ext uri="{FF2B5EF4-FFF2-40B4-BE49-F238E27FC236}">
                      <a16:creationId xmlns:a16="http://schemas.microsoft.com/office/drawing/2014/main" id="{25232CE4-4594-4167-AE42-0AB6645ACDF7}"/>
                    </a:ext>
                  </a:extLst>
                </p:cNvPr>
                <p:cNvSpPr txBox="1">
                  <a:spLocks noRot="1" noChangeAspect="1" noMove="1" noResize="1" noEditPoints="1" noAdjustHandles="1" noChangeArrowheads="1" noChangeShapeType="1" noTextEdit="1"/>
                </p:cNvSpPr>
                <p:nvPr/>
              </p:nvSpPr>
              <p:spPr>
                <a:xfrm>
                  <a:off x="5740228" y="5464330"/>
                  <a:ext cx="1222435" cy="369332"/>
                </a:xfrm>
                <a:prstGeom prst="rect">
                  <a:avLst/>
                </a:prstGeom>
                <a:blipFill>
                  <a:blip r:embed="rId7"/>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A708FB30-A304-4553-85E0-F99214779AD6}"/>
                    </a:ext>
                  </a:extLst>
                </p:cNvPr>
                <p:cNvSpPr txBox="1"/>
                <p:nvPr/>
              </p:nvSpPr>
              <p:spPr>
                <a:xfrm>
                  <a:off x="6035202" y="6018634"/>
                  <a:ext cx="584791"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𝐴</m:t>
                        </m:r>
                      </m:oMath>
                    </m:oMathPara>
                  </a14:m>
                  <a:endParaRPr lang="en-SG" sz="2000" dirty="0"/>
                </a:p>
              </p:txBody>
            </p:sp>
          </mc:Choice>
          <mc:Fallback xmlns="">
            <p:sp>
              <p:nvSpPr>
                <p:cNvPr id="62" name="TextBox 61">
                  <a:extLst>
                    <a:ext uri="{FF2B5EF4-FFF2-40B4-BE49-F238E27FC236}">
                      <a16:creationId xmlns:a16="http://schemas.microsoft.com/office/drawing/2014/main" id="{A708FB30-A304-4553-85E0-F99214779AD6}"/>
                    </a:ext>
                  </a:extLst>
                </p:cNvPr>
                <p:cNvSpPr txBox="1">
                  <a:spLocks noRot="1" noChangeAspect="1" noMove="1" noResize="1" noEditPoints="1" noAdjustHandles="1" noChangeArrowheads="1" noChangeShapeType="1" noTextEdit="1"/>
                </p:cNvSpPr>
                <p:nvPr/>
              </p:nvSpPr>
              <p:spPr>
                <a:xfrm>
                  <a:off x="6035202" y="6018634"/>
                  <a:ext cx="584791" cy="400110"/>
                </a:xfrm>
                <a:prstGeom prst="rect">
                  <a:avLst/>
                </a:prstGeom>
                <a:blipFill>
                  <a:blip r:embed="rId8"/>
                  <a:stretch>
                    <a:fillRect/>
                  </a:stretch>
                </a:blipFill>
              </p:spPr>
              <p:txBody>
                <a:bodyPr/>
                <a:lstStyle/>
                <a:p>
                  <a:r>
                    <a:rPr lang="en-SG">
                      <a:noFill/>
                    </a:rPr>
                    <a:t> </a:t>
                  </a:r>
                </a:p>
              </p:txBody>
            </p:sp>
          </mc:Fallback>
        </mc:AlternateContent>
        <p:pic>
          <p:nvPicPr>
            <p:cNvPr id="64" name="Picture 63">
              <a:extLst>
                <a:ext uri="{FF2B5EF4-FFF2-40B4-BE49-F238E27FC236}">
                  <a16:creationId xmlns:a16="http://schemas.microsoft.com/office/drawing/2014/main" id="{6C5C2AA9-A7C0-457F-AC88-2D3C7611BB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23632" y="4448667"/>
              <a:ext cx="1403937" cy="1624681"/>
            </a:xfrm>
            <a:prstGeom prst="rect">
              <a:avLst/>
            </a:prstGeom>
          </p:spPr>
        </p:pic>
        <p:sp>
          <p:nvSpPr>
            <p:cNvPr id="3" name="Arrow: Right 2">
              <a:extLst>
                <a:ext uri="{FF2B5EF4-FFF2-40B4-BE49-F238E27FC236}">
                  <a16:creationId xmlns:a16="http://schemas.microsoft.com/office/drawing/2014/main" id="{1ECC07B9-E42B-4E08-84FA-451A62F6CEBD}"/>
                </a:ext>
              </a:extLst>
            </p:cNvPr>
            <p:cNvSpPr/>
            <p:nvPr/>
          </p:nvSpPr>
          <p:spPr>
            <a:xfrm>
              <a:off x="6969308" y="5017430"/>
              <a:ext cx="454324" cy="3651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7F965463-2D9A-4D04-AAE1-B6D954EF8C62}"/>
                    </a:ext>
                  </a:extLst>
                </p:cNvPr>
                <p:cNvSpPr txBox="1"/>
                <p:nvPr/>
              </p:nvSpPr>
              <p:spPr>
                <a:xfrm>
                  <a:off x="7264948" y="6018634"/>
                  <a:ext cx="1721303"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dirty="0" smtClean="0">
                            <a:latin typeface="Cambria Math" panose="02040503050406030204" pitchFamily="18" charset="0"/>
                          </a:rPr>
                          <m:t>{</m:t>
                        </m:r>
                        <m:r>
                          <a:rPr lang="en-US" sz="2000" b="0" i="1" dirty="0" smtClean="0">
                            <a:latin typeface="Cambria Math" panose="02040503050406030204" pitchFamily="18" charset="0"/>
                          </a:rPr>
                          <m:t>𝑡</m:t>
                        </m:r>
                        <m:d>
                          <m:dPr>
                            <m:ctrlPr>
                              <a:rPr lang="en-US" sz="2000" b="0" i="1" dirty="0" smtClean="0">
                                <a:latin typeface="Cambria Math" panose="02040503050406030204" pitchFamily="18" charset="0"/>
                              </a:rPr>
                            </m:ctrlPr>
                          </m:dPr>
                          <m:e>
                            <m:r>
                              <a:rPr lang="en-US" sz="2000" b="0" i="1" dirty="0" smtClean="0">
                                <a:latin typeface="Cambria Math" panose="02040503050406030204" pitchFamily="18" charset="0"/>
                              </a:rPr>
                              <m:t>𝑥</m:t>
                            </m:r>
                          </m:e>
                        </m:d>
                        <m:r>
                          <a:rPr lang="en-US" sz="2000" b="0" i="1" dirty="0" smtClean="0">
                            <a:latin typeface="Cambria Math" panose="02040503050406030204" pitchFamily="18" charset="0"/>
                          </a:rPr>
                          <m:t> :</m:t>
                        </m:r>
                        <m:r>
                          <a:rPr lang="en-US" sz="2000" b="0" i="1" dirty="0" smtClean="0">
                            <a:latin typeface="Cambria Math" panose="02040503050406030204" pitchFamily="18" charset="0"/>
                          </a:rPr>
                          <m:t>𝑥</m:t>
                        </m:r>
                        <m:r>
                          <a:rPr lang="en-US" sz="2000" b="0" i="1" dirty="0" smtClean="0">
                            <a:latin typeface="Cambria Math" panose="02040503050406030204" pitchFamily="18" charset="0"/>
                            <a:ea typeface="Cambria Math" panose="02040503050406030204" pitchFamily="18" charset="0"/>
                          </a:rPr>
                          <m:t>∈</m:t>
                        </m:r>
                        <m:r>
                          <a:rPr lang="en-US" sz="2000" b="0" i="1" dirty="0" smtClean="0">
                            <a:latin typeface="Cambria Math" panose="02040503050406030204" pitchFamily="18" charset="0"/>
                          </a:rPr>
                          <m:t>𝐴</m:t>
                        </m:r>
                        <m:r>
                          <a:rPr lang="en-US" sz="2000" b="0" i="1" dirty="0" smtClean="0">
                            <a:latin typeface="Cambria Math" panose="02040503050406030204" pitchFamily="18" charset="0"/>
                          </a:rPr>
                          <m:t>}</m:t>
                        </m:r>
                      </m:oMath>
                    </m:oMathPara>
                  </a14:m>
                  <a:endParaRPr lang="en-SG" sz="2000" dirty="0"/>
                </a:p>
              </p:txBody>
            </p:sp>
          </mc:Choice>
          <mc:Fallback xmlns="">
            <p:sp>
              <p:nvSpPr>
                <p:cNvPr id="65" name="TextBox 64">
                  <a:extLst>
                    <a:ext uri="{FF2B5EF4-FFF2-40B4-BE49-F238E27FC236}">
                      <a16:creationId xmlns:a16="http://schemas.microsoft.com/office/drawing/2014/main" id="{7F965463-2D9A-4D04-AAE1-B6D954EF8C62}"/>
                    </a:ext>
                  </a:extLst>
                </p:cNvPr>
                <p:cNvSpPr txBox="1">
                  <a:spLocks noRot="1" noChangeAspect="1" noMove="1" noResize="1" noEditPoints="1" noAdjustHandles="1" noChangeArrowheads="1" noChangeShapeType="1" noTextEdit="1"/>
                </p:cNvSpPr>
                <p:nvPr/>
              </p:nvSpPr>
              <p:spPr>
                <a:xfrm>
                  <a:off x="7264948" y="6018634"/>
                  <a:ext cx="1721303" cy="400110"/>
                </a:xfrm>
                <a:prstGeom prst="rect">
                  <a:avLst/>
                </a:prstGeom>
                <a:blipFill>
                  <a:blip r:embed="rId9"/>
                  <a:stretch>
                    <a:fillRect r="-355" b="-1515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0556D681-3348-4F2E-99CE-13258D80A062}"/>
                    </a:ext>
                  </a:extLst>
                </p:cNvPr>
                <p:cNvSpPr txBox="1"/>
                <p:nvPr/>
              </p:nvSpPr>
              <p:spPr>
                <a:xfrm>
                  <a:off x="7443556" y="5261007"/>
                  <a:ext cx="1272053" cy="6463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e>
                        </m:d>
                        <m:r>
                          <a:rPr lang="en-US" b="0" i="1" smtClean="0">
                            <a:latin typeface="Cambria Math" panose="02040503050406030204" pitchFamily="18" charset="0"/>
                          </a:rPr>
                          <m:t>,</m:t>
                        </m:r>
                        <m:r>
                          <a:rPr lang="en-US" b="0" i="1" smtClean="0">
                            <a:latin typeface="Cambria Math" panose="02040503050406030204" pitchFamily="18" charset="0"/>
                          </a:rPr>
                          <m:t>𝑡</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e>
                        </m:d>
                        <m:r>
                          <a:rPr lang="en-US" b="0" i="1" smtClean="0">
                            <a:latin typeface="Cambria Math" panose="02040503050406030204" pitchFamily="18" charset="0"/>
                          </a:rPr>
                          <m:t>,</m:t>
                        </m:r>
                      </m:oMath>
                    </m:oMathPara>
                  </a14:m>
                  <a:endParaRPr lang="en-US"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𝑐</m:t>
                        </m:r>
                        <m:r>
                          <a:rPr lang="en-US" b="0" i="1" smtClean="0">
                            <a:latin typeface="Cambria Math" panose="02040503050406030204" pitchFamily="18" charset="0"/>
                          </a:rPr>
                          <m:t>),…</m:t>
                        </m:r>
                      </m:oMath>
                    </m:oMathPara>
                  </a14:m>
                  <a:endParaRPr lang="en-SG" dirty="0"/>
                </a:p>
              </p:txBody>
            </p:sp>
          </mc:Choice>
          <mc:Fallback xmlns="">
            <p:sp>
              <p:nvSpPr>
                <p:cNvPr id="66" name="TextBox 65">
                  <a:extLst>
                    <a:ext uri="{FF2B5EF4-FFF2-40B4-BE49-F238E27FC236}">
                      <a16:creationId xmlns:a16="http://schemas.microsoft.com/office/drawing/2014/main" id="{0556D681-3348-4F2E-99CE-13258D80A062}"/>
                    </a:ext>
                  </a:extLst>
                </p:cNvPr>
                <p:cNvSpPr txBox="1">
                  <a:spLocks noRot="1" noChangeAspect="1" noMove="1" noResize="1" noEditPoints="1" noAdjustHandles="1" noChangeArrowheads="1" noChangeShapeType="1" noTextEdit="1"/>
                </p:cNvSpPr>
                <p:nvPr/>
              </p:nvSpPr>
              <p:spPr>
                <a:xfrm>
                  <a:off x="7443556" y="5261007"/>
                  <a:ext cx="1272053" cy="646331"/>
                </a:xfrm>
                <a:prstGeom prst="rect">
                  <a:avLst/>
                </a:prstGeom>
                <a:blipFill>
                  <a:blip r:embed="rId10"/>
                  <a:stretch>
                    <a:fillRect b="-7547"/>
                  </a:stretch>
                </a:blipFill>
              </p:spPr>
              <p:txBody>
                <a:bodyPr/>
                <a:lstStyle/>
                <a:p>
                  <a:r>
                    <a:rPr lang="en-SG">
                      <a:noFill/>
                    </a:rPr>
                    <a:t> </a:t>
                  </a:r>
                </a:p>
              </p:txBody>
            </p:sp>
          </mc:Fallback>
        </mc:AlternateContent>
      </p:grpSp>
    </p:spTree>
    <p:extLst>
      <p:ext uri="{BB962C8B-B14F-4D97-AF65-F5344CB8AC3E}">
        <p14:creationId xmlns:p14="http://schemas.microsoft.com/office/powerpoint/2010/main" val="1347244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dissolve">
                                      <p:cBhvr>
                                        <p:cTn id="12" dur="500"/>
                                        <p:tgtEl>
                                          <p:spTgt spid="23"/>
                                        </p:tgtEl>
                                      </p:cBhvr>
                                    </p:animEffect>
                                  </p:childTnLst>
                                </p:cTn>
                              </p:par>
                              <p:par>
                                <p:cTn id="13" presetID="9"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1200" dirty="0">
                <a:solidFill>
                  <a:schemeClr val="bg1"/>
                </a:solidFill>
              </a:rPr>
              <a:t>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Subsets, Proper Subsets, Empty Set and Singleton</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14</a:t>
            </a:fld>
            <a:endParaRPr lang="en-SG" dirty="0"/>
          </a:p>
        </p:txBody>
      </p:sp>
      <p:grpSp>
        <p:nvGrpSpPr>
          <p:cNvPr id="21" name="Group 20"/>
          <p:cNvGrpSpPr/>
          <p:nvPr/>
        </p:nvGrpSpPr>
        <p:grpSpPr>
          <a:xfrm>
            <a:off x="405729" y="1550653"/>
            <a:ext cx="7863578" cy="3030009"/>
            <a:chOff x="993228" y="4598517"/>
            <a:chExt cx="7863578" cy="3030009"/>
          </a:xfrm>
        </p:grpSpPr>
        <p:sp>
          <p:nvSpPr>
            <p:cNvPr id="22" name="Rectangle 21"/>
            <p:cNvSpPr/>
            <p:nvPr/>
          </p:nvSpPr>
          <p:spPr>
            <a:xfrm>
              <a:off x="993228" y="4598517"/>
              <a:ext cx="7863578" cy="2953356"/>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7" name="Rectangle 26"/>
            <p:cNvSpPr/>
            <p:nvPr/>
          </p:nvSpPr>
          <p:spPr>
            <a:xfrm>
              <a:off x="993228" y="4598517"/>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2" name="TextBox 31"/>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Definitions: Subset and superset</a:t>
              </a:r>
            </a:p>
          </p:txBody>
        </p:sp>
        <mc:AlternateContent xmlns:mc="http://schemas.openxmlformats.org/markup-compatibility/2006" xmlns:a14="http://schemas.microsoft.com/office/drawing/2010/main">
          <mc:Choice Requires="a14">
            <p:sp>
              <p:nvSpPr>
                <p:cNvPr id="33" name="TextBox 32"/>
                <p:cNvSpPr txBox="1"/>
                <p:nvPr/>
              </p:nvSpPr>
              <p:spPr>
                <a:xfrm>
                  <a:off x="1144976" y="5150925"/>
                  <a:ext cx="7643536" cy="2477601"/>
                </a:xfrm>
                <a:prstGeom prst="rect">
                  <a:avLst/>
                </a:prstGeom>
                <a:noFill/>
              </p:spPr>
              <p:txBody>
                <a:bodyPr wrap="square" rtlCol="0">
                  <a:spAutoFit/>
                </a:bodyPr>
                <a:lstStyle/>
                <a:p>
                  <a:pPr>
                    <a:spcAft>
                      <a:spcPts val="600"/>
                    </a:spcAft>
                  </a:pPr>
                  <a:r>
                    <a:rPr lang="en-US" sz="2000" dirty="0"/>
                    <a:t>Let </a:t>
                  </a:r>
                  <a14:m>
                    <m:oMath xmlns:m="http://schemas.openxmlformats.org/officeDocument/2006/math">
                      <m:r>
                        <a:rPr lang="en-US" sz="2000" b="0" i="1" smtClean="0">
                          <a:latin typeface="Cambria Math" panose="02040503050406030204" pitchFamily="18" charset="0"/>
                        </a:rPr>
                        <m:t>𝐴</m:t>
                      </m:r>
                    </m:oMath>
                  </a14:m>
                  <a:r>
                    <a:rPr lang="en-US" sz="2000" dirty="0"/>
                    <a:t> and </a:t>
                  </a:r>
                  <a14:m>
                    <m:oMath xmlns:m="http://schemas.openxmlformats.org/officeDocument/2006/math">
                      <m:r>
                        <a:rPr lang="en-US" sz="2000" i="1" dirty="0" smtClean="0">
                          <a:latin typeface="Cambria Math" panose="02040503050406030204" pitchFamily="18" charset="0"/>
                        </a:rPr>
                        <m:t>𝐵</m:t>
                      </m:r>
                    </m:oMath>
                  </a14:m>
                  <a:r>
                    <a:rPr lang="en-US" sz="2000" dirty="0"/>
                    <a:t> be sets. </a:t>
                  </a:r>
                  <a14:m>
                    <m:oMath xmlns:m="http://schemas.openxmlformats.org/officeDocument/2006/math">
                      <m:r>
                        <a:rPr lang="en-US" sz="2000" i="1" dirty="0" smtClean="0">
                          <a:latin typeface="Cambria Math" panose="02040503050406030204" pitchFamily="18" charset="0"/>
                        </a:rPr>
                        <m:t>𝐴</m:t>
                      </m:r>
                    </m:oMath>
                  </a14:m>
                  <a:r>
                    <a:rPr lang="en-US" sz="2000" dirty="0"/>
                    <a:t> is a </a:t>
                  </a:r>
                  <a:r>
                    <a:rPr lang="en-US" sz="2000" b="1" dirty="0"/>
                    <a:t>subset</a:t>
                  </a:r>
                  <a:r>
                    <a:rPr lang="en-US" sz="2000" dirty="0"/>
                    <a:t> of </a:t>
                  </a:r>
                  <a14:m>
                    <m:oMath xmlns:m="http://schemas.openxmlformats.org/officeDocument/2006/math">
                      <m:r>
                        <a:rPr lang="en-US" sz="2000" i="1" dirty="0" smtClean="0">
                          <a:latin typeface="Cambria Math" panose="02040503050406030204" pitchFamily="18" charset="0"/>
                        </a:rPr>
                        <m:t>𝐵</m:t>
                      </m:r>
                    </m:oMath>
                  </a14:m>
                  <a:r>
                    <a:rPr lang="en-US" sz="2000" dirty="0"/>
                    <a:t>, written </a:t>
                  </a:r>
                  <a14:m>
                    <m:oMath xmlns:m="http://schemas.openxmlformats.org/officeDocument/2006/math">
                      <m:r>
                        <a:rPr lang="en-US" sz="2000" b="0" i="1" smtClean="0">
                          <a:latin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oMath>
                  </a14:m>
                  <a:r>
                    <a:rPr lang="en-US" sz="2000" dirty="0"/>
                    <a:t>, </a:t>
                  </a:r>
                  <a:r>
                    <a:rPr lang="en-US" sz="2000" dirty="0" err="1"/>
                    <a:t>iff</a:t>
                  </a:r>
                  <a:r>
                    <a:rPr lang="en-US" sz="2000" dirty="0"/>
                    <a:t> every element of </a:t>
                  </a:r>
                  <a14:m>
                    <m:oMath xmlns:m="http://schemas.openxmlformats.org/officeDocument/2006/math">
                      <m:r>
                        <a:rPr lang="en-US" sz="2000" i="1" dirty="0" smtClean="0">
                          <a:latin typeface="Cambria Math" panose="02040503050406030204" pitchFamily="18" charset="0"/>
                        </a:rPr>
                        <m:t>𝐴</m:t>
                      </m:r>
                    </m:oMath>
                  </a14:m>
                  <a:r>
                    <a:rPr lang="en-US" sz="2000" dirty="0"/>
                    <a:t> is also an element of </a:t>
                  </a:r>
                  <a14:m>
                    <m:oMath xmlns:m="http://schemas.openxmlformats.org/officeDocument/2006/math">
                      <m:r>
                        <a:rPr lang="en-US" sz="2000" i="1" dirty="0" smtClean="0">
                          <a:latin typeface="Cambria Math" panose="02040503050406030204" pitchFamily="18" charset="0"/>
                        </a:rPr>
                        <m:t>𝐵</m:t>
                      </m:r>
                    </m:oMath>
                  </a14:m>
                  <a:r>
                    <a:rPr lang="en-US" sz="2000" dirty="0"/>
                    <a:t>.</a:t>
                  </a:r>
                </a:p>
                <a:p>
                  <a:r>
                    <a:rPr lang="en-US" sz="2000" dirty="0"/>
                    <a:t>Symbolically:</a:t>
                  </a:r>
                </a:p>
                <a:p>
                  <a:pPr>
                    <a:spcAft>
                      <a:spcPts val="600"/>
                    </a:spcAft>
                    <a:tabLst>
                      <a:tab pos="1169988" algn="l"/>
                      <a:tab pos="1881188" algn="l"/>
                    </a:tabLst>
                  </a:pPr>
                  <a:r>
                    <a:rPr lang="en-US" sz="2000" dirty="0"/>
                    <a:t>	</a:t>
                  </a:r>
                  <a14:m>
                    <m:oMath xmlns:m="http://schemas.openxmlformats.org/officeDocument/2006/math">
                      <m:r>
                        <a:rPr lang="en-US" sz="2000" b="0" i="1" smtClean="0">
                          <a:latin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oMath>
                  </a14:m>
                  <a:r>
                    <a:rPr lang="en-US" sz="2000" dirty="0"/>
                    <a:t>	</a:t>
                  </a:r>
                  <a:r>
                    <a:rPr lang="en-US" sz="2000" dirty="0" err="1"/>
                    <a:t>iff</a:t>
                  </a:r>
                  <a:r>
                    <a:rPr lang="en-US" sz="2000" dirty="0"/>
                    <a:t> </a:t>
                  </a:r>
                  <a14:m>
                    <m:oMath xmlns:m="http://schemas.openxmlformats.org/officeDocument/2006/math">
                      <m:r>
                        <a:rPr lang="en-US" sz="2000" i="1" dirty="0" smtClean="0">
                          <a:latin typeface="Cambria Math" panose="02040503050406030204" pitchFamily="18" charset="0"/>
                          <a:ea typeface="Cambria Math" panose="02040503050406030204" pitchFamily="18" charset="0"/>
                        </a:rPr>
                        <m:t>∀</m:t>
                      </m:r>
                      <m:r>
                        <a:rPr lang="en-US" sz="2000" i="1" dirty="0" smtClean="0">
                          <a:latin typeface="Cambria Math" panose="02040503050406030204" pitchFamily="18" charset="0"/>
                        </a:rPr>
                        <m:t>𝑥</m:t>
                      </m:r>
                      <m:r>
                        <a:rPr lang="en-US" sz="2000" b="0" i="0" dirty="0" smtClean="0">
                          <a:latin typeface="Cambria Math" panose="02040503050406030204" pitchFamily="18" charset="0"/>
                        </a:rPr>
                        <m:t> </m:t>
                      </m:r>
                      <m:r>
                        <a:rPr lang="en-US" sz="2000" b="0" i="0"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r>
                        <a:rPr lang="en-US" sz="2000" b="0" i="1" smtClean="0">
                          <a:latin typeface="Cambria Math" panose="02040503050406030204" pitchFamily="18" charset="0"/>
                          <a:ea typeface="Cambria Math" panose="02040503050406030204" pitchFamily="18" charset="0"/>
                        </a:rPr>
                        <m:t>)</m:t>
                      </m:r>
                    </m:oMath>
                  </a14:m>
                  <a:endParaRPr lang="en-US" sz="2000" dirty="0"/>
                </a:p>
                <a:p>
                  <a:pPr>
                    <a:spcAft>
                      <a:spcPts val="600"/>
                    </a:spcAft>
                  </a:pPr>
                  <a:r>
                    <a:rPr lang="en-US" sz="2000" dirty="0"/>
                    <a:t>Another way of saying “</a:t>
                  </a:r>
                  <a14:m>
                    <m:oMath xmlns:m="http://schemas.openxmlformats.org/officeDocument/2006/math">
                      <m:r>
                        <a:rPr lang="en-US" sz="2000" i="1" dirty="0" smtClean="0">
                          <a:latin typeface="Cambria Math" panose="02040503050406030204" pitchFamily="18" charset="0"/>
                        </a:rPr>
                        <m:t>𝐴</m:t>
                      </m:r>
                    </m:oMath>
                  </a14:m>
                  <a:r>
                    <a:rPr lang="en-US" sz="2000" dirty="0"/>
                    <a:t> is a subset of </a:t>
                  </a:r>
                  <a14:m>
                    <m:oMath xmlns:m="http://schemas.openxmlformats.org/officeDocument/2006/math">
                      <m:r>
                        <a:rPr lang="en-US" sz="2000" i="1" dirty="0" smtClean="0">
                          <a:latin typeface="Cambria Math" panose="02040503050406030204" pitchFamily="18" charset="0"/>
                        </a:rPr>
                        <m:t>𝐵</m:t>
                      </m:r>
                    </m:oMath>
                  </a14:m>
                  <a:r>
                    <a:rPr lang="en-US" sz="2000" dirty="0"/>
                    <a:t>” is “</a:t>
                  </a:r>
                  <a14:m>
                    <m:oMath xmlns:m="http://schemas.openxmlformats.org/officeDocument/2006/math">
                      <m:r>
                        <a:rPr lang="en-US" sz="2000" i="1" dirty="0">
                          <a:latin typeface="Cambria Math" panose="02040503050406030204" pitchFamily="18" charset="0"/>
                        </a:rPr>
                        <m:t>𝐴</m:t>
                      </m:r>
                    </m:oMath>
                  </a14:m>
                  <a:r>
                    <a:rPr lang="en-US" sz="2000" dirty="0"/>
                    <a:t> is contained in </a:t>
                  </a:r>
                  <a14:m>
                    <m:oMath xmlns:m="http://schemas.openxmlformats.org/officeDocument/2006/math">
                      <m:r>
                        <a:rPr lang="en-US" sz="2000" i="1" dirty="0">
                          <a:latin typeface="Cambria Math" panose="02040503050406030204" pitchFamily="18" charset="0"/>
                        </a:rPr>
                        <m:t>𝐵</m:t>
                      </m:r>
                    </m:oMath>
                  </a14:m>
                  <a:r>
                    <a:rPr lang="en-US" sz="2000" dirty="0"/>
                    <a:t>”.</a:t>
                  </a:r>
                </a:p>
                <a:p>
                  <a:pPr>
                    <a:spcAft>
                      <a:spcPts val="600"/>
                    </a:spcAft>
                  </a:pPr>
                  <a:r>
                    <a:rPr lang="en-US" sz="2000" dirty="0"/>
                    <a:t>If </a:t>
                  </a:r>
                  <a14:m>
                    <m:oMath xmlns:m="http://schemas.openxmlformats.org/officeDocument/2006/math">
                      <m:r>
                        <a:rPr lang="en-US" sz="2000" b="0" i="1" smtClean="0">
                          <a:latin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oMath>
                  </a14:m>
                  <a:r>
                    <a:rPr lang="en-SG" sz="2000" dirty="0"/>
                    <a:t>, we may also write </a:t>
                  </a:r>
                  <a14:m>
                    <m:oMath xmlns:m="http://schemas.openxmlformats.org/officeDocument/2006/math">
                      <m:r>
                        <a:rPr lang="en-US" sz="2000" b="0" i="1" smtClean="0">
                          <a:latin typeface="Cambria Math" panose="02040503050406030204" pitchFamily="18" charset="0"/>
                        </a:rPr>
                        <m:t>𝐵</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𝐴</m:t>
                      </m:r>
                    </m:oMath>
                  </a14:m>
                  <a:r>
                    <a:rPr lang="en-SG" sz="2000" dirty="0"/>
                    <a:t> which reads as “</a:t>
                  </a:r>
                  <a14:m>
                    <m:oMath xmlns:m="http://schemas.openxmlformats.org/officeDocument/2006/math">
                      <m:r>
                        <a:rPr lang="en-SG" sz="2000" i="1" dirty="0" smtClean="0">
                          <a:latin typeface="Cambria Math" panose="02040503050406030204" pitchFamily="18" charset="0"/>
                        </a:rPr>
                        <m:t>𝐵</m:t>
                      </m:r>
                    </m:oMath>
                  </a14:m>
                  <a:r>
                    <a:rPr lang="en-SG" sz="2000" dirty="0"/>
                    <a:t> contains </a:t>
                  </a:r>
                  <a14:m>
                    <m:oMath xmlns:m="http://schemas.openxmlformats.org/officeDocument/2006/math">
                      <m:r>
                        <a:rPr lang="en-SG" sz="2000" i="1" dirty="0" smtClean="0">
                          <a:latin typeface="Cambria Math" panose="02040503050406030204" pitchFamily="18" charset="0"/>
                        </a:rPr>
                        <m:t>𝐴</m:t>
                      </m:r>
                    </m:oMath>
                  </a14:m>
                  <a:r>
                    <a:rPr lang="en-SG" sz="2000" dirty="0"/>
                    <a:t>” or “</a:t>
                  </a:r>
                  <a14:m>
                    <m:oMath xmlns:m="http://schemas.openxmlformats.org/officeDocument/2006/math">
                      <m:r>
                        <a:rPr lang="en-SG" sz="2000" i="1" dirty="0" smtClean="0">
                          <a:latin typeface="Cambria Math" panose="02040503050406030204" pitchFamily="18" charset="0"/>
                        </a:rPr>
                        <m:t>𝐵</m:t>
                      </m:r>
                    </m:oMath>
                  </a14:m>
                  <a:r>
                    <a:rPr lang="en-SG" sz="2000" dirty="0"/>
                    <a:t> includes </a:t>
                  </a:r>
                  <a14:m>
                    <m:oMath xmlns:m="http://schemas.openxmlformats.org/officeDocument/2006/math">
                      <m:r>
                        <a:rPr lang="en-SG" sz="2000" i="1" dirty="0" smtClean="0">
                          <a:latin typeface="Cambria Math" panose="02040503050406030204" pitchFamily="18" charset="0"/>
                        </a:rPr>
                        <m:t>𝐴</m:t>
                      </m:r>
                    </m:oMath>
                  </a14:m>
                  <a:r>
                    <a:rPr lang="en-SG" sz="2000" dirty="0"/>
                    <a:t>” or “</a:t>
                  </a:r>
                  <a14:m>
                    <m:oMath xmlns:m="http://schemas.openxmlformats.org/officeDocument/2006/math">
                      <m:r>
                        <a:rPr lang="en-SG" sz="2000" i="1" dirty="0" smtClean="0">
                          <a:latin typeface="Cambria Math" panose="02040503050406030204" pitchFamily="18" charset="0"/>
                        </a:rPr>
                        <m:t>𝐵</m:t>
                      </m:r>
                    </m:oMath>
                  </a14:m>
                  <a:r>
                    <a:rPr lang="en-SG" sz="2000" dirty="0"/>
                    <a:t> is a superset of </a:t>
                  </a:r>
                  <a14:m>
                    <m:oMath xmlns:m="http://schemas.openxmlformats.org/officeDocument/2006/math">
                      <m:r>
                        <a:rPr lang="en-SG" sz="2000" i="1" dirty="0" smtClean="0">
                          <a:latin typeface="Cambria Math" panose="02040503050406030204" pitchFamily="18" charset="0"/>
                        </a:rPr>
                        <m:t>𝐴</m:t>
                      </m:r>
                    </m:oMath>
                  </a14:m>
                  <a:r>
                    <a:rPr lang="en-SG" sz="2000" dirty="0"/>
                    <a:t>”.</a:t>
                  </a:r>
                </a:p>
              </p:txBody>
            </p:sp>
          </mc:Choice>
          <mc:Fallback xmlns="">
            <p:sp>
              <p:nvSpPr>
                <p:cNvPr id="33" name="TextBox 32"/>
                <p:cNvSpPr txBox="1">
                  <a:spLocks noRot="1" noChangeAspect="1" noMove="1" noResize="1" noEditPoints="1" noAdjustHandles="1" noChangeArrowheads="1" noChangeShapeType="1" noTextEdit="1"/>
                </p:cNvSpPr>
                <p:nvPr/>
              </p:nvSpPr>
              <p:spPr>
                <a:xfrm>
                  <a:off x="1144976" y="5150925"/>
                  <a:ext cx="7643536" cy="2477601"/>
                </a:xfrm>
                <a:prstGeom prst="rect">
                  <a:avLst/>
                </a:prstGeom>
                <a:blipFill>
                  <a:blip r:embed="rId3"/>
                  <a:stretch>
                    <a:fillRect l="-797" t="-1478" r="-797" b="-3695"/>
                  </a:stretch>
                </a:blipFill>
              </p:spPr>
              <p:txBody>
                <a:bodyPr/>
                <a:lstStyle/>
                <a:p>
                  <a:r>
                    <a:rPr lang="en-US">
                      <a:noFill/>
                    </a:rPr>
                    <a:t> </a:t>
                  </a:r>
                </a:p>
              </p:txBody>
            </p:sp>
          </mc:Fallback>
        </mc:AlternateContent>
      </p:grpSp>
      <p:sp>
        <p:nvSpPr>
          <p:cNvPr id="36" name="Oval 35"/>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9" name="Group 38">
            <a:extLst>
              <a:ext uri="{FF2B5EF4-FFF2-40B4-BE49-F238E27FC236}">
                <a16:creationId xmlns:a16="http://schemas.microsoft.com/office/drawing/2014/main" id="{69EC57BD-D70E-4A60-B71C-08F47C9D6B44}"/>
              </a:ext>
            </a:extLst>
          </p:cNvPr>
          <p:cNvGrpSpPr/>
          <p:nvPr/>
        </p:nvGrpSpPr>
        <p:grpSpPr>
          <a:xfrm>
            <a:off x="415123" y="4834742"/>
            <a:ext cx="7863578" cy="1611131"/>
            <a:chOff x="993228" y="4598517"/>
            <a:chExt cx="7863578" cy="1611131"/>
          </a:xfrm>
        </p:grpSpPr>
        <p:sp>
          <p:nvSpPr>
            <p:cNvPr id="40" name="Rectangle 39">
              <a:extLst>
                <a:ext uri="{FF2B5EF4-FFF2-40B4-BE49-F238E27FC236}">
                  <a16:creationId xmlns:a16="http://schemas.microsoft.com/office/drawing/2014/main" id="{DFFD3051-282D-4C58-8438-84A484C8D5AE}"/>
                </a:ext>
              </a:extLst>
            </p:cNvPr>
            <p:cNvSpPr/>
            <p:nvPr/>
          </p:nvSpPr>
          <p:spPr>
            <a:xfrm>
              <a:off x="993228" y="4598518"/>
              <a:ext cx="7863578" cy="1611130"/>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3" name="Rectangle 52">
              <a:extLst>
                <a:ext uri="{FF2B5EF4-FFF2-40B4-BE49-F238E27FC236}">
                  <a16:creationId xmlns:a16="http://schemas.microsoft.com/office/drawing/2014/main" id="{3434D044-004A-4B88-ACEA-E2837B53AFF8}"/>
                </a:ext>
              </a:extLst>
            </p:cNvPr>
            <p:cNvSpPr/>
            <p:nvPr/>
          </p:nvSpPr>
          <p:spPr>
            <a:xfrm>
              <a:off x="993228" y="4598517"/>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4" name="TextBox 53">
              <a:extLst>
                <a:ext uri="{FF2B5EF4-FFF2-40B4-BE49-F238E27FC236}">
                  <a16:creationId xmlns:a16="http://schemas.microsoft.com/office/drawing/2014/main" id="{515C299D-D266-4127-86FC-D30C50F18CEE}"/>
                </a:ext>
              </a:extLst>
            </p:cNvPr>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Definition: Proper Subset</a:t>
              </a:r>
            </a:p>
          </p:txBody>
        </p: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9500704A-E326-4E6D-A1A1-D8C9843C851B}"/>
                    </a:ext>
                  </a:extLst>
                </p:cNvPr>
                <p:cNvSpPr txBox="1"/>
                <p:nvPr/>
              </p:nvSpPr>
              <p:spPr>
                <a:xfrm>
                  <a:off x="1142631" y="5138554"/>
                  <a:ext cx="7350542" cy="1015663"/>
                </a:xfrm>
                <a:prstGeom prst="rect">
                  <a:avLst/>
                </a:prstGeom>
                <a:noFill/>
              </p:spPr>
              <p:txBody>
                <a:bodyPr wrap="square" rtlCol="0">
                  <a:spAutoFit/>
                </a:bodyPr>
                <a:lstStyle/>
                <a:p>
                  <a:pPr>
                    <a:spcAft>
                      <a:spcPts val="600"/>
                    </a:spcAft>
                  </a:pPr>
                  <a:r>
                    <a:rPr lang="en-US" sz="2000" dirty="0"/>
                    <a:t>Let </a:t>
                  </a:r>
                  <a14:m>
                    <m:oMath xmlns:m="http://schemas.openxmlformats.org/officeDocument/2006/math">
                      <m:r>
                        <a:rPr lang="en-US" sz="2000" b="0" i="1" smtClean="0">
                          <a:latin typeface="Cambria Math" panose="02040503050406030204" pitchFamily="18" charset="0"/>
                        </a:rPr>
                        <m:t>𝐴</m:t>
                      </m:r>
                    </m:oMath>
                  </a14:m>
                  <a:r>
                    <a:rPr lang="en-US" sz="2000" dirty="0"/>
                    <a:t> and </a:t>
                  </a:r>
                  <a14:m>
                    <m:oMath xmlns:m="http://schemas.openxmlformats.org/officeDocument/2006/math">
                      <m:r>
                        <a:rPr lang="en-US" sz="2000" i="1" dirty="0" smtClean="0">
                          <a:latin typeface="Cambria Math" panose="02040503050406030204" pitchFamily="18" charset="0"/>
                        </a:rPr>
                        <m:t>𝐵</m:t>
                      </m:r>
                    </m:oMath>
                  </a14:m>
                  <a:r>
                    <a:rPr lang="en-US" sz="2000" dirty="0"/>
                    <a:t> be sets. </a:t>
                  </a:r>
                  <a14:m>
                    <m:oMath xmlns:m="http://schemas.openxmlformats.org/officeDocument/2006/math">
                      <m:r>
                        <a:rPr lang="en-US" sz="2000" i="1" dirty="0" smtClean="0">
                          <a:latin typeface="Cambria Math" panose="02040503050406030204" pitchFamily="18" charset="0"/>
                        </a:rPr>
                        <m:t>𝐴</m:t>
                      </m:r>
                    </m:oMath>
                  </a14:m>
                  <a:r>
                    <a:rPr lang="en-US" sz="2000" dirty="0"/>
                    <a:t> is a </a:t>
                  </a:r>
                  <a:r>
                    <a:rPr lang="en-US" sz="2000" b="1" dirty="0"/>
                    <a:t>proper subset</a:t>
                  </a:r>
                  <a:r>
                    <a:rPr lang="en-US" sz="2000" dirty="0"/>
                    <a:t> of </a:t>
                  </a:r>
                  <a14:m>
                    <m:oMath xmlns:m="http://schemas.openxmlformats.org/officeDocument/2006/math">
                      <m:r>
                        <a:rPr lang="en-US" sz="2000" i="1" dirty="0" smtClean="0">
                          <a:latin typeface="Cambria Math" panose="02040503050406030204" pitchFamily="18" charset="0"/>
                        </a:rPr>
                        <m:t>𝐵</m:t>
                      </m:r>
                    </m:oMath>
                  </a14:m>
                  <a:r>
                    <a:rPr lang="en-US" sz="2000" dirty="0"/>
                    <a:t>, denoted </a:t>
                  </a:r>
                  <a14:m>
                    <m:oMath xmlns:m="http://schemas.openxmlformats.org/officeDocument/2006/math">
                      <m:r>
                        <a:rPr lang="en-US" sz="2000" b="0" i="1" smtClean="0">
                          <a:latin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oMath>
                  </a14:m>
                  <a:r>
                    <a:rPr lang="en-US" sz="2000" dirty="0"/>
                    <a:t>, iff </a:t>
                  </a:r>
                  <a14:m>
                    <m:oMath xmlns:m="http://schemas.openxmlformats.org/officeDocument/2006/math">
                      <m:r>
                        <a:rPr lang="en-US" sz="2000" i="1">
                          <a:latin typeface="Cambria Math" panose="02040503050406030204" pitchFamily="18" charset="0"/>
                        </a:rPr>
                        <m:t>𝐴</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𝐵</m:t>
                      </m:r>
                    </m:oMath>
                  </a14:m>
                  <a:r>
                    <a:rPr lang="en-US" sz="2000" dirty="0"/>
                    <a:t> and </a:t>
                  </a:r>
                  <a14:m>
                    <m:oMath xmlns:m="http://schemas.openxmlformats.org/officeDocument/2006/math">
                      <m:r>
                        <a:rPr lang="en-US" sz="2000" b="0" i="1" smtClean="0">
                          <a:latin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oMath>
                  </a14:m>
                  <a:r>
                    <a:rPr lang="en-US" sz="2000" dirty="0"/>
                    <a:t>. In this case, we may say that the inclusion of </a:t>
                  </a:r>
                  <a14:m>
                    <m:oMath xmlns:m="http://schemas.openxmlformats.org/officeDocument/2006/math">
                      <m:r>
                        <a:rPr lang="en-US" sz="2000" i="1" dirty="0" smtClean="0">
                          <a:latin typeface="Cambria Math" panose="02040503050406030204" pitchFamily="18" charset="0"/>
                        </a:rPr>
                        <m:t>𝐴</m:t>
                      </m:r>
                    </m:oMath>
                  </a14:m>
                  <a:r>
                    <a:rPr lang="en-US" sz="2000" dirty="0"/>
                    <a:t> in </a:t>
                  </a:r>
                  <a14:m>
                    <m:oMath xmlns:m="http://schemas.openxmlformats.org/officeDocument/2006/math">
                      <m:r>
                        <a:rPr lang="en-US" sz="2000" i="1" dirty="0" smtClean="0">
                          <a:latin typeface="Cambria Math" panose="02040503050406030204" pitchFamily="18" charset="0"/>
                        </a:rPr>
                        <m:t>𝐵</m:t>
                      </m:r>
                    </m:oMath>
                  </a14:m>
                  <a:r>
                    <a:rPr lang="en-US" sz="2000" dirty="0"/>
                    <a:t> is proper or strict.</a:t>
                  </a:r>
                </a:p>
              </p:txBody>
            </p:sp>
          </mc:Choice>
          <mc:Fallback xmlns="">
            <p:sp>
              <p:nvSpPr>
                <p:cNvPr id="55" name="TextBox 54">
                  <a:extLst>
                    <a:ext uri="{FF2B5EF4-FFF2-40B4-BE49-F238E27FC236}">
                      <a16:creationId xmlns:a16="http://schemas.microsoft.com/office/drawing/2014/main" id="{9500704A-E326-4E6D-A1A1-D8C9843C851B}"/>
                    </a:ext>
                  </a:extLst>
                </p:cNvPr>
                <p:cNvSpPr txBox="1">
                  <a:spLocks noRot="1" noChangeAspect="1" noMove="1" noResize="1" noEditPoints="1" noAdjustHandles="1" noChangeArrowheads="1" noChangeShapeType="1" noTextEdit="1"/>
                </p:cNvSpPr>
                <p:nvPr/>
              </p:nvSpPr>
              <p:spPr>
                <a:xfrm>
                  <a:off x="1142631" y="5138554"/>
                  <a:ext cx="7350542" cy="1015663"/>
                </a:xfrm>
                <a:prstGeom prst="rect">
                  <a:avLst/>
                </a:prstGeom>
                <a:blipFill>
                  <a:blip r:embed="rId4"/>
                  <a:stretch>
                    <a:fillRect l="-913" t="-2994" b="-9581"/>
                  </a:stretch>
                </a:blipFill>
              </p:spPr>
              <p:txBody>
                <a:bodyPr/>
                <a:lstStyle/>
                <a:p>
                  <a:r>
                    <a:rPr lang="en-SG">
                      <a:noFill/>
                    </a:rPr>
                    <a:t> </a:t>
                  </a:r>
                </a:p>
              </p:txBody>
            </p:sp>
          </mc:Fallback>
        </mc:AlternateContent>
      </p:grpSp>
      <p:grpSp>
        <p:nvGrpSpPr>
          <p:cNvPr id="56" name="Group 55">
            <a:extLst>
              <a:ext uri="{FF2B5EF4-FFF2-40B4-BE49-F238E27FC236}">
                <a16:creationId xmlns:a16="http://schemas.microsoft.com/office/drawing/2014/main" id="{261781A3-D516-4E1A-B23E-1682D8FA9D52}"/>
              </a:ext>
            </a:extLst>
          </p:cNvPr>
          <p:cNvGrpSpPr/>
          <p:nvPr/>
        </p:nvGrpSpPr>
        <p:grpSpPr>
          <a:xfrm>
            <a:off x="5076976" y="2536474"/>
            <a:ext cx="4000870" cy="805387"/>
            <a:chOff x="401009" y="5427114"/>
            <a:chExt cx="4000870" cy="805387"/>
          </a:xfrm>
        </p:grpSpPr>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EC849A34-6620-48C4-A027-BC2B99A61532}"/>
                    </a:ext>
                  </a:extLst>
                </p:cNvPr>
                <p:cNvSpPr txBox="1"/>
                <p:nvPr/>
              </p:nvSpPr>
              <p:spPr>
                <a:xfrm>
                  <a:off x="415123" y="5524615"/>
                  <a:ext cx="3986756" cy="707886"/>
                </a:xfrm>
                <a:prstGeom prst="rect">
                  <a:avLst/>
                </a:prstGeom>
                <a:solidFill>
                  <a:schemeClr val="accent4">
                    <a:lumMod val="20000"/>
                    <a:lumOff val="80000"/>
                  </a:schemeClr>
                </a:solidFill>
              </p:spPr>
              <p:txBody>
                <a:bodyPr wrap="square" rtlCol="0">
                  <a:spAutoFit/>
                </a:bodyPr>
                <a:lstStyle/>
                <a:p>
                  <a:r>
                    <a:rPr lang="en-US" sz="2000" dirty="0"/>
                    <a:t>         Avoid the symbol </a:t>
                  </a:r>
                  <a14:m>
                    <m:oMath xmlns:m="http://schemas.openxmlformats.org/officeDocument/2006/math">
                      <m:r>
                        <a:rPr lang="en-US" sz="2000" i="1" smtClean="0">
                          <a:solidFill>
                            <a:srgbClr val="0000FF"/>
                          </a:solidFill>
                          <a:latin typeface="Cambria Math" panose="02040503050406030204" pitchFamily="18" charset="0"/>
                          <a:ea typeface="Cambria Math" panose="02040503050406030204" pitchFamily="18" charset="0"/>
                        </a:rPr>
                        <m:t>⊂</m:t>
                      </m:r>
                    </m:oMath>
                  </a14:m>
                  <a:r>
                    <a:rPr lang="en-US" sz="2000" dirty="0"/>
                    <a:t> as it means different things to different people .</a:t>
                  </a:r>
                </a:p>
              </p:txBody>
            </p:sp>
          </mc:Choice>
          <mc:Fallback xmlns="">
            <p:sp>
              <p:nvSpPr>
                <p:cNvPr id="57" name="TextBox 56">
                  <a:extLst>
                    <a:ext uri="{FF2B5EF4-FFF2-40B4-BE49-F238E27FC236}">
                      <a16:creationId xmlns:a16="http://schemas.microsoft.com/office/drawing/2014/main" id="{EC849A34-6620-48C4-A027-BC2B99A61532}"/>
                    </a:ext>
                  </a:extLst>
                </p:cNvPr>
                <p:cNvSpPr txBox="1">
                  <a:spLocks noRot="1" noChangeAspect="1" noMove="1" noResize="1" noEditPoints="1" noAdjustHandles="1" noChangeArrowheads="1" noChangeShapeType="1" noTextEdit="1"/>
                </p:cNvSpPr>
                <p:nvPr/>
              </p:nvSpPr>
              <p:spPr>
                <a:xfrm>
                  <a:off x="415123" y="5524615"/>
                  <a:ext cx="3986756" cy="707886"/>
                </a:xfrm>
                <a:prstGeom prst="rect">
                  <a:avLst/>
                </a:prstGeom>
                <a:blipFill>
                  <a:blip r:embed="rId5"/>
                  <a:stretch>
                    <a:fillRect l="-1529" t="-4310" r="-2141" b="-14655"/>
                  </a:stretch>
                </a:blipFill>
              </p:spPr>
              <p:txBody>
                <a:bodyPr/>
                <a:lstStyle/>
                <a:p>
                  <a:r>
                    <a:rPr lang="en-SG">
                      <a:noFill/>
                    </a:rPr>
                    <a:t> </a:t>
                  </a:r>
                </a:p>
              </p:txBody>
            </p:sp>
          </mc:Fallback>
        </mc:AlternateContent>
        <p:pic>
          <p:nvPicPr>
            <p:cNvPr id="58" name="Picture 57">
              <a:extLst>
                <a:ext uri="{FF2B5EF4-FFF2-40B4-BE49-F238E27FC236}">
                  <a16:creationId xmlns:a16="http://schemas.microsoft.com/office/drawing/2014/main" id="{7D50168C-521E-4AA6-89B2-57BB35A7B1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1009" y="5427114"/>
              <a:ext cx="524717" cy="437264"/>
            </a:xfrm>
            <a:prstGeom prst="rect">
              <a:avLst/>
            </a:prstGeom>
          </p:spPr>
        </p:pic>
      </p:grpSp>
      <p:sp>
        <p:nvSpPr>
          <p:cNvPr id="37" name="TextBox 36">
            <a:extLst>
              <a:ext uri="{FF2B5EF4-FFF2-40B4-BE49-F238E27FC236}">
                <a16:creationId xmlns:a16="http://schemas.microsoft.com/office/drawing/2014/main" id="{B1EC53A5-393F-4880-AED6-ECEE1E407841}"/>
              </a:ext>
            </a:extLst>
          </p:cNvPr>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5.1.2. Subsets, Proper Subsets, Empty Set and Singleton</a:t>
            </a:r>
            <a:endParaRPr lang="en-SG" sz="2000" dirty="0">
              <a:solidFill>
                <a:schemeClr val="bg1"/>
              </a:solidFill>
            </a:endParaRPr>
          </a:p>
        </p:txBody>
      </p:sp>
    </p:spTree>
    <p:extLst>
      <p:ext uri="{BB962C8B-B14F-4D97-AF65-F5344CB8AC3E}">
        <p14:creationId xmlns:p14="http://schemas.microsoft.com/office/powerpoint/2010/main" val="2752247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dissolv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dissolve">
                                      <p:cBhvr>
                                        <p:cTn id="1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Subsets, Proper Subsets, Empty Set and Singleton</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15</a:t>
            </a:fld>
            <a:endParaRPr lang="en-SG" dirty="0"/>
          </a:p>
        </p:txBody>
      </p:sp>
      <p:sp>
        <p:nvSpPr>
          <p:cNvPr id="2" name="TextBox 1"/>
          <p:cNvSpPr txBox="1"/>
          <p:nvPr/>
        </p:nvSpPr>
        <p:spPr>
          <a:xfrm>
            <a:off x="476756" y="945636"/>
            <a:ext cx="8313953" cy="1769715"/>
          </a:xfrm>
          <a:prstGeom prst="rect">
            <a:avLst/>
          </a:prstGeom>
          <a:noFill/>
        </p:spPr>
        <p:txBody>
          <a:bodyPr wrap="square" rtlCol="0">
            <a:spAutoFit/>
          </a:bodyPr>
          <a:lstStyle/>
          <a:p>
            <a:pPr marL="285750" indent="-285750">
              <a:spcBef>
                <a:spcPts val="600"/>
              </a:spcBef>
              <a:buFont typeface="Wingdings" panose="05000000000000000000" pitchFamily="2" charset="2"/>
              <a:buChar char="§"/>
            </a:pPr>
            <a:r>
              <a:rPr lang="en-SG" sz="2600" dirty="0"/>
              <a:t>It follows from the definition of subset that for a set </a:t>
            </a:r>
            <a:r>
              <a:rPr lang="en-SG" sz="2600" i="1" dirty="0"/>
              <a:t>A</a:t>
            </a:r>
            <a:r>
              <a:rPr lang="en-SG" sz="2600" dirty="0"/>
              <a:t> </a:t>
            </a:r>
            <a:r>
              <a:rPr lang="en-SG" sz="2600" dirty="0">
                <a:solidFill>
                  <a:srgbClr val="C00000"/>
                </a:solidFill>
              </a:rPr>
              <a:t>not</a:t>
            </a:r>
            <a:r>
              <a:rPr lang="en-SG" sz="2600" dirty="0"/>
              <a:t> to be a subset of a set </a:t>
            </a:r>
            <a:r>
              <a:rPr lang="en-SG" sz="2600" i="1" dirty="0"/>
              <a:t>B</a:t>
            </a:r>
            <a:r>
              <a:rPr lang="en-SG" sz="2600" dirty="0"/>
              <a:t> means that there is at least one element of </a:t>
            </a:r>
            <a:r>
              <a:rPr lang="en-SG" sz="2600" i="1" dirty="0"/>
              <a:t>A</a:t>
            </a:r>
            <a:r>
              <a:rPr lang="en-SG" sz="2600" dirty="0"/>
              <a:t> that is not an element of </a:t>
            </a:r>
            <a:r>
              <a:rPr lang="en-SG" sz="2600" i="1" dirty="0"/>
              <a:t>B.</a:t>
            </a:r>
            <a:endParaRPr lang="en-SG" sz="2600" dirty="0">
              <a:solidFill>
                <a:srgbClr val="C00000"/>
              </a:solidFill>
            </a:endParaRPr>
          </a:p>
          <a:p>
            <a:pPr marL="285750" indent="-285750">
              <a:spcBef>
                <a:spcPts val="600"/>
              </a:spcBef>
              <a:buFont typeface="Wingdings" panose="05000000000000000000" pitchFamily="2" charset="2"/>
              <a:buChar char="§"/>
            </a:pPr>
            <a:r>
              <a:rPr lang="en-SG" sz="2600" dirty="0"/>
              <a:t>Symbolically:</a:t>
            </a:r>
          </a:p>
        </p:txBody>
      </p:sp>
      <mc:AlternateContent xmlns:mc="http://schemas.openxmlformats.org/markup-compatibility/2006" xmlns:a14="http://schemas.microsoft.com/office/drawing/2010/main">
        <mc:Choice Requires="a14">
          <p:sp>
            <p:nvSpPr>
              <p:cNvPr id="6" name="TextBox 5"/>
              <p:cNvSpPr txBox="1"/>
              <p:nvPr/>
            </p:nvSpPr>
            <p:spPr>
              <a:xfrm>
                <a:off x="2802768" y="2213662"/>
                <a:ext cx="4357816" cy="461665"/>
              </a:xfrm>
              <a:prstGeom prst="rect">
                <a:avLst/>
              </a:prstGeom>
              <a:solidFill>
                <a:schemeClr val="accent5">
                  <a:lumMod val="20000"/>
                  <a:lumOff val="80000"/>
                </a:schemeClr>
              </a:solidFill>
              <a:ln>
                <a:solidFill>
                  <a:schemeClr val="tx1"/>
                </a:solidFill>
              </a:ln>
            </p:spPr>
            <p:txBody>
              <a:bodyPr wrap="square" rtlCol="0">
                <a:spAutoFit/>
              </a:bodyPr>
              <a:lstStyle/>
              <a:p>
                <a:pPr algn="ctr">
                  <a:tabLst>
                    <a:tab pos="855663" algn="l"/>
                  </a:tabLst>
                </a:pPr>
                <a14:m>
                  <m:oMath xmlns:m="http://schemas.openxmlformats.org/officeDocument/2006/math">
                    <m:r>
                      <a:rPr lang="en-US" sz="2400" b="0" i="1" smtClean="0">
                        <a:latin typeface="Cambria Math" panose="02040503050406030204" pitchFamily="18" charset="0"/>
                      </a:rPr>
                      <m:t>𝐴</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oMath>
                </a14:m>
                <a:r>
                  <a:rPr lang="en-US" sz="2400" dirty="0"/>
                  <a:t>	</a:t>
                </a:r>
                <a14:m>
                  <m:oMath xmlns:m="http://schemas.openxmlformats.org/officeDocument/2006/math">
                    <m:r>
                      <a:rPr lang="en-US" sz="2400" i="1" dirty="0" smtClean="0">
                        <a:latin typeface="Cambria Math" panose="02040503050406030204" pitchFamily="18" charset="0"/>
                        <a:ea typeface="Cambria Math" panose="02040503050406030204" pitchFamily="18" charset="0"/>
                      </a:rPr>
                      <m:t>⇔</m:t>
                    </m:r>
                  </m:oMath>
                </a14:m>
                <a:r>
                  <a:rPr lang="en-US" sz="2400" dirty="0"/>
                  <a:t>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𝑥</m:t>
                    </m:r>
                  </m:oMath>
                </a14:m>
                <a:r>
                  <a:rPr lang="en-US" sz="2400" dirty="0"/>
                  <a:t> </a:t>
                </a:r>
                <a14:m>
                  <m:oMath xmlns:m="http://schemas.openxmlformats.org/officeDocument/2006/math">
                    <m:r>
                      <a:rPr lang="en-US" sz="2400" b="0" i="0" dirty="0" smtClean="0">
                        <a:latin typeface="Cambria Math" panose="02040503050406030204" pitchFamily="18" charset="0"/>
                      </a:rPr>
                      <m:t>(</m:t>
                    </m:r>
                    <m:r>
                      <a:rPr lang="en-US" sz="2400" b="0" i="1" dirty="0" smtClean="0">
                        <a:latin typeface="Cambria Math" panose="02040503050406030204" pitchFamily="18" charset="0"/>
                      </a:rPr>
                      <m:t>𝑥</m:t>
                    </m:r>
                    <m:r>
                      <a:rPr lang="en-US" sz="2400" b="0" i="1" dirty="0" smtClean="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ea typeface="Cambria Math" panose="02040503050406030204" pitchFamily="18" charset="0"/>
                      </a:rPr>
                      <m:t>𝐴</m:t>
                    </m:r>
                    <m:r>
                      <a:rPr lang="en-US" sz="2400" b="0" i="1" dirty="0" smtClean="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ea typeface="Cambria Math" panose="02040503050406030204" pitchFamily="18" charset="0"/>
                      </a:rPr>
                      <m:t>𝑥</m:t>
                    </m:r>
                    <m:r>
                      <a:rPr lang="en-US" sz="2400" b="0" i="1" dirty="0" smtClean="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ea typeface="Cambria Math" panose="02040503050406030204" pitchFamily="18" charset="0"/>
                      </a:rPr>
                      <m:t>𝐵</m:t>
                    </m:r>
                    <m:r>
                      <a:rPr lang="en-US" sz="2400" b="0" i="1" dirty="0" smtClean="0">
                        <a:latin typeface="Cambria Math" panose="02040503050406030204" pitchFamily="18" charset="0"/>
                        <a:ea typeface="Cambria Math" panose="02040503050406030204" pitchFamily="18" charset="0"/>
                      </a:rPr>
                      <m:t>)</m:t>
                    </m:r>
                  </m:oMath>
                </a14:m>
                <a:r>
                  <a:rPr lang="en-US" sz="2400" dirty="0"/>
                  <a:t>.</a:t>
                </a:r>
              </a:p>
            </p:txBody>
          </p:sp>
        </mc:Choice>
        <mc:Fallback xmlns="">
          <p:sp>
            <p:nvSpPr>
              <p:cNvPr id="6" name="TextBox 5"/>
              <p:cNvSpPr txBox="1">
                <a:spLocks noRot="1" noChangeAspect="1" noMove="1" noResize="1" noEditPoints="1" noAdjustHandles="1" noChangeArrowheads="1" noChangeShapeType="1" noTextEdit="1"/>
              </p:cNvSpPr>
              <p:nvPr/>
            </p:nvSpPr>
            <p:spPr>
              <a:xfrm>
                <a:off x="2802768" y="2213662"/>
                <a:ext cx="4357816" cy="461665"/>
              </a:xfrm>
              <a:prstGeom prst="rect">
                <a:avLst/>
              </a:prstGeom>
              <a:blipFill>
                <a:blip r:embed="rId3"/>
                <a:stretch>
                  <a:fillRect t="-8974" b="-26923"/>
                </a:stretch>
              </a:blipFill>
              <a:ln>
                <a:solidFill>
                  <a:schemeClr val="tx1"/>
                </a:solidFill>
              </a:ln>
            </p:spPr>
            <p:txBody>
              <a:bodyPr/>
              <a:lstStyle/>
              <a:p>
                <a:r>
                  <a:rPr lang="en-SG">
                    <a:noFill/>
                  </a:rPr>
                  <a:t> </a:t>
                </a:r>
              </a:p>
            </p:txBody>
          </p:sp>
        </mc:Fallback>
      </mc:AlternateContent>
      <p:sp>
        <p:nvSpPr>
          <p:cNvPr id="57" name="Oval 56"/>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Oval 66">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9" name="Group 8">
            <a:extLst>
              <a:ext uri="{FF2B5EF4-FFF2-40B4-BE49-F238E27FC236}">
                <a16:creationId xmlns:a16="http://schemas.microsoft.com/office/drawing/2014/main" id="{0D62DDC6-B6CE-44DC-85B3-A7D33E48C53B}"/>
              </a:ext>
            </a:extLst>
          </p:cNvPr>
          <p:cNvGrpSpPr/>
          <p:nvPr/>
        </p:nvGrpSpPr>
        <p:grpSpPr>
          <a:xfrm>
            <a:off x="1947845" y="2870226"/>
            <a:ext cx="5233876" cy="584776"/>
            <a:chOff x="1689149" y="4117999"/>
            <a:chExt cx="5233876" cy="584776"/>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28F1BCC-2345-487C-9A91-92D0DAC7E0C6}"/>
                    </a:ext>
                  </a:extLst>
                </p:cNvPr>
                <p:cNvSpPr txBox="1"/>
                <p:nvPr/>
              </p:nvSpPr>
              <p:spPr>
                <a:xfrm>
                  <a:off x="1689149" y="4118000"/>
                  <a:ext cx="973766" cy="584775"/>
                </a:xfrm>
                <a:prstGeom prst="rect">
                  <a:avLst/>
                </a:prstGeom>
                <a:solidFill>
                  <a:srgbClr val="0000FF"/>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SG" sz="3200" i="1" smtClean="0">
                            <a:solidFill>
                              <a:schemeClr val="bg1"/>
                            </a:solidFill>
                            <a:latin typeface="Cambria Math" panose="02040503050406030204" pitchFamily="18" charset="0"/>
                            <a:ea typeface="Cambria Math" panose="02040503050406030204" pitchFamily="18" charset="0"/>
                          </a:rPr>
                          <m:t>⊆</m:t>
                        </m:r>
                      </m:oMath>
                    </m:oMathPara>
                  </a14:m>
                  <a:endParaRPr lang="en-SG" sz="3200" dirty="0">
                    <a:solidFill>
                      <a:schemeClr val="bg1"/>
                    </a:solidFill>
                  </a:endParaRPr>
                </a:p>
              </p:txBody>
            </p:sp>
          </mc:Choice>
          <mc:Fallback xmlns="">
            <p:sp>
              <p:nvSpPr>
                <p:cNvPr id="3" name="TextBox 2">
                  <a:extLst>
                    <a:ext uri="{FF2B5EF4-FFF2-40B4-BE49-F238E27FC236}">
                      <a16:creationId xmlns:a16="http://schemas.microsoft.com/office/drawing/2014/main" id="{428F1BCC-2345-487C-9A91-92D0DAC7E0C6}"/>
                    </a:ext>
                  </a:extLst>
                </p:cNvPr>
                <p:cNvSpPr txBox="1">
                  <a:spLocks noRot="1" noChangeAspect="1" noMove="1" noResize="1" noEditPoints="1" noAdjustHandles="1" noChangeArrowheads="1" noChangeShapeType="1" noTextEdit="1"/>
                </p:cNvSpPr>
                <p:nvPr/>
              </p:nvSpPr>
              <p:spPr>
                <a:xfrm>
                  <a:off x="1689149" y="4118000"/>
                  <a:ext cx="973766" cy="584775"/>
                </a:xfrm>
                <a:prstGeom prst="rect">
                  <a:avLst/>
                </a:prstGeom>
                <a:blipFill>
                  <a:blip r:embed="rId4"/>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567C72FF-8CFE-40FC-8FEE-553C07B31DEF}"/>
                    </a:ext>
                  </a:extLst>
                </p:cNvPr>
                <p:cNvSpPr txBox="1"/>
                <p:nvPr/>
              </p:nvSpPr>
              <p:spPr>
                <a:xfrm>
                  <a:off x="3819204" y="4117999"/>
                  <a:ext cx="973766" cy="584775"/>
                </a:xfrm>
                <a:prstGeom prst="rect">
                  <a:avLst/>
                </a:prstGeom>
                <a:solidFill>
                  <a:srgbClr val="0000FF"/>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SG" sz="3200" i="1" smtClean="0">
                            <a:solidFill>
                              <a:schemeClr val="bg1"/>
                            </a:solidFill>
                            <a:latin typeface="Cambria Math" panose="02040503050406030204" pitchFamily="18" charset="0"/>
                            <a:ea typeface="Cambria Math" panose="02040503050406030204" pitchFamily="18" charset="0"/>
                          </a:rPr>
                          <m:t>⊊</m:t>
                        </m:r>
                      </m:oMath>
                    </m:oMathPara>
                  </a14:m>
                  <a:endParaRPr lang="en-SG" sz="3200" dirty="0">
                    <a:solidFill>
                      <a:schemeClr val="bg1"/>
                    </a:solidFill>
                  </a:endParaRPr>
                </a:p>
              </p:txBody>
            </p:sp>
          </mc:Choice>
          <mc:Fallback xmlns="">
            <p:sp>
              <p:nvSpPr>
                <p:cNvPr id="29" name="TextBox 28">
                  <a:extLst>
                    <a:ext uri="{FF2B5EF4-FFF2-40B4-BE49-F238E27FC236}">
                      <a16:creationId xmlns:a16="http://schemas.microsoft.com/office/drawing/2014/main" id="{567C72FF-8CFE-40FC-8FEE-553C07B31DEF}"/>
                    </a:ext>
                  </a:extLst>
                </p:cNvPr>
                <p:cNvSpPr txBox="1">
                  <a:spLocks noRot="1" noChangeAspect="1" noMove="1" noResize="1" noEditPoints="1" noAdjustHandles="1" noChangeArrowheads="1" noChangeShapeType="1" noTextEdit="1"/>
                </p:cNvSpPr>
                <p:nvPr/>
              </p:nvSpPr>
              <p:spPr>
                <a:xfrm>
                  <a:off x="3819204" y="4117999"/>
                  <a:ext cx="973766" cy="584775"/>
                </a:xfrm>
                <a:prstGeom prst="rect">
                  <a:avLst/>
                </a:prstGeom>
                <a:blipFill>
                  <a:blip r:embed="rId5"/>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E825733E-057F-42F1-84C0-3B06CC7D74A7}"/>
                    </a:ext>
                  </a:extLst>
                </p:cNvPr>
                <p:cNvSpPr txBox="1"/>
                <p:nvPr/>
              </p:nvSpPr>
              <p:spPr>
                <a:xfrm>
                  <a:off x="5949259" y="4117999"/>
                  <a:ext cx="973766" cy="584775"/>
                </a:xfrm>
                <a:prstGeom prst="rect">
                  <a:avLst/>
                </a:prstGeom>
                <a:solidFill>
                  <a:srgbClr val="0000FF"/>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SG" sz="3200" i="1" smtClean="0">
                            <a:solidFill>
                              <a:schemeClr val="bg1"/>
                            </a:solidFill>
                            <a:latin typeface="Cambria Math" panose="02040503050406030204" pitchFamily="18" charset="0"/>
                            <a:ea typeface="Cambria Math" panose="02040503050406030204" pitchFamily="18" charset="0"/>
                          </a:rPr>
                          <m:t>⊈</m:t>
                        </m:r>
                      </m:oMath>
                    </m:oMathPara>
                  </a14:m>
                  <a:endParaRPr lang="en-SG" sz="3200" dirty="0">
                    <a:solidFill>
                      <a:schemeClr val="bg1"/>
                    </a:solidFill>
                  </a:endParaRPr>
                </a:p>
              </p:txBody>
            </p:sp>
          </mc:Choice>
          <mc:Fallback xmlns="">
            <p:sp>
              <p:nvSpPr>
                <p:cNvPr id="30" name="TextBox 29">
                  <a:extLst>
                    <a:ext uri="{FF2B5EF4-FFF2-40B4-BE49-F238E27FC236}">
                      <a16:creationId xmlns:a16="http://schemas.microsoft.com/office/drawing/2014/main" id="{E825733E-057F-42F1-84C0-3B06CC7D74A7}"/>
                    </a:ext>
                  </a:extLst>
                </p:cNvPr>
                <p:cNvSpPr txBox="1">
                  <a:spLocks noRot="1" noChangeAspect="1" noMove="1" noResize="1" noEditPoints="1" noAdjustHandles="1" noChangeArrowheads="1" noChangeShapeType="1" noTextEdit="1"/>
                </p:cNvSpPr>
                <p:nvPr/>
              </p:nvSpPr>
              <p:spPr>
                <a:xfrm>
                  <a:off x="5949259" y="4117999"/>
                  <a:ext cx="973766" cy="584775"/>
                </a:xfrm>
                <a:prstGeom prst="rect">
                  <a:avLst/>
                </a:prstGeom>
                <a:blipFill>
                  <a:blip r:embed="rId6"/>
                  <a:stretch>
                    <a:fillRect/>
                  </a:stretch>
                </a:blipFill>
              </p:spPr>
              <p:txBody>
                <a:bodyPr/>
                <a:lstStyle/>
                <a:p>
                  <a:r>
                    <a:rPr lang="en-SG">
                      <a:noFill/>
                    </a:rPr>
                    <a:t> </a:t>
                  </a:r>
                </a:p>
              </p:txBody>
            </p:sp>
          </mc:Fallback>
        </mc:AlternateContent>
      </p:grpSp>
      <p:sp>
        <p:nvSpPr>
          <p:cNvPr id="8" name="TextBox 7">
            <a:extLst>
              <a:ext uri="{FF2B5EF4-FFF2-40B4-BE49-F238E27FC236}">
                <a16:creationId xmlns:a16="http://schemas.microsoft.com/office/drawing/2014/main" id="{1AF939A9-19AB-4074-9B63-53527EA79BA9}"/>
              </a:ext>
            </a:extLst>
          </p:cNvPr>
          <p:cNvSpPr txBox="1"/>
          <p:nvPr/>
        </p:nvSpPr>
        <p:spPr>
          <a:xfrm>
            <a:off x="1621046" y="3447055"/>
            <a:ext cx="1627365" cy="461665"/>
          </a:xfrm>
          <a:prstGeom prst="rect">
            <a:avLst/>
          </a:prstGeom>
          <a:noFill/>
        </p:spPr>
        <p:txBody>
          <a:bodyPr wrap="square" rtlCol="0">
            <a:spAutoFit/>
          </a:bodyPr>
          <a:lstStyle/>
          <a:p>
            <a:pPr algn="ctr"/>
            <a:r>
              <a:rPr lang="en-US" sz="2400" dirty="0"/>
              <a:t>Subset</a:t>
            </a:r>
            <a:endParaRPr lang="en-SG" sz="2400" dirty="0"/>
          </a:p>
        </p:txBody>
      </p:sp>
      <p:sp>
        <p:nvSpPr>
          <p:cNvPr id="32" name="TextBox 31">
            <a:extLst>
              <a:ext uri="{FF2B5EF4-FFF2-40B4-BE49-F238E27FC236}">
                <a16:creationId xmlns:a16="http://schemas.microsoft.com/office/drawing/2014/main" id="{D1D31EAB-117C-4BCA-A3B2-293E7F595494}"/>
              </a:ext>
            </a:extLst>
          </p:cNvPr>
          <p:cNvSpPr txBox="1"/>
          <p:nvPr/>
        </p:nvSpPr>
        <p:spPr>
          <a:xfrm>
            <a:off x="3751101" y="3447055"/>
            <a:ext cx="1627365" cy="830997"/>
          </a:xfrm>
          <a:prstGeom prst="rect">
            <a:avLst/>
          </a:prstGeom>
          <a:noFill/>
        </p:spPr>
        <p:txBody>
          <a:bodyPr wrap="square" rtlCol="0">
            <a:spAutoFit/>
          </a:bodyPr>
          <a:lstStyle/>
          <a:p>
            <a:pPr algn="ctr"/>
            <a:r>
              <a:rPr lang="en-US" sz="2400" dirty="0"/>
              <a:t>Proper subset</a:t>
            </a:r>
            <a:endParaRPr lang="en-SG" sz="2400" dirty="0"/>
          </a:p>
        </p:txBody>
      </p:sp>
      <p:sp>
        <p:nvSpPr>
          <p:cNvPr id="34" name="TextBox 33">
            <a:extLst>
              <a:ext uri="{FF2B5EF4-FFF2-40B4-BE49-F238E27FC236}">
                <a16:creationId xmlns:a16="http://schemas.microsoft.com/office/drawing/2014/main" id="{1EAF91BC-9289-4F69-986E-83E12093B5ED}"/>
              </a:ext>
            </a:extLst>
          </p:cNvPr>
          <p:cNvSpPr txBox="1"/>
          <p:nvPr/>
        </p:nvSpPr>
        <p:spPr>
          <a:xfrm>
            <a:off x="5881156" y="3447055"/>
            <a:ext cx="1627365" cy="461665"/>
          </a:xfrm>
          <a:prstGeom prst="rect">
            <a:avLst/>
          </a:prstGeom>
          <a:noFill/>
        </p:spPr>
        <p:txBody>
          <a:bodyPr wrap="square" rtlCol="0">
            <a:spAutoFit/>
          </a:bodyPr>
          <a:lstStyle/>
          <a:p>
            <a:pPr algn="ctr"/>
            <a:r>
              <a:rPr lang="en-US" sz="2400" dirty="0"/>
              <a:t>Not subset</a:t>
            </a:r>
            <a:endParaRPr lang="en-SG" sz="2400" dirty="0"/>
          </a:p>
        </p:txBody>
      </p:sp>
      <p:grpSp>
        <p:nvGrpSpPr>
          <p:cNvPr id="38" name="Group 37">
            <a:extLst>
              <a:ext uri="{FF2B5EF4-FFF2-40B4-BE49-F238E27FC236}">
                <a16:creationId xmlns:a16="http://schemas.microsoft.com/office/drawing/2014/main" id="{CBDF61E2-B58D-4F23-A1B9-C01A9B68CBCA}"/>
              </a:ext>
            </a:extLst>
          </p:cNvPr>
          <p:cNvGrpSpPr/>
          <p:nvPr/>
        </p:nvGrpSpPr>
        <p:grpSpPr>
          <a:xfrm>
            <a:off x="583074" y="4916334"/>
            <a:ext cx="8008955" cy="1057133"/>
            <a:chOff x="993227" y="4598517"/>
            <a:chExt cx="8008955" cy="1057133"/>
          </a:xfrm>
        </p:grpSpPr>
        <p:sp>
          <p:nvSpPr>
            <p:cNvPr id="39" name="Rectangle 38">
              <a:extLst>
                <a:ext uri="{FF2B5EF4-FFF2-40B4-BE49-F238E27FC236}">
                  <a16:creationId xmlns:a16="http://schemas.microsoft.com/office/drawing/2014/main" id="{CC06EB3B-09FD-405A-AED6-F24B6A9F713E}"/>
                </a:ext>
              </a:extLst>
            </p:cNvPr>
            <p:cNvSpPr/>
            <p:nvPr/>
          </p:nvSpPr>
          <p:spPr>
            <a:xfrm>
              <a:off x="993228" y="4598518"/>
              <a:ext cx="8008954" cy="1057132"/>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0" name="Rectangle 39">
              <a:extLst>
                <a:ext uri="{FF2B5EF4-FFF2-40B4-BE49-F238E27FC236}">
                  <a16:creationId xmlns:a16="http://schemas.microsoft.com/office/drawing/2014/main" id="{8B02259D-751F-449C-89ED-D7ECD517055E}"/>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3" name="TextBox 42">
              <a:extLst>
                <a:ext uri="{FF2B5EF4-FFF2-40B4-BE49-F238E27FC236}">
                  <a16:creationId xmlns:a16="http://schemas.microsoft.com/office/drawing/2014/main" id="{DD0DE0E9-33A9-40AE-93D0-A197B59E4999}"/>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6.2.4</a:t>
              </a: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CE6270BC-28DD-4AE8-966F-1DD8C9579700}"/>
                    </a:ext>
                  </a:extLst>
                </p:cNvPr>
                <p:cNvSpPr txBox="1"/>
                <p:nvPr/>
              </p:nvSpPr>
              <p:spPr>
                <a:xfrm>
                  <a:off x="1109374" y="5193984"/>
                  <a:ext cx="7731125" cy="461665"/>
                </a:xfrm>
                <a:prstGeom prst="rect">
                  <a:avLst/>
                </a:prstGeom>
                <a:noFill/>
              </p:spPr>
              <p:txBody>
                <a:bodyPr wrap="square" rtlCol="0">
                  <a:spAutoFit/>
                </a:bodyPr>
                <a:lstStyle/>
                <a:p>
                  <a:pPr>
                    <a:spcAft>
                      <a:spcPts val="600"/>
                    </a:spcAft>
                  </a:pPr>
                  <a:r>
                    <a:rPr lang="en-SG" sz="2400" dirty="0"/>
                    <a:t>An empty set is a subset of every set, i.e. </a:t>
                  </a:r>
                  <a14:m>
                    <m:oMath xmlns:m="http://schemas.openxmlformats.org/officeDocument/2006/math">
                      <m:r>
                        <a:rPr lang="en-SG"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𝐴</m:t>
                      </m:r>
                    </m:oMath>
                  </a14:m>
                  <a:r>
                    <a:rPr lang="en-SG" sz="2200" dirty="0"/>
                    <a:t> for all sets </a:t>
                  </a:r>
                  <a14:m>
                    <m:oMath xmlns:m="http://schemas.openxmlformats.org/officeDocument/2006/math">
                      <m:r>
                        <a:rPr lang="en-SG" sz="2200" i="1" dirty="0" smtClean="0">
                          <a:latin typeface="Cambria Math" panose="02040503050406030204" pitchFamily="18" charset="0"/>
                        </a:rPr>
                        <m:t>𝐴</m:t>
                      </m:r>
                    </m:oMath>
                  </a14:m>
                  <a:r>
                    <a:rPr lang="en-SG" sz="2200" dirty="0"/>
                    <a:t>.</a:t>
                  </a:r>
                </a:p>
              </p:txBody>
            </p:sp>
          </mc:Choice>
          <mc:Fallback xmlns="">
            <p:sp>
              <p:nvSpPr>
                <p:cNvPr id="46" name="TextBox 45">
                  <a:extLst>
                    <a:ext uri="{FF2B5EF4-FFF2-40B4-BE49-F238E27FC236}">
                      <a16:creationId xmlns:a16="http://schemas.microsoft.com/office/drawing/2014/main" id="{69926A14-7E0B-4C6E-8A36-2DDCF53C225D}"/>
                    </a:ext>
                  </a:extLst>
                </p:cNvPr>
                <p:cNvSpPr txBox="1">
                  <a:spLocks noRot="1" noChangeAspect="1" noMove="1" noResize="1" noEditPoints="1" noAdjustHandles="1" noChangeArrowheads="1" noChangeShapeType="1" noTextEdit="1"/>
                </p:cNvSpPr>
                <p:nvPr/>
              </p:nvSpPr>
              <p:spPr>
                <a:xfrm>
                  <a:off x="1109374" y="5193984"/>
                  <a:ext cx="7731125" cy="461665"/>
                </a:xfrm>
                <a:prstGeom prst="rect">
                  <a:avLst/>
                </a:prstGeom>
                <a:blipFill>
                  <a:blip r:embed="rId7"/>
                  <a:stretch>
                    <a:fillRect l="-1183" t="-10667" b="-30667"/>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5796550F-DA38-47AC-A578-F6C1ECD126EC}"/>
                  </a:ext>
                </a:extLst>
              </p:cNvPr>
              <p:cNvSpPr txBox="1"/>
              <p:nvPr/>
            </p:nvSpPr>
            <p:spPr>
              <a:xfrm>
                <a:off x="476756" y="4347287"/>
                <a:ext cx="8313953" cy="492443"/>
              </a:xfrm>
              <a:prstGeom prst="rect">
                <a:avLst/>
              </a:prstGeom>
              <a:noFill/>
            </p:spPr>
            <p:txBody>
              <a:bodyPr wrap="square" rtlCol="0">
                <a:spAutoFit/>
              </a:bodyPr>
              <a:lstStyle/>
              <a:p>
                <a:pPr marL="285750" indent="-285750">
                  <a:spcBef>
                    <a:spcPts val="600"/>
                  </a:spcBef>
                  <a:buFont typeface="Wingdings" panose="05000000000000000000" pitchFamily="2" charset="2"/>
                  <a:buChar char="§"/>
                </a:pPr>
                <a:r>
                  <a:rPr lang="en-SG" sz="2600" dirty="0"/>
                  <a:t>A set with no element, {}, is an </a:t>
                </a:r>
                <a:r>
                  <a:rPr lang="en-SG" sz="2600" dirty="0">
                    <a:solidFill>
                      <a:srgbClr val="C00000"/>
                    </a:solidFill>
                  </a:rPr>
                  <a:t>empty set</a:t>
                </a:r>
                <a:r>
                  <a:rPr lang="en-SG" sz="2600" dirty="0"/>
                  <a:t>, denoted as </a:t>
                </a:r>
                <a14:m>
                  <m:oMath xmlns:m="http://schemas.openxmlformats.org/officeDocument/2006/math">
                    <m:r>
                      <a:rPr lang="en-SG" sz="2600" i="1" smtClean="0">
                        <a:solidFill>
                          <a:srgbClr val="C00000"/>
                        </a:solidFill>
                        <a:latin typeface="Cambria Math" panose="02040503050406030204" pitchFamily="18" charset="0"/>
                        <a:ea typeface="Cambria Math" panose="02040503050406030204" pitchFamily="18" charset="0"/>
                      </a:rPr>
                      <m:t>∅</m:t>
                    </m:r>
                  </m:oMath>
                </a14:m>
                <a:r>
                  <a:rPr lang="en-SG" sz="2600" dirty="0"/>
                  <a:t>.</a:t>
                </a:r>
              </a:p>
            </p:txBody>
          </p:sp>
        </mc:Choice>
        <mc:Fallback xmlns="">
          <p:sp>
            <p:nvSpPr>
              <p:cNvPr id="45" name="TextBox 44">
                <a:extLst>
                  <a:ext uri="{FF2B5EF4-FFF2-40B4-BE49-F238E27FC236}">
                    <a16:creationId xmlns:a16="http://schemas.microsoft.com/office/drawing/2014/main" id="{5796550F-DA38-47AC-A578-F6C1ECD126EC}"/>
                  </a:ext>
                </a:extLst>
              </p:cNvPr>
              <p:cNvSpPr txBox="1">
                <a:spLocks noRot="1" noChangeAspect="1" noMove="1" noResize="1" noEditPoints="1" noAdjustHandles="1" noChangeArrowheads="1" noChangeShapeType="1" noTextEdit="1"/>
              </p:cNvSpPr>
              <p:nvPr/>
            </p:nvSpPr>
            <p:spPr>
              <a:xfrm>
                <a:off x="476756" y="4347287"/>
                <a:ext cx="8313953" cy="492443"/>
              </a:xfrm>
              <a:prstGeom prst="rect">
                <a:avLst/>
              </a:prstGeom>
              <a:blipFill>
                <a:blip r:embed="rId8"/>
                <a:stretch>
                  <a:fillRect l="-1100" t="-9877" b="-32099"/>
                </a:stretch>
              </a:blipFill>
            </p:spPr>
            <p:txBody>
              <a:bodyPr/>
              <a:lstStyle/>
              <a:p>
                <a:r>
                  <a:rPr lang="en-SG">
                    <a:noFill/>
                  </a:rPr>
                  <a:t> </a:t>
                </a:r>
              </a:p>
            </p:txBody>
          </p:sp>
        </mc:Fallback>
      </mc:AlternateContent>
      <p:sp>
        <p:nvSpPr>
          <p:cNvPr id="35" name="TextBox 34">
            <a:extLst>
              <a:ext uri="{FF2B5EF4-FFF2-40B4-BE49-F238E27FC236}">
                <a16:creationId xmlns:a16="http://schemas.microsoft.com/office/drawing/2014/main" id="{D39BE0FF-3A8E-4548-8DC2-761D20D076A0}"/>
              </a:ext>
            </a:extLst>
          </p:cNvPr>
          <p:cNvSpPr txBox="1"/>
          <p:nvPr/>
        </p:nvSpPr>
        <p:spPr>
          <a:xfrm>
            <a:off x="435372" y="6110129"/>
            <a:ext cx="7430672" cy="492443"/>
          </a:xfrm>
          <a:prstGeom prst="rect">
            <a:avLst/>
          </a:prstGeom>
          <a:noFill/>
        </p:spPr>
        <p:txBody>
          <a:bodyPr wrap="square" rtlCol="0">
            <a:spAutoFit/>
          </a:bodyPr>
          <a:lstStyle/>
          <a:p>
            <a:pPr marL="285750" indent="-285750">
              <a:spcBef>
                <a:spcPts val="600"/>
              </a:spcBef>
              <a:buFont typeface="Wingdings" panose="05000000000000000000" pitchFamily="2" charset="2"/>
              <a:buChar char="§"/>
            </a:pPr>
            <a:r>
              <a:rPr lang="en-SG" sz="2600" dirty="0"/>
              <a:t>A set with exactly one element is called a </a:t>
            </a:r>
            <a:r>
              <a:rPr lang="en-SG" sz="2600" dirty="0">
                <a:solidFill>
                  <a:srgbClr val="C00000"/>
                </a:solidFill>
              </a:rPr>
              <a:t>singleton</a:t>
            </a:r>
            <a:r>
              <a:rPr lang="en-SG" sz="2600" dirty="0"/>
              <a:t>.</a:t>
            </a:r>
          </a:p>
        </p:txBody>
      </p:sp>
    </p:spTree>
    <p:extLst>
      <p:ext uri="{BB962C8B-B14F-4D97-AF65-F5344CB8AC3E}">
        <p14:creationId xmlns:p14="http://schemas.microsoft.com/office/powerpoint/2010/main" val="264305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dissolv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dissolv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dissolve">
                                      <p:cBhvr>
                                        <p:cTn id="27" dur="500"/>
                                        <p:tgtEl>
                                          <p:spTgt spid="4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dissolve">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dissolve">
                                      <p:cBhvr>
                                        <p:cTn id="3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2" grpId="0"/>
      <p:bldP spid="34" grpId="0"/>
      <p:bldP spid="45"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	</a:t>
            </a:r>
            <a:endParaRPr lang="en-SG" sz="1050" dirty="0">
              <a:solidFill>
                <a:schemeClr val="bg1"/>
              </a:solidFill>
            </a:endParaRPr>
          </a:p>
        </p:txBody>
      </p:sp>
      <mc:AlternateContent xmlns:mc="http://schemas.openxmlformats.org/markup-compatibility/2006" xmlns:a14="http://schemas.microsoft.com/office/drawing/2010/main">
        <mc:Choice Requires="a14">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Distinction between </a:t>
                </a:r>
                <a14:m>
                  <m:oMath xmlns:m="http://schemas.openxmlformats.org/officeDocument/2006/math">
                    <m:r>
                      <a:rPr lang="en-SG" sz="1400" i="1" smtClean="0">
                        <a:solidFill>
                          <a:schemeClr val="bg1"/>
                        </a:solidFill>
                        <a:latin typeface="Cambria Math" panose="02040503050406030204" pitchFamily="18" charset="0"/>
                        <a:ea typeface="Cambria Math" panose="02040503050406030204" pitchFamily="18" charset="0"/>
                      </a:rPr>
                      <m:t>∈</m:t>
                    </m:r>
                  </m:oMath>
                </a14:m>
                <a:r>
                  <a:rPr lang="en-SG" sz="1400" dirty="0">
                    <a:solidFill>
                      <a:schemeClr val="bg1"/>
                    </a:solidFill>
                  </a:rPr>
                  <a:t> and </a:t>
                </a:r>
                <a14:m>
                  <m:oMath xmlns:m="http://schemas.openxmlformats.org/officeDocument/2006/math">
                    <m:r>
                      <a:rPr lang="en-SG" sz="1400" i="1" smtClean="0">
                        <a:solidFill>
                          <a:schemeClr val="bg1"/>
                        </a:solidFill>
                        <a:latin typeface="Cambria Math" panose="02040503050406030204" pitchFamily="18" charset="0"/>
                        <a:ea typeface="Cambria Math" panose="02040503050406030204" pitchFamily="18" charset="0"/>
                      </a:rPr>
                      <m:t>⊆</m:t>
                    </m:r>
                  </m:oMath>
                </a14:m>
                <a:r>
                  <a:rPr lang="en-SG" sz="1400" dirty="0">
                    <a:solidFill>
                      <a:schemeClr val="bg1"/>
                    </a:solidFill>
                  </a:rPr>
                  <a:t> </a:t>
                </a:r>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96558"/>
                <a:ext cx="9144000" cy="327339"/>
              </a:xfrm>
              <a:prstGeom prst="rect">
                <a:avLst/>
              </a:prstGeom>
              <a:blipFill>
                <a:blip r:embed="rId3"/>
                <a:stretch>
                  <a:fillRect t="-1852" b="-12963"/>
                </a:stretch>
              </a:blipFill>
            </p:spPr>
            <p:txBody>
              <a:bodyPr/>
              <a:lstStyle/>
              <a:p>
                <a:r>
                  <a:rPr lang="en-US">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16</a:t>
            </a:fld>
            <a:endParaRPr lang="en-SG" dirty="0"/>
          </a:p>
        </p:txBody>
      </p:sp>
      <p:sp>
        <p:nvSpPr>
          <p:cNvPr id="2" name="TextBox 1"/>
          <p:cNvSpPr txBox="1"/>
          <p:nvPr/>
        </p:nvSpPr>
        <p:spPr>
          <a:xfrm>
            <a:off x="476756" y="1002062"/>
            <a:ext cx="8313953" cy="523220"/>
          </a:xfrm>
          <a:prstGeom prst="rect">
            <a:avLst/>
          </a:prstGeom>
          <a:noFill/>
        </p:spPr>
        <p:txBody>
          <a:bodyPr wrap="square" rtlCol="0">
            <a:spAutoFit/>
          </a:bodyPr>
          <a:lstStyle/>
          <a:p>
            <a:pPr>
              <a:spcBef>
                <a:spcPts val="600"/>
              </a:spcBef>
            </a:pPr>
            <a:r>
              <a:rPr lang="en-SG" sz="2800" dirty="0"/>
              <a:t>Which of the following are true?</a:t>
            </a:r>
          </a:p>
        </p:txBody>
      </p:sp>
      <p:sp>
        <p:nvSpPr>
          <p:cNvPr id="32" name="TextBox 31">
            <a:extLst>
              <a:ext uri="{FF2B5EF4-FFF2-40B4-BE49-F238E27FC236}">
                <a16:creationId xmlns:a16="http://schemas.microsoft.com/office/drawing/2014/main" id="{00B4D0C8-FE9C-4A0B-A0FF-0E196E400CEF}"/>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33" name="Oval 32"/>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p:cNvSpPr/>
          <p:nvPr/>
        </p:nvSpPr>
        <p:spPr>
          <a:xfrm>
            <a:off x="49230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pic>
        <p:nvPicPr>
          <p:cNvPr id="29" name="Picture 28">
            <a:extLst>
              <a:ext uri="{FF2B5EF4-FFF2-40B4-BE49-F238E27FC236}">
                <a16:creationId xmlns:a16="http://schemas.microsoft.com/office/drawing/2014/main" id="{22F053CE-8C43-4D95-8B92-4935D50A3FB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9743"/>
          <a:stretch/>
        </p:blipFill>
        <p:spPr>
          <a:xfrm>
            <a:off x="7747558" y="496558"/>
            <a:ext cx="1396442" cy="917979"/>
          </a:xfrm>
          <a:prstGeom prst="rect">
            <a:avLst/>
          </a:prstGeom>
        </p:spPr>
      </p:pic>
      <mc:AlternateContent xmlns:mc="http://schemas.openxmlformats.org/markup-compatibility/2006" xmlns:a14="http://schemas.microsoft.com/office/drawing/2010/main">
        <mc:Choice Requires="a14">
          <p:sp>
            <p:nvSpPr>
              <p:cNvPr id="30" name="TextBox 29"/>
              <p:cNvSpPr txBox="1"/>
              <p:nvPr/>
            </p:nvSpPr>
            <p:spPr>
              <a:xfrm>
                <a:off x="1843736" y="1658193"/>
                <a:ext cx="3982453" cy="4585871"/>
              </a:xfrm>
              <a:prstGeom prst="rect">
                <a:avLst/>
              </a:prstGeom>
              <a:noFill/>
            </p:spPr>
            <p:txBody>
              <a:bodyPr wrap="square" rtlCol="0">
                <a:spAutoFit/>
              </a:bodyPr>
              <a:lstStyle/>
              <a:p>
                <a:pPr>
                  <a:spcBef>
                    <a:spcPts val="600"/>
                  </a:spcBef>
                  <a:tabLst>
                    <a:tab pos="801688" algn="l"/>
                  </a:tabLst>
                </a:pPr>
                <a:r>
                  <a:rPr lang="en-SG" sz="2800" dirty="0"/>
                  <a:t>a.	</a:t>
                </a:r>
                <a14:m>
                  <m:oMath xmlns:m="http://schemas.openxmlformats.org/officeDocument/2006/math">
                    <m:r>
                      <a:rPr lang="en-SG" sz="2800" i="1" smtClean="0">
                        <a:latin typeface="Cambria Math" panose="02040503050406030204" pitchFamily="18" charset="0"/>
                        <a:ea typeface="Cambria Math" panose="02040503050406030204" pitchFamily="18" charset="0"/>
                      </a:rPr>
                      <m:t>∅</m:t>
                    </m:r>
                  </m:oMath>
                </a14:m>
                <a:r>
                  <a:rPr lang="en-SG" sz="2800" dirty="0">
                    <a:ea typeface="Cambria Math" panose="02040503050406030204" pitchFamily="18" charset="0"/>
                  </a:rPr>
                  <a:t> </a:t>
                </a:r>
                <a14:m>
                  <m:oMath xmlns:m="http://schemas.openxmlformats.org/officeDocument/2006/math">
                    <m:r>
                      <a:rPr lang="en-SG" sz="2800" i="1">
                        <a:latin typeface="Cambria Math" panose="02040503050406030204" pitchFamily="18" charset="0"/>
                        <a:ea typeface="Cambria Math" panose="02040503050406030204" pitchFamily="18" charset="0"/>
                      </a:rPr>
                      <m:t>∈{1, 2, 3}</m:t>
                    </m:r>
                  </m:oMath>
                </a14:m>
                <a:endParaRPr lang="en-SG" sz="2800" dirty="0"/>
              </a:p>
              <a:p>
                <a:pPr>
                  <a:spcBef>
                    <a:spcPts val="600"/>
                  </a:spcBef>
                  <a:tabLst>
                    <a:tab pos="801688" algn="l"/>
                  </a:tabLst>
                </a:pPr>
                <a:r>
                  <a:rPr lang="en-SG" sz="2800" dirty="0"/>
                  <a:t>b.	</a:t>
                </a:r>
                <a14:m>
                  <m:oMath xmlns:m="http://schemas.openxmlformats.org/officeDocument/2006/math">
                    <m:r>
                      <a:rPr lang="en-SG" sz="2800" i="1">
                        <a:latin typeface="Cambria Math" panose="02040503050406030204" pitchFamily="18" charset="0"/>
                        <a:ea typeface="Cambria Math" panose="02040503050406030204" pitchFamily="18" charset="0"/>
                      </a:rPr>
                      <m:t>∅⊆{1, 2, 3}</m:t>
                    </m:r>
                  </m:oMath>
                </a14:m>
                <a:endParaRPr lang="en-SG" sz="2800" dirty="0"/>
              </a:p>
              <a:p>
                <a:pPr>
                  <a:spcBef>
                    <a:spcPts val="600"/>
                  </a:spcBef>
                  <a:tabLst>
                    <a:tab pos="801688" algn="l"/>
                  </a:tabLst>
                </a:pPr>
                <a:r>
                  <a:rPr lang="en-SG" sz="2800" dirty="0"/>
                  <a:t>c.	</a:t>
                </a:r>
                <a14:m>
                  <m:oMath xmlns:m="http://schemas.openxmlformats.org/officeDocument/2006/math">
                    <m:r>
                      <a:rPr lang="en-SG" sz="2800" b="0" i="1" smtClean="0">
                        <a:latin typeface="Cambria Math" panose="02040503050406030204" pitchFamily="18" charset="0"/>
                      </a:rPr>
                      <m:t>2 </m:t>
                    </m:r>
                    <m:r>
                      <a:rPr lang="en-SG" sz="2800" b="0" i="1" smtClean="0">
                        <a:latin typeface="Cambria Math" panose="02040503050406030204" pitchFamily="18" charset="0"/>
                        <a:ea typeface="Cambria Math" panose="02040503050406030204" pitchFamily="18" charset="0"/>
                      </a:rPr>
                      <m:t>∈{1, 2, 3}</m:t>
                    </m:r>
                  </m:oMath>
                </a14:m>
                <a:endParaRPr lang="en-SG" sz="2800" dirty="0"/>
              </a:p>
              <a:p>
                <a:pPr>
                  <a:spcBef>
                    <a:spcPts val="600"/>
                  </a:spcBef>
                  <a:tabLst>
                    <a:tab pos="801688" algn="l"/>
                  </a:tabLst>
                </a:pPr>
                <a:r>
                  <a:rPr lang="en-SG" sz="2800" dirty="0"/>
                  <a:t>d.	</a:t>
                </a:r>
                <a14:m>
                  <m:oMath xmlns:m="http://schemas.openxmlformats.org/officeDocument/2006/math">
                    <m:r>
                      <a:rPr lang="en-SG" sz="2800" b="0" i="0" smtClean="0">
                        <a:latin typeface="Cambria Math" panose="02040503050406030204" pitchFamily="18" charset="0"/>
                      </a:rPr>
                      <m:t>{</m:t>
                    </m:r>
                    <m:r>
                      <a:rPr lang="en-SG" sz="2800" i="1">
                        <a:latin typeface="Cambria Math" panose="02040503050406030204" pitchFamily="18" charset="0"/>
                      </a:rPr>
                      <m:t>2</m:t>
                    </m:r>
                    <m:r>
                      <a:rPr lang="en-SG" sz="2800" b="0" i="1" smtClean="0">
                        <a:latin typeface="Cambria Math" panose="02040503050406030204" pitchFamily="18" charset="0"/>
                      </a:rPr>
                      <m:t>}</m:t>
                    </m:r>
                    <m:r>
                      <a:rPr lang="en-SG" sz="2800" i="1">
                        <a:latin typeface="Cambria Math" panose="02040503050406030204" pitchFamily="18" charset="0"/>
                      </a:rPr>
                      <m:t> </m:t>
                    </m:r>
                    <m:r>
                      <a:rPr lang="en-SG" sz="2800" i="1">
                        <a:latin typeface="Cambria Math" panose="02040503050406030204" pitchFamily="18" charset="0"/>
                        <a:ea typeface="Cambria Math" panose="02040503050406030204" pitchFamily="18" charset="0"/>
                      </a:rPr>
                      <m:t>∈{1, 2, 3}</m:t>
                    </m:r>
                  </m:oMath>
                </a14:m>
                <a:endParaRPr lang="en-SG" sz="2800" dirty="0"/>
              </a:p>
              <a:p>
                <a:pPr>
                  <a:spcBef>
                    <a:spcPts val="600"/>
                  </a:spcBef>
                  <a:tabLst>
                    <a:tab pos="801688" algn="l"/>
                  </a:tabLst>
                </a:pPr>
                <a:r>
                  <a:rPr lang="en-SG" sz="2800" dirty="0"/>
                  <a:t>e.	</a:t>
                </a:r>
                <a14:m>
                  <m:oMath xmlns:m="http://schemas.openxmlformats.org/officeDocument/2006/math">
                    <m:r>
                      <a:rPr lang="en-SG" sz="2800" i="1">
                        <a:latin typeface="Cambria Math" panose="02040503050406030204" pitchFamily="18" charset="0"/>
                      </a:rPr>
                      <m:t>2 </m:t>
                    </m:r>
                    <m:r>
                      <a:rPr lang="en-SG" sz="2800" i="1" smtClean="0">
                        <a:latin typeface="Cambria Math" panose="02040503050406030204" pitchFamily="18" charset="0"/>
                        <a:ea typeface="Cambria Math" panose="02040503050406030204" pitchFamily="18" charset="0"/>
                      </a:rPr>
                      <m:t>⊆</m:t>
                    </m:r>
                    <m:r>
                      <a:rPr lang="en-SG" sz="2800" i="1">
                        <a:latin typeface="Cambria Math" panose="02040503050406030204" pitchFamily="18" charset="0"/>
                        <a:ea typeface="Cambria Math" panose="02040503050406030204" pitchFamily="18" charset="0"/>
                      </a:rPr>
                      <m:t>{1, 2, 3}</m:t>
                    </m:r>
                  </m:oMath>
                </a14:m>
                <a:endParaRPr lang="en-SG" sz="2800" dirty="0"/>
              </a:p>
              <a:p>
                <a:pPr>
                  <a:spcBef>
                    <a:spcPts val="600"/>
                  </a:spcBef>
                  <a:tabLst>
                    <a:tab pos="801688" algn="l"/>
                  </a:tabLst>
                </a:pPr>
                <a:r>
                  <a:rPr lang="en-SG" sz="2800" dirty="0"/>
                  <a:t>f.	</a:t>
                </a:r>
                <a14:m>
                  <m:oMath xmlns:m="http://schemas.openxmlformats.org/officeDocument/2006/math">
                    <m:r>
                      <a:rPr lang="en-SG" sz="2800" b="0" i="0" smtClean="0">
                        <a:latin typeface="Cambria Math" panose="02040503050406030204" pitchFamily="18" charset="0"/>
                      </a:rPr>
                      <m:t>{</m:t>
                    </m:r>
                    <m:r>
                      <a:rPr lang="en-SG" sz="2800" i="1">
                        <a:latin typeface="Cambria Math" panose="02040503050406030204" pitchFamily="18" charset="0"/>
                      </a:rPr>
                      <m:t>2</m:t>
                    </m:r>
                    <m:r>
                      <a:rPr lang="en-SG" sz="2800" b="0" i="1" smtClean="0">
                        <a:latin typeface="Cambria Math" panose="02040503050406030204" pitchFamily="18" charset="0"/>
                      </a:rPr>
                      <m:t>}</m:t>
                    </m:r>
                    <m:r>
                      <a:rPr lang="en-SG" sz="2800" i="1">
                        <a:latin typeface="Cambria Math" panose="02040503050406030204" pitchFamily="18" charset="0"/>
                      </a:rPr>
                      <m:t> </m:t>
                    </m:r>
                    <m:r>
                      <a:rPr lang="en-SG" sz="2800" i="1">
                        <a:latin typeface="Cambria Math" panose="02040503050406030204" pitchFamily="18" charset="0"/>
                        <a:ea typeface="Cambria Math" panose="02040503050406030204" pitchFamily="18" charset="0"/>
                      </a:rPr>
                      <m:t>⊆{1, 2, 3}</m:t>
                    </m:r>
                  </m:oMath>
                </a14:m>
                <a:endParaRPr lang="en-SG" sz="2800" dirty="0"/>
              </a:p>
              <a:p>
                <a:pPr>
                  <a:spcBef>
                    <a:spcPts val="600"/>
                  </a:spcBef>
                  <a:tabLst>
                    <a:tab pos="801688" algn="l"/>
                  </a:tabLst>
                </a:pPr>
                <a:r>
                  <a:rPr lang="en-SG" sz="2800" dirty="0"/>
                  <a:t>g.	</a:t>
                </a:r>
                <a14:m>
                  <m:oMath xmlns:m="http://schemas.openxmlformats.org/officeDocument/2006/math">
                    <m:r>
                      <a:rPr lang="en-SG" sz="2800">
                        <a:latin typeface="Cambria Math" panose="02040503050406030204" pitchFamily="18" charset="0"/>
                      </a:rPr>
                      <m:t>{</m:t>
                    </m:r>
                    <m:r>
                      <a:rPr lang="en-SG" sz="2800" i="1">
                        <a:latin typeface="Cambria Math" panose="02040503050406030204" pitchFamily="18" charset="0"/>
                      </a:rPr>
                      <m:t>2</m:t>
                    </m:r>
                    <m:r>
                      <a:rPr lang="en-SG" sz="2800" b="0" i="1" smtClean="0">
                        <a:latin typeface="Cambria Math" panose="02040503050406030204" pitchFamily="18" charset="0"/>
                      </a:rPr>
                      <m:t>,3</m:t>
                    </m:r>
                    <m:r>
                      <a:rPr lang="en-SG" sz="2800" i="1">
                        <a:latin typeface="Cambria Math" panose="02040503050406030204" pitchFamily="18" charset="0"/>
                      </a:rPr>
                      <m:t>} </m:t>
                    </m:r>
                    <m:r>
                      <a:rPr lang="en-SG" sz="2800" i="1">
                        <a:latin typeface="Cambria Math" panose="02040503050406030204" pitchFamily="18" charset="0"/>
                        <a:ea typeface="Cambria Math" panose="02040503050406030204" pitchFamily="18" charset="0"/>
                      </a:rPr>
                      <m:t>⊆{1, 2, 3}</m:t>
                    </m:r>
                  </m:oMath>
                </a14:m>
                <a:endParaRPr lang="en-SG" sz="2800" dirty="0"/>
              </a:p>
              <a:p>
                <a:pPr>
                  <a:spcBef>
                    <a:spcPts val="600"/>
                  </a:spcBef>
                  <a:tabLst>
                    <a:tab pos="801688" algn="l"/>
                  </a:tabLst>
                </a:pPr>
                <a:r>
                  <a:rPr lang="en-SG" sz="2800" dirty="0"/>
                  <a:t>h.	</a:t>
                </a:r>
                <a14:m>
                  <m:oMath xmlns:m="http://schemas.openxmlformats.org/officeDocument/2006/math">
                    <m:r>
                      <a:rPr lang="en-SG" sz="2800">
                        <a:latin typeface="Cambria Math" panose="02040503050406030204" pitchFamily="18" charset="0"/>
                      </a:rPr>
                      <m:t>{</m:t>
                    </m:r>
                    <m:r>
                      <a:rPr lang="en-SG" sz="2800" i="1">
                        <a:latin typeface="Cambria Math" panose="02040503050406030204" pitchFamily="18" charset="0"/>
                      </a:rPr>
                      <m:t>2} </m:t>
                    </m:r>
                    <m:r>
                      <a:rPr lang="en-SG" sz="2800" i="1">
                        <a:latin typeface="Cambria Math" panose="02040503050406030204" pitchFamily="18" charset="0"/>
                        <a:ea typeface="Cambria Math" panose="02040503050406030204" pitchFamily="18" charset="0"/>
                      </a:rPr>
                      <m:t>⊆{</m:t>
                    </m:r>
                    <m:r>
                      <a:rPr lang="en-SG" sz="2800" b="0" i="1" smtClean="0">
                        <a:latin typeface="Cambria Math" panose="02040503050406030204" pitchFamily="18" charset="0"/>
                        <a:ea typeface="Cambria Math" panose="02040503050406030204" pitchFamily="18" charset="0"/>
                      </a:rPr>
                      <m:t>{</m:t>
                    </m:r>
                    <m:r>
                      <a:rPr lang="en-SG" sz="2800" i="1">
                        <a:latin typeface="Cambria Math" panose="02040503050406030204" pitchFamily="18" charset="0"/>
                        <a:ea typeface="Cambria Math" panose="02040503050406030204" pitchFamily="18" charset="0"/>
                      </a:rPr>
                      <m:t>1</m:t>
                    </m:r>
                    <m:r>
                      <a:rPr lang="en-SG" sz="2800" b="0" i="1" smtClean="0">
                        <a:latin typeface="Cambria Math" panose="02040503050406030204" pitchFamily="18" charset="0"/>
                        <a:ea typeface="Cambria Math" panose="02040503050406030204" pitchFamily="18" charset="0"/>
                      </a:rPr>
                      <m:t>}</m:t>
                    </m:r>
                    <m:r>
                      <a:rPr lang="en-SG" sz="2800" i="1">
                        <a:latin typeface="Cambria Math" panose="02040503050406030204" pitchFamily="18" charset="0"/>
                        <a:ea typeface="Cambria Math" panose="02040503050406030204" pitchFamily="18" charset="0"/>
                      </a:rPr>
                      <m:t>, </m:t>
                    </m:r>
                    <m:r>
                      <a:rPr lang="en-SG" sz="2800" b="0" i="1" smtClean="0">
                        <a:latin typeface="Cambria Math" panose="02040503050406030204" pitchFamily="18" charset="0"/>
                        <a:ea typeface="Cambria Math" panose="02040503050406030204" pitchFamily="18" charset="0"/>
                      </a:rPr>
                      <m:t>{</m:t>
                    </m:r>
                    <m:r>
                      <a:rPr lang="en-SG" sz="2800" i="1">
                        <a:latin typeface="Cambria Math" panose="02040503050406030204" pitchFamily="18" charset="0"/>
                        <a:ea typeface="Cambria Math" panose="02040503050406030204" pitchFamily="18" charset="0"/>
                      </a:rPr>
                      <m:t>2</m:t>
                    </m:r>
                    <m:r>
                      <a:rPr lang="en-SG" sz="2800" b="0" i="1" smtClean="0">
                        <a:latin typeface="Cambria Math" panose="02040503050406030204" pitchFamily="18" charset="0"/>
                        <a:ea typeface="Cambria Math" panose="02040503050406030204" pitchFamily="18" charset="0"/>
                      </a:rPr>
                      <m:t>}</m:t>
                    </m:r>
                    <m:r>
                      <a:rPr lang="en-SG" sz="2800" i="1">
                        <a:latin typeface="Cambria Math" panose="02040503050406030204" pitchFamily="18" charset="0"/>
                        <a:ea typeface="Cambria Math" panose="02040503050406030204" pitchFamily="18" charset="0"/>
                      </a:rPr>
                      <m:t>, </m:t>
                    </m:r>
                    <m:r>
                      <a:rPr lang="en-SG" sz="2800" b="0" i="1" smtClean="0">
                        <a:latin typeface="Cambria Math" panose="02040503050406030204" pitchFamily="18" charset="0"/>
                        <a:ea typeface="Cambria Math" panose="02040503050406030204" pitchFamily="18" charset="0"/>
                      </a:rPr>
                      <m:t>{</m:t>
                    </m:r>
                    <m:r>
                      <a:rPr lang="en-SG" sz="2800" i="1">
                        <a:latin typeface="Cambria Math" panose="02040503050406030204" pitchFamily="18" charset="0"/>
                        <a:ea typeface="Cambria Math" panose="02040503050406030204" pitchFamily="18" charset="0"/>
                      </a:rPr>
                      <m:t>3</m:t>
                    </m:r>
                    <m:r>
                      <a:rPr lang="en-SG" sz="2800" b="0" i="1" smtClean="0">
                        <a:latin typeface="Cambria Math" panose="02040503050406030204" pitchFamily="18" charset="0"/>
                        <a:ea typeface="Cambria Math" panose="02040503050406030204" pitchFamily="18" charset="0"/>
                      </a:rPr>
                      <m:t>}</m:t>
                    </m:r>
                    <m:r>
                      <a:rPr lang="en-SG" sz="2800" i="1">
                        <a:latin typeface="Cambria Math" panose="02040503050406030204" pitchFamily="18" charset="0"/>
                        <a:ea typeface="Cambria Math" panose="02040503050406030204" pitchFamily="18" charset="0"/>
                      </a:rPr>
                      <m:t>}</m:t>
                    </m:r>
                  </m:oMath>
                </a14:m>
                <a:endParaRPr lang="en-SG" sz="2800" dirty="0"/>
              </a:p>
              <a:p>
                <a:pPr>
                  <a:spcBef>
                    <a:spcPts val="600"/>
                  </a:spcBef>
                  <a:tabLst>
                    <a:tab pos="801688" algn="l"/>
                  </a:tabLst>
                </a:pPr>
                <a:r>
                  <a:rPr lang="en-SG" sz="2800" dirty="0"/>
                  <a:t>i.	</a:t>
                </a:r>
                <a14:m>
                  <m:oMath xmlns:m="http://schemas.openxmlformats.org/officeDocument/2006/math">
                    <m:r>
                      <a:rPr lang="en-SG" sz="2800">
                        <a:latin typeface="Cambria Math" panose="02040503050406030204" pitchFamily="18" charset="0"/>
                      </a:rPr>
                      <m:t>{</m:t>
                    </m:r>
                    <m:r>
                      <a:rPr lang="en-SG" sz="2800" i="1">
                        <a:latin typeface="Cambria Math" panose="02040503050406030204" pitchFamily="18" charset="0"/>
                      </a:rPr>
                      <m:t>2} </m:t>
                    </m:r>
                    <m:r>
                      <a:rPr lang="en-SG" sz="2800" i="1" smtClean="0">
                        <a:latin typeface="Cambria Math" panose="02040503050406030204" pitchFamily="18" charset="0"/>
                        <a:ea typeface="Cambria Math" panose="02040503050406030204" pitchFamily="18" charset="0"/>
                      </a:rPr>
                      <m:t>∈</m:t>
                    </m:r>
                    <m:r>
                      <a:rPr lang="en-SG" sz="2800" i="1">
                        <a:latin typeface="Cambria Math" panose="02040503050406030204" pitchFamily="18" charset="0"/>
                        <a:ea typeface="Cambria Math" panose="02040503050406030204" pitchFamily="18" charset="0"/>
                      </a:rPr>
                      <m:t>{{1}, {2}, {3}}</m:t>
                    </m:r>
                  </m:oMath>
                </a14:m>
                <a:endParaRPr lang="en-SG" sz="2800" dirty="0"/>
              </a:p>
            </p:txBody>
          </p:sp>
        </mc:Choice>
        <mc:Fallback xmlns="">
          <p:sp>
            <p:nvSpPr>
              <p:cNvPr id="30" name="TextBox 29"/>
              <p:cNvSpPr txBox="1">
                <a:spLocks noRot="1" noChangeAspect="1" noMove="1" noResize="1" noEditPoints="1" noAdjustHandles="1" noChangeArrowheads="1" noChangeShapeType="1" noTextEdit="1"/>
              </p:cNvSpPr>
              <p:nvPr/>
            </p:nvSpPr>
            <p:spPr>
              <a:xfrm>
                <a:off x="1843736" y="1658193"/>
                <a:ext cx="3982453" cy="4585871"/>
              </a:xfrm>
              <a:prstGeom prst="rect">
                <a:avLst/>
              </a:prstGeom>
              <a:blipFill>
                <a:blip r:embed="rId5"/>
                <a:stretch>
                  <a:fillRect l="-3058" t="-1197" b="-2926"/>
                </a:stretch>
              </a:blipFill>
            </p:spPr>
            <p:txBody>
              <a:bodyPr/>
              <a:lstStyle/>
              <a:p>
                <a:r>
                  <a:rPr lang="en-US">
                    <a:noFill/>
                  </a:rPr>
                  <a:t> </a:t>
                </a:r>
              </a:p>
            </p:txBody>
          </p:sp>
        </mc:Fallback>
      </mc:AlternateContent>
      <p:sp>
        <p:nvSpPr>
          <p:cNvPr id="37" name="TextBox 36"/>
          <p:cNvSpPr txBox="1"/>
          <p:nvPr/>
        </p:nvSpPr>
        <p:spPr>
          <a:xfrm>
            <a:off x="2114330" y="2647921"/>
            <a:ext cx="830179" cy="707886"/>
          </a:xfrm>
          <a:prstGeom prst="rect">
            <a:avLst/>
          </a:prstGeom>
          <a:noFill/>
        </p:spPr>
        <p:txBody>
          <a:bodyPr wrap="square" rtlCol="0">
            <a:spAutoFit/>
          </a:bodyPr>
          <a:lstStyle/>
          <a:p>
            <a:pPr algn="ctr"/>
            <a:r>
              <a:rPr lang="en-US" sz="4000" dirty="0">
                <a:solidFill>
                  <a:srgbClr val="0033CC"/>
                </a:solidFill>
                <a:sym typeface="Wingdings" panose="05000000000000000000" pitchFamily="2" charset="2"/>
              </a:rPr>
              <a:t></a:t>
            </a:r>
            <a:endParaRPr lang="en-US" sz="4000" dirty="0">
              <a:solidFill>
                <a:srgbClr val="0033CC"/>
              </a:solidFill>
            </a:endParaRPr>
          </a:p>
        </p:txBody>
      </p:sp>
      <p:sp>
        <p:nvSpPr>
          <p:cNvPr id="38" name="TextBox 37"/>
          <p:cNvSpPr txBox="1"/>
          <p:nvPr/>
        </p:nvSpPr>
        <p:spPr>
          <a:xfrm>
            <a:off x="2128016" y="4138107"/>
            <a:ext cx="830179" cy="707886"/>
          </a:xfrm>
          <a:prstGeom prst="rect">
            <a:avLst/>
          </a:prstGeom>
          <a:noFill/>
        </p:spPr>
        <p:txBody>
          <a:bodyPr wrap="square" rtlCol="0">
            <a:spAutoFit/>
          </a:bodyPr>
          <a:lstStyle/>
          <a:p>
            <a:pPr algn="ctr"/>
            <a:r>
              <a:rPr lang="en-US" sz="4000" dirty="0">
                <a:solidFill>
                  <a:srgbClr val="0033CC"/>
                </a:solidFill>
                <a:sym typeface="Wingdings" panose="05000000000000000000" pitchFamily="2" charset="2"/>
              </a:rPr>
              <a:t></a:t>
            </a:r>
            <a:endParaRPr lang="en-US" sz="4000" dirty="0">
              <a:solidFill>
                <a:srgbClr val="0033CC"/>
              </a:solidFill>
            </a:endParaRPr>
          </a:p>
        </p:txBody>
      </p:sp>
      <p:sp>
        <p:nvSpPr>
          <p:cNvPr id="39" name="TextBox 38"/>
          <p:cNvSpPr txBox="1"/>
          <p:nvPr/>
        </p:nvSpPr>
        <p:spPr>
          <a:xfrm>
            <a:off x="2082632" y="5669089"/>
            <a:ext cx="830179" cy="707886"/>
          </a:xfrm>
          <a:prstGeom prst="rect">
            <a:avLst/>
          </a:prstGeom>
          <a:noFill/>
        </p:spPr>
        <p:txBody>
          <a:bodyPr wrap="square" rtlCol="0">
            <a:spAutoFit/>
          </a:bodyPr>
          <a:lstStyle/>
          <a:p>
            <a:pPr algn="ctr"/>
            <a:r>
              <a:rPr lang="en-US" sz="4000" dirty="0">
                <a:solidFill>
                  <a:srgbClr val="0033CC"/>
                </a:solidFill>
                <a:sym typeface="Wingdings" panose="05000000000000000000" pitchFamily="2" charset="2"/>
              </a:rPr>
              <a:t></a:t>
            </a:r>
            <a:endParaRPr lang="en-US" sz="4000" dirty="0">
              <a:solidFill>
                <a:srgbClr val="0033CC"/>
              </a:solidFill>
            </a:endParaRPr>
          </a:p>
        </p:txBody>
      </p:sp>
      <p:sp>
        <p:nvSpPr>
          <p:cNvPr id="40" name="TextBox 39"/>
          <p:cNvSpPr txBox="1"/>
          <p:nvPr/>
        </p:nvSpPr>
        <p:spPr>
          <a:xfrm>
            <a:off x="5526936" y="5093710"/>
            <a:ext cx="830179" cy="707886"/>
          </a:xfrm>
          <a:prstGeom prst="rect">
            <a:avLst/>
          </a:prstGeom>
          <a:noFill/>
        </p:spPr>
        <p:txBody>
          <a:bodyPr wrap="square" rtlCol="0">
            <a:spAutoFit/>
          </a:bodyPr>
          <a:lstStyle/>
          <a:p>
            <a:pPr algn="ctr"/>
            <a:r>
              <a:rPr lang="en-US" sz="4000" dirty="0">
                <a:solidFill>
                  <a:srgbClr val="FF0000"/>
                </a:solidFill>
                <a:sym typeface="Symbol" panose="05050102010706020507" pitchFamily="18" charset="2"/>
              </a:rPr>
              <a:t></a:t>
            </a:r>
            <a:endParaRPr lang="en-US" sz="4000" dirty="0">
              <a:solidFill>
                <a:srgbClr val="FF0000"/>
              </a:solidFill>
            </a:endParaRPr>
          </a:p>
        </p:txBody>
      </p:sp>
      <p:sp>
        <p:nvSpPr>
          <p:cNvPr id="56" name="TextBox 55"/>
          <p:cNvSpPr txBox="1"/>
          <p:nvPr/>
        </p:nvSpPr>
        <p:spPr>
          <a:xfrm>
            <a:off x="4699717" y="3036163"/>
            <a:ext cx="830179" cy="707886"/>
          </a:xfrm>
          <a:prstGeom prst="rect">
            <a:avLst/>
          </a:prstGeom>
          <a:noFill/>
        </p:spPr>
        <p:txBody>
          <a:bodyPr wrap="square" rtlCol="0">
            <a:spAutoFit/>
          </a:bodyPr>
          <a:lstStyle/>
          <a:p>
            <a:pPr algn="ctr"/>
            <a:r>
              <a:rPr lang="en-US" sz="4000" dirty="0">
                <a:solidFill>
                  <a:srgbClr val="FF0000"/>
                </a:solidFill>
                <a:sym typeface="Symbol" panose="05050102010706020507" pitchFamily="18" charset="2"/>
              </a:rPr>
              <a:t></a:t>
            </a:r>
            <a:endParaRPr lang="en-US" sz="4000" dirty="0">
              <a:solidFill>
                <a:srgbClr val="FF0000"/>
              </a:solidFill>
            </a:endParaRPr>
          </a:p>
        </p:txBody>
      </p:sp>
      <p:sp>
        <p:nvSpPr>
          <p:cNvPr id="57" name="TextBox 56"/>
          <p:cNvSpPr txBox="1"/>
          <p:nvPr/>
        </p:nvSpPr>
        <p:spPr>
          <a:xfrm>
            <a:off x="4702735" y="3555917"/>
            <a:ext cx="830179" cy="707886"/>
          </a:xfrm>
          <a:prstGeom prst="rect">
            <a:avLst/>
          </a:prstGeom>
          <a:noFill/>
        </p:spPr>
        <p:txBody>
          <a:bodyPr wrap="square" rtlCol="0">
            <a:spAutoFit/>
          </a:bodyPr>
          <a:lstStyle/>
          <a:p>
            <a:pPr algn="ctr"/>
            <a:r>
              <a:rPr lang="en-US" sz="4000" dirty="0">
                <a:solidFill>
                  <a:srgbClr val="FF0000"/>
                </a:solidFill>
                <a:sym typeface="Symbol" panose="05050102010706020507" pitchFamily="18" charset="2"/>
              </a:rPr>
              <a:t></a:t>
            </a:r>
            <a:endParaRPr lang="en-US" sz="4000" dirty="0">
              <a:solidFill>
                <a:srgbClr val="FF0000"/>
              </a:solidFill>
            </a:endParaRPr>
          </a:p>
        </p:txBody>
      </p:sp>
      <p:sp>
        <p:nvSpPr>
          <p:cNvPr id="58" name="TextBox 57"/>
          <p:cNvSpPr txBox="1"/>
          <p:nvPr/>
        </p:nvSpPr>
        <p:spPr>
          <a:xfrm>
            <a:off x="2128015" y="4629581"/>
            <a:ext cx="830179" cy="707886"/>
          </a:xfrm>
          <a:prstGeom prst="rect">
            <a:avLst/>
          </a:prstGeom>
          <a:noFill/>
        </p:spPr>
        <p:txBody>
          <a:bodyPr wrap="square" rtlCol="0">
            <a:spAutoFit/>
          </a:bodyPr>
          <a:lstStyle/>
          <a:p>
            <a:pPr algn="ctr"/>
            <a:r>
              <a:rPr lang="en-US" sz="4000" dirty="0">
                <a:solidFill>
                  <a:srgbClr val="0033CC"/>
                </a:solidFill>
                <a:sym typeface="Wingdings" panose="05000000000000000000" pitchFamily="2" charset="2"/>
              </a:rPr>
              <a:t></a:t>
            </a:r>
            <a:endParaRPr lang="en-US" sz="4000" dirty="0">
              <a:solidFill>
                <a:srgbClr val="0033CC"/>
              </a:solidFill>
            </a:endParaRPr>
          </a:p>
        </p:txBody>
      </p:sp>
      <p:sp>
        <p:nvSpPr>
          <p:cNvPr id="59" name="TextBox 58"/>
          <p:cNvSpPr txBox="1"/>
          <p:nvPr/>
        </p:nvSpPr>
        <p:spPr>
          <a:xfrm>
            <a:off x="2082632" y="2151035"/>
            <a:ext cx="830179" cy="707886"/>
          </a:xfrm>
          <a:prstGeom prst="rect">
            <a:avLst/>
          </a:prstGeom>
          <a:noFill/>
        </p:spPr>
        <p:txBody>
          <a:bodyPr wrap="square" rtlCol="0">
            <a:spAutoFit/>
          </a:bodyPr>
          <a:lstStyle/>
          <a:p>
            <a:pPr algn="ctr"/>
            <a:r>
              <a:rPr lang="en-US" sz="4000" dirty="0">
                <a:solidFill>
                  <a:srgbClr val="0033CC"/>
                </a:solidFill>
                <a:sym typeface="Wingdings" panose="05000000000000000000" pitchFamily="2" charset="2"/>
              </a:rPr>
              <a:t></a:t>
            </a:r>
            <a:endParaRPr lang="en-US" sz="4000" dirty="0">
              <a:solidFill>
                <a:srgbClr val="0033CC"/>
              </a:solidFill>
            </a:endParaRPr>
          </a:p>
        </p:txBody>
      </p:sp>
      <p:sp>
        <p:nvSpPr>
          <p:cNvPr id="60" name="TextBox 59"/>
          <p:cNvSpPr txBox="1"/>
          <p:nvPr/>
        </p:nvSpPr>
        <p:spPr>
          <a:xfrm>
            <a:off x="4284627" y="1575656"/>
            <a:ext cx="830179" cy="707886"/>
          </a:xfrm>
          <a:prstGeom prst="rect">
            <a:avLst/>
          </a:prstGeom>
          <a:noFill/>
        </p:spPr>
        <p:txBody>
          <a:bodyPr wrap="square" rtlCol="0">
            <a:spAutoFit/>
          </a:bodyPr>
          <a:lstStyle/>
          <a:p>
            <a:pPr algn="ctr"/>
            <a:r>
              <a:rPr lang="en-US" sz="4000" dirty="0">
                <a:solidFill>
                  <a:srgbClr val="FF0000"/>
                </a:solidFill>
                <a:sym typeface="Symbol" panose="05050102010706020507" pitchFamily="18" charset="2"/>
              </a:rPr>
              <a:t></a:t>
            </a:r>
            <a:endParaRPr lang="en-US" sz="4000" dirty="0">
              <a:solidFill>
                <a:srgbClr val="FF0000"/>
              </a:solidFill>
            </a:endParaRPr>
          </a:p>
        </p:txBody>
      </p:sp>
    </p:spTree>
    <p:extLst>
      <p:ext uri="{BB962C8B-B14F-4D97-AF65-F5344CB8AC3E}">
        <p14:creationId xmlns:p14="http://schemas.microsoft.com/office/powerpoint/2010/main" val="1692691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dissolve">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dissolve">
                                      <p:cBhvr>
                                        <p:cTn id="12" dur="500"/>
                                        <p:tgtEl>
                                          <p:spTgt spid="5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dissolve">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dissolve">
                                      <p:cBhvr>
                                        <p:cTn id="22" dur="500"/>
                                        <p:tgtEl>
                                          <p:spTgt spid="5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dissolve">
                                      <p:cBhvr>
                                        <p:cTn id="27" dur="500"/>
                                        <p:tgtEl>
                                          <p:spTgt spid="5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dissolve">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dissolve">
                                      <p:cBhvr>
                                        <p:cTn id="37" dur="500"/>
                                        <p:tgtEl>
                                          <p:spTgt spid="5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dissolve">
                                      <p:cBhvr>
                                        <p:cTn id="42" dur="5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dissolve">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56" grpId="0"/>
      <p:bldP spid="57" grpId="0"/>
      <p:bldP spid="58" grpId="0"/>
      <p:bldP spid="59" grpId="0"/>
      <p:bldP spid="6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Ordered Pairs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17</a:t>
            </a:fld>
            <a:endParaRPr lang="en-SG" dirty="0"/>
          </a:p>
        </p:txBody>
      </p:sp>
      <p:sp>
        <p:nvSpPr>
          <p:cNvPr id="15" name="TextBox 14"/>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5.1.3. Ordered Pairs</a:t>
            </a:r>
            <a:endParaRPr lang="en-SG" sz="2000" dirty="0">
              <a:solidFill>
                <a:schemeClr val="bg1"/>
              </a:solidFill>
            </a:endParaRPr>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7F84F91-5B8E-4222-B095-1C826C35A335}"/>
                  </a:ext>
                </a:extLst>
              </p:cNvPr>
              <p:cNvSpPr txBox="1"/>
              <p:nvPr/>
            </p:nvSpPr>
            <p:spPr>
              <a:xfrm>
                <a:off x="363112" y="3867951"/>
                <a:ext cx="8289391" cy="1398909"/>
              </a:xfrm>
              <a:prstGeom prst="rect">
                <a:avLst/>
              </a:prstGeom>
              <a:noFill/>
            </p:spPr>
            <p:txBody>
              <a:bodyPr wrap="square" rtlCol="0">
                <a:spAutoFit/>
              </a:bodyPr>
              <a:lstStyle/>
              <a:p>
                <a:pPr marL="514350" indent="-514350">
                  <a:spcBef>
                    <a:spcPts val="1800"/>
                  </a:spcBef>
                  <a:buAutoNum type="alphaLcPeriod"/>
                  <a:tabLst>
                    <a:tab pos="444500" algn="l"/>
                  </a:tabLst>
                </a:pPr>
                <a:r>
                  <a:rPr lang="en-SG" sz="2800" dirty="0"/>
                  <a:t>Is </a:t>
                </a:r>
                <a14:m>
                  <m:oMath xmlns:m="http://schemas.openxmlformats.org/officeDocument/2006/math">
                    <m:d>
                      <m:dPr>
                        <m:ctrlPr>
                          <a:rPr lang="en-SG" sz="2800" b="0" i="1" smtClean="0">
                            <a:latin typeface="Cambria Math" panose="02040503050406030204" pitchFamily="18" charset="0"/>
                          </a:rPr>
                        </m:ctrlPr>
                      </m:dPr>
                      <m:e>
                        <m:r>
                          <a:rPr lang="en-SG" sz="2800" b="0" i="1" smtClean="0">
                            <a:latin typeface="Cambria Math" panose="02040503050406030204" pitchFamily="18" charset="0"/>
                          </a:rPr>
                          <m:t>1,2</m:t>
                        </m:r>
                      </m:e>
                    </m:d>
                    <m:r>
                      <a:rPr lang="en-SG" sz="2800" b="0" i="1" smtClean="0">
                        <a:latin typeface="Cambria Math" panose="02040503050406030204" pitchFamily="18" charset="0"/>
                      </a:rPr>
                      <m:t>=(2,1)</m:t>
                    </m:r>
                  </m:oMath>
                </a14:m>
                <a:r>
                  <a:rPr lang="en-SG" sz="2800" dirty="0"/>
                  <a:t>?</a:t>
                </a:r>
              </a:p>
              <a:p>
                <a:pPr marL="514350" indent="-514350">
                  <a:spcBef>
                    <a:spcPts val="1800"/>
                  </a:spcBef>
                  <a:buAutoNum type="alphaLcPeriod"/>
                  <a:tabLst>
                    <a:tab pos="444500" algn="l"/>
                  </a:tabLst>
                </a:pPr>
                <a:r>
                  <a:rPr lang="en-SG" sz="2800" dirty="0"/>
                  <a:t>Is	</a:t>
                </a:r>
                <a14:m>
                  <m:oMath xmlns:m="http://schemas.openxmlformats.org/officeDocument/2006/math">
                    <m:d>
                      <m:dPr>
                        <m:ctrlPr>
                          <a:rPr lang="en-SG" sz="2800" b="0" i="1" smtClean="0">
                            <a:latin typeface="Cambria Math" panose="02040503050406030204" pitchFamily="18" charset="0"/>
                          </a:rPr>
                        </m:ctrlPr>
                      </m:dPr>
                      <m:e>
                        <m:r>
                          <a:rPr lang="en-SG" sz="2800" b="0" i="1" smtClean="0">
                            <a:latin typeface="Cambria Math" panose="02040503050406030204" pitchFamily="18" charset="0"/>
                          </a:rPr>
                          <m:t>3,</m:t>
                        </m:r>
                        <m:r>
                          <a:rPr lang="en-US" sz="2800" b="0" i="1" smtClean="0">
                            <a:latin typeface="Cambria Math" panose="02040503050406030204" pitchFamily="18" charset="0"/>
                          </a:rPr>
                          <m:t>0.5</m:t>
                        </m:r>
                      </m:e>
                    </m:d>
                    <m:r>
                      <a:rPr lang="en-SG" sz="2800" b="0" i="1" smtClean="0">
                        <a:latin typeface="Cambria Math" panose="02040503050406030204" pitchFamily="18" charset="0"/>
                      </a:rPr>
                      <m:t>=(</m:t>
                    </m:r>
                    <m:rad>
                      <m:radPr>
                        <m:degHide m:val="on"/>
                        <m:ctrlPr>
                          <a:rPr lang="en-SG" sz="2800" b="0" i="1" smtClean="0">
                            <a:latin typeface="Cambria Math" panose="02040503050406030204" pitchFamily="18" charset="0"/>
                          </a:rPr>
                        </m:ctrlPr>
                      </m:radPr>
                      <m:deg/>
                      <m:e>
                        <m:r>
                          <a:rPr lang="en-SG" sz="2800" b="0" i="1" smtClean="0">
                            <a:latin typeface="Cambria Math" panose="02040503050406030204" pitchFamily="18" charset="0"/>
                          </a:rPr>
                          <m:t>9</m:t>
                        </m:r>
                      </m:e>
                    </m:rad>
                    <m:r>
                      <a:rPr lang="en-SG" sz="2800" b="0" i="1" smtClean="0">
                        <a:latin typeface="Cambria Math" panose="02040503050406030204" pitchFamily="18" charset="0"/>
                      </a:rPr>
                      <m:t>,</m:t>
                    </m:r>
                    <m:f>
                      <m:fPr>
                        <m:ctrlPr>
                          <a:rPr lang="en-SG" sz="2800" b="0" i="1" smtClean="0">
                            <a:latin typeface="Cambria Math" panose="02040503050406030204" pitchFamily="18" charset="0"/>
                          </a:rPr>
                        </m:ctrlPr>
                      </m:fPr>
                      <m:num>
                        <m:r>
                          <a:rPr lang="en-SG" sz="2800" b="0" i="1" smtClean="0">
                            <a:latin typeface="Cambria Math" panose="02040503050406030204" pitchFamily="18" charset="0"/>
                          </a:rPr>
                          <m:t>1</m:t>
                        </m:r>
                      </m:num>
                      <m:den>
                        <m:r>
                          <a:rPr lang="en-SG" sz="2800" b="0" i="1" smtClean="0">
                            <a:latin typeface="Cambria Math" panose="02040503050406030204" pitchFamily="18" charset="0"/>
                          </a:rPr>
                          <m:t>2</m:t>
                        </m:r>
                      </m:den>
                    </m:f>
                    <m:r>
                      <a:rPr lang="en-SG" sz="2800" b="0" i="1" smtClean="0">
                        <a:latin typeface="Cambria Math" panose="02040503050406030204" pitchFamily="18" charset="0"/>
                      </a:rPr>
                      <m:t>)</m:t>
                    </m:r>
                  </m:oMath>
                </a14:m>
                <a:r>
                  <a:rPr lang="en-SG" sz="2800" dirty="0"/>
                  <a:t>? </a:t>
                </a:r>
                <a:r>
                  <a:rPr lang="en-SG" sz="2400" dirty="0"/>
                  <a:t>(Assuming all values are positive.)</a:t>
                </a:r>
              </a:p>
            </p:txBody>
          </p:sp>
        </mc:Choice>
        <mc:Fallback xmlns="">
          <p:sp>
            <p:nvSpPr>
              <p:cNvPr id="33" name="TextBox 32">
                <a:extLst>
                  <a:ext uri="{FF2B5EF4-FFF2-40B4-BE49-F238E27FC236}">
                    <a16:creationId xmlns:a16="http://schemas.microsoft.com/office/drawing/2014/main" id="{C7F84F91-5B8E-4222-B095-1C826C35A335}"/>
                  </a:ext>
                </a:extLst>
              </p:cNvPr>
              <p:cNvSpPr txBox="1">
                <a:spLocks noRot="1" noChangeAspect="1" noMove="1" noResize="1" noEditPoints="1" noAdjustHandles="1" noChangeArrowheads="1" noChangeShapeType="1" noTextEdit="1"/>
              </p:cNvSpPr>
              <p:nvPr/>
            </p:nvSpPr>
            <p:spPr>
              <a:xfrm>
                <a:off x="363112" y="3867951"/>
                <a:ext cx="8289391" cy="1398909"/>
              </a:xfrm>
              <a:prstGeom prst="rect">
                <a:avLst/>
              </a:prstGeom>
              <a:blipFill>
                <a:blip r:embed="rId3"/>
                <a:stretch>
                  <a:fillRect l="-1545" t="-4803" b="-305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1EF86CE-AD3F-45DE-9C1B-8E3E290E6CE7}"/>
                  </a:ext>
                </a:extLst>
              </p:cNvPr>
              <p:cNvSpPr txBox="1"/>
              <p:nvPr/>
            </p:nvSpPr>
            <p:spPr>
              <a:xfrm>
                <a:off x="3589829" y="3884269"/>
                <a:ext cx="4298248" cy="523220"/>
              </a:xfrm>
              <a:prstGeom prst="rect">
                <a:avLst/>
              </a:prstGeom>
              <a:solidFill>
                <a:schemeClr val="accent4">
                  <a:lumMod val="20000"/>
                  <a:lumOff val="80000"/>
                </a:schemeClr>
              </a:solidFill>
            </p:spPr>
            <p:txBody>
              <a:bodyPr wrap="square" rtlCol="0">
                <a:spAutoFit/>
              </a:bodyPr>
              <a:lstStyle/>
              <a:p>
                <a:pPr algn="ctr"/>
                <a:r>
                  <a:rPr lang="en-SG" sz="2800" dirty="0">
                    <a:solidFill>
                      <a:srgbClr val="FF0000"/>
                    </a:solidFill>
                  </a:rPr>
                  <a:t>No </a:t>
                </a:r>
                <a:r>
                  <a:rPr lang="en-SG" sz="2800" dirty="0"/>
                  <a:t>(although </a:t>
                </a:r>
                <a14:m>
                  <m:oMath xmlns:m="http://schemas.openxmlformats.org/officeDocument/2006/math">
                    <m:r>
                      <a:rPr lang="en-SG" sz="2800" i="1" dirty="0" smtClean="0">
                        <a:latin typeface="Cambria Math" panose="02040503050406030204" pitchFamily="18" charset="0"/>
                      </a:rPr>
                      <m:t>{1,2}={2,1}</m:t>
                    </m:r>
                  </m:oMath>
                </a14:m>
                <a:r>
                  <a:rPr lang="en-SG" sz="2800" dirty="0"/>
                  <a:t>)</a:t>
                </a:r>
              </a:p>
            </p:txBody>
          </p:sp>
        </mc:Choice>
        <mc:Fallback xmlns="">
          <p:sp>
            <p:nvSpPr>
              <p:cNvPr id="3" name="TextBox 2">
                <a:extLst>
                  <a:ext uri="{FF2B5EF4-FFF2-40B4-BE49-F238E27FC236}">
                    <a16:creationId xmlns:a16="http://schemas.microsoft.com/office/drawing/2014/main" id="{41EF86CE-AD3F-45DE-9C1B-8E3E290E6CE7}"/>
                  </a:ext>
                </a:extLst>
              </p:cNvPr>
              <p:cNvSpPr txBox="1">
                <a:spLocks noRot="1" noChangeAspect="1" noMove="1" noResize="1" noEditPoints="1" noAdjustHandles="1" noChangeArrowheads="1" noChangeShapeType="1" noTextEdit="1"/>
              </p:cNvSpPr>
              <p:nvPr/>
            </p:nvSpPr>
            <p:spPr>
              <a:xfrm>
                <a:off x="3589829" y="3884269"/>
                <a:ext cx="4298248" cy="523220"/>
              </a:xfrm>
              <a:prstGeom prst="rect">
                <a:avLst/>
              </a:prstGeom>
              <a:blipFill>
                <a:blip r:embed="rId4"/>
                <a:stretch>
                  <a:fillRect l="-2128" t="-10465" r="-1844" b="-32558"/>
                </a:stretch>
              </a:blipFill>
            </p:spPr>
            <p:txBody>
              <a:bodyPr/>
              <a:lstStyle/>
              <a:p>
                <a:r>
                  <a:rPr lang="en-SG">
                    <a:noFill/>
                  </a:rPr>
                  <a:t> </a:t>
                </a:r>
              </a:p>
            </p:txBody>
          </p:sp>
        </mc:Fallback>
      </mc:AlternateContent>
      <p:sp>
        <p:nvSpPr>
          <p:cNvPr id="34" name="TextBox 33">
            <a:extLst>
              <a:ext uri="{FF2B5EF4-FFF2-40B4-BE49-F238E27FC236}">
                <a16:creationId xmlns:a16="http://schemas.microsoft.com/office/drawing/2014/main" id="{C06A6BB7-CB72-46FC-87E7-7CB1D56A55FF}"/>
              </a:ext>
            </a:extLst>
          </p:cNvPr>
          <p:cNvSpPr txBox="1"/>
          <p:nvPr/>
        </p:nvSpPr>
        <p:spPr>
          <a:xfrm>
            <a:off x="4012752" y="5173715"/>
            <a:ext cx="904266" cy="523220"/>
          </a:xfrm>
          <a:prstGeom prst="rect">
            <a:avLst/>
          </a:prstGeom>
          <a:solidFill>
            <a:schemeClr val="accent4">
              <a:lumMod val="20000"/>
              <a:lumOff val="80000"/>
            </a:schemeClr>
          </a:solidFill>
        </p:spPr>
        <p:txBody>
          <a:bodyPr wrap="square" rtlCol="0">
            <a:spAutoFit/>
          </a:bodyPr>
          <a:lstStyle/>
          <a:p>
            <a:pPr algn="ctr"/>
            <a:r>
              <a:rPr lang="en-SG" sz="2800" dirty="0">
                <a:solidFill>
                  <a:srgbClr val="0000FF"/>
                </a:solidFill>
              </a:rPr>
              <a:t>Yes</a:t>
            </a:r>
          </a:p>
        </p:txBody>
      </p:sp>
      <p:sp>
        <p:nvSpPr>
          <p:cNvPr id="45" name="TextBox 44">
            <a:extLst>
              <a:ext uri="{FF2B5EF4-FFF2-40B4-BE49-F238E27FC236}">
                <a16:creationId xmlns:a16="http://schemas.microsoft.com/office/drawing/2014/main" id="{6EC1795F-03DA-4269-BECA-B9E5242C7D27}"/>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48" name="Oval 47"/>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66336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0" name="Group 29">
            <a:extLst>
              <a:ext uri="{FF2B5EF4-FFF2-40B4-BE49-F238E27FC236}">
                <a16:creationId xmlns:a16="http://schemas.microsoft.com/office/drawing/2014/main" id="{86F52E94-D9D2-42F7-80B1-17C3D9A9F19A}"/>
              </a:ext>
            </a:extLst>
          </p:cNvPr>
          <p:cNvGrpSpPr/>
          <p:nvPr/>
        </p:nvGrpSpPr>
        <p:grpSpPr>
          <a:xfrm>
            <a:off x="640211" y="1631925"/>
            <a:ext cx="7863578" cy="1664825"/>
            <a:chOff x="993228" y="4598517"/>
            <a:chExt cx="7863578" cy="1664825"/>
          </a:xfrm>
        </p:grpSpPr>
        <p:sp>
          <p:nvSpPr>
            <p:cNvPr id="31" name="Rectangle 30">
              <a:extLst>
                <a:ext uri="{FF2B5EF4-FFF2-40B4-BE49-F238E27FC236}">
                  <a16:creationId xmlns:a16="http://schemas.microsoft.com/office/drawing/2014/main" id="{E5E1C17E-DA80-4A2E-83D6-1270C501740E}"/>
                </a:ext>
              </a:extLst>
            </p:cNvPr>
            <p:cNvSpPr/>
            <p:nvPr/>
          </p:nvSpPr>
          <p:spPr>
            <a:xfrm>
              <a:off x="993228" y="4598518"/>
              <a:ext cx="7863578" cy="1664824"/>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2" name="Rectangle 31">
              <a:extLst>
                <a:ext uri="{FF2B5EF4-FFF2-40B4-BE49-F238E27FC236}">
                  <a16:creationId xmlns:a16="http://schemas.microsoft.com/office/drawing/2014/main" id="{A5C8F67A-C2D0-4E29-AAC3-91866F219F3B}"/>
                </a:ext>
              </a:extLst>
            </p:cNvPr>
            <p:cNvSpPr/>
            <p:nvPr/>
          </p:nvSpPr>
          <p:spPr>
            <a:xfrm>
              <a:off x="993228" y="4598517"/>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5" name="TextBox 34">
              <a:extLst>
                <a:ext uri="{FF2B5EF4-FFF2-40B4-BE49-F238E27FC236}">
                  <a16:creationId xmlns:a16="http://schemas.microsoft.com/office/drawing/2014/main" id="{D1E3D092-E5F2-430C-9C1D-0E8A66F1C022}"/>
                </a:ext>
              </a:extLst>
            </p:cNvPr>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Definition: Ordered Pair</a:t>
              </a:r>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83252BF-20B8-4422-95F3-0EE5CE1FF139}"/>
                    </a:ext>
                  </a:extLst>
                </p:cNvPr>
                <p:cNvSpPr txBox="1"/>
                <p:nvPr/>
              </p:nvSpPr>
              <p:spPr>
                <a:xfrm>
                  <a:off x="1142631" y="5093791"/>
                  <a:ext cx="7350542" cy="1169551"/>
                </a:xfrm>
                <a:prstGeom prst="rect">
                  <a:avLst/>
                </a:prstGeom>
                <a:noFill/>
              </p:spPr>
              <p:txBody>
                <a:bodyPr wrap="square" rtlCol="0">
                  <a:spAutoFit/>
                </a:bodyPr>
                <a:lstStyle/>
                <a:p>
                  <a:pPr>
                    <a:spcAft>
                      <a:spcPts val="600"/>
                    </a:spcAft>
                  </a:pPr>
                  <a:r>
                    <a:rPr lang="en-US" sz="2000" dirty="0"/>
                    <a:t>An </a:t>
                  </a:r>
                  <a:r>
                    <a:rPr lang="en-US" sz="2000" b="1" dirty="0"/>
                    <a:t>ordered pair </a:t>
                  </a:r>
                  <a:r>
                    <a:rPr lang="en-US" sz="2000" dirty="0"/>
                    <a:t>is an expression of the form </a:t>
                  </a:r>
                  <a14:m>
                    <m:oMath xmlns:m="http://schemas.openxmlformats.org/officeDocument/2006/math">
                      <m:r>
                        <a:rPr lang="en-US" sz="2000" i="1" dirty="0" smtClean="0">
                          <a:latin typeface="Cambria Math" panose="02040503050406030204" pitchFamily="18" charset="0"/>
                        </a:rPr>
                        <m:t>(</m:t>
                      </m:r>
                      <m:r>
                        <a:rPr lang="en-US" sz="2000" b="0" i="1" dirty="0" smtClean="0">
                          <a:latin typeface="Cambria Math" panose="02040503050406030204" pitchFamily="18" charset="0"/>
                        </a:rPr>
                        <m:t>𝑥</m:t>
                      </m:r>
                      <m:r>
                        <a:rPr lang="en-US" sz="2000" i="1" dirty="0" err="1" smtClean="0">
                          <a:latin typeface="Cambria Math" panose="02040503050406030204" pitchFamily="18" charset="0"/>
                        </a:rPr>
                        <m:t>,</m:t>
                      </m:r>
                      <m:r>
                        <a:rPr lang="en-US" sz="2000" b="0" i="1" dirty="0" smtClean="0">
                          <a:latin typeface="Cambria Math" panose="02040503050406030204" pitchFamily="18" charset="0"/>
                        </a:rPr>
                        <m:t>𝑦</m:t>
                      </m:r>
                      <m:r>
                        <a:rPr lang="en-US" sz="2000" i="1" dirty="0" smtClean="0">
                          <a:latin typeface="Cambria Math" panose="02040503050406030204" pitchFamily="18" charset="0"/>
                        </a:rPr>
                        <m:t>)</m:t>
                      </m:r>
                    </m:oMath>
                  </a14:m>
                  <a:r>
                    <a:rPr lang="en-US" sz="2000" dirty="0"/>
                    <a:t>. </a:t>
                  </a:r>
                </a:p>
                <a:p>
                  <a:pPr>
                    <a:spcAft>
                      <a:spcPts val="600"/>
                    </a:spcAft>
                  </a:pPr>
                  <a:r>
                    <a:rPr lang="en-US" sz="2000" dirty="0"/>
                    <a:t>Two ordered pairs </a:t>
                  </a:r>
                  <a14:m>
                    <m:oMath xmlns:m="http://schemas.openxmlformats.org/officeDocument/2006/math">
                      <m:r>
                        <a:rPr lang="en-US" sz="2000" i="1" dirty="0" smtClean="0">
                          <a:latin typeface="Cambria Math" panose="02040503050406030204" pitchFamily="18" charset="0"/>
                        </a:rPr>
                        <m:t>(</m:t>
                      </m:r>
                      <m:r>
                        <a:rPr lang="en-US" sz="2000" i="1" dirty="0" err="1" smtClean="0">
                          <a:latin typeface="Cambria Math" panose="02040503050406030204" pitchFamily="18" charset="0"/>
                        </a:rPr>
                        <m:t>𝑎</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𝑏</m:t>
                      </m:r>
                      <m:r>
                        <a:rPr lang="en-US" sz="2000" i="1" dirty="0" smtClean="0">
                          <a:latin typeface="Cambria Math" panose="02040503050406030204" pitchFamily="18" charset="0"/>
                        </a:rPr>
                        <m:t>) </m:t>
                      </m:r>
                    </m:oMath>
                  </a14:m>
                  <a:r>
                    <a:rPr lang="en-US" sz="2000" dirty="0"/>
                    <a:t>and </a:t>
                  </a:r>
                  <a14:m>
                    <m:oMath xmlns:m="http://schemas.openxmlformats.org/officeDocument/2006/math">
                      <m:r>
                        <a:rPr lang="en-US" sz="2000" i="1" dirty="0" smtClean="0">
                          <a:latin typeface="Cambria Math" panose="02040503050406030204" pitchFamily="18" charset="0"/>
                        </a:rPr>
                        <m:t>(</m:t>
                      </m:r>
                      <m:r>
                        <a:rPr lang="en-US" sz="2000" i="1" dirty="0" err="1" smtClean="0">
                          <a:latin typeface="Cambria Math" panose="02040503050406030204" pitchFamily="18" charset="0"/>
                        </a:rPr>
                        <m:t>𝑐</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𝑑</m:t>
                      </m:r>
                      <m:r>
                        <a:rPr lang="en-US" sz="2000" i="1" dirty="0" smtClean="0">
                          <a:latin typeface="Cambria Math" panose="02040503050406030204" pitchFamily="18" charset="0"/>
                        </a:rPr>
                        <m:t>)</m:t>
                      </m:r>
                    </m:oMath>
                  </a14:m>
                  <a:r>
                    <a:rPr lang="en-US" sz="2000" dirty="0"/>
                    <a:t> are equal </a:t>
                  </a:r>
                  <a:r>
                    <a:rPr lang="en-US" sz="2000" dirty="0" err="1"/>
                    <a:t>iff</a:t>
                  </a:r>
                  <a:r>
                    <a:rPr lang="en-US" sz="2000" dirty="0"/>
                    <a:t> </a:t>
                  </a:r>
                  <a14:m>
                    <m:oMath xmlns:m="http://schemas.openxmlformats.org/officeDocument/2006/math">
                      <m:r>
                        <a:rPr lang="en-US" sz="2000" i="1" dirty="0" smtClean="0">
                          <a:latin typeface="Cambria Math" panose="02040503050406030204" pitchFamily="18" charset="0"/>
                        </a:rPr>
                        <m:t>𝑎</m:t>
                      </m:r>
                      <m:r>
                        <a:rPr lang="en-US" sz="2000" i="1" dirty="0" smtClean="0">
                          <a:latin typeface="Cambria Math" panose="02040503050406030204" pitchFamily="18" charset="0"/>
                        </a:rPr>
                        <m:t>=</m:t>
                      </m:r>
                      <m:r>
                        <a:rPr lang="en-US" sz="2000" i="1" dirty="0" smtClean="0">
                          <a:latin typeface="Cambria Math" panose="02040503050406030204" pitchFamily="18" charset="0"/>
                        </a:rPr>
                        <m:t>𝑐</m:t>
                      </m:r>
                    </m:oMath>
                  </a14:m>
                  <a:r>
                    <a:rPr lang="en-US" sz="2000" dirty="0"/>
                    <a:t> and </a:t>
                  </a:r>
                  <a14:m>
                    <m:oMath xmlns:m="http://schemas.openxmlformats.org/officeDocument/2006/math">
                      <m:r>
                        <a:rPr lang="en-US" sz="2000" i="1" dirty="0" smtClean="0">
                          <a:latin typeface="Cambria Math" panose="02040503050406030204" pitchFamily="18" charset="0"/>
                        </a:rPr>
                        <m:t>𝑏</m:t>
                      </m:r>
                      <m:r>
                        <a:rPr lang="en-US" sz="2000" i="1" dirty="0" smtClean="0">
                          <a:latin typeface="Cambria Math" panose="02040503050406030204" pitchFamily="18" charset="0"/>
                        </a:rPr>
                        <m:t>=</m:t>
                      </m:r>
                      <m:r>
                        <a:rPr lang="en-US" sz="2000" i="1" dirty="0" smtClean="0">
                          <a:latin typeface="Cambria Math" panose="02040503050406030204" pitchFamily="18" charset="0"/>
                        </a:rPr>
                        <m:t>𝑑</m:t>
                      </m:r>
                    </m:oMath>
                  </a14:m>
                  <a:r>
                    <a:rPr lang="en-US" sz="2000" dirty="0"/>
                    <a:t>. </a:t>
                  </a:r>
                </a:p>
                <a:p>
                  <a:pPr>
                    <a:spcAft>
                      <a:spcPts val="600"/>
                    </a:spcAft>
                  </a:pPr>
                  <a:r>
                    <a:rPr lang="en-US" sz="2000" dirty="0"/>
                    <a:t>Symbolically:  </a:t>
                  </a:r>
                  <a14:m>
                    <m:oMath xmlns:m="http://schemas.openxmlformats.org/officeDocument/2006/math">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𝑎</m:t>
                          </m:r>
                          <m:r>
                            <a:rPr lang="en-US" sz="2000" b="0" i="1" smtClean="0">
                              <a:latin typeface="Cambria Math" panose="02040503050406030204" pitchFamily="18" charset="0"/>
                            </a:rPr>
                            <m:t>,</m:t>
                          </m:r>
                          <m:r>
                            <a:rPr lang="en-US" sz="2000" b="0" i="1" smtClean="0">
                              <a:latin typeface="Cambria Math" panose="02040503050406030204" pitchFamily="18" charset="0"/>
                            </a:rPr>
                            <m:t>𝑏</m:t>
                          </m:r>
                        </m:e>
                      </m:d>
                      <m:r>
                        <a:rPr lang="en-US" sz="2000" b="0" i="1" smtClean="0">
                          <a:latin typeface="Cambria Math" panose="02040503050406030204" pitchFamily="18" charset="0"/>
                        </a:rPr>
                        <m:t>=</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𝑐</m:t>
                          </m:r>
                          <m:r>
                            <a:rPr lang="en-US" sz="2000" b="0" i="1" smtClean="0">
                              <a:latin typeface="Cambria Math" panose="02040503050406030204" pitchFamily="18" charset="0"/>
                            </a:rPr>
                            <m:t>,</m:t>
                          </m:r>
                          <m:r>
                            <a:rPr lang="en-US" sz="2000" b="0" i="1" smtClean="0">
                              <a:latin typeface="Cambria Math" panose="02040503050406030204" pitchFamily="18" charset="0"/>
                            </a:rPr>
                            <m:t>𝑑</m:t>
                          </m:r>
                        </m:e>
                      </m:d>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𝑎</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𝑐</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𝑏</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𝑑</m:t>
                      </m:r>
                      <m:r>
                        <a:rPr lang="en-US" sz="2000" b="0" i="1" smtClean="0">
                          <a:latin typeface="Cambria Math" panose="02040503050406030204" pitchFamily="18" charset="0"/>
                          <a:ea typeface="Cambria Math" panose="02040503050406030204" pitchFamily="18" charset="0"/>
                        </a:rPr>
                        <m:t>).</m:t>
                      </m:r>
                    </m:oMath>
                  </a14:m>
                  <a:endParaRPr lang="en-US" sz="2000" dirty="0"/>
                </a:p>
              </p:txBody>
            </p:sp>
          </mc:Choice>
          <mc:Fallback xmlns="">
            <p:sp>
              <p:nvSpPr>
                <p:cNvPr id="36" name="TextBox 35">
                  <a:extLst>
                    <a:ext uri="{FF2B5EF4-FFF2-40B4-BE49-F238E27FC236}">
                      <a16:creationId xmlns:a16="http://schemas.microsoft.com/office/drawing/2014/main" id="{A83252BF-20B8-4422-95F3-0EE5CE1FF139}"/>
                    </a:ext>
                  </a:extLst>
                </p:cNvPr>
                <p:cNvSpPr txBox="1">
                  <a:spLocks noRot="1" noChangeAspect="1" noMove="1" noResize="1" noEditPoints="1" noAdjustHandles="1" noChangeArrowheads="1" noChangeShapeType="1" noTextEdit="1"/>
                </p:cNvSpPr>
                <p:nvPr/>
              </p:nvSpPr>
              <p:spPr>
                <a:xfrm>
                  <a:off x="1142631" y="5093791"/>
                  <a:ext cx="7350542" cy="1169551"/>
                </a:xfrm>
                <a:prstGeom prst="rect">
                  <a:avLst/>
                </a:prstGeom>
                <a:blipFill>
                  <a:blip r:embed="rId5"/>
                  <a:stretch>
                    <a:fillRect l="-913" t="-3125" b="-8333"/>
                  </a:stretch>
                </a:blipFill>
              </p:spPr>
              <p:txBody>
                <a:bodyPr/>
                <a:lstStyle/>
                <a:p>
                  <a:r>
                    <a:rPr lang="en-SG">
                      <a:noFill/>
                    </a:rPr>
                    <a:t> </a:t>
                  </a:r>
                </a:p>
              </p:txBody>
            </p:sp>
          </mc:Fallback>
        </mc:AlternateContent>
      </p:grpSp>
    </p:spTree>
    <p:extLst>
      <p:ext uri="{BB962C8B-B14F-4D97-AF65-F5344CB8AC3E}">
        <p14:creationId xmlns:p14="http://schemas.microsoft.com/office/powerpoint/2010/main" val="388024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dissolve">
                                      <p:cBhvr>
                                        <p:cTn id="1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 grpId="0" animBg="1"/>
      <p:bldP spid="3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Cartesian Products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18</a:t>
            </a:fld>
            <a:endParaRPr lang="en-SG" dirty="0"/>
          </a:p>
        </p:txBody>
      </p:sp>
      <p:sp>
        <p:nvSpPr>
          <p:cNvPr id="15" name="TextBox 14"/>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5.1.4. Cartesian Products</a:t>
            </a:r>
            <a:endParaRPr lang="en-SG" sz="2000" dirty="0">
              <a:solidFill>
                <a:schemeClr val="bg1"/>
              </a:solidFill>
            </a:endParaRPr>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7F84F91-5B8E-4222-B095-1C826C35A335}"/>
                  </a:ext>
                </a:extLst>
              </p:cNvPr>
              <p:cNvSpPr txBox="1"/>
              <p:nvPr/>
            </p:nvSpPr>
            <p:spPr>
              <a:xfrm>
                <a:off x="458065" y="3980289"/>
                <a:ext cx="8057285" cy="2277547"/>
              </a:xfrm>
              <a:prstGeom prst="rect">
                <a:avLst/>
              </a:prstGeom>
              <a:noFill/>
            </p:spPr>
            <p:txBody>
              <a:bodyPr wrap="square" rtlCol="0">
                <a:spAutoFit/>
              </a:bodyPr>
              <a:lstStyle/>
              <a:p>
                <a:pPr>
                  <a:spcBef>
                    <a:spcPts val="1200"/>
                  </a:spcBef>
                  <a:tabLst>
                    <a:tab pos="444500" algn="l"/>
                  </a:tabLst>
                </a:pPr>
                <a:r>
                  <a:rPr lang="en-SG" sz="2800" dirty="0"/>
                  <a:t>a.	Find </a:t>
                </a:r>
                <a14:m>
                  <m:oMath xmlns:m="http://schemas.openxmlformats.org/officeDocument/2006/math">
                    <m:r>
                      <a:rPr lang="en-SG" sz="2800" b="0" i="1" smtClean="0">
                        <a:latin typeface="Cambria Math" panose="02040503050406030204" pitchFamily="18" charset="0"/>
                      </a:rPr>
                      <m:t>𝐴</m:t>
                    </m:r>
                    <m:r>
                      <a:rPr lang="en-SG" sz="2800" b="0" i="1" smtClean="0">
                        <a:latin typeface="Cambria Math" panose="02040503050406030204" pitchFamily="18" charset="0"/>
                        <a:ea typeface="Cambria Math" panose="02040503050406030204" pitchFamily="18" charset="0"/>
                      </a:rPr>
                      <m:t>×</m:t>
                    </m:r>
                    <m:r>
                      <a:rPr lang="en-SG" sz="2800" b="0" i="1" smtClean="0">
                        <a:latin typeface="Cambria Math" panose="02040503050406030204" pitchFamily="18" charset="0"/>
                        <a:ea typeface="Cambria Math" panose="02040503050406030204" pitchFamily="18" charset="0"/>
                      </a:rPr>
                      <m:t>𝐵</m:t>
                    </m:r>
                  </m:oMath>
                </a14:m>
                <a:endParaRPr lang="en-SG" sz="1200" dirty="0"/>
              </a:p>
              <a:p>
                <a:pPr>
                  <a:spcBef>
                    <a:spcPts val="1200"/>
                  </a:spcBef>
                  <a:tabLst>
                    <a:tab pos="444500" algn="l"/>
                  </a:tabLst>
                </a:pPr>
                <a:r>
                  <a:rPr lang="en-SG" sz="2800" dirty="0"/>
                  <a:t>b.	Find </a:t>
                </a:r>
                <a14:m>
                  <m:oMath xmlns:m="http://schemas.openxmlformats.org/officeDocument/2006/math">
                    <m:r>
                      <a:rPr lang="en-SG" sz="2800" b="0" i="1" smtClean="0">
                        <a:latin typeface="Cambria Math" panose="02040503050406030204" pitchFamily="18" charset="0"/>
                      </a:rPr>
                      <m:t>𝐵</m:t>
                    </m:r>
                    <m:r>
                      <a:rPr lang="en-SG" sz="2800" i="1">
                        <a:latin typeface="Cambria Math" panose="02040503050406030204" pitchFamily="18" charset="0"/>
                        <a:ea typeface="Cambria Math" panose="02040503050406030204" pitchFamily="18" charset="0"/>
                      </a:rPr>
                      <m:t>×</m:t>
                    </m:r>
                    <m:r>
                      <a:rPr lang="en-SG" sz="2800" b="0" i="1" smtClean="0">
                        <a:latin typeface="Cambria Math" panose="02040503050406030204" pitchFamily="18" charset="0"/>
                        <a:ea typeface="Cambria Math" panose="02040503050406030204" pitchFamily="18" charset="0"/>
                      </a:rPr>
                      <m:t>𝐴</m:t>
                    </m:r>
                  </m:oMath>
                </a14:m>
                <a:endParaRPr lang="en-SG" sz="1200" dirty="0"/>
              </a:p>
              <a:p>
                <a:pPr>
                  <a:spcBef>
                    <a:spcPts val="1200"/>
                  </a:spcBef>
                  <a:buAutoNum type="alphaLcPeriod" startAt="3"/>
                  <a:tabLst>
                    <a:tab pos="444500" algn="l"/>
                  </a:tabLst>
                </a:pPr>
                <a:r>
                  <a:rPr lang="en-SG" sz="2800" dirty="0"/>
                  <a:t>	Find </a:t>
                </a:r>
                <a14:m>
                  <m:oMath xmlns:m="http://schemas.openxmlformats.org/officeDocument/2006/math">
                    <m:r>
                      <a:rPr lang="en-SG" sz="2800" b="0" i="1" smtClean="0">
                        <a:latin typeface="Cambria Math" panose="02040503050406030204" pitchFamily="18" charset="0"/>
                      </a:rPr>
                      <m:t>𝐵</m:t>
                    </m:r>
                    <m:r>
                      <a:rPr lang="en-SG" sz="2800" i="1">
                        <a:latin typeface="Cambria Math" panose="02040503050406030204" pitchFamily="18" charset="0"/>
                        <a:ea typeface="Cambria Math" panose="02040503050406030204" pitchFamily="18" charset="0"/>
                      </a:rPr>
                      <m:t>×</m:t>
                    </m:r>
                    <m:r>
                      <a:rPr lang="en-SG" sz="2800" i="1">
                        <a:latin typeface="Cambria Math" panose="02040503050406030204" pitchFamily="18" charset="0"/>
                        <a:ea typeface="Cambria Math" panose="02040503050406030204" pitchFamily="18" charset="0"/>
                      </a:rPr>
                      <m:t>𝐵</m:t>
                    </m:r>
                  </m:oMath>
                </a14:m>
                <a:endParaRPr lang="en-SG" sz="2800" dirty="0"/>
              </a:p>
              <a:p>
                <a:pPr marL="444500" indent="-444500">
                  <a:spcBef>
                    <a:spcPts val="1200"/>
                  </a:spcBef>
                  <a:tabLst>
                    <a:tab pos="444500" algn="l"/>
                  </a:tabLst>
                </a:pPr>
                <a:r>
                  <a:rPr lang="en-SG" sz="2800" dirty="0"/>
                  <a:t>d.	</a:t>
                </a:r>
                <a:r>
                  <a:rPr lang="en-SG" sz="2400" dirty="0"/>
                  <a:t>How many elements are there in </a:t>
                </a:r>
                <a14:m>
                  <m:oMath xmlns:m="http://schemas.openxmlformats.org/officeDocument/2006/math">
                    <m:r>
                      <a:rPr lang="en-SG" sz="2400" i="1">
                        <a:latin typeface="Cambria Math" panose="02040503050406030204" pitchFamily="18" charset="0"/>
                      </a:rPr>
                      <m:t>𝐴</m:t>
                    </m:r>
                    <m:r>
                      <a:rPr lang="en-SG" sz="2400" i="1">
                        <a:latin typeface="Cambria Math" panose="02040503050406030204" pitchFamily="18" charset="0"/>
                        <a:ea typeface="Cambria Math" panose="02040503050406030204" pitchFamily="18" charset="0"/>
                      </a:rPr>
                      <m:t>×</m:t>
                    </m:r>
                    <m:r>
                      <a:rPr lang="en-SG" sz="2400" i="1">
                        <a:latin typeface="Cambria Math" panose="02040503050406030204" pitchFamily="18" charset="0"/>
                        <a:ea typeface="Cambria Math" panose="02040503050406030204" pitchFamily="18" charset="0"/>
                      </a:rPr>
                      <m:t>𝐵</m:t>
                    </m:r>
                  </m:oMath>
                </a14:m>
                <a:r>
                  <a:rPr lang="en-SG" sz="2400" dirty="0"/>
                  <a:t>, </a:t>
                </a:r>
                <a14:m>
                  <m:oMath xmlns:m="http://schemas.openxmlformats.org/officeDocument/2006/math">
                    <m:r>
                      <a:rPr lang="en-SG" sz="2400" i="1">
                        <a:latin typeface="Cambria Math" panose="02040503050406030204" pitchFamily="18" charset="0"/>
                      </a:rPr>
                      <m:t>𝐵</m:t>
                    </m:r>
                    <m:r>
                      <a:rPr lang="en-SG" sz="2400" i="1">
                        <a:latin typeface="Cambria Math" panose="02040503050406030204" pitchFamily="18" charset="0"/>
                        <a:ea typeface="Cambria Math" panose="02040503050406030204" pitchFamily="18" charset="0"/>
                      </a:rPr>
                      <m:t>×</m:t>
                    </m:r>
                    <m:r>
                      <a:rPr lang="en-SG" sz="2400" i="1">
                        <a:latin typeface="Cambria Math" panose="02040503050406030204" pitchFamily="18" charset="0"/>
                        <a:ea typeface="Cambria Math" panose="02040503050406030204" pitchFamily="18" charset="0"/>
                      </a:rPr>
                      <m:t>𝐴</m:t>
                    </m:r>
                  </m:oMath>
                </a14:m>
                <a:r>
                  <a:rPr lang="en-SG" sz="2400" dirty="0"/>
                  <a:t>, and </a:t>
                </a:r>
                <a14:m>
                  <m:oMath xmlns:m="http://schemas.openxmlformats.org/officeDocument/2006/math">
                    <m:r>
                      <a:rPr lang="en-SG" sz="2400" i="1">
                        <a:latin typeface="Cambria Math" panose="02040503050406030204" pitchFamily="18" charset="0"/>
                      </a:rPr>
                      <m:t>𝐵</m:t>
                    </m:r>
                    <m:r>
                      <a:rPr lang="en-SG" sz="2400" i="1">
                        <a:latin typeface="Cambria Math" panose="02040503050406030204" pitchFamily="18" charset="0"/>
                        <a:ea typeface="Cambria Math" panose="02040503050406030204" pitchFamily="18" charset="0"/>
                      </a:rPr>
                      <m:t>×</m:t>
                    </m:r>
                    <m:r>
                      <a:rPr lang="en-SG" sz="2400" i="1">
                        <a:latin typeface="Cambria Math" panose="02040503050406030204" pitchFamily="18" charset="0"/>
                        <a:ea typeface="Cambria Math" panose="02040503050406030204" pitchFamily="18" charset="0"/>
                      </a:rPr>
                      <m:t>𝐵</m:t>
                    </m:r>
                  </m:oMath>
                </a14:m>
                <a:r>
                  <a:rPr lang="en-SG" sz="2400" dirty="0"/>
                  <a:t>?</a:t>
                </a:r>
              </a:p>
            </p:txBody>
          </p:sp>
        </mc:Choice>
        <mc:Fallback xmlns="">
          <p:sp>
            <p:nvSpPr>
              <p:cNvPr id="33" name="TextBox 32">
                <a:extLst>
                  <a:ext uri="{FF2B5EF4-FFF2-40B4-BE49-F238E27FC236}">
                    <a16:creationId xmlns:a16="http://schemas.microsoft.com/office/drawing/2014/main" id="{C7F84F91-5B8E-4222-B095-1C826C35A335}"/>
                  </a:ext>
                </a:extLst>
              </p:cNvPr>
              <p:cNvSpPr txBox="1">
                <a:spLocks noRot="1" noChangeAspect="1" noMove="1" noResize="1" noEditPoints="1" noAdjustHandles="1" noChangeArrowheads="1" noChangeShapeType="1" noTextEdit="1"/>
              </p:cNvSpPr>
              <p:nvPr/>
            </p:nvSpPr>
            <p:spPr>
              <a:xfrm>
                <a:off x="458065" y="3980289"/>
                <a:ext cx="8057285" cy="2277547"/>
              </a:xfrm>
              <a:prstGeom prst="rect">
                <a:avLst/>
              </a:prstGeom>
              <a:blipFill>
                <a:blip r:embed="rId3"/>
                <a:stretch>
                  <a:fillRect l="-1589" t="-2674" r="-227" b="-6684"/>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1EF86CE-AD3F-45DE-9C1B-8E3E290E6CE7}"/>
                  </a:ext>
                </a:extLst>
              </p:cNvPr>
              <p:cNvSpPr txBox="1"/>
              <p:nvPr/>
            </p:nvSpPr>
            <p:spPr>
              <a:xfrm>
                <a:off x="2883896" y="4042837"/>
                <a:ext cx="5940590" cy="430887"/>
              </a:xfrm>
              <a:prstGeom prst="rect">
                <a:avLst/>
              </a:prstGeom>
              <a:solidFill>
                <a:schemeClr val="accent4">
                  <a:lumMod val="20000"/>
                  <a:lumOff val="80000"/>
                </a:schemeClr>
              </a:solidFill>
            </p:spPr>
            <p:txBody>
              <a:bodyPr wrap="square" rtlCol="0">
                <a:spAutoFit/>
              </a:bodyPr>
              <a:lstStyle/>
              <a:p>
                <a:pPr algn="ctr"/>
                <a14:m>
                  <m:oMathPara xmlns:m="http://schemas.openxmlformats.org/officeDocument/2006/math">
                    <m:oMathParaPr>
                      <m:jc m:val="left"/>
                    </m:oMathParaPr>
                    <m:oMath xmlns:m="http://schemas.openxmlformats.org/officeDocument/2006/math">
                      <m:r>
                        <a:rPr lang="en-SG" sz="2200" b="0" i="1" dirty="0" smtClean="0">
                          <a:solidFill>
                            <a:srgbClr val="0000FF"/>
                          </a:solidFill>
                          <a:latin typeface="Cambria Math" panose="02040503050406030204" pitchFamily="18" charset="0"/>
                        </a:rPr>
                        <m:t>𝐴</m:t>
                      </m:r>
                      <m:r>
                        <a:rPr lang="en-SG" sz="2200" b="0" i="1" dirty="0" smtClean="0">
                          <a:solidFill>
                            <a:srgbClr val="0000FF"/>
                          </a:solidFill>
                          <a:latin typeface="Cambria Math" panose="02040503050406030204" pitchFamily="18" charset="0"/>
                          <a:ea typeface="Cambria Math" panose="02040503050406030204" pitchFamily="18" charset="0"/>
                        </a:rPr>
                        <m:t>×</m:t>
                      </m:r>
                      <m:r>
                        <a:rPr lang="en-SG" sz="2200" b="0" i="1" dirty="0" smtClean="0">
                          <a:solidFill>
                            <a:srgbClr val="0000FF"/>
                          </a:solidFill>
                          <a:latin typeface="Cambria Math" panose="02040503050406030204" pitchFamily="18" charset="0"/>
                          <a:ea typeface="Cambria Math" panose="02040503050406030204" pitchFamily="18" charset="0"/>
                        </a:rPr>
                        <m:t>𝐵</m:t>
                      </m:r>
                      <m:r>
                        <a:rPr lang="en-SG" sz="2200" b="0" i="1" dirty="0" smtClean="0">
                          <a:solidFill>
                            <a:srgbClr val="0000FF"/>
                          </a:solidFill>
                          <a:latin typeface="Cambria Math" panose="02040503050406030204" pitchFamily="18" charset="0"/>
                          <a:ea typeface="Cambria Math" panose="02040503050406030204" pitchFamily="18" charset="0"/>
                        </a:rPr>
                        <m:t>={</m:t>
                      </m:r>
                      <m:d>
                        <m:dPr>
                          <m:ctrlPr>
                            <a:rPr lang="en-SG" sz="2200" b="0" i="1" dirty="0" smtClean="0">
                              <a:solidFill>
                                <a:srgbClr val="0000FF"/>
                              </a:solidFill>
                              <a:latin typeface="Cambria Math" panose="02040503050406030204" pitchFamily="18" charset="0"/>
                              <a:ea typeface="Cambria Math" panose="02040503050406030204" pitchFamily="18" charset="0"/>
                            </a:rPr>
                          </m:ctrlPr>
                        </m:dPr>
                        <m:e>
                          <m:r>
                            <a:rPr lang="en-SG" sz="2200" b="0" i="1" dirty="0" smtClean="0">
                              <a:solidFill>
                                <a:srgbClr val="0000FF"/>
                              </a:solidFill>
                              <a:latin typeface="Cambria Math" panose="02040503050406030204" pitchFamily="18" charset="0"/>
                              <a:ea typeface="Cambria Math" panose="02040503050406030204" pitchFamily="18" charset="0"/>
                            </a:rPr>
                            <m:t>1,</m:t>
                          </m:r>
                          <m:r>
                            <a:rPr lang="en-SG" sz="2200" b="0" i="1" dirty="0" smtClean="0">
                              <a:solidFill>
                                <a:srgbClr val="0000FF"/>
                              </a:solidFill>
                              <a:latin typeface="Cambria Math" panose="02040503050406030204" pitchFamily="18" charset="0"/>
                              <a:ea typeface="Cambria Math" panose="02040503050406030204" pitchFamily="18" charset="0"/>
                            </a:rPr>
                            <m:t>𝑢</m:t>
                          </m:r>
                        </m:e>
                      </m:d>
                      <m:r>
                        <a:rPr lang="en-SG" sz="2200" b="0" i="1" dirty="0" smtClean="0">
                          <a:solidFill>
                            <a:srgbClr val="0000FF"/>
                          </a:solidFill>
                          <a:latin typeface="Cambria Math" panose="02040503050406030204" pitchFamily="18" charset="0"/>
                          <a:ea typeface="Cambria Math" panose="02040503050406030204" pitchFamily="18" charset="0"/>
                        </a:rPr>
                        <m:t>,</m:t>
                      </m:r>
                      <m:d>
                        <m:dPr>
                          <m:ctrlPr>
                            <a:rPr lang="en-SG" sz="2200" b="0" i="1" dirty="0" smtClean="0">
                              <a:solidFill>
                                <a:srgbClr val="0000FF"/>
                              </a:solidFill>
                              <a:latin typeface="Cambria Math" panose="02040503050406030204" pitchFamily="18" charset="0"/>
                              <a:ea typeface="Cambria Math" panose="02040503050406030204" pitchFamily="18" charset="0"/>
                            </a:rPr>
                          </m:ctrlPr>
                        </m:dPr>
                        <m:e>
                          <m:r>
                            <a:rPr lang="en-SG" sz="2200" b="0" i="1" dirty="0" smtClean="0">
                              <a:solidFill>
                                <a:srgbClr val="0000FF"/>
                              </a:solidFill>
                              <a:latin typeface="Cambria Math" panose="02040503050406030204" pitchFamily="18" charset="0"/>
                              <a:ea typeface="Cambria Math" panose="02040503050406030204" pitchFamily="18" charset="0"/>
                            </a:rPr>
                            <m:t>2,</m:t>
                          </m:r>
                          <m:r>
                            <a:rPr lang="en-SG" sz="2200" b="0" i="1" dirty="0" smtClean="0">
                              <a:solidFill>
                                <a:srgbClr val="0000FF"/>
                              </a:solidFill>
                              <a:latin typeface="Cambria Math" panose="02040503050406030204" pitchFamily="18" charset="0"/>
                              <a:ea typeface="Cambria Math" panose="02040503050406030204" pitchFamily="18" charset="0"/>
                            </a:rPr>
                            <m:t>𝑢</m:t>
                          </m:r>
                        </m:e>
                      </m:d>
                      <m:r>
                        <a:rPr lang="en-SG" sz="2200" b="0" i="1" dirty="0" smtClean="0">
                          <a:solidFill>
                            <a:srgbClr val="0000FF"/>
                          </a:solidFill>
                          <a:latin typeface="Cambria Math" panose="02040503050406030204" pitchFamily="18" charset="0"/>
                          <a:ea typeface="Cambria Math" panose="02040503050406030204" pitchFamily="18" charset="0"/>
                        </a:rPr>
                        <m:t>,</m:t>
                      </m:r>
                      <m:d>
                        <m:dPr>
                          <m:ctrlPr>
                            <a:rPr lang="en-SG" sz="2200" b="0" i="1" dirty="0" smtClean="0">
                              <a:solidFill>
                                <a:srgbClr val="0000FF"/>
                              </a:solidFill>
                              <a:latin typeface="Cambria Math" panose="02040503050406030204" pitchFamily="18" charset="0"/>
                              <a:ea typeface="Cambria Math" panose="02040503050406030204" pitchFamily="18" charset="0"/>
                            </a:rPr>
                          </m:ctrlPr>
                        </m:dPr>
                        <m:e>
                          <m:r>
                            <a:rPr lang="en-SG" sz="2200" b="0" i="1" dirty="0" smtClean="0">
                              <a:solidFill>
                                <a:srgbClr val="0000FF"/>
                              </a:solidFill>
                              <a:latin typeface="Cambria Math" panose="02040503050406030204" pitchFamily="18" charset="0"/>
                              <a:ea typeface="Cambria Math" panose="02040503050406030204" pitchFamily="18" charset="0"/>
                            </a:rPr>
                            <m:t>3,</m:t>
                          </m:r>
                          <m:r>
                            <a:rPr lang="en-SG" sz="2200" b="0" i="1" dirty="0" smtClean="0">
                              <a:solidFill>
                                <a:srgbClr val="0000FF"/>
                              </a:solidFill>
                              <a:latin typeface="Cambria Math" panose="02040503050406030204" pitchFamily="18" charset="0"/>
                              <a:ea typeface="Cambria Math" panose="02040503050406030204" pitchFamily="18" charset="0"/>
                            </a:rPr>
                            <m:t>𝑢</m:t>
                          </m:r>
                        </m:e>
                      </m:d>
                      <m:r>
                        <a:rPr lang="en-SG" sz="2200" b="0" i="1" dirty="0" smtClean="0">
                          <a:solidFill>
                            <a:srgbClr val="0000FF"/>
                          </a:solidFill>
                          <a:latin typeface="Cambria Math" panose="02040503050406030204" pitchFamily="18" charset="0"/>
                          <a:ea typeface="Cambria Math" panose="02040503050406030204" pitchFamily="18" charset="0"/>
                        </a:rPr>
                        <m:t>,</m:t>
                      </m:r>
                      <m:d>
                        <m:dPr>
                          <m:ctrlPr>
                            <a:rPr lang="en-SG" sz="2200" b="0" i="1" dirty="0" smtClean="0">
                              <a:solidFill>
                                <a:srgbClr val="0000FF"/>
                              </a:solidFill>
                              <a:latin typeface="Cambria Math" panose="02040503050406030204" pitchFamily="18" charset="0"/>
                              <a:ea typeface="Cambria Math" panose="02040503050406030204" pitchFamily="18" charset="0"/>
                            </a:rPr>
                          </m:ctrlPr>
                        </m:dPr>
                        <m:e>
                          <m:r>
                            <a:rPr lang="en-SG" sz="2200" b="0" i="1" dirty="0" smtClean="0">
                              <a:solidFill>
                                <a:srgbClr val="0000FF"/>
                              </a:solidFill>
                              <a:latin typeface="Cambria Math" panose="02040503050406030204" pitchFamily="18" charset="0"/>
                              <a:ea typeface="Cambria Math" panose="02040503050406030204" pitchFamily="18" charset="0"/>
                            </a:rPr>
                            <m:t>1,</m:t>
                          </m:r>
                          <m:r>
                            <a:rPr lang="en-SG" sz="2200" b="0" i="1" dirty="0" smtClean="0">
                              <a:solidFill>
                                <a:srgbClr val="0000FF"/>
                              </a:solidFill>
                              <a:latin typeface="Cambria Math" panose="02040503050406030204" pitchFamily="18" charset="0"/>
                              <a:ea typeface="Cambria Math" panose="02040503050406030204" pitchFamily="18" charset="0"/>
                            </a:rPr>
                            <m:t>𝑣</m:t>
                          </m:r>
                        </m:e>
                      </m:d>
                      <m:r>
                        <a:rPr lang="en-SG" sz="2200" b="0" i="1" dirty="0" smtClean="0">
                          <a:solidFill>
                            <a:srgbClr val="0000FF"/>
                          </a:solidFill>
                          <a:latin typeface="Cambria Math" panose="02040503050406030204" pitchFamily="18" charset="0"/>
                          <a:ea typeface="Cambria Math" panose="02040503050406030204" pitchFamily="18" charset="0"/>
                        </a:rPr>
                        <m:t>,</m:t>
                      </m:r>
                      <m:d>
                        <m:dPr>
                          <m:ctrlPr>
                            <a:rPr lang="en-SG" sz="2200" b="0" i="1" dirty="0" smtClean="0">
                              <a:solidFill>
                                <a:srgbClr val="0000FF"/>
                              </a:solidFill>
                              <a:latin typeface="Cambria Math" panose="02040503050406030204" pitchFamily="18" charset="0"/>
                              <a:ea typeface="Cambria Math" panose="02040503050406030204" pitchFamily="18" charset="0"/>
                            </a:rPr>
                          </m:ctrlPr>
                        </m:dPr>
                        <m:e>
                          <m:r>
                            <a:rPr lang="en-SG" sz="2200" b="0" i="1" dirty="0" smtClean="0">
                              <a:solidFill>
                                <a:srgbClr val="0000FF"/>
                              </a:solidFill>
                              <a:latin typeface="Cambria Math" panose="02040503050406030204" pitchFamily="18" charset="0"/>
                              <a:ea typeface="Cambria Math" panose="02040503050406030204" pitchFamily="18" charset="0"/>
                            </a:rPr>
                            <m:t>2,</m:t>
                          </m:r>
                          <m:r>
                            <a:rPr lang="en-SG" sz="2200" b="0" i="1" dirty="0" smtClean="0">
                              <a:solidFill>
                                <a:srgbClr val="0000FF"/>
                              </a:solidFill>
                              <a:latin typeface="Cambria Math" panose="02040503050406030204" pitchFamily="18" charset="0"/>
                              <a:ea typeface="Cambria Math" panose="02040503050406030204" pitchFamily="18" charset="0"/>
                            </a:rPr>
                            <m:t>𝑣</m:t>
                          </m:r>
                        </m:e>
                      </m:d>
                      <m:r>
                        <a:rPr lang="en-SG" sz="2200" b="0" i="1" dirty="0" smtClean="0">
                          <a:solidFill>
                            <a:srgbClr val="0000FF"/>
                          </a:solidFill>
                          <a:latin typeface="Cambria Math" panose="02040503050406030204" pitchFamily="18" charset="0"/>
                          <a:ea typeface="Cambria Math" panose="02040503050406030204" pitchFamily="18" charset="0"/>
                        </a:rPr>
                        <m:t>,</m:t>
                      </m:r>
                      <m:d>
                        <m:dPr>
                          <m:ctrlPr>
                            <a:rPr lang="en-SG" sz="2200" b="0" i="1" dirty="0" smtClean="0">
                              <a:solidFill>
                                <a:srgbClr val="0000FF"/>
                              </a:solidFill>
                              <a:latin typeface="Cambria Math" panose="02040503050406030204" pitchFamily="18" charset="0"/>
                              <a:ea typeface="Cambria Math" panose="02040503050406030204" pitchFamily="18" charset="0"/>
                            </a:rPr>
                          </m:ctrlPr>
                        </m:dPr>
                        <m:e>
                          <m:r>
                            <a:rPr lang="en-SG" sz="2200" b="0" i="1" dirty="0" smtClean="0">
                              <a:solidFill>
                                <a:srgbClr val="0000FF"/>
                              </a:solidFill>
                              <a:latin typeface="Cambria Math" panose="02040503050406030204" pitchFamily="18" charset="0"/>
                              <a:ea typeface="Cambria Math" panose="02040503050406030204" pitchFamily="18" charset="0"/>
                            </a:rPr>
                            <m:t>3,</m:t>
                          </m:r>
                          <m:r>
                            <a:rPr lang="en-SG" sz="2200" b="0" i="1" dirty="0" smtClean="0">
                              <a:solidFill>
                                <a:srgbClr val="0000FF"/>
                              </a:solidFill>
                              <a:latin typeface="Cambria Math" panose="02040503050406030204" pitchFamily="18" charset="0"/>
                              <a:ea typeface="Cambria Math" panose="02040503050406030204" pitchFamily="18" charset="0"/>
                            </a:rPr>
                            <m:t>𝑣</m:t>
                          </m:r>
                        </m:e>
                      </m:d>
                      <m:r>
                        <a:rPr lang="en-SG" sz="2200" b="0" i="1" dirty="0" smtClean="0">
                          <a:solidFill>
                            <a:srgbClr val="0000FF"/>
                          </a:solidFill>
                          <a:latin typeface="Cambria Math" panose="02040503050406030204" pitchFamily="18" charset="0"/>
                          <a:ea typeface="Cambria Math" panose="02040503050406030204" pitchFamily="18" charset="0"/>
                        </a:rPr>
                        <m:t>}</m:t>
                      </m:r>
                    </m:oMath>
                  </m:oMathPara>
                </a14:m>
                <a:endParaRPr lang="en-SG" sz="2200" dirty="0">
                  <a:solidFill>
                    <a:srgbClr val="0000FF"/>
                  </a:solidFill>
                </a:endParaRPr>
              </a:p>
            </p:txBody>
          </p:sp>
        </mc:Choice>
        <mc:Fallback xmlns="">
          <p:sp>
            <p:nvSpPr>
              <p:cNvPr id="3" name="TextBox 2">
                <a:extLst>
                  <a:ext uri="{FF2B5EF4-FFF2-40B4-BE49-F238E27FC236}">
                    <a16:creationId xmlns:a16="http://schemas.microsoft.com/office/drawing/2014/main" id="{41EF86CE-AD3F-45DE-9C1B-8E3E290E6CE7}"/>
                  </a:ext>
                </a:extLst>
              </p:cNvPr>
              <p:cNvSpPr txBox="1">
                <a:spLocks noRot="1" noChangeAspect="1" noMove="1" noResize="1" noEditPoints="1" noAdjustHandles="1" noChangeArrowheads="1" noChangeShapeType="1" noTextEdit="1"/>
              </p:cNvSpPr>
              <p:nvPr/>
            </p:nvSpPr>
            <p:spPr>
              <a:xfrm>
                <a:off x="2883896" y="4042837"/>
                <a:ext cx="5940590" cy="430887"/>
              </a:xfrm>
              <a:prstGeom prst="rect">
                <a:avLst/>
              </a:prstGeom>
              <a:blipFill>
                <a:blip r:embed="rId4"/>
                <a:stretch>
                  <a:fillRect l="-103" b="-16901"/>
                </a:stretch>
              </a:blipFill>
            </p:spPr>
            <p:txBody>
              <a:bodyPr/>
              <a:lstStyle/>
              <a:p>
                <a:r>
                  <a:rPr lang="en-SG">
                    <a:noFill/>
                  </a:rPr>
                  <a:t> </a:t>
                </a:r>
              </a:p>
            </p:txBody>
          </p:sp>
        </mc:Fallback>
      </mc:AlternateContent>
      <p:sp>
        <p:nvSpPr>
          <p:cNvPr id="45" name="TextBox 44">
            <a:extLst>
              <a:ext uri="{FF2B5EF4-FFF2-40B4-BE49-F238E27FC236}">
                <a16:creationId xmlns:a16="http://schemas.microsoft.com/office/drawing/2014/main" id="{6EC1795F-03DA-4269-BECA-B9E5242C7D27}"/>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29871C8-376C-45B5-8D17-2130E2809677}"/>
                  </a:ext>
                </a:extLst>
              </p:cNvPr>
              <p:cNvSpPr txBox="1"/>
              <p:nvPr/>
            </p:nvSpPr>
            <p:spPr>
              <a:xfrm>
                <a:off x="424585" y="3449874"/>
                <a:ext cx="6750700" cy="523220"/>
              </a:xfrm>
              <a:prstGeom prst="rect">
                <a:avLst/>
              </a:prstGeom>
              <a:noFill/>
            </p:spPr>
            <p:txBody>
              <a:bodyPr wrap="square" rtlCol="0">
                <a:spAutoFit/>
              </a:bodyPr>
              <a:lstStyle/>
              <a:p>
                <a:r>
                  <a:rPr lang="en-SG" sz="2800" dirty="0"/>
                  <a:t>Let </a:t>
                </a:r>
                <a14:m>
                  <m:oMath xmlns:m="http://schemas.openxmlformats.org/officeDocument/2006/math">
                    <m:r>
                      <a:rPr lang="en-SG" sz="2800" b="0" i="1" smtClean="0">
                        <a:latin typeface="Cambria Math" panose="02040503050406030204" pitchFamily="18" charset="0"/>
                      </a:rPr>
                      <m:t>𝐴</m:t>
                    </m:r>
                    <m:r>
                      <a:rPr lang="en-SG" sz="2800" b="0" i="1" smtClean="0">
                        <a:latin typeface="Cambria Math" panose="02040503050406030204" pitchFamily="18" charset="0"/>
                      </a:rPr>
                      <m:t>={1,2,3}</m:t>
                    </m:r>
                  </m:oMath>
                </a14:m>
                <a:r>
                  <a:rPr lang="en-SG" sz="2800" dirty="0"/>
                  <a:t> and </a:t>
                </a:r>
                <a14:m>
                  <m:oMath xmlns:m="http://schemas.openxmlformats.org/officeDocument/2006/math">
                    <m:r>
                      <a:rPr lang="en-SG" sz="2800" b="0" i="1" smtClean="0">
                        <a:latin typeface="Cambria Math" panose="02040503050406030204" pitchFamily="18" charset="0"/>
                      </a:rPr>
                      <m:t>𝐵</m:t>
                    </m:r>
                    <m:r>
                      <a:rPr lang="en-SG" sz="2800" b="0" i="1" smtClean="0">
                        <a:latin typeface="Cambria Math" panose="02040503050406030204" pitchFamily="18" charset="0"/>
                      </a:rPr>
                      <m:t>={</m:t>
                    </m:r>
                    <m:r>
                      <a:rPr lang="en-SG" sz="2800" b="0" i="1" smtClean="0">
                        <a:latin typeface="Cambria Math" panose="02040503050406030204" pitchFamily="18" charset="0"/>
                      </a:rPr>
                      <m:t>𝑢</m:t>
                    </m:r>
                    <m:r>
                      <a:rPr lang="en-SG" sz="2800" b="0" i="1" smtClean="0">
                        <a:latin typeface="Cambria Math" panose="02040503050406030204" pitchFamily="18" charset="0"/>
                      </a:rPr>
                      <m:t>,</m:t>
                    </m:r>
                    <m:r>
                      <a:rPr lang="en-SG" sz="2800" b="0" i="1" smtClean="0">
                        <a:latin typeface="Cambria Math" panose="02040503050406030204" pitchFamily="18" charset="0"/>
                      </a:rPr>
                      <m:t>𝑣</m:t>
                    </m:r>
                    <m:r>
                      <a:rPr lang="en-SG" sz="2800" b="0" i="1" smtClean="0">
                        <a:latin typeface="Cambria Math" panose="02040503050406030204" pitchFamily="18" charset="0"/>
                      </a:rPr>
                      <m:t>}</m:t>
                    </m:r>
                  </m:oMath>
                </a14:m>
                <a:r>
                  <a:rPr lang="en-SG" sz="2800" dirty="0"/>
                  <a:t>.</a:t>
                </a:r>
              </a:p>
            </p:txBody>
          </p:sp>
        </mc:Choice>
        <mc:Fallback xmlns="">
          <p:sp>
            <p:nvSpPr>
              <p:cNvPr id="2" name="TextBox 1">
                <a:extLst>
                  <a:ext uri="{FF2B5EF4-FFF2-40B4-BE49-F238E27FC236}">
                    <a16:creationId xmlns:a16="http://schemas.microsoft.com/office/drawing/2014/main" id="{829871C8-376C-45B5-8D17-2130E2809677}"/>
                  </a:ext>
                </a:extLst>
              </p:cNvPr>
              <p:cNvSpPr txBox="1">
                <a:spLocks noRot="1" noChangeAspect="1" noMove="1" noResize="1" noEditPoints="1" noAdjustHandles="1" noChangeArrowheads="1" noChangeShapeType="1" noTextEdit="1"/>
              </p:cNvSpPr>
              <p:nvPr/>
            </p:nvSpPr>
            <p:spPr>
              <a:xfrm>
                <a:off x="424585" y="3449874"/>
                <a:ext cx="6750700" cy="523220"/>
              </a:xfrm>
              <a:prstGeom prst="rect">
                <a:avLst/>
              </a:prstGeom>
              <a:blipFill>
                <a:blip r:embed="rId6"/>
                <a:stretch>
                  <a:fillRect l="-1897" t="-11628" b="-3255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F9766BC2-5830-4764-AFB7-6CB2EAABE4A6}"/>
                  </a:ext>
                </a:extLst>
              </p:cNvPr>
              <p:cNvSpPr txBox="1"/>
              <p:nvPr/>
            </p:nvSpPr>
            <p:spPr>
              <a:xfrm>
                <a:off x="2883896" y="4626242"/>
                <a:ext cx="5940590" cy="430887"/>
              </a:xfrm>
              <a:prstGeom prst="rect">
                <a:avLst/>
              </a:prstGeom>
              <a:solidFill>
                <a:schemeClr val="accent4">
                  <a:lumMod val="20000"/>
                  <a:lumOff val="80000"/>
                </a:schemeClr>
              </a:solidFill>
            </p:spPr>
            <p:txBody>
              <a:bodyPr wrap="square" rtlCol="0">
                <a:spAutoFit/>
              </a:bodyPr>
              <a:lstStyle/>
              <a:p>
                <a:pPr algn="ctr"/>
                <a14:m>
                  <m:oMathPara xmlns:m="http://schemas.openxmlformats.org/officeDocument/2006/math">
                    <m:oMathParaPr>
                      <m:jc m:val="left"/>
                    </m:oMathParaPr>
                    <m:oMath xmlns:m="http://schemas.openxmlformats.org/officeDocument/2006/math">
                      <m:r>
                        <a:rPr lang="en-SG" sz="2200" b="0" i="1" dirty="0" smtClean="0">
                          <a:solidFill>
                            <a:srgbClr val="0000FF"/>
                          </a:solidFill>
                          <a:latin typeface="Cambria Math" panose="02040503050406030204" pitchFamily="18" charset="0"/>
                        </a:rPr>
                        <m:t>𝐵</m:t>
                      </m:r>
                      <m:r>
                        <a:rPr lang="en-SG" sz="2200" b="0" i="1" dirty="0" smtClean="0">
                          <a:solidFill>
                            <a:srgbClr val="0000FF"/>
                          </a:solidFill>
                          <a:latin typeface="Cambria Math" panose="02040503050406030204" pitchFamily="18" charset="0"/>
                          <a:ea typeface="Cambria Math" panose="02040503050406030204" pitchFamily="18" charset="0"/>
                        </a:rPr>
                        <m:t>×</m:t>
                      </m:r>
                      <m:r>
                        <a:rPr lang="en-SG" sz="2200" b="0" i="1" dirty="0" smtClean="0">
                          <a:solidFill>
                            <a:srgbClr val="0000FF"/>
                          </a:solidFill>
                          <a:latin typeface="Cambria Math" panose="02040503050406030204" pitchFamily="18" charset="0"/>
                          <a:ea typeface="Cambria Math" panose="02040503050406030204" pitchFamily="18" charset="0"/>
                        </a:rPr>
                        <m:t>𝐴</m:t>
                      </m:r>
                      <m:r>
                        <a:rPr lang="en-SG" sz="2200" b="0" i="1" dirty="0" smtClean="0">
                          <a:solidFill>
                            <a:srgbClr val="0000FF"/>
                          </a:solidFill>
                          <a:latin typeface="Cambria Math" panose="02040503050406030204" pitchFamily="18" charset="0"/>
                          <a:ea typeface="Cambria Math" panose="02040503050406030204" pitchFamily="18" charset="0"/>
                        </a:rPr>
                        <m:t>={</m:t>
                      </m:r>
                      <m:d>
                        <m:dPr>
                          <m:ctrlPr>
                            <a:rPr lang="en-SG" sz="2200" b="0" i="1" dirty="0" smtClean="0">
                              <a:solidFill>
                                <a:srgbClr val="0000FF"/>
                              </a:solidFill>
                              <a:latin typeface="Cambria Math" panose="02040503050406030204" pitchFamily="18" charset="0"/>
                              <a:ea typeface="Cambria Math" panose="02040503050406030204" pitchFamily="18" charset="0"/>
                            </a:rPr>
                          </m:ctrlPr>
                        </m:dPr>
                        <m:e>
                          <m:r>
                            <a:rPr lang="en-SG" sz="2200" b="0" i="1" dirty="0" smtClean="0">
                              <a:solidFill>
                                <a:srgbClr val="0000FF"/>
                              </a:solidFill>
                              <a:latin typeface="Cambria Math" panose="02040503050406030204" pitchFamily="18" charset="0"/>
                              <a:ea typeface="Cambria Math" panose="02040503050406030204" pitchFamily="18" charset="0"/>
                            </a:rPr>
                            <m:t>𝑢</m:t>
                          </m:r>
                          <m:r>
                            <a:rPr lang="en-SG" sz="2200" b="0" i="1" dirty="0" smtClean="0">
                              <a:solidFill>
                                <a:srgbClr val="0000FF"/>
                              </a:solidFill>
                              <a:latin typeface="Cambria Math" panose="02040503050406030204" pitchFamily="18" charset="0"/>
                              <a:ea typeface="Cambria Math" panose="02040503050406030204" pitchFamily="18" charset="0"/>
                            </a:rPr>
                            <m:t>,1</m:t>
                          </m:r>
                        </m:e>
                      </m:d>
                      <m:r>
                        <a:rPr lang="en-SG" sz="2200" b="0" i="1" dirty="0" smtClean="0">
                          <a:solidFill>
                            <a:srgbClr val="0000FF"/>
                          </a:solidFill>
                          <a:latin typeface="Cambria Math" panose="02040503050406030204" pitchFamily="18" charset="0"/>
                          <a:ea typeface="Cambria Math" panose="02040503050406030204" pitchFamily="18" charset="0"/>
                        </a:rPr>
                        <m:t>,</m:t>
                      </m:r>
                      <m:d>
                        <m:dPr>
                          <m:ctrlPr>
                            <a:rPr lang="en-SG" sz="2200" b="0" i="1" dirty="0" smtClean="0">
                              <a:solidFill>
                                <a:srgbClr val="0000FF"/>
                              </a:solidFill>
                              <a:latin typeface="Cambria Math" panose="02040503050406030204" pitchFamily="18" charset="0"/>
                              <a:ea typeface="Cambria Math" panose="02040503050406030204" pitchFamily="18" charset="0"/>
                            </a:rPr>
                          </m:ctrlPr>
                        </m:dPr>
                        <m:e>
                          <m:r>
                            <a:rPr lang="en-SG" sz="2200" b="0" i="1" dirty="0" smtClean="0">
                              <a:solidFill>
                                <a:srgbClr val="0000FF"/>
                              </a:solidFill>
                              <a:latin typeface="Cambria Math" panose="02040503050406030204" pitchFamily="18" charset="0"/>
                              <a:ea typeface="Cambria Math" panose="02040503050406030204" pitchFamily="18" charset="0"/>
                            </a:rPr>
                            <m:t>𝑢</m:t>
                          </m:r>
                          <m:r>
                            <a:rPr lang="en-SG" sz="2200" b="0" i="1" dirty="0" smtClean="0">
                              <a:solidFill>
                                <a:srgbClr val="0000FF"/>
                              </a:solidFill>
                              <a:latin typeface="Cambria Math" panose="02040503050406030204" pitchFamily="18" charset="0"/>
                              <a:ea typeface="Cambria Math" panose="02040503050406030204" pitchFamily="18" charset="0"/>
                            </a:rPr>
                            <m:t>,2</m:t>
                          </m:r>
                        </m:e>
                      </m:d>
                      <m:r>
                        <a:rPr lang="en-SG" sz="2200" b="0" i="1" dirty="0" smtClean="0">
                          <a:solidFill>
                            <a:srgbClr val="0000FF"/>
                          </a:solidFill>
                          <a:latin typeface="Cambria Math" panose="02040503050406030204" pitchFamily="18" charset="0"/>
                          <a:ea typeface="Cambria Math" panose="02040503050406030204" pitchFamily="18" charset="0"/>
                        </a:rPr>
                        <m:t>,</m:t>
                      </m:r>
                      <m:d>
                        <m:dPr>
                          <m:ctrlPr>
                            <a:rPr lang="en-SG" sz="2200" b="0" i="1" dirty="0" smtClean="0">
                              <a:solidFill>
                                <a:srgbClr val="0000FF"/>
                              </a:solidFill>
                              <a:latin typeface="Cambria Math" panose="02040503050406030204" pitchFamily="18" charset="0"/>
                              <a:ea typeface="Cambria Math" panose="02040503050406030204" pitchFamily="18" charset="0"/>
                            </a:rPr>
                          </m:ctrlPr>
                        </m:dPr>
                        <m:e>
                          <m:r>
                            <a:rPr lang="en-SG" sz="2200" b="0" i="1" dirty="0" smtClean="0">
                              <a:solidFill>
                                <a:srgbClr val="0000FF"/>
                              </a:solidFill>
                              <a:latin typeface="Cambria Math" panose="02040503050406030204" pitchFamily="18" charset="0"/>
                              <a:ea typeface="Cambria Math" panose="02040503050406030204" pitchFamily="18" charset="0"/>
                            </a:rPr>
                            <m:t>𝑢</m:t>
                          </m:r>
                          <m:r>
                            <a:rPr lang="en-SG" sz="2200" b="0" i="1" dirty="0" smtClean="0">
                              <a:solidFill>
                                <a:srgbClr val="0000FF"/>
                              </a:solidFill>
                              <a:latin typeface="Cambria Math" panose="02040503050406030204" pitchFamily="18" charset="0"/>
                              <a:ea typeface="Cambria Math" panose="02040503050406030204" pitchFamily="18" charset="0"/>
                            </a:rPr>
                            <m:t>,3</m:t>
                          </m:r>
                        </m:e>
                      </m:d>
                      <m:r>
                        <a:rPr lang="en-SG" sz="2200" b="0" i="1" dirty="0" smtClean="0">
                          <a:solidFill>
                            <a:srgbClr val="0000FF"/>
                          </a:solidFill>
                          <a:latin typeface="Cambria Math" panose="02040503050406030204" pitchFamily="18" charset="0"/>
                          <a:ea typeface="Cambria Math" panose="02040503050406030204" pitchFamily="18" charset="0"/>
                        </a:rPr>
                        <m:t>,</m:t>
                      </m:r>
                      <m:d>
                        <m:dPr>
                          <m:ctrlPr>
                            <a:rPr lang="en-SG" sz="2200" b="0" i="1" dirty="0" smtClean="0">
                              <a:solidFill>
                                <a:srgbClr val="0000FF"/>
                              </a:solidFill>
                              <a:latin typeface="Cambria Math" panose="02040503050406030204" pitchFamily="18" charset="0"/>
                              <a:ea typeface="Cambria Math" panose="02040503050406030204" pitchFamily="18" charset="0"/>
                            </a:rPr>
                          </m:ctrlPr>
                        </m:dPr>
                        <m:e>
                          <m:r>
                            <a:rPr lang="en-SG" sz="2200" b="0" i="1" dirty="0" smtClean="0">
                              <a:solidFill>
                                <a:srgbClr val="0000FF"/>
                              </a:solidFill>
                              <a:latin typeface="Cambria Math" panose="02040503050406030204" pitchFamily="18" charset="0"/>
                              <a:ea typeface="Cambria Math" panose="02040503050406030204" pitchFamily="18" charset="0"/>
                            </a:rPr>
                            <m:t>𝑣</m:t>
                          </m:r>
                          <m:r>
                            <a:rPr lang="en-SG" sz="2200" b="0" i="1" dirty="0" smtClean="0">
                              <a:solidFill>
                                <a:srgbClr val="0000FF"/>
                              </a:solidFill>
                              <a:latin typeface="Cambria Math" panose="02040503050406030204" pitchFamily="18" charset="0"/>
                              <a:ea typeface="Cambria Math" panose="02040503050406030204" pitchFamily="18" charset="0"/>
                            </a:rPr>
                            <m:t>,1</m:t>
                          </m:r>
                        </m:e>
                      </m:d>
                      <m:r>
                        <a:rPr lang="en-SG" sz="2200" b="0" i="1" dirty="0" smtClean="0">
                          <a:solidFill>
                            <a:srgbClr val="0000FF"/>
                          </a:solidFill>
                          <a:latin typeface="Cambria Math" panose="02040503050406030204" pitchFamily="18" charset="0"/>
                          <a:ea typeface="Cambria Math" panose="02040503050406030204" pitchFamily="18" charset="0"/>
                        </a:rPr>
                        <m:t>,</m:t>
                      </m:r>
                      <m:d>
                        <m:dPr>
                          <m:ctrlPr>
                            <a:rPr lang="en-SG" sz="2200" b="0" i="1" dirty="0" smtClean="0">
                              <a:solidFill>
                                <a:srgbClr val="0000FF"/>
                              </a:solidFill>
                              <a:latin typeface="Cambria Math" panose="02040503050406030204" pitchFamily="18" charset="0"/>
                              <a:ea typeface="Cambria Math" panose="02040503050406030204" pitchFamily="18" charset="0"/>
                            </a:rPr>
                          </m:ctrlPr>
                        </m:dPr>
                        <m:e>
                          <m:r>
                            <a:rPr lang="en-SG" sz="2200" b="0" i="1" dirty="0" smtClean="0">
                              <a:solidFill>
                                <a:srgbClr val="0000FF"/>
                              </a:solidFill>
                              <a:latin typeface="Cambria Math" panose="02040503050406030204" pitchFamily="18" charset="0"/>
                              <a:ea typeface="Cambria Math" panose="02040503050406030204" pitchFamily="18" charset="0"/>
                            </a:rPr>
                            <m:t>𝑣</m:t>
                          </m:r>
                          <m:r>
                            <a:rPr lang="en-SG" sz="2200" b="0" i="1" dirty="0" smtClean="0">
                              <a:solidFill>
                                <a:srgbClr val="0000FF"/>
                              </a:solidFill>
                              <a:latin typeface="Cambria Math" panose="02040503050406030204" pitchFamily="18" charset="0"/>
                              <a:ea typeface="Cambria Math" panose="02040503050406030204" pitchFamily="18" charset="0"/>
                            </a:rPr>
                            <m:t>,2</m:t>
                          </m:r>
                        </m:e>
                      </m:d>
                      <m:r>
                        <a:rPr lang="en-SG" sz="2200" b="0" i="1" dirty="0" smtClean="0">
                          <a:solidFill>
                            <a:srgbClr val="0000FF"/>
                          </a:solidFill>
                          <a:latin typeface="Cambria Math" panose="02040503050406030204" pitchFamily="18" charset="0"/>
                          <a:ea typeface="Cambria Math" panose="02040503050406030204" pitchFamily="18" charset="0"/>
                        </a:rPr>
                        <m:t>,</m:t>
                      </m:r>
                      <m:d>
                        <m:dPr>
                          <m:ctrlPr>
                            <a:rPr lang="en-SG" sz="2200" b="0" i="1" dirty="0" smtClean="0">
                              <a:solidFill>
                                <a:srgbClr val="0000FF"/>
                              </a:solidFill>
                              <a:latin typeface="Cambria Math" panose="02040503050406030204" pitchFamily="18" charset="0"/>
                              <a:ea typeface="Cambria Math" panose="02040503050406030204" pitchFamily="18" charset="0"/>
                            </a:rPr>
                          </m:ctrlPr>
                        </m:dPr>
                        <m:e>
                          <m:r>
                            <a:rPr lang="en-SG" sz="2200" b="0" i="1" dirty="0" smtClean="0">
                              <a:solidFill>
                                <a:srgbClr val="0000FF"/>
                              </a:solidFill>
                              <a:latin typeface="Cambria Math" panose="02040503050406030204" pitchFamily="18" charset="0"/>
                              <a:ea typeface="Cambria Math" panose="02040503050406030204" pitchFamily="18" charset="0"/>
                            </a:rPr>
                            <m:t>𝑣</m:t>
                          </m:r>
                          <m:r>
                            <a:rPr lang="en-SG" sz="2200" b="0" i="1" dirty="0" smtClean="0">
                              <a:solidFill>
                                <a:srgbClr val="0000FF"/>
                              </a:solidFill>
                              <a:latin typeface="Cambria Math" panose="02040503050406030204" pitchFamily="18" charset="0"/>
                              <a:ea typeface="Cambria Math" panose="02040503050406030204" pitchFamily="18" charset="0"/>
                            </a:rPr>
                            <m:t>,3</m:t>
                          </m:r>
                        </m:e>
                      </m:d>
                      <m:r>
                        <a:rPr lang="en-SG" sz="2200" b="0" i="1" dirty="0" smtClean="0">
                          <a:solidFill>
                            <a:srgbClr val="0000FF"/>
                          </a:solidFill>
                          <a:latin typeface="Cambria Math" panose="02040503050406030204" pitchFamily="18" charset="0"/>
                          <a:ea typeface="Cambria Math" panose="02040503050406030204" pitchFamily="18" charset="0"/>
                        </a:rPr>
                        <m:t>}</m:t>
                      </m:r>
                    </m:oMath>
                  </m:oMathPara>
                </a14:m>
                <a:endParaRPr lang="en-SG" sz="2200" dirty="0">
                  <a:solidFill>
                    <a:srgbClr val="0000FF"/>
                  </a:solidFill>
                </a:endParaRPr>
              </a:p>
            </p:txBody>
          </p:sp>
        </mc:Choice>
        <mc:Fallback xmlns="">
          <p:sp>
            <p:nvSpPr>
              <p:cNvPr id="46" name="TextBox 45">
                <a:extLst>
                  <a:ext uri="{FF2B5EF4-FFF2-40B4-BE49-F238E27FC236}">
                    <a16:creationId xmlns:a16="http://schemas.microsoft.com/office/drawing/2014/main" id="{F9766BC2-5830-4764-AFB7-6CB2EAABE4A6}"/>
                  </a:ext>
                </a:extLst>
              </p:cNvPr>
              <p:cNvSpPr txBox="1">
                <a:spLocks noRot="1" noChangeAspect="1" noMove="1" noResize="1" noEditPoints="1" noAdjustHandles="1" noChangeArrowheads="1" noChangeShapeType="1" noTextEdit="1"/>
              </p:cNvSpPr>
              <p:nvPr/>
            </p:nvSpPr>
            <p:spPr>
              <a:xfrm>
                <a:off x="2883896" y="4626242"/>
                <a:ext cx="5940590" cy="430887"/>
              </a:xfrm>
              <a:prstGeom prst="rect">
                <a:avLst/>
              </a:prstGeom>
              <a:blipFill>
                <a:blip r:embed="rId7"/>
                <a:stretch>
                  <a:fillRect l="-103" b="-15493"/>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3EA1FC7F-211B-4102-8A5F-50BFF10CA771}"/>
                  </a:ext>
                </a:extLst>
              </p:cNvPr>
              <p:cNvSpPr txBox="1"/>
              <p:nvPr/>
            </p:nvSpPr>
            <p:spPr>
              <a:xfrm>
                <a:off x="2883896" y="5169354"/>
                <a:ext cx="4579198" cy="430887"/>
              </a:xfrm>
              <a:prstGeom prst="rect">
                <a:avLst/>
              </a:prstGeom>
              <a:solidFill>
                <a:schemeClr val="accent4">
                  <a:lumMod val="20000"/>
                  <a:lumOff val="80000"/>
                </a:schemeClr>
              </a:solidFill>
            </p:spPr>
            <p:txBody>
              <a:bodyPr wrap="square" rtlCol="0">
                <a:spAutoFit/>
              </a:bodyPr>
              <a:lstStyle/>
              <a:p>
                <a:pPr algn="ctr"/>
                <a14:m>
                  <m:oMathPara xmlns:m="http://schemas.openxmlformats.org/officeDocument/2006/math">
                    <m:oMathParaPr>
                      <m:jc m:val="left"/>
                    </m:oMathParaPr>
                    <m:oMath xmlns:m="http://schemas.openxmlformats.org/officeDocument/2006/math">
                      <m:r>
                        <a:rPr lang="en-SG" sz="2200" b="0" i="1" dirty="0" smtClean="0">
                          <a:solidFill>
                            <a:srgbClr val="0000FF"/>
                          </a:solidFill>
                          <a:latin typeface="Cambria Math" panose="02040503050406030204" pitchFamily="18" charset="0"/>
                        </a:rPr>
                        <m:t>𝐵</m:t>
                      </m:r>
                      <m:r>
                        <a:rPr lang="en-SG" sz="2200" b="0" i="1" dirty="0" smtClean="0">
                          <a:solidFill>
                            <a:srgbClr val="0000FF"/>
                          </a:solidFill>
                          <a:latin typeface="Cambria Math" panose="02040503050406030204" pitchFamily="18" charset="0"/>
                          <a:ea typeface="Cambria Math" panose="02040503050406030204" pitchFamily="18" charset="0"/>
                        </a:rPr>
                        <m:t>×</m:t>
                      </m:r>
                      <m:r>
                        <a:rPr lang="en-SG" sz="2200" b="0" i="1" dirty="0" smtClean="0">
                          <a:solidFill>
                            <a:srgbClr val="0000FF"/>
                          </a:solidFill>
                          <a:latin typeface="Cambria Math" panose="02040503050406030204" pitchFamily="18" charset="0"/>
                          <a:ea typeface="Cambria Math" panose="02040503050406030204" pitchFamily="18" charset="0"/>
                        </a:rPr>
                        <m:t>𝐵</m:t>
                      </m:r>
                      <m:r>
                        <a:rPr lang="en-SG" sz="2200" b="0" i="1" dirty="0" smtClean="0">
                          <a:solidFill>
                            <a:srgbClr val="0000FF"/>
                          </a:solidFill>
                          <a:latin typeface="Cambria Math" panose="02040503050406030204" pitchFamily="18" charset="0"/>
                          <a:ea typeface="Cambria Math" panose="02040503050406030204" pitchFamily="18" charset="0"/>
                        </a:rPr>
                        <m:t>={</m:t>
                      </m:r>
                      <m:d>
                        <m:dPr>
                          <m:ctrlPr>
                            <a:rPr lang="en-SG" sz="2200" b="0" i="1" dirty="0" smtClean="0">
                              <a:solidFill>
                                <a:srgbClr val="0000FF"/>
                              </a:solidFill>
                              <a:latin typeface="Cambria Math" panose="02040503050406030204" pitchFamily="18" charset="0"/>
                              <a:ea typeface="Cambria Math" panose="02040503050406030204" pitchFamily="18" charset="0"/>
                            </a:rPr>
                          </m:ctrlPr>
                        </m:dPr>
                        <m:e>
                          <m:r>
                            <a:rPr lang="en-SG" sz="2200" b="0" i="1" dirty="0" smtClean="0">
                              <a:solidFill>
                                <a:srgbClr val="0000FF"/>
                              </a:solidFill>
                              <a:latin typeface="Cambria Math" panose="02040503050406030204" pitchFamily="18" charset="0"/>
                              <a:ea typeface="Cambria Math" panose="02040503050406030204" pitchFamily="18" charset="0"/>
                            </a:rPr>
                            <m:t>𝑢</m:t>
                          </m:r>
                          <m:r>
                            <a:rPr lang="en-SG" sz="2200" b="0" i="1" dirty="0" smtClean="0">
                              <a:solidFill>
                                <a:srgbClr val="0000FF"/>
                              </a:solidFill>
                              <a:latin typeface="Cambria Math" panose="02040503050406030204" pitchFamily="18" charset="0"/>
                              <a:ea typeface="Cambria Math" panose="02040503050406030204" pitchFamily="18" charset="0"/>
                            </a:rPr>
                            <m:t>,</m:t>
                          </m:r>
                          <m:r>
                            <a:rPr lang="en-SG" sz="2200" b="0" i="1" dirty="0" smtClean="0">
                              <a:solidFill>
                                <a:srgbClr val="0000FF"/>
                              </a:solidFill>
                              <a:latin typeface="Cambria Math" panose="02040503050406030204" pitchFamily="18" charset="0"/>
                              <a:ea typeface="Cambria Math" panose="02040503050406030204" pitchFamily="18" charset="0"/>
                            </a:rPr>
                            <m:t>𝑢</m:t>
                          </m:r>
                        </m:e>
                      </m:d>
                      <m:r>
                        <a:rPr lang="en-SG" sz="2200" b="0" i="1" dirty="0" smtClean="0">
                          <a:solidFill>
                            <a:srgbClr val="0000FF"/>
                          </a:solidFill>
                          <a:latin typeface="Cambria Math" panose="02040503050406030204" pitchFamily="18" charset="0"/>
                          <a:ea typeface="Cambria Math" panose="02040503050406030204" pitchFamily="18" charset="0"/>
                        </a:rPr>
                        <m:t>,</m:t>
                      </m:r>
                      <m:d>
                        <m:dPr>
                          <m:ctrlPr>
                            <a:rPr lang="en-SG" sz="2200" b="0" i="1" dirty="0" smtClean="0">
                              <a:solidFill>
                                <a:srgbClr val="0000FF"/>
                              </a:solidFill>
                              <a:latin typeface="Cambria Math" panose="02040503050406030204" pitchFamily="18" charset="0"/>
                              <a:ea typeface="Cambria Math" panose="02040503050406030204" pitchFamily="18" charset="0"/>
                            </a:rPr>
                          </m:ctrlPr>
                        </m:dPr>
                        <m:e>
                          <m:r>
                            <a:rPr lang="en-SG" sz="2200" b="0" i="1" dirty="0" smtClean="0">
                              <a:solidFill>
                                <a:srgbClr val="0000FF"/>
                              </a:solidFill>
                              <a:latin typeface="Cambria Math" panose="02040503050406030204" pitchFamily="18" charset="0"/>
                              <a:ea typeface="Cambria Math" panose="02040503050406030204" pitchFamily="18" charset="0"/>
                            </a:rPr>
                            <m:t>𝑢</m:t>
                          </m:r>
                          <m:r>
                            <a:rPr lang="en-SG" sz="2200" b="0" i="1" dirty="0" smtClean="0">
                              <a:solidFill>
                                <a:srgbClr val="0000FF"/>
                              </a:solidFill>
                              <a:latin typeface="Cambria Math" panose="02040503050406030204" pitchFamily="18" charset="0"/>
                              <a:ea typeface="Cambria Math" panose="02040503050406030204" pitchFamily="18" charset="0"/>
                            </a:rPr>
                            <m:t>,</m:t>
                          </m:r>
                          <m:r>
                            <a:rPr lang="en-SG" sz="2200" b="0" i="1" dirty="0" smtClean="0">
                              <a:solidFill>
                                <a:srgbClr val="0000FF"/>
                              </a:solidFill>
                              <a:latin typeface="Cambria Math" panose="02040503050406030204" pitchFamily="18" charset="0"/>
                              <a:ea typeface="Cambria Math" panose="02040503050406030204" pitchFamily="18" charset="0"/>
                            </a:rPr>
                            <m:t>𝑣</m:t>
                          </m:r>
                        </m:e>
                      </m:d>
                      <m:r>
                        <a:rPr lang="en-SG" sz="2200" b="0" i="1" dirty="0" smtClean="0">
                          <a:solidFill>
                            <a:srgbClr val="0000FF"/>
                          </a:solidFill>
                          <a:latin typeface="Cambria Math" panose="02040503050406030204" pitchFamily="18" charset="0"/>
                          <a:ea typeface="Cambria Math" panose="02040503050406030204" pitchFamily="18" charset="0"/>
                        </a:rPr>
                        <m:t>,</m:t>
                      </m:r>
                      <m:d>
                        <m:dPr>
                          <m:ctrlPr>
                            <a:rPr lang="en-SG" sz="2200" b="0" i="1" dirty="0" smtClean="0">
                              <a:solidFill>
                                <a:srgbClr val="0000FF"/>
                              </a:solidFill>
                              <a:latin typeface="Cambria Math" panose="02040503050406030204" pitchFamily="18" charset="0"/>
                              <a:ea typeface="Cambria Math" panose="02040503050406030204" pitchFamily="18" charset="0"/>
                            </a:rPr>
                          </m:ctrlPr>
                        </m:dPr>
                        <m:e>
                          <m:r>
                            <a:rPr lang="en-SG" sz="2200" b="0" i="1" dirty="0" smtClean="0">
                              <a:solidFill>
                                <a:srgbClr val="0000FF"/>
                              </a:solidFill>
                              <a:latin typeface="Cambria Math" panose="02040503050406030204" pitchFamily="18" charset="0"/>
                              <a:ea typeface="Cambria Math" panose="02040503050406030204" pitchFamily="18" charset="0"/>
                            </a:rPr>
                            <m:t>𝑣</m:t>
                          </m:r>
                          <m:r>
                            <a:rPr lang="en-SG" sz="2200" b="0" i="1" dirty="0" smtClean="0">
                              <a:solidFill>
                                <a:srgbClr val="0000FF"/>
                              </a:solidFill>
                              <a:latin typeface="Cambria Math" panose="02040503050406030204" pitchFamily="18" charset="0"/>
                              <a:ea typeface="Cambria Math" panose="02040503050406030204" pitchFamily="18" charset="0"/>
                            </a:rPr>
                            <m:t>,</m:t>
                          </m:r>
                          <m:r>
                            <a:rPr lang="en-SG" sz="2200" b="0" i="1" dirty="0" smtClean="0">
                              <a:solidFill>
                                <a:srgbClr val="0000FF"/>
                              </a:solidFill>
                              <a:latin typeface="Cambria Math" panose="02040503050406030204" pitchFamily="18" charset="0"/>
                              <a:ea typeface="Cambria Math" panose="02040503050406030204" pitchFamily="18" charset="0"/>
                            </a:rPr>
                            <m:t>𝑢</m:t>
                          </m:r>
                        </m:e>
                      </m:d>
                      <m:r>
                        <a:rPr lang="en-SG" sz="2200" b="0" i="1" dirty="0" smtClean="0">
                          <a:solidFill>
                            <a:srgbClr val="0000FF"/>
                          </a:solidFill>
                          <a:latin typeface="Cambria Math" panose="02040503050406030204" pitchFamily="18" charset="0"/>
                          <a:ea typeface="Cambria Math" panose="02040503050406030204" pitchFamily="18" charset="0"/>
                        </a:rPr>
                        <m:t>,(</m:t>
                      </m:r>
                      <m:r>
                        <a:rPr lang="en-SG" sz="2200" b="0" i="1" dirty="0" smtClean="0">
                          <a:solidFill>
                            <a:srgbClr val="0000FF"/>
                          </a:solidFill>
                          <a:latin typeface="Cambria Math" panose="02040503050406030204" pitchFamily="18" charset="0"/>
                          <a:ea typeface="Cambria Math" panose="02040503050406030204" pitchFamily="18" charset="0"/>
                        </a:rPr>
                        <m:t>𝑣</m:t>
                      </m:r>
                      <m:r>
                        <a:rPr lang="en-SG" sz="2200" b="0" i="1" dirty="0" smtClean="0">
                          <a:solidFill>
                            <a:srgbClr val="0000FF"/>
                          </a:solidFill>
                          <a:latin typeface="Cambria Math" panose="02040503050406030204" pitchFamily="18" charset="0"/>
                          <a:ea typeface="Cambria Math" panose="02040503050406030204" pitchFamily="18" charset="0"/>
                        </a:rPr>
                        <m:t>,</m:t>
                      </m:r>
                      <m:r>
                        <a:rPr lang="en-SG" sz="2200" b="0" i="1" dirty="0" smtClean="0">
                          <a:solidFill>
                            <a:srgbClr val="0000FF"/>
                          </a:solidFill>
                          <a:latin typeface="Cambria Math" panose="02040503050406030204" pitchFamily="18" charset="0"/>
                          <a:ea typeface="Cambria Math" panose="02040503050406030204" pitchFamily="18" charset="0"/>
                        </a:rPr>
                        <m:t>𝑣</m:t>
                      </m:r>
                      <m:r>
                        <a:rPr lang="en-SG" sz="2200" b="0" i="1" dirty="0" smtClean="0">
                          <a:solidFill>
                            <a:srgbClr val="0000FF"/>
                          </a:solidFill>
                          <a:latin typeface="Cambria Math" panose="02040503050406030204" pitchFamily="18" charset="0"/>
                          <a:ea typeface="Cambria Math" panose="02040503050406030204" pitchFamily="18" charset="0"/>
                        </a:rPr>
                        <m:t>)}</m:t>
                      </m:r>
                    </m:oMath>
                  </m:oMathPara>
                </a14:m>
                <a:endParaRPr lang="en-SG" sz="2200" dirty="0">
                  <a:solidFill>
                    <a:srgbClr val="0000FF"/>
                  </a:solidFill>
                </a:endParaRPr>
              </a:p>
            </p:txBody>
          </p:sp>
        </mc:Choice>
        <mc:Fallback xmlns="">
          <p:sp>
            <p:nvSpPr>
              <p:cNvPr id="47" name="TextBox 46">
                <a:extLst>
                  <a:ext uri="{FF2B5EF4-FFF2-40B4-BE49-F238E27FC236}">
                    <a16:creationId xmlns:a16="http://schemas.microsoft.com/office/drawing/2014/main" id="{3EA1FC7F-211B-4102-8A5F-50BFF10CA771}"/>
                  </a:ext>
                </a:extLst>
              </p:cNvPr>
              <p:cNvSpPr txBox="1">
                <a:spLocks noRot="1" noChangeAspect="1" noMove="1" noResize="1" noEditPoints="1" noAdjustHandles="1" noChangeArrowheads="1" noChangeShapeType="1" noTextEdit="1"/>
              </p:cNvSpPr>
              <p:nvPr/>
            </p:nvSpPr>
            <p:spPr>
              <a:xfrm>
                <a:off x="2883896" y="5169354"/>
                <a:ext cx="4579198" cy="430887"/>
              </a:xfrm>
              <a:prstGeom prst="rect">
                <a:avLst/>
              </a:prstGeom>
              <a:blipFill>
                <a:blip r:embed="rId8"/>
                <a:stretch>
                  <a:fillRect l="-133" b="-15493"/>
                </a:stretch>
              </a:blipFill>
            </p:spPr>
            <p:txBody>
              <a:bodyPr/>
              <a:lstStyle/>
              <a:p>
                <a:r>
                  <a:rPr lang="en-SG">
                    <a:noFill/>
                  </a:rPr>
                  <a:t> </a:t>
                </a:r>
              </a:p>
            </p:txBody>
          </p:sp>
        </mc:Fallback>
      </mc:AlternateContent>
      <p:sp>
        <p:nvSpPr>
          <p:cNvPr id="48" name="TextBox 47">
            <a:extLst>
              <a:ext uri="{FF2B5EF4-FFF2-40B4-BE49-F238E27FC236}">
                <a16:creationId xmlns:a16="http://schemas.microsoft.com/office/drawing/2014/main" id="{9849B5FF-A76B-41E6-81B6-37B7DCCDE6D5}"/>
              </a:ext>
            </a:extLst>
          </p:cNvPr>
          <p:cNvSpPr txBox="1"/>
          <p:nvPr/>
        </p:nvSpPr>
        <p:spPr>
          <a:xfrm>
            <a:off x="5084221" y="6208247"/>
            <a:ext cx="1629400" cy="461665"/>
          </a:xfrm>
          <a:prstGeom prst="rect">
            <a:avLst/>
          </a:prstGeom>
          <a:solidFill>
            <a:schemeClr val="accent4">
              <a:lumMod val="20000"/>
              <a:lumOff val="80000"/>
            </a:schemeClr>
          </a:solidFill>
        </p:spPr>
        <p:txBody>
          <a:bodyPr wrap="square" rtlCol="0">
            <a:spAutoFit/>
          </a:bodyPr>
          <a:lstStyle/>
          <a:p>
            <a:pPr algn="ctr"/>
            <a:r>
              <a:rPr lang="en-SG" sz="2400" dirty="0">
                <a:solidFill>
                  <a:srgbClr val="0000FF"/>
                </a:solidFill>
              </a:rPr>
              <a:t>6, 6, and 4</a:t>
            </a:r>
          </a:p>
        </p:txBody>
      </p:sp>
      <p:grpSp>
        <p:nvGrpSpPr>
          <p:cNvPr id="32" name="Group 31"/>
          <p:cNvGrpSpPr/>
          <p:nvPr/>
        </p:nvGrpSpPr>
        <p:grpSpPr>
          <a:xfrm>
            <a:off x="640211" y="1448429"/>
            <a:ext cx="7863578" cy="1936813"/>
            <a:chOff x="993228" y="4598517"/>
            <a:chExt cx="7863578" cy="1936813"/>
          </a:xfrm>
        </p:grpSpPr>
        <p:sp>
          <p:nvSpPr>
            <p:cNvPr id="34" name="Rectangle 33"/>
            <p:cNvSpPr/>
            <p:nvPr/>
          </p:nvSpPr>
          <p:spPr>
            <a:xfrm>
              <a:off x="993228" y="4598518"/>
              <a:ext cx="7863578" cy="1936812"/>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5" name="Rectangle 34"/>
            <p:cNvSpPr/>
            <p:nvPr/>
          </p:nvSpPr>
          <p:spPr>
            <a:xfrm>
              <a:off x="993228" y="4598517"/>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6" name="TextBox 35"/>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Definition: Cartesian Product</a:t>
              </a:r>
            </a:p>
          </p:txBody>
        </p:sp>
        <mc:AlternateContent xmlns:mc="http://schemas.openxmlformats.org/markup-compatibility/2006" xmlns:a14="http://schemas.microsoft.com/office/drawing/2010/main">
          <mc:Choice Requires="a14">
            <p:sp>
              <p:nvSpPr>
                <p:cNvPr id="41" name="TextBox 40"/>
                <p:cNvSpPr txBox="1"/>
                <p:nvPr/>
              </p:nvSpPr>
              <p:spPr>
                <a:xfrm>
                  <a:off x="1142631" y="5093791"/>
                  <a:ext cx="7657196" cy="1400383"/>
                </a:xfrm>
                <a:prstGeom prst="rect">
                  <a:avLst/>
                </a:prstGeom>
                <a:noFill/>
              </p:spPr>
              <p:txBody>
                <a:bodyPr wrap="square" rtlCol="0">
                  <a:spAutoFit/>
                </a:bodyPr>
                <a:lstStyle/>
                <a:p>
                  <a:pPr>
                    <a:spcAft>
                      <a:spcPts val="600"/>
                    </a:spcAft>
                  </a:pPr>
                  <a:r>
                    <a:rPr lang="en-US" sz="2000" dirty="0"/>
                    <a:t>Given sets </a:t>
                  </a:r>
                  <a14:m>
                    <m:oMath xmlns:m="http://schemas.openxmlformats.org/officeDocument/2006/math">
                      <m:r>
                        <a:rPr lang="en-US" sz="2000" b="0" i="1" dirty="0" smtClean="0">
                          <a:latin typeface="Cambria Math" panose="02040503050406030204" pitchFamily="18" charset="0"/>
                        </a:rPr>
                        <m:t>𝐴</m:t>
                      </m:r>
                    </m:oMath>
                  </a14:m>
                  <a:r>
                    <a:rPr lang="en-US" sz="2000" dirty="0"/>
                    <a:t> and </a:t>
                  </a:r>
                  <a14:m>
                    <m:oMath xmlns:m="http://schemas.openxmlformats.org/officeDocument/2006/math">
                      <m:r>
                        <a:rPr lang="en-US" sz="2000" b="0" i="1" smtClean="0">
                          <a:latin typeface="Cambria Math" panose="02040503050406030204" pitchFamily="18" charset="0"/>
                        </a:rPr>
                        <m:t>𝐵</m:t>
                      </m:r>
                    </m:oMath>
                  </a14:m>
                  <a:r>
                    <a:rPr lang="en-US" sz="2000" dirty="0"/>
                    <a:t>, the </a:t>
                  </a:r>
                  <a:r>
                    <a:rPr lang="en-US" sz="2000" b="1" dirty="0"/>
                    <a:t>Cartesian product </a:t>
                  </a:r>
                  <a:r>
                    <a:rPr lang="en-US" sz="2000" dirty="0"/>
                    <a:t>of </a:t>
                  </a:r>
                  <a14:m>
                    <m:oMath xmlns:m="http://schemas.openxmlformats.org/officeDocument/2006/math">
                      <m:r>
                        <a:rPr lang="en-US" sz="2000" b="0" i="1" dirty="0" smtClean="0">
                          <a:latin typeface="Cambria Math" panose="02040503050406030204" pitchFamily="18" charset="0"/>
                        </a:rPr>
                        <m:t>𝐴</m:t>
                      </m:r>
                    </m:oMath>
                  </a14:m>
                  <a:r>
                    <a:rPr lang="en-US" sz="2000" dirty="0"/>
                    <a:t> and </a:t>
                  </a:r>
                  <a14:m>
                    <m:oMath xmlns:m="http://schemas.openxmlformats.org/officeDocument/2006/math">
                      <m:r>
                        <a:rPr lang="en-US" sz="2000" b="0" i="1" dirty="0" smtClean="0">
                          <a:latin typeface="Cambria Math" panose="02040503050406030204" pitchFamily="18" charset="0"/>
                        </a:rPr>
                        <m:t>𝐵</m:t>
                      </m:r>
                    </m:oMath>
                  </a14:m>
                  <a:r>
                    <a:rPr lang="en-US" sz="2000" b="1" dirty="0"/>
                    <a:t>, </a:t>
                  </a:r>
                  <a:r>
                    <a:rPr lang="en-US" sz="2000" dirty="0"/>
                    <a:t>denoted </a:t>
                  </a:r>
                  <a14:m>
                    <m:oMath xmlns:m="http://schemas.openxmlformats.org/officeDocument/2006/math">
                      <m:r>
                        <a:rPr lang="en-US" sz="2000" b="1" i="1" dirty="0">
                          <a:latin typeface="Cambria Math" panose="02040503050406030204" pitchFamily="18" charset="0"/>
                        </a:rPr>
                        <m:t>𝑨</m:t>
                      </m:r>
                      <m:r>
                        <a:rPr lang="en-US" sz="2000" b="1" i="1" dirty="0" smtClean="0">
                          <a:latin typeface="Cambria Math" panose="02040503050406030204" pitchFamily="18" charset="0"/>
                          <a:ea typeface="Cambria Math" panose="02040503050406030204" pitchFamily="18" charset="0"/>
                        </a:rPr>
                        <m:t>×</m:t>
                      </m:r>
                      <m:r>
                        <a:rPr lang="en-US" sz="2000" b="1" i="1" dirty="0" smtClean="0">
                          <a:latin typeface="Cambria Math" panose="02040503050406030204" pitchFamily="18" charset="0"/>
                          <a:ea typeface="Cambria Math" panose="02040503050406030204" pitchFamily="18" charset="0"/>
                        </a:rPr>
                        <m:t>𝑩</m:t>
                      </m:r>
                    </m:oMath>
                  </a14:m>
                  <a:r>
                    <a:rPr lang="en-US" sz="2000" dirty="0"/>
                    <a:t> and read “</a:t>
                  </a:r>
                  <a14:m>
                    <m:oMath xmlns:m="http://schemas.openxmlformats.org/officeDocument/2006/math">
                      <m:r>
                        <a:rPr lang="en-US" sz="2000" i="1" dirty="0" smtClean="0">
                          <a:latin typeface="Cambria Math" panose="02040503050406030204" pitchFamily="18" charset="0"/>
                        </a:rPr>
                        <m:t>𝐴</m:t>
                      </m:r>
                    </m:oMath>
                  </a14:m>
                  <a:r>
                    <a:rPr lang="en-US" sz="2000" dirty="0"/>
                    <a:t> cross </a:t>
                  </a:r>
                  <a14:m>
                    <m:oMath xmlns:m="http://schemas.openxmlformats.org/officeDocument/2006/math">
                      <m:r>
                        <a:rPr lang="en-US" sz="2000" i="1" dirty="0" smtClean="0">
                          <a:latin typeface="Cambria Math" panose="02040503050406030204" pitchFamily="18" charset="0"/>
                        </a:rPr>
                        <m:t>𝐵</m:t>
                      </m:r>
                    </m:oMath>
                  </a14:m>
                  <a:r>
                    <a:rPr lang="en-US" sz="2000" dirty="0"/>
                    <a:t>”, is the set of all ordered pairs </a:t>
                  </a:r>
                  <a14:m>
                    <m:oMath xmlns:m="http://schemas.openxmlformats.org/officeDocument/2006/math">
                      <m:r>
                        <a:rPr lang="en-US" sz="2000" i="1" dirty="0" smtClean="0">
                          <a:latin typeface="Cambria Math" panose="02040503050406030204" pitchFamily="18" charset="0"/>
                        </a:rPr>
                        <m:t>(</m:t>
                      </m:r>
                      <m:r>
                        <a:rPr lang="en-US" sz="2000" i="1" dirty="0" err="1" smtClean="0">
                          <a:latin typeface="Cambria Math" panose="02040503050406030204" pitchFamily="18" charset="0"/>
                        </a:rPr>
                        <m:t>𝑎</m:t>
                      </m:r>
                      <m:r>
                        <a:rPr lang="en-US" sz="2000" i="1" dirty="0" err="1" smtClean="0">
                          <a:latin typeface="Cambria Math" panose="02040503050406030204" pitchFamily="18" charset="0"/>
                        </a:rPr>
                        <m:t>,</m:t>
                      </m:r>
                      <m:r>
                        <a:rPr lang="en-US" sz="2000" i="1" dirty="0" err="1" smtClean="0">
                          <a:latin typeface="Cambria Math" panose="02040503050406030204" pitchFamily="18" charset="0"/>
                        </a:rPr>
                        <m:t>𝑏</m:t>
                      </m:r>
                      <m:r>
                        <a:rPr lang="en-US" sz="2000" i="1" dirty="0" smtClean="0">
                          <a:latin typeface="Cambria Math" panose="02040503050406030204" pitchFamily="18" charset="0"/>
                        </a:rPr>
                        <m:t>) </m:t>
                      </m:r>
                    </m:oMath>
                  </a14:m>
                  <a:r>
                    <a:rPr lang="en-US" sz="2000" dirty="0"/>
                    <a:t>where </a:t>
                  </a:r>
                  <a14:m>
                    <m:oMath xmlns:m="http://schemas.openxmlformats.org/officeDocument/2006/math">
                      <m:r>
                        <a:rPr lang="en-US" sz="2000" i="1" dirty="0" smtClean="0">
                          <a:latin typeface="Cambria Math" panose="02040503050406030204" pitchFamily="18" charset="0"/>
                        </a:rPr>
                        <m:t>𝑎</m:t>
                      </m:r>
                    </m:oMath>
                  </a14:m>
                  <a:r>
                    <a:rPr lang="en-US" sz="2000" dirty="0"/>
                    <a:t> is in </a:t>
                  </a:r>
                  <a14:m>
                    <m:oMath xmlns:m="http://schemas.openxmlformats.org/officeDocument/2006/math">
                      <m:r>
                        <a:rPr lang="en-US" sz="2000" i="1" dirty="0" smtClean="0">
                          <a:latin typeface="Cambria Math" panose="02040503050406030204" pitchFamily="18" charset="0"/>
                        </a:rPr>
                        <m:t>𝐴</m:t>
                      </m:r>
                    </m:oMath>
                  </a14:m>
                  <a:r>
                    <a:rPr lang="en-US" sz="2000" dirty="0"/>
                    <a:t> and </a:t>
                  </a:r>
                  <a14:m>
                    <m:oMath xmlns:m="http://schemas.openxmlformats.org/officeDocument/2006/math">
                      <m:r>
                        <a:rPr lang="en-US" sz="2000" i="1" dirty="0" smtClean="0">
                          <a:latin typeface="Cambria Math" panose="02040503050406030204" pitchFamily="18" charset="0"/>
                        </a:rPr>
                        <m:t>𝑏</m:t>
                      </m:r>
                    </m:oMath>
                  </a14:m>
                  <a:r>
                    <a:rPr lang="en-US" sz="2000" dirty="0"/>
                    <a:t> is in </a:t>
                  </a:r>
                  <a14:m>
                    <m:oMath xmlns:m="http://schemas.openxmlformats.org/officeDocument/2006/math">
                      <m:r>
                        <a:rPr lang="en-US" sz="2000" i="1" dirty="0" smtClean="0">
                          <a:latin typeface="Cambria Math" panose="02040503050406030204" pitchFamily="18" charset="0"/>
                        </a:rPr>
                        <m:t>𝐵</m:t>
                      </m:r>
                    </m:oMath>
                  </a14:m>
                  <a:r>
                    <a:rPr lang="en-US" sz="2000" dirty="0"/>
                    <a:t>.</a:t>
                  </a:r>
                </a:p>
                <a:p>
                  <a:pPr>
                    <a:spcAft>
                      <a:spcPts val="600"/>
                    </a:spcAft>
                  </a:pPr>
                  <a:r>
                    <a:rPr lang="en-US" sz="2000" dirty="0"/>
                    <a:t>Symbolically:  </a:t>
                  </a:r>
                  <a14:m>
                    <m:oMath xmlns:m="http://schemas.openxmlformats.org/officeDocument/2006/math">
                      <m:r>
                        <a:rPr lang="en-US" sz="2000" b="0" i="1" smtClean="0">
                          <a:latin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r>
                        <a:rPr lang="en-US" sz="2000" b="0" i="1" smtClean="0">
                          <a:latin typeface="Cambria Math" panose="02040503050406030204" pitchFamily="18" charset="0"/>
                          <a:ea typeface="Cambria Math" panose="02040503050406030204" pitchFamily="18" charset="0"/>
                        </a:rPr>
                        <m:t>={</m:t>
                      </m:r>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𝑎</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𝑏</m:t>
                          </m:r>
                        </m:e>
                      </m:d>
                      <m:r>
                        <a:rPr lang="en-US" sz="2000" b="0" i="1" smtClean="0">
                          <a:latin typeface="Cambria Math" panose="02040503050406030204" pitchFamily="18" charset="0"/>
                          <a:ea typeface="Cambria Math" panose="02040503050406030204" pitchFamily="18" charset="0"/>
                        </a:rPr>
                        <m:t> : </m:t>
                      </m:r>
                      <m:r>
                        <a:rPr lang="en-US" sz="2000" b="0" i="1" smtClean="0">
                          <a:latin typeface="Cambria Math" panose="02040503050406030204" pitchFamily="18" charset="0"/>
                          <a:ea typeface="Cambria Math" panose="02040503050406030204" pitchFamily="18" charset="0"/>
                        </a:rPr>
                        <m:t>𝑎</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𝑏</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r>
                        <a:rPr lang="en-US" sz="2000" b="0" i="1" smtClean="0">
                          <a:latin typeface="Cambria Math" panose="02040503050406030204" pitchFamily="18" charset="0"/>
                          <a:ea typeface="Cambria Math" panose="02040503050406030204" pitchFamily="18" charset="0"/>
                        </a:rPr>
                        <m:t>}.</m:t>
                      </m:r>
                    </m:oMath>
                  </a14:m>
                  <a:endParaRPr lang="en-US" sz="2000" dirty="0"/>
                </a:p>
              </p:txBody>
            </p:sp>
          </mc:Choice>
          <mc:Fallback xmlns="">
            <p:sp>
              <p:nvSpPr>
                <p:cNvPr id="41" name="TextBox 40"/>
                <p:cNvSpPr txBox="1">
                  <a:spLocks noRot="1" noChangeAspect="1" noMove="1" noResize="1" noEditPoints="1" noAdjustHandles="1" noChangeArrowheads="1" noChangeShapeType="1" noTextEdit="1"/>
                </p:cNvSpPr>
                <p:nvPr/>
              </p:nvSpPr>
              <p:spPr>
                <a:xfrm>
                  <a:off x="1142631" y="5093791"/>
                  <a:ext cx="7657196" cy="1400383"/>
                </a:xfrm>
                <a:prstGeom prst="rect">
                  <a:avLst/>
                </a:prstGeom>
                <a:blipFill>
                  <a:blip r:embed="rId9"/>
                  <a:stretch>
                    <a:fillRect l="-876" t="-2609" b="-6957"/>
                  </a:stretch>
                </a:blipFill>
              </p:spPr>
              <p:txBody>
                <a:bodyPr/>
                <a:lstStyle/>
                <a:p>
                  <a:r>
                    <a:rPr lang="en-SG">
                      <a:noFill/>
                    </a:rPr>
                    <a:t> </a:t>
                  </a:r>
                </a:p>
              </p:txBody>
            </p:sp>
          </mc:Fallback>
        </mc:AlternateContent>
      </p:grpSp>
      <p:sp>
        <p:nvSpPr>
          <p:cNvPr id="42" name="Oval 41"/>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144282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dissolve">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dissolve">
                                      <p:cBhvr>
                                        <p:cTn id="20" dur="500"/>
                                        <p:tgtEl>
                                          <p:spTgt spid="4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dissolve">
                                      <p:cBhvr>
                                        <p:cTn id="25" dur="500"/>
                                        <p:tgtEl>
                                          <p:spTgt spid="47"/>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dissolve">
                                      <p:cBhvr>
                                        <p:cTn id="3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 grpId="0" animBg="1"/>
      <p:bldP spid="2" grpId="0"/>
      <p:bldP spid="46" grpId="0" animBg="1"/>
      <p:bldP spid="47" grpId="0" animBg="1"/>
      <p:bldP spid="4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Cartesian Products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19</a:t>
            </a:fld>
            <a:endParaRPr lang="en-SG" dirty="0"/>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7F84F91-5B8E-4222-B095-1C826C35A335}"/>
                  </a:ext>
                </a:extLst>
              </p:cNvPr>
              <p:cNvSpPr txBox="1"/>
              <p:nvPr/>
            </p:nvSpPr>
            <p:spPr>
              <a:xfrm>
                <a:off x="324356" y="861575"/>
                <a:ext cx="8591044" cy="523220"/>
              </a:xfrm>
              <a:prstGeom prst="rect">
                <a:avLst/>
              </a:prstGeom>
              <a:noFill/>
            </p:spPr>
            <p:txBody>
              <a:bodyPr wrap="square" rtlCol="0">
                <a:spAutoFit/>
              </a:bodyPr>
              <a:lstStyle/>
              <a:p>
                <a:pPr marL="444500" indent="-444500">
                  <a:spcBef>
                    <a:spcPts val="3000"/>
                  </a:spcBef>
                  <a:tabLst>
                    <a:tab pos="444500" algn="l"/>
                  </a:tabLst>
                </a:pPr>
                <a:r>
                  <a:rPr lang="en-SG" sz="2800" dirty="0"/>
                  <a:t>Let </a:t>
                </a:r>
                <a14:m>
                  <m:oMath xmlns:m="http://schemas.openxmlformats.org/officeDocument/2006/math">
                    <m:r>
                      <a:rPr lang="en-SG" sz="2800" i="1" smtClean="0">
                        <a:latin typeface="Cambria Math" panose="02040503050406030204" pitchFamily="18" charset="0"/>
                        <a:ea typeface="Cambria Math" panose="02040503050406030204" pitchFamily="18" charset="0"/>
                      </a:rPr>
                      <m:t>ℝ</m:t>
                    </m:r>
                    <m:r>
                      <a:rPr lang="en-SG" sz="2800" b="0" i="1" smtClean="0">
                        <a:latin typeface="Cambria Math" panose="02040503050406030204" pitchFamily="18" charset="0"/>
                        <a:ea typeface="Cambria Math" panose="02040503050406030204" pitchFamily="18" charset="0"/>
                      </a:rPr>
                      <m:t> </m:t>
                    </m:r>
                  </m:oMath>
                </a14:m>
                <a:r>
                  <a:rPr lang="en-SG" sz="2800" dirty="0"/>
                  <a:t>denote the set of all real numbers. Describe </a:t>
                </a:r>
                <a14:m>
                  <m:oMath xmlns:m="http://schemas.openxmlformats.org/officeDocument/2006/math">
                    <m:r>
                      <a:rPr lang="en-SG" sz="2800" i="1" smtClean="0">
                        <a:latin typeface="Cambria Math" panose="02040503050406030204" pitchFamily="18" charset="0"/>
                        <a:ea typeface="Cambria Math" panose="02040503050406030204" pitchFamily="18" charset="0"/>
                      </a:rPr>
                      <m:t>ℝ</m:t>
                    </m:r>
                    <m:r>
                      <a:rPr lang="en-SG" sz="2800" i="1" smtClean="0">
                        <a:latin typeface="Cambria Math" panose="02040503050406030204" pitchFamily="18" charset="0"/>
                        <a:ea typeface="Cambria Math" panose="02040503050406030204" pitchFamily="18" charset="0"/>
                      </a:rPr>
                      <m:t>×</m:t>
                    </m:r>
                    <m:r>
                      <a:rPr lang="en-SG" sz="2800" i="1" smtClean="0">
                        <a:latin typeface="Cambria Math" panose="02040503050406030204" pitchFamily="18" charset="0"/>
                        <a:ea typeface="Cambria Math" panose="02040503050406030204" pitchFamily="18" charset="0"/>
                      </a:rPr>
                      <m:t>ℝ</m:t>
                    </m:r>
                  </m:oMath>
                </a14:m>
                <a:r>
                  <a:rPr lang="en-SG" sz="2800" dirty="0"/>
                  <a:t>.</a:t>
                </a:r>
              </a:p>
            </p:txBody>
          </p:sp>
        </mc:Choice>
        <mc:Fallback xmlns="">
          <p:sp>
            <p:nvSpPr>
              <p:cNvPr id="33" name="TextBox 32">
                <a:extLst>
                  <a:ext uri="{FF2B5EF4-FFF2-40B4-BE49-F238E27FC236}">
                    <a16:creationId xmlns:a16="http://schemas.microsoft.com/office/drawing/2014/main" id="{C7F84F91-5B8E-4222-B095-1C826C35A335}"/>
                  </a:ext>
                </a:extLst>
              </p:cNvPr>
              <p:cNvSpPr txBox="1">
                <a:spLocks noRot="1" noChangeAspect="1" noMove="1" noResize="1" noEditPoints="1" noAdjustHandles="1" noChangeArrowheads="1" noChangeShapeType="1" noTextEdit="1"/>
              </p:cNvSpPr>
              <p:nvPr/>
            </p:nvSpPr>
            <p:spPr>
              <a:xfrm>
                <a:off x="324356" y="861575"/>
                <a:ext cx="8591044" cy="523220"/>
              </a:xfrm>
              <a:prstGeom prst="rect">
                <a:avLst/>
              </a:prstGeom>
              <a:blipFill>
                <a:blip r:embed="rId3"/>
                <a:stretch>
                  <a:fillRect l="-1418" t="-10465" r="-71" b="-3255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F9766BC2-5830-4764-AFB7-6CB2EAABE4A6}"/>
                  </a:ext>
                </a:extLst>
              </p:cNvPr>
              <p:cNvSpPr txBox="1"/>
              <p:nvPr/>
            </p:nvSpPr>
            <p:spPr>
              <a:xfrm>
                <a:off x="338750" y="1431924"/>
                <a:ext cx="8176600" cy="2462213"/>
              </a:xfrm>
              <a:prstGeom prst="rect">
                <a:avLst/>
              </a:prstGeom>
              <a:solidFill>
                <a:schemeClr val="accent4">
                  <a:lumMod val="20000"/>
                  <a:lumOff val="80000"/>
                </a:schemeClr>
              </a:solidFill>
            </p:spPr>
            <p:txBody>
              <a:bodyPr wrap="square" rtlCol="0">
                <a:spAutoFit/>
              </a:bodyPr>
              <a:lstStyle/>
              <a:p>
                <a:pPr>
                  <a:spcBef>
                    <a:spcPts val="600"/>
                  </a:spcBef>
                </a:pPr>
                <a14:m>
                  <m:oMath xmlns:m="http://schemas.openxmlformats.org/officeDocument/2006/math">
                    <m:r>
                      <a:rPr lang="en-SG" sz="2400" i="1" smtClean="0">
                        <a:solidFill>
                          <a:srgbClr val="0000FF"/>
                        </a:solidFill>
                        <a:latin typeface="Cambria Math" panose="02040503050406030204" pitchFamily="18" charset="0"/>
                        <a:ea typeface="Cambria Math" panose="02040503050406030204" pitchFamily="18" charset="0"/>
                      </a:rPr>
                      <m:t>ℝ</m:t>
                    </m:r>
                    <m:r>
                      <a:rPr lang="en-SG" sz="2400" i="1" smtClean="0">
                        <a:solidFill>
                          <a:srgbClr val="0000FF"/>
                        </a:solidFill>
                        <a:latin typeface="Cambria Math" panose="02040503050406030204" pitchFamily="18" charset="0"/>
                        <a:ea typeface="Cambria Math" panose="02040503050406030204" pitchFamily="18" charset="0"/>
                      </a:rPr>
                      <m:t>×</m:t>
                    </m:r>
                    <m:r>
                      <a:rPr lang="en-SG" sz="2400" i="1" smtClean="0">
                        <a:solidFill>
                          <a:srgbClr val="0000FF"/>
                        </a:solidFill>
                        <a:latin typeface="Cambria Math" panose="02040503050406030204" pitchFamily="18" charset="0"/>
                        <a:ea typeface="Cambria Math" panose="02040503050406030204" pitchFamily="18" charset="0"/>
                      </a:rPr>
                      <m:t>ℝ</m:t>
                    </m:r>
                  </m:oMath>
                </a14:m>
                <a:r>
                  <a:rPr lang="en-SG" sz="2400" dirty="0">
                    <a:solidFill>
                      <a:srgbClr val="0000FF"/>
                    </a:solidFill>
                  </a:rPr>
                  <a:t> is the set of all ordered pairs </a:t>
                </a:r>
                <a14:m>
                  <m:oMath xmlns:m="http://schemas.openxmlformats.org/officeDocument/2006/math">
                    <m:r>
                      <a:rPr lang="en-SG" sz="2400" b="0" i="1" smtClean="0">
                        <a:solidFill>
                          <a:srgbClr val="0000FF"/>
                        </a:solidFill>
                        <a:latin typeface="Cambria Math" panose="02040503050406030204" pitchFamily="18" charset="0"/>
                      </a:rPr>
                      <m:t>(</m:t>
                    </m:r>
                    <m:r>
                      <a:rPr lang="en-SG" sz="2400" b="0" i="1" smtClean="0">
                        <a:solidFill>
                          <a:srgbClr val="0000FF"/>
                        </a:solidFill>
                        <a:latin typeface="Cambria Math" panose="02040503050406030204" pitchFamily="18" charset="0"/>
                      </a:rPr>
                      <m:t>𝑥</m:t>
                    </m:r>
                    <m:r>
                      <a:rPr lang="en-SG" sz="2400" b="0" i="1" smtClean="0">
                        <a:solidFill>
                          <a:srgbClr val="0000FF"/>
                        </a:solidFill>
                        <a:latin typeface="Cambria Math" panose="02040503050406030204" pitchFamily="18" charset="0"/>
                      </a:rPr>
                      <m:t>,</m:t>
                    </m:r>
                    <m:r>
                      <a:rPr lang="en-SG" sz="2400" b="0" i="1" smtClean="0">
                        <a:solidFill>
                          <a:srgbClr val="0000FF"/>
                        </a:solidFill>
                        <a:latin typeface="Cambria Math" panose="02040503050406030204" pitchFamily="18" charset="0"/>
                      </a:rPr>
                      <m:t>𝑦</m:t>
                    </m:r>
                    <m:r>
                      <a:rPr lang="en-SG" sz="2400" b="0" i="1" smtClean="0">
                        <a:solidFill>
                          <a:srgbClr val="0000FF"/>
                        </a:solidFill>
                        <a:latin typeface="Cambria Math" panose="02040503050406030204" pitchFamily="18" charset="0"/>
                      </a:rPr>
                      <m:t>)</m:t>
                    </m:r>
                  </m:oMath>
                </a14:m>
                <a:r>
                  <a:rPr lang="en-SG" sz="2400" dirty="0">
                    <a:solidFill>
                      <a:srgbClr val="0000FF"/>
                    </a:solidFill>
                  </a:rPr>
                  <a:t> where  </a:t>
                </a:r>
                <a14:m>
                  <m:oMath xmlns:m="http://schemas.openxmlformats.org/officeDocument/2006/math">
                    <m:r>
                      <a:rPr lang="en-SG" sz="2400" i="1" dirty="0" smtClean="0">
                        <a:solidFill>
                          <a:srgbClr val="0000FF"/>
                        </a:solidFill>
                        <a:latin typeface="Cambria Math" panose="02040503050406030204" pitchFamily="18" charset="0"/>
                      </a:rPr>
                      <m:t>𝑥</m:t>
                    </m:r>
                    <m:r>
                      <a:rPr lang="en-SG" sz="2400" b="0" i="1" dirty="0" smtClean="0">
                        <a:solidFill>
                          <a:srgbClr val="0000FF"/>
                        </a:solidFill>
                        <a:latin typeface="Cambria Math" panose="02040503050406030204" pitchFamily="18" charset="0"/>
                      </a:rPr>
                      <m:t>,</m:t>
                    </m:r>
                    <m:r>
                      <a:rPr lang="en-SG" sz="2400" b="0" i="1" dirty="0" smtClean="0">
                        <a:solidFill>
                          <a:srgbClr val="0000FF"/>
                        </a:solidFill>
                        <a:latin typeface="Cambria Math" panose="02040503050406030204" pitchFamily="18" charset="0"/>
                      </a:rPr>
                      <m:t>𝑦</m:t>
                    </m:r>
                    <m:r>
                      <a:rPr lang="en-SG" sz="2400" b="0" i="1" dirty="0" smtClean="0">
                        <a:solidFill>
                          <a:srgbClr val="0000FF"/>
                        </a:solidFill>
                        <a:latin typeface="Cambria Math" panose="02040503050406030204" pitchFamily="18" charset="0"/>
                        <a:ea typeface="Cambria Math" panose="02040503050406030204" pitchFamily="18" charset="0"/>
                      </a:rPr>
                      <m:t>∈</m:t>
                    </m:r>
                    <m:r>
                      <a:rPr lang="en-SG" sz="2400" b="0" i="1" dirty="0" smtClean="0">
                        <a:solidFill>
                          <a:srgbClr val="0000FF"/>
                        </a:solidFill>
                        <a:latin typeface="Cambria Math" panose="02040503050406030204" pitchFamily="18" charset="0"/>
                        <a:ea typeface="Cambria Math" panose="02040503050406030204" pitchFamily="18" charset="0"/>
                      </a:rPr>
                      <m:t>ℝ</m:t>
                    </m:r>
                  </m:oMath>
                </a14:m>
                <a:r>
                  <a:rPr lang="en-SG" sz="2400" dirty="0">
                    <a:solidFill>
                      <a:srgbClr val="0000FF"/>
                    </a:solidFill>
                  </a:rPr>
                  <a:t>.</a:t>
                </a:r>
              </a:p>
              <a:p>
                <a:pPr>
                  <a:spcBef>
                    <a:spcPts val="600"/>
                  </a:spcBef>
                </a:pPr>
                <a:r>
                  <a:rPr lang="en-SG" sz="2400" dirty="0">
                    <a:solidFill>
                      <a:srgbClr val="0000FF"/>
                    </a:solidFill>
                  </a:rPr>
                  <a:t>Each ordered pair </a:t>
                </a:r>
                <a14:m>
                  <m:oMath xmlns:m="http://schemas.openxmlformats.org/officeDocument/2006/math">
                    <m:r>
                      <a:rPr lang="en-SG" sz="2400" i="1">
                        <a:solidFill>
                          <a:srgbClr val="0000FF"/>
                        </a:solidFill>
                        <a:latin typeface="Cambria Math" panose="02040503050406030204" pitchFamily="18" charset="0"/>
                      </a:rPr>
                      <m:t>(</m:t>
                    </m:r>
                    <m:r>
                      <a:rPr lang="en-SG" sz="2400" i="1">
                        <a:solidFill>
                          <a:srgbClr val="0000FF"/>
                        </a:solidFill>
                        <a:latin typeface="Cambria Math" panose="02040503050406030204" pitchFamily="18" charset="0"/>
                      </a:rPr>
                      <m:t>𝑥</m:t>
                    </m:r>
                    <m:r>
                      <a:rPr lang="en-SG" sz="2400" i="1">
                        <a:solidFill>
                          <a:srgbClr val="0000FF"/>
                        </a:solidFill>
                        <a:latin typeface="Cambria Math" panose="02040503050406030204" pitchFamily="18" charset="0"/>
                      </a:rPr>
                      <m:t>,</m:t>
                    </m:r>
                    <m:r>
                      <a:rPr lang="en-SG" sz="2400" i="1">
                        <a:solidFill>
                          <a:srgbClr val="0000FF"/>
                        </a:solidFill>
                        <a:latin typeface="Cambria Math" panose="02040503050406030204" pitchFamily="18" charset="0"/>
                      </a:rPr>
                      <m:t>𝑦</m:t>
                    </m:r>
                    <m:r>
                      <a:rPr lang="en-SG" sz="2400" i="1">
                        <a:solidFill>
                          <a:srgbClr val="0000FF"/>
                        </a:solidFill>
                        <a:latin typeface="Cambria Math" panose="02040503050406030204" pitchFamily="18" charset="0"/>
                      </a:rPr>
                      <m:t>)</m:t>
                    </m:r>
                  </m:oMath>
                </a14:m>
                <a:r>
                  <a:rPr lang="en-SG" sz="2400" dirty="0">
                    <a:solidFill>
                      <a:srgbClr val="0000FF"/>
                    </a:solidFill>
                  </a:rPr>
                  <a:t> can be said to correspond to a unique point in the plane where </a:t>
                </a:r>
                <a14:m>
                  <m:oMath xmlns:m="http://schemas.openxmlformats.org/officeDocument/2006/math">
                    <m:r>
                      <a:rPr lang="en-SG" sz="2400" i="1" dirty="0">
                        <a:solidFill>
                          <a:srgbClr val="0000FF"/>
                        </a:solidFill>
                        <a:latin typeface="Cambria Math" panose="02040503050406030204" pitchFamily="18" charset="0"/>
                      </a:rPr>
                      <m:t>𝑥</m:t>
                    </m:r>
                  </m:oMath>
                </a14:m>
                <a:r>
                  <a:rPr lang="en-SG" sz="2400" dirty="0">
                    <a:solidFill>
                      <a:srgbClr val="0000FF"/>
                    </a:solidFill>
                  </a:rPr>
                  <a:t> and </a:t>
                </a:r>
                <a14:m>
                  <m:oMath xmlns:m="http://schemas.openxmlformats.org/officeDocument/2006/math">
                    <m:r>
                      <a:rPr lang="en-SG" sz="2400" i="1" dirty="0">
                        <a:solidFill>
                          <a:srgbClr val="0000FF"/>
                        </a:solidFill>
                        <a:latin typeface="Cambria Math" panose="02040503050406030204" pitchFamily="18" charset="0"/>
                      </a:rPr>
                      <m:t>𝑦</m:t>
                    </m:r>
                  </m:oMath>
                </a14:m>
                <a:r>
                  <a:rPr lang="en-SG" sz="2400" dirty="0">
                    <a:solidFill>
                      <a:srgbClr val="0000FF"/>
                    </a:solidFill>
                  </a:rPr>
                  <a:t> indicate the horizontal and vertical positions of the point.</a:t>
                </a:r>
              </a:p>
              <a:p>
                <a:pPr>
                  <a:spcBef>
                    <a:spcPts val="600"/>
                  </a:spcBef>
                </a:pPr>
                <a:r>
                  <a:rPr lang="en-SG" sz="2400" dirty="0">
                    <a:solidFill>
                      <a:srgbClr val="0000FF"/>
                    </a:solidFill>
                  </a:rPr>
                  <a:t>The term </a:t>
                </a:r>
                <a:r>
                  <a:rPr lang="en-SG" sz="2400" dirty="0">
                    <a:solidFill>
                      <a:srgbClr val="C00000"/>
                    </a:solidFill>
                  </a:rPr>
                  <a:t>Cartesian plane </a:t>
                </a:r>
                <a:r>
                  <a:rPr lang="en-SG" sz="2400" dirty="0">
                    <a:solidFill>
                      <a:srgbClr val="0000FF"/>
                    </a:solidFill>
                  </a:rPr>
                  <a:t>is often used to refer to a plane with this coordinate system.</a:t>
                </a:r>
              </a:p>
            </p:txBody>
          </p:sp>
        </mc:Choice>
        <mc:Fallback xmlns="">
          <p:sp>
            <p:nvSpPr>
              <p:cNvPr id="46" name="TextBox 45">
                <a:extLst>
                  <a:ext uri="{FF2B5EF4-FFF2-40B4-BE49-F238E27FC236}">
                    <a16:creationId xmlns:a16="http://schemas.microsoft.com/office/drawing/2014/main" id="{F9766BC2-5830-4764-AFB7-6CB2EAABE4A6}"/>
                  </a:ext>
                </a:extLst>
              </p:cNvPr>
              <p:cNvSpPr txBox="1">
                <a:spLocks noRot="1" noChangeAspect="1" noMove="1" noResize="1" noEditPoints="1" noAdjustHandles="1" noChangeArrowheads="1" noChangeShapeType="1" noTextEdit="1"/>
              </p:cNvSpPr>
              <p:nvPr/>
            </p:nvSpPr>
            <p:spPr>
              <a:xfrm>
                <a:off x="338750" y="1431924"/>
                <a:ext cx="8176600" cy="2462213"/>
              </a:xfrm>
              <a:prstGeom prst="rect">
                <a:avLst/>
              </a:prstGeom>
              <a:blipFill>
                <a:blip r:embed="rId4"/>
                <a:stretch>
                  <a:fillRect l="-1193" t="-1980" b="-4703"/>
                </a:stretch>
              </a:blipFill>
            </p:spPr>
            <p:txBody>
              <a:bodyPr/>
              <a:lstStyle/>
              <a:p>
                <a:r>
                  <a:rPr lang="en-SG">
                    <a:noFill/>
                  </a:rPr>
                  <a:t> </a:t>
                </a:r>
              </a:p>
            </p:txBody>
          </p:sp>
        </mc:Fallback>
      </mc:AlternateContent>
      <p:grpSp>
        <p:nvGrpSpPr>
          <p:cNvPr id="7" name="Group 6">
            <a:extLst>
              <a:ext uri="{FF2B5EF4-FFF2-40B4-BE49-F238E27FC236}">
                <a16:creationId xmlns:a16="http://schemas.microsoft.com/office/drawing/2014/main" id="{AEFC747A-F4EB-4A0E-A435-8FB38F59EB17}"/>
              </a:ext>
            </a:extLst>
          </p:cNvPr>
          <p:cNvGrpSpPr/>
          <p:nvPr/>
        </p:nvGrpSpPr>
        <p:grpSpPr>
          <a:xfrm>
            <a:off x="921956" y="3894137"/>
            <a:ext cx="7593394" cy="2594531"/>
            <a:chOff x="1488798" y="4066522"/>
            <a:chExt cx="7593394" cy="2594531"/>
          </a:xfrm>
        </p:grpSpPr>
        <p:pic>
          <p:nvPicPr>
            <p:cNvPr id="32" name="Picture 2">
              <a:extLst>
                <a:ext uri="{FF2B5EF4-FFF2-40B4-BE49-F238E27FC236}">
                  <a16:creationId xmlns:a16="http://schemas.microsoft.com/office/drawing/2014/main" id="{1B938F71-BCE3-4D70-9DE3-9CA5702CA0A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88798" y="4066522"/>
              <a:ext cx="4226519" cy="2594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66003412-56E3-47E3-969F-3FF614EFA5E9}"/>
                </a:ext>
              </a:extLst>
            </p:cNvPr>
            <p:cNvSpPr txBox="1"/>
            <p:nvPr/>
          </p:nvSpPr>
          <p:spPr>
            <a:xfrm>
              <a:off x="4959941" y="5894686"/>
              <a:ext cx="4122251" cy="461665"/>
            </a:xfrm>
            <a:prstGeom prst="rect">
              <a:avLst/>
            </a:prstGeom>
            <a:noFill/>
          </p:spPr>
          <p:txBody>
            <a:bodyPr wrap="square" rtlCol="0">
              <a:spAutoFit/>
            </a:bodyPr>
            <a:lstStyle/>
            <a:p>
              <a:r>
                <a:rPr lang="en-SG" sz="2400" dirty="0"/>
                <a:t>Figure 1.2.1 A Cartesian Plane</a:t>
              </a:r>
            </a:p>
          </p:txBody>
        </p:sp>
      </p:grpSp>
      <p:sp>
        <p:nvSpPr>
          <p:cNvPr id="31" name="Oval 30"/>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84295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Set Equality</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20</a:t>
            </a:fld>
            <a:endParaRPr lang="en-SG" dirty="0"/>
          </a:p>
        </p:txBody>
      </p:sp>
      <p:sp>
        <p:nvSpPr>
          <p:cNvPr id="28" name="TextBox 27">
            <a:extLst>
              <a:ext uri="{FF2B5EF4-FFF2-40B4-BE49-F238E27FC236}">
                <a16:creationId xmlns:a16="http://schemas.microsoft.com/office/drawing/2014/main" id="{58E2C5D7-8E0D-4936-8ED7-060AC1D42A78}"/>
              </a:ext>
            </a:extLst>
          </p:cNvPr>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5.1.5. Definition: Set Equality</a:t>
            </a:r>
            <a:endParaRPr lang="en-SG" sz="2000" dirty="0">
              <a:solidFill>
                <a:schemeClr val="bg1"/>
              </a:solidFill>
            </a:endParaRPr>
          </a:p>
        </p:txBody>
      </p:sp>
      <p:sp>
        <p:nvSpPr>
          <p:cNvPr id="23" name="TextBox 22">
            <a:extLst>
              <a:ext uri="{FF2B5EF4-FFF2-40B4-BE49-F238E27FC236}">
                <a16:creationId xmlns:a16="http://schemas.microsoft.com/office/drawing/2014/main" id="{1C7729B7-DD6F-45CE-965B-274CA242352A}"/>
              </a:ext>
            </a:extLst>
          </p:cNvPr>
          <p:cNvSpPr txBox="1"/>
          <p:nvPr/>
        </p:nvSpPr>
        <p:spPr>
          <a:xfrm>
            <a:off x="369739" y="1449946"/>
            <a:ext cx="7856264" cy="954107"/>
          </a:xfrm>
          <a:prstGeom prst="rect">
            <a:avLst/>
          </a:prstGeom>
          <a:noFill/>
          <a:ln>
            <a:noFill/>
          </a:ln>
        </p:spPr>
        <p:txBody>
          <a:bodyPr wrap="square" rtlCol="0">
            <a:spAutoFit/>
          </a:bodyPr>
          <a:lstStyle/>
          <a:p>
            <a:r>
              <a:rPr lang="en-SG" altLang="en-US" sz="2800" dirty="0"/>
              <a:t>Sets </a:t>
            </a:r>
            <a:r>
              <a:rPr lang="en-SG" altLang="en-US" sz="2800" i="1" dirty="0"/>
              <a:t>A</a:t>
            </a:r>
            <a:r>
              <a:rPr lang="en-SG" altLang="en-US" sz="2800" dirty="0"/>
              <a:t> and </a:t>
            </a:r>
            <a:r>
              <a:rPr lang="en-SG" altLang="en-US" sz="2800" i="1" dirty="0"/>
              <a:t>B</a:t>
            </a:r>
            <a:r>
              <a:rPr lang="en-SG" altLang="en-US" sz="2800" dirty="0"/>
              <a:t> are equal if, and only if, they have exactly the same elements.</a:t>
            </a:r>
            <a:endParaRPr lang="en-US" altLang="en-US" sz="2400" dirty="0"/>
          </a:p>
        </p:txBody>
      </p:sp>
      <p:sp>
        <p:nvSpPr>
          <p:cNvPr id="18" name="Oval 17"/>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4" name="Group 43"/>
          <p:cNvGrpSpPr/>
          <p:nvPr/>
        </p:nvGrpSpPr>
        <p:grpSpPr>
          <a:xfrm>
            <a:off x="754135" y="2458901"/>
            <a:ext cx="7863578" cy="1608389"/>
            <a:chOff x="993228" y="4598517"/>
            <a:chExt cx="7863578" cy="1608389"/>
          </a:xfrm>
        </p:grpSpPr>
        <p:sp>
          <p:nvSpPr>
            <p:cNvPr id="45" name="Rectangle 44"/>
            <p:cNvSpPr/>
            <p:nvPr/>
          </p:nvSpPr>
          <p:spPr>
            <a:xfrm>
              <a:off x="993228" y="4598518"/>
              <a:ext cx="7863578" cy="1608388"/>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6" name="Rectangle 45"/>
            <p:cNvSpPr/>
            <p:nvPr/>
          </p:nvSpPr>
          <p:spPr>
            <a:xfrm>
              <a:off x="993228" y="4598517"/>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7" name="TextBox 46"/>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Definition: Set equality</a:t>
              </a:r>
            </a:p>
          </p:txBody>
        </p:sp>
        <mc:AlternateContent xmlns:mc="http://schemas.openxmlformats.org/markup-compatibility/2006" xmlns:a14="http://schemas.microsoft.com/office/drawing/2010/main">
          <mc:Choice Requires="a14">
            <p:sp>
              <p:nvSpPr>
                <p:cNvPr id="48" name="TextBox 47"/>
                <p:cNvSpPr txBox="1"/>
                <p:nvPr/>
              </p:nvSpPr>
              <p:spPr>
                <a:xfrm>
                  <a:off x="1142631" y="5093791"/>
                  <a:ext cx="7657196" cy="1092607"/>
                </a:xfrm>
                <a:prstGeom prst="rect">
                  <a:avLst/>
                </a:prstGeom>
                <a:noFill/>
              </p:spPr>
              <p:txBody>
                <a:bodyPr wrap="square" rtlCol="0">
                  <a:spAutoFit/>
                </a:bodyPr>
                <a:lstStyle/>
                <a:p>
                  <a:pPr>
                    <a:spcAft>
                      <a:spcPts val="600"/>
                    </a:spcAft>
                  </a:pPr>
                  <a:r>
                    <a:rPr lang="en-US" sz="2000" dirty="0"/>
                    <a:t>Given sets </a:t>
                  </a:r>
                  <a14:m>
                    <m:oMath xmlns:m="http://schemas.openxmlformats.org/officeDocument/2006/math">
                      <m:r>
                        <a:rPr lang="en-US" sz="2000" b="0" i="1" dirty="0" smtClean="0">
                          <a:latin typeface="Cambria Math" panose="02040503050406030204" pitchFamily="18" charset="0"/>
                        </a:rPr>
                        <m:t>𝐴</m:t>
                      </m:r>
                    </m:oMath>
                  </a14:m>
                  <a:r>
                    <a:rPr lang="en-US" sz="2000" dirty="0"/>
                    <a:t> and </a:t>
                  </a:r>
                  <a14:m>
                    <m:oMath xmlns:m="http://schemas.openxmlformats.org/officeDocument/2006/math">
                      <m:r>
                        <a:rPr lang="en-US" sz="2000" b="0" i="1" smtClean="0">
                          <a:latin typeface="Cambria Math" panose="02040503050406030204" pitchFamily="18" charset="0"/>
                        </a:rPr>
                        <m:t>𝐵</m:t>
                      </m:r>
                    </m:oMath>
                  </a14:m>
                  <a:r>
                    <a:rPr lang="en-US" sz="2000" dirty="0"/>
                    <a:t>, </a:t>
                  </a:r>
                  <a14:m>
                    <m:oMath xmlns:m="http://schemas.openxmlformats.org/officeDocument/2006/math">
                      <m:r>
                        <a:rPr lang="en-US" sz="2000" i="1" dirty="0" smtClean="0">
                          <a:latin typeface="Cambria Math" panose="02040503050406030204" pitchFamily="18" charset="0"/>
                        </a:rPr>
                        <m:t>𝐴</m:t>
                      </m:r>
                    </m:oMath>
                  </a14:m>
                  <a:r>
                    <a:rPr lang="en-US" sz="2000" dirty="0"/>
                    <a:t> equals </a:t>
                  </a:r>
                  <a14:m>
                    <m:oMath xmlns:m="http://schemas.openxmlformats.org/officeDocument/2006/math">
                      <m:r>
                        <a:rPr lang="en-US" sz="2000" i="1" dirty="0" smtClean="0">
                          <a:latin typeface="Cambria Math" panose="02040503050406030204" pitchFamily="18" charset="0"/>
                        </a:rPr>
                        <m:t>𝐵</m:t>
                      </m:r>
                    </m:oMath>
                  </a14:m>
                  <a:r>
                    <a:rPr lang="en-US" sz="2000" dirty="0"/>
                    <a:t>, written </a:t>
                  </a:r>
                  <a14:m>
                    <m:oMath xmlns:m="http://schemas.openxmlformats.org/officeDocument/2006/math">
                      <m:r>
                        <a:rPr lang="en-US" sz="2000" b="1" i="1" dirty="0">
                          <a:latin typeface="Cambria Math" panose="02040503050406030204" pitchFamily="18" charset="0"/>
                        </a:rPr>
                        <m:t>𝑨</m:t>
                      </m:r>
                      <m:r>
                        <a:rPr lang="en-US" sz="2000" b="1" i="1" dirty="0" smtClean="0">
                          <a:latin typeface="Cambria Math" panose="02040503050406030204" pitchFamily="18" charset="0"/>
                        </a:rPr>
                        <m:t>=</m:t>
                      </m:r>
                      <m:r>
                        <a:rPr lang="en-US" sz="2000" b="1" i="1" dirty="0" smtClean="0">
                          <a:latin typeface="Cambria Math" panose="02040503050406030204" pitchFamily="18" charset="0"/>
                          <a:ea typeface="Cambria Math" panose="02040503050406030204" pitchFamily="18" charset="0"/>
                        </a:rPr>
                        <m:t>𝑩</m:t>
                      </m:r>
                    </m:oMath>
                  </a14:m>
                  <a:r>
                    <a:rPr lang="en-US" sz="2000" dirty="0"/>
                    <a:t> </a:t>
                  </a:r>
                  <a:r>
                    <a:rPr lang="en-US" sz="2000" dirty="0" err="1"/>
                    <a:t>iff</a:t>
                  </a:r>
                  <a:r>
                    <a:rPr lang="en-US" sz="2000" dirty="0"/>
                    <a:t> every element of </a:t>
                  </a:r>
                  <a14:m>
                    <m:oMath xmlns:m="http://schemas.openxmlformats.org/officeDocument/2006/math">
                      <m:r>
                        <a:rPr lang="en-US" sz="2000" b="0" i="1" smtClean="0">
                          <a:latin typeface="Cambria Math" panose="02040503050406030204" pitchFamily="18" charset="0"/>
                        </a:rPr>
                        <m:t>𝐴</m:t>
                      </m:r>
                    </m:oMath>
                  </a14:m>
                  <a:r>
                    <a:rPr lang="en-US" sz="2000" dirty="0"/>
                    <a:t> is in </a:t>
                  </a:r>
                  <a14:m>
                    <m:oMath xmlns:m="http://schemas.openxmlformats.org/officeDocument/2006/math">
                      <m:r>
                        <a:rPr lang="en-US" sz="2000" b="0" i="1" smtClean="0">
                          <a:latin typeface="Cambria Math" panose="02040503050406030204" pitchFamily="18" charset="0"/>
                        </a:rPr>
                        <m:t>𝐵</m:t>
                      </m:r>
                    </m:oMath>
                  </a14:m>
                  <a:r>
                    <a:rPr lang="en-US" sz="2000" dirty="0"/>
                    <a:t> and every element of </a:t>
                  </a:r>
                  <a14:m>
                    <m:oMath xmlns:m="http://schemas.openxmlformats.org/officeDocument/2006/math">
                      <m:r>
                        <a:rPr lang="en-US" sz="2000" b="0" i="1" smtClean="0">
                          <a:latin typeface="Cambria Math" panose="02040503050406030204" pitchFamily="18" charset="0"/>
                        </a:rPr>
                        <m:t>𝐵</m:t>
                      </m:r>
                    </m:oMath>
                  </a14:m>
                  <a:r>
                    <a:rPr lang="en-US" sz="2000" dirty="0"/>
                    <a:t> is in </a:t>
                  </a:r>
                  <a14:m>
                    <m:oMath xmlns:m="http://schemas.openxmlformats.org/officeDocument/2006/math">
                      <m:r>
                        <a:rPr lang="en-US" sz="2000" b="0" i="1" dirty="0" smtClean="0">
                          <a:latin typeface="Cambria Math" panose="02040503050406030204" pitchFamily="18" charset="0"/>
                        </a:rPr>
                        <m:t>𝐴</m:t>
                      </m:r>
                    </m:oMath>
                  </a14:m>
                  <a:r>
                    <a:rPr lang="en-US" sz="2000" dirty="0"/>
                    <a:t>.</a:t>
                  </a:r>
                </a:p>
                <a:p>
                  <a:pPr>
                    <a:spcAft>
                      <a:spcPts val="600"/>
                    </a:spcAft>
                  </a:pPr>
                  <a:r>
                    <a:rPr lang="en-US" sz="2000" dirty="0"/>
                    <a:t>Symbolically:  </a:t>
                  </a:r>
                  <a14:m>
                    <m:oMath xmlns:m="http://schemas.openxmlformats.org/officeDocument/2006/math">
                      <m:r>
                        <a:rPr lang="en-US" sz="2000" b="0" i="1" smtClean="0">
                          <a:latin typeface="Cambria Math" panose="02040503050406030204" pitchFamily="18" charset="0"/>
                        </a:rPr>
                        <m:t>𝐴</m:t>
                      </m:r>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oMath>
                  </a14:m>
                  <a:endParaRPr lang="en-US" sz="2000" dirty="0"/>
                </a:p>
              </p:txBody>
            </p:sp>
          </mc:Choice>
          <mc:Fallback xmlns="">
            <p:sp>
              <p:nvSpPr>
                <p:cNvPr id="48" name="TextBox 47"/>
                <p:cNvSpPr txBox="1">
                  <a:spLocks noRot="1" noChangeAspect="1" noMove="1" noResize="1" noEditPoints="1" noAdjustHandles="1" noChangeArrowheads="1" noChangeShapeType="1" noTextEdit="1"/>
                </p:cNvSpPr>
                <p:nvPr/>
              </p:nvSpPr>
              <p:spPr>
                <a:xfrm>
                  <a:off x="1142631" y="5093791"/>
                  <a:ext cx="7657196" cy="1092607"/>
                </a:xfrm>
                <a:prstGeom prst="rect">
                  <a:avLst/>
                </a:prstGeom>
                <a:blipFill>
                  <a:blip r:embed="rId4"/>
                  <a:stretch>
                    <a:fillRect l="-796" t="-3352" b="-9497"/>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E4B8C48-AA53-4F89-9E12-4F7BAA0902F0}"/>
                  </a:ext>
                </a:extLst>
              </p:cNvPr>
              <p:cNvSpPr txBox="1"/>
              <p:nvPr/>
            </p:nvSpPr>
            <p:spPr>
              <a:xfrm>
                <a:off x="1194399" y="4400086"/>
                <a:ext cx="6731306" cy="2015936"/>
              </a:xfrm>
              <a:prstGeom prst="rect">
                <a:avLst/>
              </a:prstGeom>
              <a:noFill/>
            </p:spPr>
            <p:txBody>
              <a:bodyPr wrap="square" rtlCol="0">
                <a:spAutoFit/>
              </a:bodyPr>
              <a:lstStyle/>
              <a:p>
                <a:pPr>
                  <a:spcAft>
                    <a:spcPts val="600"/>
                  </a:spcAft>
                </a:pPr>
                <a:r>
                  <a:rPr lang="en-US" sz="2400" dirty="0">
                    <a:solidFill>
                      <a:srgbClr val="0000FF"/>
                    </a:solidFill>
                  </a:rPr>
                  <a:t>Basic method for proving that two sets are equal:</a:t>
                </a:r>
              </a:p>
              <a:p>
                <a:pPr marL="633412" indent="-457200">
                  <a:buFont typeface="+mj-lt"/>
                  <a:buAutoNum type="arabicPeriod"/>
                </a:pPr>
                <a:r>
                  <a:rPr lang="en-US" sz="2400" dirty="0"/>
                  <a:t>Let sets </a:t>
                </a:r>
                <a14:m>
                  <m:oMath xmlns:m="http://schemas.openxmlformats.org/officeDocument/2006/math">
                    <m:r>
                      <a:rPr lang="en-US" sz="2400" i="1" dirty="0" smtClean="0">
                        <a:latin typeface="Cambria Math" panose="02040503050406030204" pitchFamily="18" charset="0"/>
                      </a:rPr>
                      <m:t>𝑋</m:t>
                    </m:r>
                  </m:oMath>
                </a14:m>
                <a:r>
                  <a:rPr lang="en-US" sz="2400" dirty="0"/>
                  <a:t> and </a:t>
                </a:r>
                <a14:m>
                  <m:oMath xmlns:m="http://schemas.openxmlformats.org/officeDocument/2006/math">
                    <m:r>
                      <a:rPr lang="en-US" sz="2400" i="1" dirty="0" smtClean="0">
                        <a:latin typeface="Cambria Math" panose="02040503050406030204" pitchFamily="18" charset="0"/>
                      </a:rPr>
                      <m:t>𝑌</m:t>
                    </m:r>
                  </m:oMath>
                </a14:m>
                <a:r>
                  <a:rPr lang="en-US" sz="2400" dirty="0"/>
                  <a:t> be given. To prove </a:t>
                </a:r>
                <a14:m>
                  <m:oMath xmlns:m="http://schemas.openxmlformats.org/officeDocument/2006/math">
                    <m:r>
                      <a:rPr lang="en-US" sz="2400" i="1" dirty="0" smtClean="0">
                        <a:latin typeface="Cambria Math" panose="02040503050406030204" pitchFamily="18" charset="0"/>
                      </a:rPr>
                      <m:t>𝑋</m:t>
                    </m:r>
                    <m:r>
                      <a:rPr lang="en-US" sz="2400" i="1" dirty="0">
                        <a:latin typeface="Cambria Math" panose="02040503050406030204" pitchFamily="18" charset="0"/>
                      </a:rPr>
                      <m:t> </m:t>
                    </m:r>
                    <m:r>
                      <a:rPr lang="en-US" sz="2400" i="1" dirty="0" smtClean="0">
                        <a:latin typeface="Cambria Math" panose="02040503050406030204" pitchFamily="18" charset="0"/>
                      </a:rPr>
                      <m:t>=</m:t>
                    </m:r>
                    <m:r>
                      <a:rPr lang="en-US" sz="2400" i="1" dirty="0">
                        <a:latin typeface="Cambria Math" panose="02040503050406030204" pitchFamily="18" charset="0"/>
                      </a:rPr>
                      <m:t> </m:t>
                    </m:r>
                    <m:r>
                      <a:rPr lang="en-US" sz="2400" i="1" dirty="0" smtClean="0">
                        <a:latin typeface="Cambria Math" panose="02040503050406030204" pitchFamily="18" charset="0"/>
                      </a:rPr>
                      <m:t>𝑌</m:t>
                    </m:r>
                  </m:oMath>
                </a14:m>
                <a:r>
                  <a:rPr lang="en-US" sz="2400" dirty="0"/>
                  <a:t>:</a:t>
                </a:r>
              </a:p>
              <a:p>
                <a:pPr marL="633412" indent="-457200">
                  <a:buFont typeface="+mj-lt"/>
                  <a:buAutoNum type="arabicPeriod"/>
                </a:pPr>
                <a:r>
                  <a:rPr lang="en-US" sz="2400" dirty="0"/>
                  <a:t>(</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 Prove that </a:t>
                </a:r>
                <a14:m>
                  <m:oMath xmlns:m="http://schemas.openxmlformats.org/officeDocument/2006/math">
                    <m:r>
                      <a:rPr lang="en-US" sz="2400" b="0" i="1" smtClean="0">
                        <a:latin typeface="Cambria Math" panose="02040503050406030204" pitchFamily="18" charset="0"/>
                      </a:rPr>
                      <m:t>𝑋</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𝑌</m:t>
                    </m:r>
                  </m:oMath>
                </a14:m>
                <a:r>
                  <a:rPr lang="en-US" sz="2400" dirty="0"/>
                  <a:t>.</a:t>
                </a:r>
              </a:p>
              <a:p>
                <a:pPr marL="633412" indent="-457200">
                  <a:buFont typeface="+mj-lt"/>
                  <a:buAutoNum type="arabicPeriod"/>
                </a:pPr>
                <a:r>
                  <a:rPr lang="en-US" sz="2400" dirty="0"/>
                  <a:t>(</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 Prove that </a:t>
                </a:r>
                <a14:m>
                  <m:oMath xmlns:m="http://schemas.openxmlformats.org/officeDocument/2006/math">
                    <m:r>
                      <a:rPr lang="en-US" sz="2400" b="0" i="1" smtClean="0">
                        <a:latin typeface="Cambria Math" panose="02040503050406030204" pitchFamily="18" charset="0"/>
                      </a:rPr>
                      <m:t>𝑌</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𝑋</m:t>
                    </m:r>
                  </m:oMath>
                </a14:m>
                <a:r>
                  <a:rPr lang="en-US" sz="2400" dirty="0"/>
                  <a:t> (or </a:t>
                </a:r>
                <a14:m>
                  <m:oMath xmlns:m="http://schemas.openxmlformats.org/officeDocument/2006/math">
                    <m:r>
                      <a:rPr lang="en-US" sz="2400" i="1">
                        <a:latin typeface="Cambria Math" panose="02040503050406030204" pitchFamily="18" charset="0"/>
                      </a:rPr>
                      <m:t>𝑋</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𝑌</m:t>
                    </m:r>
                  </m:oMath>
                </a14:m>
                <a:r>
                  <a:rPr lang="en-US" sz="2400" dirty="0"/>
                  <a:t>).</a:t>
                </a:r>
              </a:p>
              <a:p>
                <a:pPr marL="633412" indent="-457200">
                  <a:buFont typeface="+mj-lt"/>
                  <a:buAutoNum type="arabicPeriod"/>
                </a:pPr>
                <a:r>
                  <a:rPr lang="en-US" sz="2400" dirty="0"/>
                  <a:t>From (2) and (3), conclude that </a:t>
                </a:r>
                <a14:m>
                  <m:oMath xmlns:m="http://schemas.openxmlformats.org/officeDocument/2006/math">
                    <m:r>
                      <a:rPr lang="en-US" sz="2400" i="1" dirty="0" smtClean="0">
                        <a:latin typeface="Cambria Math" panose="02040503050406030204" pitchFamily="18" charset="0"/>
                      </a:rPr>
                      <m:t>𝑋</m:t>
                    </m:r>
                    <m:r>
                      <a:rPr lang="en-US" sz="2400" i="1" dirty="0" smtClean="0">
                        <a:latin typeface="Cambria Math" panose="02040503050406030204" pitchFamily="18" charset="0"/>
                      </a:rPr>
                      <m:t>=</m:t>
                    </m:r>
                    <m:r>
                      <a:rPr lang="en-US" sz="2400" i="1" dirty="0" smtClean="0">
                        <a:latin typeface="Cambria Math" panose="02040503050406030204" pitchFamily="18" charset="0"/>
                      </a:rPr>
                      <m:t>𝑌</m:t>
                    </m:r>
                  </m:oMath>
                </a14:m>
                <a:r>
                  <a:rPr lang="en-US" sz="2400" dirty="0"/>
                  <a:t>.</a:t>
                </a:r>
              </a:p>
            </p:txBody>
          </p:sp>
        </mc:Choice>
        <mc:Fallback xmlns="">
          <p:sp>
            <p:nvSpPr>
              <p:cNvPr id="2" name="TextBox 1">
                <a:extLst>
                  <a:ext uri="{FF2B5EF4-FFF2-40B4-BE49-F238E27FC236}">
                    <a16:creationId xmlns:a16="http://schemas.microsoft.com/office/drawing/2014/main" id="{2E4B8C48-AA53-4F89-9E12-4F7BAA0902F0}"/>
                  </a:ext>
                </a:extLst>
              </p:cNvPr>
              <p:cNvSpPr txBox="1">
                <a:spLocks noRot="1" noChangeAspect="1" noMove="1" noResize="1" noEditPoints="1" noAdjustHandles="1" noChangeArrowheads="1" noChangeShapeType="1" noTextEdit="1"/>
              </p:cNvSpPr>
              <p:nvPr/>
            </p:nvSpPr>
            <p:spPr>
              <a:xfrm>
                <a:off x="1194399" y="4400086"/>
                <a:ext cx="6731306" cy="2015936"/>
              </a:xfrm>
              <a:prstGeom prst="rect">
                <a:avLst/>
              </a:prstGeom>
              <a:blipFill>
                <a:blip r:embed="rId5"/>
                <a:stretch>
                  <a:fillRect l="-1449" t="-2424" b="-6061"/>
                </a:stretch>
              </a:blipFill>
            </p:spPr>
            <p:txBody>
              <a:bodyPr/>
              <a:lstStyle/>
              <a:p>
                <a:r>
                  <a:rPr lang="en-SG">
                    <a:noFill/>
                  </a:rPr>
                  <a:t> </a:t>
                </a:r>
              </a:p>
            </p:txBody>
          </p:sp>
        </mc:Fallback>
      </mc:AlternateContent>
    </p:spTree>
    <p:extLst>
      <p:ext uri="{BB962C8B-B14F-4D97-AF65-F5344CB8AC3E}">
        <p14:creationId xmlns:p14="http://schemas.microsoft.com/office/powerpoint/2010/main" val="400120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Set Equality</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21</a:t>
            </a:fld>
            <a:endParaRPr lang="en-SG" dirty="0"/>
          </a:p>
        </p:txBody>
      </p:sp>
      <mc:AlternateContent xmlns:mc="http://schemas.openxmlformats.org/markup-compatibility/2006" xmlns:a14="http://schemas.microsoft.com/office/drawing/2010/main">
        <mc:Choice Requires="a14">
          <p:sp>
            <p:nvSpPr>
              <p:cNvPr id="2" name="TextBox 1"/>
              <p:cNvSpPr txBox="1"/>
              <p:nvPr/>
            </p:nvSpPr>
            <p:spPr>
              <a:xfrm>
                <a:off x="435472" y="959606"/>
                <a:ext cx="8293749" cy="892552"/>
              </a:xfrm>
              <a:prstGeom prst="rect">
                <a:avLst/>
              </a:prstGeom>
              <a:noFill/>
            </p:spPr>
            <p:txBody>
              <a:bodyPr wrap="square" rtlCol="0">
                <a:spAutoFit/>
              </a:bodyPr>
              <a:lstStyle/>
              <a:p>
                <a:pPr marL="358775" indent="-358775">
                  <a:tabLst>
                    <a:tab pos="358775" algn="l"/>
                  </a:tabLst>
                </a:pPr>
                <a:r>
                  <a:rPr lang="en-SG" sz="2800" dirty="0"/>
                  <a:t>a.	</a:t>
                </a:r>
                <a:r>
                  <a:rPr lang="en-SG" sz="2400" dirty="0"/>
                  <a:t>Let </a:t>
                </a:r>
                <a14:m>
                  <m:oMath xmlns:m="http://schemas.openxmlformats.org/officeDocument/2006/math">
                    <m:r>
                      <a:rPr lang="en-SG" sz="2400" i="1" dirty="0" smtClean="0">
                        <a:latin typeface="Cambria Math" panose="02040503050406030204" pitchFamily="18" charset="0"/>
                      </a:rPr>
                      <m:t>𝐴</m:t>
                    </m:r>
                    <m:r>
                      <a:rPr lang="en-SG" sz="2400" i="1" dirty="0" smtClean="0">
                        <a:latin typeface="Cambria Math" panose="02040503050406030204" pitchFamily="18" charset="0"/>
                      </a:rPr>
                      <m:t> = {1, 2, 3}, </m:t>
                    </m:r>
                    <m:r>
                      <a:rPr lang="en-SG" sz="2400" i="1" dirty="0" smtClean="0">
                        <a:latin typeface="Cambria Math" panose="02040503050406030204" pitchFamily="18" charset="0"/>
                      </a:rPr>
                      <m:t>𝐵</m:t>
                    </m:r>
                    <m:r>
                      <a:rPr lang="en-SG" sz="2400" i="1" dirty="0" smtClean="0">
                        <a:latin typeface="Cambria Math" panose="02040503050406030204" pitchFamily="18" charset="0"/>
                      </a:rPr>
                      <m:t> = {3, 1, 2}</m:t>
                    </m:r>
                  </m:oMath>
                </a14:m>
                <a:r>
                  <a:rPr lang="en-SG" sz="2400" dirty="0"/>
                  <a:t> and </a:t>
                </a:r>
                <a14:m>
                  <m:oMath xmlns:m="http://schemas.openxmlformats.org/officeDocument/2006/math">
                    <m:r>
                      <a:rPr lang="en-SG" sz="2400" i="1" dirty="0" smtClean="0">
                        <a:latin typeface="Cambria Math" panose="02040503050406030204" pitchFamily="18" charset="0"/>
                      </a:rPr>
                      <m:t>𝐶</m:t>
                    </m:r>
                    <m:r>
                      <a:rPr lang="en-SG" sz="2400" i="1" dirty="0" smtClean="0">
                        <a:latin typeface="Cambria Math" panose="02040503050406030204" pitchFamily="18" charset="0"/>
                      </a:rPr>
                      <m:t> = { 1, 1, 2, 3, 3, 3}</m:t>
                    </m:r>
                  </m:oMath>
                </a14:m>
                <a:r>
                  <a:rPr lang="en-SG" sz="2400" dirty="0"/>
                  <a:t>. </a:t>
                </a:r>
              </a:p>
              <a:p>
                <a:pPr marL="358775" indent="-358775">
                  <a:tabLst>
                    <a:tab pos="358775" algn="l"/>
                  </a:tabLst>
                </a:pPr>
                <a:r>
                  <a:rPr lang="en-SG" sz="2400" dirty="0"/>
                  <a:t>	Are they the same set?</a:t>
                </a:r>
                <a:endParaRPr lang="en-US" sz="2400" dirty="0"/>
              </a:p>
            </p:txBody>
          </p:sp>
        </mc:Choice>
        <mc:Fallback xmlns="">
          <p:sp>
            <p:nvSpPr>
              <p:cNvPr id="2" name="TextBox 1"/>
              <p:cNvSpPr txBox="1">
                <a:spLocks noRot="1" noChangeAspect="1" noMove="1" noResize="1" noEditPoints="1" noAdjustHandles="1" noChangeArrowheads="1" noChangeShapeType="1" noTextEdit="1"/>
              </p:cNvSpPr>
              <p:nvPr/>
            </p:nvSpPr>
            <p:spPr>
              <a:xfrm>
                <a:off x="435472" y="959606"/>
                <a:ext cx="8293749" cy="892552"/>
              </a:xfrm>
              <a:prstGeom prst="rect">
                <a:avLst/>
              </a:prstGeom>
              <a:blipFill>
                <a:blip r:embed="rId3"/>
                <a:stretch>
                  <a:fillRect l="-1470" t="-6122" b="-14286"/>
                </a:stretch>
              </a:blipFill>
            </p:spPr>
            <p:txBody>
              <a:bodyPr/>
              <a:lstStyle/>
              <a:p>
                <a:r>
                  <a:rPr lang="en-SG">
                    <a:noFill/>
                  </a:rPr>
                  <a:t> </a:t>
                </a:r>
              </a:p>
            </p:txBody>
          </p:sp>
        </mc:Fallback>
      </mc:AlternateContent>
      <p:sp>
        <p:nvSpPr>
          <p:cNvPr id="3" name="TextBox 2"/>
          <p:cNvSpPr txBox="1"/>
          <p:nvPr/>
        </p:nvSpPr>
        <p:spPr>
          <a:xfrm>
            <a:off x="754135" y="1829726"/>
            <a:ext cx="8219297" cy="430887"/>
          </a:xfrm>
          <a:prstGeom prst="rect">
            <a:avLst/>
          </a:prstGeom>
          <a:solidFill>
            <a:schemeClr val="accent4">
              <a:lumMod val="40000"/>
              <a:lumOff val="60000"/>
            </a:schemeClr>
          </a:solidFill>
        </p:spPr>
        <p:txBody>
          <a:bodyPr wrap="square" rtlCol="0">
            <a:spAutoFit/>
          </a:bodyPr>
          <a:lstStyle/>
          <a:p>
            <a:r>
              <a:rPr lang="en-SG" sz="2200" dirty="0">
                <a:solidFill>
                  <a:srgbClr val="C00000"/>
                </a:solidFill>
              </a:rPr>
              <a:t>Yes</a:t>
            </a:r>
            <a:r>
              <a:rPr lang="en-SG" sz="2200" dirty="0"/>
              <a:t>, they are the same set, each containing three elements: 1, 2 and 3.</a:t>
            </a:r>
            <a:endParaRPr lang="en-US" sz="2200" dirty="0"/>
          </a:p>
        </p:txBody>
      </p:sp>
      <mc:AlternateContent xmlns:mc="http://schemas.openxmlformats.org/markup-compatibility/2006" xmlns:a14="http://schemas.microsoft.com/office/drawing/2010/main">
        <mc:Choice Requires="a14">
          <p:sp>
            <p:nvSpPr>
              <p:cNvPr id="32" name="TextBox 31"/>
              <p:cNvSpPr txBox="1"/>
              <p:nvPr/>
            </p:nvSpPr>
            <p:spPr>
              <a:xfrm>
                <a:off x="435473" y="2367574"/>
                <a:ext cx="2431956" cy="461665"/>
              </a:xfrm>
              <a:prstGeom prst="rect">
                <a:avLst/>
              </a:prstGeom>
              <a:noFill/>
            </p:spPr>
            <p:txBody>
              <a:bodyPr wrap="square" rtlCol="0">
                <a:spAutoFit/>
              </a:bodyPr>
              <a:lstStyle/>
              <a:p>
                <a:pPr marL="358775" indent="-358775">
                  <a:tabLst>
                    <a:tab pos="358775" algn="l"/>
                  </a:tabLst>
                </a:pPr>
                <a:r>
                  <a:rPr lang="en-SG" sz="2400" dirty="0"/>
                  <a:t>b.	Is </a:t>
                </a:r>
                <a14:m>
                  <m:oMath xmlns:m="http://schemas.openxmlformats.org/officeDocument/2006/math">
                    <m:r>
                      <a:rPr lang="en-SG" sz="2400" i="1" dirty="0" smtClean="0">
                        <a:latin typeface="Cambria Math" panose="02040503050406030204" pitchFamily="18" charset="0"/>
                      </a:rPr>
                      <m:t>{9}=9</m:t>
                    </m:r>
                  </m:oMath>
                </a14:m>
                <a:r>
                  <a:rPr lang="en-SG" sz="2400" dirty="0"/>
                  <a:t>?</a:t>
                </a:r>
                <a:endParaRPr lang="en-US" sz="2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435473" y="2367574"/>
                <a:ext cx="2431956" cy="461665"/>
              </a:xfrm>
              <a:prstGeom prst="rect">
                <a:avLst/>
              </a:prstGeom>
              <a:blipFill>
                <a:blip r:embed="rId4"/>
                <a:stretch>
                  <a:fillRect l="-3759" t="-10526" b="-28947"/>
                </a:stretch>
              </a:blipFill>
            </p:spPr>
            <p:txBody>
              <a:bodyPr/>
              <a:lstStyle/>
              <a:p>
                <a:r>
                  <a:rPr lang="en-SG">
                    <a:noFill/>
                  </a:rPr>
                  <a:t> </a:t>
                </a:r>
              </a:p>
            </p:txBody>
          </p:sp>
        </mc:Fallback>
      </mc:AlternateContent>
      <p:sp>
        <p:nvSpPr>
          <p:cNvPr id="33" name="TextBox 32"/>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mc:AlternateContent xmlns:mc="http://schemas.openxmlformats.org/markup-compatibility/2006" xmlns:a14="http://schemas.microsoft.com/office/drawing/2010/main">
        <mc:Choice Requires="a14">
          <p:sp>
            <p:nvSpPr>
              <p:cNvPr id="34" name="TextBox 33"/>
              <p:cNvSpPr txBox="1"/>
              <p:nvPr/>
            </p:nvSpPr>
            <p:spPr>
              <a:xfrm>
                <a:off x="2844459" y="2624611"/>
                <a:ext cx="5494155" cy="430887"/>
              </a:xfrm>
              <a:prstGeom prst="rect">
                <a:avLst/>
              </a:prstGeom>
              <a:solidFill>
                <a:schemeClr val="accent4">
                  <a:lumMod val="40000"/>
                  <a:lumOff val="60000"/>
                </a:schemeClr>
              </a:solidFill>
            </p:spPr>
            <p:txBody>
              <a:bodyPr wrap="square" rtlCol="0">
                <a:spAutoFit/>
              </a:bodyPr>
              <a:lstStyle/>
              <a:p>
                <a:r>
                  <a:rPr lang="en-SG" sz="2200" dirty="0">
                    <a:solidFill>
                      <a:srgbClr val="C00000"/>
                    </a:solidFill>
                  </a:rPr>
                  <a:t>No</a:t>
                </a:r>
                <a:r>
                  <a:rPr lang="en-SG" sz="2200" dirty="0"/>
                  <a:t>, </a:t>
                </a:r>
                <a14:m>
                  <m:oMath xmlns:m="http://schemas.openxmlformats.org/officeDocument/2006/math">
                    <m:r>
                      <a:rPr lang="en-SG" sz="2200" i="1" dirty="0" smtClean="0">
                        <a:latin typeface="Cambria Math" panose="02040503050406030204" pitchFamily="18" charset="0"/>
                      </a:rPr>
                      <m:t>{9} </m:t>
                    </m:r>
                    <m:r>
                      <a:rPr lang="en-SG" sz="2200" i="1" smtClean="0">
                        <a:latin typeface="Cambria Math" panose="02040503050406030204" pitchFamily="18" charset="0"/>
                        <a:ea typeface="Cambria Math" panose="02040503050406030204" pitchFamily="18" charset="0"/>
                      </a:rPr>
                      <m:t>≠</m:t>
                    </m:r>
                    <m:r>
                      <a:rPr lang="en-SG" sz="2200" i="1" dirty="0" smtClean="0">
                        <a:latin typeface="Cambria Math" panose="02040503050406030204" pitchFamily="18" charset="0"/>
                      </a:rPr>
                      <m:t> 9 </m:t>
                    </m:r>
                  </m:oMath>
                </a14:m>
                <a:r>
                  <a:rPr lang="en-SG" sz="2200" dirty="0"/>
                  <a:t>because </a:t>
                </a:r>
                <a14:m>
                  <m:oMath xmlns:m="http://schemas.openxmlformats.org/officeDocument/2006/math">
                    <m:r>
                      <a:rPr lang="en-SG" sz="2200" i="1" dirty="0" smtClean="0">
                        <a:latin typeface="Cambria Math" panose="02040503050406030204" pitchFamily="18" charset="0"/>
                      </a:rPr>
                      <m:t>{9} </m:t>
                    </m:r>
                  </m:oMath>
                </a14:m>
                <a:r>
                  <a:rPr lang="en-SG" sz="2200" dirty="0"/>
                  <a:t>is a set  but </a:t>
                </a:r>
                <a14:m>
                  <m:oMath xmlns:m="http://schemas.openxmlformats.org/officeDocument/2006/math">
                    <m:r>
                      <a:rPr lang="en-SG" sz="2200" i="1" dirty="0" smtClean="0">
                        <a:latin typeface="Cambria Math" panose="02040503050406030204" pitchFamily="18" charset="0"/>
                      </a:rPr>
                      <m:t>9</m:t>
                    </m:r>
                  </m:oMath>
                </a14:m>
                <a:r>
                  <a:rPr lang="en-SG" sz="2200" dirty="0"/>
                  <a:t> is not.</a:t>
                </a:r>
                <a:endParaRPr lang="en-US" sz="2200" dirty="0"/>
              </a:p>
            </p:txBody>
          </p:sp>
        </mc:Choice>
        <mc:Fallback xmlns="">
          <p:sp>
            <p:nvSpPr>
              <p:cNvPr id="34" name="TextBox 33"/>
              <p:cNvSpPr txBox="1">
                <a:spLocks noRot="1" noChangeAspect="1" noMove="1" noResize="1" noEditPoints="1" noAdjustHandles="1" noChangeArrowheads="1" noChangeShapeType="1" noTextEdit="1"/>
              </p:cNvSpPr>
              <p:nvPr/>
            </p:nvSpPr>
            <p:spPr>
              <a:xfrm>
                <a:off x="2844459" y="2624611"/>
                <a:ext cx="5494155" cy="430887"/>
              </a:xfrm>
              <a:prstGeom prst="rect">
                <a:avLst/>
              </a:prstGeom>
              <a:blipFill>
                <a:blip r:embed="rId5"/>
                <a:stretch>
                  <a:fillRect l="-1443" t="-10000" b="-2857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435472" y="3184009"/>
                <a:ext cx="2522723" cy="507383"/>
              </a:xfrm>
              <a:prstGeom prst="rect">
                <a:avLst/>
              </a:prstGeom>
              <a:noFill/>
            </p:spPr>
            <p:txBody>
              <a:bodyPr wrap="square" rtlCol="0">
                <a:spAutoFit/>
              </a:bodyPr>
              <a:lstStyle/>
              <a:p>
                <a:pPr marL="358775" indent="-358775">
                  <a:tabLst>
                    <a:tab pos="358775" algn="l"/>
                  </a:tabLst>
                </a:pPr>
                <a:r>
                  <a:rPr lang="en-SG" sz="2400" dirty="0"/>
                  <a:t>c.	Is </a:t>
                </a:r>
                <a14:m>
                  <m:oMath xmlns:m="http://schemas.openxmlformats.org/officeDocument/2006/math">
                    <m:r>
                      <a:rPr lang="en-SG" sz="2400" i="1" dirty="0" smtClean="0">
                        <a:latin typeface="Cambria Math" panose="02040503050406030204" pitchFamily="18" charset="0"/>
                      </a:rPr>
                      <m:t>{9}=</m:t>
                    </m:r>
                    <m:d>
                      <m:dPr>
                        <m:begChr m:val="{"/>
                        <m:endChr m:val="}"/>
                        <m:ctrlPr>
                          <a:rPr lang="en-SG" sz="2400" i="1" dirty="0" smtClean="0">
                            <a:latin typeface="Cambria Math" panose="02040503050406030204" pitchFamily="18" charset="0"/>
                          </a:rPr>
                        </m:ctrlPr>
                      </m:dPr>
                      <m:e>
                        <m:d>
                          <m:dPr>
                            <m:begChr m:val="{"/>
                            <m:endChr m:val="}"/>
                            <m:ctrlPr>
                              <a:rPr lang="en-SG" sz="2400" i="1" dirty="0" smtClean="0">
                                <a:latin typeface="Cambria Math" panose="02040503050406030204" pitchFamily="18" charset="0"/>
                              </a:rPr>
                            </m:ctrlPr>
                          </m:dPr>
                          <m:e>
                            <m:r>
                              <a:rPr lang="en-SG" sz="2400" i="1" dirty="0" smtClean="0">
                                <a:latin typeface="Cambria Math" panose="02040503050406030204" pitchFamily="18" charset="0"/>
                              </a:rPr>
                              <m:t>9</m:t>
                            </m:r>
                          </m:e>
                        </m:d>
                      </m:e>
                    </m:d>
                  </m:oMath>
                </a14:m>
                <a:r>
                  <a:rPr lang="en-SG" sz="2400" dirty="0"/>
                  <a:t>?</a:t>
                </a:r>
                <a:endParaRPr lang="en-US" sz="2400" dirty="0"/>
              </a:p>
            </p:txBody>
          </p:sp>
        </mc:Choice>
        <mc:Fallback xmlns="">
          <p:sp>
            <p:nvSpPr>
              <p:cNvPr id="44" name="TextBox 43"/>
              <p:cNvSpPr txBox="1">
                <a:spLocks noRot="1" noChangeAspect="1" noMove="1" noResize="1" noEditPoints="1" noAdjustHandles="1" noChangeArrowheads="1" noChangeShapeType="1" noTextEdit="1"/>
              </p:cNvSpPr>
              <p:nvPr/>
            </p:nvSpPr>
            <p:spPr>
              <a:xfrm>
                <a:off x="435472" y="3184009"/>
                <a:ext cx="2522723" cy="507383"/>
              </a:xfrm>
              <a:prstGeom prst="rect">
                <a:avLst/>
              </a:prstGeom>
              <a:blipFill>
                <a:blip r:embed="rId6"/>
                <a:stretch>
                  <a:fillRect l="-3623" t="-3571" b="-22619"/>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1802615" y="3792879"/>
                <a:ext cx="6535999" cy="811376"/>
              </a:xfrm>
              <a:prstGeom prst="rect">
                <a:avLst/>
              </a:prstGeom>
              <a:solidFill>
                <a:schemeClr val="accent4">
                  <a:lumMod val="40000"/>
                  <a:lumOff val="60000"/>
                </a:schemeClr>
              </a:solidFill>
            </p:spPr>
            <p:txBody>
              <a:bodyPr wrap="square" rtlCol="0">
                <a:spAutoFit/>
              </a:bodyPr>
              <a:lstStyle/>
              <a:p>
                <a:r>
                  <a:rPr lang="en-SG" sz="2200" dirty="0">
                    <a:solidFill>
                      <a:srgbClr val="C00000"/>
                    </a:solidFill>
                  </a:rPr>
                  <a:t>No</a:t>
                </a:r>
                <a:r>
                  <a:rPr lang="en-SG" sz="2200" dirty="0"/>
                  <a:t>, </a:t>
                </a:r>
                <a14:m>
                  <m:oMath xmlns:m="http://schemas.openxmlformats.org/officeDocument/2006/math">
                    <m:r>
                      <a:rPr lang="en-SG" sz="2200" i="1" dirty="0" smtClean="0">
                        <a:latin typeface="Cambria Math" panose="02040503050406030204" pitchFamily="18" charset="0"/>
                      </a:rPr>
                      <m:t>{9}</m:t>
                    </m:r>
                    <m:r>
                      <a:rPr lang="en-SG" sz="2200" i="1">
                        <a:latin typeface="Cambria Math" panose="02040503050406030204" pitchFamily="18" charset="0"/>
                        <a:ea typeface="Cambria Math" panose="02040503050406030204" pitchFamily="18" charset="0"/>
                      </a:rPr>
                      <m:t>≠</m:t>
                    </m:r>
                    <m:r>
                      <a:rPr lang="en-SG" sz="2200" i="1" dirty="0" smtClean="0">
                        <a:latin typeface="Cambria Math" panose="02040503050406030204" pitchFamily="18" charset="0"/>
                      </a:rPr>
                      <m:t>{{9}} </m:t>
                    </m:r>
                  </m:oMath>
                </a14:m>
                <a:r>
                  <a:rPr lang="en-SG" sz="2200" dirty="0"/>
                  <a:t>because </a:t>
                </a:r>
                <a14:m>
                  <m:oMath xmlns:m="http://schemas.openxmlformats.org/officeDocument/2006/math">
                    <m:r>
                      <a:rPr lang="en-SG" sz="2200" i="1" dirty="0" smtClean="0">
                        <a:latin typeface="Cambria Math" panose="02040503050406030204" pitchFamily="18" charset="0"/>
                      </a:rPr>
                      <m:t>{9}</m:t>
                    </m:r>
                  </m:oMath>
                </a14:m>
                <a:r>
                  <a:rPr lang="en-SG" sz="2200" dirty="0"/>
                  <a:t> is a set with the element </a:t>
                </a:r>
                <a14:m>
                  <m:oMath xmlns:m="http://schemas.openxmlformats.org/officeDocument/2006/math">
                    <m:r>
                      <a:rPr lang="en-SG" sz="2200" i="1" dirty="0" smtClean="0">
                        <a:latin typeface="Cambria Math" panose="02040503050406030204" pitchFamily="18" charset="0"/>
                      </a:rPr>
                      <m:t>9</m:t>
                    </m:r>
                  </m:oMath>
                </a14:m>
                <a:r>
                  <a:rPr lang="en-SG" sz="2200" dirty="0"/>
                  <a:t> whereas </a:t>
                </a:r>
                <a14:m>
                  <m:oMath xmlns:m="http://schemas.openxmlformats.org/officeDocument/2006/math">
                    <m:d>
                      <m:dPr>
                        <m:begChr m:val="{"/>
                        <m:endChr m:val="}"/>
                        <m:ctrlPr>
                          <a:rPr lang="en-SG" sz="2200" i="1" dirty="0" smtClean="0">
                            <a:latin typeface="Cambria Math" panose="02040503050406030204" pitchFamily="18" charset="0"/>
                          </a:rPr>
                        </m:ctrlPr>
                      </m:dPr>
                      <m:e>
                        <m:d>
                          <m:dPr>
                            <m:begChr m:val="{"/>
                            <m:endChr m:val="}"/>
                            <m:ctrlPr>
                              <a:rPr lang="en-SG" sz="2200" i="1" dirty="0" smtClean="0">
                                <a:latin typeface="Cambria Math" panose="02040503050406030204" pitchFamily="18" charset="0"/>
                              </a:rPr>
                            </m:ctrlPr>
                          </m:dPr>
                          <m:e>
                            <m:r>
                              <a:rPr lang="en-SG" sz="2200" i="1" dirty="0" smtClean="0">
                                <a:latin typeface="Cambria Math" panose="02040503050406030204" pitchFamily="18" charset="0"/>
                              </a:rPr>
                              <m:t>9</m:t>
                            </m:r>
                          </m:e>
                        </m:d>
                      </m:e>
                    </m:d>
                  </m:oMath>
                </a14:m>
                <a:r>
                  <a:rPr lang="en-SG" sz="2200" dirty="0"/>
                  <a:t> is a </a:t>
                </a:r>
                <a:r>
                  <a:rPr lang="en-SG" sz="2200" dirty="0" err="1"/>
                  <a:t>a</a:t>
                </a:r>
                <a:r>
                  <a:rPr lang="en-SG" sz="2200" dirty="0"/>
                  <a:t> set with the element </a:t>
                </a:r>
                <a14:m>
                  <m:oMath xmlns:m="http://schemas.openxmlformats.org/officeDocument/2006/math">
                    <m:r>
                      <a:rPr lang="en-SG" sz="2200" i="1" dirty="0" smtClean="0">
                        <a:latin typeface="Cambria Math" panose="02040503050406030204" pitchFamily="18" charset="0"/>
                      </a:rPr>
                      <m:t>{9}</m:t>
                    </m:r>
                  </m:oMath>
                </a14:m>
                <a:r>
                  <a:rPr lang="en-SG" sz="2200" dirty="0"/>
                  <a:t>.</a:t>
                </a:r>
                <a:endParaRPr lang="en-US" sz="2200" dirty="0"/>
              </a:p>
            </p:txBody>
          </p:sp>
        </mc:Choice>
        <mc:Fallback xmlns="">
          <p:sp>
            <p:nvSpPr>
              <p:cNvPr id="45" name="TextBox 44"/>
              <p:cNvSpPr txBox="1">
                <a:spLocks noRot="1" noChangeAspect="1" noMove="1" noResize="1" noEditPoints="1" noAdjustHandles="1" noChangeArrowheads="1" noChangeShapeType="1" noTextEdit="1"/>
              </p:cNvSpPr>
              <p:nvPr/>
            </p:nvSpPr>
            <p:spPr>
              <a:xfrm>
                <a:off x="1802615" y="3792879"/>
                <a:ext cx="6535999" cy="811376"/>
              </a:xfrm>
              <a:prstGeom prst="rect">
                <a:avLst/>
              </a:prstGeom>
              <a:blipFill>
                <a:blip r:embed="rId7"/>
                <a:stretch>
                  <a:fillRect l="-1213" t="-5263" b="-1278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435472" y="4740831"/>
                <a:ext cx="2858625" cy="461665"/>
              </a:xfrm>
              <a:prstGeom prst="rect">
                <a:avLst/>
              </a:prstGeom>
              <a:noFill/>
            </p:spPr>
            <p:txBody>
              <a:bodyPr wrap="square" rtlCol="0">
                <a:spAutoFit/>
              </a:bodyPr>
              <a:lstStyle/>
              <a:p>
                <a:pPr marL="358775" indent="-358775">
                  <a:tabLst>
                    <a:tab pos="358775" algn="l"/>
                  </a:tabLst>
                </a:pPr>
                <a:r>
                  <a:rPr lang="en-SG" sz="2400" dirty="0"/>
                  <a:t>d.	Is </a:t>
                </a:r>
                <a14:m>
                  <m:oMath xmlns:m="http://schemas.openxmlformats.org/officeDocument/2006/math">
                    <m:r>
                      <a:rPr lang="en-SG" sz="2400" i="1" dirty="0" smtClean="0">
                        <a:latin typeface="Cambria Math" panose="02040503050406030204" pitchFamily="18" charset="0"/>
                      </a:rPr>
                      <m:t>{9}={9,</m:t>
                    </m:r>
                    <m:r>
                      <a:rPr lang="en-SG" sz="2400" i="1" smtClean="0">
                        <a:latin typeface="Cambria Math" panose="02040503050406030204" pitchFamily="18" charset="0"/>
                        <a:ea typeface="Cambria Math" panose="02040503050406030204" pitchFamily="18" charset="0"/>
                      </a:rPr>
                      <m:t>∅</m:t>
                    </m:r>
                    <m:r>
                      <a:rPr lang="en-SG" sz="2400" i="1" dirty="0" smtClean="0">
                        <a:latin typeface="Cambria Math" panose="02040503050406030204" pitchFamily="18" charset="0"/>
                      </a:rPr>
                      <m:t>}</m:t>
                    </m:r>
                  </m:oMath>
                </a14:m>
                <a:r>
                  <a:rPr lang="en-SG" sz="2400" dirty="0"/>
                  <a:t>?</a:t>
                </a:r>
                <a:endParaRPr lang="en-US" sz="2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435472" y="4740831"/>
                <a:ext cx="2858625" cy="461665"/>
              </a:xfrm>
              <a:prstGeom prst="rect">
                <a:avLst/>
              </a:prstGeom>
              <a:blipFill>
                <a:blip r:embed="rId8"/>
                <a:stretch>
                  <a:fillRect l="-3198" t="-10667" b="-30667"/>
                </a:stretch>
              </a:blipFill>
            </p:spPr>
            <p:txBody>
              <a:bodyPr/>
              <a:lstStyle/>
              <a:p>
                <a:r>
                  <a:rPr lang="en-SG">
                    <a:noFill/>
                  </a:rPr>
                  <a:t> </a:t>
                </a:r>
              </a:p>
            </p:txBody>
          </p:sp>
        </mc:Fallback>
      </mc:AlternateContent>
      <p:sp>
        <p:nvSpPr>
          <p:cNvPr id="31" name="Oval 30"/>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pic>
        <p:nvPicPr>
          <p:cNvPr id="28" name="Picture 27">
            <a:extLst>
              <a:ext uri="{FF2B5EF4-FFF2-40B4-BE49-F238E27FC236}">
                <a16:creationId xmlns:a16="http://schemas.microsoft.com/office/drawing/2014/main" id="{E4B39B64-5136-4C42-9F2F-598D5FF3069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9743"/>
          <a:stretch/>
        </p:blipFill>
        <p:spPr>
          <a:xfrm>
            <a:off x="7747558" y="-11082"/>
            <a:ext cx="1396442" cy="917979"/>
          </a:xfrm>
          <a:prstGeom prst="rect">
            <a:avLst/>
          </a:prstGeom>
        </p:spPr>
      </p:pic>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38C459CB-A47F-4F0C-BA21-338CA0528124}"/>
                  </a:ext>
                </a:extLst>
              </p:cNvPr>
              <p:cNvSpPr txBox="1"/>
              <p:nvPr/>
            </p:nvSpPr>
            <p:spPr>
              <a:xfrm>
                <a:off x="1740982" y="5297400"/>
                <a:ext cx="6535999" cy="1107996"/>
              </a:xfrm>
              <a:prstGeom prst="rect">
                <a:avLst/>
              </a:prstGeom>
              <a:solidFill>
                <a:schemeClr val="accent4">
                  <a:lumMod val="40000"/>
                  <a:lumOff val="60000"/>
                </a:schemeClr>
              </a:solidFill>
            </p:spPr>
            <p:txBody>
              <a:bodyPr wrap="square" rtlCol="0">
                <a:spAutoFit/>
              </a:bodyPr>
              <a:lstStyle/>
              <a:p>
                <a:r>
                  <a:rPr lang="en-SG" sz="2200" dirty="0">
                    <a:solidFill>
                      <a:srgbClr val="C00000"/>
                    </a:solidFill>
                  </a:rPr>
                  <a:t>No</a:t>
                </a:r>
                <a:r>
                  <a:rPr lang="en-SG" sz="2200" dirty="0"/>
                  <a:t>, </a:t>
                </a:r>
                <a14:m>
                  <m:oMath xmlns:m="http://schemas.openxmlformats.org/officeDocument/2006/math">
                    <m:r>
                      <a:rPr lang="en-SG" sz="2200" i="1" dirty="0" smtClean="0">
                        <a:latin typeface="Cambria Math" panose="02040503050406030204" pitchFamily="18" charset="0"/>
                      </a:rPr>
                      <m:t>{9}</m:t>
                    </m:r>
                    <m:r>
                      <a:rPr lang="en-SG" sz="2200" i="1">
                        <a:latin typeface="Cambria Math" panose="02040503050406030204" pitchFamily="18" charset="0"/>
                        <a:ea typeface="Cambria Math" panose="02040503050406030204" pitchFamily="18" charset="0"/>
                      </a:rPr>
                      <m:t>≠</m:t>
                    </m:r>
                    <m:r>
                      <a:rPr lang="en-SG" sz="2200" i="1" dirty="0" smtClean="0">
                        <a:latin typeface="Cambria Math" panose="02040503050406030204" pitchFamily="18" charset="0"/>
                      </a:rPr>
                      <m:t>{9,</m:t>
                    </m:r>
                    <m:r>
                      <a:rPr lang="en-SG" sz="2200" i="1" dirty="0">
                        <a:latin typeface="Cambria Math" panose="02040503050406030204" pitchFamily="18" charset="0"/>
                        <a:ea typeface="Cambria Math" panose="02040503050406030204" pitchFamily="18" charset="0"/>
                      </a:rPr>
                      <m:t> </m:t>
                    </m:r>
                    <m:r>
                      <a:rPr lang="en-SG" sz="2200" i="1">
                        <a:latin typeface="Cambria Math" panose="02040503050406030204" pitchFamily="18" charset="0"/>
                        <a:ea typeface="Cambria Math" panose="02040503050406030204" pitchFamily="18" charset="0"/>
                      </a:rPr>
                      <m:t>∅</m:t>
                    </m:r>
                    <m:r>
                      <a:rPr lang="en-SG" sz="2200" i="1" dirty="0" smtClean="0">
                        <a:latin typeface="Cambria Math" panose="02040503050406030204" pitchFamily="18" charset="0"/>
                      </a:rPr>
                      <m:t>}</m:t>
                    </m:r>
                  </m:oMath>
                </a14:m>
                <a:r>
                  <a:rPr lang="en-SG" sz="2200" dirty="0"/>
                  <a:t> because </a:t>
                </a:r>
                <a14:m>
                  <m:oMath xmlns:m="http://schemas.openxmlformats.org/officeDocument/2006/math">
                    <m:r>
                      <a:rPr lang="en-SG" sz="2200" i="1" dirty="0" smtClean="0">
                        <a:latin typeface="Cambria Math" panose="02040503050406030204" pitchFamily="18" charset="0"/>
                      </a:rPr>
                      <m:t>{9} </m:t>
                    </m:r>
                  </m:oMath>
                </a14:m>
                <a:r>
                  <a:rPr lang="en-SG" sz="2200" dirty="0"/>
                  <a:t>is a set with one element whereas </a:t>
                </a:r>
                <a14:m>
                  <m:oMath xmlns:m="http://schemas.openxmlformats.org/officeDocument/2006/math">
                    <m:r>
                      <a:rPr lang="en-SG" sz="2200" i="1" dirty="0" smtClean="0">
                        <a:latin typeface="Cambria Math" panose="02040503050406030204" pitchFamily="18" charset="0"/>
                      </a:rPr>
                      <m:t>{9,</m:t>
                    </m:r>
                    <m:r>
                      <a:rPr lang="en-SG" sz="2200" i="1" dirty="0">
                        <a:latin typeface="Cambria Math" panose="02040503050406030204" pitchFamily="18" charset="0"/>
                        <a:ea typeface="Cambria Math" panose="02040503050406030204" pitchFamily="18" charset="0"/>
                      </a:rPr>
                      <m:t> </m:t>
                    </m:r>
                    <m:r>
                      <a:rPr lang="en-SG" sz="2200" i="1">
                        <a:latin typeface="Cambria Math" panose="02040503050406030204" pitchFamily="18" charset="0"/>
                        <a:ea typeface="Cambria Math" panose="02040503050406030204" pitchFamily="18" charset="0"/>
                      </a:rPr>
                      <m:t>∅</m:t>
                    </m:r>
                    <m:r>
                      <a:rPr lang="en-SG" sz="2200" i="1" dirty="0" smtClean="0">
                        <a:latin typeface="Cambria Math" panose="02040503050406030204" pitchFamily="18" charset="0"/>
                      </a:rPr>
                      <m:t>}</m:t>
                    </m:r>
                  </m:oMath>
                </a14:m>
                <a:r>
                  <a:rPr lang="en-SG" sz="2200" dirty="0"/>
                  <a:t> is a set with two elements. </a:t>
                </a:r>
              </a:p>
              <a:p>
                <a:r>
                  <a:rPr lang="en-SG" sz="2200" dirty="0"/>
                  <a:t>Alternatively, since </a:t>
                </a:r>
                <a14:m>
                  <m:oMath xmlns:m="http://schemas.openxmlformats.org/officeDocument/2006/math">
                    <m:d>
                      <m:dPr>
                        <m:begChr m:val="{"/>
                        <m:endChr m:val="}"/>
                        <m:ctrlPr>
                          <a:rPr lang="en-SG" sz="2200" i="1" dirty="0">
                            <a:latin typeface="Cambria Math" panose="02040503050406030204" pitchFamily="18" charset="0"/>
                          </a:rPr>
                        </m:ctrlPr>
                      </m:dPr>
                      <m:e>
                        <m:r>
                          <a:rPr lang="en-SG" sz="2200" i="1" dirty="0">
                            <a:latin typeface="Cambria Math" panose="02040503050406030204" pitchFamily="18" charset="0"/>
                          </a:rPr>
                          <m:t>9,</m:t>
                        </m:r>
                        <m:r>
                          <a:rPr lang="en-SG" sz="2200" i="1" dirty="0">
                            <a:latin typeface="Cambria Math" panose="02040503050406030204" pitchFamily="18" charset="0"/>
                            <a:ea typeface="Cambria Math" panose="02040503050406030204" pitchFamily="18" charset="0"/>
                          </a:rPr>
                          <m:t> </m:t>
                        </m:r>
                        <m:r>
                          <a:rPr lang="en-SG" sz="2200" i="1">
                            <a:latin typeface="Cambria Math" panose="02040503050406030204" pitchFamily="18" charset="0"/>
                            <a:ea typeface="Cambria Math" panose="02040503050406030204" pitchFamily="18" charset="0"/>
                          </a:rPr>
                          <m:t>∅</m:t>
                        </m:r>
                      </m:e>
                    </m:d>
                    <m:r>
                      <a:rPr lang="en-SG" sz="2200" i="1" dirty="0" smtClean="0">
                        <a:latin typeface="Cambria Math" panose="02040503050406030204" pitchFamily="18" charset="0"/>
                        <a:ea typeface="Cambria Math" panose="02040503050406030204" pitchFamily="18" charset="0"/>
                      </a:rPr>
                      <m:t>⊈</m:t>
                    </m:r>
                    <m:r>
                      <a:rPr lang="en-US" sz="2200" b="0" i="1" dirty="0" smtClean="0">
                        <a:latin typeface="Cambria Math" panose="02040503050406030204" pitchFamily="18" charset="0"/>
                        <a:ea typeface="Cambria Math" panose="02040503050406030204" pitchFamily="18" charset="0"/>
                      </a:rPr>
                      <m:t>{9}</m:t>
                    </m:r>
                  </m:oMath>
                </a14:m>
                <a:r>
                  <a:rPr lang="en-SG" sz="2200" dirty="0"/>
                  <a:t>, hence </a:t>
                </a:r>
                <a14:m>
                  <m:oMath xmlns:m="http://schemas.openxmlformats.org/officeDocument/2006/math">
                    <m:d>
                      <m:dPr>
                        <m:begChr m:val="{"/>
                        <m:endChr m:val="}"/>
                        <m:ctrlPr>
                          <a:rPr lang="en-SG" sz="2200" i="1" dirty="0">
                            <a:latin typeface="Cambria Math" panose="02040503050406030204" pitchFamily="18" charset="0"/>
                          </a:rPr>
                        </m:ctrlPr>
                      </m:dPr>
                      <m:e>
                        <m:r>
                          <a:rPr lang="en-SG" sz="2200" i="1" dirty="0">
                            <a:latin typeface="Cambria Math" panose="02040503050406030204" pitchFamily="18" charset="0"/>
                          </a:rPr>
                          <m:t>9</m:t>
                        </m:r>
                      </m:e>
                    </m:d>
                    <m:r>
                      <a:rPr lang="en-SG" sz="2200" i="1">
                        <a:latin typeface="Cambria Math" panose="02040503050406030204" pitchFamily="18" charset="0"/>
                        <a:ea typeface="Cambria Math" panose="02040503050406030204" pitchFamily="18" charset="0"/>
                      </a:rPr>
                      <m:t>≠</m:t>
                    </m:r>
                    <m:d>
                      <m:dPr>
                        <m:begChr m:val="{"/>
                        <m:endChr m:val="}"/>
                        <m:ctrlPr>
                          <a:rPr lang="en-SG" sz="2200" i="1" dirty="0">
                            <a:latin typeface="Cambria Math" panose="02040503050406030204" pitchFamily="18" charset="0"/>
                          </a:rPr>
                        </m:ctrlPr>
                      </m:dPr>
                      <m:e>
                        <m:r>
                          <a:rPr lang="en-SG" sz="2200" i="1" dirty="0">
                            <a:latin typeface="Cambria Math" panose="02040503050406030204" pitchFamily="18" charset="0"/>
                          </a:rPr>
                          <m:t>9,</m:t>
                        </m:r>
                        <m:r>
                          <a:rPr lang="en-SG" sz="2200" i="1" dirty="0">
                            <a:latin typeface="Cambria Math" panose="02040503050406030204" pitchFamily="18" charset="0"/>
                            <a:ea typeface="Cambria Math" panose="02040503050406030204" pitchFamily="18" charset="0"/>
                          </a:rPr>
                          <m:t> </m:t>
                        </m:r>
                        <m:r>
                          <a:rPr lang="en-SG" sz="2200" i="1">
                            <a:latin typeface="Cambria Math" panose="02040503050406030204" pitchFamily="18" charset="0"/>
                            <a:ea typeface="Cambria Math" panose="02040503050406030204" pitchFamily="18" charset="0"/>
                          </a:rPr>
                          <m:t>∅</m:t>
                        </m:r>
                      </m:e>
                    </m:d>
                    <m:r>
                      <a:rPr lang="en-US" sz="2200" b="0" i="0" dirty="0" smtClean="0">
                        <a:latin typeface="Cambria Math" panose="02040503050406030204" pitchFamily="18" charset="0"/>
                      </a:rPr>
                      <m:t>.</m:t>
                    </m:r>
                  </m:oMath>
                </a14:m>
                <a:endParaRPr lang="en-US" sz="2200" dirty="0"/>
              </a:p>
            </p:txBody>
          </p:sp>
        </mc:Choice>
        <mc:Fallback xmlns="">
          <p:sp>
            <p:nvSpPr>
              <p:cNvPr id="29" name="TextBox 28">
                <a:extLst>
                  <a:ext uri="{FF2B5EF4-FFF2-40B4-BE49-F238E27FC236}">
                    <a16:creationId xmlns:a16="http://schemas.microsoft.com/office/drawing/2014/main" id="{38C459CB-A47F-4F0C-BA21-338CA0528124}"/>
                  </a:ext>
                </a:extLst>
              </p:cNvPr>
              <p:cNvSpPr txBox="1">
                <a:spLocks noRot="1" noChangeAspect="1" noMove="1" noResize="1" noEditPoints="1" noAdjustHandles="1" noChangeArrowheads="1" noChangeShapeType="1" noTextEdit="1"/>
              </p:cNvSpPr>
              <p:nvPr/>
            </p:nvSpPr>
            <p:spPr>
              <a:xfrm>
                <a:off x="1740982" y="5297400"/>
                <a:ext cx="6535999" cy="1107996"/>
              </a:xfrm>
              <a:prstGeom prst="rect">
                <a:avLst/>
              </a:prstGeom>
              <a:blipFill>
                <a:blip r:embed="rId10"/>
                <a:stretch>
                  <a:fillRect l="-1213" t="-3846" b="-9890"/>
                </a:stretch>
              </a:blipFill>
            </p:spPr>
            <p:txBody>
              <a:bodyPr/>
              <a:lstStyle/>
              <a:p>
                <a:r>
                  <a:rPr lang="en-SG">
                    <a:noFill/>
                  </a:rPr>
                  <a:t> </a:t>
                </a:r>
              </a:p>
            </p:txBody>
          </p:sp>
        </mc:Fallback>
      </mc:AlternateContent>
    </p:spTree>
    <p:extLst>
      <p:ext uri="{BB962C8B-B14F-4D97-AF65-F5344CB8AC3E}">
        <p14:creationId xmlns:p14="http://schemas.microsoft.com/office/powerpoint/2010/main" val="84749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dissolv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dissolve">
                                      <p:cBhvr>
                                        <p:cTn id="17" dur="500"/>
                                        <p:tgtEl>
                                          <p:spTgt spid="4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dissolve">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4" grpId="0" animBg="1"/>
      <p:bldP spid="45" grpId="0" animBg="1"/>
      <p:bldP spid="2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Set Equality</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22</a:t>
            </a:fld>
            <a:endParaRPr lang="en-SG" dirty="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1C7729B7-DD6F-45CE-965B-274CA242352A}"/>
                  </a:ext>
                </a:extLst>
              </p:cNvPr>
              <p:cNvSpPr txBox="1"/>
              <p:nvPr/>
            </p:nvSpPr>
            <p:spPr>
              <a:xfrm>
                <a:off x="369739" y="1027741"/>
                <a:ext cx="7856264" cy="2046714"/>
              </a:xfrm>
              <a:prstGeom prst="rect">
                <a:avLst/>
              </a:prstGeom>
              <a:noFill/>
              <a:ln>
                <a:noFill/>
              </a:ln>
            </p:spPr>
            <p:txBody>
              <a:bodyPr wrap="square" rtlCol="0">
                <a:spAutoFit/>
              </a:bodyPr>
              <a:lstStyle/>
              <a:p>
                <a:pPr>
                  <a:spcAft>
                    <a:spcPts val="600"/>
                  </a:spcAft>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𝐴</m:t>
                      </m:r>
                      <m:r>
                        <a:rPr lang="en-US" sz="2800" b="0" i="1" smtClean="0">
                          <a:latin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𝐵</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𝐴</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𝐵</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𝐵</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𝐴</m:t>
                      </m:r>
                    </m:oMath>
                  </m:oMathPara>
                </a14:m>
                <a:endParaRPr lang="en-SG" altLang="en-US" sz="2800" dirty="0"/>
              </a:p>
              <a:p>
                <a:pPr>
                  <a:spcAft>
                    <a:spcPts val="600"/>
                  </a:spcAft>
                </a:pPr>
                <a:r>
                  <a:rPr lang="en-SG" altLang="en-US" sz="2800" dirty="0"/>
                  <a:t>From the definition of subset:</a:t>
                </a:r>
              </a:p>
              <a:p>
                <a:pPr algn="ctr">
                  <a:spcAft>
                    <a:spcPts val="600"/>
                  </a:spcAft>
                </a:pPr>
                <a14:m>
                  <m:oMath xmlns:m="http://schemas.openxmlformats.org/officeDocument/2006/math">
                    <m:r>
                      <a:rPr lang="en-US" sz="2800" b="0" i="1" smtClean="0">
                        <a:latin typeface="Cambria Math" panose="02040503050406030204" pitchFamily="18" charset="0"/>
                      </a:rPr>
                      <m:t>𝐴</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𝐵</m:t>
                    </m:r>
                    <m:r>
                      <a:rPr lang="en-US" sz="2800" b="0" i="0" smtClean="0">
                        <a:latin typeface="Cambria Math" panose="02040503050406030204" pitchFamily="18" charset="0"/>
                        <a:ea typeface="Cambria Math" panose="02040503050406030204" pitchFamily="18" charset="0"/>
                      </a:rPr>
                      <m:t> </m:t>
                    </m:r>
                  </m:oMath>
                </a14:m>
                <a:r>
                  <a:rPr lang="en-US" sz="2800" dirty="0" err="1"/>
                  <a:t>iff</a:t>
                </a:r>
                <a:r>
                  <a:rPr lang="en-US" sz="2800" dirty="0"/>
                  <a:t> </a:t>
                </a:r>
                <a14:m>
                  <m:oMath xmlns:m="http://schemas.openxmlformats.org/officeDocument/2006/math">
                    <m:r>
                      <a:rPr lang="en-US" sz="2800" i="1" dirty="0" smtClean="0">
                        <a:latin typeface="Cambria Math" panose="02040503050406030204" pitchFamily="18" charset="0"/>
                        <a:ea typeface="Cambria Math" panose="02040503050406030204" pitchFamily="18" charset="0"/>
                      </a:rPr>
                      <m:t>∀</m:t>
                    </m:r>
                    <m:r>
                      <a:rPr lang="en-US" sz="2800" i="1" dirty="0" smtClean="0">
                        <a:latin typeface="Cambria Math" panose="02040503050406030204" pitchFamily="18" charset="0"/>
                      </a:rPr>
                      <m:t>𝑥</m:t>
                    </m:r>
                    <m:r>
                      <a:rPr lang="en-US" sz="2800" b="0" i="0" dirty="0" smtClean="0">
                        <a:latin typeface="Cambria Math" panose="02040503050406030204" pitchFamily="18" charset="0"/>
                      </a:rPr>
                      <m:t> </m:t>
                    </m:r>
                    <m:r>
                      <a:rPr lang="en-US" sz="2800" b="0" i="0" smtClean="0">
                        <a:latin typeface="Cambria Math" panose="02040503050406030204" pitchFamily="18" charset="0"/>
                      </a:rPr>
                      <m:t>(</m:t>
                    </m:r>
                    <m:r>
                      <a:rPr lang="en-US" sz="2800" b="0" i="1" smtClean="0">
                        <a:latin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𝐴</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𝑥</m:t>
                    </m:r>
                    <m:r>
                      <a:rPr lang="en-US" sz="2800" b="0" i="1" smtClean="0">
                        <a:latin typeface="Cambria Math" panose="02040503050406030204" pitchFamily="18" charset="0"/>
                        <a:ea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𝐵</m:t>
                    </m:r>
                    <m:r>
                      <a:rPr lang="en-US" sz="2800" b="0" i="1" smtClean="0">
                        <a:latin typeface="Cambria Math" panose="02040503050406030204" pitchFamily="18" charset="0"/>
                        <a:ea typeface="Cambria Math" panose="02040503050406030204" pitchFamily="18" charset="0"/>
                      </a:rPr>
                      <m:t>)</m:t>
                    </m:r>
                  </m:oMath>
                </a14:m>
                <a:endParaRPr lang="en-US" sz="2800" dirty="0"/>
              </a:p>
              <a:p>
                <a:pPr>
                  <a:spcAft>
                    <a:spcPts val="600"/>
                  </a:spcAft>
                </a:pPr>
                <a:r>
                  <a:rPr lang="en-US" altLang="en-US" sz="2800" dirty="0"/>
                  <a:t>We have this alternative definition for set equality.</a:t>
                </a:r>
                <a:endParaRPr lang="en-US" altLang="en-US" sz="2400" dirty="0"/>
              </a:p>
            </p:txBody>
          </p:sp>
        </mc:Choice>
        <mc:Fallback xmlns="">
          <p:sp>
            <p:nvSpPr>
              <p:cNvPr id="23" name="TextBox 22">
                <a:extLst>
                  <a:ext uri="{FF2B5EF4-FFF2-40B4-BE49-F238E27FC236}">
                    <a16:creationId xmlns:a16="http://schemas.microsoft.com/office/drawing/2014/main" id="{1C7729B7-DD6F-45CE-965B-274CA242352A}"/>
                  </a:ext>
                </a:extLst>
              </p:cNvPr>
              <p:cNvSpPr txBox="1">
                <a:spLocks noRot="1" noChangeAspect="1" noMove="1" noResize="1" noEditPoints="1" noAdjustHandles="1" noChangeArrowheads="1" noChangeShapeType="1" noTextEdit="1"/>
              </p:cNvSpPr>
              <p:nvPr/>
            </p:nvSpPr>
            <p:spPr>
              <a:xfrm>
                <a:off x="369739" y="1027741"/>
                <a:ext cx="7856264" cy="2046714"/>
              </a:xfrm>
              <a:prstGeom prst="rect">
                <a:avLst/>
              </a:prstGeom>
              <a:blipFill>
                <a:blip r:embed="rId3"/>
                <a:stretch>
                  <a:fillRect l="-1630" b="-7761"/>
                </a:stretch>
              </a:blipFill>
              <a:ln>
                <a:noFill/>
              </a:ln>
            </p:spPr>
            <p:txBody>
              <a:bodyPr/>
              <a:lstStyle/>
              <a:p>
                <a:r>
                  <a:rPr lang="en-SG">
                    <a:noFill/>
                  </a:rPr>
                  <a:t> </a:t>
                </a:r>
              </a:p>
            </p:txBody>
          </p:sp>
        </mc:Fallback>
      </mc:AlternateContent>
      <p:sp>
        <p:nvSpPr>
          <p:cNvPr id="18" name="Oval 17"/>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4" name="Group 43"/>
          <p:cNvGrpSpPr/>
          <p:nvPr/>
        </p:nvGrpSpPr>
        <p:grpSpPr>
          <a:xfrm>
            <a:off x="708751" y="3429000"/>
            <a:ext cx="7863578" cy="1608389"/>
            <a:chOff x="993228" y="4598517"/>
            <a:chExt cx="7863578" cy="1608389"/>
          </a:xfrm>
        </p:grpSpPr>
        <p:sp>
          <p:nvSpPr>
            <p:cNvPr id="45" name="Rectangle 44"/>
            <p:cNvSpPr/>
            <p:nvPr/>
          </p:nvSpPr>
          <p:spPr>
            <a:xfrm>
              <a:off x="993228" y="4598518"/>
              <a:ext cx="7863578" cy="1608388"/>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6" name="Rectangle 45"/>
            <p:cNvSpPr/>
            <p:nvPr/>
          </p:nvSpPr>
          <p:spPr>
            <a:xfrm>
              <a:off x="993228" y="4598517"/>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7" name="TextBox 46"/>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Definition: Set equality</a:t>
              </a:r>
            </a:p>
          </p:txBody>
        </p:sp>
        <mc:AlternateContent xmlns:mc="http://schemas.openxmlformats.org/markup-compatibility/2006" xmlns:a14="http://schemas.microsoft.com/office/drawing/2010/main">
          <mc:Choice Requires="a14">
            <p:sp>
              <p:nvSpPr>
                <p:cNvPr id="48" name="TextBox 47"/>
                <p:cNvSpPr txBox="1"/>
                <p:nvPr/>
              </p:nvSpPr>
              <p:spPr>
                <a:xfrm>
                  <a:off x="1142631" y="5093791"/>
                  <a:ext cx="7657196" cy="1092607"/>
                </a:xfrm>
                <a:prstGeom prst="rect">
                  <a:avLst/>
                </a:prstGeom>
                <a:noFill/>
              </p:spPr>
              <p:txBody>
                <a:bodyPr wrap="square" rtlCol="0">
                  <a:spAutoFit/>
                </a:bodyPr>
                <a:lstStyle/>
                <a:p>
                  <a:pPr>
                    <a:spcAft>
                      <a:spcPts val="600"/>
                    </a:spcAft>
                  </a:pPr>
                  <a:r>
                    <a:rPr lang="en-US" sz="2000" dirty="0"/>
                    <a:t>Given sets </a:t>
                  </a:r>
                  <a14:m>
                    <m:oMath xmlns:m="http://schemas.openxmlformats.org/officeDocument/2006/math">
                      <m:r>
                        <a:rPr lang="en-US" sz="2000" b="0" i="1" dirty="0" smtClean="0">
                          <a:latin typeface="Cambria Math" panose="02040503050406030204" pitchFamily="18" charset="0"/>
                        </a:rPr>
                        <m:t>𝐴</m:t>
                      </m:r>
                    </m:oMath>
                  </a14:m>
                  <a:r>
                    <a:rPr lang="en-US" sz="2000" dirty="0"/>
                    <a:t> and </a:t>
                  </a:r>
                  <a14:m>
                    <m:oMath xmlns:m="http://schemas.openxmlformats.org/officeDocument/2006/math">
                      <m:r>
                        <a:rPr lang="en-US" sz="2000" b="0" i="1" smtClean="0">
                          <a:latin typeface="Cambria Math" panose="02040503050406030204" pitchFamily="18" charset="0"/>
                        </a:rPr>
                        <m:t>𝐵</m:t>
                      </m:r>
                    </m:oMath>
                  </a14:m>
                  <a:r>
                    <a:rPr lang="en-US" sz="2000" dirty="0"/>
                    <a:t>, </a:t>
                  </a:r>
                  <a14:m>
                    <m:oMath xmlns:m="http://schemas.openxmlformats.org/officeDocument/2006/math">
                      <m:r>
                        <a:rPr lang="en-US" sz="2000" i="1" dirty="0" smtClean="0">
                          <a:latin typeface="Cambria Math" panose="02040503050406030204" pitchFamily="18" charset="0"/>
                        </a:rPr>
                        <m:t>𝐴</m:t>
                      </m:r>
                    </m:oMath>
                  </a14:m>
                  <a:r>
                    <a:rPr lang="en-US" sz="2000" dirty="0"/>
                    <a:t> equals </a:t>
                  </a:r>
                  <a14:m>
                    <m:oMath xmlns:m="http://schemas.openxmlformats.org/officeDocument/2006/math">
                      <m:r>
                        <a:rPr lang="en-US" sz="2000" i="1" dirty="0" smtClean="0">
                          <a:latin typeface="Cambria Math" panose="02040503050406030204" pitchFamily="18" charset="0"/>
                        </a:rPr>
                        <m:t>𝐵</m:t>
                      </m:r>
                    </m:oMath>
                  </a14:m>
                  <a:r>
                    <a:rPr lang="en-US" sz="2000" dirty="0"/>
                    <a:t>, written </a:t>
                  </a:r>
                  <a14:m>
                    <m:oMath xmlns:m="http://schemas.openxmlformats.org/officeDocument/2006/math">
                      <m:r>
                        <a:rPr lang="en-US" sz="2000" b="1" i="1" dirty="0">
                          <a:latin typeface="Cambria Math" panose="02040503050406030204" pitchFamily="18" charset="0"/>
                        </a:rPr>
                        <m:t>𝑨</m:t>
                      </m:r>
                      <m:r>
                        <a:rPr lang="en-US" sz="2000" b="1" i="1" dirty="0" smtClean="0">
                          <a:latin typeface="Cambria Math" panose="02040503050406030204" pitchFamily="18" charset="0"/>
                        </a:rPr>
                        <m:t>=</m:t>
                      </m:r>
                      <m:r>
                        <a:rPr lang="en-US" sz="2000" b="1" i="1" dirty="0" smtClean="0">
                          <a:latin typeface="Cambria Math" panose="02040503050406030204" pitchFamily="18" charset="0"/>
                          <a:ea typeface="Cambria Math" panose="02040503050406030204" pitchFamily="18" charset="0"/>
                        </a:rPr>
                        <m:t>𝑩</m:t>
                      </m:r>
                    </m:oMath>
                  </a14:m>
                  <a:r>
                    <a:rPr lang="en-US" sz="2000" dirty="0"/>
                    <a:t> </a:t>
                  </a:r>
                  <a:r>
                    <a:rPr lang="en-US" sz="2000" dirty="0" err="1"/>
                    <a:t>iff</a:t>
                  </a:r>
                  <a:r>
                    <a:rPr lang="en-US" sz="2000" dirty="0"/>
                    <a:t> every element of </a:t>
                  </a:r>
                  <a14:m>
                    <m:oMath xmlns:m="http://schemas.openxmlformats.org/officeDocument/2006/math">
                      <m:r>
                        <a:rPr lang="en-US" sz="2000" b="0" i="1" smtClean="0">
                          <a:latin typeface="Cambria Math" panose="02040503050406030204" pitchFamily="18" charset="0"/>
                        </a:rPr>
                        <m:t>𝐴</m:t>
                      </m:r>
                    </m:oMath>
                  </a14:m>
                  <a:r>
                    <a:rPr lang="en-US" sz="2000" dirty="0"/>
                    <a:t> is in </a:t>
                  </a:r>
                  <a14:m>
                    <m:oMath xmlns:m="http://schemas.openxmlformats.org/officeDocument/2006/math">
                      <m:r>
                        <a:rPr lang="en-US" sz="2000" b="0" i="1" smtClean="0">
                          <a:latin typeface="Cambria Math" panose="02040503050406030204" pitchFamily="18" charset="0"/>
                        </a:rPr>
                        <m:t>𝐵</m:t>
                      </m:r>
                    </m:oMath>
                  </a14:m>
                  <a:r>
                    <a:rPr lang="en-US" sz="2000" dirty="0"/>
                    <a:t> and every element of </a:t>
                  </a:r>
                  <a14:m>
                    <m:oMath xmlns:m="http://schemas.openxmlformats.org/officeDocument/2006/math">
                      <m:r>
                        <a:rPr lang="en-US" sz="2000" b="0" i="1" smtClean="0">
                          <a:latin typeface="Cambria Math" panose="02040503050406030204" pitchFamily="18" charset="0"/>
                        </a:rPr>
                        <m:t>𝐵</m:t>
                      </m:r>
                    </m:oMath>
                  </a14:m>
                  <a:r>
                    <a:rPr lang="en-US" sz="2000" dirty="0"/>
                    <a:t> is in </a:t>
                  </a:r>
                  <a14:m>
                    <m:oMath xmlns:m="http://schemas.openxmlformats.org/officeDocument/2006/math">
                      <m:r>
                        <a:rPr lang="en-US" sz="2000" b="0" i="1" dirty="0" smtClean="0">
                          <a:latin typeface="Cambria Math" panose="02040503050406030204" pitchFamily="18" charset="0"/>
                        </a:rPr>
                        <m:t>𝐴</m:t>
                      </m:r>
                    </m:oMath>
                  </a14:m>
                  <a:r>
                    <a:rPr lang="en-US" sz="2000" dirty="0"/>
                    <a:t>.</a:t>
                  </a:r>
                </a:p>
                <a:p>
                  <a:pPr>
                    <a:spcAft>
                      <a:spcPts val="600"/>
                    </a:spcAft>
                  </a:pPr>
                  <a:r>
                    <a:rPr lang="en-US" sz="2000" dirty="0"/>
                    <a:t>Symbolically:  </a:t>
                  </a:r>
                  <a14:m>
                    <m:oMath xmlns:m="http://schemas.openxmlformats.org/officeDocument/2006/math">
                      <m:r>
                        <a:rPr lang="en-US" sz="2000" b="0" i="1" smtClean="0">
                          <a:latin typeface="Cambria Math" panose="02040503050406030204" pitchFamily="18" charset="0"/>
                        </a:rPr>
                        <m:t>𝐴</m:t>
                      </m:r>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r>
                        <a:rPr lang="en-US" sz="2000" b="0" i="1" smtClean="0">
                          <a:latin typeface="Cambria Math" panose="02040503050406030204" pitchFamily="18" charset="0"/>
                          <a:ea typeface="Cambria Math" panose="02040503050406030204" pitchFamily="18" charset="0"/>
                        </a:rPr>
                        <m:t>).</m:t>
                      </m:r>
                    </m:oMath>
                  </a14:m>
                  <a:endParaRPr lang="en-US" sz="2000" dirty="0"/>
                </a:p>
              </p:txBody>
            </p:sp>
          </mc:Choice>
          <mc:Fallback xmlns="">
            <p:sp>
              <p:nvSpPr>
                <p:cNvPr id="48" name="TextBox 47"/>
                <p:cNvSpPr txBox="1">
                  <a:spLocks noRot="1" noChangeAspect="1" noMove="1" noResize="1" noEditPoints="1" noAdjustHandles="1" noChangeArrowheads="1" noChangeShapeType="1" noTextEdit="1"/>
                </p:cNvSpPr>
                <p:nvPr/>
              </p:nvSpPr>
              <p:spPr>
                <a:xfrm>
                  <a:off x="1142631" y="5093791"/>
                  <a:ext cx="7657196" cy="1092607"/>
                </a:xfrm>
                <a:prstGeom prst="rect">
                  <a:avLst/>
                </a:prstGeom>
                <a:blipFill>
                  <a:blip r:embed="rId4"/>
                  <a:stretch>
                    <a:fillRect l="-876" t="-3352" b="-9497"/>
                  </a:stretch>
                </a:blipFill>
              </p:spPr>
              <p:txBody>
                <a:bodyPr/>
                <a:lstStyle/>
                <a:p>
                  <a:r>
                    <a:rPr lang="en-SG">
                      <a:noFill/>
                    </a:rPr>
                    <a:t> </a:t>
                  </a:r>
                </a:p>
              </p:txBody>
            </p:sp>
          </mc:Fallback>
        </mc:AlternateContent>
      </p:grpSp>
    </p:spTree>
    <p:extLst>
      <p:ext uri="{BB962C8B-B14F-4D97-AF65-F5344CB8AC3E}">
        <p14:creationId xmlns:p14="http://schemas.microsoft.com/office/powerpoint/2010/main" val="3838589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Set Equality</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23</a:t>
            </a:fld>
            <a:endParaRPr lang="en-SG" dirty="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1C7729B7-DD6F-45CE-965B-274CA242352A}"/>
                  </a:ext>
                </a:extLst>
              </p:cNvPr>
              <p:cNvSpPr txBox="1"/>
              <p:nvPr/>
            </p:nvSpPr>
            <p:spPr>
              <a:xfrm>
                <a:off x="369739" y="1027741"/>
                <a:ext cx="7856264" cy="523220"/>
              </a:xfrm>
              <a:prstGeom prst="rect">
                <a:avLst/>
              </a:prstGeom>
              <a:noFill/>
              <a:ln>
                <a:noFill/>
              </a:ln>
            </p:spPr>
            <p:txBody>
              <a:bodyPr wrap="square" rtlCol="0">
                <a:spAutoFit/>
              </a:bodyPr>
              <a:lstStyle/>
              <a:p>
                <a:pPr>
                  <a:spcAft>
                    <a:spcPts val="600"/>
                  </a:spcAft>
                </a:pPr>
                <a:r>
                  <a:rPr lang="en-SG" altLang="en-US" sz="2800" dirty="0"/>
                  <a:t>Example: Prove that </a:t>
                </a:r>
                <a14:m>
                  <m:oMath xmlns:m="http://schemas.openxmlformats.org/officeDocument/2006/math">
                    <m:d>
                      <m:dPr>
                        <m:begChr m:val="{"/>
                        <m:endChr m:val="}"/>
                        <m:ctrlPr>
                          <a:rPr lang="en-US" altLang="en-US" sz="2800" b="0" i="1" smtClean="0">
                            <a:latin typeface="Cambria Math" panose="02040503050406030204" pitchFamily="18" charset="0"/>
                          </a:rPr>
                        </m:ctrlPr>
                      </m:dPr>
                      <m:e>
                        <m:r>
                          <a:rPr lang="en-US" altLang="en-US" sz="2800" b="0" i="1" smtClean="0">
                            <a:latin typeface="Cambria Math" panose="02040503050406030204" pitchFamily="18" charset="0"/>
                          </a:rPr>
                          <m:t>𝑥</m:t>
                        </m:r>
                        <m:r>
                          <a:rPr lang="en-US" altLang="en-US" sz="2800" b="0" i="1" smtClean="0">
                            <a:latin typeface="Cambria Math" panose="02040503050406030204" pitchFamily="18" charset="0"/>
                            <a:ea typeface="Cambria Math" panose="02040503050406030204" pitchFamily="18" charset="0"/>
                          </a:rPr>
                          <m:t>∈</m:t>
                        </m:r>
                        <m:r>
                          <a:rPr lang="en-US" altLang="en-US" sz="2800" b="0" i="1" smtClean="0">
                            <a:latin typeface="Cambria Math" panose="02040503050406030204" pitchFamily="18" charset="0"/>
                            <a:ea typeface="Cambria Math" panose="02040503050406030204" pitchFamily="18" charset="0"/>
                          </a:rPr>
                          <m:t>ℤ</m:t>
                        </m:r>
                        <m:r>
                          <a:rPr lang="en-US" altLang="en-US" sz="2800" b="0" i="1" smtClean="0">
                            <a:latin typeface="Cambria Math" panose="02040503050406030204" pitchFamily="18" charset="0"/>
                            <a:ea typeface="Cambria Math" panose="02040503050406030204" pitchFamily="18" charset="0"/>
                          </a:rPr>
                          <m:t> :</m:t>
                        </m:r>
                        <m:sSup>
                          <m:sSupPr>
                            <m:ctrlPr>
                              <a:rPr lang="en-US" altLang="en-US" sz="2800" b="0" i="1" smtClean="0">
                                <a:latin typeface="Cambria Math" panose="02040503050406030204" pitchFamily="18" charset="0"/>
                                <a:ea typeface="Cambria Math" panose="02040503050406030204" pitchFamily="18" charset="0"/>
                              </a:rPr>
                            </m:ctrlPr>
                          </m:sSupPr>
                          <m:e>
                            <m:r>
                              <a:rPr lang="en-US" altLang="en-US" sz="2800" b="0" i="1" smtClean="0">
                                <a:latin typeface="Cambria Math" panose="02040503050406030204" pitchFamily="18" charset="0"/>
                                <a:ea typeface="Cambria Math" panose="02040503050406030204" pitchFamily="18" charset="0"/>
                              </a:rPr>
                              <m:t>𝑥</m:t>
                            </m:r>
                          </m:e>
                          <m:sup>
                            <m:r>
                              <a:rPr lang="en-US" altLang="en-US" sz="2800" b="0" i="1" smtClean="0">
                                <a:latin typeface="Cambria Math" panose="02040503050406030204" pitchFamily="18" charset="0"/>
                                <a:ea typeface="Cambria Math" panose="02040503050406030204" pitchFamily="18" charset="0"/>
                              </a:rPr>
                              <m:t>2</m:t>
                            </m:r>
                          </m:sup>
                        </m:sSup>
                        <m:r>
                          <a:rPr lang="en-US" altLang="en-US" sz="2800" b="0" i="1" smtClean="0">
                            <a:latin typeface="Cambria Math" panose="02040503050406030204" pitchFamily="18" charset="0"/>
                            <a:ea typeface="Cambria Math" panose="02040503050406030204" pitchFamily="18" charset="0"/>
                          </a:rPr>
                          <m:t>=1</m:t>
                        </m:r>
                      </m:e>
                    </m:d>
                    <m:r>
                      <a:rPr lang="en-US" altLang="en-US" sz="2800" b="0" i="1" smtClean="0">
                        <a:latin typeface="Cambria Math" panose="02040503050406030204" pitchFamily="18" charset="0"/>
                        <a:ea typeface="Cambria Math" panose="02040503050406030204" pitchFamily="18" charset="0"/>
                      </a:rPr>
                      <m:t>=</m:t>
                    </m:r>
                    <m:d>
                      <m:dPr>
                        <m:begChr m:val="{"/>
                        <m:endChr m:val="}"/>
                        <m:ctrlPr>
                          <a:rPr lang="en-US" altLang="en-US" sz="2800" b="0" i="1" smtClean="0">
                            <a:latin typeface="Cambria Math" panose="02040503050406030204" pitchFamily="18" charset="0"/>
                            <a:ea typeface="Cambria Math" panose="02040503050406030204" pitchFamily="18" charset="0"/>
                          </a:rPr>
                        </m:ctrlPr>
                      </m:dPr>
                      <m:e>
                        <m:r>
                          <a:rPr lang="en-US" altLang="en-US" sz="2800" b="0" i="1" smtClean="0">
                            <a:latin typeface="Cambria Math" panose="02040503050406030204" pitchFamily="18" charset="0"/>
                            <a:ea typeface="Cambria Math" panose="02040503050406030204" pitchFamily="18" charset="0"/>
                          </a:rPr>
                          <m:t>1,−1</m:t>
                        </m:r>
                      </m:e>
                    </m:d>
                    <m:r>
                      <a:rPr lang="en-US" altLang="en-US" sz="2800" b="0" i="1" smtClean="0">
                        <a:latin typeface="Cambria Math" panose="02040503050406030204" pitchFamily="18" charset="0"/>
                        <a:ea typeface="Cambria Math" panose="02040503050406030204" pitchFamily="18" charset="0"/>
                      </a:rPr>
                      <m:t>.</m:t>
                    </m:r>
                  </m:oMath>
                </a14:m>
                <a:endParaRPr lang="en-SG" altLang="en-US" sz="2800" dirty="0"/>
              </a:p>
            </p:txBody>
          </p:sp>
        </mc:Choice>
        <mc:Fallback xmlns="">
          <p:sp>
            <p:nvSpPr>
              <p:cNvPr id="23" name="TextBox 22">
                <a:extLst>
                  <a:ext uri="{FF2B5EF4-FFF2-40B4-BE49-F238E27FC236}">
                    <a16:creationId xmlns:a16="http://schemas.microsoft.com/office/drawing/2014/main" id="{1C7729B7-DD6F-45CE-965B-274CA242352A}"/>
                  </a:ext>
                </a:extLst>
              </p:cNvPr>
              <p:cNvSpPr txBox="1">
                <a:spLocks noRot="1" noChangeAspect="1" noMove="1" noResize="1" noEditPoints="1" noAdjustHandles="1" noChangeArrowheads="1" noChangeShapeType="1" noTextEdit="1"/>
              </p:cNvSpPr>
              <p:nvPr/>
            </p:nvSpPr>
            <p:spPr>
              <a:xfrm>
                <a:off x="369739" y="1027741"/>
                <a:ext cx="7856264" cy="523220"/>
              </a:xfrm>
              <a:prstGeom prst="rect">
                <a:avLst/>
              </a:prstGeom>
              <a:blipFill>
                <a:blip r:embed="rId3"/>
                <a:stretch>
                  <a:fillRect l="-1630" t="-11765" b="-34118"/>
                </a:stretch>
              </a:blipFill>
              <a:ln>
                <a:noFill/>
              </a:ln>
            </p:spPr>
            <p:txBody>
              <a:bodyPr/>
              <a:lstStyle/>
              <a:p>
                <a:r>
                  <a:rPr lang="en-SG">
                    <a:noFill/>
                  </a:rPr>
                  <a:t> </a:t>
                </a:r>
              </a:p>
            </p:txBody>
          </p:sp>
        </mc:Fallback>
      </mc:AlternateContent>
      <p:sp>
        <p:nvSpPr>
          <p:cNvPr id="18" name="Oval 17"/>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DE0F690-5ED3-4E84-9480-EBAC708D9CEC}"/>
                  </a:ext>
                </a:extLst>
              </p:cNvPr>
              <p:cNvSpPr txBox="1"/>
              <p:nvPr/>
            </p:nvSpPr>
            <p:spPr>
              <a:xfrm>
                <a:off x="537690" y="1752877"/>
                <a:ext cx="7500524" cy="4878259"/>
              </a:xfrm>
              <a:prstGeom prst="rect">
                <a:avLst/>
              </a:prstGeom>
              <a:solidFill>
                <a:schemeClr val="accent4">
                  <a:lumMod val="20000"/>
                  <a:lumOff val="80000"/>
                </a:schemeClr>
              </a:solidFill>
            </p:spPr>
            <p:txBody>
              <a:bodyPr wrap="square" rtlCol="0">
                <a:spAutoFit/>
              </a:bodyPr>
              <a:lstStyle/>
              <a:p>
                <a:r>
                  <a:rPr lang="en-US" sz="2400" dirty="0"/>
                  <a:t>Proof</a:t>
                </a:r>
              </a:p>
              <a:p>
                <a:pPr marL="457200" indent="-457200">
                  <a:buAutoNum type="arabicPeriod"/>
                </a:pPr>
                <a:r>
                  <a:rPr lang="en-US" sz="2400" dirty="0"/>
                  <a:t>(</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a:t>
                </a:r>
              </a:p>
              <a:p>
                <a:pPr marL="457200" indent="-457200">
                  <a:buAutoNum type="arabicPeriod"/>
                </a:pPr>
                <a:endParaRPr lang="en-US" sz="2400" dirty="0"/>
              </a:p>
              <a:p>
                <a:pPr marL="457200" indent="-457200">
                  <a:buAutoNum type="arabicPeriod"/>
                </a:pPr>
                <a:endParaRPr lang="en-US" sz="2400" dirty="0"/>
              </a:p>
              <a:p>
                <a:pPr marL="457200" indent="-457200">
                  <a:buAutoNum type="arabicPeriod"/>
                </a:pPr>
                <a:endParaRPr lang="en-US" sz="2400" dirty="0"/>
              </a:p>
              <a:p>
                <a:endParaRPr lang="en-US" sz="2400" dirty="0"/>
              </a:p>
              <a:p>
                <a:endParaRPr lang="en-US" sz="2400" dirty="0"/>
              </a:p>
              <a:p>
                <a:pPr marL="457200" indent="-457200">
                  <a:spcBef>
                    <a:spcPts val="600"/>
                  </a:spcBef>
                  <a:buAutoNum type="arabicPeriod" startAt="2"/>
                </a:pPr>
                <a:r>
                  <a:rPr lang="en-US" sz="2400" dirty="0"/>
                  <a:t>(</a:t>
                </a:r>
                <a14:m>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m:t>
                    </m:r>
                  </m:oMath>
                </a14:m>
                <a:endParaRPr lang="en-US" sz="2400" b="0" dirty="0">
                  <a:ea typeface="Cambria Math" panose="02040503050406030204" pitchFamily="18" charset="0"/>
                </a:endParaRPr>
              </a:p>
              <a:p>
                <a:pPr marL="446088" indent="-446088">
                  <a:buAutoNum type="arabicPeriod" startAt="2"/>
                </a:pPr>
                <a:endParaRPr lang="en-SG" dirty="0"/>
              </a:p>
              <a:p>
                <a:pPr marL="446088" indent="-446088">
                  <a:buAutoNum type="arabicPeriod" startAt="2"/>
                </a:pPr>
                <a:endParaRPr lang="en-SG" dirty="0"/>
              </a:p>
              <a:p>
                <a:pPr marL="446088" indent="-446088">
                  <a:buAutoNum type="arabicPeriod" startAt="2"/>
                </a:pPr>
                <a:endParaRPr lang="en-SG" dirty="0"/>
              </a:p>
              <a:p>
                <a:pPr marL="446088" indent="-446088">
                  <a:buAutoNum type="arabicPeriod" startAt="2"/>
                </a:pPr>
                <a:endParaRPr lang="en-SG" dirty="0"/>
              </a:p>
              <a:p>
                <a:pPr marL="446088" indent="-446088">
                  <a:buAutoNum type="arabicPeriod" startAt="2"/>
                </a:pPr>
                <a:endParaRPr lang="en-SG" dirty="0"/>
              </a:p>
              <a:p>
                <a:pPr marL="446088" indent="-446088">
                  <a:buAutoNum type="arabicPeriod" startAt="2"/>
                </a:pPr>
                <a:r>
                  <a:rPr lang="en-US" altLang="en-US" sz="2400" dirty="0"/>
                  <a:t>Therefore, </a:t>
                </a:r>
                <a14:m>
                  <m:oMath xmlns:m="http://schemas.openxmlformats.org/officeDocument/2006/math">
                    <m:d>
                      <m:dPr>
                        <m:begChr m:val="{"/>
                        <m:endChr m:val="}"/>
                        <m:ctrlPr>
                          <a:rPr lang="en-US" altLang="en-US" sz="2400" i="1">
                            <a:latin typeface="Cambria Math" panose="02040503050406030204" pitchFamily="18" charset="0"/>
                          </a:rPr>
                        </m:ctrlPr>
                      </m:dPr>
                      <m:e>
                        <m:r>
                          <a:rPr lang="en-US" altLang="en-US" sz="2400" i="1">
                            <a:latin typeface="Cambria Math" panose="02040503050406030204" pitchFamily="18" charset="0"/>
                          </a:rPr>
                          <m:t>𝑥</m:t>
                        </m:r>
                        <m:r>
                          <a:rPr lang="en-US" altLang="en-US" sz="2400" i="1">
                            <a:latin typeface="Cambria Math" panose="02040503050406030204" pitchFamily="18" charset="0"/>
                            <a:ea typeface="Cambria Math" panose="02040503050406030204" pitchFamily="18" charset="0"/>
                          </a:rPr>
                          <m:t>∈</m:t>
                        </m:r>
                        <m:r>
                          <a:rPr lang="en-US" altLang="en-US" sz="2400" i="1">
                            <a:latin typeface="Cambria Math" panose="02040503050406030204" pitchFamily="18" charset="0"/>
                            <a:ea typeface="Cambria Math" panose="02040503050406030204" pitchFamily="18" charset="0"/>
                          </a:rPr>
                          <m:t>ℤ</m:t>
                        </m:r>
                        <m:r>
                          <a:rPr lang="en-US" altLang="en-US" sz="2400" i="1">
                            <a:latin typeface="Cambria Math" panose="02040503050406030204" pitchFamily="18" charset="0"/>
                            <a:ea typeface="Cambria Math" panose="02040503050406030204" pitchFamily="18" charset="0"/>
                          </a:rPr>
                          <m:t> :</m:t>
                        </m:r>
                        <m:sSup>
                          <m:sSupPr>
                            <m:ctrlPr>
                              <a:rPr lang="en-US" altLang="en-US" sz="2400" i="1">
                                <a:latin typeface="Cambria Math" panose="02040503050406030204" pitchFamily="18" charset="0"/>
                                <a:ea typeface="Cambria Math" panose="02040503050406030204" pitchFamily="18" charset="0"/>
                              </a:rPr>
                            </m:ctrlPr>
                          </m:sSupPr>
                          <m:e>
                            <m:r>
                              <a:rPr lang="en-US" altLang="en-US" sz="2400" i="1">
                                <a:latin typeface="Cambria Math" panose="02040503050406030204" pitchFamily="18" charset="0"/>
                                <a:ea typeface="Cambria Math" panose="02040503050406030204" pitchFamily="18" charset="0"/>
                              </a:rPr>
                              <m:t>𝑥</m:t>
                            </m:r>
                          </m:e>
                          <m:sup>
                            <m:r>
                              <a:rPr lang="en-US" altLang="en-US" sz="2400" i="1">
                                <a:latin typeface="Cambria Math" panose="02040503050406030204" pitchFamily="18" charset="0"/>
                                <a:ea typeface="Cambria Math" panose="02040503050406030204" pitchFamily="18" charset="0"/>
                              </a:rPr>
                              <m:t>2</m:t>
                            </m:r>
                          </m:sup>
                        </m:sSup>
                        <m:r>
                          <a:rPr lang="en-US" altLang="en-US" sz="2400" i="1">
                            <a:latin typeface="Cambria Math" panose="02040503050406030204" pitchFamily="18" charset="0"/>
                            <a:ea typeface="Cambria Math" panose="02040503050406030204" pitchFamily="18" charset="0"/>
                          </a:rPr>
                          <m:t>=1</m:t>
                        </m:r>
                      </m:e>
                    </m:d>
                    <m:r>
                      <a:rPr lang="en-US" altLang="en-US" sz="2400" i="1">
                        <a:latin typeface="Cambria Math" panose="02040503050406030204" pitchFamily="18" charset="0"/>
                        <a:ea typeface="Cambria Math" panose="02040503050406030204" pitchFamily="18" charset="0"/>
                      </a:rPr>
                      <m:t>=</m:t>
                    </m:r>
                    <m:d>
                      <m:dPr>
                        <m:begChr m:val="{"/>
                        <m:endChr m:val="}"/>
                        <m:ctrlPr>
                          <a:rPr lang="en-US" altLang="en-US" sz="2400" i="1">
                            <a:latin typeface="Cambria Math" panose="02040503050406030204" pitchFamily="18" charset="0"/>
                            <a:ea typeface="Cambria Math" panose="02040503050406030204" pitchFamily="18" charset="0"/>
                          </a:rPr>
                        </m:ctrlPr>
                      </m:dPr>
                      <m:e>
                        <m:r>
                          <a:rPr lang="en-US" altLang="en-US" sz="2400" i="1">
                            <a:latin typeface="Cambria Math" panose="02040503050406030204" pitchFamily="18" charset="0"/>
                            <a:ea typeface="Cambria Math" panose="02040503050406030204" pitchFamily="18" charset="0"/>
                          </a:rPr>
                          <m:t>1,−1</m:t>
                        </m:r>
                      </m:e>
                    </m:d>
                  </m:oMath>
                </a14:m>
                <a:r>
                  <a:rPr lang="en-SG" sz="2400" dirty="0"/>
                  <a:t>. </a:t>
                </a:r>
                <a:r>
                  <a:rPr lang="en-SG" sz="2000" dirty="0">
                    <a:solidFill>
                      <a:srgbClr val="006600"/>
                    </a:solidFill>
                  </a:rPr>
                  <a:t>(from (1) and (2))</a:t>
                </a:r>
                <a:endParaRPr lang="en-SG" sz="2400" dirty="0">
                  <a:solidFill>
                    <a:srgbClr val="006600"/>
                  </a:solidFill>
                </a:endParaRPr>
              </a:p>
            </p:txBody>
          </p:sp>
        </mc:Choice>
        <mc:Fallback xmlns="">
          <p:sp>
            <p:nvSpPr>
              <p:cNvPr id="2" name="TextBox 1">
                <a:extLst>
                  <a:ext uri="{FF2B5EF4-FFF2-40B4-BE49-F238E27FC236}">
                    <a16:creationId xmlns:a16="http://schemas.microsoft.com/office/drawing/2014/main" id="{DDE0F690-5ED3-4E84-9480-EBAC708D9CEC}"/>
                  </a:ext>
                </a:extLst>
              </p:cNvPr>
              <p:cNvSpPr txBox="1">
                <a:spLocks noRot="1" noChangeAspect="1" noMove="1" noResize="1" noEditPoints="1" noAdjustHandles="1" noChangeArrowheads="1" noChangeShapeType="1" noTextEdit="1"/>
              </p:cNvSpPr>
              <p:nvPr/>
            </p:nvSpPr>
            <p:spPr>
              <a:xfrm>
                <a:off x="537690" y="1752877"/>
                <a:ext cx="7500524" cy="4878259"/>
              </a:xfrm>
              <a:prstGeom prst="rect">
                <a:avLst/>
              </a:prstGeom>
              <a:blipFill>
                <a:blip r:embed="rId4"/>
                <a:stretch>
                  <a:fillRect l="-1300" t="-1000" b="-2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E1DE442-EC58-4EA7-8633-455F475E2532}"/>
                  </a:ext>
                </a:extLst>
              </p:cNvPr>
              <p:cNvSpPr txBox="1"/>
              <p:nvPr/>
            </p:nvSpPr>
            <p:spPr>
              <a:xfrm>
                <a:off x="986487" y="2459504"/>
                <a:ext cx="6364379" cy="1938992"/>
              </a:xfrm>
              <a:prstGeom prst="rect">
                <a:avLst/>
              </a:prstGeom>
              <a:noFill/>
            </p:spPr>
            <p:txBody>
              <a:bodyPr wrap="square" rtlCol="0">
                <a:spAutoFit/>
              </a:bodyPr>
              <a:lstStyle/>
              <a:p>
                <a:pPr marL="542925" indent="-542925"/>
                <a:r>
                  <a:rPr lang="en-US" sz="2000" dirty="0"/>
                  <a:t>1.1.	Take any </a:t>
                </a:r>
                <a14:m>
                  <m:oMath xmlns:m="http://schemas.openxmlformats.org/officeDocument/2006/math">
                    <m:r>
                      <a:rPr lang="en-US" sz="2000" b="0" i="1" smtClean="0">
                        <a:latin typeface="Cambria Math" panose="02040503050406030204" pitchFamily="18" charset="0"/>
                      </a:rPr>
                      <m:t>𝑧</m:t>
                    </m:r>
                    <m:r>
                      <a:rPr lang="en-US" sz="2000" b="0" i="1" smtClean="0">
                        <a:latin typeface="Cambria Math" panose="02040503050406030204" pitchFamily="18" charset="0"/>
                        <a:ea typeface="Cambria Math" panose="02040503050406030204" pitchFamily="18" charset="0"/>
                      </a:rPr>
                      <m:t>∈</m:t>
                    </m:r>
                    <m:d>
                      <m:dPr>
                        <m:begChr m:val="{"/>
                        <m:endChr m:val="}"/>
                        <m:ctrlPr>
                          <a:rPr lang="en-US" altLang="en-US" sz="2000" i="1">
                            <a:latin typeface="Cambria Math" panose="02040503050406030204" pitchFamily="18" charset="0"/>
                          </a:rPr>
                        </m:ctrlPr>
                      </m:dPr>
                      <m:e>
                        <m:r>
                          <a:rPr lang="en-US" altLang="en-US" sz="2000" i="1">
                            <a:latin typeface="Cambria Math" panose="02040503050406030204" pitchFamily="18" charset="0"/>
                          </a:rPr>
                          <m:t>𝑥</m:t>
                        </m:r>
                        <m:r>
                          <a:rPr lang="en-US" altLang="en-US" sz="2000" i="1">
                            <a:latin typeface="Cambria Math" panose="02040503050406030204" pitchFamily="18" charset="0"/>
                            <a:ea typeface="Cambria Math" panose="02040503050406030204" pitchFamily="18" charset="0"/>
                          </a:rPr>
                          <m:t>∈</m:t>
                        </m:r>
                        <m:r>
                          <a:rPr lang="en-US" altLang="en-US" sz="2000" i="1">
                            <a:latin typeface="Cambria Math" panose="02040503050406030204" pitchFamily="18" charset="0"/>
                            <a:ea typeface="Cambria Math" panose="02040503050406030204" pitchFamily="18" charset="0"/>
                          </a:rPr>
                          <m:t>ℤ</m:t>
                        </m:r>
                        <m:r>
                          <a:rPr lang="en-US" altLang="en-US" sz="2000" i="1">
                            <a:latin typeface="Cambria Math" panose="02040503050406030204" pitchFamily="18" charset="0"/>
                            <a:ea typeface="Cambria Math" panose="02040503050406030204" pitchFamily="18" charset="0"/>
                          </a:rPr>
                          <m:t> :</m:t>
                        </m:r>
                        <m:sSup>
                          <m:sSupPr>
                            <m:ctrlPr>
                              <a:rPr lang="en-US" altLang="en-US" sz="2000" i="1">
                                <a:latin typeface="Cambria Math" panose="02040503050406030204" pitchFamily="18" charset="0"/>
                                <a:ea typeface="Cambria Math" panose="02040503050406030204" pitchFamily="18" charset="0"/>
                              </a:rPr>
                            </m:ctrlPr>
                          </m:sSupPr>
                          <m:e>
                            <m:r>
                              <a:rPr lang="en-US" altLang="en-US" sz="2000" i="1">
                                <a:latin typeface="Cambria Math" panose="02040503050406030204" pitchFamily="18" charset="0"/>
                                <a:ea typeface="Cambria Math" panose="02040503050406030204" pitchFamily="18" charset="0"/>
                              </a:rPr>
                              <m:t>𝑥</m:t>
                            </m:r>
                          </m:e>
                          <m:sup>
                            <m:r>
                              <a:rPr lang="en-US" altLang="en-US" sz="2000" i="1">
                                <a:latin typeface="Cambria Math" panose="02040503050406030204" pitchFamily="18" charset="0"/>
                                <a:ea typeface="Cambria Math" panose="02040503050406030204" pitchFamily="18" charset="0"/>
                              </a:rPr>
                              <m:t>2</m:t>
                            </m:r>
                          </m:sup>
                        </m:sSup>
                        <m:r>
                          <a:rPr lang="en-US" altLang="en-US" sz="2000" i="1">
                            <a:latin typeface="Cambria Math" panose="02040503050406030204" pitchFamily="18" charset="0"/>
                            <a:ea typeface="Cambria Math" panose="02040503050406030204" pitchFamily="18" charset="0"/>
                          </a:rPr>
                          <m:t>=1</m:t>
                        </m:r>
                      </m:e>
                    </m:d>
                  </m:oMath>
                </a14:m>
                <a:r>
                  <a:rPr lang="en-SG" sz="2000" dirty="0"/>
                  <a:t>.</a:t>
                </a:r>
              </a:p>
              <a:p>
                <a:pPr marL="542925" indent="-542925"/>
                <a:r>
                  <a:rPr lang="en-SG" sz="2000" dirty="0"/>
                  <a:t>1.2.	Then </a:t>
                </a:r>
                <a14:m>
                  <m:oMath xmlns:m="http://schemas.openxmlformats.org/officeDocument/2006/math">
                    <m:r>
                      <a:rPr lang="en-US" sz="2000" b="0" i="1" smtClean="0">
                        <a:latin typeface="Cambria Math" panose="02040503050406030204" pitchFamily="18" charset="0"/>
                      </a:rPr>
                      <m:t>𝑧</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ℤ</m:t>
                    </m:r>
                  </m:oMath>
                </a14:m>
                <a:r>
                  <a:rPr lang="en-SG" sz="2000" dirty="0"/>
                  <a:t> and </a:t>
                </a:r>
                <a14:m>
                  <m:oMath xmlns:m="http://schemas.openxmlformats.org/officeDocument/2006/math">
                    <m:sSup>
                      <m:sSupPr>
                        <m:ctrlPr>
                          <a:rPr lang="en-US" altLang="en-US" sz="2000" i="1">
                            <a:latin typeface="Cambria Math" panose="02040503050406030204" pitchFamily="18" charset="0"/>
                            <a:ea typeface="Cambria Math" panose="02040503050406030204" pitchFamily="18" charset="0"/>
                          </a:rPr>
                        </m:ctrlPr>
                      </m:sSupPr>
                      <m:e>
                        <m:r>
                          <a:rPr lang="en-US" altLang="en-US" sz="2000" b="0" i="1" smtClean="0">
                            <a:latin typeface="Cambria Math" panose="02040503050406030204" pitchFamily="18" charset="0"/>
                            <a:ea typeface="Cambria Math" panose="02040503050406030204" pitchFamily="18" charset="0"/>
                          </a:rPr>
                          <m:t>𝑧</m:t>
                        </m:r>
                      </m:e>
                      <m:sup>
                        <m:r>
                          <a:rPr lang="en-US" altLang="en-US" sz="2000" i="1">
                            <a:latin typeface="Cambria Math" panose="02040503050406030204" pitchFamily="18" charset="0"/>
                            <a:ea typeface="Cambria Math" panose="02040503050406030204" pitchFamily="18" charset="0"/>
                          </a:rPr>
                          <m:t>2</m:t>
                        </m:r>
                      </m:sup>
                    </m:sSup>
                    <m:r>
                      <a:rPr lang="en-US" altLang="en-US" sz="2000" i="1">
                        <a:latin typeface="Cambria Math" panose="02040503050406030204" pitchFamily="18" charset="0"/>
                        <a:ea typeface="Cambria Math" panose="02040503050406030204" pitchFamily="18" charset="0"/>
                      </a:rPr>
                      <m:t>=1</m:t>
                    </m:r>
                  </m:oMath>
                </a14:m>
                <a:r>
                  <a:rPr lang="en-SG" sz="2000" dirty="0"/>
                  <a:t>.</a:t>
                </a:r>
              </a:p>
              <a:p>
                <a:pPr marL="542925" indent="-542925"/>
                <a:r>
                  <a:rPr lang="en-SG" sz="2000" dirty="0"/>
                  <a:t>1.3.	So, </a:t>
                </a:r>
                <a14:m>
                  <m:oMath xmlns:m="http://schemas.openxmlformats.org/officeDocument/2006/math">
                    <m:sSup>
                      <m:sSupPr>
                        <m:ctrlPr>
                          <a:rPr lang="en-US" altLang="en-US" sz="2000" i="1" smtClean="0">
                            <a:latin typeface="Cambria Math" panose="02040503050406030204" pitchFamily="18" charset="0"/>
                            <a:ea typeface="Cambria Math" panose="02040503050406030204" pitchFamily="18" charset="0"/>
                          </a:rPr>
                        </m:ctrlPr>
                      </m:sSupPr>
                      <m:e>
                        <m:r>
                          <a:rPr lang="en-US" altLang="en-US" sz="2000" b="0" i="1" smtClean="0">
                            <a:latin typeface="Cambria Math" panose="02040503050406030204" pitchFamily="18" charset="0"/>
                            <a:ea typeface="Cambria Math" panose="02040503050406030204" pitchFamily="18" charset="0"/>
                          </a:rPr>
                          <m:t>𝑧</m:t>
                        </m:r>
                      </m:e>
                      <m:sup>
                        <m:r>
                          <a:rPr lang="en-US" altLang="en-US" sz="2000" i="1">
                            <a:latin typeface="Cambria Math" panose="02040503050406030204" pitchFamily="18" charset="0"/>
                            <a:ea typeface="Cambria Math" panose="02040503050406030204" pitchFamily="18" charset="0"/>
                          </a:rPr>
                          <m:t>2</m:t>
                        </m:r>
                      </m:sup>
                    </m:sSup>
                    <m:r>
                      <a:rPr lang="en-US" altLang="en-US" sz="2000" b="0" i="1" smtClean="0">
                        <a:latin typeface="Cambria Math" panose="02040503050406030204" pitchFamily="18" charset="0"/>
                        <a:ea typeface="Cambria Math" panose="02040503050406030204" pitchFamily="18" charset="0"/>
                      </a:rPr>
                      <m:t>−1</m:t>
                    </m:r>
                    <m:r>
                      <a:rPr lang="en-US" altLang="en-US" sz="2000" i="1">
                        <a:latin typeface="Cambria Math" panose="02040503050406030204" pitchFamily="18" charset="0"/>
                        <a:ea typeface="Cambria Math" panose="02040503050406030204" pitchFamily="18" charset="0"/>
                      </a:rPr>
                      <m:t>=</m:t>
                    </m:r>
                    <m:d>
                      <m:dPr>
                        <m:ctrlPr>
                          <a:rPr lang="en-US" altLang="en-US" sz="2000" b="0" i="1" smtClean="0">
                            <a:latin typeface="Cambria Math" panose="02040503050406030204" pitchFamily="18" charset="0"/>
                            <a:ea typeface="Cambria Math" panose="02040503050406030204" pitchFamily="18" charset="0"/>
                          </a:rPr>
                        </m:ctrlPr>
                      </m:dPr>
                      <m:e>
                        <m:r>
                          <a:rPr lang="en-US" altLang="en-US" sz="2000" b="0" i="1" smtClean="0">
                            <a:latin typeface="Cambria Math" panose="02040503050406030204" pitchFamily="18" charset="0"/>
                            <a:ea typeface="Cambria Math" panose="02040503050406030204" pitchFamily="18" charset="0"/>
                          </a:rPr>
                          <m:t>𝑧</m:t>
                        </m:r>
                        <m:r>
                          <a:rPr lang="en-US" altLang="en-US" sz="2000" b="0" i="1" smtClean="0">
                            <a:latin typeface="Cambria Math" panose="02040503050406030204" pitchFamily="18" charset="0"/>
                            <a:ea typeface="Cambria Math" panose="02040503050406030204" pitchFamily="18" charset="0"/>
                          </a:rPr>
                          <m:t>−1</m:t>
                        </m:r>
                      </m:e>
                    </m:d>
                    <m:d>
                      <m:dPr>
                        <m:ctrlPr>
                          <a:rPr lang="en-US" altLang="en-US" sz="2000" b="0" i="1" smtClean="0">
                            <a:latin typeface="Cambria Math" panose="02040503050406030204" pitchFamily="18" charset="0"/>
                            <a:ea typeface="Cambria Math" panose="02040503050406030204" pitchFamily="18" charset="0"/>
                          </a:rPr>
                        </m:ctrlPr>
                      </m:dPr>
                      <m:e>
                        <m:r>
                          <a:rPr lang="en-US" altLang="en-US" sz="2000" b="0" i="1" smtClean="0">
                            <a:latin typeface="Cambria Math" panose="02040503050406030204" pitchFamily="18" charset="0"/>
                            <a:ea typeface="Cambria Math" panose="02040503050406030204" pitchFamily="18" charset="0"/>
                          </a:rPr>
                          <m:t>𝑧</m:t>
                        </m:r>
                        <m:r>
                          <a:rPr lang="en-US" altLang="en-US" sz="2000" b="0" i="1" smtClean="0">
                            <a:latin typeface="Cambria Math" panose="02040503050406030204" pitchFamily="18" charset="0"/>
                            <a:ea typeface="Cambria Math" panose="02040503050406030204" pitchFamily="18" charset="0"/>
                          </a:rPr>
                          <m:t>+1</m:t>
                        </m:r>
                      </m:e>
                    </m:d>
                    <m:r>
                      <a:rPr lang="en-US" altLang="en-US" sz="2000" b="0" i="1" smtClean="0">
                        <a:latin typeface="Cambria Math" panose="02040503050406030204" pitchFamily="18" charset="0"/>
                        <a:ea typeface="Cambria Math" panose="02040503050406030204" pitchFamily="18" charset="0"/>
                      </a:rPr>
                      <m:t>=0</m:t>
                    </m:r>
                  </m:oMath>
                </a14:m>
                <a:r>
                  <a:rPr lang="en-SG" sz="2000" dirty="0"/>
                  <a:t>. </a:t>
                </a:r>
                <a:r>
                  <a:rPr lang="en-SG" sz="2000" dirty="0">
                    <a:solidFill>
                      <a:srgbClr val="006600"/>
                    </a:solidFill>
                  </a:rPr>
                  <a:t>(by basic algebra)</a:t>
                </a:r>
              </a:p>
              <a:p>
                <a:pPr marL="542925" indent="-542925"/>
                <a:r>
                  <a:rPr lang="en-SG" sz="2000" dirty="0"/>
                  <a:t>1.4.	</a:t>
                </a:r>
                <a14:m>
                  <m:oMath xmlns:m="http://schemas.openxmlformats.org/officeDocument/2006/math">
                    <m:r>
                      <a:rPr lang="en-SG"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𝑧</m:t>
                    </m:r>
                    <m:r>
                      <a:rPr lang="en-US" sz="2000" b="0" i="1" smtClean="0">
                        <a:latin typeface="Cambria Math" panose="02040503050406030204" pitchFamily="18" charset="0"/>
                        <a:ea typeface="Cambria Math" panose="02040503050406030204" pitchFamily="18" charset="0"/>
                      </a:rPr>
                      <m:t>−1=0</m:t>
                    </m:r>
                  </m:oMath>
                </a14:m>
                <a:r>
                  <a:rPr lang="en-SG" sz="2000" dirty="0"/>
                  <a:t> or </a:t>
                </a:r>
                <a14:m>
                  <m:oMath xmlns:m="http://schemas.openxmlformats.org/officeDocument/2006/math">
                    <m:r>
                      <a:rPr lang="en-US" sz="2000" b="0" i="1" smtClean="0">
                        <a:latin typeface="Cambria Math" panose="02040503050406030204" pitchFamily="18" charset="0"/>
                      </a:rPr>
                      <m:t>𝑧</m:t>
                    </m:r>
                    <m:r>
                      <a:rPr lang="en-US" sz="2000" b="0" i="1" smtClean="0">
                        <a:latin typeface="Cambria Math" panose="02040503050406030204" pitchFamily="18" charset="0"/>
                      </a:rPr>
                      <m:t>+1=0</m:t>
                    </m:r>
                  </m:oMath>
                </a14:m>
                <a:r>
                  <a:rPr lang="en-SG" sz="2000" dirty="0"/>
                  <a:t>. </a:t>
                </a:r>
              </a:p>
              <a:p>
                <a:pPr marL="542925" indent="-542925"/>
                <a:r>
                  <a:rPr lang="en-SG" sz="2000" dirty="0"/>
                  <a:t>1.5.	</a:t>
                </a:r>
                <a14:m>
                  <m:oMath xmlns:m="http://schemas.openxmlformats.org/officeDocument/2006/math">
                    <m:r>
                      <a:rPr lang="en-SG"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𝑧</m:t>
                    </m:r>
                    <m:r>
                      <a:rPr lang="en-US" sz="2000" b="0" i="1" smtClean="0">
                        <a:latin typeface="Cambria Math" panose="02040503050406030204" pitchFamily="18" charset="0"/>
                        <a:ea typeface="Cambria Math" panose="02040503050406030204" pitchFamily="18" charset="0"/>
                      </a:rPr>
                      <m:t>=1</m:t>
                    </m:r>
                  </m:oMath>
                </a14:m>
                <a:r>
                  <a:rPr lang="en-SG" sz="2000" dirty="0"/>
                  <a:t> or </a:t>
                </a:r>
                <a14:m>
                  <m:oMath xmlns:m="http://schemas.openxmlformats.org/officeDocument/2006/math">
                    <m:r>
                      <a:rPr lang="en-US" sz="2000" b="0" i="1" smtClean="0">
                        <a:latin typeface="Cambria Math" panose="02040503050406030204" pitchFamily="18" charset="0"/>
                      </a:rPr>
                      <m:t>𝑧</m:t>
                    </m:r>
                    <m:r>
                      <a:rPr lang="en-US" sz="2000" b="0" i="1" smtClean="0">
                        <a:latin typeface="Cambria Math" panose="02040503050406030204" pitchFamily="18" charset="0"/>
                      </a:rPr>
                      <m:t>=−1</m:t>
                    </m:r>
                  </m:oMath>
                </a14:m>
                <a:r>
                  <a:rPr lang="en-SG" sz="2000" dirty="0"/>
                  <a:t>.</a:t>
                </a:r>
              </a:p>
              <a:p>
                <a:pPr marL="542925" indent="-542925"/>
                <a:r>
                  <a:rPr lang="en-SG" sz="2000" dirty="0"/>
                  <a:t>1.6.	So, </a:t>
                </a:r>
                <a14:m>
                  <m:oMath xmlns:m="http://schemas.openxmlformats.org/officeDocument/2006/math">
                    <m:r>
                      <a:rPr lang="en-US" sz="2000" b="0" i="0" smtClean="0">
                        <a:latin typeface="Cambria Math" panose="02040503050406030204" pitchFamily="18" charset="0"/>
                      </a:rPr>
                      <m:t> </m:t>
                    </m:r>
                    <m:r>
                      <a:rPr lang="en-US" sz="2000" b="0" i="1" smtClean="0">
                        <a:latin typeface="Cambria Math" panose="02040503050406030204" pitchFamily="18" charset="0"/>
                      </a:rPr>
                      <m:t>𝑧</m:t>
                    </m:r>
                    <m:r>
                      <a:rPr lang="en-US" sz="2000" b="0" i="1" smtClean="0">
                        <a:latin typeface="Cambria Math" panose="02040503050406030204" pitchFamily="18" charset="0"/>
                        <a:ea typeface="Cambria Math" panose="02040503050406030204" pitchFamily="18" charset="0"/>
                      </a:rPr>
                      <m:t>∈</m:t>
                    </m:r>
                    <m:d>
                      <m:dPr>
                        <m:begChr m:val="{"/>
                        <m:endChr m:val="}"/>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1,−1</m:t>
                        </m:r>
                      </m:e>
                    </m:d>
                    <m:r>
                      <a:rPr lang="en-US" sz="2000" b="0" i="1" smtClean="0">
                        <a:latin typeface="Cambria Math" panose="02040503050406030204" pitchFamily="18" charset="0"/>
                        <a:ea typeface="Cambria Math" panose="02040503050406030204" pitchFamily="18" charset="0"/>
                      </a:rPr>
                      <m:t>.</m:t>
                    </m:r>
                  </m:oMath>
                </a14:m>
                <a:endParaRPr lang="en-SG" dirty="0"/>
              </a:p>
            </p:txBody>
          </p:sp>
        </mc:Choice>
        <mc:Fallback xmlns="">
          <p:sp>
            <p:nvSpPr>
              <p:cNvPr id="3" name="TextBox 2">
                <a:extLst>
                  <a:ext uri="{FF2B5EF4-FFF2-40B4-BE49-F238E27FC236}">
                    <a16:creationId xmlns:a16="http://schemas.microsoft.com/office/drawing/2014/main" id="{9E1DE442-EC58-4EA7-8633-455F475E2532}"/>
                  </a:ext>
                </a:extLst>
              </p:cNvPr>
              <p:cNvSpPr txBox="1">
                <a:spLocks noRot="1" noChangeAspect="1" noMove="1" noResize="1" noEditPoints="1" noAdjustHandles="1" noChangeArrowheads="1" noChangeShapeType="1" noTextEdit="1"/>
              </p:cNvSpPr>
              <p:nvPr/>
            </p:nvSpPr>
            <p:spPr>
              <a:xfrm>
                <a:off x="986487" y="2459504"/>
                <a:ext cx="6364379" cy="1938992"/>
              </a:xfrm>
              <a:prstGeom prst="rect">
                <a:avLst/>
              </a:prstGeom>
              <a:blipFill>
                <a:blip r:embed="rId5"/>
                <a:stretch>
                  <a:fillRect l="-1054" t="-1567" b="-4389"/>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5EE6E7B-C9EA-4BF4-B7B7-A5825A3F97C2}"/>
                  </a:ext>
                </a:extLst>
              </p:cNvPr>
              <p:cNvSpPr txBox="1"/>
              <p:nvPr/>
            </p:nvSpPr>
            <p:spPr>
              <a:xfrm>
                <a:off x="986486" y="4795351"/>
                <a:ext cx="6364379" cy="1323439"/>
              </a:xfrm>
              <a:prstGeom prst="rect">
                <a:avLst/>
              </a:prstGeom>
              <a:noFill/>
            </p:spPr>
            <p:txBody>
              <a:bodyPr wrap="square" rtlCol="0">
                <a:spAutoFit/>
              </a:bodyPr>
              <a:lstStyle/>
              <a:p>
                <a:pPr marL="542925" indent="-542925"/>
                <a:r>
                  <a:rPr lang="en-US" sz="2000" dirty="0"/>
                  <a:t>2.1.	Take any </a:t>
                </a:r>
                <a14:m>
                  <m:oMath xmlns:m="http://schemas.openxmlformats.org/officeDocument/2006/math">
                    <m:r>
                      <a:rPr lang="en-US" sz="2000" b="0" i="1" smtClean="0">
                        <a:latin typeface="Cambria Math" panose="02040503050406030204" pitchFamily="18" charset="0"/>
                      </a:rPr>
                      <m:t>𝑧</m:t>
                    </m:r>
                    <m:r>
                      <a:rPr lang="en-US" sz="2000" b="0" i="1" smtClean="0">
                        <a:latin typeface="Cambria Math" panose="02040503050406030204" pitchFamily="18" charset="0"/>
                        <a:ea typeface="Cambria Math" panose="02040503050406030204" pitchFamily="18" charset="0"/>
                      </a:rPr>
                      <m:t>∈</m:t>
                    </m:r>
                    <m:d>
                      <m:dPr>
                        <m:begChr m:val="{"/>
                        <m:endChr m:val="}"/>
                        <m:ctrlPr>
                          <a:rPr lang="en-US" altLang="en-US" sz="2000" i="1">
                            <a:latin typeface="Cambria Math" panose="02040503050406030204" pitchFamily="18" charset="0"/>
                          </a:rPr>
                        </m:ctrlPr>
                      </m:dPr>
                      <m:e>
                        <m:r>
                          <a:rPr lang="en-US" altLang="en-US" sz="2000" b="0" i="1" smtClean="0">
                            <a:latin typeface="Cambria Math" panose="02040503050406030204" pitchFamily="18" charset="0"/>
                          </a:rPr>
                          <m:t>1,−1</m:t>
                        </m:r>
                      </m:e>
                    </m:d>
                  </m:oMath>
                </a14:m>
                <a:r>
                  <a:rPr lang="en-SG" sz="2000" dirty="0"/>
                  <a:t>.</a:t>
                </a:r>
              </a:p>
              <a:p>
                <a:pPr marL="542925" indent="-542925"/>
                <a:r>
                  <a:rPr lang="en-SG" sz="2000" dirty="0"/>
                  <a:t>2.2.	Then </a:t>
                </a:r>
                <a14:m>
                  <m:oMath xmlns:m="http://schemas.openxmlformats.org/officeDocument/2006/math">
                    <m:r>
                      <a:rPr lang="en-US" sz="2000" b="0" i="1" smtClean="0">
                        <a:latin typeface="Cambria Math" panose="02040503050406030204" pitchFamily="18" charset="0"/>
                      </a:rPr>
                      <m:t>𝑧</m:t>
                    </m:r>
                    <m:r>
                      <a:rPr lang="en-US" sz="2000" b="0" i="1" smtClean="0">
                        <a:latin typeface="Cambria Math" panose="02040503050406030204" pitchFamily="18" charset="0"/>
                      </a:rPr>
                      <m:t>=1</m:t>
                    </m:r>
                  </m:oMath>
                </a14:m>
                <a:r>
                  <a:rPr lang="en-SG" sz="2000" dirty="0"/>
                  <a:t> or </a:t>
                </a:r>
                <a14:m>
                  <m:oMath xmlns:m="http://schemas.openxmlformats.org/officeDocument/2006/math">
                    <m:r>
                      <a:rPr lang="en-US" altLang="en-US" sz="2000" i="1" smtClean="0">
                        <a:latin typeface="Cambria Math" panose="02040503050406030204" pitchFamily="18" charset="0"/>
                        <a:ea typeface="Cambria Math" panose="02040503050406030204" pitchFamily="18" charset="0"/>
                      </a:rPr>
                      <m:t>𝑧</m:t>
                    </m:r>
                    <m:r>
                      <a:rPr lang="en-US" altLang="en-US" sz="2000" i="1">
                        <a:latin typeface="Cambria Math" panose="02040503050406030204" pitchFamily="18" charset="0"/>
                        <a:ea typeface="Cambria Math" panose="02040503050406030204" pitchFamily="18" charset="0"/>
                      </a:rPr>
                      <m:t>=</m:t>
                    </m:r>
                    <m:r>
                      <a:rPr lang="en-US" altLang="en-US" sz="2000" b="0" i="1" smtClean="0">
                        <a:latin typeface="Cambria Math" panose="02040503050406030204" pitchFamily="18" charset="0"/>
                        <a:ea typeface="Cambria Math" panose="02040503050406030204" pitchFamily="18" charset="0"/>
                      </a:rPr>
                      <m:t>−</m:t>
                    </m:r>
                    <m:r>
                      <a:rPr lang="en-US" altLang="en-US" sz="2000" i="1">
                        <a:latin typeface="Cambria Math" panose="02040503050406030204" pitchFamily="18" charset="0"/>
                        <a:ea typeface="Cambria Math" panose="02040503050406030204" pitchFamily="18" charset="0"/>
                      </a:rPr>
                      <m:t>1</m:t>
                    </m:r>
                  </m:oMath>
                </a14:m>
                <a:r>
                  <a:rPr lang="en-SG" sz="2000" dirty="0"/>
                  <a:t>.</a:t>
                </a:r>
              </a:p>
              <a:p>
                <a:pPr marL="542925" indent="-542925"/>
                <a:r>
                  <a:rPr lang="en-SG" sz="2000" dirty="0"/>
                  <a:t>2.3.	</a:t>
                </a:r>
                <a:r>
                  <a:rPr lang="en-US" sz="2000" dirty="0"/>
                  <a:t>In either case, we have </a:t>
                </a:r>
                <a:r>
                  <a:rPr lang="en-SG" sz="2000" dirty="0"/>
                  <a:t> </a:t>
                </a:r>
                <a14:m>
                  <m:oMath xmlns:m="http://schemas.openxmlformats.org/officeDocument/2006/math">
                    <m:r>
                      <a:rPr lang="en-US" sz="2000" b="0" i="1" smtClean="0">
                        <a:latin typeface="Cambria Math" panose="02040503050406030204" pitchFamily="18" charset="0"/>
                      </a:rPr>
                      <m:t>𝑧</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ℤ</m:t>
                    </m:r>
                  </m:oMath>
                </a14:m>
                <a:r>
                  <a:rPr lang="en-SG" sz="2000" dirty="0"/>
                  <a:t> and </a:t>
                </a:r>
                <a14:m>
                  <m:oMath xmlns:m="http://schemas.openxmlformats.org/officeDocument/2006/math">
                    <m:sSup>
                      <m:sSupPr>
                        <m:ctrlPr>
                          <a:rPr lang="en-US" altLang="en-US" sz="2000" i="1">
                            <a:latin typeface="Cambria Math" panose="02040503050406030204" pitchFamily="18" charset="0"/>
                            <a:ea typeface="Cambria Math" panose="02040503050406030204" pitchFamily="18" charset="0"/>
                          </a:rPr>
                        </m:ctrlPr>
                      </m:sSupPr>
                      <m:e>
                        <m:r>
                          <a:rPr lang="en-US" altLang="en-US" sz="2000" b="0" i="1" smtClean="0">
                            <a:latin typeface="Cambria Math" panose="02040503050406030204" pitchFamily="18" charset="0"/>
                            <a:ea typeface="Cambria Math" panose="02040503050406030204" pitchFamily="18" charset="0"/>
                          </a:rPr>
                          <m:t>𝑧</m:t>
                        </m:r>
                      </m:e>
                      <m:sup>
                        <m:r>
                          <a:rPr lang="en-US" altLang="en-US" sz="2000" i="1">
                            <a:latin typeface="Cambria Math" panose="02040503050406030204" pitchFamily="18" charset="0"/>
                            <a:ea typeface="Cambria Math" panose="02040503050406030204" pitchFamily="18" charset="0"/>
                          </a:rPr>
                          <m:t>2</m:t>
                        </m:r>
                      </m:sup>
                    </m:sSup>
                    <m:r>
                      <a:rPr lang="en-US" altLang="en-US" sz="2000" i="1">
                        <a:latin typeface="Cambria Math" panose="02040503050406030204" pitchFamily="18" charset="0"/>
                        <a:ea typeface="Cambria Math" panose="02040503050406030204" pitchFamily="18" charset="0"/>
                      </a:rPr>
                      <m:t>=1</m:t>
                    </m:r>
                  </m:oMath>
                </a14:m>
                <a:r>
                  <a:rPr lang="en-US" sz="2000" dirty="0"/>
                  <a:t>. </a:t>
                </a:r>
                <a:endParaRPr lang="en-SG" sz="2000" dirty="0"/>
              </a:p>
              <a:p>
                <a:pPr marL="542925" indent="-542925"/>
                <a:r>
                  <a:rPr lang="en-SG" sz="2000" dirty="0"/>
                  <a:t>2.4.	So, </a:t>
                </a:r>
                <a14:m>
                  <m:oMath xmlns:m="http://schemas.openxmlformats.org/officeDocument/2006/math">
                    <m:r>
                      <a:rPr lang="en-US" sz="2000" i="1">
                        <a:latin typeface="Cambria Math" panose="02040503050406030204" pitchFamily="18" charset="0"/>
                      </a:rPr>
                      <m:t>𝑧</m:t>
                    </m:r>
                    <m:r>
                      <a:rPr lang="en-US" sz="2000" i="1">
                        <a:latin typeface="Cambria Math" panose="02040503050406030204" pitchFamily="18" charset="0"/>
                        <a:ea typeface="Cambria Math" panose="02040503050406030204" pitchFamily="18" charset="0"/>
                      </a:rPr>
                      <m:t>∈</m:t>
                    </m:r>
                    <m:d>
                      <m:dPr>
                        <m:begChr m:val="{"/>
                        <m:endChr m:val="}"/>
                        <m:ctrlPr>
                          <a:rPr lang="en-US" altLang="en-US" sz="2000" i="1">
                            <a:latin typeface="Cambria Math" panose="02040503050406030204" pitchFamily="18" charset="0"/>
                          </a:rPr>
                        </m:ctrlPr>
                      </m:dPr>
                      <m:e>
                        <m:r>
                          <a:rPr lang="en-US" altLang="en-US" sz="2000" i="1">
                            <a:latin typeface="Cambria Math" panose="02040503050406030204" pitchFamily="18" charset="0"/>
                          </a:rPr>
                          <m:t>𝑥</m:t>
                        </m:r>
                        <m:r>
                          <a:rPr lang="en-US" altLang="en-US" sz="2000" i="1">
                            <a:latin typeface="Cambria Math" panose="02040503050406030204" pitchFamily="18" charset="0"/>
                            <a:ea typeface="Cambria Math" panose="02040503050406030204" pitchFamily="18" charset="0"/>
                          </a:rPr>
                          <m:t>∈</m:t>
                        </m:r>
                        <m:r>
                          <a:rPr lang="en-US" altLang="en-US" sz="2000" i="1">
                            <a:latin typeface="Cambria Math" panose="02040503050406030204" pitchFamily="18" charset="0"/>
                            <a:ea typeface="Cambria Math" panose="02040503050406030204" pitchFamily="18" charset="0"/>
                          </a:rPr>
                          <m:t>ℤ</m:t>
                        </m:r>
                        <m:r>
                          <a:rPr lang="en-US" altLang="en-US" sz="2000" i="1">
                            <a:latin typeface="Cambria Math" panose="02040503050406030204" pitchFamily="18" charset="0"/>
                            <a:ea typeface="Cambria Math" panose="02040503050406030204" pitchFamily="18" charset="0"/>
                          </a:rPr>
                          <m:t> :</m:t>
                        </m:r>
                        <m:sSup>
                          <m:sSupPr>
                            <m:ctrlPr>
                              <a:rPr lang="en-US" altLang="en-US" sz="2000" i="1">
                                <a:latin typeface="Cambria Math" panose="02040503050406030204" pitchFamily="18" charset="0"/>
                                <a:ea typeface="Cambria Math" panose="02040503050406030204" pitchFamily="18" charset="0"/>
                              </a:rPr>
                            </m:ctrlPr>
                          </m:sSupPr>
                          <m:e>
                            <m:r>
                              <a:rPr lang="en-US" altLang="en-US" sz="2000" i="1">
                                <a:latin typeface="Cambria Math" panose="02040503050406030204" pitchFamily="18" charset="0"/>
                                <a:ea typeface="Cambria Math" panose="02040503050406030204" pitchFamily="18" charset="0"/>
                              </a:rPr>
                              <m:t>𝑥</m:t>
                            </m:r>
                          </m:e>
                          <m:sup>
                            <m:r>
                              <a:rPr lang="en-US" altLang="en-US" sz="2000" i="1">
                                <a:latin typeface="Cambria Math" panose="02040503050406030204" pitchFamily="18" charset="0"/>
                                <a:ea typeface="Cambria Math" panose="02040503050406030204" pitchFamily="18" charset="0"/>
                              </a:rPr>
                              <m:t>2</m:t>
                            </m:r>
                          </m:sup>
                        </m:sSup>
                        <m:r>
                          <a:rPr lang="en-US" altLang="en-US" sz="2000" i="1">
                            <a:latin typeface="Cambria Math" panose="02040503050406030204" pitchFamily="18" charset="0"/>
                            <a:ea typeface="Cambria Math" panose="02040503050406030204" pitchFamily="18" charset="0"/>
                          </a:rPr>
                          <m:t>=1</m:t>
                        </m:r>
                      </m:e>
                    </m:d>
                    <m:r>
                      <a:rPr lang="en-US" sz="2000" b="0" i="1" smtClean="0">
                        <a:latin typeface="Cambria Math" panose="02040503050406030204" pitchFamily="18" charset="0"/>
                        <a:ea typeface="Cambria Math" panose="02040503050406030204" pitchFamily="18" charset="0"/>
                      </a:rPr>
                      <m:t>.</m:t>
                    </m:r>
                  </m:oMath>
                </a14:m>
                <a:endParaRPr lang="en-SG" dirty="0"/>
              </a:p>
            </p:txBody>
          </p:sp>
        </mc:Choice>
        <mc:Fallback xmlns="">
          <p:sp>
            <p:nvSpPr>
              <p:cNvPr id="27" name="TextBox 26">
                <a:extLst>
                  <a:ext uri="{FF2B5EF4-FFF2-40B4-BE49-F238E27FC236}">
                    <a16:creationId xmlns:a16="http://schemas.microsoft.com/office/drawing/2014/main" id="{55EE6E7B-C9EA-4BF4-B7B7-A5825A3F97C2}"/>
                  </a:ext>
                </a:extLst>
              </p:cNvPr>
              <p:cNvSpPr txBox="1">
                <a:spLocks noRot="1" noChangeAspect="1" noMove="1" noResize="1" noEditPoints="1" noAdjustHandles="1" noChangeArrowheads="1" noChangeShapeType="1" noTextEdit="1"/>
              </p:cNvSpPr>
              <p:nvPr/>
            </p:nvSpPr>
            <p:spPr>
              <a:xfrm>
                <a:off x="986486" y="4795351"/>
                <a:ext cx="6364379" cy="1323439"/>
              </a:xfrm>
              <a:prstGeom prst="rect">
                <a:avLst/>
              </a:prstGeom>
              <a:blipFill>
                <a:blip r:embed="rId6"/>
                <a:stretch>
                  <a:fillRect l="-1054" t="-2765" b="-7373"/>
                </a:stretch>
              </a:blipFill>
            </p:spPr>
            <p:txBody>
              <a:bodyPr/>
              <a:lstStyle/>
              <a:p>
                <a:r>
                  <a:rPr lang="en-SG">
                    <a:noFill/>
                  </a:rPr>
                  <a:t> </a:t>
                </a:r>
              </a:p>
            </p:txBody>
          </p:sp>
        </mc:Fallback>
      </mc:AlternateContent>
      <p:sp>
        <p:nvSpPr>
          <p:cNvPr id="24" name="TextBox 23">
            <a:extLst>
              <a:ext uri="{FF2B5EF4-FFF2-40B4-BE49-F238E27FC236}">
                <a16:creationId xmlns:a16="http://schemas.microsoft.com/office/drawing/2014/main" id="{770A9BD0-ECDF-4C90-B44C-320646E10787}"/>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Tree>
    <p:extLst>
      <p:ext uri="{BB962C8B-B14F-4D97-AF65-F5344CB8AC3E}">
        <p14:creationId xmlns:p14="http://schemas.microsoft.com/office/powerpoint/2010/main" val="260168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dissolv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dissolv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7">
                                            <p:txEl>
                                              <p:pRg st="0" end="0"/>
                                            </p:txEl>
                                          </p:spTgt>
                                        </p:tgtEl>
                                        <p:attrNameLst>
                                          <p:attrName>style.visibility</p:attrName>
                                        </p:attrNameLst>
                                      </p:cBhvr>
                                      <p:to>
                                        <p:strVal val="visible"/>
                                      </p:to>
                                    </p:set>
                                    <p:animEffect transition="in" filter="dissolve">
                                      <p:cBhvr>
                                        <p:cTn id="42" dur="500"/>
                                        <p:tgtEl>
                                          <p:spTgt spid="27">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7">
                                            <p:txEl>
                                              <p:pRg st="1" end="1"/>
                                            </p:txEl>
                                          </p:spTgt>
                                        </p:tgtEl>
                                        <p:attrNameLst>
                                          <p:attrName>style.visibility</p:attrName>
                                        </p:attrNameLst>
                                      </p:cBhvr>
                                      <p:to>
                                        <p:strVal val="visible"/>
                                      </p:to>
                                    </p:set>
                                    <p:animEffect transition="in" filter="dissolve">
                                      <p:cBhvr>
                                        <p:cTn id="47" dur="500"/>
                                        <p:tgtEl>
                                          <p:spTgt spid="27">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27">
                                            <p:txEl>
                                              <p:pRg st="2" end="2"/>
                                            </p:txEl>
                                          </p:spTgt>
                                        </p:tgtEl>
                                        <p:attrNameLst>
                                          <p:attrName>style.visibility</p:attrName>
                                        </p:attrNameLst>
                                      </p:cBhvr>
                                      <p:to>
                                        <p:strVal val="visible"/>
                                      </p:to>
                                    </p:set>
                                    <p:animEffect transition="in" filter="dissolve">
                                      <p:cBhvr>
                                        <p:cTn id="52" dur="500"/>
                                        <p:tgtEl>
                                          <p:spTgt spid="27">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27">
                                            <p:txEl>
                                              <p:pRg st="3" end="3"/>
                                            </p:txEl>
                                          </p:spTgt>
                                        </p:tgtEl>
                                        <p:attrNameLst>
                                          <p:attrName>style.visibility</p:attrName>
                                        </p:attrNameLst>
                                      </p:cBhvr>
                                      <p:to>
                                        <p:strVal val="visible"/>
                                      </p:to>
                                    </p:set>
                                    <p:animEffect transition="in" filter="dissolve">
                                      <p:cBhvr>
                                        <p:cTn id="57" dur="500"/>
                                        <p:tgtEl>
                                          <p:spTgt spid="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2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Venn Diagrams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24</a:t>
            </a:fld>
            <a:endParaRPr lang="en-SG" dirty="0"/>
          </a:p>
        </p:txBody>
      </p:sp>
      <p:sp>
        <p:nvSpPr>
          <p:cNvPr id="28" name="TextBox 27">
            <a:extLst>
              <a:ext uri="{FF2B5EF4-FFF2-40B4-BE49-F238E27FC236}">
                <a16:creationId xmlns:a16="http://schemas.microsoft.com/office/drawing/2014/main" id="{58E2C5D7-8E0D-4936-8ED7-060AC1D42A78}"/>
              </a:ext>
            </a:extLst>
          </p:cNvPr>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5.1.6. Venn Diagrams</a:t>
            </a:r>
            <a:endParaRPr lang="en-SG" sz="2000" dirty="0">
              <a:solidFill>
                <a:schemeClr val="bg1"/>
              </a:solidFill>
            </a:endParaRPr>
          </a:p>
        </p:txBody>
      </p:sp>
      <p:sp>
        <p:nvSpPr>
          <p:cNvPr id="23" name="TextBox 22">
            <a:extLst>
              <a:ext uri="{FF2B5EF4-FFF2-40B4-BE49-F238E27FC236}">
                <a16:creationId xmlns:a16="http://schemas.microsoft.com/office/drawing/2014/main" id="{1C7729B7-DD6F-45CE-965B-274CA242352A}"/>
              </a:ext>
            </a:extLst>
          </p:cNvPr>
          <p:cNvSpPr txBox="1"/>
          <p:nvPr/>
        </p:nvSpPr>
        <p:spPr>
          <a:xfrm>
            <a:off x="369738" y="1552359"/>
            <a:ext cx="8145605" cy="1815882"/>
          </a:xfrm>
          <a:prstGeom prst="rect">
            <a:avLst/>
          </a:prstGeom>
          <a:noFill/>
          <a:ln>
            <a:noFill/>
          </a:ln>
        </p:spPr>
        <p:txBody>
          <a:bodyPr wrap="square" rtlCol="0">
            <a:spAutoFit/>
          </a:bodyPr>
          <a:lstStyle/>
          <a:p>
            <a:r>
              <a:rPr lang="en-US" altLang="en-US" sz="2800" dirty="0"/>
              <a:t>If sets </a:t>
            </a:r>
            <a:r>
              <a:rPr lang="en-US" altLang="en-US" sz="2800" i="1" dirty="0"/>
              <a:t>A</a:t>
            </a:r>
            <a:r>
              <a:rPr lang="en-US" altLang="en-US" sz="2800" dirty="0"/>
              <a:t> and </a:t>
            </a:r>
            <a:r>
              <a:rPr lang="en-US" altLang="en-US" sz="2800" i="1" dirty="0"/>
              <a:t>B</a:t>
            </a:r>
            <a:r>
              <a:rPr lang="en-US" altLang="en-US" sz="2800" dirty="0"/>
              <a:t> are represented as regions in the plane, relationships between </a:t>
            </a:r>
            <a:r>
              <a:rPr lang="en-US" altLang="en-US" sz="2800" i="1" dirty="0"/>
              <a:t>A</a:t>
            </a:r>
            <a:r>
              <a:rPr lang="en-US" altLang="en-US" sz="2800" dirty="0"/>
              <a:t> and </a:t>
            </a:r>
            <a:r>
              <a:rPr lang="en-US" altLang="en-US" sz="2800" i="1" dirty="0"/>
              <a:t>B</a:t>
            </a:r>
            <a:r>
              <a:rPr lang="en-US" altLang="en-US" sz="2800" dirty="0"/>
              <a:t> can be represented by pictures, called </a:t>
            </a:r>
            <a:r>
              <a:rPr lang="en-US" altLang="en-US" sz="2800" b="1" dirty="0"/>
              <a:t>Venn diagrams,</a:t>
            </a:r>
            <a:r>
              <a:rPr lang="en-US" altLang="en-US" sz="2800" dirty="0"/>
              <a:t>  introduced by the British mathematician John Venn in 1881.</a:t>
            </a:r>
          </a:p>
        </p:txBody>
      </p:sp>
      <p:grpSp>
        <p:nvGrpSpPr>
          <p:cNvPr id="2" name="Group 1">
            <a:extLst>
              <a:ext uri="{FF2B5EF4-FFF2-40B4-BE49-F238E27FC236}">
                <a16:creationId xmlns:a16="http://schemas.microsoft.com/office/drawing/2014/main" id="{89271D67-C493-47C6-9187-20C9C9D130E2}"/>
              </a:ext>
            </a:extLst>
          </p:cNvPr>
          <p:cNvGrpSpPr/>
          <p:nvPr/>
        </p:nvGrpSpPr>
        <p:grpSpPr>
          <a:xfrm>
            <a:off x="315720" y="3800277"/>
            <a:ext cx="2925763" cy="2227263"/>
            <a:chOff x="2590800" y="4419600"/>
            <a:chExt cx="2925763" cy="2227263"/>
          </a:xfrm>
        </p:grpSpPr>
        <p:pic>
          <p:nvPicPr>
            <p:cNvPr id="22" name="Picture 2">
              <a:extLst>
                <a:ext uri="{FF2B5EF4-FFF2-40B4-BE49-F238E27FC236}">
                  <a16:creationId xmlns:a16="http://schemas.microsoft.com/office/drawing/2014/main" id="{24F02227-A817-48BB-9C92-9E21F5C40A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0800" y="4419600"/>
              <a:ext cx="2925763"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Box 7">
              <a:extLst>
                <a:ext uri="{FF2B5EF4-FFF2-40B4-BE49-F238E27FC236}">
                  <a16:creationId xmlns:a16="http://schemas.microsoft.com/office/drawing/2014/main" id="{B15AA846-4158-41FE-A1A6-8AEE9351E8B3}"/>
                </a:ext>
              </a:extLst>
            </p:cNvPr>
            <p:cNvSpPr txBox="1">
              <a:spLocks noChangeArrowheads="1"/>
            </p:cNvSpPr>
            <p:nvPr/>
          </p:nvSpPr>
          <p:spPr bwMode="auto">
            <a:xfrm>
              <a:off x="3444081" y="6372225"/>
              <a:ext cx="1219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200" b="1" dirty="0"/>
                <a:t>Figure 6.1.1</a:t>
              </a:r>
            </a:p>
          </p:txBody>
        </p:sp>
        <mc:AlternateContent xmlns:mc="http://schemas.openxmlformats.org/markup-compatibility/2006" xmlns:a14="http://schemas.microsoft.com/office/drawing/2010/main">
          <mc:Choice Requires="a14">
            <p:sp>
              <p:nvSpPr>
                <p:cNvPr id="26" name="Text Box 8">
                  <a:extLst>
                    <a:ext uri="{FF2B5EF4-FFF2-40B4-BE49-F238E27FC236}">
                      <a16:creationId xmlns:a16="http://schemas.microsoft.com/office/drawing/2014/main" id="{C5458DED-A65C-4FCB-9554-05F1DEDF327A}"/>
                    </a:ext>
                  </a:extLst>
                </p:cNvPr>
                <p:cNvSpPr txBox="1">
                  <a:spLocks noChangeArrowheads="1"/>
                </p:cNvSpPr>
                <p:nvPr/>
              </p:nvSpPr>
              <p:spPr bwMode="auto">
                <a:xfrm>
                  <a:off x="3602038" y="6049963"/>
                  <a:ext cx="903287" cy="30777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14:m>
                    <m:oMathPara xmlns:m="http://schemas.openxmlformats.org/officeDocument/2006/math">
                      <m:oMathParaPr>
                        <m:jc m:val="centerGroup"/>
                      </m:oMathParaPr>
                      <m:oMath xmlns:m="http://schemas.openxmlformats.org/officeDocument/2006/math">
                        <m:r>
                          <a:rPr lang="en-SG" altLang="en-US" sz="1400" b="0" i="1" smtClean="0">
                            <a:latin typeface="Cambria Math" panose="02040503050406030204" pitchFamily="18" charset="0"/>
                          </a:rPr>
                          <m:t>𝐴</m:t>
                        </m:r>
                        <m:r>
                          <a:rPr lang="en-SG" altLang="en-US" sz="1400" b="0" i="1" smtClean="0">
                            <a:latin typeface="Cambria Math" panose="02040503050406030204" pitchFamily="18" charset="0"/>
                            <a:ea typeface="Cambria Math" panose="02040503050406030204" pitchFamily="18" charset="0"/>
                          </a:rPr>
                          <m:t>⊆</m:t>
                        </m:r>
                        <m:r>
                          <a:rPr lang="en-SG" altLang="en-US" sz="1400" b="0" i="1" smtClean="0">
                            <a:latin typeface="Cambria Math" panose="02040503050406030204" pitchFamily="18" charset="0"/>
                            <a:ea typeface="Cambria Math" panose="02040503050406030204" pitchFamily="18" charset="0"/>
                          </a:rPr>
                          <m:t>𝐵</m:t>
                        </m:r>
                      </m:oMath>
                    </m:oMathPara>
                  </a14:m>
                  <a:endParaRPr lang="en-US" altLang="en-US" sz="1400" dirty="0"/>
                </a:p>
              </p:txBody>
            </p:sp>
          </mc:Choice>
          <mc:Fallback xmlns="">
            <p:sp>
              <p:nvSpPr>
                <p:cNvPr id="26" name="Text Box 8">
                  <a:extLst>
                    <a:ext uri="{FF2B5EF4-FFF2-40B4-BE49-F238E27FC236}">
                      <a16:creationId xmlns:a16="http://schemas.microsoft.com/office/drawing/2014/main" id="{C5458DED-A65C-4FCB-9554-05F1DEDF327A}"/>
                    </a:ext>
                  </a:extLst>
                </p:cNvPr>
                <p:cNvSpPr txBox="1">
                  <a:spLocks noRot="1" noChangeAspect="1" noMove="1" noResize="1" noEditPoints="1" noAdjustHandles="1" noChangeArrowheads="1" noChangeShapeType="1" noTextEdit="1"/>
                </p:cNvSpPr>
                <p:nvPr/>
              </p:nvSpPr>
              <p:spPr bwMode="auto">
                <a:xfrm>
                  <a:off x="3602038" y="6049963"/>
                  <a:ext cx="903287" cy="307777"/>
                </a:xfrm>
                <a:prstGeom prst="rect">
                  <a:avLst/>
                </a:prstGeom>
                <a:blipFill>
                  <a:blip r:embed="rId4"/>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SG">
                      <a:noFill/>
                    </a:rPr>
                    <a:t> </a:t>
                  </a:r>
                </a:p>
              </p:txBody>
            </p:sp>
          </mc:Fallback>
        </mc:AlternateContent>
      </p:grpSp>
      <p:grpSp>
        <p:nvGrpSpPr>
          <p:cNvPr id="3" name="Group 2">
            <a:extLst>
              <a:ext uri="{FF2B5EF4-FFF2-40B4-BE49-F238E27FC236}">
                <a16:creationId xmlns:a16="http://schemas.microsoft.com/office/drawing/2014/main" id="{6851EB59-D4D2-41D3-B0D3-B730F3439AA0}"/>
              </a:ext>
            </a:extLst>
          </p:cNvPr>
          <p:cNvGrpSpPr/>
          <p:nvPr/>
        </p:nvGrpSpPr>
        <p:grpSpPr>
          <a:xfrm>
            <a:off x="3447255" y="3686176"/>
            <a:ext cx="5622925" cy="2670175"/>
            <a:chOff x="3245727" y="3187416"/>
            <a:chExt cx="5622925" cy="2670175"/>
          </a:xfrm>
        </p:grpSpPr>
        <mc:AlternateContent xmlns:mc="http://schemas.openxmlformats.org/markup-compatibility/2006" xmlns:a14="http://schemas.microsoft.com/office/drawing/2010/main">
          <mc:Choice Requires="a14">
            <p:sp>
              <p:nvSpPr>
                <p:cNvPr id="29" name="Text Box 8">
                  <a:extLst>
                    <a:ext uri="{FF2B5EF4-FFF2-40B4-BE49-F238E27FC236}">
                      <a16:creationId xmlns:a16="http://schemas.microsoft.com/office/drawing/2014/main" id="{D9FFF923-126F-4701-9A01-8430695C811D}"/>
                    </a:ext>
                  </a:extLst>
                </p:cNvPr>
                <p:cNvSpPr txBox="1">
                  <a:spLocks noChangeArrowheads="1"/>
                </p:cNvSpPr>
                <p:nvPr/>
              </p:nvSpPr>
              <p:spPr bwMode="auto">
                <a:xfrm>
                  <a:off x="5605546" y="5221003"/>
                  <a:ext cx="903287" cy="30777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14:m>
                    <m:oMathPara xmlns:m="http://schemas.openxmlformats.org/officeDocument/2006/math">
                      <m:oMathParaPr>
                        <m:jc m:val="centerGroup"/>
                      </m:oMathParaPr>
                      <m:oMath xmlns:m="http://schemas.openxmlformats.org/officeDocument/2006/math">
                        <m:r>
                          <a:rPr lang="en-SG" altLang="en-US" sz="1400" b="0" i="1" smtClean="0">
                            <a:latin typeface="Cambria Math" panose="02040503050406030204" pitchFamily="18" charset="0"/>
                          </a:rPr>
                          <m:t>𝐴</m:t>
                        </m:r>
                        <m:r>
                          <a:rPr lang="en-SG" altLang="en-US" sz="1400" b="0" i="1" smtClean="0">
                            <a:latin typeface="Cambria Math" panose="02040503050406030204" pitchFamily="18" charset="0"/>
                          </a:rPr>
                          <m:t> ⊈</m:t>
                        </m:r>
                        <m:r>
                          <a:rPr lang="en-SG" altLang="en-US" sz="1400" b="0" i="1" smtClean="0">
                            <a:latin typeface="Cambria Math" panose="02040503050406030204" pitchFamily="18" charset="0"/>
                            <a:ea typeface="Cambria Math" panose="02040503050406030204" pitchFamily="18" charset="0"/>
                          </a:rPr>
                          <m:t>𝐵</m:t>
                        </m:r>
                      </m:oMath>
                    </m:oMathPara>
                  </a14:m>
                  <a:endParaRPr lang="en-US" altLang="en-US" sz="1400" dirty="0"/>
                </a:p>
              </p:txBody>
            </p:sp>
          </mc:Choice>
          <mc:Fallback xmlns="">
            <p:sp>
              <p:nvSpPr>
                <p:cNvPr id="29" name="Text Box 8">
                  <a:extLst>
                    <a:ext uri="{FF2B5EF4-FFF2-40B4-BE49-F238E27FC236}">
                      <a16:creationId xmlns:a16="http://schemas.microsoft.com/office/drawing/2014/main" id="{D9FFF923-126F-4701-9A01-8430695C811D}"/>
                    </a:ext>
                  </a:extLst>
                </p:cNvPr>
                <p:cNvSpPr txBox="1">
                  <a:spLocks noRot="1" noChangeAspect="1" noMove="1" noResize="1" noEditPoints="1" noAdjustHandles="1" noChangeArrowheads="1" noChangeShapeType="1" noTextEdit="1"/>
                </p:cNvSpPr>
                <p:nvPr/>
              </p:nvSpPr>
              <p:spPr bwMode="auto">
                <a:xfrm>
                  <a:off x="5605546" y="5221003"/>
                  <a:ext cx="903287" cy="307777"/>
                </a:xfrm>
                <a:prstGeom prst="rect">
                  <a:avLst/>
                </a:prstGeom>
                <a:blipFill>
                  <a:blip r:embed="rId5"/>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SG">
                      <a:noFill/>
                    </a:rPr>
                    <a:t> </a:t>
                  </a:r>
                </a:p>
              </p:txBody>
            </p:sp>
          </mc:Fallback>
        </mc:AlternateContent>
        <p:sp>
          <p:nvSpPr>
            <p:cNvPr id="27" name="Text Box 7">
              <a:extLst>
                <a:ext uri="{FF2B5EF4-FFF2-40B4-BE49-F238E27FC236}">
                  <a16:creationId xmlns:a16="http://schemas.microsoft.com/office/drawing/2014/main" id="{3631D949-4B17-40D7-B38B-648CEB7990F8}"/>
                </a:ext>
              </a:extLst>
            </p:cNvPr>
            <p:cNvSpPr txBox="1">
              <a:spLocks noChangeArrowheads="1"/>
            </p:cNvSpPr>
            <p:nvPr/>
          </p:nvSpPr>
          <p:spPr bwMode="auto">
            <a:xfrm>
              <a:off x="5485689" y="5582953"/>
              <a:ext cx="1143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200" b="1" dirty="0"/>
                <a:t>Figure 6.1.2</a:t>
              </a:r>
            </a:p>
          </p:txBody>
        </p:sp>
        <p:pic>
          <p:nvPicPr>
            <p:cNvPr id="30" name="Picture 9">
              <a:extLst>
                <a:ext uri="{FF2B5EF4-FFF2-40B4-BE49-F238E27FC236}">
                  <a16:creationId xmlns:a16="http://schemas.microsoft.com/office/drawing/2014/main" id="{06C8F5A6-3E5D-4AA8-9B96-66D43EC402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5727" y="3187416"/>
              <a:ext cx="5622925" cy="178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7" name="Straight Connector 6">
            <a:extLst>
              <a:ext uri="{FF2B5EF4-FFF2-40B4-BE49-F238E27FC236}">
                <a16:creationId xmlns:a16="http://schemas.microsoft.com/office/drawing/2014/main" id="{8DB9F80E-7563-45E7-A53A-6AEA7EE03244}"/>
              </a:ext>
            </a:extLst>
          </p:cNvPr>
          <p:cNvCxnSpPr/>
          <p:nvPr/>
        </p:nvCxnSpPr>
        <p:spPr>
          <a:xfrm>
            <a:off x="3340238" y="3429000"/>
            <a:ext cx="0" cy="30561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232146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Operations on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25</a:t>
            </a:fld>
            <a:endParaRPr lang="en-SG" dirty="0"/>
          </a:p>
        </p:txBody>
      </p:sp>
      <p:sp>
        <p:nvSpPr>
          <p:cNvPr id="28" name="TextBox 27">
            <a:extLst>
              <a:ext uri="{FF2B5EF4-FFF2-40B4-BE49-F238E27FC236}">
                <a16:creationId xmlns:a16="http://schemas.microsoft.com/office/drawing/2014/main" id="{58E2C5D7-8E0D-4936-8ED7-060AC1D42A78}"/>
              </a:ext>
            </a:extLst>
          </p:cNvPr>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5.1.7. Operations on Sets</a:t>
            </a:r>
            <a:endParaRPr lang="en-SG" sz="2000" dirty="0">
              <a:solidFill>
                <a:schemeClr val="bg1"/>
              </a:solidFill>
            </a:endParaRPr>
          </a:p>
        </p:txBody>
      </p:sp>
      <p:sp>
        <p:nvSpPr>
          <p:cNvPr id="23" name="TextBox 22">
            <a:extLst>
              <a:ext uri="{FF2B5EF4-FFF2-40B4-BE49-F238E27FC236}">
                <a16:creationId xmlns:a16="http://schemas.microsoft.com/office/drawing/2014/main" id="{1C7729B7-DD6F-45CE-965B-274CA242352A}"/>
              </a:ext>
            </a:extLst>
          </p:cNvPr>
          <p:cNvSpPr txBox="1"/>
          <p:nvPr/>
        </p:nvSpPr>
        <p:spPr>
          <a:xfrm>
            <a:off x="369739" y="1552359"/>
            <a:ext cx="7856264" cy="2446824"/>
          </a:xfrm>
          <a:prstGeom prst="rect">
            <a:avLst/>
          </a:prstGeom>
          <a:noFill/>
          <a:ln>
            <a:noFill/>
          </a:ln>
        </p:spPr>
        <p:txBody>
          <a:bodyPr wrap="square" rtlCol="0">
            <a:spAutoFit/>
          </a:bodyPr>
          <a:lstStyle/>
          <a:p>
            <a:r>
              <a:rPr lang="en-US" altLang="en-US" sz="2800" dirty="0">
                <a:solidFill>
                  <a:srgbClr val="C00000"/>
                </a:solidFill>
              </a:rPr>
              <a:t>Universal set:</a:t>
            </a:r>
          </a:p>
          <a:p>
            <a:pPr>
              <a:spcAft>
                <a:spcPts val="600"/>
              </a:spcAft>
            </a:pPr>
            <a:r>
              <a:rPr lang="en-US" altLang="en-US" sz="2400" dirty="0"/>
              <a:t>Most mathematical discussions are carried on within some context. For example, in a certain situation all sets being considered might be sets of real numbers.</a:t>
            </a:r>
          </a:p>
          <a:p>
            <a:pPr>
              <a:spcAft>
                <a:spcPts val="600"/>
              </a:spcAft>
            </a:pPr>
            <a:r>
              <a:rPr lang="en-US" altLang="en-US" sz="2400" dirty="0"/>
              <a:t>In such a situation, the set of real numbers would be called a </a:t>
            </a:r>
            <a:r>
              <a:rPr lang="en-US" altLang="en-US" sz="2400" b="1" dirty="0"/>
              <a:t>universal set </a:t>
            </a:r>
            <a:r>
              <a:rPr lang="en-US" altLang="en-US" sz="2400" dirty="0"/>
              <a:t>or a </a:t>
            </a:r>
            <a:r>
              <a:rPr lang="en-US" altLang="en-US" sz="2400" b="1" dirty="0"/>
              <a:t>universe of discourse </a:t>
            </a:r>
            <a:r>
              <a:rPr lang="en-US" altLang="en-US" sz="2400" dirty="0"/>
              <a:t>for the discussion.</a:t>
            </a:r>
          </a:p>
        </p:txBody>
      </p:sp>
      <p:sp>
        <p:nvSpPr>
          <p:cNvPr id="16" name="Oval 15"/>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131696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418452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Operations on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26</a:t>
            </a:fld>
            <a:endParaRPr lang="en-SG" dirty="0"/>
          </a:p>
        </p:txBody>
      </p:sp>
      <p:sp>
        <p:nvSpPr>
          <p:cNvPr id="22" name="TextBox 21">
            <a:extLst>
              <a:ext uri="{FF2B5EF4-FFF2-40B4-BE49-F238E27FC236}">
                <a16:creationId xmlns:a16="http://schemas.microsoft.com/office/drawing/2014/main" id="{46EC2089-D4C8-4AC6-880A-55DA525AE602}"/>
              </a:ext>
            </a:extLst>
          </p:cNvPr>
          <p:cNvSpPr txBox="1"/>
          <p:nvPr/>
        </p:nvSpPr>
        <p:spPr>
          <a:xfrm>
            <a:off x="233996" y="859433"/>
            <a:ext cx="7856264" cy="523220"/>
          </a:xfrm>
          <a:prstGeom prst="rect">
            <a:avLst/>
          </a:prstGeom>
          <a:noFill/>
          <a:ln>
            <a:noFill/>
          </a:ln>
        </p:spPr>
        <p:txBody>
          <a:bodyPr wrap="square" rtlCol="0">
            <a:spAutoFit/>
          </a:bodyPr>
          <a:lstStyle/>
          <a:p>
            <a:r>
              <a:rPr lang="en-US" altLang="en-US" sz="2800" dirty="0">
                <a:solidFill>
                  <a:srgbClr val="C00000"/>
                </a:solidFill>
              </a:rPr>
              <a:t>Union, intersection, difference and complement.</a:t>
            </a:r>
          </a:p>
        </p:txBody>
      </p:sp>
      <p:sp>
        <p:nvSpPr>
          <p:cNvPr id="16" name="Oval 15"/>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131696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0" name="Group 39"/>
          <p:cNvGrpSpPr/>
          <p:nvPr/>
        </p:nvGrpSpPr>
        <p:grpSpPr>
          <a:xfrm>
            <a:off x="828849" y="1418189"/>
            <a:ext cx="7863578" cy="4835501"/>
            <a:chOff x="993228" y="4598517"/>
            <a:chExt cx="7863578" cy="4835501"/>
          </a:xfrm>
        </p:grpSpPr>
        <p:sp>
          <p:nvSpPr>
            <p:cNvPr id="41" name="Rectangle 40"/>
            <p:cNvSpPr/>
            <p:nvPr/>
          </p:nvSpPr>
          <p:spPr>
            <a:xfrm>
              <a:off x="993228" y="4598517"/>
              <a:ext cx="7863578" cy="4835501"/>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2" name="Rectangle 41"/>
            <p:cNvSpPr/>
            <p:nvPr/>
          </p:nvSpPr>
          <p:spPr>
            <a:xfrm>
              <a:off x="993228" y="4598517"/>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3" name="TextBox 42"/>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Definitions</a:t>
              </a:r>
            </a:p>
          </p:txBody>
        </p:sp>
        <mc:AlternateContent xmlns:mc="http://schemas.openxmlformats.org/markup-compatibility/2006" xmlns:a14="http://schemas.microsoft.com/office/drawing/2010/main">
          <mc:Choice Requires="a14">
            <p:sp>
              <p:nvSpPr>
                <p:cNvPr id="44" name="TextBox 43"/>
                <p:cNvSpPr txBox="1"/>
                <p:nvPr/>
              </p:nvSpPr>
              <p:spPr>
                <a:xfrm>
                  <a:off x="1142631" y="5093791"/>
                  <a:ext cx="7657196" cy="4340227"/>
                </a:xfrm>
                <a:prstGeom prst="rect">
                  <a:avLst/>
                </a:prstGeom>
                <a:noFill/>
              </p:spPr>
              <p:txBody>
                <a:bodyPr wrap="square" rtlCol="0">
                  <a:spAutoFit/>
                </a:bodyPr>
                <a:lstStyle/>
                <a:p>
                  <a:pPr>
                    <a:spcAft>
                      <a:spcPts val="600"/>
                    </a:spcAft>
                  </a:pPr>
                  <a:r>
                    <a:rPr lang="en-US" sz="2000" dirty="0"/>
                    <a:t>Let </a:t>
                  </a:r>
                  <a14:m>
                    <m:oMath xmlns:m="http://schemas.openxmlformats.org/officeDocument/2006/math">
                      <m:r>
                        <a:rPr lang="en-US" sz="2000" b="0" i="1" dirty="0" smtClean="0">
                          <a:latin typeface="Cambria Math" panose="02040503050406030204" pitchFamily="18" charset="0"/>
                        </a:rPr>
                        <m:t>𝐴</m:t>
                      </m:r>
                    </m:oMath>
                  </a14:m>
                  <a:r>
                    <a:rPr lang="en-US" sz="2000" dirty="0"/>
                    <a:t> and </a:t>
                  </a:r>
                  <a14:m>
                    <m:oMath xmlns:m="http://schemas.openxmlformats.org/officeDocument/2006/math">
                      <m:r>
                        <a:rPr lang="en-US" sz="2000" b="0" i="1" smtClean="0">
                          <a:latin typeface="Cambria Math" panose="02040503050406030204" pitchFamily="18" charset="0"/>
                        </a:rPr>
                        <m:t>𝐵</m:t>
                      </m:r>
                    </m:oMath>
                  </a14:m>
                  <a:r>
                    <a:rPr lang="en-US" sz="2000" dirty="0"/>
                    <a:t> be subsets of a universal set </a:t>
                  </a:r>
                  <a14:m>
                    <m:oMath xmlns:m="http://schemas.openxmlformats.org/officeDocument/2006/math">
                      <m:r>
                        <a:rPr lang="en-US" sz="2000" i="1" dirty="0" smtClean="0">
                          <a:latin typeface="Cambria Math" panose="02040503050406030204" pitchFamily="18" charset="0"/>
                        </a:rPr>
                        <m:t>𝑈</m:t>
                      </m:r>
                    </m:oMath>
                  </a14:m>
                  <a:r>
                    <a:rPr lang="en-US" sz="2000" dirty="0"/>
                    <a:t>.</a:t>
                  </a:r>
                </a:p>
                <a:p>
                  <a:pPr marL="457200" indent="-338138">
                    <a:spcAft>
                      <a:spcPts val="600"/>
                    </a:spcAft>
                    <a:buFont typeface="+mj-lt"/>
                    <a:buAutoNum type="arabicPeriod"/>
                  </a:pPr>
                  <a:r>
                    <a:rPr lang="en-US" dirty="0"/>
                    <a:t>The </a:t>
                  </a:r>
                  <a:r>
                    <a:rPr lang="en-US" b="1" dirty="0"/>
                    <a:t>union</a:t>
                  </a:r>
                  <a:r>
                    <a:rPr lang="en-US" dirty="0"/>
                    <a:t> of </a:t>
                  </a:r>
                  <a14:m>
                    <m:oMath xmlns:m="http://schemas.openxmlformats.org/officeDocument/2006/math">
                      <m:r>
                        <a:rPr lang="en-US" i="1" dirty="0" smtClean="0">
                          <a:latin typeface="Cambria Math" panose="02040503050406030204" pitchFamily="18" charset="0"/>
                        </a:rPr>
                        <m:t>𝐴</m:t>
                      </m:r>
                    </m:oMath>
                  </a14:m>
                  <a:r>
                    <a:rPr lang="en-US" dirty="0"/>
                    <a:t> and </a:t>
                  </a:r>
                  <a14:m>
                    <m:oMath xmlns:m="http://schemas.openxmlformats.org/officeDocument/2006/math">
                      <m:r>
                        <a:rPr lang="en-US" i="1" dirty="0" smtClean="0">
                          <a:latin typeface="Cambria Math" panose="02040503050406030204" pitchFamily="18" charset="0"/>
                        </a:rPr>
                        <m:t>𝐵</m:t>
                      </m:r>
                    </m:oMath>
                  </a14:m>
                  <a:r>
                    <a:rPr lang="en-US" dirty="0"/>
                    <a:t>, denoted </a:t>
                  </a:r>
                  <a14:m>
                    <m:oMath xmlns:m="http://schemas.openxmlformats.org/officeDocument/2006/math">
                      <m:r>
                        <a:rPr lang="en-US" b="1" i="1" smtClean="0">
                          <a:latin typeface="Cambria Math" panose="02040503050406030204" pitchFamily="18" charset="0"/>
                        </a:rPr>
                        <m:t>𝑨</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𝑩</m:t>
                      </m:r>
                    </m:oMath>
                  </a14:m>
                  <a:r>
                    <a:rPr lang="en-US" dirty="0"/>
                    <a:t>, is the set of all elements that are in at least one of </a:t>
                  </a:r>
                  <a14:m>
                    <m:oMath xmlns:m="http://schemas.openxmlformats.org/officeDocument/2006/math">
                      <m:r>
                        <a:rPr lang="en-US" i="1" dirty="0" smtClean="0">
                          <a:latin typeface="Cambria Math" panose="02040503050406030204" pitchFamily="18" charset="0"/>
                        </a:rPr>
                        <m:t>𝐴</m:t>
                      </m:r>
                    </m:oMath>
                  </a14:m>
                  <a:r>
                    <a:rPr lang="en-US" dirty="0"/>
                    <a:t> or </a:t>
                  </a:r>
                  <a14:m>
                    <m:oMath xmlns:m="http://schemas.openxmlformats.org/officeDocument/2006/math">
                      <m:r>
                        <a:rPr lang="en-US" i="1" dirty="0" smtClean="0">
                          <a:latin typeface="Cambria Math" panose="02040503050406030204" pitchFamily="18" charset="0"/>
                        </a:rPr>
                        <m:t>𝐵</m:t>
                      </m:r>
                    </m:oMath>
                  </a14:m>
                  <a:r>
                    <a:rPr lang="en-US" dirty="0"/>
                    <a:t>.</a:t>
                  </a:r>
                </a:p>
                <a:p>
                  <a:pPr marL="457200" indent="-338138">
                    <a:spcAft>
                      <a:spcPts val="600"/>
                    </a:spcAft>
                    <a:buFont typeface="+mj-lt"/>
                    <a:buAutoNum type="arabicPeriod"/>
                  </a:pPr>
                  <a:r>
                    <a:rPr lang="en-US" dirty="0"/>
                    <a:t>The </a:t>
                  </a:r>
                  <a:r>
                    <a:rPr lang="en-US" b="1" dirty="0"/>
                    <a:t>intersection</a:t>
                  </a:r>
                  <a:r>
                    <a:rPr lang="en-US" dirty="0"/>
                    <a:t> of </a:t>
                  </a:r>
                  <a14:m>
                    <m:oMath xmlns:m="http://schemas.openxmlformats.org/officeDocument/2006/math">
                      <m:r>
                        <a:rPr lang="en-US" i="1" dirty="0">
                          <a:latin typeface="Cambria Math" panose="02040503050406030204" pitchFamily="18" charset="0"/>
                        </a:rPr>
                        <m:t>𝐴</m:t>
                      </m:r>
                    </m:oMath>
                  </a14:m>
                  <a:r>
                    <a:rPr lang="en-US" dirty="0"/>
                    <a:t> and </a:t>
                  </a:r>
                  <a14:m>
                    <m:oMath xmlns:m="http://schemas.openxmlformats.org/officeDocument/2006/math">
                      <m:r>
                        <a:rPr lang="en-US" i="1" dirty="0">
                          <a:latin typeface="Cambria Math" panose="02040503050406030204" pitchFamily="18" charset="0"/>
                        </a:rPr>
                        <m:t>𝐵</m:t>
                      </m:r>
                    </m:oMath>
                  </a14:m>
                  <a:r>
                    <a:rPr lang="en-US" dirty="0"/>
                    <a:t>, denoted </a:t>
                  </a:r>
                  <a14:m>
                    <m:oMath xmlns:m="http://schemas.openxmlformats.org/officeDocument/2006/math">
                      <m:r>
                        <a:rPr lang="en-US" b="1" i="1">
                          <a:latin typeface="Cambria Math" panose="02040503050406030204" pitchFamily="18" charset="0"/>
                        </a:rPr>
                        <m:t>𝑨</m:t>
                      </m:r>
                      <m:r>
                        <a:rPr lang="en-US" b="1" i="1" smtClean="0">
                          <a:latin typeface="Cambria Math" panose="02040503050406030204" pitchFamily="18" charset="0"/>
                          <a:ea typeface="Cambria Math" panose="02040503050406030204" pitchFamily="18" charset="0"/>
                        </a:rPr>
                        <m:t>∩</m:t>
                      </m:r>
                      <m:r>
                        <a:rPr lang="en-US" b="1" i="1">
                          <a:latin typeface="Cambria Math" panose="02040503050406030204" pitchFamily="18" charset="0"/>
                          <a:ea typeface="Cambria Math" panose="02040503050406030204" pitchFamily="18" charset="0"/>
                        </a:rPr>
                        <m:t>𝑩</m:t>
                      </m:r>
                    </m:oMath>
                  </a14:m>
                  <a:r>
                    <a:rPr lang="en-US" dirty="0"/>
                    <a:t>, is the set of all elements that are common to both </a:t>
                  </a:r>
                  <a14:m>
                    <m:oMath xmlns:m="http://schemas.openxmlformats.org/officeDocument/2006/math">
                      <m:r>
                        <a:rPr lang="en-US" i="1" dirty="0">
                          <a:latin typeface="Cambria Math" panose="02040503050406030204" pitchFamily="18" charset="0"/>
                        </a:rPr>
                        <m:t>𝐴</m:t>
                      </m:r>
                    </m:oMath>
                  </a14:m>
                  <a:r>
                    <a:rPr lang="en-US" dirty="0"/>
                    <a:t> and </a:t>
                  </a:r>
                  <a14:m>
                    <m:oMath xmlns:m="http://schemas.openxmlformats.org/officeDocument/2006/math">
                      <m:r>
                        <a:rPr lang="en-US" i="1" dirty="0">
                          <a:latin typeface="Cambria Math" panose="02040503050406030204" pitchFamily="18" charset="0"/>
                        </a:rPr>
                        <m:t>𝐵</m:t>
                      </m:r>
                    </m:oMath>
                  </a14:m>
                  <a:r>
                    <a:rPr lang="en-US" dirty="0"/>
                    <a:t>.</a:t>
                  </a:r>
                </a:p>
                <a:p>
                  <a:pPr marL="457200" indent="-338138">
                    <a:spcAft>
                      <a:spcPts val="600"/>
                    </a:spcAft>
                    <a:buFont typeface="+mj-lt"/>
                    <a:buAutoNum type="arabicPeriod"/>
                  </a:pPr>
                  <a:r>
                    <a:rPr lang="en-US" dirty="0"/>
                    <a:t>The </a:t>
                  </a:r>
                  <a:r>
                    <a:rPr lang="en-US" b="1" dirty="0"/>
                    <a:t>difference</a:t>
                  </a:r>
                  <a:r>
                    <a:rPr lang="en-US" dirty="0"/>
                    <a:t> of </a:t>
                  </a:r>
                  <a14:m>
                    <m:oMath xmlns:m="http://schemas.openxmlformats.org/officeDocument/2006/math">
                      <m:r>
                        <a:rPr lang="en-US" b="0" i="1" dirty="0" smtClean="0">
                          <a:latin typeface="Cambria Math" panose="02040503050406030204" pitchFamily="18" charset="0"/>
                        </a:rPr>
                        <m:t>𝐵</m:t>
                      </m:r>
                    </m:oMath>
                  </a14:m>
                  <a:r>
                    <a:rPr lang="en-US" dirty="0"/>
                    <a:t> minus </a:t>
                  </a:r>
                  <a14:m>
                    <m:oMath xmlns:m="http://schemas.openxmlformats.org/officeDocument/2006/math">
                      <m:r>
                        <a:rPr lang="en-US" b="0" i="1" smtClean="0">
                          <a:latin typeface="Cambria Math" panose="02040503050406030204" pitchFamily="18" charset="0"/>
                        </a:rPr>
                        <m:t>𝐴</m:t>
                      </m:r>
                    </m:oMath>
                  </a14:m>
                  <a:r>
                    <a:rPr lang="en-US" dirty="0"/>
                    <a:t> (or </a:t>
                  </a:r>
                  <a:r>
                    <a:rPr lang="en-US" b="1" dirty="0"/>
                    <a:t>relative complement </a:t>
                  </a:r>
                  <a:r>
                    <a:rPr lang="en-US" dirty="0"/>
                    <a:t>of </a:t>
                  </a:r>
                  <a14:m>
                    <m:oMath xmlns:m="http://schemas.openxmlformats.org/officeDocument/2006/math">
                      <m:r>
                        <a:rPr lang="en-US" i="1" dirty="0" smtClean="0">
                          <a:latin typeface="Cambria Math" panose="02040503050406030204" pitchFamily="18" charset="0"/>
                        </a:rPr>
                        <m:t>𝐴</m:t>
                      </m:r>
                    </m:oMath>
                  </a14:m>
                  <a:r>
                    <a:rPr lang="en-US" dirty="0"/>
                    <a:t> in </a:t>
                  </a:r>
                  <a14:m>
                    <m:oMath xmlns:m="http://schemas.openxmlformats.org/officeDocument/2006/math">
                      <m:r>
                        <a:rPr lang="en-US" i="1" dirty="0" smtClean="0">
                          <a:latin typeface="Cambria Math" panose="02040503050406030204" pitchFamily="18" charset="0"/>
                        </a:rPr>
                        <m:t>𝐵</m:t>
                      </m:r>
                    </m:oMath>
                  </a14:m>
                  <a:r>
                    <a:rPr lang="en-US" dirty="0"/>
                    <a:t>), denoted </a:t>
                  </a:r>
                  <a14:m>
                    <m:oMath xmlns:m="http://schemas.openxmlformats.org/officeDocument/2006/math">
                      <m:r>
                        <a:rPr lang="en-US" b="1" i="1" smtClean="0">
                          <a:latin typeface="Cambria Math" panose="02040503050406030204" pitchFamily="18" charset="0"/>
                        </a:rPr>
                        <m:t>𝑩</m:t>
                      </m:r>
                      <m:r>
                        <a:rPr lang="en-US" b="1" i="1" smtClean="0">
                          <a:latin typeface="Cambria Math" panose="02040503050406030204" pitchFamily="18" charset="0"/>
                        </a:rPr>
                        <m:t>−</m:t>
                      </m:r>
                      <m:r>
                        <a:rPr lang="en-US" b="1" i="1" smtClean="0">
                          <a:latin typeface="Cambria Math" panose="02040503050406030204" pitchFamily="18" charset="0"/>
                        </a:rPr>
                        <m:t>𝑨</m:t>
                      </m:r>
                    </m:oMath>
                  </a14:m>
                  <a:r>
                    <a:rPr lang="en-US" dirty="0"/>
                    <a:t>, or </a:t>
                  </a:r>
                  <a14:m>
                    <m:oMath xmlns:m="http://schemas.openxmlformats.org/officeDocument/2006/math">
                      <m:r>
                        <a:rPr lang="en-US" b="1" i="1">
                          <a:latin typeface="Cambria Math" panose="02040503050406030204" pitchFamily="18" charset="0"/>
                        </a:rPr>
                        <m:t>𝑩</m:t>
                      </m:r>
                      <m:r>
                        <a:rPr lang="en-US" b="1" i="1" smtClean="0">
                          <a:latin typeface="Cambria Math" panose="02040503050406030204" pitchFamily="18" charset="0"/>
                        </a:rPr>
                        <m:t> \ </m:t>
                      </m:r>
                      <m:r>
                        <a:rPr lang="en-US" b="1" i="1" smtClean="0">
                          <a:latin typeface="Cambria Math" panose="02040503050406030204" pitchFamily="18" charset="0"/>
                        </a:rPr>
                        <m:t>𝑨</m:t>
                      </m:r>
                    </m:oMath>
                  </a14:m>
                  <a:r>
                    <a:rPr lang="en-US" dirty="0"/>
                    <a:t>, is the set of all elements that are in </a:t>
                  </a:r>
                  <a14:m>
                    <m:oMath xmlns:m="http://schemas.openxmlformats.org/officeDocument/2006/math">
                      <m:r>
                        <a:rPr lang="en-US" b="0" i="1" smtClean="0">
                          <a:latin typeface="Cambria Math" panose="02040503050406030204" pitchFamily="18" charset="0"/>
                        </a:rPr>
                        <m:t>𝐵</m:t>
                      </m:r>
                    </m:oMath>
                  </a14:m>
                  <a:r>
                    <a:rPr lang="en-US" dirty="0"/>
                    <a:t> and not </a:t>
                  </a:r>
                  <a14:m>
                    <m:oMath xmlns:m="http://schemas.openxmlformats.org/officeDocument/2006/math">
                      <m:r>
                        <a:rPr lang="en-US" b="0" i="1" smtClean="0">
                          <a:latin typeface="Cambria Math" panose="02040503050406030204" pitchFamily="18" charset="0"/>
                        </a:rPr>
                        <m:t>𝐴</m:t>
                      </m:r>
                    </m:oMath>
                  </a14:m>
                  <a:r>
                    <a:rPr lang="en-US" dirty="0"/>
                    <a:t>.</a:t>
                  </a:r>
                </a:p>
                <a:p>
                  <a:pPr marL="457200" indent="-338138">
                    <a:spcAft>
                      <a:spcPts val="600"/>
                    </a:spcAft>
                    <a:buFont typeface="+mj-lt"/>
                    <a:buAutoNum type="arabicPeriod"/>
                  </a:pPr>
                  <a:r>
                    <a:rPr lang="en-US" dirty="0"/>
                    <a:t>The complement of </a:t>
                  </a:r>
                  <a14:m>
                    <m:oMath xmlns:m="http://schemas.openxmlformats.org/officeDocument/2006/math">
                      <m:r>
                        <a:rPr lang="en-US" i="1" dirty="0" smtClean="0">
                          <a:latin typeface="Cambria Math" panose="02040503050406030204" pitchFamily="18" charset="0"/>
                        </a:rPr>
                        <m:t>𝐴</m:t>
                      </m:r>
                    </m:oMath>
                  </a14:m>
                  <a:r>
                    <a:rPr lang="en-US" dirty="0"/>
                    <a:t>, denoted </a:t>
                  </a:r>
                  <a14:m>
                    <m:oMath xmlns:m="http://schemas.openxmlformats.org/officeDocument/2006/math">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𝑨</m:t>
                          </m:r>
                        </m:e>
                      </m:acc>
                    </m:oMath>
                  </a14:m>
                  <a:r>
                    <a:rPr lang="en-US" dirty="0"/>
                    <a:t>, is the set of all elements in </a:t>
                  </a:r>
                  <a14:m>
                    <m:oMath xmlns:m="http://schemas.openxmlformats.org/officeDocument/2006/math">
                      <m:r>
                        <a:rPr lang="en-US" i="1" dirty="0" smtClean="0">
                          <a:latin typeface="Cambria Math" panose="02040503050406030204" pitchFamily="18" charset="0"/>
                        </a:rPr>
                        <m:t>𝑈</m:t>
                      </m:r>
                    </m:oMath>
                  </a14:m>
                  <a:r>
                    <a:rPr lang="en-US" dirty="0"/>
                    <a:t> that are not in </a:t>
                  </a:r>
                  <a14:m>
                    <m:oMath xmlns:m="http://schemas.openxmlformats.org/officeDocument/2006/math">
                      <m:r>
                        <a:rPr lang="en-US" i="1" dirty="0" smtClean="0">
                          <a:latin typeface="Cambria Math" panose="02040503050406030204" pitchFamily="18" charset="0"/>
                        </a:rPr>
                        <m:t>𝐴</m:t>
                      </m:r>
                    </m:oMath>
                  </a14:m>
                  <a:r>
                    <a:rPr lang="en-US" dirty="0"/>
                    <a:t>. (Note: </a:t>
                  </a:r>
                  <a:r>
                    <a:rPr lang="en-US" dirty="0" err="1"/>
                    <a:t>Epp</a:t>
                  </a:r>
                  <a:r>
                    <a:rPr lang="en-US" dirty="0"/>
                    <a:t> uses the notation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𝐴</m:t>
                          </m:r>
                        </m:e>
                        <m:sup>
                          <m:r>
                            <a:rPr lang="en-US" b="0" i="1" smtClean="0">
                              <a:latin typeface="Cambria Math" panose="02040503050406030204" pitchFamily="18" charset="0"/>
                            </a:rPr>
                            <m:t>𝑐</m:t>
                          </m:r>
                        </m:sup>
                      </m:sSup>
                    </m:oMath>
                  </a14:m>
                  <a:r>
                    <a:rPr lang="en-US" dirty="0"/>
                    <a:t>.)</a:t>
                  </a:r>
                </a:p>
                <a:p>
                  <a:pPr>
                    <a:spcAft>
                      <a:spcPts val="600"/>
                    </a:spcAft>
                    <a:tabLst>
                      <a:tab pos="1828800" algn="l"/>
                    </a:tabLst>
                  </a:pPr>
                  <a:r>
                    <a:rPr lang="en-US" dirty="0"/>
                    <a:t>Symbolically: 	</a:t>
                  </a:r>
                  <a14:m>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𝑈</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𝐴</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m:t>
                      </m:r>
                    </m:oMath>
                  </a14:m>
                  <a:endParaRPr lang="en-US" b="0" dirty="0">
                    <a:ea typeface="Cambria Math" panose="02040503050406030204" pitchFamily="18" charset="0"/>
                  </a:endParaRPr>
                </a:p>
                <a:p>
                  <a:pPr>
                    <a:spcAft>
                      <a:spcPts val="600"/>
                    </a:spcAft>
                    <a:tabLst>
                      <a:tab pos="1828800" algn="l"/>
                    </a:tabLst>
                  </a:pPr>
                  <a:r>
                    <a:rPr lang="en-US" dirty="0"/>
                    <a:t>	</a:t>
                  </a:r>
                  <a14:m>
                    <m:oMath xmlns:m="http://schemas.openxmlformats.org/officeDocument/2006/math">
                      <m:r>
                        <a:rPr lang="en-US" i="1">
                          <a:latin typeface="Cambria Math" panose="02040503050406030204" pitchFamily="18" charset="0"/>
                        </a:rPr>
                        <m:t>𝐴</m:t>
                      </m:r>
                      <m:r>
                        <a:rPr lang="en-US"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𝐵</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𝑈</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𝐴</m:t>
                      </m:r>
                      <m:r>
                        <a:rPr lang="en-US"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𝐵</m:t>
                      </m:r>
                      <m:r>
                        <a:rPr lang="en-US" i="1">
                          <a:latin typeface="Cambria Math" panose="02040503050406030204" pitchFamily="18" charset="0"/>
                          <a:ea typeface="Cambria Math" panose="02040503050406030204" pitchFamily="18" charset="0"/>
                        </a:rPr>
                        <m:t>},</m:t>
                      </m:r>
                    </m:oMath>
                  </a14:m>
                  <a:endParaRPr lang="en-US" dirty="0"/>
                </a:p>
                <a:p>
                  <a:pPr>
                    <a:spcAft>
                      <a:spcPts val="600"/>
                    </a:spcAft>
                    <a:tabLst>
                      <a:tab pos="1828800" algn="l"/>
                    </a:tabLst>
                  </a:pPr>
                  <a:r>
                    <a:rPr lang="en-US" dirty="0"/>
                    <a:t>	</a:t>
                  </a:r>
                  <a14:m>
                    <m:oMath xmlns:m="http://schemas.openxmlformats.org/officeDocument/2006/math">
                      <m:r>
                        <a:rPr lang="en-US" b="0" i="1" smtClean="0">
                          <a:latin typeface="Cambria Math" panose="02040503050406030204" pitchFamily="18" charset="0"/>
                          <a:ea typeface="Cambria Math" panose="02040503050406030204" pitchFamily="18" charset="0"/>
                        </a:rPr>
                        <m:t>𝐵</m:t>
                      </m:r>
                      <m:r>
                        <a:rPr lang="en-US" b="0" i="1" smtClean="0">
                          <a:latin typeface="Cambria Math" panose="02040503050406030204" pitchFamily="18" charset="0"/>
                          <a:ea typeface="Cambria Math" panose="02040503050406030204" pitchFamily="18" charset="0"/>
                        </a:rPr>
                        <m:t> \ </m:t>
                      </m:r>
                      <m:r>
                        <a:rPr lang="en-US" b="0" i="1" smtClean="0">
                          <a:latin typeface="Cambria Math" panose="02040503050406030204" pitchFamily="18" charset="0"/>
                          <a:ea typeface="Cambria Math" panose="02040503050406030204" pitchFamily="18" charset="0"/>
                        </a:rPr>
                        <m:t>𝐴</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𝑈</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𝐵</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𝐴</m:t>
                      </m:r>
                      <m:r>
                        <a:rPr lang="en-US" i="1">
                          <a:latin typeface="Cambria Math" panose="02040503050406030204" pitchFamily="18" charset="0"/>
                          <a:ea typeface="Cambria Math" panose="02040503050406030204" pitchFamily="18" charset="0"/>
                        </a:rPr>
                        <m:t>},</m:t>
                      </m:r>
                    </m:oMath>
                  </a14:m>
                  <a:endParaRPr lang="en-US" dirty="0"/>
                </a:p>
                <a:p>
                  <a:pPr>
                    <a:spcAft>
                      <a:spcPts val="600"/>
                    </a:spcAft>
                    <a:tabLst>
                      <a:tab pos="1828800" algn="l"/>
                    </a:tabLst>
                  </a:pPr>
                  <a:r>
                    <a:rPr lang="en-US" dirty="0"/>
                    <a:t>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𝐴</m:t>
                          </m:r>
                        </m:e>
                      </m:acc>
                      <m:r>
                        <a:rPr lang="en-US" b="0" i="1" smtClean="0">
                          <a:latin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m:rPr>
                              <m:sty m:val="p"/>
                            </m:rPr>
                            <a:rPr lang="en-US">
                              <a:latin typeface="Cambria Math" panose="02040503050406030204" pitchFamily="18" charset="0"/>
                              <a:ea typeface="Cambria Math" panose="02040503050406030204" pitchFamily="18" charset="0"/>
                            </a:rPr>
                            <m:t>x</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𝑈</m:t>
                          </m:r>
                          <m:r>
                            <a:rPr lang="en-US" i="1">
                              <a:latin typeface="Cambria Math" panose="02040503050406030204" pitchFamily="18" charset="0"/>
                              <a:ea typeface="Cambria Math" panose="02040503050406030204" pitchFamily="18" charset="0"/>
                            </a:rPr>
                            <m:t> </m:t>
                          </m:r>
                        </m:e>
                      </m:d>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𝐴</m:t>
                      </m:r>
                      <m:r>
                        <a:rPr lang="en-US" i="1">
                          <a:latin typeface="Cambria Math" panose="02040503050406030204" pitchFamily="18" charset="0"/>
                          <a:ea typeface="Cambria Math" panose="02040503050406030204" pitchFamily="18" charset="0"/>
                        </a:rPr>
                        <m:t>}.</m:t>
                      </m:r>
                    </m:oMath>
                  </a14:m>
                  <a:endParaRPr lang="en-US" dirty="0"/>
                </a:p>
              </p:txBody>
            </p:sp>
          </mc:Choice>
          <mc:Fallback xmlns="">
            <p:sp>
              <p:nvSpPr>
                <p:cNvPr id="44" name="TextBox 43"/>
                <p:cNvSpPr txBox="1">
                  <a:spLocks noRot="1" noChangeAspect="1" noMove="1" noResize="1" noEditPoints="1" noAdjustHandles="1" noChangeArrowheads="1" noChangeShapeType="1" noTextEdit="1"/>
                </p:cNvSpPr>
                <p:nvPr/>
              </p:nvSpPr>
              <p:spPr>
                <a:xfrm>
                  <a:off x="1142631" y="5093791"/>
                  <a:ext cx="7657196" cy="4340227"/>
                </a:xfrm>
                <a:prstGeom prst="rect">
                  <a:avLst/>
                </a:prstGeom>
                <a:blipFill>
                  <a:blip r:embed="rId3"/>
                  <a:stretch>
                    <a:fillRect l="-796" t="-843" b="-562"/>
                  </a:stretch>
                </a:blipFill>
              </p:spPr>
              <p:txBody>
                <a:bodyPr/>
                <a:lstStyle/>
                <a:p>
                  <a:r>
                    <a:rPr lang="en-SG">
                      <a:noFill/>
                    </a:rPr>
                    <a:t> </a:t>
                  </a:r>
                </a:p>
              </p:txBody>
            </p:sp>
          </mc:Fallback>
        </mc:AlternateContent>
      </p:grpSp>
    </p:spTree>
    <p:extLst>
      <p:ext uri="{BB962C8B-B14F-4D97-AF65-F5344CB8AC3E}">
        <p14:creationId xmlns:p14="http://schemas.microsoft.com/office/powerpoint/2010/main" val="14724965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Operations on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27</a:t>
            </a:fld>
            <a:endParaRPr lang="en-SG" dirty="0"/>
          </a:p>
        </p:txBody>
      </p:sp>
      <p:grpSp>
        <p:nvGrpSpPr>
          <p:cNvPr id="2" name="Group 1">
            <a:extLst>
              <a:ext uri="{FF2B5EF4-FFF2-40B4-BE49-F238E27FC236}">
                <a16:creationId xmlns:a16="http://schemas.microsoft.com/office/drawing/2014/main" id="{A71D8022-5A92-45BA-A0AB-1F6EF466D490}"/>
              </a:ext>
            </a:extLst>
          </p:cNvPr>
          <p:cNvGrpSpPr/>
          <p:nvPr/>
        </p:nvGrpSpPr>
        <p:grpSpPr>
          <a:xfrm>
            <a:off x="537690" y="1407573"/>
            <a:ext cx="8050213" cy="2336276"/>
            <a:chOff x="609600" y="2790825"/>
            <a:chExt cx="8050213" cy="2336276"/>
          </a:xfrm>
        </p:grpSpPr>
        <p:pic>
          <p:nvPicPr>
            <p:cNvPr id="20" name="Picture 3">
              <a:extLst>
                <a:ext uri="{FF2B5EF4-FFF2-40B4-BE49-F238E27FC236}">
                  <a16:creationId xmlns:a16="http://schemas.microsoft.com/office/drawing/2014/main" id="{A5277C33-9502-4CBA-A9A8-31A1578568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2790825"/>
              <a:ext cx="8050213"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8">
              <a:extLst>
                <a:ext uri="{FF2B5EF4-FFF2-40B4-BE49-F238E27FC236}">
                  <a16:creationId xmlns:a16="http://schemas.microsoft.com/office/drawing/2014/main" id="{906E9D07-583F-42A5-9966-A92DAAE81D8B}"/>
                </a:ext>
              </a:extLst>
            </p:cNvPr>
            <p:cNvSpPr txBox="1">
              <a:spLocks noChangeArrowheads="1"/>
            </p:cNvSpPr>
            <p:nvPr/>
          </p:nvSpPr>
          <p:spPr bwMode="auto">
            <a:xfrm>
              <a:off x="762000" y="4262977"/>
              <a:ext cx="1676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dirty="0"/>
                <a:t>Shaded region</a:t>
              </a:r>
            </a:p>
            <a:p>
              <a:pPr eaLnBrk="1" hangingPunct="1"/>
              <a:r>
                <a:rPr lang="en-US" altLang="en-US" sz="1400" dirty="0"/>
                <a:t>represents </a:t>
              </a:r>
              <a:r>
                <a:rPr lang="en-US" altLang="en-US" sz="1400" i="1" dirty="0"/>
                <a:t>A </a:t>
              </a:r>
              <a:r>
                <a:rPr lang="en-US" altLang="en-US" sz="1400" b="1" dirty="0">
                  <a:sym typeface="Symbol" panose="05050102010706020507" pitchFamily="18" charset="2"/>
                </a:rPr>
                <a:t></a:t>
              </a:r>
              <a:r>
                <a:rPr lang="en-US" altLang="en-US" dirty="0"/>
                <a:t> </a:t>
              </a:r>
              <a:r>
                <a:rPr lang="en-US" altLang="en-US" sz="1400" i="1" dirty="0"/>
                <a:t>B.</a:t>
              </a:r>
            </a:p>
          </p:txBody>
        </p:sp>
        <p:sp>
          <p:nvSpPr>
            <p:cNvPr id="23" name="Text Box 8">
              <a:extLst>
                <a:ext uri="{FF2B5EF4-FFF2-40B4-BE49-F238E27FC236}">
                  <a16:creationId xmlns:a16="http://schemas.microsoft.com/office/drawing/2014/main" id="{8F128BFB-D5CD-4984-AA6D-F5BB73C81808}"/>
                </a:ext>
              </a:extLst>
            </p:cNvPr>
            <p:cNvSpPr txBox="1">
              <a:spLocks noChangeArrowheads="1"/>
            </p:cNvSpPr>
            <p:nvPr/>
          </p:nvSpPr>
          <p:spPr bwMode="auto">
            <a:xfrm>
              <a:off x="2819400" y="4262977"/>
              <a:ext cx="1676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a:t>Shaded region</a:t>
              </a:r>
            </a:p>
            <a:p>
              <a:pPr eaLnBrk="1" hangingPunct="1"/>
              <a:r>
                <a:rPr lang="en-US" altLang="en-US" sz="1400"/>
                <a:t>represents </a:t>
              </a:r>
              <a:r>
                <a:rPr lang="en-US" altLang="en-US" sz="1400" i="1"/>
                <a:t>A </a:t>
              </a:r>
              <a:r>
                <a:rPr lang="en-US" altLang="en-US" sz="1400" b="1">
                  <a:sym typeface="Symbol" panose="05050102010706020507" pitchFamily="18" charset="2"/>
                </a:rPr>
                <a:t></a:t>
              </a:r>
              <a:r>
                <a:rPr lang="en-US" altLang="en-US">
                  <a:sym typeface="Symbol" panose="05050102010706020507" pitchFamily="18" charset="2"/>
                </a:rPr>
                <a:t> </a:t>
              </a:r>
              <a:r>
                <a:rPr lang="en-US" altLang="en-US" sz="1400" i="1"/>
                <a:t>B.</a:t>
              </a:r>
            </a:p>
          </p:txBody>
        </p:sp>
        <p:sp>
          <p:nvSpPr>
            <p:cNvPr id="24" name="Text Box 8">
              <a:extLst>
                <a:ext uri="{FF2B5EF4-FFF2-40B4-BE49-F238E27FC236}">
                  <a16:creationId xmlns:a16="http://schemas.microsoft.com/office/drawing/2014/main" id="{2881ECD3-D584-4C39-9B89-09669665B3E0}"/>
                </a:ext>
              </a:extLst>
            </p:cNvPr>
            <p:cNvSpPr txBox="1">
              <a:spLocks noChangeArrowheads="1"/>
            </p:cNvSpPr>
            <p:nvPr/>
          </p:nvSpPr>
          <p:spPr bwMode="auto">
            <a:xfrm>
              <a:off x="4953000" y="4262977"/>
              <a:ext cx="1600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a:t>Shaded region</a:t>
              </a:r>
            </a:p>
            <a:p>
              <a:pPr eaLnBrk="1" hangingPunct="1"/>
              <a:r>
                <a:rPr lang="en-US" altLang="en-US" sz="1400"/>
                <a:t>represents </a:t>
              </a:r>
              <a:r>
                <a:rPr lang="en-US" altLang="en-US" sz="1400" i="1"/>
                <a:t>B </a:t>
              </a:r>
              <a:r>
                <a:rPr lang="en-US" altLang="en-US" sz="1400"/>
                <a:t>–</a:t>
              </a:r>
              <a:r>
                <a:rPr lang="en-US" altLang="en-US" sz="1400" i="1"/>
                <a:t> A.</a:t>
              </a:r>
              <a:endParaRPr lang="en-US" altLang="en-US" sz="1400"/>
            </a:p>
          </p:txBody>
        </p:sp>
        <p:sp>
          <p:nvSpPr>
            <p:cNvPr id="25" name="Text Box 8">
              <a:extLst>
                <a:ext uri="{FF2B5EF4-FFF2-40B4-BE49-F238E27FC236}">
                  <a16:creationId xmlns:a16="http://schemas.microsoft.com/office/drawing/2014/main" id="{C332DAE4-A6CE-453B-B827-F7142AE68246}"/>
                </a:ext>
              </a:extLst>
            </p:cNvPr>
            <p:cNvSpPr txBox="1">
              <a:spLocks noChangeArrowheads="1"/>
            </p:cNvSpPr>
            <p:nvPr/>
          </p:nvSpPr>
          <p:spPr bwMode="auto">
            <a:xfrm>
              <a:off x="7010400" y="4262977"/>
              <a:ext cx="1600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a:t>Shaded region</a:t>
              </a:r>
            </a:p>
            <a:p>
              <a:pPr eaLnBrk="1" hangingPunct="1"/>
              <a:r>
                <a:rPr lang="en-US" altLang="en-US" sz="1400"/>
                <a:t>represents </a:t>
              </a:r>
              <a:r>
                <a:rPr lang="en-US" altLang="en-US" sz="1400" i="1"/>
                <a:t>A</a:t>
              </a:r>
              <a:r>
                <a:rPr lang="en-US" altLang="en-US" sz="1400" i="1" baseline="30000"/>
                <a:t>c</a:t>
              </a:r>
              <a:r>
                <a:rPr lang="en-US" altLang="en-US" sz="1400" i="1"/>
                <a:t>.</a:t>
              </a:r>
              <a:endParaRPr lang="en-US" altLang="en-US" sz="1400"/>
            </a:p>
          </p:txBody>
        </p:sp>
        <p:sp>
          <p:nvSpPr>
            <p:cNvPr id="26" name="Text Box 7">
              <a:extLst>
                <a:ext uri="{FF2B5EF4-FFF2-40B4-BE49-F238E27FC236}">
                  <a16:creationId xmlns:a16="http://schemas.microsoft.com/office/drawing/2014/main" id="{83E5DF97-AFAA-4901-80FE-3D514255707B}"/>
                </a:ext>
              </a:extLst>
            </p:cNvPr>
            <p:cNvSpPr txBox="1">
              <a:spLocks noChangeArrowheads="1"/>
            </p:cNvSpPr>
            <p:nvPr/>
          </p:nvSpPr>
          <p:spPr bwMode="auto">
            <a:xfrm>
              <a:off x="3886200" y="4850876"/>
              <a:ext cx="1393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200" b="1" dirty="0"/>
                <a:t>Figure 6.1.4</a:t>
              </a:r>
            </a:p>
          </p:txBody>
        </p:sp>
      </p:grpSp>
      <p:sp>
        <p:nvSpPr>
          <p:cNvPr id="27" name="TextBox 26">
            <a:extLst>
              <a:ext uri="{FF2B5EF4-FFF2-40B4-BE49-F238E27FC236}">
                <a16:creationId xmlns:a16="http://schemas.microsoft.com/office/drawing/2014/main" id="{9EA80755-F89D-485E-8253-56987A1CD526}"/>
              </a:ext>
            </a:extLst>
          </p:cNvPr>
          <p:cNvSpPr txBox="1"/>
          <p:nvPr/>
        </p:nvSpPr>
        <p:spPr>
          <a:xfrm>
            <a:off x="373846" y="982176"/>
            <a:ext cx="7856264" cy="523220"/>
          </a:xfrm>
          <a:prstGeom prst="rect">
            <a:avLst/>
          </a:prstGeom>
          <a:noFill/>
          <a:ln>
            <a:noFill/>
          </a:ln>
        </p:spPr>
        <p:txBody>
          <a:bodyPr wrap="square" rtlCol="0">
            <a:spAutoFit/>
          </a:bodyPr>
          <a:lstStyle/>
          <a:p>
            <a:r>
              <a:rPr lang="en-US" altLang="en-US" sz="2800" dirty="0">
                <a:solidFill>
                  <a:srgbClr val="C00000"/>
                </a:solidFill>
              </a:rPr>
              <a:t>Union, intersection, difference and complement.</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80CEF0E2-B554-481A-8C79-04A91B238A76}"/>
                  </a:ext>
                </a:extLst>
              </p:cNvPr>
              <p:cNvSpPr txBox="1"/>
              <p:nvPr/>
            </p:nvSpPr>
            <p:spPr>
              <a:xfrm>
                <a:off x="663368" y="3965090"/>
                <a:ext cx="7842958" cy="2648738"/>
              </a:xfrm>
              <a:prstGeom prst="rect">
                <a:avLst/>
              </a:prstGeom>
              <a:noFill/>
              <a:ln>
                <a:noFill/>
              </a:ln>
            </p:spPr>
            <p:txBody>
              <a:bodyPr wrap="square" rtlCol="0">
                <a:spAutoFit/>
              </a:bodyPr>
              <a:lstStyle/>
              <a:p>
                <a:pPr>
                  <a:spcAft>
                    <a:spcPts val="600"/>
                  </a:spcAft>
                </a:pPr>
                <a:r>
                  <a:rPr lang="en-US" altLang="en-US" sz="2400" dirty="0"/>
                  <a:t>Let the universal set be </a:t>
                </a:r>
                <a14:m>
                  <m:oMath xmlns:m="http://schemas.openxmlformats.org/officeDocument/2006/math">
                    <m:r>
                      <a:rPr lang="en-US" altLang="en-US" sz="2400" i="1" dirty="0" smtClean="0">
                        <a:latin typeface="Cambria Math" panose="02040503050406030204" pitchFamily="18" charset="0"/>
                      </a:rPr>
                      <m:t>𝑈</m:t>
                    </m:r>
                    <m:r>
                      <a:rPr lang="en-US" altLang="en-US" sz="2400" i="1" dirty="0" smtClean="0">
                        <a:latin typeface="Cambria Math" panose="02040503050406030204" pitchFamily="18" charset="0"/>
                      </a:rPr>
                      <m:t>={</m:t>
                    </m:r>
                    <m:r>
                      <a:rPr lang="en-US" altLang="en-US" sz="2400" i="1" dirty="0" err="1" smtClean="0">
                        <a:latin typeface="Cambria Math" panose="02040503050406030204" pitchFamily="18" charset="0"/>
                      </a:rPr>
                      <m:t>𝑎</m:t>
                    </m:r>
                    <m:r>
                      <a:rPr lang="en-US" altLang="en-US" sz="2400" i="1" dirty="0" err="1" smtClean="0">
                        <a:latin typeface="Cambria Math" panose="02040503050406030204" pitchFamily="18" charset="0"/>
                      </a:rPr>
                      <m:t>,</m:t>
                    </m:r>
                    <m:r>
                      <a:rPr lang="en-US" altLang="en-US" sz="2400" i="1" dirty="0" err="1" smtClean="0">
                        <a:latin typeface="Cambria Math" panose="02040503050406030204" pitchFamily="18" charset="0"/>
                      </a:rPr>
                      <m:t>𝑏</m:t>
                    </m:r>
                    <m:r>
                      <a:rPr lang="en-US" altLang="en-US" sz="2400" i="1" dirty="0" err="1" smtClean="0">
                        <a:latin typeface="Cambria Math" panose="02040503050406030204" pitchFamily="18" charset="0"/>
                      </a:rPr>
                      <m:t>,</m:t>
                    </m:r>
                    <m:r>
                      <a:rPr lang="en-US" altLang="en-US" sz="2400" i="1" dirty="0" err="1" smtClean="0">
                        <a:latin typeface="Cambria Math" panose="02040503050406030204" pitchFamily="18" charset="0"/>
                      </a:rPr>
                      <m:t>𝑐</m:t>
                    </m:r>
                    <m:r>
                      <a:rPr lang="en-US" altLang="en-US" sz="2400" i="1" dirty="0" err="1" smtClean="0">
                        <a:latin typeface="Cambria Math" panose="02040503050406030204" pitchFamily="18" charset="0"/>
                      </a:rPr>
                      <m:t>,</m:t>
                    </m:r>
                    <m:r>
                      <a:rPr lang="en-US" altLang="en-US" sz="2400" i="1" dirty="0" err="1" smtClean="0">
                        <a:latin typeface="Cambria Math" panose="02040503050406030204" pitchFamily="18" charset="0"/>
                      </a:rPr>
                      <m:t>𝑑</m:t>
                    </m:r>
                    <m:r>
                      <a:rPr lang="en-US" altLang="en-US" sz="2400" i="1" dirty="0" err="1" smtClean="0">
                        <a:latin typeface="Cambria Math" panose="02040503050406030204" pitchFamily="18" charset="0"/>
                      </a:rPr>
                      <m:t>,</m:t>
                    </m:r>
                    <m:r>
                      <a:rPr lang="en-US" altLang="en-US" sz="2400" i="1" dirty="0" err="1" smtClean="0">
                        <a:latin typeface="Cambria Math" panose="02040503050406030204" pitchFamily="18" charset="0"/>
                      </a:rPr>
                      <m:t>𝑒</m:t>
                    </m:r>
                    <m:r>
                      <a:rPr lang="en-US" altLang="en-US" sz="2400" i="1" dirty="0" err="1" smtClean="0">
                        <a:latin typeface="Cambria Math" panose="02040503050406030204" pitchFamily="18" charset="0"/>
                      </a:rPr>
                      <m:t>,</m:t>
                    </m:r>
                    <m:r>
                      <a:rPr lang="en-US" altLang="en-US" sz="2400" i="1" dirty="0" err="1" smtClean="0">
                        <a:latin typeface="Cambria Math" panose="02040503050406030204" pitchFamily="18" charset="0"/>
                      </a:rPr>
                      <m:t>𝑓</m:t>
                    </m:r>
                    <m:r>
                      <a:rPr lang="en-US" altLang="en-US" sz="2400" i="1" dirty="0" err="1" smtClean="0">
                        <a:latin typeface="Cambria Math" panose="02040503050406030204" pitchFamily="18" charset="0"/>
                      </a:rPr>
                      <m:t>,</m:t>
                    </m:r>
                    <m:r>
                      <a:rPr lang="en-US" altLang="en-US" sz="2400" i="1" dirty="0" err="1" smtClean="0">
                        <a:latin typeface="Cambria Math" panose="02040503050406030204" pitchFamily="18" charset="0"/>
                      </a:rPr>
                      <m:t>𝑔</m:t>
                    </m:r>
                    <m:r>
                      <a:rPr lang="en-US" altLang="en-US" sz="2400" i="1" dirty="0" smtClean="0">
                        <a:latin typeface="Cambria Math" panose="02040503050406030204" pitchFamily="18" charset="0"/>
                      </a:rPr>
                      <m:t>} </m:t>
                    </m:r>
                  </m:oMath>
                </a14:m>
                <a:r>
                  <a:rPr lang="en-US" altLang="en-US" sz="2400" dirty="0"/>
                  <a:t>and </a:t>
                </a:r>
                <a:br>
                  <a:rPr lang="en-US" altLang="en-US" sz="2400" dirty="0"/>
                </a:br>
                <a:r>
                  <a:rPr lang="en-US" altLang="en-US" sz="2400" dirty="0"/>
                  <a:t>let </a:t>
                </a:r>
                <a14:m>
                  <m:oMath xmlns:m="http://schemas.openxmlformats.org/officeDocument/2006/math">
                    <m:r>
                      <a:rPr lang="en-US" altLang="en-US" sz="2400" i="1" dirty="0" smtClean="0">
                        <a:latin typeface="Cambria Math" panose="02040503050406030204" pitchFamily="18" charset="0"/>
                      </a:rPr>
                      <m:t>𝐴</m:t>
                    </m:r>
                    <m:r>
                      <a:rPr lang="en-US" altLang="en-US" sz="2400" i="1" dirty="0" smtClean="0">
                        <a:latin typeface="Cambria Math" panose="02040503050406030204" pitchFamily="18" charset="0"/>
                      </a:rPr>
                      <m:t>={</m:t>
                    </m:r>
                    <m:r>
                      <a:rPr lang="en-US" altLang="en-US" sz="2400" i="1" dirty="0" err="1" smtClean="0">
                        <a:latin typeface="Cambria Math" panose="02040503050406030204" pitchFamily="18" charset="0"/>
                      </a:rPr>
                      <m:t>𝑎</m:t>
                    </m:r>
                    <m:r>
                      <a:rPr lang="en-US" altLang="en-US" sz="2400" i="1" dirty="0" err="1" smtClean="0">
                        <a:latin typeface="Cambria Math" panose="02040503050406030204" pitchFamily="18" charset="0"/>
                      </a:rPr>
                      <m:t>,</m:t>
                    </m:r>
                    <m:r>
                      <a:rPr lang="en-US" altLang="en-US" sz="2400" i="1" dirty="0" err="1" smtClean="0">
                        <a:latin typeface="Cambria Math" panose="02040503050406030204" pitchFamily="18" charset="0"/>
                      </a:rPr>
                      <m:t>𝑐</m:t>
                    </m:r>
                    <m:r>
                      <a:rPr lang="en-US" altLang="en-US" sz="2400" i="1" dirty="0" err="1" smtClean="0">
                        <a:latin typeface="Cambria Math" panose="02040503050406030204" pitchFamily="18" charset="0"/>
                      </a:rPr>
                      <m:t>,</m:t>
                    </m:r>
                    <m:r>
                      <a:rPr lang="en-US" altLang="en-US" sz="2400" i="1" dirty="0" err="1" smtClean="0">
                        <a:latin typeface="Cambria Math" panose="02040503050406030204" pitchFamily="18" charset="0"/>
                      </a:rPr>
                      <m:t>𝑒</m:t>
                    </m:r>
                    <m:r>
                      <a:rPr lang="en-US" altLang="en-US" sz="2400" i="1" dirty="0" err="1" smtClean="0">
                        <a:latin typeface="Cambria Math" panose="02040503050406030204" pitchFamily="18" charset="0"/>
                      </a:rPr>
                      <m:t>,</m:t>
                    </m:r>
                    <m:r>
                      <a:rPr lang="en-US" altLang="en-US" sz="2400" i="1" dirty="0" err="1" smtClean="0">
                        <a:latin typeface="Cambria Math" panose="02040503050406030204" pitchFamily="18" charset="0"/>
                      </a:rPr>
                      <m:t>𝑔</m:t>
                    </m:r>
                    <m:r>
                      <a:rPr lang="en-US" altLang="en-US" sz="2400" i="1" dirty="0" smtClean="0">
                        <a:latin typeface="Cambria Math" panose="02040503050406030204" pitchFamily="18" charset="0"/>
                      </a:rPr>
                      <m:t>}</m:t>
                    </m:r>
                  </m:oMath>
                </a14:m>
                <a:r>
                  <a:rPr lang="en-US" altLang="en-US" sz="2400" dirty="0"/>
                  <a:t> and </a:t>
                </a:r>
                <a14:m>
                  <m:oMath xmlns:m="http://schemas.openxmlformats.org/officeDocument/2006/math">
                    <m:r>
                      <a:rPr lang="en-US" altLang="en-US" sz="2400" i="1" dirty="0" smtClean="0">
                        <a:latin typeface="Cambria Math" panose="02040503050406030204" pitchFamily="18" charset="0"/>
                      </a:rPr>
                      <m:t>𝐵</m:t>
                    </m:r>
                    <m:r>
                      <a:rPr lang="en-US" altLang="en-US" sz="2400" i="1" dirty="0" smtClean="0">
                        <a:latin typeface="Cambria Math" panose="02040503050406030204" pitchFamily="18" charset="0"/>
                      </a:rPr>
                      <m:t>={</m:t>
                    </m:r>
                    <m:r>
                      <a:rPr lang="en-US" altLang="en-US" sz="2400" i="1" dirty="0" err="1" smtClean="0">
                        <a:latin typeface="Cambria Math" panose="02040503050406030204" pitchFamily="18" charset="0"/>
                      </a:rPr>
                      <m:t>𝑑</m:t>
                    </m:r>
                    <m:r>
                      <a:rPr lang="en-US" altLang="en-US" sz="2400" i="1" dirty="0" err="1" smtClean="0">
                        <a:latin typeface="Cambria Math" panose="02040503050406030204" pitchFamily="18" charset="0"/>
                      </a:rPr>
                      <m:t>,</m:t>
                    </m:r>
                    <m:r>
                      <a:rPr lang="en-US" altLang="en-US" sz="2400" i="1" dirty="0" err="1" smtClean="0">
                        <a:latin typeface="Cambria Math" panose="02040503050406030204" pitchFamily="18" charset="0"/>
                      </a:rPr>
                      <m:t>𝑒</m:t>
                    </m:r>
                    <m:r>
                      <a:rPr lang="en-US" altLang="en-US" sz="2400" i="1" dirty="0" err="1" smtClean="0">
                        <a:latin typeface="Cambria Math" panose="02040503050406030204" pitchFamily="18" charset="0"/>
                      </a:rPr>
                      <m:t>,</m:t>
                    </m:r>
                    <m:r>
                      <a:rPr lang="en-US" altLang="en-US" sz="2400" i="1" dirty="0" err="1" smtClean="0">
                        <a:latin typeface="Cambria Math" panose="02040503050406030204" pitchFamily="18" charset="0"/>
                      </a:rPr>
                      <m:t>𝑓</m:t>
                    </m:r>
                    <m:r>
                      <a:rPr lang="en-US" altLang="en-US" sz="2400" i="1" dirty="0" err="1" smtClean="0">
                        <a:latin typeface="Cambria Math" panose="02040503050406030204" pitchFamily="18" charset="0"/>
                      </a:rPr>
                      <m:t>,</m:t>
                    </m:r>
                    <m:r>
                      <a:rPr lang="en-US" altLang="en-US" sz="2400" i="1" dirty="0" err="1" smtClean="0">
                        <a:latin typeface="Cambria Math" panose="02040503050406030204" pitchFamily="18" charset="0"/>
                      </a:rPr>
                      <m:t>𝑔</m:t>
                    </m:r>
                    <m:r>
                      <a:rPr lang="en-US" altLang="en-US" sz="2400" i="1" dirty="0" smtClean="0">
                        <a:latin typeface="Cambria Math" panose="02040503050406030204" pitchFamily="18" charset="0"/>
                      </a:rPr>
                      <m:t>}</m:t>
                    </m:r>
                  </m:oMath>
                </a14:m>
                <a:r>
                  <a:rPr lang="en-US" altLang="en-US" sz="2400" dirty="0"/>
                  <a:t> . Find </a:t>
                </a:r>
              </a:p>
              <a:p>
                <a:pPr marL="722313" indent="-541338">
                  <a:spcAft>
                    <a:spcPts val="600"/>
                  </a:spcAft>
                </a:pPr>
                <a:r>
                  <a:rPr lang="en-US" altLang="en-US" sz="2400" dirty="0"/>
                  <a:t>a.	</a:t>
                </a:r>
                <a14:m>
                  <m:oMath xmlns:m="http://schemas.openxmlformats.org/officeDocument/2006/math">
                    <m:r>
                      <a:rPr lang="en-SG" altLang="en-US" sz="2400" b="0" i="1" smtClean="0">
                        <a:latin typeface="Cambria Math" panose="02040503050406030204" pitchFamily="18" charset="0"/>
                      </a:rPr>
                      <m:t>𝐴</m:t>
                    </m:r>
                    <m:r>
                      <a:rPr lang="en-SG" altLang="en-US" sz="2400" b="0" i="1" smtClean="0">
                        <a:latin typeface="Cambria Math" panose="02040503050406030204" pitchFamily="18" charset="0"/>
                        <a:ea typeface="Cambria Math" panose="02040503050406030204" pitchFamily="18" charset="0"/>
                      </a:rPr>
                      <m:t>∪</m:t>
                    </m:r>
                    <m:r>
                      <a:rPr lang="en-SG" altLang="en-US" sz="2400" b="0" i="1" smtClean="0">
                        <a:latin typeface="Cambria Math" panose="02040503050406030204" pitchFamily="18" charset="0"/>
                        <a:ea typeface="Cambria Math" panose="02040503050406030204" pitchFamily="18" charset="0"/>
                      </a:rPr>
                      <m:t>𝐵</m:t>
                    </m:r>
                  </m:oMath>
                </a14:m>
                <a:endParaRPr lang="en-US" altLang="en-US" sz="2400" dirty="0"/>
              </a:p>
              <a:p>
                <a:pPr marL="722313" indent="-541338">
                  <a:spcAft>
                    <a:spcPts val="600"/>
                  </a:spcAft>
                </a:pPr>
                <a:r>
                  <a:rPr lang="en-US" altLang="en-US" sz="2400" dirty="0"/>
                  <a:t>b.	</a:t>
                </a:r>
                <a14:m>
                  <m:oMath xmlns:m="http://schemas.openxmlformats.org/officeDocument/2006/math">
                    <m:r>
                      <a:rPr lang="en-SG" altLang="en-US" sz="2400" b="0" i="1" smtClean="0">
                        <a:latin typeface="Cambria Math" panose="02040503050406030204" pitchFamily="18" charset="0"/>
                      </a:rPr>
                      <m:t>𝐴</m:t>
                    </m:r>
                    <m:r>
                      <a:rPr lang="en-SG" altLang="en-US" sz="2400" b="0" i="1" smtClean="0">
                        <a:latin typeface="Cambria Math" panose="02040503050406030204" pitchFamily="18" charset="0"/>
                        <a:ea typeface="Cambria Math" panose="02040503050406030204" pitchFamily="18" charset="0"/>
                      </a:rPr>
                      <m:t>∩</m:t>
                    </m:r>
                    <m:r>
                      <a:rPr lang="en-SG" altLang="en-US" sz="2400" b="0" i="1" smtClean="0">
                        <a:latin typeface="Cambria Math" panose="02040503050406030204" pitchFamily="18" charset="0"/>
                        <a:ea typeface="Cambria Math" panose="02040503050406030204" pitchFamily="18" charset="0"/>
                      </a:rPr>
                      <m:t>𝐵</m:t>
                    </m:r>
                  </m:oMath>
                </a14:m>
                <a:endParaRPr lang="en-US" altLang="en-US" sz="2400" dirty="0"/>
              </a:p>
              <a:p>
                <a:pPr marL="722313" indent="-541338">
                  <a:spcAft>
                    <a:spcPts val="600"/>
                  </a:spcAft>
                </a:pPr>
                <a:r>
                  <a:rPr lang="en-US" altLang="en-US" sz="2400" dirty="0"/>
                  <a:t>c.	</a:t>
                </a:r>
                <a14:m>
                  <m:oMath xmlns:m="http://schemas.openxmlformats.org/officeDocument/2006/math">
                    <m:r>
                      <a:rPr lang="en-SG" altLang="en-US" sz="2400" b="0" i="1" smtClean="0">
                        <a:latin typeface="Cambria Math" panose="02040503050406030204" pitchFamily="18" charset="0"/>
                      </a:rPr>
                      <m:t>𝐵</m:t>
                    </m:r>
                    <m:r>
                      <a:rPr lang="en-US" altLang="en-US" sz="2400" b="0" i="1" smtClean="0">
                        <a:latin typeface="Cambria Math" panose="02040503050406030204" pitchFamily="18" charset="0"/>
                      </a:rPr>
                      <m:t> \ </m:t>
                    </m:r>
                    <m:r>
                      <a:rPr lang="en-US" altLang="en-US" sz="2400" b="0" i="1" smtClean="0">
                        <a:latin typeface="Cambria Math" panose="02040503050406030204" pitchFamily="18" charset="0"/>
                      </a:rPr>
                      <m:t>𝐴</m:t>
                    </m:r>
                  </m:oMath>
                </a14:m>
                <a:r>
                  <a:rPr lang="en-US" altLang="en-US" sz="2400" dirty="0"/>
                  <a:t> </a:t>
                </a:r>
              </a:p>
              <a:p>
                <a:pPr marL="722313" indent="-541338">
                  <a:spcAft>
                    <a:spcPts val="600"/>
                  </a:spcAft>
                </a:pPr>
                <a:r>
                  <a:rPr lang="en-US" altLang="en-US" sz="2400" dirty="0"/>
                  <a:t>d.	</a:t>
                </a:r>
                <a14:m>
                  <m:oMath xmlns:m="http://schemas.openxmlformats.org/officeDocument/2006/math">
                    <m:acc>
                      <m:accPr>
                        <m:chr m:val="̅"/>
                        <m:ctrlPr>
                          <a:rPr lang="en-US" altLang="en-US" sz="2400" i="1" smtClean="0">
                            <a:latin typeface="Cambria Math" panose="02040503050406030204" pitchFamily="18" charset="0"/>
                          </a:rPr>
                        </m:ctrlPr>
                      </m:accPr>
                      <m:e>
                        <m:r>
                          <a:rPr lang="en-SG" altLang="en-US" sz="2400" b="0" i="1" smtClean="0">
                            <a:latin typeface="Cambria Math" panose="02040503050406030204" pitchFamily="18" charset="0"/>
                          </a:rPr>
                          <m:t>𝐴</m:t>
                        </m:r>
                      </m:e>
                    </m:acc>
                  </m:oMath>
                </a14:m>
                <a:endParaRPr lang="en-US" altLang="en-US" sz="2400" dirty="0"/>
              </a:p>
            </p:txBody>
          </p:sp>
        </mc:Choice>
        <mc:Fallback xmlns="">
          <p:sp>
            <p:nvSpPr>
              <p:cNvPr id="28" name="TextBox 27">
                <a:extLst>
                  <a:ext uri="{FF2B5EF4-FFF2-40B4-BE49-F238E27FC236}">
                    <a16:creationId xmlns:a16="http://schemas.microsoft.com/office/drawing/2014/main" id="{80CEF0E2-B554-481A-8C79-04A91B238A76}"/>
                  </a:ext>
                </a:extLst>
              </p:cNvPr>
              <p:cNvSpPr txBox="1">
                <a:spLocks noRot="1" noChangeAspect="1" noMove="1" noResize="1" noEditPoints="1" noAdjustHandles="1" noChangeArrowheads="1" noChangeShapeType="1" noTextEdit="1"/>
              </p:cNvSpPr>
              <p:nvPr/>
            </p:nvSpPr>
            <p:spPr>
              <a:xfrm>
                <a:off x="663368" y="3965090"/>
                <a:ext cx="7842958" cy="2648738"/>
              </a:xfrm>
              <a:prstGeom prst="rect">
                <a:avLst/>
              </a:prstGeom>
              <a:blipFill>
                <a:blip r:embed="rId4"/>
                <a:stretch>
                  <a:fillRect l="-1244" t="-1839" b="-2989"/>
                </a:stretch>
              </a:blipFill>
              <a:ln>
                <a:noFill/>
              </a:ln>
            </p:spPr>
            <p:txBody>
              <a:bodyPr/>
              <a:lstStyle/>
              <a:p>
                <a:r>
                  <a:rPr lang="en-SG">
                    <a:noFill/>
                  </a:rPr>
                  <a:t> </a:t>
                </a:r>
              </a:p>
            </p:txBody>
          </p:sp>
        </mc:Fallback>
      </mc:AlternateContent>
      <p:sp>
        <p:nvSpPr>
          <p:cNvPr id="29" name="TextBox 28">
            <a:extLst>
              <a:ext uri="{FF2B5EF4-FFF2-40B4-BE49-F238E27FC236}">
                <a16:creationId xmlns:a16="http://schemas.microsoft.com/office/drawing/2014/main" id="{A7799037-0A21-4AB1-9739-62F40A610EC5}"/>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ABE4930-14CA-4306-BDAD-46D04881E3A0}"/>
                  </a:ext>
                </a:extLst>
              </p:cNvPr>
              <p:cNvSpPr txBox="1"/>
              <p:nvPr/>
            </p:nvSpPr>
            <p:spPr>
              <a:xfrm>
                <a:off x="2465939" y="4745116"/>
                <a:ext cx="2057400" cy="461665"/>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SG" sz="2400" i="1" dirty="0" smtClean="0">
                          <a:latin typeface="Cambria Math" panose="02040503050406030204" pitchFamily="18" charset="0"/>
                        </a:rPr>
                        <m:t>{</m:t>
                      </m:r>
                      <m:r>
                        <a:rPr lang="en-SG" sz="2400" i="1" dirty="0" err="1" smtClean="0">
                          <a:latin typeface="Cambria Math" panose="02040503050406030204" pitchFamily="18" charset="0"/>
                        </a:rPr>
                        <m:t>𝑎</m:t>
                      </m:r>
                      <m:r>
                        <a:rPr lang="en-SG" sz="2400" i="1" dirty="0" err="1" smtClean="0">
                          <a:latin typeface="Cambria Math" panose="02040503050406030204" pitchFamily="18" charset="0"/>
                        </a:rPr>
                        <m:t>,</m:t>
                      </m:r>
                      <m:r>
                        <a:rPr lang="en-SG" sz="2400" i="1" dirty="0" err="1" smtClean="0">
                          <a:latin typeface="Cambria Math" panose="02040503050406030204" pitchFamily="18" charset="0"/>
                        </a:rPr>
                        <m:t>𝑐</m:t>
                      </m:r>
                      <m:r>
                        <a:rPr lang="en-SG" sz="2400" i="1" dirty="0" err="1" smtClean="0">
                          <a:latin typeface="Cambria Math" panose="02040503050406030204" pitchFamily="18" charset="0"/>
                        </a:rPr>
                        <m:t>,</m:t>
                      </m:r>
                      <m:r>
                        <a:rPr lang="en-SG" sz="2400" i="1" dirty="0" err="1" smtClean="0">
                          <a:latin typeface="Cambria Math" panose="02040503050406030204" pitchFamily="18" charset="0"/>
                        </a:rPr>
                        <m:t>𝑑</m:t>
                      </m:r>
                      <m:r>
                        <a:rPr lang="en-SG" sz="2400" i="1" dirty="0" err="1" smtClean="0">
                          <a:latin typeface="Cambria Math" panose="02040503050406030204" pitchFamily="18" charset="0"/>
                        </a:rPr>
                        <m:t>,</m:t>
                      </m:r>
                      <m:r>
                        <a:rPr lang="en-SG" sz="2400" i="1" dirty="0" err="1" smtClean="0">
                          <a:latin typeface="Cambria Math" panose="02040503050406030204" pitchFamily="18" charset="0"/>
                        </a:rPr>
                        <m:t>𝑒</m:t>
                      </m:r>
                      <m:r>
                        <a:rPr lang="en-SG" sz="2400" i="1" dirty="0" err="1" smtClean="0">
                          <a:latin typeface="Cambria Math" panose="02040503050406030204" pitchFamily="18" charset="0"/>
                        </a:rPr>
                        <m:t>,</m:t>
                      </m:r>
                      <m:r>
                        <a:rPr lang="en-SG" sz="2400" i="1" dirty="0" err="1" smtClean="0">
                          <a:latin typeface="Cambria Math" panose="02040503050406030204" pitchFamily="18" charset="0"/>
                        </a:rPr>
                        <m:t>𝑓</m:t>
                      </m:r>
                      <m:r>
                        <a:rPr lang="en-SG" sz="2400" i="1" dirty="0" err="1" smtClean="0">
                          <a:latin typeface="Cambria Math" panose="02040503050406030204" pitchFamily="18" charset="0"/>
                        </a:rPr>
                        <m:t>,</m:t>
                      </m:r>
                      <m:r>
                        <a:rPr lang="en-SG" sz="2400" i="1" dirty="0" err="1" smtClean="0">
                          <a:latin typeface="Cambria Math" panose="02040503050406030204" pitchFamily="18" charset="0"/>
                        </a:rPr>
                        <m:t>𝑔</m:t>
                      </m:r>
                      <m:r>
                        <a:rPr lang="en-SG" sz="2400" i="1" dirty="0" smtClean="0">
                          <a:latin typeface="Cambria Math" panose="02040503050406030204" pitchFamily="18" charset="0"/>
                        </a:rPr>
                        <m:t>}</m:t>
                      </m:r>
                    </m:oMath>
                  </m:oMathPara>
                </a14:m>
                <a:endParaRPr lang="en-SG" sz="2400" dirty="0"/>
              </a:p>
            </p:txBody>
          </p:sp>
        </mc:Choice>
        <mc:Fallback xmlns="">
          <p:sp>
            <p:nvSpPr>
              <p:cNvPr id="3" name="TextBox 2">
                <a:extLst>
                  <a:ext uri="{FF2B5EF4-FFF2-40B4-BE49-F238E27FC236}">
                    <a16:creationId xmlns:a16="http://schemas.microsoft.com/office/drawing/2014/main" id="{5ABE4930-14CA-4306-BDAD-46D04881E3A0}"/>
                  </a:ext>
                </a:extLst>
              </p:cNvPr>
              <p:cNvSpPr txBox="1">
                <a:spLocks noRot="1" noChangeAspect="1" noMove="1" noResize="1" noEditPoints="1" noAdjustHandles="1" noChangeArrowheads="1" noChangeShapeType="1" noTextEdit="1"/>
              </p:cNvSpPr>
              <p:nvPr/>
            </p:nvSpPr>
            <p:spPr>
              <a:xfrm>
                <a:off x="2465939" y="4745116"/>
                <a:ext cx="2057400" cy="461665"/>
              </a:xfrm>
              <a:prstGeom prst="rect">
                <a:avLst/>
              </a:prstGeom>
              <a:blipFill>
                <a:blip r:embed="rId5"/>
                <a:stretch>
                  <a:fillRect l="-1780" r="-1484" b="-1710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B85202D5-53C3-4944-B9E1-C6E957C3FFDE}"/>
                  </a:ext>
                </a:extLst>
              </p:cNvPr>
              <p:cNvSpPr txBox="1"/>
              <p:nvPr/>
            </p:nvSpPr>
            <p:spPr>
              <a:xfrm>
                <a:off x="2465939" y="5197189"/>
                <a:ext cx="1005656" cy="461665"/>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SG" sz="2400" i="1" dirty="0" smtClean="0">
                          <a:latin typeface="Cambria Math" panose="02040503050406030204" pitchFamily="18" charset="0"/>
                        </a:rPr>
                        <m:t>{</m:t>
                      </m:r>
                      <m:r>
                        <a:rPr lang="en-SG" sz="2400" i="1" dirty="0" err="1" smtClean="0">
                          <a:latin typeface="Cambria Math" panose="02040503050406030204" pitchFamily="18" charset="0"/>
                        </a:rPr>
                        <m:t>𝑒</m:t>
                      </m:r>
                      <m:r>
                        <a:rPr lang="en-SG" sz="2400" i="1" dirty="0" err="1" smtClean="0">
                          <a:latin typeface="Cambria Math" panose="02040503050406030204" pitchFamily="18" charset="0"/>
                        </a:rPr>
                        <m:t>,</m:t>
                      </m:r>
                      <m:r>
                        <a:rPr lang="en-SG" sz="2400" i="1" dirty="0" err="1" smtClean="0">
                          <a:latin typeface="Cambria Math" panose="02040503050406030204" pitchFamily="18" charset="0"/>
                        </a:rPr>
                        <m:t>𝑔</m:t>
                      </m:r>
                      <m:r>
                        <a:rPr lang="en-SG" sz="2400" i="1" dirty="0" smtClean="0">
                          <a:latin typeface="Cambria Math" panose="02040503050406030204" pitchFamily="18" charset="0"/>
                        </a:rPr>
                        <m:t>}</m:t>
                      </m:r>
                    </m:oMath>
                  </m:oMathPara>
                </a14:m>
                <a:endParaRPr lang="en-SG" sz="2400" dirty="0"/>
              </a:p>
            </p:txBody>
          </p:sp>
        </mc:Choice>
        <mc:Fallback xmlns="">
          <p:sp>
            <p:nvSpPr>
              <p:cNvPr id="33" name="TextBox 32">
                <a:extLst>
                  <a:ext uri="{FF2B5EF4-FFF2-40B4-BE49-F238E27FC236}">
                    <a16:creationId xmlns:a16="http://schemas.microsoft.com/office/drawing/2014/main" id="{B85202D5-53C3-4944-B9E1-C6E957C3FFDE}"/>
                  </a:ext>
                </a:extLst>
              </p:cNvPr>
              <p:cNvSpPr txBox="1">
                <a:spLocks noRot="1" noChangeAspect="1" noMove="1" noResize="1" noEditPoints="1" noAdjustHandles="1" noChangeArrowheads="1" noChangeShapeType="1" noTextEdit="1"/>
              </p:cNvSpPr>
              <p:nvPr/>
            </p:nvSpPr>
            <p:spPr>
              <a:xfrm>
                <a:off x="2465939" y="5197189"/>
                <a:ext cx="1005656" cy="461665"/>
              </a:xfrm>
              <a:prstGeom prst="rect">
                <a:avLst/>
              </a:prstGeom>
              <a:blipFill>
                <a:blip r:embed="rId6"/>
                <a:stretch>
                  <a:fillRect b="-1866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AA3733C1-EB07-4D66-BA38-E0403D2D924E}"/>
                  </a:ext>
                </a:extLst>
              </p:cNvPr>
              <p:cNvSpPr txBox="1"/>
              <p:nvPr/>
            </p:nvSpPr>
            <p:spPr>
              <a:xfrm>
                <a:off x="2473430" y="5658854"/>
                <a:ext cx="1005656" cy="461665"/>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SG" sz="2400" i="1" dirty="0" smtClean="0">
                          <a:latin typeface="Cambria Math" panose="02040503050406030204" pitchFamily="18" charset="0"/>
                        </a:rPr>
                        <m:t>{</m:t>
                      </m:r>
                      <m:r>
                        <a:rPr lang="en-SG" sz="2400" b="0" i="1" dirty="0" smtClean="0">
                          <a:latin typeface="Cambria Math" panose="02040503050406030204" pitchFamily="18" charset="0"/>
                        </a:rPr>
                        <m:t>𝑑</m:t>
                      </m:r>
                      <m:r>
                        <a:rPr lang="en-SG" sz="2400" i="1" dirty="0" err="1" smtClean="0">
                          <a:latin typeface="Cambria Math" panose="02040503050406030204" pitchFamily="18" charset="0"/>
                        </a:rPr>
                        <m:t>,</m:t>
                      </m:r>
                      <m:r>
                        <a:rPr lang="en-SG" sz="2400" b="0" i="1" dirty="0" smtClean="0">
                          <a:latin typeface="Cambria Math" panose="02040503050406030204" pitchFamily="18" charset="0"/>
                        </a:rPr>
                        <m:t>𝑓</m:t>
                      </m:r>
                      <m:r>
                        <a:rPr lang="en-SG" sz="2400" i="1" dirty="0" smtClean="0">
                          <a:latin typeface="Cambria Math" panose="02040503050406030204" pitchFamily="18" charset="0"/>
                        </a:rPr>
                        <m:t>}</m:t>
                      </m:r>
                    </m:oMath>
                  </m:oMathPara>
                </a14:m>
                <a:endParaRPr lang="en-SG" sz="2400" dirty="0"/>
              </a:p>
            </p:txBody>
          </p:sp>
        </mc:Choice>
        <mc:Fallback xmlns="">
          <p:sp>
            <p:nvSpPr>
              <p:cNvPr id="35" name="TextBox 34">
                <a:extLst>
                  <a:ext uri="{FF2B5EF4-FFF2-40B4-BE49-F238E27FC236}">
                    <a16:creationId xmlns:a16="http://schemas.microsoft.com/office/drawing/2014/main" id="{AA3733C1-EB07-4D66-BA38-E0403D2D924E}"/>
                  </a:ext>
                </a:extLst>
              </p:cNvPr>
              <p:cNvSpPr txBox="1">
                <a:spLocks noRot="1" noChangeAspect="1" noMove="1" noResize="1" noEditPoints="1" noAdjustHandles="1" noChangeArrowheads="1" noChangeShapeType="1" noTextEdit="1"/>
              </p:cNvSpPr>
              <p:nvPr/>
            </p:nvSpPr>
            <p:spPr>
              <a:xfrm>
                <a:off x="2473430" y="5658854"/>
                <a:ext cx="1005656" cy="461665"/>
              </a:xfrm>
              <a:prstGeom prst="rect">
                <a:avLst/>
              </a:prstGeom>
              <a:blipFill>
                <a:blip r:embed="rId7"/>
                <a:stretch>
                  <a:fillRect b="-1710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65FF1333-B01D-4C87-9950-CB3C18AFA730}"/>
                  </a:ext>
                </a:extLst>
              </p:cNvPr>
              <p:cNvSpPr txBox="1"/>
              <p:nvPr/>
            </p:nvSpPr>
            <p:spPr>
              <a:xfrm>
                <a:off x="2480920" y="6110927"/>
                <a:ext cx="1333369" cy="461665"/>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SG" sz="2400" i="1" dirty="0" smtClean="0">
                          <a:latin typeface="Cambria Math" panose="02040503050406030204" pitchFamily="18" charset="0"/>
                        </a:rPr>
                        <m:t>{</m:t>
                      </m:r>
                      <m:r>
                        <a:rPr lang="en-SG" sz="2400" b="0" i="1" dirty="0" smtClean="0">
                          <a:latin typeface="Cambria Math" panose="02040503050406030204" pitchFamily="18" charset="0"/>
                        </a:rPr>
                        <m:t>𝑏</m:t>
                      </m:r>
                      <m:r>
                        <a:rPr lang="en-SG" sz="2400" b="0" i="1" dirty="0" smtClean="0">
                          <a:latin typeface="Cambria Math" panose="02040503050406030204" pitchFamily="18" charset="0"/>
                        </a:rPr>
                        <m:t>,</m:t>
                      </m:r>
                      <m:r>
                        <a:rPr lang="en-SG" sz="2400" b="0" i="1" dirty="0" smtClean="0">
                          <a:latin typeface="Cambria Math" panose="02040503050406030204" pitchFamily="18" charset="0"/>
                        </a:rPr>
                        <m:t>𝑑</m:t>
                      </m:r>
                      <m:r>
                        <a:rPr lang="en-SG" sz="2400" i="1" dirty="0" err="1" smtClean="0">
                          <a:latin typeface="Cambria Math" panose="02040503050406030204" pitchFamily="18" charset="0"/>
                        </a:rPr>
                        <m:t>,</m:t>
                      </m:r>
                      <m:r>
                        <a:rPr lang="en-SG" sz="2400" b="0" i="1" dirty="0" smtClean="0">
                          <a:latin typeface="Cambria Math" panose="02040503050406030204" pitchFamily="18" charset="0"/>
                        </a:rPr>
                        <m:t>𝑓</m:t>
                      </m:r>
                      <m:r>
                        <a:rPr lang="en-SG" sz="2400" i="1" dirty="0" smtClean="0">
                          <a:latin typeface="Cambria Math" panose="02040503050406030204" pitchFamily="18" charset="0"/>
                        </a:rPr>
                        <m:t>}</m:t>
                      </m:r>
                    </m:oMath>
                  </m:oMathPara>
                </a14:m>
                <a:endParaRPr lang="en-SG" sz="2400" dirty="0"/>
              </a:p>
            </p:txBody>
          </p:sp>
        </mc:Choice>
        <mc:Fallback xmlns="">
          <p:sp>
            <p:nvSpPr>
              <p:cNvPr id="37" name="TextBox 36">
                <a:extLst>
                  <a:ext uri="{FF2B5EF4-FFF2-40B4-BE49-F238E27FC236}">
                    <a16:creationId xmlns:a16="http://schemas.microsoft.com/office/drawing/2014/main" id="{65FF1333-B01D-4C87-9950-CB3C18AFA730}"/>
                  </a:ext>
                </a:extLst>
              </p:cNvPr>
              <p:cNvSpPr txBox="1">
                <a:spLocks noRot="1" noChangeAspect="1" noMove="1" noResize="1" noEditPoints="1" noAdjustHandles="1" noChangeArrowheads="1" noChangeShapeType="1" noTextEdit="1"/>
              </p:cNvSpPr>
              <p:nvPr/>
            </p:nvSpPr>
            <p:spPr>
              <a:xfrm>
                <a:off x="2480920" y="6110927"/>
                <a:ext cx="1333369" cy="461665"/>
              </a:xfrm>
              <a:prstGeom prst="rect">
                <a:avLst/>
              </a:prstGeom>
              <a:blipFill>
                <a:blip r:embed="rId8"/>
                <a:stretch>
                  <a:fillRect b="-17105"/>
                </a:stretch>
              </a:blipFill>
            </p:spPr>
            <p:txBody>
              <a:bodyPr/>
              <a:lstStyle/>
              <a:p>
                <a:r>
                  <a:rPr lang="en-SG">
                    <a:noFill/>
                  </a:rPr>
                  <a:t> </a:t>
                </a:r>
              </a:p>
            </p:txBody>
          </p:sp>
        </mc:Fallback>
      </mc:AlternateContent>
      <p:sp>
        <p:nvSpPr>
          <p:cNvPr id="30" name="Oval 29"/>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131696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75E3A9A-5B37-4743-9F40-4555CE517003}"/>
                  </a:ext>
                </a:extLst>
              </p:cNvPr>
              <p:cNvSpPr txBox="1"/>
              <p:nvPr/>
            </p:nvSpPr>
            <p:spPr>
              <a:xfrm>
                <a:off x="4124259" y="5174979"/>
                <a:ext cx="4781148" cy="1323439"/>
              </a:xfrm>
              <a:prstGeom prst="rect">
                <a:avLst/>
              </a:prstGeom>
              <a:noFill/>
            </p:spPr>
            <p:txBody>
              <a:bodyPr wrap="square" rtlCol="0">
                <a:spAutoFit/>
              </a:bodyPr>
              <a:lstStyle/>
              <a:p>
                <a:r>
                  <a:rPr lang="en-US" sz="2000" dirty="0"/>
                  <a:t>Note: In a context where </a:t>
                </a:r>
                <a14:m>
                  <m:oMath xmlns:m="http://schemas.openxmlformats.org/officeDocument/2006/math">
                    <m:r>
                      <a:rPr lang="en-US" sz="2000" i="1" dirty="0" smtClean="0">
                        <a:latin typeface="Cambria Math" panose="02040503050406030204" pitchFamily="18" charset="0"/>
                      </a:rPr>
                      <m:t>𝑈</m:t>
                    </m:r>
                  </m:oMath>
                </a14:m>
                <a:r>
                  <a:rPr lang="en-US" sz="2000" dirty="0"/>
                  <a:t> is the universal set (so that implicitly means </a:t>
                </a:r>
                <a14:m>
                  <m:oMath xmlns:m="http://schemas.openxmlformats.org/officeDocument/2006/math">
                    <m:r>
                      <a:rPr lang="en-US" sz="2000" b="0" i="1" smtClean="0">
                        <a:latin typeface="Cambria Math" panose="02040503050406030204" pitchFamily="18" charset="0"/>
                      </a:rPr>
                      <m:t>𝑈</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𝑋</m:t>
                    </m:r>
                  </m:oMath>
                </a14:m>
                <a:r>
                  <a:rPr lang="en-SG" sz="2000" dirty="0"/>
                  <a:t>), the complement of </a:t>
                </a:r>
                <a14:m>
                  <m:oMath xmlns:m="http://schemas.openxmlformats.org/officeDocument/2006/math">
                    <m:r>
                      <a:rPr lang="en-SG" sz="2000" i="1" dirty="0" smtClean="0">
                        <a:latin typeface="Cambria Math" panose="02040503050406030204" pitchFamily="18" charset="0"/>
                      </a:rPr>
                      <m:t>𝑋</m:t>
                    </m:r>
                  </m:oMath>
                </a14:m>
                <a:r>
                  <a:rPr lang="en-SG" sz="2000" dirty="0"/>
                  <a:t>, denoted </a:t>
                </a:r>
                <a14:m>
                  <m:oMath xmlns:m="http://schemas.openxmlformats.org/officeDocument/2006/math">
                    <m:acc>
                      <m:accPr>
                        <m:chr m:val="̅"/>
                        <m:ctrlPr>
                          <a:rPr lang="en-SG" sz="2000" i="1" smtClean="0">
                            <a:latin typeface="Cambria Math" panose="02040503050406030204" pitchFamily="18" charset="0"/>
                          </a:rPr>
                        </m:ctrlPr>
                      </m:accPr>
                      <m:e>
                        <m:r>
                          <a:rPr lang="en-US" sz="2000" b="0" i="1" smtClean="0">
                            <a:latin typeface="Cambria Math" panose="02040503050406030204" pitchFamily="18" charset="0"/>
                          </a:rPr>
                          <m:t>𝑋</m:t>
                        </m:r>
                      </m:e>
                    </m:acc>
                  </m:oMath>
                </a14:m>
                <a:r>
                  <a:rPr lang="en-SG" sz="2000" dirty="0"/>
                  <a:t> or </a:t>
                </a:r>
                <a14:m>
                  <m:oMath xmlns:m="http://schemas.openxmlformats.org/officeDocument/2006/math">
                    <m:sSup>
                      <m:sSupPr>
                        <m:ctrlPr>
                          <a:rPr lang="en-SG" sz="2000" i="1" smtClean="0">
                            <a:latin typeface="Cambria Math" panose="02040503050406030204" pitchFamily="18" charset="0"/>
                          </a:rPr>
                        </m:ctrlPr>
                      </m:sSupPr>
                      <m:e>
                        <m:r>
                          <a:rPr lang="en-US" sz="2000" b="0" i="1" smtClean="0">
                            <a:latin typeface="Cambria Math" panose="02040503050406030204" pitchFamily="18" charset="0"/>
                          </a:rPr>
                          <m:t>𝑋</m:t>
                        </m:r>
                      </m:e>
                      <m:sup>
                        <m:r>
                          <a:rPr lang="en-US" sz="2000" b="0" i="1" smtClean="0">
                            <a:latin typeface="Cambria Math" panose="02040503050406030204" pitchFamily="18" charset="0"/>
                          </a:rPr>
                          <m:t>𝑐</m:t>
                        </m:r>
                      </m:sup>
                    </m:sSup>
                  </m:oMath>
                </a14:m>
                <a:r>
                  <a:rPr lang="en-SG" sz="2000" dirty="0"/>
                  <a:t>, is defined by </a:t>
                </a:r>
                <a14:m>
                  <m:oMath xmlns:m="http://schemas.openxmlformats.org/officeDocument/2006/math">
                    <m:acc>
                      <m:accPr>
                        <m:chr m:val="̅"/>
                        <m:ctrlPr>
                          <a:rPr lang="en-SG" sz="2000" i="1">
                            <a:latin typeface="Cambria Math" panose="02040503050406030204" pitchFamily="18" charset="0"/>
                          </a:rPr>
                        </m:ctrlPr>
                      </m:accPr>
                      <m:e>
                        <m:r>
                          <a:rPr lang="en-US" sz="2000" i="1">
                            <a:latin typeface="Cambria Math" panose="02040503050406030204" pitchFamily="18" charset="0"/>
                          </a:rPr>
                          <m:t>𝑋</m:t>
                        </m:r>
                      </m:e>
                    </m:acc>
                    <m:r>
                      <a:rPr lang="en-US" sz="2000" b="0" i="1" smtClean="0">
                        <a:latin typeface="Cambria Math" panose="02040503050406030204" pitchFamily="18" charset="0"/>
                      </a:rPr>
                      <m:t>=</m:t>
                    </m:r>
                    <m:r>
                      <a:rPr lang="en-US" sz="2000" b="0" i="1" smtClean="0">
                        <a:latin typeface="Cambria Math" panose="02040503050406030204" pitchFamily="18" charset="0"/>
                      </a:rPr>
                      <m:t>𝑈</m:t>
                    </m:r>
                    <m:r>
                      <a:rPr lang="en-US" sz="2000" b="0" i="1" smtClean="0">
                        <a:latin typeface="Cambria Math" panose="02040503050406030204" pitchFamily="18" charset="0"/>
                      </a:rPr>
                      <m:t> \ </m:t>
                    </m:r>
                    <m:r>
                      <a:rPr lang="en-US" sz="2000" b="0" i="1" smtClean="0">
                        <a:latin typeface="Cambria Math" panose="02040503050406030204" pitchFamily="18" charset="0"/>
                      </a:rPr>
                      <m:t>𝑋</m:t>
                    </m:r>
                  </m:oMath>
                </a14:m>
                <a:r>
                  <a:rPr lang="en-SG" sz="2000" dirty="0"/>
                  <a:t>. </a:t>
                </a:r>
              </a:p>
            </p:txBody>
          </p:sp>
        </mc:Choice>
        <mc:Fallback xmlns="">
          <p:sp>
            <p:nvSpPr>
              <p:cNvPr id="34" name="TextBox 33">
                <a:extLst>
                  <a:ext uri="{FF2B5EF4-FFF2-40B4-BE49-F238E27FC236}">
                    <a16:creationId xmlns:a16="http://schemas.microsoft.com/office/drawing/2014/main" id="{875E3A9A-5B37-4743-9F40-4555CE517003}"/>
                  </a:ext>
                </a:extLst>
              </p:cNvPr>
              <p:cNvSpPr txBox="1">
                <a:spLocks noRot="1" noChangeAspect="1" noMove="1" noResize="1" noEditPoints="1" noAdjustHandles="1" noChangeArrowheads="1" noChangeShapeType="1" noTextEdit="1"/>
              </p:cNvSpPr>
              <p:nvPr/>
            </p:nvSpPr>
            <p:spPr>
              <a:xfrm>
                <a:off x="4124259" y="5174979"/>
                <a:ext cx="4781148" cy="1323439"/>
              </a:xfrm>
              <a:prstGeom prst="rect">
                <a:avLst/>
              </a:prstGeom>
              <a:blipFill>
                <a:blip r:embed="rId9"/>
                <a:stretch>
                  <a:fillRect l="-1403" t="-2765" b="-7373"/>
                </a:stretch>
              </a:blipFill>
            </p:spPr>
            <p:txBody>
              <a:bodyPr/>
              <a:lstStyle/>
              <a:p>
                <a:r>
                  <a:rPr lang="en-SG">
                    <a:noFill/>
                  </a:rPr>
                  <a:t> </a:t>
                </a:r>
              </a:p>
            </p:txBody>
          </p:sp>
        </mc:Fallback>
      </mc:AlternateContent>
    </p:spTree>
    <p:extLst>
      <p:ext uri="{BB962C8B-B14F-4D97-AF65-F5344CB8AC3E}">
        <p14:creationId xmlns:p14="http://schemas.microsoft.com/office/powerpoint/2010/main" val="3425084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dissolve">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dissolve">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dissolve">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dissolve">
                                      <p:cBhvr>
                                        <p:cTn id="3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 grpId="0" animBg="1"/>
      <p:bldP spid="33" grpId="0" animBg="1"/>
      <p:bldP spid="35" grpId="0" animBg="1"/>
      <p:bldP spid="37" grpId="0" animBg="1"/>
      <p:bldP spid="3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Operations on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28</a:t>
            </a:fld>
            <a:endParaRPr lang="en-SG" dirty="0"/>
          </a:p>
        </p:txBody>
      </p:sp>
      <p:sp>
        <p:nvSpPr>
          <p:cNvPr id="23" name="TextBox 22">
            <a:extLst>
              <a:ext uri="{FF2B5EF4-FFF2-40B4-BE49-F238E27FC236}">
                <a16:creationId xmlns:a16="http://schemas.microsoft.com/office/drawing/2014/main" id="{1C7729B7-DD6F-45CE-965B-274CA242352A}"/>
              </a:ext>
            </a:extLst>
          </p:cNvPr>
          <p:cNvSpPr txBox="1"/>
          <p:nvPr/>
        </p:nvSpPr>
        <p:spPr>
          <a:xfrm>
            <a:off x="369739" y="1013953"/>
            <a:ext cx="7856264" cy="1384995"/>
          </a:xfrm>
          <a:prstGeom prst="rect">
            <a:avLst/>
          </a:prstGeom>
          <a:noFill/>
          <a:ln>
            <a:noFill/>
          </a:ln>
        </p:spPr>
        <p:txBody>
          <a:bodyPr wrap="square" rtlCol="0">
            <a:spAutoFit/>
          </a:bodyPr>
          <a:lstStyle/>
          <a:p>
            <a:r>
              <a:rPr lang="en-US" altLang="en-US" sz="2800" dirty="0">
                <a:solidFill>
                  <a:srgbClr val="C00000"/>
                </a:solidFill>
              </a:rPr>
              <a:t>Intervals of real numbers:</a:t>
            </a:r>
          </a:p>
          <a:p>
            <a:r>
              <a:rPr lang="en-US" altLang="en-US" sz="2800" dirty="0"/>
              <a:t>There is a convenient notation for subsets of real numbers that are intervals.</a:t>
            </a:r>
          </a:p>
        </p:txBody>
      </p:sp>
      <p:sp>
        <p:nvSpPr>
          <p:cNvPr id="32" name="TextBox 31">
            <a:extLst>
              <a:ext uri="{FF2B5EF4-FFF2-40B4-BE49-F238E27FC236}">
                <a16:creationId xmlns:a16="http://schemas.microsoft.com/office/drawing/2014/main" id="{801704B8-A809-4E7F-8DB8-068ABB142D1E}"/>
              </a:ext>
            </a:extLst>
          </p:cNvPr>
          <p:cNvSpPr txBox="1"/>
          <p:nvPr/>
        </p:nvSpPr>
        <p:spPr>
          <a:xfrm>
            <a:off x="415123" y="5473797"/>
            <a:ext cx="7856264" cy="1200329"/>
          </a:xfrm>
          <a:prstGeom prst="rect">
            <a:avLst/>
          </a:prstGeom>
          <a:noFill/>
          <a:ln>
            <a:noFill/>
          </a:ln>
        </p:spPr>
        <p:txBody>
          <a:bodyPr wrap="square" rtlCol="0">
            <a:spAutoFit/>
          </a:bodyPr>
          <a:lstStyle/>
          <a:p>
            <a:r>
              <a:rPr lang="en-US" altLang="en-US" sz="2400" dirty="0"/>
              <a:t>Note: Observe that the notation for the interval (</a:t>
            </a:r>
            <a:r>
              <a:rPr lang="en-US" altLang="en-US" sz="2400" i="1" dirty="0"/>
              <a:t>a</a:t>
            </a:r>
            <a:r>
              <a:rPr lang="en-US" altLang="en-US" sz="2400" dirty="0"/>
              <a:t>, </a:t>
            </a:r>
            <a:r>
              <a:rPr lang="en-US" altLang="en-US" sz="2400" i="1" dirty="0"/>
              <a:t>b</a:t>
            </a:r>
            <a:r>
              <a:rPr lang="en-US" altLang="en-US" sz="2400" dirty="0"/>
              <a:t>) is identical to the notation for the ordered pair (</a:t>
            </a:r>
            <a:r>
              <a:rPr lang="en-US" altLang="en-US" sz="2400" i="1" dirty="0"/>
              <a:t>a</a:t>
            </a:r>
            <a:r>
              <a:rPr lang="en-US" altLang="en-US" sz="2400" dirty="0"/>
              <a:t>, </a:t>
            </a:r>
            <a:r>
              <a:rPr lang="en-US" altLang="en-US" sz="2400" i="1" dirty="0"/>
              <a:t>b</a:t>
            </a:r>
            <a:r>
              <a:rPr lang="en-US" altLang="en-US" sz="2400" dirty="0"/>
              <a:t>). However, context makes it unlikely that the two will be confused.</a:t>
            </a:r>
          </a:p>
        </p:txBody>
      </p:sp>
      <p:sp>
        <p:nvSpPr>
          <p:cNvPr id="17" name="Oval 16"/>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p:cNvSpPr/>
          <p:nvPr/>
        </p:nvSpPr>
        <p:spPr>
          <a:xfrm>
            <a:off x="131696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2" name="Group 41"/>
          <p:cNvGrpSpPr/>
          <p:nvPr/>
        </p:nvGrpSpPr>
        <p:grpSpPr>
          <a:xfrm>
            <a:off x="708751" y="2378287"/>
            <a:ext cx="7863578" cy="3040917"/>
            <a:chOff x="993228" y="4598517"/>
            <a:chExt cx="7863578" cy="3040917"/>
          </a:xfrm>
        </p:grpSpPr>
        <p:sp>
          <p:nvSpPr>
            <p:cNvPr id="43" name="Rectangle 42"/>
            <p:cNvSpPr/>
            <p:nvPr/>
          </p:nvSpPr>
          <p:spPr>
            <a:xfrm>
              <a:off x="993228" y="4598517"/>
              <a:ext cx="7863578" cy="3040917"/>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4" name="Rectangle 43"/>
            <p:cNvSpPr/>
            <p:nvPr/>
          </p:nvSpPr>
          <p:spPr>
            <a:xfrm>
              <a:off x="993228" y="4598517"/>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5" name="TextBox 44"/>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Interval notation</a:t>
              </a:r>
            </a:p>
          </p:txBody>
        </p:sp>
        <mc:AlternateContent xmlns:mc="http://schemas.openxmlformats.org/markup-compatibility/2006" xmlns:a14="http://schemas.microsoft.com/office/drawing/2010/main">
          <mc:Choice Requires="a14">
            <p:sp>
              <p:nvSpPr>
                <p:cNvPr id="46" name="TextBox 45"/>
                <p:cNvSpPr txBox="1"/>
                <p:nvPr/>
              </p:nvSpPr>
              <p:spPr>
                <a:xfrm>
                  <a:off x="1142631" y="5093791"/>
                  <a:ext cx="7493526" cy="2446824"/>
                </a:xfrm>
                <a:prstGeom prst="rect">
                  <a:avLst/>
                </a:prstGeom>
                <a:noFill/>
              </p:spPr>
              <p:txBody>
                <a:bodyPr wrap="square" rtlCol="0">
                  <a:spAutoFit/>
                </a:bodyPr>
                <a:lstStyle/>
                <a:p>
                  <a:pPr>
                    <a:spcAft>
                      <a:spcPts val="600"/>
                    </a:spcAft>
                  </a:pPr>
                  <a:r>
                    <a:rPr lang="en-US" sz="2000" dirty="0"/>
                    <a:t>Given real numbers </a:t>
                  </a:r>
                  <a14:m>
                    <m:oMath xmlns:m="http://schemas.openxmlformats.org/officeDocument/2006/math">
                      <m:r>
                        <a:rPr lang="en-US" sz="2000" b="0" i="1" dirty="0" smtClean="0">
                          <a:latin typeface="Cambria Math" panose="02040503050406030204" pitchFamily="18" charset="0"/>
                        </a:rPr>
                        <m:t>𝑎</m:t>
                      </m:r>
                    </m:oMath>
                  </a14:m>
                  <a:r>
                    <a:rPr lang="en-US" sz="2000" dirty="0"/>
                    <a:t> and </a:t>
                  </a:r>
                  <a14:m>
                    <m:oMath xmlns:m="http://schemas.openxmlformats.org/officeDocument/2006/math">
                      <m:r>
                        <a:rPr lang="en-US" sz="2000" b="0" i="1" smtClean="0">
                          <a:latin typeface="Cambria Math" panose="02040503050406030204" pitchFamily="18" charset="0"/>
                        </a:rPr>
                        <m:t>𝑏</m:t>
                      </m:r>
                    </m:oMath>
                  </a14:m>
                  <a:r>
                    <a:rPr lang="en-US" sz="2000" dirty="0"/>
                    <a:t> with </a:t>
                  </a:r>
                  <a14:m>
                    <m:oMath xmlns:m="http://schemas.openxmlformats.org/officeDocument/2006/math">
                      <m:r>
                        <a:rPr lang="en-US" sz="2000" b="0" i="1" dirty="0" smtClean="0">
                          <a:latin typeface="Cambria Math" panose="02040503050406030204" pitchFamily="18" charset="0"/>
                        </a:rPr>
                        <m:t>𝑎</m:t>
                      </m:r>
                      <m:r>
                        <a:rPr lang="en-US" sz="2000" b="0" i="1" dirty="0" smtClean="0">
                          <a:latin typeface="Cambria Math" panose="02040503050406030204" pitchFamily="18" charset="0"/>
                          <a:ea typeface="Cambria Math" panose="02040503050406030204" pitchFamily="18" charset="0"/>
                        </a:rPr>
                        <m:t>≤</m:t>
                      </m:r>
                      <m:r>
                        <a:rPr lang="en-US" sz="2000" b="0" i="1" dirty="0" smtClean="0">
                          <a:latin typeface="Cambria Math" panose="02040503050406030204" pitchFamily="18" charset="0"/>
                          <a:ea typeface="Cambria Math" panose="02040503050406030204" pitchFamily="18" charset="0"/>
                        </a:rPr>
                        <m:t>𝑏</m:t>
                      </m:r>
                      <m:r>
                        <a:rPr lang="en-US" sz="2000" b="0" i="0" dirty="0" smtClean="0">
                          <a:latin typeface="Cambria Math" panose="02040503050406030204" pitchFamily="18" charset="0"/>
                          <a:ea typeface="Cambria Math" panose="02040503050406030204" pitchFamily="18" charset="0"/>
                        </a:rPr>
                        <m:t>:</m:t>
                      </m:r>
                    </m:oMath>
                  </a14:m>
                  <a:endParaRPr lang="en-US" sz="2000" b="0" i="0" dirty="0">
                    <a:latin typeface="Cambria Math" panose="02040503050406030204" pitchFamily="18" charset="0"/>
                    <a:ea typeface="Cambria Math" panose="02040503050406030204" pitchFamily="18" charset="0"/>
                  </a:endParaRPr>
                </a:p>
                <a:p>
                  <a:pPr>
                    <a:spcAft>
                      <a:spcPts val="600"/>
                    </a:spcAft>
                    <a:tabLst>
                      <a:tab pos="461963" algn="l"/>
                      <a:tab pos="4002088" algn="l"/>
                    </a:tabLst>
                  </a:pPr>
                  <a:r>
                    <a:rPr lang="en-US" b="0" dirty="0"/>
                    <a:t>	</a:t>
                  </a:r>
                  <a14:m>
                    <m:oMath xmlns:m="http://schemas.openxmlformats.org/officeDocument/2006/math">
                      <m:d>
                        <m:dPr>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e>
                      </m:d>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ℝ</m:t>
                      </m:r>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&lt;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&lt;</m:t>
                      </m:r>
                      <m:r>
                        <a:rPr lang="en-US" i="1">
                          <a:latin typeface="Cambria Math" panose="02040503050406030204" pitchFamily="18" charset="0"/>
                          <a:ea typeface="Cambria Math" panose="02040503050406030204" pitchFamily="18" charset="0"/>
                        </a:rPr>
                        <m:t>𝑏</m:t>
                      </m:r>
                      <m:r>
                        <a:rPr lang="en-US" i="1">
                          <a:latin typeface="Cambria Math" panose="02040503050406030204" pitchFamily="18" charset="0"/>
                          <a:ea typeface="Cambria Math" panose="02040503050406030204" pitchFamily="18" charset="0"/>
                        </a:rPr>
                        <m:t>},</m:t>
                      </m:r>
                    </m:oMath>
                  </a14:m>
                  <a:r>
                    <a:rPr lang="en-US" i="1" dirty="0">
                      <a:latin typeface="Cambria Math" panose="02040503050406030204" pitchFamily="18" charset="0"/>
                      <a:ea typeface="Cambria Math" panose="02040503050406030204" pitchFamily="18" charset="0"/>
                    </a:rPr>
                    <a:t>	</a:t>
                  </a:r>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ℝ</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𝑏</m:t>
                      </m:r>
                      <m:r>
                        <a:rPr lang="en-US" i="1">
                          <a:latin typeface="Cambria Math" panose="02040503050406030204" pitchFamily="18" charset="0"/>
                          <a:ea typeface="Cambria Math" panose="02040503050406030204" pitchFamily="18" charset="0"/>
                        </a:rPr>
                        <m:t>},</m:t>
                      </m:r>
                    </m:oMath>
                  </a14:m>
                  <a:endParaRPr lang="en-US" i="1" dirty="0">
                    <a:latin typeface="Cambria Math" panose="02040503050406030204" pitchFamily="18" charset="0"/>
                    <a:ea typeface="Cambria Math" panose="02040503050406030204" pitchFamily="18" charset="0"/>
                  </a:endParaRPr>
                </a:p>
                <a:p>
                  <a:pPr>
                    <a:spcAft>
                      <a:spcPts val="600"/>
                    </a:spcAft>
                    <a:tabLst>
                      <a:tab pos="461963" algn="l"/>
                      <a:tab pos="4002088" algn="l"/>
                    </a:tabLst>
                  </a:pPr>
                  <a:r>
                    <a:rPr lang="en-US" dirty="0"/>
                    <a:t>	</a:t>
                  </a:r>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ℝ</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&lt;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𝑏</m:t>
                      </m:r>
                      <m:r>
                        <a:rPr lang="en-US" i="1">
                          <a:latin typeface="Cambria Math" panose="02040503050406030204" pitchFamily="18" charset="0"/>
                          <a:ea typeface="Cambria Math" panose="02040503050406030204" pitchFamily="18" charset="0"/>
                        </a:rPr>
                        <m:t>},</m:t>
                      </m:r>
                    </m:oMath>
                  </a14:m>
                  <a:r>
                    <a:rPr lang="en-US" i="1" dirty="0">
                      <a:latin typeface="Cambria Math" panose="02040503050406030204" pitchFamily="18" charset="0"/>
                      <a:ea typeface="Cambria Math" panose="02040503050406030204" pitchFamily="18" charset="0"/>
                    </a:rPr>
                    <a:t>	</a:t>
                  </a:r>
                  <a14:m>
                    <m:oMath xmlns:m="http://schemas.openxmlformats.org/officeDocument/2006/math">
                      <m:d>
                        <m:dPr>
                          <m:begChr m:val="["/>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ℝ</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&lt;</m:t>
                      </m:r>
                      <m:r>
                        <a:rPr lang="en-US" i="1">
                          <a:latin typeface="Cambria Math" panose="02040503050406030204" pitchFamily="18" charset="0"/>
                          <a:ea typeface="Cambria Math" panose="02040503050406030204" pitchFamily="18" charset="0"/>
                        </a:rPr>
                        <m:t>𝑏</m:t>
                      </m:r>
                      <m:r>
                        <a:rPr lang="en-US" i="1">
                          <a:latin typeface="Cambria Math" panose="02040503050406030204" pitchFamily="18" charset="0"/>
                          <a:ea typeface="Cambria Math" panose="02040503050406030204" pitchFamily="18" charset="0"/>
                        </a:rPr>
                        <m:t>}.</m:t>
                      </m:r>
                    </m:oMath>
                  </a14:m>
                  <a:endParaRPr lang="en-US" dirty="0"/>
                </a:p>
                <a:p>
                  <a:pPr>
                    <a:spcAft>
                      <a:spcPts val="600"/>
                    </a:spcAft>
                    <a:tabLst>
                      <a:tab pos="461963" algn="l"/>
                      <a:tab pos="4002088" algn="l"/>
                    </a:tabLst>
                  </a:pPr>
                  <a:r>
                    <a:rPr lang="en-US" dirty="0"/>
                    <a:t>The symbols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and </a:t>
                  </a:r>
                  <a14:m>
                    <m:oMath xmlns:m="http://schemas.openxmlformats.org/officeDocument/2006/math">
                      <m:r>
                        <a:rPr lang="en-US" b="0" i="0"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m:t>
                      </m:r>
                    </m:oMath>
                  </a14:m>
                  <a:r>
                    <a:rPr lang="en-US" dirty="0"/>
                    <a:t> are used to indicate intervals that are unbounded either on the right or on the left:</a:t>
                  </a:r>
                </a:p>
                <a:p>
                  <a:pPr>
                    <a:spcAft>
                      <a:spcPts val="600"/>
                    </a:spcAft>
                    <a:tabLst>
                      <a:tab pos="461963" algn="l"/>
                      <a:tab pos="4002088" algn="l"/>
                    </a:tabLst>
                  </a:pPr>
                  <a:r>
                    <a:rPr lang="en-US" dirty="0"/>
                    <a:t>	</a:t>
                  </a:r>
                  <a14:m>
                    <m:oMath xmlns:m="http://schemas.openxmlformats.org/officeDocument/2006/math">
                      <m:d>
                        <m:dPr>
                          <m:ctrlPr>
                            <a:rPr lang="en-US" i="1">
                              <a:latin typeface="Cambria Math" panose="02040503050406030204" pitchFamily="18" charset="0"/>
                            </a:rPr>
                          </m:ctrlPr>
                        </m:dPr>
                        <m:e>
                          <m:r>
                            <a:rPr lang="en-US" i="1">
                              <a:latin typeface="Cambria Math" panose="02040503050406030204" pitchFamily="18" charset="0"/>
                            </a:rPr>
                            <m:t>𝑎</m:t>
                          </m:r>
                          <m:r>
                            <a:rPr lang="en-US" i="1">
                              <a:latin typeface="Cambria Math" panose="02040503050406030204" pitchFamily="18" charset="0"/>
                            </a:rPr>
                            <m:t>,∞</m:t>
                          </m:r>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ℝ</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&gt;</m:t>
                      </m:r>
                      <m:r>
                        <a:rPr lang="en-US" b="0" i="1" smtClean="0">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oMath>
                  </a14:m>
                  <a:r>
                    <a:rPr lang="en-US" i="1" dirty="0">
                      <a:latin typeface="Cambria Math" panose="02040503050406030204" pitchFamily="18" charset="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ℝ</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𝑥</m:t>
                      </m:r>
                      <m:r>
                        <a:rPr lang="en-US"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𝑎</m:t>
                      </m:r>
                      <m:r>
                        <a:rPr lang="en-US" i="1">
                          <a:latin typeface="Cambria Math" panose="02040503050406030204" pitchFamily="18" charset="0"/>
                          <a:ea typeface="Cambria Math" panose="02040503050406030204" pitchFamily="18" charset="0"/>
                        </a:rPr>
                        <m:t>},</m:t>
                      </m:r>
                    </m:oMath>
                  </a14:m>
                  <a:endParaRPr lang="en-US" i="1" dirty="0">
                    <a:latin typeface="Cambria Math" panose="02040503050406030204" pitchFamily="18" charset="0"/>
                    <a:ea typeface="Cambria Math" panose="02040503050406030204" pitchFamily="18" charset="0"/>
                  </a:endParaRPr>
                </a:p>
                <a:p>
                  <a:pPr>
                    <a:spcAft>
                      <a:spcPts val="600"/>
                    </a:spcAft>
                    <a:tabLst>
                      <a:tab pos="461963" algn="l"/>
                      <a:tab pos="4002088" algn="l"/>
                    </a:tabLst>
                  </a:pPr>
                  <a:r>
                    <a:rPr lang="en-US" dirty="0"/>
                    <a:t>	</a:t>
                  </a:r>
                  <a14:m>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ℝ</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&lt;</m:t>
                      </m:r>
                      <m:r>
                        <a:rPr lang="en-US" i="1">
                          <a:latin typeface="Cambria Math" panose="02040503050406030204" pitchFamily="18" charset="0"/>
                          <a:ea typeface="Cambria Math" panose="02040503050406030204" pitchFamily="18" charset="0"/>
                        </a:rPr>
                        <m:t>𝑏</m:t>
                      </m:r>
                      <m:r>
                        <a:rPr lang="en-US" i="1">
                          <a:latin typeface="Cambria Math" panose="02040503050406030204" pitchFamily="18" charset="0"/>
                          <a:ea typeface="Cambria Math" panose="02040503050406030204" pitchFamily="18" charset="0"/>
                        </a:rPr>
                        <m:t>},</m:t>
                      </m:r>
                    </m:oMath>
                  </a14:m>
                  <a:r>
                    <a:rPr lang="en-US" i="1" dirty="0">
                      <a:latin typeface="Cambria Math" panose="02040503050406030204" pitchFamily="18" charset="0"/>
                      <a:ea typeface="Cambria Math" panose="02040503050406030204" pitchFamily="18" charset="0"/>
                    </a:rPr>
                    <a:t>	</a:t>
                  </a:r>
                  <a14:m>
                    <m:oMath xmlns:m="http://schemas.openxmlformats.org/officeDocument/2006/math">
                      <m:r>
                        <a:rPr lang="en-US" i="1">
                          <a:latin typeface="Cambria Math" panose="02040503050406030204" pitchFamily="18" charset="0"/>
                        </a:rPr>
                        <m:t>(</m:t>
                      </m:r>
                      <m:r>
                        <a:rPr lang="en-US">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𝑏</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ℝ</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𝑥</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𝑏</m:t>
                      </m:r>
                      <m:r>
                        <a:rPr lang="en-US" i="1">
                          <a:latin typeface="Cambria Math" panose="02040503050406030204" pitchFamily="18" charset="0"/>
                          <a:ea typeface="Cambria Math" panose="02040503050406030204" pitchFamily="18" charset="0"/>
                        </a:rPr>
                        <m:t>}.</m:t>
                      </m:r>
                    </m:oMath>
                  </a14:m>
                  <a:endParaRPr lang="en-US" dirty="0"/>
                </a:p>
              </p:txBody>
            </p:sp>
          </mc:Choice>
          <mc:Fallback xmlns="">
            <p:sp>
              <p:nvSpPr>
                <p:cNvPr id="46" name="TextBox 45"/>
                <p:cNvSpPr txBox="1">
                  <a:spLocks noRot="1" noChangeAspect="1" noMove="1" noResize="1" noEditPoints="1" noAdjustHandles="1" noChangeArrowheads="1" noChangeShapeType="1" noTextEdit="1"/>
                </p:cNvSpPr>
                <p:nvPr/>
              </p:nvSpPr>
              <p:spPr>
                <a:xfrm>
                  <a:off x="1142631" y="5093791"/>
                  <a:ext cx="7493526" cy="2446824"/>
                </a:xfrm>
                <a:prstGeom prst="rect">
                  <a:avLst/>
                </a:prstGeom>
                <a:blipFill>
                  <a:blip r:embed="rId3"/>
                  <a:stretch>
                    <a:fillRect l="-895" t="-1244" b="-1493"/>
                  </a:stretch>
                </a:blipFill>
              </p:spPr>
              <p:txBody>
                <a:bodyPr/>
                <a:lstStyle/>
                <a:p>
                  <a:r>
                    <a:rPr lang="en-SG">
                      <a:noFill/>
                    </a:rPr>
                    <a:t> </a:t>
                  </a:r>
                </a:p>
              </p:txBody>
            </p:sp>
          </mc:Fallback>
        </mc:AlternateContent>
      </p:grpSp>
    </p:spTree>
    <p:extLst>
      <p:ext uri="{BB962C8B-B14F-4D97-AF65-F5344CB8AC3E}">
        <p14:creationId xmlns:p14="http://schemas.microsoft.com/office/powerpoint/2010/main" val="4258100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Operations on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29</a:t>
            </a:fld>
            <a:endParaRPr lang="en-SG" dirty="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1C7729B7-DD6F-45CE-965B-274CA242352A}"/>
                  </a:ext>
                </a:extLst>
              </p:cNvPr>
              <p:cNvSpPr txBox="1"/>
              <p:nvPr/>
            </p:nvSpPr>
            <p:spPr>
              <a:xfrm>
                <a:off x="369739" y="958662"/>
                <a:ext cx="7856264" cy="2011000"/>
              </a:xfrm>
              <a:prstGeom prst="rect">
                <a:avLst/>
              </a:prstGeom>
              <a:noFill/>
              <a:ln>
                <a:noFill/>
              </a:ln>
            </p:spPr>
            <p:txBody>
              <a:bodyPr wrap="square" rtlCol="0">
                <a:spAutoFit/>
              </a:bodyPr>
              <a:lstStyle/>
              <a:p>
                <a:r>
                  <a:rPr lang="en-US" altLang="en-US" sz="2400" dirty="0"/>
                  <a:t>The definitions of unions and intersections for more than two sets are very similar to the definitions for two sets.</a:t>
                </a:r>
              </a:p>
              <a:p>
                <a:pPr marL="722313" indent="-342900">
                  <a:buFont typeface="Wingdings" panose="05000000000000000000" pitchFamily="2" charset="2"/>
                  <a:buChar char="§"/>
                </a:pPr>
                <a14:m>
                  <m:oMath xmlns:m="http://schemas.openxmlformats.org/officeDocument/2006/math">
                    <m:nary>
                      <m:naryPr>
                        <m:chr m:val="⋃"/>
                        <m:ctrlPr>
                          <a:rPr lang="en-US" altLang="en-US" sz="2400" i="1" smtClean="0">
                            <a:latin typeface="Cambria Math" panose="02040503050406030204" pitchFamily="18" charset="0"/>
                          </a:rPr>
                        </m:ctrlPr>
                      </m:naryPr>
                      <m:sub>
                        <m:r>
                          <m:rPr>
                            <m:brk m:alnAt="23"/>
                          </m:rPr>
                          <a:rPr lang="en-SG" altLang="en-US" sz="2400" b="0" i="1" smtClean="0">
                            <a:latin typeface="Cambria Math" panose="02040503050406030204" pitchFamily="18" charset="0"/>
                          </a:rPr>
                          <m:t>𝑖</m:t>
                        </m:r>
                        <m:r>
                          <a:rPr lang="en-SG" altLang="en-US" sz="2400" b="0" i="1" smtClean="0">
                            <a:latin typeface="Cambria Math" panose="02040503050406030204" pitchFamily="18" charset="0"/>
                          </a:rPr>
                          <m:t>=0</m:t>
                        </m:r>
                      </m:sub>
                      <m:sup>
                        <m:r>
                          <a:rPr lang="en-SG" altLang="en-US" sz="2400" b="0" i="1" smtClean="0">
                            <a:latin typeface="Cambria Math" panose="02040503050406030204" pitchFamily="18" charset="0"/>
                          </a:rPr>
                          <m:t>𝑛</m:t>
                        </m:r>
                      </m:sup>
                      <m:e>
                        <m:sSub>
                          <m:sSubPr>
                            <m:ctrlPr>
                              <a:rPr lang="en-US" altLang="en-US" sz="2400" i="1" smtClean="0">
                                <a:latin typeface="Cambria Math" panose="02040503050406030204" pitchFamily="18" charset="0"/>
                              </a:rPr>
                            </m:ctrlPr>
                          </m:sSubPr>
                          <m:e>
                            <m:r>
                              <a:rPr lang="en-SG" altLang="en-US" sz="2400" b="0" i="1" smtClean="0">
                                <a:latin typeface="Cambria Math" panose="02040503050406030204" pitchFamily="18" charset="0"/>
                              </a:rPr>
                              <m:t>𝐴</m:t>
                            </m:r>
                          </m:e>
                          <m:sub>
                            <m:r>
                              <a:rPr lang="en-SG" altLang="en-US" sz="2400" b="0" i="1" smtClean="0">
                                <a:latin typeface="Cambria Math" panose="02040503050406030204" pitchFamily="18" charset="0"/>
                              </a:rPr>
                              <m:t>𝑖</m:t>
                            </m:r>
                          </m:sub>
                        </m:sSub>
                      </m:e>
                    </m:nary>
                    <m:r>
                      <a:rPr lang="en-US" altLang="en-US" sz="2400" b="0" i="0" smtClean="0">
                        <a:latin typeface="Cambria Math" panose="02040503050406030204" pitchFamily="18" charset="0"/>
                      </a:rPr>
                      <m:t>=</m:t>
                    </m:r>
                    <m:sSub>
                      <m:sSubPr>
                        <m:ctrlPr>
                          <a:rPr lang="en-US" altLang="en-US" sz="2400" i="1" smtClean="0">
                            <a:latin typeface="Cambria Math" panose="02040503050406030204" pitchFamily="18" charset="0"/>
                          </a:rPr>
                        </m:ctrlPr>
                      </m:sSubPr>
                      <m:e>
                        <m:r>
                          <a:rPr lang="en-SG" altLang="en-US" sz="2400" b="0" i="1" smtClean="0">
                            <a:latin typeface="Cambria Math" panose="02040503050406030204" pitchFamily="18" charset="0"/>
                          </a:rPr>
                          <m:t>𝐴</m:t>
                        </m:r>
                      </m:e>
                      <m:sub>
                        <m:r>
                          <a:rPr lang="en-SG" altLang="en-US" sz="2400" b="0" i="1" smtClean="0">
                            <a:latin typeface="Cambria Math" panose="02040503050406030204" pitchFamily="18" charset="0"/>
                          </a:rPr>
                          <m:t>0</m:t>
                        </m:r>
                      </m:sub>
                    </m:sSub>
                    <m:r>
                      <a:rPr lang="en-US" altLang="en-US" sz="2400" i="1" smtClean="0">
                        <a:latin typeface="Cambria Math" panose="02040503050406030204" pitchFamily="18" charset="0"/>
                        <a:ea typeface="Cambria Math" panose="02040503050406030204" pitchFamily="18" charset="0"/>
                      </a:rPr>
                      <m:t>∪</m:t>
                    </m:r>
                    <m:sSub>
                      <m:sSubPr>
                        <m:ctrlPr>
                          <a:rPr lang="en-US" altLang="en-US" sz="2400" i="1" smtClean="0">
                            <a:latin typeface="Cambria Math" panose="02040503050406030204" pitchFamily="18" charset="0"/>
                            <a:ea typeface="Cambria Math" panose="02040503050406030204" pitchFamily="18" charset="0"/>
                          </a:rPr>
                        </m:ctrlPr>
                      </m:sSubPr>
                      <m:e>
                        <m:r>
                          <a:rPr lang="en-SG" altLang="en-US" sz="2400" b="0" i="1" smtClean="0">
                            <a:latin typeface="Cambria Math" panose="02040503050406030204" pitchFamily="18" charset="0"/>
                            <a:ea typeface="Cambria Math" panose="02040503050406030204" pitchFamily="18" charset="0"/>
                          </a:rPr>
                          <m:t>𝐴</m:t>
                        </m:r>
                      </m:e>
                      <m:sub>
                        <m:r>
                          <a:rPr lang="en-SG" altLang="en-US" sz="2400" b="0" i="1" smtClean="0">
                            <a:latin typeface="Cambria Math" panose="02040503050406030204" pitchFamily="18" charset="0"/>
                            <a:ea typeface="Cambria Math" panose="02040503050406030204" pitchFamily="18" charset="0"/>
                          </a:rPr>
                          <m:t>1</m:t>
                        </m:r>
                      </m:sub>
                    </m:sSub>
                    <m:r>
                      <a:rPr lang="en-US" altLang="en-US" sz="2400" i="1" smtClean="0">
                        <a:latin typeface="Cambria Math" panose="02040503050406030204" pitchFamily="18" charset="0"/>
                        <a:ea typeface="Cambria Math" panose="02040503050406030204" pitchFamily="18" charset="0"/>
                      </a:rPr>
                      <m:t>∪⋯∪</m:t>
                    </m:r>
                    <m:sSub>
                      <m:sSubPr>
                        <m:ctrlPr>
                          <a:rPr lang="en-US" altLang="en-US" sz="2400" i="1" smtClean="0">
                            <a:latin typeface="Cambria Math" panose="02040503050406030204" pitchFamily="18" charset="0"/>
                            <a:ea typeface="Cambria Math" panose="02040503050406030204" pitchFamily="18" charset="0"/>
                          </a:rPr>
                        </m:ctrlPr>
                      </m:sSubPr>
                      <m:e>
                        <m:r>
                          <a:rPr lang="en-SG" altLang="en-US" sz="2400" b="0" i="1" smtClean="0">
                            <a:latin typeface="Cambria Math" panose="02040503050406030204" pitchFamily="18" charset="0"/>
                            <a:ea typeface="Cambria Math" panose="02040503050406030204" pitchFamily="18" charset="0"/>
                          </a:rPr>
                          <m:t>𝐴</m:t>
                        </m:r>
                      </m:e>
                      <m:sub>
                        <m:r>
                          <a:rPr lang="en-SG" altLang="en-US" sz="2400" b="0" i="1" smtClean="0">
                            <a:latin typeface="Cambria Math" panose="02040503050406030204" pitchFamily="18" charset="0"/>
                            <a:ea typeface="Cambria Math" panose="02040503050406030204" pitchFamily="18" charset="0"/>
                          </a:rPr>
                          <m:t>𝑛</m:t>
                        </m:r>
                      </m:sub>
                    </m:sSub>
                  </m:oMath>
                </a14:m>
                <a:endParaRPr lang="en-SG" altLang="en-US" sz="2400" dirty="0">
                  <a:ea typeface="Cambria Math" panose="02040503050406030204" pitchFamily="18" charset="0"/>
                </a:endParaRPr>
              </a:p>
              <a:p>
                <a:pPr marL="722313" indent="-342900">
                  <a:buFont typeface="Wingdings" panose="05000000000000000000" pitchFamily="2" charset="2"/>
                  <a:buChar char="§"/>
                </a:pPr>
                <a14:m>
                  <m:oMath xmlns:m="http://schemas.openxmlformats.org/officeDocument/2006/math">
                    <m:nary>
                      <m:naryPr>
                        <m:chr m:val="⋂"/>
                        <m:ctrlPr>
                          <a:rPr lang="en-US" altLang="en-US" sz="2400" i="1" smtClean="0">
                            <a:latin typeface="Cambria Math" panose="02040503050406030204" pitchFamily="18" charset="0"/>
                          </a:rPr>
                        </m:ctrlPr>
                      </m:naryPr>
                      <m:sub>
                        <m:r>
                          <m:rPr>
                            <m:brk m:alnAt="23"/>
                          </m:rPr>
                          <a:rPr lang="en-SG" altLang="en-US" sz="2400" b="0" i="1" smtClean="0">
                            <a:latin typeface="Cambria Math" panose="02040503050406030204" pitchFamily="18" charset="0"/>
                          </a:rPr>
                          <m:t>𝑖</m:t>
                        </m:r>
                        <m:r>
                          <a:rPr lang="en-SG" altLang="en-US" sz="2400" b="0" i="1" smtClean="0">
                            <a:latin typeface="Cambria Math" panose="02040503050406030204" pitchFamily="18" charset="0"/>
                          </a:rPr>
                          <m:t>=0</m:t>
                        </m:r>
                      </m:sub>
                      <m:sup>
                        <m:r>
                          <a:rPr lang="en-SG" altLang="en-US" sz="2400" b="0" i="1" smtClean="0">
                            <a:latin typeface="Cambria Math" panose="02040503050406030204" pitchFamily="18" charset="0"/>
                          </a:rPr>
                          <m:t>𝑛</m:t>
                        </m:r>
                      </m:sup>
                      <m:e>
                        <m:sSub>
                          <m:sSubPr>
                            <m:ctrlPr>
                              <a:rPr lang="en-US" altLang="en-US" sz="2400" i="1" smtClean="0">
                                <a:latin typeface="Cambria Math" panose="02040503050406030204" pitchFamily="18" charset="0"/>
                              </a:rPr>
                            </m:ctrlPr>
                          </m:sSubPr>
                          <m:e>
                            <m:r>
                              <a:rPr lang="en-SG" altLang="en-US" sz="2400" b="0" i="1" smtClean="0">
                                <a:latin typeface="Cambria Math" panose="02040503050406030204" pitchFamily="18" charset="0"/>
                              </a:rPr>
                              <m:t>𝐴</m:t>
                            </m:r>
                          </m:e>
                          <m:sub>
                            <m:r>
                              <a:rPr lang="en-SG" altLang="en-US" sz="2400" b="0" i="1" smtClean="0">
                                <a:latin typeface="Cambria Math" panose="02040503050406030204" pitchFamily="18" charset="0"/>
                              </a:rPr>
                              <m:t>𝑖</m:t>
                            </m:r>
                          </m:sub>
                        </m:sSub>
                      </m:e>
                    </m:nary>
                    <m:r>
                      <a:rPr lang="en-US" altLang="en-US" sz="2400" b="0" i="0" smtClean="0">
                        <a:latin typeface="Cambria Math" panose="02040503050406030204" pitchFamily="18" charset="0"/>
                      </a:rPr>
                      <m:t>=</m:t>
                    </m:r>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𝐴</m:t>
                        </m:r>
                      </m:e>
                      <m:sub>
                        <m:r>
                          <a:rPr lang="en-SG" altLang="en-US" sz="2400" i="1">
                            <a:latin typeface="Cambria Math" panose="02040503050406030204" pitchFamily="18" charset="0"/>
                          </a:rPr>
                          <m:t>0</m:t>
                        </m:r>
                      </m:sub>
                    </m:sSub>
                    <m:r>
                      <a:rPr lang="en-US" altLang="en-US" sz="2400" i="1" smtClean="0">
                        <a:latin typeface="Cambria Math" panose="02040503050406030204" pitchFamily="18" charset="0"/>
                        <a:ea typeface="Cambria Math" panose="02040503050406030204" pitchFamily="18" charset="0"/>
                      </a:rPr>
                      <m:t>∩</m:t>
                    </m:r>
                    <m:sSub>
                      <m:sSubPr>
                        <m:ctrlPr>
                          <a:rPr lang="en-US" altLang="en-US" sz="2400" i="1">
                            <a:latin typeface="Cambria Math" panose="02040503050406030204" pitchFamily="18" charset="0"/>
                            <a:ea typeface="Cambria Math" panose="02040503050406030204" pitchFamily="18" charset="0"/>
                          </a:rPr>
                        </m:ctrlPr>
                      </m:sSubPr>
                      <m:e>
                        <m:r>
                          <a:rPr lang="en-SG" altLang="en-US" sz="2400" i="1">
                            <a:latin typeface="Cambria Math" panose="02040503050406030204" pitchFamily="18" charset="0"/>
                            <a:ea typeface="Cambria Math" panose="02040503050406030204" pitchFamily="18" charset="0"/>
                          </a:rPr>
                          <m:t>𝐴</m:t>
                        </m:r>
                      </m:e>
                      <m:sub>
                        <m:r>
                          <a:rPr lang="en-SG" altLang="en-US" sz="2400" i="1">
                            <a:latin typeface="Cambria Math" panose="02040503050406030204" pitchFamily="18" charset="0"/>
                            <a:ea typeface="Cambria Math" panose="02040503050406030204" pitchFamily="18" charset="0"/>
                          </a:rPr>
                          <m:t>1</m:t>
                        </m:r>
                      </m:sub>
                    </m:sSub>
                    <m:r>
                      <a:rPr lang="en-US" altLang="en-US" sz="2400" i="1" smtClean="0">
                        <a:latin typeface="Cambria Math" panose="02040503050406030204" pitchFamily="18" charset="0"/>
                        <a:ea typeface="Cambria Math" panose="02040503050406030204" pitchFamily="18" charset="0"/>
                      </a:rPr>
                      <m:t>∩</m:t>
                    </m:r>
                    <m:r>
                      <a:rPr lang="en-US" altLang="en-US" sz="2400" i="1">
                        <a:latin typeface="Cambria Math" panose="02040503050406030204" pitchFamily="18" charset="0"/>
                        <a:ea typeface="Cambria Math" panose="02040503050406030204" pitchFamily="18" charset="0"/>
                      </a:rPr>
                      <m:t>⋯</m:t>
                    </m:r>
                    <m:r>
                      <a:rPr lang="en-US" altLang="en-US" sz="2400" i="1" smtClean="0">
                        <a:latin typeface="Cambria Math" panose="02040503050406030204" pitchFamily="18" charset="0"/>
                        <a:ea typeface="Cambria Math" panose="02040503050406030204" pitchFamily="18" charset="0"/>
                      </a:rPr>
                      <m:t>∩</m:t>
                    </m:r>
                    <m:sSub>
                      <m:sSubPr>
                        <m:ctrlPr>
                          <a:rPr lang="en-US" altLang="en-US" sz="2400" i="1">
                            <a:latin typeface="Cambria Math" panose="02040503050406030204" pitchFamily="18" charset="0"/>
                            <a:ea typeface="Cambria Math" panose="02040503050406030204" pitchFamily="18" charset="0"/>
                          </a:rPr>
                        </m:ctrlPr>
                      </m:sSubPr>
                      <m:e>
                        <m:r>
                          <a:rPr lang="en-SG" altLang="en-US" sz="2400" i="1">
                            <a:latin typeface="Cambria Math" panose="02040503050406030204" pitchFamily="18" charset="0"/>
                            <a:ea typeface="Cambria Math" panose="02040503050406030204" pitchFamily="18" charset="0"/>
                          </a:rPr>
                          <m:t>𝐴</m:t>
                        </m:r>
                      </m:e>
                      <m:sub>
                        <m:r>
                          <a:rPr lang="en-SG" altLang="en-US" sz="2400" i="1">
                            <a:latin typeface="Cambria Math" panose="02040503050406030204" pitchFamily="18" charset="0"/>
                            <a:ea typeface="Cambria Math" panose="02040503050406030204" pitchFamily="18" charset="0"/>
                          </a:rPr>
                          <m:t>𝑛</m:t>
                        </m:r>
                      </m:sub>
                    </m:sSub>
                  </m:oMath>
                </a14:m>
                <a:endParaRPr lang="en-US" altLang="en-US" sz="2400" dirty="0"/>
              </a:p>
              <a:p>
                <a:pPr marL="379413"/>
                <a:endParaRPr lang="en-US" altLang="en-US" sz="2400" dirty="0"/>
              </a:p>
            </p:txBody>
          </p:sp>
        </mc:Choice>
        <mc:Fallback xmlns="">
          <p:sp>
            <p:nvSpPr>
              <p:cNvPr id="23" name="TextBox 22">
                <a:extLst>
                  <a:ext uri="{FF2B5EF4-FFF2-40B4-BE49-F238E27FC236}">
                    <a16:creationId xmlns:a16="http://schemas.microsoft.com/office/drawing/2014/main" id="{1C7729B7-DD6F-45CE-965B-274CA242352A}"/>
                  </a:ext>
                </a:extLst>
              </p:cNvPr>
              <p:cNvSpPr txBox="1">
                <a:spLocks noRot="1" noChangeAspect="1" noMove="1" noResize="1" noEditPoints="1" noAdjustHandles="1" noChangeArrowheads="1" noChangeShapeType="1" noTextEdit="1"/>
              </p:cNvSpPr>
              <p:nvPr/>
            </p:nvSpPr>
            <p:spPr>
              <a:xfrm>
                <a:off x="369739" y="958662"/>
                <a:ext cx="7856264" cy="2011000"/>
              </a:xfrm>
              <a:prstGeom prst="rect">
                <a:avLst/>
              </a:prstGeom>
              <a:blipFill>
                <a:blip r:embed="rId3"/>
                <a:stretch>
                  <a:fillRect l="-1242" t="-2424" r="-1009" b="-12727"/>
                </a:stretch>
              </a:blipFill>
              <a:ln>
                <a:noFill/>
              </a:ln>
            </p:spPr>
            <p:txBody>
              <a:bodyPr/>
              <a:lstStyle/>
              <a:p>
                <a:r>
                  <a:rPr lang="en-SG">
                    <a:noFill/>
                  </a:rPr>
                  <a:t> </a:t>
                </a:r>
              </a:p>
            </p:txBody>
          </p:sp>
        </mc:Fallback>
      </mc:AlternateContent>
      <p:pic>
        <p:nvPicPr>
          <p:cNvPr id="22" name="Picture 2">
            <a:extLst>
              <a:ext uri="{FF2B5EF4-FFF2-40B4-BE49-F238E27FC236}">
                <a16:creationId xmlns:a16="http://schemas.microsoft.com/office/drawing/2014/main" id="{B7084BA1-CBEF-4F4E-A136-FAAB6861A94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1100" y="2552041"/>
            <a:ext cx="6781800" cy="410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Oval 15"/>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1316967"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483373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Partition of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30</a:t>
            </a:fld>
            <a:endParaRPr lang="en-SG" dirty="0"/>
          </a:p>
        </p:txBody>
      </p:sp>
      <p:sp>
        <p:nvSpPr>
          <p:cNvPr id="28" name="TextBox 27">
            <a:extLst>
              <a:ext uri="{FF2B5EF4-FFF2-40B4-BE49-F238E27FC236}">
                <a16:creationId xmlns:a16="http://schemas.microsoft.com/office/drawing/2014/main" id="{58E2C5D7-8E0D-4936-8ED7-060AC1D42A78}"/>
              </a:ext>
            </a:extLst>
          </p:cNvPr>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5.1.8. Partitions of Sets</a:t>
            </a:r>
            <a:endParaRPr lang="en-SG" sz="2000" dirty="0">
              <a:solidFill>
                <a:schemeClr val="bg1"/>
              </a:solidFill>
            </a:endParaRPr>
          </a:p>
        </p:txBody>
      </p:sp>
      <p:sp>
        <p:nvSpPr>
          <p:cNvPr id="23" name="TextBox 22">
            <a:extLst>
              <a:ext uri="{FF2B5EF4-FFF2-40B4-BE49-F238E27FC236}">
                <a16:creationId xmlns:a16="http://schemas.microsoft.com/office/drawing/2014/main" id="{1C7729B7-DD6F-45CE-965B-274CA242352A}"/>
              </a:ext>
            </a:extLst>
          </p:cNvPr>
          <p:cNvSpPr txBox="1"/>
          <p:nvPr/>
        </p:nvSpPr>
        <p:spPr>
          <a:xfrm>
            <a:off x="324356" y="1448743"/>
            <a:ext cx="7856264" cy="1384995"/>
          </a:xfrm>
          <a:prstGeom prst="rect">
            <a:avLst/>
          </a:prstGeom>
          <a:noFill/>
          <a:ln>
            <a:noFill/>
          </a:ln>
        </p:spPr>
        <p:txBody>
          <a:bodyPr wrap="square" rtlCol="0">
            <a:spAutoFit/>
          </a:bodyPr>
          <a:lstStyle/>
          <a:p>
            <a:pPr>
              <a:spcAft>
                <a:spcPts val="600"/>
              </a:spcAft>
            </a:pPr>
            <a:r>
              <a:rPr lang="en-US" altLang="en-US" sz="2800" dirty="0"/>
              <a:t>In many applications of set theory, sets are divided up into </a:t>
            </a:r>
            <a:r>
              <a:rPr lang="en-US" altLang="en-US" sz="2800" dirty="0">
                <a:solidFill>
                  <a:srgbClr val="C00000"/>
                </a:solidFill>
              </a:rPr>
              <a:t>nonoverlapping </a:t>
            </a:r>
            <a:r>
              <a:rPr lang="en-US" altLang="en-US" sz="2800" dirty="0"/>
              <a:t>(or </a:t>
            </a:r>
            <a:r>
              <a:rPr lang="en-US" altLang="en-US" sz="2800" i="1" dirty="0">
                <a:solidFill>
                  <a:srgbClr val="C00000"/>
                </a:solidFill>
              </a:rPr>
              <a:t>disjoint</a:t>
            </a:r>
            <a:r>
              <a:rPr lang="en-US" altLang="en-US" sz="2800" dirty="0"/>
              <a:t>)</a:t>
            </a:r>
            <a:r>
              <a:rPr lang="en-US" altLang="en-US" sz="2800" dirty="0">
                <a:solidFill>
                  <a:srgbClr val="C00000"/>
                </a:solidFill>
              </a:rPr>
              <a:t> pieces</a:t>
            </a:r>
            <a:r>
              <a:rPr lang="en-US" altLang="en-US" sz="2800" dirty="0"/>
              <a:t>. Such a division is called a </a:t>
            </a:r>
            <a:r>
              <a:rPr lang="en-US" altLang="en-US" sz="2800" i="1" dirty="0">
                <a:solidFill>
                  <a:srgbClr val="C00000"/>
                </a:solidFill>
              </a:rPr>
              <a:t>partition</a:t>
            </a:r>
            <a:r>
              <a:rPr lang="en-US" altLang="en-US" sz="2800" dirty="0"/>
              <a:t>.</a:t>
            </a:r>
          </a:p>
        </p:txBody>
      </p:sp>
      <p:sp>
        <p:nvSpPr>
          <p:cNvPr id="18" name="Oval 17"/>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4" name="Group 43"/>
          <p:cNvGrpSpPr/>
          <p:nvPr/>
        </p:nvGrpSpPr>
        <p:grpSpPr>
          <a:xfrm>
            <a:off x="828849" y="2886183"/>
            <a:ext cx="7863578" cy="1280105"/>
            <a:chOff x="993228" y="4598517"/>
            <a:chExt cx="7863578" cy="1280105"/>
          </a:xfrm>
        </p:grpSpPr>
        <p:sp>
          <p:nvSpPr>
            <p:cNvPr id="45" name="Rectangle 44"/>
            <p:cNvSpPr/>
            <p:nvPr/>
          </p:nvSpPr>
          <p:spPr>
            <a:xfrm>
              <a:off x="993228" y="4598518"/>
              <a:ext cx="7863578" cy="1280104"/>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6" name="Rectangle 45"/>
            <p:cNvSpPr/>
            <p:nvPr/>
          </p:nvSpPr>
          <p:spPr>
            <a:xfrm>
              <a:off x="993228" y="4598517"/>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7" name="TextBox 46"/>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Definition</a:t>
              </a:r>
            </a:p>
          </p:txBody>
        </p:sp>
        <mc:AlternateContent xmlns:mc="http://schemas.openxmlformats.org/markup-compatibility/2006" xmlns:a14="http://schemas.microsoft.com/office/drawing/2010/main">
          <mc:Choice Requires="a14">
            <p:sp>
              <p:nvSpPr>
                <p:cNvPr id="48" name="TextBox 47"/>
                <p:cNvSpPr txBox="1"/>
                <p:nvPr/>
              </p:nvSpPr>
              <p:spPr>
                <a:xfrm>
                  <a:off x="1142631" y="5093791"/>
                  <a:ext cx="7493526" cy="784830"/>
                </a:xfrm>
                <a:prstGeom prst="rect">
                  <a:avLst/>
                </a:prstGeom>
                <a:noFill/>
              </p:spPr>
              <p:txBody>
                <a:bodyPr wrap="square" rtlCol="0">
                  <a:spAutoFit/>
                </a:bodyPr>
                <a:lstStyle/>
                <a:p>
                  <a:pPr>
                    <a:spcAft>
                      <a:spcPts val="600"/>
                    </a:spcAft>
                  </a:pPr>
                  <a:r>
                    <a:rPr lang="en-US" sz="2000" dirty="0"/>
                    <a:t>Two sets are </a:t>
                  </a:r>
                  <a:r>
                    <a:rPr lang="en-US" sz="2000" b="1" dirty="0"/>
                    <a:t>disjoint</a:t>
                  </a:r>
                  <a:r>
                    <a:rPr lang="en-US" sz="2000" dirty="0"/>
                    <a:t> </a:t>
                  </a:r>
                  <a:r>
                    <a:rPr lang="en-US" sz="2000" dirty="0" err="1"/>
                    <a:t>iff</a:t>
                  </a:r>
                  <a:r>
                    <a:rPr lang="en-US" sz="2000" dirty="0"/>
                    <a:t> they have no elements in common.</a:t>
                  </a:r>
                </a:p>
                <a:p>
                  <a:pPr>
                    <a:spcAft>
                      <a:spcPts val="600"/>
                    </a:spcAft>
                  </a:pPr>
                  <a:r>
                    <a:rPr lang="en-US" sz="2000" dirty="0"/>
                    <a:t>Symbolically: </a:t>
                  </a:r>
                  <a14:m>
                    <m:oMath xmlns:m="http://schemas.openxmlformats.org/officeDocument/2006/math">
                      <m:r>
                        <a:rPr lang="en-US" sz="2000" i="1" dirty="0" smtClean="0">
                          <a:latin typeface="Cambria Math" panose="02040503050406030204" pitchFamily="18" charset="0"/>
                        </a:rPr>
                        <m:t>𝐴</m:t>
                      </m:r>
                    </m:oMath>
                  </a14:m>
                  <a:r>
                    <a:rPr lang="en-US" sz="2000" dirty="0"/>
                    <a:t> and </a:t>
                  </a:r>
                  <a14:m>
                    <m:oMath xmlns:m="http://schemas.openxmlformats.org/officeDocument/2006/math">
                      <m:r>
                        <a:rPr lang="en-US" sz="2000" i="1" dirty="0" smtClean="0">
                          <a:latin typeface="Cambria Math" panose="02040503050406030204" pitchFamily="18" charset="0"/>
                        </a:rPr>
                        <m:t>𝐵</m:t>
                      </m:r>
                    </m:oMath>
                  </a14:m>
                  <a:r>
                    <a:rPr lang="en-US" sz="2000" dirty="0"/>
                    <a:t> are disjoint </a:t>
                  </a:r>
                  <a:r>
                    <a:rPr lang="en-US" sz="2000" dirty="0" err="1"/>
                    <a:t>iff</a:t>
                  </a:r>
                  <a:r>
                    <a:rPr lang="en-US" sz="2000" dirty="0"/>
                    <a:t> </a:t>
                  </a:r>
                  <a14:m>
                    <m:oMath xmlns:m="http://schemas.openxmlformats.org/officeDocument/2006/math">
                      <m:r>
                        <a:rPr lang="en-US" sz="2000" b="0" i="1" smtClean="0">
                          <a:latin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𝐵</m:t>
                      </m:r>
                      <m:r>
                        <a:rPr lang="en-US" sz="2000" b="0" i="1" smtClean="0">
                          <a:latin typeface="Cambria Math" panose="02040503050406030204" pitchFamily="18" charset="0"/>
                          <a:ea typeface="Cambria Math" panose="02040503050406030204" pitchFamily="18" charset="0"/>
                        </a:rPr>
                        <m:t>=∅</m:t>
                      </m:r>
                    </m:oMath>
                  </a14:m>
                  <a:r>
                    <a:rPr lang="en-US" sz="2000" dirty="0"/>
                    <a:t>. </a:t>
                  </a:r>
                  <a:endParaRPr lang="en-US" dirty="0"/>
                </a:p>
              </p:txBody>
            </p:sp>
          </mc:Choice>
          <mc:Fallback xmlns="">
            <p:sp>
              <p:nvSpPr>
                <p:cNvPr id="48" name="TextBox 47"/>
                <p:cNvSpPr txBox="1">
                  <a:spLocks noRot="1" noChangeAspect="1" noMove="1" noResize="1" noEditPoints="1" noAdjustHandles="1" noChangeArrowheads="1" noChangeShapeType="1" noTextEdit="1"/>
                </p:cNvSpPr>
                <p:nvPr/>
              </p:nvSpPr>
              <p:spPr>
                <a:xfrm>
                  <a:off x="1142631" y="5093791"/>
                  <a:ext cx="7493526" cy="784830"/>
                </a:xfrm>
                <a:prstGeom prst="rect">
                  <a:avLst/>
                </a:prstGeom>
                <a:blipFill>
                  <a:blip r:embed="rId3"/>
                  <a:stretch>
                    <a:fillRect l="-813" t="-4688" b="-14063"/>
                  </a:stretch>
                </a:blipFill>
              </p:spPr>
              <p:txBody>
                <a:bodyPr/>
                <a:lstStyle/>
                <a:p>
                  <a:r>
                    <a:rPr lang="en-SG">
                      <a:noFill/>
                    </a:rPr>
                    <a:t> </a:t>
                  </a:r>
                </a:p>
              </p:txBody>
            </p:sp>
          </mc:Fallback>
        </mc:AlternateContent>
      </p:grpSp>
      <p:grpSp>
        <p:nvGrpSpPr>
          <p:cNvPr id="49" name="Group 48"/>
          <p:cNvGrpSpPr/>
          <p:nvPr/>
        </p:nvGrpSpPr>
        <p:grpSpPr>
          <a:xfrm>
            <a:off x="837253" y="4337969"/>
            <a:ext cx="7863578" cy="2018381"/>
            <a:chOff x="993228" y="4598517"/>
            <a:chExt cx="7863578" cy="2018381"/>
          </a:xfrm>
        </p:grpSpPr>
        <p:sp>
          <p:nvSpPr>
            <p:cNvPr id="50" name="Rectangle 49"/>
            <p:cNvSpPr/>
            <p:nvPr/>
          </p:nvSpPr>
          <p:spPr>
            <a:xfrm>
              <a:off x="993228" y="4598518"/>
              <a:ext cx="7863578" cy="2018380"/>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1" name="Rectangle 50"/>
            <p:cNvSpPr/>
            <p:nvPr/>
          </p:nvSpPr>
          <p:spPr>
            <a:xfrm>
              <a:off x="993228" y="4598517"/>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2" name="TextBox 51"/>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Definition</a:t>
              </a:r>
            </a:p>
          </p:txBody>
        </p:sp>
        <mc:AlternateContent xmlns:mc="http://schemas.openxmlformats.org/markup-compatibility/2006" xmlns:a14="http://schemas.microsoft.com/office/drawing/2010/main">
          <mc:Choice Requires="a14">
            <p:sp>
              <p:nvSpPr>
                <p:cNvPr id="53" name="TextBox 52"/>
                <p:cNvSpPr txBox="1"/>
                <p:nvPr/>
              </p:nvSpPr>
              <p:spPr>
                <a:xfrm>
                  <a:off x="1142631" y="5093791"/>
                  <a:ext cx="7493526" cy="1449756"/>
                </a:xfrm>
                <a:prstGeom prst="rect">
                  <a:avLst/>
                </a:prstGeom>
                <a:noFill/>
              </p:spPr>
              <p:txBody>
                <a:bodyPr wrap="square" rtlCol="0">
                  <a:spAutoFit/>
                </a:bodyPr>
                <a:lstStyle/>
                <a:p>
                  <a:pPr>
                    <a:spcAft>
                      <a:spcPts val="600"/>
                    </a:spcAft>
                  </a:pPr>
                  <a:r>
                    <a:rPr lang="en-US" sz="2000" dirty="0"/>
                    <a:t>Sets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𝐴</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𝐴</m:t>
                          </m:r>
                        </m:e>
                        <m:sub>
                          <m:r>
                            <a:rPr lang="en-US" sz="2000" b="0" i="1" smtClean="0">
                              <a:latin typeface="Cambria Math" panose="02040503050406030204" pitchFamily="18" charset="0"/>
                            </a:rPr>
                            <m:t>2</m:t>
                          </m:r>
                        </m:sub>
                      </m:sSub>
                    </m:oMath>
                  </a14:m>
                  <a:r>
                    <a:rPr lang="en-US" sz="2000" dirty="0"/>
                    <a:t>,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𝐴</m:t>
                          </m:r>
                        </m:e>
                        <m:sub>
                          <m:r>
                            <a:rPr lang="en-US" sz="2000" b="0" i="1" smtClean="0">
                              <a:latin typeface="Cambria Math" panose="02040503050406030204" pitchFamily="18" charset="0"/>
                            </a:rPr>
                            <m:t>3</m:t>
                          </m:r>
                        </m:sub>
                      </m:sSub>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m:t>
                      </m:r>
                    </m:oMath>
                  </a14:m>
                  <a:r>
                    <a:rPr lang="en-US" sz="2000" dirty="0"/>
                    <a:t> are </a:t>
                  </a:r>
                  <a:r>
                    <a:rPr lang="en-US" sz="2000" b="1" dirty="0"/>
                    <a:t>mutually disjoint </a:t>
                  </a:r>
                  <a:r>
                    <a:rPr lang="en-US" sz="2000" dirty="0"/>
                    <a:t>(or </a:t>
                  </a:r>
                  <a:r>
                    <a:rPr lang="en-US" sz="2000" b="1" dirty="0"/>
                    <a:t>pairwise disjoint </a:t>
                  </a:r>
                  <a:r>
                    <a:rPr lang="en-US" sz="2000" dirty="0"/>
                    <a:t>or </a:t>
                  </a:r>
                  <a:r>
                    <a:rPr lang="en-US" sz="2000" b="1" dirty="0" err="1"/>
                    <a:t>nonoverlapping</a:t>
                  </a:r>
                  <a:r>
                    <a:rPr lang="en-US" sz="2000" dirty="0"/>
                    <a:t>) </a:t>
                  </a:r>
                  <a:r>
                    <a:rPr lang="en-US" sz="2000" dirty="0" err="1"/>
                    <a:t>iff</a:t>
                  </a:r>
                  <a:r>
                    <a:rPr lang="en-US" sz="2000" dirty="0"/>
                    <a:t> no two sets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𝐴</m:t>
                          </m:r>
                        </m:e>
                        <m:sub>
                          <m:r>
                            <a:rPr lang="en-US" sz="2000" b="0" i="1" smtClean="0">
                              <a:latin typeface="Cambria Math" panose="02040503050406030204" pitchFamily="18" charset="0"/>
                            </a:rPr>
                            <m:t>𝑖</m:t>
                          </m:r>
                        </m:sub>
                      </m:sSub>
                    </m:oMath>
                  </a14:m>
                  <a:r>
                    <a:rPr lang="en-US" sz="2000" dirty="0"/>
                    <a:t> and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𝐴</m:t>
                          </m:r>
                        </m:e>
                        <m:sub>
                          <m:r>
                            <a:rPr lang="en-US" sz="2000" b="0" i="1" smtClean="0">
                              <a:latin typeface="Cambria Math" panose="02040503050406030204" pitchFamily="18" charset="0"/>
                            </a:rPr>
                            <m:t>𝑗</m:t>
                          </m:r>
                        </m:sub>
                      </m:sSub>
                    </m:oMath>
                  </a14:m>
                  <a:r>
                    <a:rPr lang="en-US" sz="2000" dirty="0"/>
                    <a:t> with distinct subscripts have any elements in common, i.e. for all </a:t>
                  </a:r>
                  <a14:m>
                    <m:oMath xmlns:m="http://schemas.openxmlformats.org/officeDocument/2006/math">
                      <m:r>
                        <a:rPr lang="en-US" sz="2000" b="0" i="1" smtClean="0">
                          <a:latin typeface="Cambria Math" panose="02040503050406030204" pitchFamily="18" charset="0"/>
                        </a:rPr>
                        <m:t>𝑖</m:t>
                      </m:r>
                      <m:r>
                        <a:rPr lang="en-US" sz="2000" b="0" i="1" smtClean="0">
                          <a:latin typeface="Cambria Math" panose="02040503050406030204" pitchFamily="18" charset="0"/>
                        </a:rPr>
                        <m:t>,</m:t>
                      </m:r>
                      <m:r>
                        <a:rPr lang="en-US" sz="2000" b="0" i="1" smtClean="0">
                          <a:latin typeface="Cambria Math" panose="02040503050406030204" pitchFamily="18" charset="0"/>
                        </a:rPr>
                        <m:t>𝑗</m:t>
                      </m:r>
                      <m:r>
                        <a:rPr lang="en-US" sz="2000" b="0" i="1" smtClean="0">
                          <a:latin typeface="Cambria Math" panose="02040503050406030204" pitchFamily="18" charset="0"/>
                        </a:rPr>
                        <m:t>=1,2,3,⋯</m:t>
                      </m:r>
                    </m:oMath>
                  </a14:m>
                  <a:endParaRPr lang="en-US" sz="2000" dirty="0"/>
                </a:p>
                <a:p>
                  <a:pPr>
                    <a:spcAft>
                      <a:spcPts val="600"/>
                    </a:spcAft>
                    <a:tabLst>
                      <a:tab pos="1376363" algn="l"/>
                    </a:tabLst>
                  </a:pPr>
                  <a:r>
                    <a:rPr lang="en-US" sz="2000" b="0" dirty="0"/>
                    <a:t>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𝐴</m:t>
                          </m:r>
                        </m:e>
                        <m:sub>
                          <m:r>
                            <a:rPr lang="en-US" sz="2000" b="0" i="1" smtClean="0">
                              <a:latin typeface="Cambria Math" panose="02040503050406030204" pitchFamily="18" charset="0"/>
                            </a:rPr>
                            <m:t>𝑖</m:t>
                          </m:r>
                        </m:sub>
                      </m:sSub>
                      <m:r>
                        <a:rPr lang="en-US" sz="2000" b="0" i="1" smtClean="0">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𝐴</m:t>
                          </m:r>
                        </m:e>
                        <m:sub>
                          <m:r>
                            <a:rPr lang="en-US" sz="2000" b="0" i="1" smtClean="0">
                              <a:latin typeface="Cambria Math" panose="02040503050406030204" pitchFamily="18" charset="0"/>
                            </a:rPr>
                            <m:t>𝑗</m:t>
                          </m:r>
                        </m:sub>
                      </m:sSub>
                      <m:r>
                        <a:rPr lang="en-US" sz="2000" b="0" i="1" smtClean="0">
                          <a:latin typeface="Cambria Math" panose="02040503050406030204" pitchFamily="18" charset="0"/>
                          <a:ea typeface="Cambria Math" panose="02040503050406030204" pitchFamily="18" charset="0"/>
                        </a:rPr>
                        <m:t>=∅</m:t>
                      </m:r>
                    </m:oMath>
                  </a14:m>
                  <a:r>
                    <a:rPr lang="en-US" sz="2000" dirty="0"/>
                    <a:t> whenever </a:t>
                  </a:r>
                  <a14:m>
                    <m:oMath xmlns:m="http://schemas.openxmlformats.org/officeDocument/2006/math">
                      <m:r>
                        <a:rPr lang="en-US" sz="2000" b="0" i="1" smtClean="0">
                          <a:latin typeface="Cambria Math" panose="02040503050406030204" pitchFamily="18" charset="0"/>
                        </a:rPr>
                        <m:t>𝑖</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𝑗</m:t>
                      </m:r>
                    </m:oMath>
                  </a14:m>
                  <a:r>
                    <a:rPr lang="en-US" dirty="0"/>
                    <a:t>.</a:t>
                  </a:r>
                </a:p>
              </p:txBody>
            </p:sp>
          </mc:Choice>
          <mc:Fallback xmlns="">
            <p:sp>
              <p:nvSpPr>
                <p:cNvPr id="53" name="TextBox 52"/>
                <p:cNvSpPr txBox="1">
                  <a:spLocks noRot="1" noChangeAspect="1" noMove="1" noResize="1" noEditPoints="1" noAdjustHandles="1" noChangeArrowheads="1" noChangeShapeType="1" noTextEdit="1"/>
                </p:cNvSpPr>
                <p:nvPr/>
              </p:nvSpPr>
              <p:spPr>
                <a:xfrm>
                  <a:off x="1142631" y="5093791"/>
                  <a:ext cx="7493526" cy="1449756"/>
                </a:xfrm>
                <a:prstGeom prst="rect">
                  <a:avLst/>
                </a:prstGeom>
                <a:blipFill>
                  <a:blip r:embed="rId4"/>
                  <a:stretch>
                    <a:fillRect l="-895" t="-2521" r="-1221" b="-5042"/>
                  </a:stretch>
                </a:blipFill>
              </p:spPr>
              <p:txBody>
                <a:bodyPr/>
                <a:lstStyle/>
                <a:p>
                  <a:r>
                    <a:rPr lang="en-US">
                      <a:noFill/>
                    </a:rPr>
                    <a:t> </a:t>
                  </a:r>
                </a:p>
              </p:txBody>
            </p:sp>
          </mc:Fallback>
        </mc:AlternateContent>
      </p:grpSp>
    </p:spTree>
    <p:extLst>
      <p:ext uri="{BB962C8B-B14F-4D97-AF65-F5344CB8AC3E}">
        <p14:creationId xmlns:p14="http://schemas.microsoft.com/office/powerpoint/2010/main" val="2199588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Partition of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31</a:t>
            </a:fld>
            <a:endParaRPr lang="en-SG" dirty="0"/>
          </a:p>
        </p:txBody>
      </p:sp>
      <p:sp>
        <p:nvSpPr>
          <p:cNvPr id="23" name="TextBox 22">
            <a:extLst>
              <a:ext uri="{FF2B5EF4-FFF2-40B4-BE49-F238E27FC236}">
                <a16:creationId xmlns:a16="http://schemas.microsoft.com/office/drawing/2014/main" id="{1C7729B7-DD6F-45CE-965B-274CA242352A}"/>
              </a:ext>
            </a:extLst>
          </p:cNvPr>
          <p:cNvSpPr txBox="1"/>
          <p:nvPr/>
        </p:nvSpPr>
        <p:spPr>
          <a:xfrm>
            <a:off x="369740" y="1131254"/>
            <a:ext cx="5207688" cy="1384995"/>
          </a:xfrm>
          <a:prstGeom prst="rect">
            <a:avLst/>
          </a:prstGeom>
          <a:noFill/>
          <a:ln>
            <a:noFill/>
          </a:ln>
        </p:spPr>
        <p:txBody>
          <a:bodyPr wrap="square" rtlCol="0">
            <a:spAutoFit/>
          </a:bodyPr>
          <a:lstStyle/>
          <a:p>
            <a:pPr>
              <a:spcAft>
                <a:spcPts val="600"/>
              </a:spcAft>
            </a:pPr>
            <a:r>
              <a:rPr lang="en-US" altLang="en-US" sz="2800" dirty="0"/>
              <a:t>Suppose </a:t>
            </a:r>
            <a:r>
              <a:rPr lang="en-US" altLang="en-US" sz="2800" i="1" dirty="0"/>
              <a:t>A</a:t>
            </a:r>
            <a:r>
              <a:rPr lang="en-US" altLang="en-US" sz="2800" dirty="0"/>
              <a:t>, </a:t>
            </a:r>
            <a:r>
              <a:rPr lang="en-US" altLang="en-US" sz="2800" i="1" dirty="0"/>
              <a:t>A</a:t>
            </a:r>
            <a:r>
              <a:rPr lang="en-US" altLang="en-US" sz="2800" baseline="-25000" dirty="0"/>
              <a:t>1</a:t>
            </a:r>
            <a:r>
              <a:rPr lang="en-US" altLang="en-US" sz="2800" dirty="0"/>
              <a:t>, </a:t>
            </a:r>
            <a:r>
              <a:rPr lang="en-US" altLang="en-US" sz="2800" i="1" dirty="0"/>
              <a:t>A</a:t>
            </a:r>
            <a:r>
              <a:rPr lang="en-US" altLang="en-US" sz="2800" baseline="-25000" dirty="0"/>
              <a:t>2</a:t>
            </a:r>
            <a:r>
              <a:rPr lang="en-US" altLang="en-US" sz="2800" dirty="0"/>
              <a:t>, </a:t>
            </a:r>
            <a:r>
              <a:rPr lang="en-US" altLang="en-US" sz="2800" i="1" dirty="0"/>
              <a:t>A</a:t>
            </a:r>
            <a:r>
              <a:rPr lang="en-US" altLang="en-US" sz="2800" baseline="-25000" dirty="0"/>
              <a:t>3</a:t>
            </a:r>
            <a:r>
              <a:rPr lang="en-US" altLang="en-US" sz="2800" dirty="0"/>
              <a:t>, and </a:t>
            </a:r>
            <a:r>
              <a:rPr lang="en-US" altLang="en-US" sz="2800" i="1" dirty="0"/>
              <a:t>A</a:t>
            </a:r>
            <a:r>
              <a:rPr lang="en-US" altLang="en-US" sz="2800" baseline="-25000" dirty="0"/>
              <a:t>4</a:t>
            </a:r>
            <a:r>
              <a:rPr lang="en-US" altLang="en-US" sz="2800" dirty="0"/>
              <a:t> are the sets of points represented by the regions shown in Figure 6.1.5.</a:t>
            </a:r>
          </a:p>
        </p:txBody>
      </p:sp>
      <p:grpSp>
        <p:nvGrpSpPr>
          <p:cNvPr id="2" name="Group 1">
            <a:extLst>
              <a:ext uri="{FF2B5EF4-FFF2-40B4-BE49-F238E27FC236}">
                <a16:creationId xmlns:a16="http://schemas.microsoft.com/office/drawing/2014/main" id="{D5855B50-AD41-44EF-B4C1-3A66E0860D41}"/>
              </a:ext>
            </a:extLst>
          </p:cNvPr>
          <p:cNvGrpSpPr/>
          <p:nvPr/>
        </p:nvGrpSpPr>
        <p:grpSpPr>
          <a:xfrm>
            <a:off x="5850148" y="991386"/>
            <a:ext cx="2422525" cy="2598738"/>
            <a:chOff x="3048000" y="2466975"/>
            <a:chExt cx="2422525" cy="2598738"/>
          </a:xfrm>
        </p:grpSpPr>
        <p:pic>
          <p:nvPicPr>
            <p:cNvPr id="24" name="Picture 2">
              <a:extLst>
                <a:ext uri="{FF2B5EF4-FFF2-40B4-BE49-F238E27FC236}">
                  <a16:creationId xmlns:a16="http://schemas.microsoft.com/office/drawing/2014/main" id="{A199A5AF-D453-4B77-BBB0-5A4A1D5206C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2466975"/>
              <a:ext cx="2422525"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Box 7">
              <a:extLst>
                <a:ext uri="{FF2B5EF4-FFF2-40B4-BE49-F238E27FC236}">
                  <a16:creationId xmlns:a16="http://schemas.microsoft.com/office/drawing/2014/main" id="{FD7572B8-F1EF-4EC1-B7D1-4DDBD6659B26}"/>
                </a:ext>
              </a:extLst>
            </p:cNvPr>
            <p:cNvSpPr txBox="1">
              <a:spLocks noChangeArrowheads="1"/>
            </p:cNvSpPr>
            <p:nvPr/>
          </p:nvSpPr>
          <p:spPr bwMode="auto">
            <a:xfrm>
              <a:off x="3670300" y="4791075"/>
              <a:ext cx="10541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200" b="1"/>
                <a:t>Figure 6.1.5</a:t>
              </a:r>
            </a:p>
          </p:txBody>
        </p:sp>
        <p:sp>
          <p:nvSpPr>
            <p:cNvPr id="26" name="Text Box 8">
              <a:extLst>
                <a:ext uri="{FF2B5EF4-FFF2-40B4-BE49-F238E27FC236}">
                  <a16:creationId xmlns:a16="http://schemas.microsoft.com/office/drawing/2014/main" id="{105CC000-8E24-4C22-908D-76BE92EE68EC}"/>
                </a:ext>
              </a:extLst>
            </p:cNvPr>
            <p:cNvSpPr txBox="1">
              <a:spLocks noChangeArrowheads="1"/>
            </p:cNvSpPr>
            <p:nvPr/>
          </p:nvSpPr>
          <p:spPr bwMode="auto">
            <a:xfrm>
              <a:off x="3443288" y="4340253"/>
              <a:ext cx="167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dirty="0"/>
                <a:t>A Partition of a Set</a:t>
              </a:r>
            </a:p>
          </p:txBody>
        </p:sp>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E9AE429B-530C-42F5-97F4-ABEA45C8B0B9}"/>
                  </a:ext>
                </a:extLst>
              </p:cNvPr>
              <p:cNvSpPr txBox="1"/>
              <p:nvPr/>
            </p:nvSpPr>
            <p:spPr>
              <a:xfrm>
                <a:off x="369740" y="2710814"/>
                <a:ext cx="5480408" cy="954107"/>
              </a:xfrm>
              <a:prstGeom prst="rect">
                <a:avLst/>
              </a:prstGeom>
              <a:noFill/>
              <a:ln>
                <a:noFill/>
              </a:ln>
            </p:spPr>
            <p:txBody>
              <a:bodyPr wrap="square" rtlCol="0">
                <a:spAutoFit/>
              </a:bodyPr>
              <a:lstStyle/>
              <a:p>
                <a:r>
                  <a:rPr lang="en-US" altLang="en-US" sz="2800" dirty="0"/>
                  <a:t>Then </a:t>
                </a:r>
                <a:r>
                  <a:rPr lang="en-US" altLang="en-US" sz="2800" i="1" dirty="0"/>
                  <a:t>A</a:t>
                </a:r>
                <a:r>
                  <a:rPr lang="en-US" altLang="en-US" sz="2800" baseline="-25000" dirty="0"/>
                  <a:t>1</a:t>
                </a:r>
                <a:r>
                  <a:rPr lang="en-US" altLang="en-US" sz="2800" dirty="0"/>
                  <a:t>, </a:t>
                </a:r>
                <a:r>
                  <a:rPr lang="en-US" altLang="en-US" sz="2800" i="1" dirty="0"/>
                  <a:t>A</a:t>
                </a:r>
                <a:r>
                  <a:rPr lang="en-US" altLang="en-US" sz="2800" baseline="-25000" dirty="0"/>
                  <a:t>2</a:t>
                </a:r>
                <a:r>
                  <a:rPr lang="en-US" altLang="en-US" sz="2800" dirty="0"/>
                  <a:t>, </a:t>
                </a:r>
                <a:r>
                  <a:rPr lang="en-US" altLang="en-US" sz="2800" i="1" dirty="0"/>
                  <a:t>A</a:t>
                </a:r>
                <a:r>
                  <a:rPr lang="en-US" altLang="en-US" sz="2800" baseline="-25000" dirty="0"/>
                  <a:t>3</a:t>
                </a:r>
                <a:r>
                  <a:rPr lang="en-US" altLang="en-US" sz="2800" dirty="0"/>
                  <a:t>, and </a:t>
                </a:r>
                <a:r>
                  <a:rPr lang="en-US" altLang="en-US" sz="2800" i="1" dirty="0"/>
                  <a:t>A</a:t>
                </a:r>
                <a:r>
                  <a:rPr lang="en-US" altLang="en-US" sz="2800" baseline="-25000" dirty="0"/>
                  <a:t>4</a:t>
                </a:r>
                <a:r>
                  <a:rPr lang="en-US" altLang="en-US" sz="2800" dirty="0"/>
                  <a:t> are subsets of </a:t>
                </a:r>
                <a:r>
                  <a:rPr lang="en-US" altLang="en-US" sz="2800" i="1" dirty="0"/>
                  <a:t>A</a:t>
                </a:r>
                <a:r>
                  <a:rPr lang="en-US" altLang="en-US" sz="2800" dirty="0"/>
                  <a:t>, and </a:t>
                </a:r>
                <a:r>
                  <a:rPr lang="en-US" altLang="en-US" sz="2800" i="1" dirty="0"/>
                  <a:t>A</a:t>
                </a:r>
                <a:r>
                  <a:rPr lang="en-US" altLang="en-US" sz="2800" dirty="0"/>
                  <a:t> = </a:t>
                </a:r>
                <a:r>
                  <a:rPr lang="en-US" altLang="en-US" sz="2800" i="1" dirty="0"/>
                  <a:t>A</a:t>
                </a:r>
                <a:r>
                  <a:rPr lang="en-US" altLang="en-US" sz="2800" baseline="-25000" dirty="0"/>
                  <a:t>1 </a:t>
                </a:r>
                <a14:m>
                  <m:oMath xmlns:m="http://schemas.openxmlformats.org/officeDocument/2006/math">
                    <m:r>
                      <a:rPr lang="en-US" altLang="en-US" sz="2800" i="1" dirty="0" smtClean="0">
                        <a:latin typeface="Cambria Math" panose="02040503050406030204" pitchFamily="18" charset="0"/>
                        <a:ea typeface="Cambria Math" panose="02040503050406030204" pitchFamily="18" charset="0"/>
                        <a:sym typeface="Symbol" panose="05050102010706020507" pitchFamily="18" charset="2"/>
                      </a:rPr>
                      <m:t>∪</m:t>
                    </m:r>
                  </m:oMath>
                </a14:m>
                <a:r>
                  <a:rPr lang="en-US" altLang="en-US" sz="2800" dirty="0"/>
                  <a:t> </a:t>
                </a:r>
                <a:r>
                  <a:rPr lang="en-US" altLang="en-US" sz="2800" i="1" dirty="0"/>
                  <a:t>A</a:t>
                </a:r>
                <a:r>
                  <a:rPr lang="en-US" altLang="en-US" sz="2800" baseline="-25000" dirty="0"/>
                  <a:t>2 </a:t>
                </a:r>
                <a14:m>
                  <m:oMath xmlns:m="http://schemas.openxmlformats.org/officeDocument/2006/math">
                    <m:r>
                      <a:rPr lang="en-US" altLang="en-US" sz="2800" i="1" dirty="0">
                        <a:latin typeface="Cambria Math" panose="02040503050406030204" pitchFamily="18" charset="0"/>
                        <a:ea typeface="Cambria Math" panose="02040503050406030204" pitchFamily="18" charset="0"/>
                        <a:sym typeface="Symbol" panose="05050102010706020507" pitchFamily="18" charset="2"/>
                      </a:rPr>
                      <m:t>∪</m:t>
                    </m:r>
                  </m:oMath>
                </a14:m>
                <a:r>
                  <a:rPr lang="en-US" altLang="en-US" sz="2800" dirty="0"/>
                  <a:t> </a:t>
                </a:r>
                <a:r>
                  <a:rPr lang="en-US" altLang="en-US" sz="2800" i="1" dirty="0"/>
                  <a:t>A</a:t>
                </a:r>
                <a:r>
                  <a:rPr lang="en-US" altLang="en-US" sz="2800" baseline="-25000" dirty="0"/>
                  <a:t>3 </a:t>
                </a:r>
                <a14:m>
                  <m:oMath xmlns:m="http://schemas.openxmlformats.org/officeDocument/2006/math">
                    <m:r>
                      <a:rPr lang="en-US" altLang="en-US" sz="2800" i="1" dirty="0">
                        <a:latin typeface="Cambria Math" panose="02040503050406030204" pitchFamily="18" charset="0"/>
                        <a:ea typeface="Cambria Math" panose="02040503050406030204" pitchFamily="18" charset="0"/>
                        <a:sym typeface="Symbol" panose="05050102010706020507" pitchFamily="18" charset="2"/>
                      </a:rPr>
                      <m:t>∪</m:t>
                    </m:r>
                  </m:oMath>
                </a14:m>
                <a:r>
                  <a:rPr lang="en-US" altLang="en-US" sz="2800" dirty="0"/>
                  <a:t> </a:t>
                </a:r>
                <a:r>
                  <a:rPr lang="en-US" altLang="en-US" sz="2800" i="1" dirty="0"/>
                  <a:t>A</a:t>
                </a:r>
                <a:r>
                  <a:rPr lang="en-US" altLang="en-US" sz="2800" baseline="-25000" dirty="0"/>
                  <a:t>4</a:t>
                </a:r>
                <a:r>
                  <a:rPr lang="en-US" altLang="en-US" sz="2800" dirty="0"/>
                  <a:t>.</a:t>
                </a:r>
              </a:p>
            </p:txBody>
          </p:sp>
        </mc:Choice>
        <mc:Fallback xmlns="">
          <p:sp>
            <p:nvSpPr>
              <p:cNvPr id="27" name="TextBox 26">
                <a:extLst>
                  <a:ext uri="{FF2B5EF4-FFF2-40B4-BE49-F238E27FC236}">
                    <a16:creationId xmlns:a16="http://schemas.microsoft.com/office/drawing/2014/main" id="{E9AE429B-530C-42F5-97F4-ABEA45C8B0B9}"/>
                  </a:ext>
                </a:extLst>
              </p:cNvPr>
              <p:cNvSpPr txBox="1">
                <a:spLocks noRot="1" noChangeAspect="1" noMove="1" noResize="1" noEditPoints="1" noAdjustHandles="1" noChangeArrowheads="1" noChangeShapeType="1" noTextEdit="1"/>
              </p:cNvSpPr>
              <p:nvPr/>
            </p:nvSpPr>
            <p:spPr>
              <a:xfrm>
                <a:off x="369740" y="2710814"/>
                <a:ext cx="5480408" cy="954107"/>
              </a:xfrm>
              <a:prstGeom prst="rect">
                <a:avLst/>
              </a:prstGeom>
              <a:blipFill>
                <a:blip r:embed="rId4"/>
                <a:stretch>
                  <a:fillRect l="-2336" t="-6410" b="-17949"/>
                </a:stretch>
              </a:blipFill>
              <a:ln>
                <a:noFill/>
              </a:ln>
            </p:spPr>
            <p:txBody>
              <a:bodyPr/>
              <a:lstStyle/>
              <a:p>
                <a:r>
                  <a:rPr lang="en-SG">
                    <a:noFill/>
                  </a:rPr>
                  <a:t> </a:t>
                </a:r>
              </a:p>
            </p:txBody>
          </p:sp>
        </mc:Fallback>
      </mc:AlternateContent>
      <p:sp>
        <p:nvSpPr>
          <p:cNvPr id="29" name="TextBox 28">
            <a:extLst>
              <a:ext uri="{FF2B5EF4-FFF2-40B4-BE49-F238E27FC236}">
                <a16:creationId xmlns:a16="http://schemas.microsoft.com/office/drawing/2014/main" id="{27DDB190-D88E-434C-9ECC-613297581696}"/>
              </a:ext>
            </a:extLst>
          </p:cNvPr>
          <p:cNvSpPr txBox="1"/>
          <p:nvPr/>
        </p:nvSpPr>
        <p:spPr>
          <a:xfrm>
            <a:off x="324355" y="3881064"/>
            <a:ext cx="8627139" cy="2754600"/>
          </a:xfrm>
          <a:prstGeom prst="rect">
            <a:avLst/>
          </a:prstGeom>
          <a:noFill/>
          <a:ln>
            <a:noFill/>
          </a:ln>
        </p:spPr>
        <p:txBody>
          <a:bodyPr wrap="square" rtlCol="0">
            <a:spAutoFit/>
          </a:bodyPr>
          <a:lstStyle/>
          <a:p>
            <a:pPr>
              <a:spcAft>
                <a:spcPts val="600"/>
              </a:spcAft>
            </a:pPr>
            <a:r>
              <a:rPr lang="en-US" altLang="en-US" sz="2800" dirty="0"/>
              <a:t>Suppose further that boundaries are assigned to the regions representing </a:t>
            </a:r>
            <a:r>
              <a:rPr lang="en-US" altLang="en-US" sz="2800" i="1" dirty="0"/>
              <a:t>A</a:t>
            </a:r>
            <a:r>
              <a:rPr lang="en-US" altLang="en-US" sz="2800" baseline="-25000" dirty="0"/>
              <a:t>1</a:t>
            </a:r>
            <a:r>
              <a:rPr lang="en-US" altLang="en-US" sz="2800" dirty="0"/>
              <a:t>, </a:t>
            </a:r>
            <a:r>
              <a:rPr lang="en-US" altLang="en-US" sz="2800" i="1" dirty="0"/>
              <a:t>A</a:t>
            </a:r>
            <a:r>
              <a:rPr lang="en-US" altLang="en-US" sz="2800" baseline="-25000" dirty="0"/>
              <a:t>2</a:t>
            </a:r>
            <a:r>
              <a:rPr lang="en-US" altLang="en-US" sz="2800" dirty="0"/>
              <a:t>, </a:t>
            </a:r>
            <a:r>
              <a:rPr lang="en-US" altLang="en-US" sz="2800" i="1" dirty="0"/>
              <a:t>A</a:t>
            </a:r>
            <a:r>
              <a:rPr lang="en-US" altLang="en-US" sz="2800" baseline="-25000" dirty="0"/>
              <a:t>3</a:t>
            </a:r>
            <a:r>
              <a:rPr lang="en-US" altLang="en-US" sz="2800" dirty="0"/>
              <a:t>, and </a:t>
            </a:r>
            <a:r>
              <a:rPr lang="en-US" altLang="en-US" sz="2800" i="1" dirty="0"/>
              <a:t>A</a:t>
            </a:r>
            <a:r>
              <a:rPr lang="en-US" altLang="en-US" sz="2800" baseline="-25000" dirty="0"/>
              <a:t>4</a:t>
            </a:r>
            <a:r>
              <a:rPr lang="en-US" altLang="en-US" sz="2800" dirty="0"/>
              <a:t> in such a way that these sets are </a:t>
            </a:r>
            <a:r>
              <a:rPr lang="en-US" altLang="en-US" sz="2800" dirty="0">
                <a:solidFill>
                  <a:srgbClr val="C00000"/>
                </a:solidFill>
              </a:rPr>
              <a:t>mutually disjoint</a:t>
            </a:r>
            <a:r>
              <a:rPr lang="en-US" altLang="en-US" sz="2800" dirty="0"/>
              <a:t>.</a:t>
            </a:r>
          </a:p>
          <a:p>
            <a:pPr>
              <a:spcAft>
                <a:spcPts val="600"/>
              </a:spcAft>
            </a:pPr>
            <a:r>
              <a:rPr lang="en-US" altLang="en-US" sz="2800" dirty="0"/>
              <a:t>Then </a:t>
            </a:r>
            <a:r>
              <a:rPr lang="en-US" altLang="en-US" sz="2800" i="1" dirty="0"/>
              <a:t>A</a:t>
            </a:r>
            <a:r>
              <a:rPr lang="en-US" altLang="en-US" sz="2800" dirty="0"/>
              <a:t> is called a </a:t>
            </a:r>
            <a:r>
              <a:rPr lang="en-US" altLang="en-US" sz="2800" i="1" dirty="0">
                <a:solidFill>
                  <a:srgbClr val="C00000"/>
                </a:solidFill>
              </a:rPr>
              <a:t>union of mutually disjoint subsets</a:t>
            </a:r>
            <a:r>
              <a:rPr lang="en-US" altLang="en-US" sz="2800" dirty="0"/>
              <a:t>, and the collection of sets {</a:t>
            </a:r>
            <a:r>
              <a:rPr lang="en-US" altLang="en-US" sz="2800" i="1" dirty="0"/>
              <a:t>A</a:t>
            </a:r>
            <a:r>
              <a:rPr lang="en-US" altLang="en-US" sz="2800" baseline="-25000" dirty="0"/>
              <a:t>1</a:t>
            </a:r>
            <a:r>
              <a:rPr lang="en-US" altLang="en-US" sz="2800" dirty="0"/>
              <a:t>, </a:t>
            </a:r>
            <a:r>
              <a:rPr lang="en-US" altLang="en-US" sz="2800" i="1" dirty="0"/>
              <a:t>A</a:t>
            </a:r>
            <a:r>
              <a:rPr lang="en-US" altLang="en-US" sz="2800" baseline="-25000" dirty="0"/>
              <a:t>2</a:t>
            </a:r>
            <a:r>
              <a:rPr lang="en-US" altLang="en-US" sz="2800" dirty="0"/>
              <a:t>, </a:t>
            </a:r>
            <a:r>
              <a:rPr lang="en-US" altLang="en-US" sz="2800" i="1" dirty="0"/>
              <a:t>A</a:t>
            </a:r>
            <a:r>
              <a:rPr lang="en-US" altLang="en-US" sz="2800" baseline="-25000" dirty="0"/>
              <a:t>3</a:t>
            </a:r>
            <a:r>
              <a:rPr lang="en-US" altLang="en-US" sz="2800" dirty="0"/>
              <a:t>, </a:t>
            </a:r>
            <a:r>
              <a:rPr lang="en-US" altLang="en-US" sz="2800" i="1" dirty="0"/>
              <a:t>A</a:t>
            </a:r>
            <a:r>
              <a:rPr lang="en-US" altLang="en-US" sz="2800" baseline="-25000" dirty="0"/>
              <a:t>4</a:t>
            </a:r>
            <a:r>
              <a:rPr lang="en-US" altLang="en-US" sz="2800" dirty="0"/>
              <a:t>} is said to be a</a:t>
            </a:r>
            <a:br>
              <a:rPr lang="en-US" altLang="en-US" sz="2800" dirty="0"/>
            </a:br>
            <a:r>
              <a:rPr lang="en-US" altLang="en-US" sz="2800" i="1" dirty="0">
                <a:solidFill>
                  <a:srgbClr val="C00000"/>
                </a:solidFill>
              </a:rPr>
              <a:t>partition</a:t>
            </a:r>
            <a:r>
              <a:rPr lang="en-US" altLang="en-US" sz="2800" dirty="0"/>
              <a:t> of </a:t>
            </a:r>
            <a:r>
              <a:rPr lang="en-US" altLang="en-US" sz="2800" i="1" dirty="0"/>
              <a:t>A</a:t>
            </a:r>
            <a:r>
              <a:rPr lang="en-US" altLang="en-US" sz="2800" dirty="0"/>
              <a:t>.</a:t>
            </a:r>
          </a:p>
        </p:txBody>
      </p:sp>
      <p:sp>
        <p:nvSpPr>
          <p:cNvPr id="21" name="Oval 20"/>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29053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Partition of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32</a:t>
            </a:fld>
            <a:endParaRPr lang="en-SG" dirty="0"/>
          </a:p>
        </p:txBody>
      </p:sp>
      <p:sp>
        <p:nvSpPr>
          <p:cNvPr id="21" name="Oval 20"/>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28" name="Group 27">
            <a:extLst>
              <a:ext uri="{FF2B5EF4-FFF2-40B4-BE49-F238E27FC236}">
                <a16:creationId xmlns:a16="http://schemas.microsoft.com/office/drawing/2014/main" id="{F36C423D-63BF-415D-8EF5-24932801E705}"/>
              </a:ext>
            </a:extLst>
          </p:cNvPr>
          <p:cNvGrpSpPr/>
          <p:nvPr/>
        </p:nvGrpSpPr>
        <p:grpSpPr>
          <a:xfrm>
            <a:off x="754135" y="1517847"/>
            <a:ext cx="7398282" cy="2148780"/>
            <a:chOff x="730523" y="4598517"/>
            <a:chExt cx="7398282" cy="2148780"/>
          </a:xfrm>
        </p:grpSpPr>
        <p:sp>
          <p:nvSpPr>
            <p:cNvPr id="30" name="Rectangle 29">
              <a:extLst>
                <a:ext uri="{FF2B5EF4-FFF2-40B4-BE49-F238E27FC236}">
                  <a16:creationId xmlns:a16="http://schemas.microsoft.com/office/drawing/2014/main" id="{FDBC1C53-CEF4-4D8C-B925-301D4CF97C65}"/>
                </a:ext>
              </a:extLst>
            </p:cNvPr>
            <p:cNvSpPr/>
            <p:nvPr/>
          </p:nvSpPr>
          <p:spPr>
            <a:xfrm>
              <a:off x="730523" y="4598518"/>
              <a:ext cx="7398282" cy="2148779"/>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1" name="Rectangle 30">
              <a:extLst>
                <a:ext uri="{FF2B5EF4-FFF2-40B4-BE49-F238E27FC236}">
                  <a16:creationId xmlns:a16="http://schemas.microsoft.com/office/drawing/2014/main" id="{6A0EEC4C-B1CD-4094-BE28-7B920E789635}"/>
                </a:ext>
              </a:extLst>
            </p:cNvPr>
            <p:cNvSpPr/>
            <p:nvPr/>
          </p:nvSpPr>
          <p:spPr>
            <a:xfrm>
              <a:off x="730523" y="4598517"/>
              <a:ext cx="7398282"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2" name="TextBox 31">
              <a:extLst>
                <a:ext uri="{FF2B5EF4-FFF2-40B4-BE49-F238E27FC236}">
                  <a16:creationId xmlns:a16="http://schemas.microsoft.com/office/drawing/2014/main" id="{236CDB03-2C10-43DF-8A32-A1EB2AD3E424}"/>
                </a:ext>
              </a:extLst>
            </p:cNvPr>
            <p:cNvSpPr txBox="1"/>
            <p:nvPr/>
          </p:nvSpPr>
          <p:spPr>
            <a:xfrm>
              <a:off x="898473" y="4645644"/>
              <a:ext cx="7078763" cy="461665"/>
            </a:xfrm>
            <a:prstGeom prst="rect">
              <a:avLst/>
            </a:prstGeom>
            <a:noFill/>
          </p:spPr>
          <p:txBody>
            <a:bodyPr wrap="square" rtlCol="0">
              <a:spAutoFit/>
            </a:bodyPr>
            <a:lstStyle/>
            <a:p>
              <a:r>
                <a:rPr lang="en-SG" sz="2400" dirty="0">
                  <a:solidFill>
                    <a:schemeClr val="bg1"/>
                  </a:solidFill>
                </a:rPr>
                <a:t>Theorem 4.4.1 The Quotient-Remainder Theorem</a:t>
              </a:r>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4EED141D-ECB2-4ADF-A6AA-0E90B5171FC3}"/>
                    </a:ext>
                  </a:extLst>
                </p:cNvPr>
                <p:cNvSpPr txBox="1"/>
                <p:nvPr/>
              </p:nvSpPr>
              <p:spPr>
                <a:xfrm>
                  <a:off x="795941" y="5218733"/>
                  <a:ext cx="7242559" cy="1461939"/>
                </a:xfrm>
                <a:prstGeom prst="rect">
                  <a:avLst/>
                </a:prstGeom>
                <a:noFill/>
              </p:spPr>
              <p:txBody>
                <a:bodyPr wrap="square" rtlCol="0">
                  <a:spAutoFit/>
                </a:bodyPr>
                <a:lstStyle/>
                <a:p>
                  <a:pPr>
                    <a:spcAft>
                      <a:spcPts val="600"/>
                    </a:spcAft>
                  </a:pPr>
                  <a:r>
                    <a:rPr lang="en-SG" sz="2800" dirty="0"/>
                    <a:t>Given any integer </a:t>
                  </a:r>
                  <a14:m>
                    <m:oMath xmlns:m="http://schemas.openxmlformats.org/officeDocument/2006/math">
                      <m:r>
                        <a:rPr lang="en-SG" sz="2800" i="1" dirty="0" smtClean="0">
                          <a:latin typeface="Cambria Math" panose="02040503050406030204" pitchFamily="18" charset="0"/>
                        </a:rPr>
                        <m:t>𝑛</m:t>
                      </m:r>
                    </m:oMath>
                  </a14:m>
                  <a:r>
                    <a:rPr lang="en-SG" sz="2800" dirty="0"/>
                    <a:t> and positive integer </a:t>
                  </a:r>
                  <a14:m>
                    <m:oMath xmlns:m="http://schemas.openxmlformats.org/officeDocument/2006/math">
                      <m:r>
                        <a:rPr lang="en-SG" sz="2800" i="1" dirty="0" smtClean="0">
                          <a:latin typeface="Cambria Math" panose="02040503050406030204" pitchFamily="18" charset="0"/>
                        </a:rPr>
                        <m:t>𝑑</m:t>
                      </m:r>
                    </m:oMath>
                  </a14:m>
                  <a:r>
                    <a:rPr lang="en-SG" sz="2800" dirty="0"/>
                    <a:t>, there exist unique integers </a:t>
                  </a:r>
                  <a14:m>
                    <m:oMath xmlns:m="http://schemas.openxmlformats.org/officeDocument/2006/math">
                      <m:r>
                        <a:rPr lang="en-SG" sz="2800" i="1" dirty="0" smtClean="0">
                          <a:latin typeface="Cambria Math" panose="02040503050406030204" pitchFamily="18" charset="0"/>
                        </a:rPr>
                        <m:t>𝑞</m:t>
                      </m:r>
                    </m:oMath>
                  </a14:m>
                  <a:r>
                    <a:rPr lang="en-SG" sz="2800" dirty="0"/>
                    <a:t> and </a:t>
                  </a:r>
                  <a14:m>
                    <m:oMath xmlns:m="http://schemas.openxmlformats.org/officeDocument/2006/math">
                      <m:r>
                        <a:rPr lang="en-SG" sz="2800" i="1" dirty="0" smtClean="0">
                          <a:latin typeface="Cambria Math" panose="02040503050406030204" pitchFamily="18" charset="0"/>
                        </a:rPr>
                        <m:t>𝑟</m:t>
                      </m:r>
                      <m:r>
                        <a:rPr lang="en-SG" sz="2800" i="1" dirty="0" smtClean="0">
                          <a:latin typeface="Cambria Math" panose="02040503050406030204" pitchFamily="18" charset="0"/>
                        </a:rPr>
                        <m:t> </m:t>
                      </m:r>
                    </m:oMath>
                  </a14:m>
                  <a:r>
                    <a:rPr lang="en-SG" sz="2800" dirty="0"/>
                    <a:t>such that</a:t>
                  </a:r>
                </a:p>
                <a:p>
                  <a:pPr algn="ctr">
                    <a:spcAft>
                      <a:spcPts val="600"/>
                    </a:spcAft>
                  </a:pPr>
                  <a14:m>
                    <m:oMath xmlns:m="http://schemas.openxmlformats.org/officeDocument/2006/math">
                      <m:r>
                        <a:rPr lang="en-US" sz="2800" b="0" i="1" smtClean="0">
                          <a:latin typeface="Cambria Math" panose="02040503050406030204" pitchFamily="18" charset="0"/>
                          <a:sym typeface="Symbol" panose="05050102010706020507" pitchFamily="18" charset="2"/>
                        </a:rPr>
                        <m:t>𝑛</m:t>
                      </m:r>
                      <m:r>
                        <a:rPr lang="en-US" sz="2800" b="0" i="1" smtClean="0">
                          <a:latin typeface="Cambria Math" panose="02040503050406030204" pitchFamily="18" charset="0"/>
                          <a:sym typeface="Symbol" panose="05050102010706020507" pitchFamily="18" charset="2"/>
                        </a:rPr>
                        <m:t>=</m:t>
                      </m:r>
                      <m:r>
                        <a:rPr lang="en-US" sz="2800" b="0" i="1" smtClean="0">
                          <a:latin typeface="Cambria Math" panose="02040503050406030204" pitchFamily="18" charset="0"/>
                          <a:sym typeface="Symbol" panose="05050102010706020507" pitchFamily="18" charset="2"/>
                        </a:rPr>
                        <m:t>𝑑𝑞</m:t>
                      </m:r>
                      <m:r>
                        <a:rPr lang="en-US" sz="2800" b="0" i="1" smtClean="0">
                          <a:latin typeface="Cambria Math" panose="02040503050406030204" pitchFamily="18" charset="0"/>
                          <a:sym typeface="Symbol" panose="05050102010706020507" pitchFamily="18" charset="2"/>
                        </a:rPr>
                        <m:t>+</m:t>
                      </m:r>
                      <m:r>
                        <a:rPr lang="en-US" sz="2800" b="0" i="1" smtClean="0">
                          <a:latin typeface="Cambria Math" panose="02040503050406030204" pitchFamily="18" charset="0"/>
                          <a:sym typeface="Symbol" panose="05050102010706020507" pitchFamily="18" charset="2"/>
                        </a:rPr>
                        <m:t>𝑟</m:t>
                      </m:r>
                    </m:oMath>
                  </a14:m>
                  <a:r>
                    <a:rPr lang="en-SG" sz="2800" dirty="0">
                      <a:sym typeface="Symbol" panose="05050102010706020507" pitchFamily="18" charset="2"/>
                    </a:rPr>
                    <a:t>   and   </a:t>
                  </a:r>
                  <a14:m>
                    <m:oMath xmlns:m="http://schemas.openxmlformats.org/officeDocument/2006/math">
                      <m:r>
                        <a:rPr lang="en-US" sz="2800" b="0" i="1" smtClean="0">
                          <a:latin typeface="Cambria Math" panose="02040503050406030204" pitchFamily="18" charset="0"/>
                          <a:sym typeface="Symbol" panose="05050102010706020507" pitchFamily="18" charset="2"/>
                        </a:rPr>
                        <m:t>0</m:t>
                      </m:r>
                      <m:r>
                        <a:rPr lang="en-US" sz="2800" b="0" i="1" smtClean="0">
                          <a:latin typeface="Cambria Math" panose="02040503050406030204" pitchFamily="18" charset="0"/>
                          <a:ea typeface="Cambria Math" panose="02040503050406030204" pitchFamily="18" charset="0"/>
                          <a:sym typeface="Symbol" panose="05050102010706020507" pitchFamily="18" charset="2"/>
                        </a:rPr>
                        <m:t>≤</m:t>
                      </m:r>
                      <m:r>
                        <a:rPr lang="en-US" sz="2800" b="0" i="1" smtClean="0">
                          <a:latin typeface="Cambria Math" panose="02040503050406030204" pitchFamily="18" charset="0"/>
                          <a:ea typeface="Cambria Math" panose="02040503050406030204" pitchFamily="18" charset="0"/>
                          <a:sym typeface="Symbol" panose="05050102010706020507" pitchFamily="18" charset="2"/>
                        </a:rPr>
                        <m:t>𝑟</m:t>
                      </m:r>
                      <m:r>
                        <a:rPr lang="en-US" sz="2800" b="0" i="1" smtClean="0">
                          <a:latin typeface="Cambria Math" panose="02040503050406030204" pitchFamily="18" charset="0"/>
                          <a:ea typeface="Cambria Math" panose="02040503050406030204" pitchFamily="18" charset="0"/>
                          <a:sym typeface="Symbol" panose="05050102010706020507" pitchFamily="18" charset="2"/>
                        </a:rPr>
                        <m:t>&lt;</m:t>
                      </m:r>
                      <m:r>
                        <a:rPr lang="en-US" sz="2800" b="0" i="1" smtClean="0">
                          <a:latin typeface="Cambria Math" panose="02040503050406030204" pitchFamily="18" charset="0"/>
                          <a:ea typeface="Cambria Math" panose="02040503050406030204" pitchFamily="18" charset="0"/>
                          <a:sym typeface="Symbol" panose="05050102010706020507" pitchFamily="18" charset="2"/>
                        </a:rPr>
                        <m:t>𝑑</m:t>
                      </m:r>
                      <m:r>
                        <a:rPr lang="en-US" sz="2800" b="0" i="1" smtClean="0">
                          <a:latin typeface="Cambria Math" panose="02040503050406030204" pitchFamily="18" charset="0"/>
                          <a:ea typeface="Cambria Math" panose="02040503050406030204" pitchFamily="18" charset="0"/>
                          <a:sym typeface="Symbol" panose="05050102010706020507" pitchFamily="18" charset="2"/>
                        </a:rPr>
                        <m:t>.</m:t>
                      </m:r>
                    </m:oMath>
                  </a14:m>
                  <a:endParaRPr lang="en-SG" sz="2800" dirty="0">
                    <a:sym typeface="Symbol" panose="05050102010706020507" pitchFamily="18" charset="2"/>
                  </a:endParaRPr>
                </a:p>
              </p:txBody>
            </p:sp>
          </mc:Choice>
          <mc:Fallback xmlns="">
            <p:sp>
              <p:nvSpPr>
                <p:cNvPr id="33" name="TextBox 32">
                  <a:extLst>
                    <a:ext uri="{FF2B5EF4-FFF2-40B4-BE49-F238E27FC236}">
                      <a16:creationId xmlns:a16="http://schemas.microsoft.com/office/drawing/2014/main" id="{4EED141D-ECB2-4ADF-A6AA-0E90B5171FC3}"/>
                    </a:ext>
                  </a:extLst>
                </p:cNvPr>
                <p:cNvSpPr txBox="1">
                  <a:spLocks noRot="1" noChangeAspect="1" noMove="1" noResize="1" noEditPoints="1" noAdjustHandles="1" noChangeArrowheads="1" noChangeShapeType="1" noTextEdit="1"/>
                </p:cNvSpPr>
                <p:nvPr/>
              </p:nvSpPr>
              <p:spPr>
                <a:xfrm>
                  <a:off x="795941" y="5218733"/>
                  <a:ext cx="7242559" cy="1461939"/>
                </a:xfrm>
                <a:prstGeom prst="rect">
                  <a:avLst/>
                </a:prstGeom>
                <a:blipFill>
                  <a:blip r:embed="rId3"/>
                  <a:stretch>
                    <a:fillRect l="-1682" t="-4167" r="-1934" b="-10833"/>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CFF50A7-6541-4BEE-A086-1CA7392DB284}"/>
                  </a:ext>
                </a:extLst>
              </p:cNvPr>
              <p:cNvSpPr txBox="1"/>
              <p:nvPr/>
            </p:nvSpPr>
            <p:spPr>
              <a:xfrm>
                <a:off x="786843" y="4063416"/>
                <a:ext cx="7307977" cy="2354491"/>
              </a:xfrm>
              <a:prstGeom prst="rect">
                <a:avLst/>
              </a:prstGeom>
              <a:noFill/>
            </p:spPr>
            <p:txBody>
              <a:bodyPr wrap="square" rtlCol="0">
                <a:spAutoFit/>
              </a:bodyPr>
              <a:lstStyle/>
              <a:p>
                <a:r>
                  <a:rPr lang="en-US" sz="2800" dirty="0"/>
                  <a:t>Examples:</a:t>
                </a:r>
              </a:p>
              <a:p>
                <a:pPr marL="342900" indent="-342900">
                  <a:buFont typeface="Wingdings" panose="05000000000000000000" pitchFamily="2" charset="2"/>
                  <a:buChar char="§"/>
                </a:pPr>
                <a14:m>
                  <m:oMath xmlns:m="http://schemas.openxmlformats.org/officeDocument/2006/math">
                    <m:r>
                      <a:rPr lang="en-US" sz="2400" b="0" i="1" smtClean="0">
                        <a:latin typeface="Cambria Math" panose="02040503050406030204" pitchFamily="18" charset="0"/>
                      </a:rPr>
                      <m:t>𝑛</m:t>
                    </m:r>
                    <m:r>
                      <a:rPr lang="en-US" sz="2400" b="0" i="1" smtClean="0">
                        <a:latin typeface="Cambria Math" panose="02040503050406030204" pitchFamily="18" charset="0"/>
                      </a:rPr>
                      <m:t>=54,</m:t>
                    </m:r>
                    <m:r>
                      <a:rPr lang="en-US" sz="2400" b="0" i="1" smtClean="0">
                        <a:latin typeface="Cambria Math" panose="02040503050406030204" pitchFamily="18" charset="0"/>
                      </a:rPr>
                      <m:t>𝑑</m:t>
                    </m:r>
                    <m:r>
                      <a:rPr lang="en-US" sz="2400" b="0" i="1" smtClean="0">
                        <a:latin typeface="Cambria Math" panose="02040503050406030204" pitchFamily="18" charset="0"/>
                      </a:rPr>
                      <m:t>=4</m:t>
                    </m:r>
                  </m:oMath>
                </a14:m>
                <a:br>
                  <a:rPr lang="en-US" sz="2400" b="0" dirty="0"/>
                </a:br>
                <a14:m>
                  <m:oMath xmlns:m="http://schemas.openxmlformats.org/officeDocument/2006/math">
                    <m:r>
                      <a:rPr lang="en-US" sz="2400" b="0" i="1" smtClean="0">
                        <a:latin typeface="Cambria Math" panose="02040503050406030204" pitchFamily="18" charset="0"/>
                      </a:rPr>
                      <m:t>54=4</m:t>
                    </m:r>
                    <m:r>
                      <a:rPr lang="en-US" sz="2400" b="0" i="1" smtClean="0">
                        <a:latin typeface="Cambria Math" panose="02040503050406030204" pitchFamily="18" charset="0"/>
                        <a:ea typeface="Cambria Math" panose="02040503050406030204" pitchFamily="18" charset="0"/>
                      </a:rPr>
                      <m:t>∙13+2;</m:t>
                    </m:r>
                  </m:oMath>
                </a14:m>
                <a:r>
                  <a:rPr lang="en-US" sz="2400" dirty="0"/>
                  <a:t> hence </a:t>
                </a:r>
                <a14:m>
                  <m:oMath xmlns:m="http://schemas.openxmlformats.org/officeDocument/2006/math">
                    <m:r>
                      <a:rPr lang="en-US" sz="2400" i="1" dirty="0" smtClean="0">
                        <a:latin typeface="Cambria Math" panose="02040503050406030204" pitchFamily="18" charset="0"/>
                      </a:rPr>
                      <m:t>𝑞</m:t>
                    </m:r>
                    <m:r>
                      <a:rPr lang="en-US" sz="2400" i="1" dirty="0" smtClean="0">
                        <a:latin typeface="Cambria Math" panose="02040503050406030204" pitchFamily="18" charset="0"/>
                      </a:rPr>
                      <m:t>=13 </m:t>
                    </m:r>
                  </m:oMath>
                </a14:m>
                <a:r>
                  <a:rPr lang="en-US" sz="2400" dirty="0"/>
                  <a:t>and </a:t>
                </a:r>
                <a14:m>
                  <m:oMath xmlns:m="http://schemas.openxmlformats.org/officeDocument/2006/math">
                    <m:r>
                      <a:rPr lang="en-US" sz="2400" i="1" dirty="0" smtClean="0">
                        <a:latin typeface="Cambria Math" panose="02040503050406030204" pitchFamily="18" charset="0"/>
                      </a:rPr>
                      <m:t>𝑟</m:t>
                    </m:r>
                    <m:r>
                      <a:rPr lang="en-US" sz="2400" i="1" dirty="0" smtClean="0">
                        <a:latin typeface="Cambria Math" panose="02040503050406030204" pitchFamily="18" charset="0"/>
                      </a:rPr>
                      <m:t>=2</m:t>
                    </m:r>
                  </m:oMath>
                </a14:m>
                <a:r>
                  <a:rPr lang="en-US" sz="2400" dirty="0"/>
                  <a:t>.</a:t>
                </a:r>
              </a:p>
              <a:p>
                <a:pPr marL="342900" indent="-342900">
                  <a:spcBef>
                    <a:spcPts val="600"/>
                  </a:spcBef>
                  <a:buFont typeface="Wingdings" panose="05000000000000000000" pitchFamily="2" charset="2"/>
                  <a:buChar char="§"/>
                </a:pPr>
                <a14:m>
                  <m:oMath xmlns:m="http://schemas.openxmlformats.org/officeDocument/2006/math">
                    <m:r>
                      <a:rPr lang="en-US" sz="2400" b="0" i="1" smtClean="0">
                        <a:latin typeface="Cambria Math" panose="02040503050406030204" pitchFamily="18" charset="0"/>
                      </a:rPr>
                      <m:t>𝑛</m:t>
                    </m:r>
                    <m:r>
                      <a:rPr lang="en-US" sz="2400" b="0" i="1" smtClean="0">
                        <a:latin typeface="Cambria Math" panose="02040503050406030204" pitchFamily="18" charset="0"/>
                      </a:rPr>
                      <m:t>=−27,</m:t>
                    </m:r>
                    <m:r>
                      <a:rPr lang="en-US" sz="2400" b="0" i="1" smtClean="0">
                        <a:latin typeface="Cambria Math" panose="02040503050406030204" pitchFamily="18" charset="0"/>
                      </a:rPr>
                      <m:t>𝑑</m:t>
                    </m:r>
                    <m:r>
                      <a:rPr lang="en-US" sz="2400" b="0" i="1" smtClean="0">
                        <a:latin typeface="Cambria Math" panose="02040503050406030204" pitchFamily="18" charset="0"/>
                      </a:rPr>
                      <m:t>=5</m:t>
                    </m:r>
                  </m:oMath>
                </a14:m>
                <a:br>
                  <a:rPr lang="en-US" sz="2400" b="0" dirty="0"/>
                </a:br>
                <a14:m>
                  <m:oMath xmlns:m="http://schemas.openxmlformats.org/officeDocument/2006/math">
                    <m:r>
                      <a:rPr lang="en-US" sz="2400" b="0" i="1" smtClean="0">
                        <a:latin typeface="Cambria Math" panose="02040503050406030204" pitchFamily="18" charset="0"/>
                      </a:rPr>
                      <m:t>−27=5</m:t>
                    </m:r>
                    <m:r>
                      <a:rPr lang="en-US" sz="2400" b="0" i="1" smtClean="0">
                        <a:latin typeface="Cambria Math" panose="02040503050406030204" pitchFamily="18" charset="0"/>
                        <a:ea typeface="Cambria Math" panose="02040503050406030204" pitchFamily="18" charset="0"/>
                      </a:rPr>
                      <m:t>∙(−6)+3;</m:t>
                    </m:r>
                  </m:oMath>
                </a14:m>
                <a:r>
                  <a:rPr lang="en-US" sz="2400" dirty="0"/>
                  <a:t> hence </a:t>
                </a:r>
                <a14:m>
                  <m:oMath xmlns:m="http://schemas.openxmlformats.org/officeDocument/2006/math">
                    <m:r>
                      <a:rPr lang="en-US" sz="2400" i="1" dirty="0" smtClean="0">
                        <a:latin typeface="Cambria Math" panose="02040503050406030204" pitchFamily="18" charset="0"/>
                      </a:rPr>
                      <m:t>𝑞</m:t>
                    </m:r>
                    <m:r>
                      <a:rPr lang="en-US" sz="2400" i="1" dirty="0" smtClean="0">
                        <a:latin typeface="Cambria Math" panose="02040503050406030204" pitchFamily="18" charset="0"/>
                      </a:rPr>
                      <m:t>=−6 </m:t>
                    </m:r>
                  </m:oMath>
                </a14:m>
                <a:r>
                  <a:rPr lang="en-US" sz="2400" dirty="0"/>
                  <a:t>and </a:t>
                </a:r>
                <a14:m>
                  <m:oMath xmlns:m="http://schemas.openxmlformats.org/officeDocument/2006/math">
                    <m:r>
                      <a:rPr lang="en-US" sz="2400" i="1" dirty="0" smtClean="0">
                        <a:latin typeface="Cambria Math" panose="02040503050406030204" pitchFamily="18" charset="0"/>
                      </a:rPr>
                      <m:t>𝑟</m:t>
                    </m:r>
                    <m:r>
                      <a:rPr lang="en-US" sz="2400" i="1" dirty="0" smtClean="0">
                        <a:latin typeface="Cambria Math" panose="02040503050406030204" pitchFamily="18" charset="0"/>
                      </a:rPr>
                      <m:t>=3.</m:t>
                    </m:r>
                  </m:oMath>
                </a14:m>
                <a:endParaRPr lang="en-US" sz="2400" dirty="0"/>
              </a:p>
              <a:p>
                <a:endParaRPr lang="en-SG" dirty="0"/>
              </a:p>
            </p:txBody>
          </p:sp>
        </mc:Choice>
        <mc:Fallback xmlns="">
          <p:sp>
            <p:nvSpPr>
              <p:cNvPr id="3" name="TextBox 2">
                <a:extLst>
                  <a:ext uri="{FF2B5EF4-FFF2-40B4-BE49-F238E27FC236}">
                    <a16:creationId xmlns:a16="http://schemas.microsoft.com/office/drawing/2014/main" id="{3CFF50A7-6541-4BEE-A086-1CA7392DB284}"/>
                  </a:ext>
                </a:extLst>
              </p:cNvPr>
              <p:cNvSpPr txBox="1">
                <a:spLocks noRot="1" noChangeAspect="1" noMove="1" noResize="1" noEditPoints="1" noAdjustHandles="1" noChangeArrowheads="1" noChangeShapeType="1" noTextEdit="1"/>
              </p:cNvSpPr>
              <p:nvPr/>
            </p:nvSpPr>
            <p:spPr>
              <a:xfrm>
                <a:off x="786843" y="4063416"/>
                <a:ext cx="7307977" cy="2354491"/>
              </a:xfrm>
              <a:prstGeom prst="rect">
                <a:avLst/>
              </a:prstGeom>
              <a:blipFill>
                <a:blip r:embed="rId4"/>
                <a:stretch>
                  <a:fillRect l="-1668" t="-2591"/>
                </a:stretch>
              </a:blipFill>
            </p:spPr>
            <p:txBody>
              <a:bodyPr/>
              <a:lstStyle/>
              <a:p>
                <a:r>
                  <a:rPr lang="en-SG">
                    <a:noFill/>
                  </a:rPr>
                  <a:t> </a:t>
                </a:r>
              </a:p>
            </p:txBody>
          </p:sp>
        </mc:Fallback>
      </mc:AlternateContent>
    </p:spTree>
    <p:extLst>
      <p:ext uri="{BB962C8B-B14F-4D97-AF65-F5344CB8AC3E}">
        <p14:creationId xmlns:p14="http://schemas.microsoft.com/office/powerpoint/2010/main" val="3244029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Partition of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33</a:t>
            </a:fld>
            <a:endParaRPr lang="en-SG" dirty="0"/>
          </a:p>
        </p:txBody>
      </p:sp>
      <p:sp>
        <p:nvSpPr>
          <p:cNvPr id="23" name="TextBox 22">
            <a:extLst>
              <a:ext uri="{FF2B5EF4-FFF2-40B4-BE49-F238E27FC236}">
                <a16:creationId xmlns:a16="http://schemas.microsoft.com/office/drawing/2014/main" id="{1C7729B7-DD6F-45CE-965B-274CA242352A}"/>
              </a:ext>
            </a:extLst>
          </p:cNvPr>
          <p:cNvSpPr txBox="1"/>
          <p:nvPr/>
        </p:nvSpPr>
        <p:spPr>
          <a:xfrm>
            <a:off x="324356" y="988413"/>
            <a:ext cx="7929307" cy="954107"/>
          </a:xfrm>
          <a:prstGeom prst="rect">
            <a:avLst/>
          </a:prstGeom>
          <a:noFill/>
          <a:ln>
            <a:noFill/>
          </a:ln>
        </p:spPr>
        <p:txBody>
          <a:bodyPr wrap="square" rtlCol="0">
            <a:spAutoFit/>
          </a:bodyPr>
          <a:lstStyle/>
          <a:p>
            <a:pPr marL="444500" indent="-444500">
              <a:tabLst>
                <a:tab pos="444500" algn="l"/>
                <a:tab pos="1371600" algn="l"/>
                <a:tab pos="1547813" algn="l"/>
              </a:tabLst>
            </a:pPr>
            <a:r>
              <a:rPr lang="en-US" altLang="en-US" sz="2800" b="1" dirty="0"/>
              <a:t>a.</a:t>
            </a:r>
            <a:r>
              <a:rPr lang="en-US" altLang="en-US" sz="2800" dirty="0"/>
              <a:t>	Let </a:t>
            </a:r>
            <a:r>
              <a:rPr lang="en-US" altLang="en-US" sz="2800" i="1" dirty="0"/>
              <a:t>A</a:t>
            </a:r>
            <a:r>
              <a:rPr lang="en-US" altLang="en-US" sz="2800" dirty="0"/>
              <a:t> = {1, 2, 3, 4, 5, 6}, </a:t>
            </a:r>
            <a:r>
              <a:rPr lang="en-US" altLang="en-US" sz="2800" i="1" dirty="0"/>
              <a:t>A</a:t>
            </a:r>
            <a:r>
              <a:rPr lang="en-US" altLang="en-US" sz="2800" baseline="-25000" dirty="0"/>
              <a:t>1</a:t>
            </a:r>
            <a:r>
              <a:rPr lang="en-US" altLang="en-US" sz="2800" dirty="0"/>
              <a:t> = {1, 2}, </a:t>
            </a:r>
            <a:r>
              <a:rPr lang="en-US" altLang="en-US" sz="2800" i="1" dirty="0"/>
              <a:t>A</a:t>
            </a:r>
            <a:r>
              <a:rPr lang="en-US" altLang="en-US" sz="2800" baseline="-25000" dirty="0"/>
              <a:t>2</a:t>
            </a:r>
            <a:r>
              <a:rPr lang="en-US" altLang="en-US" sz="2800" dirty="0"/>
              <a:t> = {3, 4}, and </a:t>
            </a:r>
            <a:r>
              <a:rPr lang="en-US" altLang="en-US" sz="2800" i="1" dirty="0"/>
              <a:t>A</a:t>
            </a:r>
            <a:r>
              <a:rPr lang="en-US" altLang="en-US" sz="2800" baseline="-25000" dirty="0"/>
              <a:t>3</a:t>
            </a:r>
            <a:r>
              <a:rPr lang="en-US" altLang="en-US" sz="2800" dirty="0"/>
              <a:t> = {5, 6}. Is {</a:t>
            </a:r>
            <a:r>
              <a:rPr lang="en-US" altLang="en-US" sz="2800" i="1" dirty="0"/>
              <a:t>A</a:t>
            </a:r>
            <a:r>
              <a:rPr lang="en-US" altLang="en-US" sz="2800" baseline="-25000" dirty="0"/>
              <a:t>1</a:t>
            </a:r>
            <a:r>
              <a:rPr lang="en-US" altLang="en-US" sz="2800" dirty="0"/>
              <a:t>, </a:t>
            </a:r>
            <a:r>
              <a:rPr lang="en-US" altLang="en-US" sz="2800" i="1" dirty="0"/>
              <a:t>A</a:t>
            </a:r>
            <a:r>
              <a:rPr lang="en-US" altLang="en-US" sz="2800" baseline="-25000" dirty="0"/>
              <a:t>2</a:t>
            </a:r>
            <a:r>
              <a:rPr lang="en-US" altLang="en-US" sz="2800" dirty="0"/>
              <a:t>, </a:t>
            </a:r>
            <a:r>
              <a:rPr lang="en-US" altLang="en-US" sz="2800" i="1" dirty="0"/>
              <a:t>A</a:t>
            </a:r>
            <a:r>
              <a:rPr lang="en-US" altLang="en-US" sz="2800" baseline="-25000" dirty="0"/>
              <a:t>3</a:t>
            </a:r>
            <a:r>
              <a:rPr lang="en-US" altLang="en-US" sz="2800" dirty="0"/>
              <a:t>} a partition of</a:t>
            </a:r>
            <a:r>
              <a:rPr lang="en-US" altLang="en-US" sz="2800" i="1" dirty="0"/>
              <a:t> A</a:t>
            </a:r>
            <a:r>
              <a:rPr lang="en-US" altLang="en-US" sz="2800" dirty="0"/>
              <a:t>?</a:t>
            </a:r>
          </a:p>
        </p:txBody>
      </p:sp>
      <p:sp>
        <p:nvSpPr>
          <p:cNvPr id="28" name="TextBox 27">
            <a:extLst>
              <a:ext uri="{FF2B5EF4-FFF2-40B4-BE49-F238E27FC236}">
                <a16:creationId xmlns:a16="http://schemas.microsoft.com/office/drawing/2014/main" id="{6E6C90E3-275D-477C-8FED-5FFE0006FFC4}"/>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6AA53AE4-B715-4653-9331-6856511C0A40}"/>
                  </a:ext>
                </a:extLst>
              </p:cNvPr>
              <p:cNvSpPr txBox="1"/>
              <p:nvPr/>
            </p:nvSpPr>
            <p:spPr>
              <a:xfrm>
                <a:off x="216071" y="1989718"/>
                <a:ext cx="8843708" cy="461665"/>
              </a:xfrm>
              <a:prstGeom prst="rect">
                <a:avLst/>
              </a:prstGeom>
              <a:solidFill>
                <a:schemeClr val="accent4">
                  <a:lumMod val="40000"/>
                  <a:lumOff val="60000"/>
                </a:schemeClr>
              </a:solidFill>
            </p:spPr>
            <p:txBody>
              <a:bodyPr wrap="square" rtlCol="0">
                <a:spAutoFit/>
              </a:bodyPr>
              <a:lstStyle/>
              <a:p>
                <a:r>
                  <a:rPr lang="en-SG" sz="2400" dirty="0"/>
                  <a:t>Yes. </a:t>
                </a:r>
                <a:r>
                  <a:rPr lang="en-US" altLang="en-US" sz="2400" i="1" dirty="0"/>
                  <a:t>A</a:t>
                </a:r>
                <a:r>
                  <a:rPr lang="en-US" altLang="en-US" sz="2400" dirty="0"/>
                  <a:t> = </a:t>
                </a:r>
                <a:r>
                  <a:rPr lang="en-US" altLang="en-US" sz="2400" i="1" dirty="0"/>
                  <a:t>A</a:t>
                </a:r>
                <a:r>
                  <a:rPr lang="en-US" altLang="en-US" sz="2400" baseline="-25000" dirty="0"/>
                  <a:t>1</a:t>
                </a:r>
                <a:r>
                  <a:rPr lang="en-US" altLang="en-US" sz="2400" dirty="0"/>
                  <a:t> </a:t>
                </a:r>
                <a14:m>
                  <m:oMath xmlns:m="http://schemas.openxmlformats.org/officeDocument/2006/math">
                    <m:r>
                      <a:rPr lang="en-US" altLang="en-US" sz="2400" i="1" dirty="0">
                        <a:latin typeface="Cambria Math" panose="02040503050406030204" pitchFamily="18" charset="0"/>
                        <a:ea typeface="Cambria Math" panose="02040503050406030204" pitchFamily="18" charset="0"/>
                        <a:sym typeface="Symbol" panose="05050102010706020507" pitchFamily="18" charset="2"/>
                      </a:rPr>
                      <m:t>∪</m:t>
                    </m:r>
                  </m:oMath>
                </a14:m>
                <a:r>
                  <a:rPr lang="en-US" altLang="en-US" sz="2400" dirty="0"/>
                  <a:t> </a:t>
                </a:r>
                <a:r>
                  <a:rPr lang="en-US" altLang="en-US" sz="2400" i="1" dirty="0"/>
                  <a:t>A</a:t>
                </a:r>
                <a:r>
                  <a:rPr lang="en-US" altLang="en-US" sz="2400" baseline="-25000" dirty="0"/>
                  <a:t>2</a:t>
                </a:r>
                <a:r>
                  <a:rPr lang="en-US" altLang="en-US" sz="2400" dirty="0"/>
                  <a:t> </a:t>
                </a:r>
                <a14:m>
                  <m:oMath xmlns:m="http://schemas.openxmlformats.org/officeDocument/2006/math">
                    <m:r>
                      <a:rPr lang="en-US" altLang="en-US" sz="2400" i="1" dirty="0">
                        <a:latin typeface="Cambria Math" panose="02040503050406030204" pitchFamily="18" charset="0"/>
                        <a:ea typeface="Cambria Math" panose="02040503050406030204" pitchFamily="18" charset="0"/>
                        <a:sym typeface="Symbol" panose="05050102010706020507" pitchFamily="18" charset="2"/>
                      </a:rPr>
                      <m:t>∪</m:t>
                    </m:r>
                  </m:oMath>
                </a14:m>
                <a:r>
                  <a:rPr lang="en-US" altLang="en-US" sz="2400" dirty="0"/>
                  <a:t> </a:t>
                </a:r>
                <a:r>
                  <a:rPr lang="en-US" altLang="en-US" sz="2400" i="1" dirty="0"/>
                  <a:t>A</a:t>
                </a:r>
                <a:r>
                  <a:rPr lang="en-US" altLang="en-US" sz="2400" baseline="-25000" dirty="0"/>
                  <a:t>3</a:t>
                </a:r>
                <a:r>
                  <a:rPr lang="en-US" altLang="en-US" sz="2400" dirty="0"/>
                  <a:t> and the sets </a:t>
                </a:r>
                <a:r>
                  <a:rPr lang="en-US" altLang="en-US" sz="2400" i="1" dirty="0"/>
                  <a:t>A</a:t>
                </a:r>
                <a:r>
                  <a:rPr lang="en-US" altLang="en-US" sz="2400" baseline="-25000" dirty="0"/>
                  <a:t>1</a:t>
                </a:r>
                <a:r>
                  <a:rPr lang="en-US" altLang="en-US" sz="2400" dirty="0"/>
                  <a:t>, </a:t>
                </a:r>
                <a:r>
                  <a:rPr lang="en-US" altLang="en-US" sz="2400" i="1" dirty="0"/>
                  <a:t>A</a:t>
                </a:r>
                <a:r>
                  <a:rPr lang="en-US" altLang="en-US" sz="2400" baseline="-25000" dirty="0"/>
                  <a:t>2</a:t>
                </a:r>
                <a:r>
                  <a:rPr lang="en-US" altLang="en-US" sz="2400" dirty="0"/>
                  <a:t>, and </a:t>
                </a:r>
                <a:r>
                  <a:rPr lang="en-US" altLang="en-US" sz="2400" i="1" dirty="0"/>
                  <a:t>A</a:t>
                </a:r>
                <a:r>
                  <a:rPr lang="en-US" altLang="en-US" sz="2400" baseline="-25000" dirty="0"/>
                  <a:t>3</a:t>
                </a:r>
                <a:r>
                  <a:rPr lang="en-US" altLang="en-US" sz="2400" dirty="0"/>
                  <a:t> are mutually disjoint.</a:t>
                </a:r>
                <a:r>
                  <a:rPr lang="en-SG" sz="2400" dirty="0"/>
                  <a:t>  </a:t>
                </a:r>
              </a:p>
            </p:txBody>
          </p:sp>
        </mc:Choice>
        <mc:Fallback xmlns="">
          <p:sp>
            <p:nvSpPr>
              <p:cNvPr id="32" name="TextBox 31">
                <a:extLst>
                  <a:ext uri="{FF2B5EF4-FFF2-40B4-BE49-F238E27FC236}">
                    <a16:creationId xmlns:a16="http://schemas.microsoft.com/office/drawing/2014/main" id="{6AA53AE4-B715-4653-9331-6856511C0A40}"/>
                  </a:ext>
                </a:extLst>
              </p:cNvPr>
              <p:cNvSpPr txBox="1">
                <a:spLocks noRot="1" noChangeAspect="1" noMove="1" noResize="1" noEditPoints="1" noAdjustHandles="1" noChangeArrowheads="1" noChangeShapeType="1" noTextEdit="1"/>
              </p:cNvSpPr>
              <p:nvPr/>
            </p:nvSpPr>
            <p:spPr>
              <a:xfrm>
                <a:off x="216071" y="1989718"/>
                <a:ext cx="8843708" cy="461665"/>
              </a:xfrm>
              <a:prstGeom prst="rect">
                <a:avLst/>
              </a:prstGeom>
              <a:blipFill>
                <a:blip r:embed="rId3"/>
                <a:stretch>
                  <a:fillRect l="-1034" t="-10526" b="-2894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E68577E-F55D-4799-9C99-7AF575FA002E}"/>
                  </a:ext>
                </a:extLst>
              </p:cNvPr>
              <p:cNvSpPr txBox="1"/>
              <p:nvPr/>
            </p:nvSpPr>
            <p:spPr>
              <a:xfrm>
                <a:off x="415123" y="4947391"/>
                <a:ext cx="8199488" cy="1631216"/>
              </a:xfrm>
              <a:prstGeom prst="rect">
                <a:avLst/>
              </a:prstGeom>
              <a:solidFill>
                <a:schemeClr val="accent4">
                  <a:lumMod val="40000"/>
                  <a:lumOff val="60000"/>
                </a:schemeClr>
              </a:solidFill>
            </p:spPr>
            <p:txBody>
              <a:bodyPr wrap="square" rtlCol="0">
                <a:spAutoFit/>
              </a:bodyPr>
              <a:lstStyle/>
              <a:p>
                <a:r>
                  <a:rPr lang="en-SG" sz="2400" dirty="0"/>
                  <a:t>Yes. By the quotient-remainder theorem, every integer </a:t>
                </a:r>
                <a:r>
                  <a:rPr lang="en-SG" sz="2400" i="1" dirty="0"/>
                  <a:t>n</a:t>
                </a:r>
                <a:r>
                  <a:rPr lang="en-SG" sz="2400" dirty="0"/>
                  <a:t> can be written in exactly one of the three forms: </a:t>
                </a:r>
                <a:r>
                  <a:rPr lang="en-SG" sz="2400" i="1" dirty="0"/>
                  <a:t>n</a:t>
                </a:r>
                <a:r>
                  <a:rPr lang="en-SG" sz="2400" dirty="0"/>
                  <a:t> = 3</a:t>
                </a:r>
                <a:r>
                  <a:rPr lang="en-SG" sz="2400" i="1" dirty="0"/>
                  <a:t>k</a:t>
                </a:r>
                <a:r>
                  <a:rPr lang="en-SG" sz="2400" dirty="0"/>
                  <a:t>, or </a:t>
                </a:r>
                <a:r>
                  <a:rPr lang="en-SG" sz="2400" i="1" dirty="0"/>
                  <a:t>n</a:t>
                </a:r>
                <a:r>
                  <a:rPr lang="en-SG" sz="2400" dirty="0"/>
                  <a:t> = 3</a:t>
                </a:r>
                <a:r>
                  <a:rPr lang="en-SG" sz="2400" i="1" dirty="0"/>
                  <a:t>k</a:t>
                </a:r>
                <a:r>
                  <a:rPr lang="en-SG" sz="2400" dirty="0"/>
                  <a:t>+1, or </a:t>
                </a:r>
                <a:r>
                  <a:rPr lang="en-SG" sz="2400" i="1" dirty="0"/>
                  <a:t>n</a:t>
                </a:r>
                <a:r>
                  <a:rPr lang="en-SG" sz="2400" dirty="0"/>
                  <a:t> = 3</a:t>
                </a:r>
                <a:r>
                  <a:rPr lang="en-SG" sz="2400" i="1" dirty="0"/>
                  <a:t>k</a:t>
                </a:r>
                <a:r>
                  <a:rPr lang="en-SG" sz="2400" dirty="0"/>
                  <a:t> + 2 for some integer </a:t>
                </a:r>
                <a:r>
                  <a:rPr lang="en-SG" sz="2400" i="1" dirty="0"/>
                  <a:t>k</a:t>
                </a:r>
                <a:r>
                  <a:rPr lang="en-SG" sz="2400" dirty="0"/>
                  <a:t>. This implies that </a:t>
                </a:r>
                <a:r>
                  <a:rPr lang="en-US" altLang="en-US" sz="2400" i="1" dirty="0"/>
                  <a:t>T</a:t>
                </a:r>
                <a:r>
                  <a:rPr lang="en-US" altLang="en-US" sz="2400" baseline="-25000" dirty="0"/>
                  <a:t>0</a:t>
                </a:r>
                <a:r>
                  <a:rPr lang="en-US" altLang="en-US" sz="2400" dirty="0"/>
                  <a:t>, </a:t>
                </a:r>
                <a:r>
                  <a:rPr lang="en-US" altLang="en-US" sz="2400" i="1" dirty="0"/>
                  <a:t>T</a:t>
                </a:r>
                <a:r>
                  <a:rPr lang="en-US" altLang="en-US" sz="2400" baseline="-25000" dirty="0"/>
                  <a:t>1</a:t>
                </a:r>
                <a:r>
                  <a:rPr lang="en-US" altLang="en-US" sz="2400" dirty="0"/>
                  <a:t> and </a:t>
                </a:r>
                <a:r>
                  <a:rPr lang="en-US" altLang="en-US" sz="2400" i="1" dirty="0"/>
                  <a:t>T</a:t>
                </a:r>
                <a:r>
                  <a:rPr lang="en-US" altLang="en-US" sz="2400" baseline="-25000" dirty="0"/>
                  <a:t>2</a:t>
                </a:r>
                <a:r>
                  <a:rPr lang="en-US" altLang="en-US" sz="2400" dirty="0"/>
                  <a:t> are mutually disjoint and </a:t>
                </a:r>
                <a14:m>
                  <m:oMath xmlns:m="http://schemas.openxmlformats.org/officeDocument/2006/math">
                    <m:r>
                      <a:rPr lang="en-SG" sz="2400" i="1">
                        <a:latin typeface="Cambria Math" panose="02040503050406030204" pitchFamily="18" charset="0"/>
                        <a:ea typeface="Cambria Math" panose="02040503050406030204" pitchFamily="18" charset="0"/>
                      </a:rPr>
                      <m:t>ℤ</m:t>
                    </m:r>
                  </m:oMath>
                </a14:m>
                <a:r>
                  <a:rPr lang="en-US" altLang="en-US" sz="2400" b="1" dirty="0"/>
                  <a:t> </a:t>
                </a:r>
                <a:r>
                  <a:rPr lang="en-US" altLang="en-US" sz="2400" dirty="0"/>
                  <a:t>= </a:t>
                </a:r>
                <a:r>
                  <a:rPr lang="en-US" altLang="en-US" sz="2400" i="1" dirty="0"/>
                  <a:t>T</a:t>
                </a:r>
                <a:r>
                  <a:rPr lang="en-US" altLang="en-US" sz="2400" baseline="-25000" dirty="0"/>
                  <a:t>0 </a:t>
                </a:r>
                <a14:m>
                  <m:oMath xmlns:m="http://schemas.openxmlformats.org/officeDocument/2006/math">
                    <m:r>
                      <a:rPr lang="en-US" altLang="en-US" sz="2400" i="1" dirty="0">
                        <a:latin typeface="Cambria Math" panose="02040503050406030204" pitchFamily="18" charset="0"/>
                        <a:ea typeface="Cambria Math" panose="02040503050406030204" pitchFamily="18" charset="0"/>
                        <a:sym typeface="Symbol" panose="05050102010706020507" pitchFamily="18" charset="2"/>
                      </a:rPr>
                      <m:t>∪</m:t>
                    </m:r>
                  </m:oMath>
                </a14:m>
                <a:r>
                  <a:rPr lang="en-US" altLang="en-US" sz="2400" dirty="0"/>
                  <a:t> </a:t>
                </a:r>
                <a:r>
                  <a:rPr lang="en-US" altLang="en-US" sz="2400" i="1" dirty="0"/>
                  <a:t>T</a:t>
                </a:r>
                <a:r>
                  <a:rPr lang="en-US" altLang="en-US" sz="2400" baseline="-25000" dirty="0"/>
                  <a:t>1 </a:t>
                </a:r>
                <a14:m>
                  <m:oMath xmlns:m="http://schemas.openxmlformats.org/officeDocument/2006/math">
                    <m:r>
                      <a:rPr lang="en-US" altLang="en-US" sz="2400" i="1" dirty="0">
                        <a:latin typeface="Cambria Math" panose="02040503050406030204" pitchFamily="18" charset="0"/>
                        <a:ea typeface="Cambria Math" panose="02040503050406030204" pitchFamily="18" charset="0"/>
                        <a:sym typeface="Symbol" panose="05050102010706020507" pitchFamily="18" charset="2"/>
                      </a:rPr>
                      <m:t>∪</m:t>
                    </m:r>
                  </m:oMath>
                </a14:m>
                <a:r>
                  <a:rPr lang="en-US" altLang="en-US" sz="2400" dirty="0"/>
                  <a:t> </a:t>
                </a:r>
                <a:r>
                  <a:rPr lang="en-US" altLang="en-US" sz="2400" i="1" dirty="0"/>
                  <a:t>T</a:t>
                </a:r>
                <a:r>
                  <a:rPr lang="en-US" altLang="en-US" sz="2400" baseline="-25000" dirty="0"/>
                  <a:t>2</a:t>
                </a:r>
                <a:r>
                  <a:rPr lang="en-US" altLang="en-US" sz="2400" dirty="0"/>
                  <a:t>.</a:t>
                </a:r>
                <a:endParaRPr lang="en-SG" sz="2400" dirty="0"/>
              </a:p>
            </p:txBody>
          </p:sp>
        </mc:Choice>
        <mc:Fallback xmlns="">
          <p:sp>
            <p:nvSpPr>
              <p:cNvPr id="33" name="TextBox 32">
                <a:extLst>
                  <a:ext uri="{FF2B5EF4-FFF2-40B4-BE49-F238E27FC236}">
                    <a16:creationId xmlns:a16="http://schemas.microsoft.com/office/drawing/2014/main" id="{DE68577E-F55D-4799-9C99-7AF575FA002E}"/>
                  </a:ext>
                </a:extLst>
              </p:cNvPr>
              <p:cNvSpPr txBox="1">
                <a:spLocks noRot="1" noChangeAspect="1" noMove="1" noResize="1" noEditPoints="1" noAdjustHandles="1" noChangeArrowheads="1" noChangeShapeType="1" noTextEdit="1"/>
              </p:cNvSpPr>
              <p:nvPr/>
            </p:nvSpPr>
            <p:spPr>
              <a:xfrm>
                <a:off x="415123" y="4947391"/>
                <a:ext cx="8199488" cy="1631216"/>
              </a:xfrm>
              <a:prstGeom prst="rect">
                <a:avLst/>
              </a:prstGeom>
              <a:blipFill>
                <a:blip r:embed="rId4"/>
                <a:stretch>
                  <a:fillRect l="-1115" t="-2996" r="-223" b="-4120"/>
                </a:stretch>
              </a:blipFill>
            </p:spPr>
            <p:txBody>
              <a:bodyPr/>
              <a:lstStyle/>
              <a:p>
                <a:r>
                  <a:rPr lang="en-SG">
                    <a:noFill/>
                  </a:rPr>
                  <a:t> </a:t>
                </a:r>
              </a:p>
            </p:txBody>
          </p:sp>
        </mc:Fallback>
      </mc:AlternateContent>
      <p:sp>
        <p:nvSpPr>
          <p:cNvPr id="21" name="Oval 20"/>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6" name="Group 5">
            <a:extLst>
              <a:ext uri="{FF2B5EF4-FFF2-40B4-BE49-F238E27FC236}">
                <a16:creationId xmlns:a16="http://schemas.microsoft.com/office/drawing/2014/main" id="{23B9D306-946F-41AA-8BE2-FA9ECE69BB58}"/>
              </a:ext>
            </a:extLst>
          </p:cNvPr>
          <p:cNvGrpSpPr/>
          <p:nvPr/>
        </p:nvGrpSpPr>
        <p:grpSpPr>
          <a:xfrm>
            <a:off x="369739" y="2520922"/>
            <a:ext cx="8038971" cy="2246769"/>
            <a:chOff x="369739" y="2520922"/>
            <a:chExt cx="8038971" cy="2246769"/>
          </a:xfrm>
        </p:grpSpPr>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EE440798-D2EF-459B-8785-E257C9B3464E}"/>
                    </a:ext>
                  </a:extLst>
                </p:cNvPr>
                <p:cNvSpPr txBox="1"/>
                <p:nvPr/>
              </p:nvSpPr>
              <p:spPr>
                <a:xfrm>
                  <a:off x="369739" y="2520922"/>
                  <a:ext cx="7929307" cy="2246769"/>
                </a:xfrm>
                <a:prstGeom prst="rect">
                  <a:avLst/>
                </a:prstGeom>
                <a:noFill/>
                <a:ln>
                  <a:noFill/>
                </a:ln>
              </p:spPr>
              <p:txBody>
                <a:bodyPr wrap="square" rtlCol="0">
                  <a:spAutoFit/>
                </a:bodyPr>
                <a:lstStyle/>
                <a:p>
                  <a:pPr>
                    <a:tabLst>
                      <a:tab pos="342900" algn="l"/>
                      <a:tab pos="1371600" algn="l"/>
                      <a:tab pos="1547813" algn="l"/>
                    </a:tabLst>
                  </a:pPr>
                  <a:r>
                    <a:rPr lang="en-US" altLang="en-US" sz="2800" b="1" dirty="0"/>
                    <a:t>b.</a:t>
                  </a:r>
                  <a:r>
                    <a:rPr lang="en-US" altLang="en-US" sz="2800" dirty="0"/>
                    <a:t>	 Let </a:t>
                  </a:r>
                  <a14:m>
                    <m:oMath xmlns:m="http://schemas.openxmlformats.org/officeDocument/2006/math">
                      <m:r>
                        <a:rPr lang="en-US" altLang="en-US" sz="2800" b="1" i="1" dirty="0" smtClean="0">
                          <a:latin typeface="Cambria Math" panose="02040503050406030204" pitchFamily="18" charset="0"/>
                          <a:ea typeface="Cambria Math" panose="02040503050406030204" pitchFamily="18" charset="0"/>
                        </a:rPr>
                        <m:t>ℤ</m:t>
                      </m:r>
                    </m:oMath>
                  </a14:m>
                  <a:r>
                    <a:rPr lang="en-US" altLang="en-US" sz="2800" dirty="0"/>
                    <a:t> be the set of all integers and let</a:t>
                  </a:r>
                </a:p>
                <a:p>
                  <a:pPr>
                    <a:tabLst>
                      <a:tab pos="342900" algn="l"/>
                      <a:tab pos="1371600" algn="l"/>
                      <a:tab pos="1547813" algn="l"/>
                    </a:tabLst>
                  </a:pPr>
                  <a:endParaRPr lang="en-US" altLang="en-US" sz="2800" dirty="0"/>
                </a:p>
                <a:p>
                  <a:pPr>
                    <a:tabLst>
                      <a:tab pos="342900" algn="l"/>
                      <a:tab pos="1371600" algn="l"/>
                      <a:tab pos="1547813" algn="l"/>
                    </a:tabLst>
                  </a:pPr>
                  <a:endParaRPr lang="en-US" altLang="en-US" sz="2800" dirty="0"/>
                </a:p>
                <a:p>
                  <a:pPr>
                    <a:tabLst>
                      <a:tab pos="342900" algn="l"/>
                      <a:tab pos="1371600" algn="l"/>
                      <a:tab pos="1547813" algn="l"/>
                    </a:tabLst>
                  </a:pPr>
                  <a:endParaRPr lang="en-US" altLang="en-US" sz="2800" dirty="0"/>
                </a:p>
                <a:p>
                  <a:pPr>
                    <a:tabLst>
                      <a:tab pos="342900" algn="l"/>
                      <a:tab pos="1371600" algn="l"/>
                      <a:tab pos="1547813" algn="l"/>
                    </a:tabLst>
                  </a:pPr>
                  <a:r>
                    <a:rPr lang="en-US" altLang="en-US" sz="2800" dirty="0"/>
                    <a:t>     Is {</a:t>
                  </a:r>
                  <a:r>
                    <a:rPr lang="en-US" altLang="en-US" sz="2800" i="1" dirty="0"/>
                    <a:t>T</a:t>
                  </a:r>
                  <a:r>
                    <a:rPr lang="en-US" altLang="en-US" sz="2800" baseline="-25000" dirty="0"/>
                    <a:t>0</a:t>
                  </a:r>
                  <a:r>
                    <a:rPr lang="en-US" altLang="en-US" sz="2800" dirty="0"/>
                    <a:t>, </a:t>
                  </a:r>
                  <a:r>
                    <a:rPr lang="en-US" altLang="en-US" sz="2800" i="1" dirty="0"/>
                    <a:t>T</a:t>
                  </a:r>
                  <a:r>
                    <a:rPr lang="en-US" altLang="en-US" sz="2800" baseline="-25000" dirty="0"/>
                    <a:t>1</a:t>
                  </a:r>
                  <a:r>
                    <a:rPr lang="en-US" altLang="en-US" sz="2800" dirty="0"/>
                    <a:t>, </a:t>
                  </a:r>
                  <a:r>
                    <a:rPr lang="en-US" altLang="en-US" sz="2800" i="1" dirty="0"/>
                    <a:t>T</a:t>
                  </a:r>
                  <a:r>
                    <a:rPr lang="en-US" altLang="en-US" sz="2800" baseline="-25000" dirty="0"/>
                    <a:t>2</a:t>
                  </a:r>
                  <a:r>
                    <a:rPr lang="en-US" altLang="en-US" sz="2800" dirty="0"/>
                    <a:t>} a partition of </a:t>
                  </a:r>
                  <a14:m>
                    <m:oMath xmlns:m="http://schemas.openxmlformats.org/officeDocument/2006/math">
                      <m:r>
                        <a:rPr lang="en-US" altLang="en-US" sz="2800" b="1" i="1" dirty="0">
                          <a:latin typeface="Cambria Math" panose="02040503050406030204" pitchFamily="18" charset="0"/>
                          <a:ea typeface="Cambria Math" panose="02040503050406030204" pitchFamily="18" charset="0"/>
                        </a:rPr>
                        <m:t>ℤ</m:t>
                      </m:r>
                    </m:oMath>
                  </a14:m>
                  <a:r>
                    <a:rPr lang="en-US" altLang="en-US" sz="2800" dirty="0"/>
                    <a:t>?</a:t>
                  </a:r>
                  <a:endParaRPr lang="en-US" altLang="en-US" sz="2800" dirty="0">
                    <a:solidFill>
                      <a:srgbClr val="00ADEE"/>
                    </a:solidFill>
                  </a:endParaRPr>
                </a:p>
              </p:txBody>
            </p:sp>
          </mc:Choice>
          <mc:Fallback xmlns="">
            <p:sp>
              <p:nvSpPr>
                <p:cNvPr id="30" name="TextBox 29">
                  <a:extLst>
                    <a:ext uri="{FF2B5EF4-FFF2-40B4-BE49-F238E27FC236}">
                      <a16:creationId xmlns:a16="http://schemas.microsoft.com/office/drawing/2014/main" id="{EE440798-D2EF-459B-8785-E257C9B3464E}"/>
                    </a:ext>
                  </a:extLst>
                </p:cNvPr>
                <p:cNvSpPr txBox="1">
                  <a:spLocks noRot="1" noChangeAspect="1" noMove="1" noResize="1" noEditPoints="1" noAdjustHandles="1" noChangeArrowheads="1" noChangeShapeType="1" noTextEdit="1"/>
                </p:cNvSpPr>
                <p:nvPr/>
              </p:nvSpPr>
              <p:spPr>
                <a:xfrm>
                  <a:off x="369739" y="2520922"/>
                  <a:ext cx="7929307" cy="2246769"/>
                </a:xfrm>
                <a:prstGeom prst="rect">
                  <a:avLst/>
                </a:prstGeom>
                <a:blipFill>
                  <a:blip r:embed="rId5"/>
                  <a:stretch>
                    <a:fillRect l="-1615" t="-2717" b="-7065"/>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5D60852-C33C-4654-86AE-825822A4F49B}"/>
                    </a:ext>
                  </a:extLst>
                </p:cNvPr>
                <p:cNvSpPr txBox="1"/>
                <p:nvPr/>
              </p:nvSpPr>
              <p:spPr>
                <a:xfrm>
                  <a:off x="1482448" y="2996001"/>
                  <a:ext cx="6926262" cy="1200329"/>
                </a:xfrm>
                <a:prstGeom prst="rect">
                  <a:avLst/>
                </a:prstGeom>
                <a:noFill/>
              </p:spPr>
              <p:txBody>
                <a:bodyPr wrap="square" rtlCol="0">
                  <a:spAutoFit/>
                </a:bodyPr>
                <a:lstStyle/>
                <a:p>
                  <a14:m>
                    <m:oMath xmlns:m="http://schemas.openxmlformats.org/officeDocument/2006/math">
                      <m:sSub>
                        <m:sSubPr>
                          <m:ctrlPr>
                            <a:rPr lang="en-SG" sz="2400" i="1" smtClean="0">
                              <a:latin typeface="Cambria Math" panose="02040503050406030204" pitchFamily="18" charset="0"/>
                            </a:rPr>
                          </m:ctrlPr>
                        </m:sSubPr>
                        <m:e>
                          <m:r>
                            <a:rPr lang="en-SG" sz="2400" b="0" i="1" smtClean="0">
                              <a:latin typeface="Cambria Math" panose="02040503050406030204" pitchFamily="18" charset="0"/>
                            </a:rPr>
                            <m:t>𝑇</m:t>
                          </m:r>
                        </m:e>
                        <m:sub>
                          <m:r>
                            <a:rPr lang="en-SG" sz="2400" b="0" i="1" smtClean="0">
                              <a:latin typeface="Cambria Math" panose="02040503050406030204" pitchFamily="18" charset="0"/>
                            </a:rPr>
                            <m:t>0</m:t>
                          </m:r>
                        </m:sub>
                      </m:sSub>
                      <m:r>
                        <a:rPr lang="en-SG" sz="2400" b="0" i="1" smtClean="0">
                          <a:latin typeface="Cambria Math" panose="02040503050406030204" pitchFamily="18" charset="0"/>
                        </a:rPr>
                        <m:t>=</m:t>
                      </m:r>
                      <m:r>
                        <a:rPr lang="en-US" sz="2400" b="0" i="1" smtClean="0">
                          <a:latin typeface="Cambria Math" panose="02040503050406030204" pitchFamily="18" charset="0"/>
                        </a:rPr>
                        <m:t>{</m:t>
                      </m:r>
                      <m:r>
                        <a:rPr lang="en-SG" sz="2400" i="1">
                          <a:latin typeface="Cambria Math" panose="02040503050406030204" pitchFamily="18" charset="0"/>
                        </a:rPr>
                        <m:t>𝑛</m:t>
                      </m:r>
                      <m:r>
                        <a:rPr lang="en-SG" sz="2400" i="1">
                          <a:latin typeface="Cambria Math" panose="02040503050406030204" pitchFamily="18" charset="0"/>
                          <a:ea typeface="Cambria Math" panose="02040503050406030204" pitchFamily="18" charset="0"/>
                        </a:rPr>
                        <m:t>∈</m:t>
                      </m:r>
                      <m:r>
                        <a:rPr lang="en-SG" sz="2400" i="1">
                          <a:latin typeface="Cambria Math" panose="02040503050406030204" pitchFamily="18" charset="0"/>
                          <a:ea typeface="Cambria Math" panose="02040503050406030204" pitchFamily="18" charset="0"/>
                        </a:rPr>
                        <m:t>ℤ</m:t>
                      </m:r>
                      <m:r>
                        <a:rPr lang="en-US" sz="2400" b="0" i="1" smtClean="0">
                          <a:latin typeface="Cambria Math" panose="02040503050406030204" pitchFamily="18" charset="0"/>
                          <a:ea typeface="Cambria Math" panose="02040503050406030204" pitchFamily="18" charset="0"/>
                        </a:rPr>
                        <m:t> :</m:t>
                      </m:r>
                      <m:r>
                        <a:rPr lang="en-SG" sz="2400" b="0" i="1" smtClean="0">
                          <a:latin typeface="Cambria Math" panose="02040503050406030204" pitchFamily="18" charset="0"/>
                          <a:ea typeface="Cambria Math" panose="02040503050406030204" pitchFamily="18" charset="0"/>
                        </a:rPr>
                        <m:t>𝑛</m:t>
                      </m:r>
                      <m:r>
                        <a:rPr lang="en-SG" sz="2400" b="0" i="1" smtClean="0">
                          <a:latin typeface="Cambria Math" panose="02040503050406030204" pitchFamily="18" charset="0"/>
                          <a:ea typeface="Cambria Math" panose="02040503050406030204" pitchFamily="18" charset="0"/>
                        </a:rPr>
                        <m:t>=3</m:t>
                      </m:r>
                      <m:r>
                        <a:rPr lang="en-SG" sz="2400" b="0" i="1" smtClean="0">
                          <a:latin typeface="Cambria Math" panose="02040503050406030204" pitchFamily="18" charset="0"/>
                          <a:ea typeface="Cambria Math" panose="02040503050406030204" pitchFamily="18" charset="0"/>
                        </a:rPr>
                        <m:t>𝑘</m:t>
                      </m:r>
                    </m:oMath>
                  </a14:m>
                  <a:r>
                    <a:rPr lang="en-SG" sz="2400" dirty="0"/>
                    <a:t>, for some integer </a:t>
                  </a:r>
                  <a14:m>
                    <m:oMath xmlns:m="http://schemas.openxmlformats.org/officeDocument/2006/math">
                      <m:r>
                        <a:rPr lang="en-SG" sz="2400" i="1" dirty="0" smtClean="0">
                          <a:latin typeface="Cambria Math" panose="02040503050406030204" pitchFamily="18" charset="0"/>
                        </a:rPr>
                        <m:t>𝑘</m:t>
                      </m:r>
                      <m:r>
                        <a:rPr lang="en-SG" sz="2400" i="1" dirty="0" smtClean="0">
                          <a:latin typeface="Cambria Math" panose="02040503050406030204" pitchFamily="18" charset="0"/>
                        </a:rPr>
                        <m:t>}</m:t>
                      </m:r>
                    </m:oMath>
                  </a14:m>
                  <a:r>
                    <a:rPr lang="en-SG" sz="2400" dirty="0"/>
                    <a:t>, </a:t>
                  </a:r>
                </a:p>
                <a:p>
                  <a14:m>
                    <m:oMath xmlns:m="http://schemas.openxmlformats.org/officeDocument/2006/math">
                      <m:sSub>
                        <m:sSubPr>
                          <m:ctrlPr>
                            <a:rPr lang="en-SG" sz="2400" i="1">
                              <a:latin typeface="Cambria Math" panose="02040503050406030204" pitchFamily="18" charset="0"/>
                            </a:rPr>
                          </m:ctrlPr>
                        </m:sSubPr>
                        <m:e>
                          <m:r>
                            <a:rPr lang="en-SG" sz="2400" i="1">
                              <a:latin typeface="Cambria Math" panose="02040503050406030204" pitchFamily="18" charset="0"/>
                            </a:rPr>
                            <m:t>𝑇</m:t>
                          </m:r>
                        </m:e>
                        <m:sub>
                          <m:r>
                            <a:rPr lang="en-SG" sz="2400" b="0" i="1" smtClean="0">
                              <a:latin typeface="Cambria Math" panose="02040503050406030204" pitchFamily="18" charset="0"/>
                            </a:rPr>
                            <m:t>1</m:t>
                          </m:r>
                        </m:sub>
                      </m:sSub>
                      <m:r>
                        <a:rPr lang="en-SG" sz="2400" i="1">
                          <a:latin typeface="Cambria Math" panose="02040503050406030204" pitchFamily="18" charset="0"/>
                        </a:rPr>
                        <m:t>=</m:t>
                      </m:r>
                      <m:r>
                        <a:rPr lang="en-US" sz="2400" i="1">
                          <a:latin typeface="Cambria Math" panose="02040503050406030204" pitchFamily="18" charset="0"/>
                        </a:rPr>
                        <m:t>{</m:t>
                      </m:r>
                      <m:r>
                        <a:rPr lang="en-SG" sz="2400" i="1">
                          <a:latin typeface="Cambria Math" panose="02040503050406030204" pitchFamily="18" charset="0"/>
                        </a:rPr>
                        <m:t>𝑛</m:t>
                      </m:r>
                      <m:r>
                        <a:rPr lang="en-SG" sz="2400" i="1">
                          <a:latin typeface="Cambria Math" panose="02040503050406030204" pitchFamily="18" charset="0"/>
                          <a:ea typeface="Cambria Math" panose="02040503050406030204" pitchFamily="18" charset="0"/>
                        </a:rPr>
                        <m:t>∈</m:t>
                      </m:r>
                      <m:r>
                        <a:rPr lang="en-SG" sz="2400" i="1">
                          <a:latin typeface="Cambria Math" panose="02040503050406030204" pitchFamily="18" charset="0"/>
                          <a:ea typeface="Cambria Math" panose="02040503050406030204" pitchFamily="18" charset="0"/>
                        </a:rPr>
                        <m:t>ℤ</m:t>
                      </m:r>
                      <m:r>
                        <a:rPr lang="en-US" sz="2400" i="1">
                          <a:latin typeface="Cambria Math" panose="02040503050406030204" pitchFamily="18" charset="0"/>
                          <a:ea typeface="Cambria Math" panose="02040503050406030204" pitchFamily="18" charset="0"/>
                        </a:rPr>
                        <m:t> :</m:t>
                      </m:r>
                      <m:r>
                        <a:rPr lang="en-SG" sz="2400" i="1">
                          <a:latin typeface="Cambria Math" panose="02040503050406030204" pitchFamily="18" charset="0"/>
                          <a:ea typeface="Cambria Math" panose="02040503050406030204" pitchFamily="18" charset="0"/>
                        </a:rPr>
                        <m:t>𝑛</m:t>
                      </m:r>
                      <m:r>
                        <a:rPr lang="en-SG" sz="2400" i="1">
                          <a:latin typeface="Cambria Math" panose="02040503050406030204" pitchFamily="18" charset="0"/>
                          <a:ea typeface="Cambria Math" panose="02040503050406030204" pitchFamily="18" charset="0"/>
                        </a:rPr>
                        <m:t>=3</m:t>
                      </m:r>
                      <m:r>
                        <a:rPr lang="en-SG" sz="2400" i="1">
                          <a:latin typeface="Cambria Math" panose="02040503050406030204" pitchFamily="18" charset="0"/>
                          <a:ea typeface="Cambria Math" panose="02040503050406030204" pitchFamily="18" charset="0"/>
                        </a:rPr>
                        <m:t>𝑘</m:t>
                      </m:r>
                      <m:r>
                        <a:rPr lang="en-SG" sz="2400" b="0" i="1" smtClean="0">
                          <a:latin typeface="Cambria Math" panose="02040503050406030204" pitchFamily="18" charset="0"/>
                          <a:ea typeface="Cambria Math" panose="02040503050406030204" pitchFamily="18" charset="0"/>
                        </a:rPr>
                        <m:t>+1</m:t>
                      </m:r>
                    </m:oMath>
                  </a14:m>
                  <a:r>
                    <a:rPr lang="en-SG" sz="2400" dirty="0"/>
                    <a:t>, for some integer </a:t>
                  </a:r>
                  <a14:m>
                    <m:oMath xmlns:m="http://schemas.openxmlformats.org/officeDocument/2006/math">
                      <m:r>
                        <a:rPr lang="en-SG" sz="2400" i="1" dirty="0">
                          <a:latin typeface="Cambria Math" panose="02040503050406030204" pitchFamily="18" charset="0"/>
                        </a:rPr>
                        <m:t>𝑘</m:t>
                      </m:r>
                      <m:r>
                        <a:rPr lang="en-SG" sz="2400" i="1" dirty="0">
                          <a:latin typeface="Cambria Math" panose="02040503050406030204" pitchFamily="18" charset="0"/>
                        </a:rPr>
                        <m:t>}</m:t>
                      </m:r>
                    </m:oMath>
                  </a14:m>
                  <a:r>
                    <a:rPr lang="en-SG" sz="2400" dirty="0"/>
                    <a:t>, and</a:t>
                  </a:r>
                </a:p>
                <a:p>
                  <a14:m>
                    <m:oMath xmlns:m="http://schemas.openxmlformats.org/officeDocument/2006/math">
                      <m:sSub>
                        <m:sSubPr>
                          <m:ctrlPr>
                            <a:rPr lang="en-SG" sz="2400" i="1">
                              <a:latin typeface="Cambria Math" panose="02040503050406030204" pitchFamily="18" charset="0"/>
                            </a:rPr>
                          </m:ctrlPr>
                        </m:sSubPr>
                        <m:e>
                          <m:r>
                            <a:rPr lang="en-SG" sz="2400" i="1">
                              <a:latin typeface="Cambria Math" panose="02040503050406030204" pitchFamily="18" charset="0"/>
                            </a:rPr>
                            <m:t>𝑇</m:t>
                          </m:r>
                        </m:e>
                        <m:sub>
                          <m:r>
                            <a:rPr lang="en-SG" sz="2400" b="0" i="1" smtClean="0">
                              <a:latin typeface="Cambria Math" panose="02040503050406030204" pitchFamily="18" charset="0"/>
                            </a:rPr>
                            <m:t>2</m:t>
                          </m:r>
                        </m:sub>
                      </m:sSub>
                      <m:r>
                        <a:rPr lang="en-SG" sz="2400" i="1">
                          <a:latin typeface="Cambria Math" panose="02040503050406030204" pitchFamily="18" charset="0"/>
                        </a:rPr>
                        <m:t>=</m:t>
                      </m:r>
                      <m:r>
                        <a:rPr lang="en-US" sz="2400" i="1">
                          <a:latin typeface="Cambria Math" panose="02040503050406030204" pitchFamily="18" charset="0"/>
                        </a:rPr>
                        <m:t>{</m:t>
                      </m:r>
                      <m:r>
                        <a:rPr lang="en-SG" sz="2400" i="1">
                          <a:latin typeface="Cambria Math" panose="02040503050406030204" pitchFamily="18" charset="0"/>
                        </a:rPr>
                        <m:t>𝑛</m:t>
                      </m:r>
                      <m:r>
                        <a:rPr lang="en-SG" sz="2400" i="1">
                          <a:latin typeface="Cambria Math" panose="02040503050406030204" pitchFamily="18" charset="0"/>
                          <a:ea typeface="Cambria Math" panose="02040503050406030204" pitchFamily="18" charset="0"/>
                        </a:rPr>
                        <m:t>∈</m:t>
                      </m:r>
                      <m:r>
                        <a:rPr lang="en-SG" sz="2400" i="1">
                          <a:latin typeface="Cambria Math" panose="02040503050406030204" pitchFamily="18" charset="0"/>
                          <a:ea typeface="Cambria Math" panose="02040503050406030204" pitchFamily="18" charset="0"/>
                        </a:rPr>
                        <m:t>ℤ</m:t>
                      </m:r>
                      <m:r>
                        <a:rPr lang="en-US" sz="2400" i="1">
                          <a:latin typeface="Cambria Math" panose="02040503050406030204" pitchFamily="18" charset="0"/>
                          <a:ea typeface="Cambria Math" panose="02040503050406030204" pitchFamily="18" charset="0"/>
                        </a:rPr>
                        <m:t> :</m:t>
                      </m:r>
                      <m:r>
                        <a:rPr lang="en-SG" sz="2400" i="1">
                          <a:latin typeface="Cambria Math" panose="02040503050406030204" pitchFamily="18" charset="0"/>
                          <a:ea typeface="Cambria Math" panose="02040503050406030204" pitchFamily="18" charset="0"/>
                        </a:rPr>
                        <m:t>𝑛</m:t>
                      </m:r>
                      <m:r>
                        <a:rPr lang="en-SG" sz="2400" i="1">
                          <a:latin typeface="Cambria Math" panose="02040503050406030204" pitchFamily="18" charset="0"/>
                          <a:ea typeface="Cambria Math" panose="02040503050406030204" pitchFamily="18" charset="0"/>
                        </a:rPr>
                        <m:t>=3</m:t>
                      </m:r>
                      <m:r>
                        <a:rPr lang="en-SG" sz="2400" i="1">
                          <a:latin typeface="Cambria Math" panose="02040503050406030204" pitchFamily="18" charset="0"/>
                          <a:ea typeface="Cambria Math" panose="02040503050406030204" pitchFamily="18" charset="0"/>
                        </a:rPr>
                        <m:t>𝑘</m:t>
                      </m:r>
                      <m:r>
                        <a:rPr lang="en-SG" sz="2400" b="0" i="1" smtClean="0">
                          <a:latin typeface="Cambria Math" panose="02040503050406030204" pitchFamily="18" charset="0"/>
                          <a:ea typeface="Cambria Math" panose="02040503050406030204" pitchFamily="18" charset="0"/>
                        </a:rPr>
                        <m:t>+2</m:t>
                      </m:r>
                    </m:oMath>
                  </a14:m>
                  <a:r>
                    <a:rPr lang="en-SG" sz="2400" dirty="0"/>
                    <a:t>, for some integer </a:t>
                  </a:r>
                  <a14:m>
                    <m:oMath xmlns:m="http://schemas.openxmlformats.org/officeDocument/2006/math">
                      <m:r>
                        <a:rPr lang="en-SG" sz="2400" i="1" dirty="0">
                          <a:latin typeface="Cambria Math" panose="02040503050406030204" pitchFamily="18" charset="0"/>
                        </a:rPr>
                        <m:t>𝑘</m:t>
                      </m:r>
                      <m:r>
                        <a:rPr lang="en-SG" sz="2400" i="1" dirty="0">
                          <a:latin typeface="Cambria Math" panose="02040503050406030204" pitchFamily="18" charset="0"/>
                        </a:rPr>
                        <m:t>}</m:t>
                      </m:r>
                      <m:r>
                        <a:rPr lang="en-SG" sz="2400" b="0" i="0" dirty="0" smtClean="0">
                          <a:latin typeface="Cambria Math" panose="02040503050406030204" pitchFamily="18" charset="0"/>
                        </a:rPr>
                        <m:t>.</m:t>
                      </m:r>
                    </m:oMath>
                  </a14:m>
                  <a:r>
                    <a:rPr lang="en-SG" sz="2400" dirty="0"/>
                    <a:t> </a:t>
                  </a:r>
                </a:p>
              </p:txBody>
            </p:sp>
          </mc:Choice>
          <mc:Fallback xmlns="">
            <p:sp>
              <p:nvSpPr>
                <p:cNvPr id="2" name="TextBox 1">
                  <a:extLst>
                    <a:ext uri="{FF2B5EF4-FFF2-40B4-BE49-F238E27FC236}">
                      <a16:creationId xmlns:a16="http://schemas.microsoft.com/office/drawing/2014/main" id="{A5D60852-C33C-4654-86AE-825822A4F49B}"/>
                    </a:ext>
                  </a:extLst>
                </p:cNvPr>
                <p:cNvSpPr txBox="1">
                  <a:spLocks noRot="1" noChangeAspect="1" noMove="1" noResize="1" noEditPoints="1" noAdjustHandles="1" noChangeArrowheads="1" noChangeShapeType="1" noTextEdit="1"/>
                </p:cNvSpPr>
                <p:nvPr/>
              </p:nvSpPr>
              <p:spPr>
                <a:xfrm>
                  <a:off x="1482448" y="2996001"/>
                  <a:ext cx="6926262" cy="1200329"/>
                </a:xfrm>
                <a:prstGeom prst="rect">
                  <a:avLst/>
                </a:prstGeom>
                <a:blipFill>
                  <a:blip r:embed="rId6"/>
                  <a:stretch>
                    <a:fillRect l="-176" t="-4061" b="-10660"/>
                  </a:stretch>
                </a:blipFill>
              </p:spPr>
              <p:txBody>
                <a:bodyPr/>
                <a:lstStyle/>
                <a:p>
                  <a:r>
                    <a:rPr lang="en-SG">
                      <a:noFill/>
                    </a:rPr>
                    <a:t> </a:t>
                  </a:r>
                </a:p>
              </p:txBody>
            </p:sp>
          </mc:Fallback>
        </mc:AlternateContent>
      </p:grpSp>
    </p:spTree>
    <p:extLst>
      <p:ext uri="{BB962C8B-B14F-4D97-AF65-F5344CB8AC3E}">
        <p14:creationId xmlns:p14="http://schemas.microsoft.com/office/powerpoint/2010/main" val="330450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dissolve">
                                      <p:cBhvr>
                                        <p:cTn id="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Power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34</a:t>
            </a:fld>
            <a:endParaRPr lang="en-SG" dirty="0"/>
          </a:p>
        </p:txBody>
      </p:sp>
      <p:sp>
        <p:nvSpPr>
          <p:cNvPr id="28" name="TextBox 27">
            <a:extLst>
              <a:ext uri="{FF2B5EF4-FFF2-40B4-BE49-F238E27FC236}">
                <a16:creationId xmlns:a16="http://schemas.microsoft.com/office/drawing/2014/main" id="{58E2C5D7-8E0D-4936-8ED7-060AC1D42A78}"/>
              </a:ext>
            </a:extLst>
          </p:cNvPr>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5.1.9. Power Sets</a:t>
            </a:r>
            <a:endParaRPr lang="en-SG" sz="2000" dirty="0">
              <a:solidFill>
                <a:schemeClr val="bg1"/>
              </a:solidFill>
            </a:endParaRPr>
          </a:p>
        </p:txBody>
      </p:sp>
      <p:sp>
        <p:nvSpPr>
          <p:cNvPr id="23" name="TextBox 22">
            <a:extLst>
              <a:ext uri="{FF2B5EF4-FFF2-40B4-BE49-F238E27FC236}">
                <a16:creationId xmlns:a16="http://schemas.microsoft.com/office/drawing/2014/main" id="{1C7729B7-DD6F-45CE-965B-274CA242352A}"/>
              </a:ext>
            </a:extLst>
          </p:cNvPr>
          <p:cNvSpPr txBox="1"/>
          <p:nvPr/>
        </p:nvSpPr>
        <p:spPr>
          <a:xfrm>
            <a:off x="324356" y="1448743"/>
            <a:ext cx="7856264" cy="1461939"/>
          </a:xfrm>
          <a:prstGeom prst="rect">
            <a:avLst/>
          </a:prstGeom>
          <a:noFill/>
          <a:ln>
            <a:solidFill>
              <a:schemeClr val="bg1"/>
            </a:solidFill>
          </a:ln>
        </p:spPr>
        <p:txBody>
          <a:bodyPr wrap="square" rtlCol="0">
            <a:spAutoFit/>
          </a:bodyPr>
          <a:lstStyle/>
          <a:p>
            <a:pPr>
              <a:spcAft>
                <a:spcPts val="600"/>
              </a:spcAft>
            </a:pPr>
            <a:r>
              <a:rPr lang="en-US" altLang="en-US" sz="2800" dirty="0"/>
              <a:t>There are various situations in which it is useful to consider the set of all subsets of a particular set. </a:t>
            </a:r>
          </a:p>
          <a:p>
            <a:pPr>
              <a:spcAft>
                <a:spcPts val="600"/>
              </a:spcAft>
            </a:pPr>
            <a:r>
              <a:rPr lang="en-US" altLang="en-US" sz="2800" dirty="0"/>
              <a:t>The </a:t>
            </a:r>
            <a:r>
              <a:rPr lang="en-US" altLang="en-US" sz="2800" dirty="0">
                <a:solidFill>
                  <a:srgbClr val="C00000"/>
                </a:solidFill>
              </a:rPr>
              <a:t>power set axiom </a:t>
            </a:r>
            <a:r>
              <a:rPr lang="en-US" altLang="en-US" sz="2800" dirty="0"/>
              <a:t>guarantees that this is a set.</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1D7A736B-4CDF-4FA1-B01E-A495A9FE47CE}"/>
                  </a:ext>
                </a:extLst>
              </p:cNvPr>
              <p:cNvSpPr txBox="1"/>
              <p:nvPr/>
            </p:nvSpPr>
            <p:spPr>
              <a:xfrm>
                <a:off x="369739" y="4323211"/>
                <a:ext cx="7856264" cy="523220"/>
              </a:xfrm>
              <a:prstGeom prst="rect">
                <a:avLst/>
              </a:prstGeom>
              <a:noFill/>
              <a:ln>
                <a:noFill/>
              </a:ln>
            </p:spPr>
            <p:txBody>
              <a:bodyPr wrap="square" rtlCol="0">
                <a:spAutoFit/>
              </a:bodyPr>
              <a:lstStyle/>
              <a:p>
                <a:pPr>
                  <a:spcAft>
                    <a:spcPts val="600"/>
                  </a:spcAft>
                </a:pPr>
                <a:r>
                  <a:rPr lang="en-US" altLang="en-US" sz="2800" dirty="0"/>
                  <a:t>Let </a:t>
                </a:r>
                <a14:m>
                  <m:oMath xmlns:m="http://schemas.openxmlformats.org/officeDocument/2006/math">
                    <m:r>
                      <a:rPr lang="en-US" altLang="en-US" sz="2800" i="1" dirty="0" smtClean="0">
                        <a:latin typeface="Cambria Math" panose="02040503050406030204" pitchFamily="18" charset="0"/>
                      </a:rPr>
                      <m:t>𝐴</m:t>
                    </m:r>
                    <m:r>
                      <a:rPr lang="en-US" altLang="en-US" sz="2800" i="1" dirty="0" smtClean="0">
                        <a:latin typeface="Cambria Math" panose="02040503050406030204" pitchFamily="18" charset="0"/>
                      </a:rPr>
                      <m:t>={</m:t>
                    </m:r>
                    <m:r>
                      <a:rPr lang="en-US" altLang="en-US" sz="2800" i="1" dirty="0" err="1" smtClean="0">
                        <a:latin typeface="Cambria Math" panose="02040503050406030204" pitchFamily="18" charset="0"/>
                      </a:rPr>
                      <m:t>𝑥</m:t>
                    </m:r>
                    <m:r>
                      <a:rPr lang="en-US" altLang="en-US" sz="2800" i="1" dirty="0" err="1" smtClean="0">
                        <a:latin typeface="Cambria Math" panose="02040503050406030204" pitchFamily="18" charset="0"/>
                      </a:rPr>
                      <m:t>,</m:t>
                    </m:r>
                    <m:r>
                      <a:rPr lang="en-US" altLang="en-US" sz="2800" i="1" dirty="0" err="1" smtClean="0">
                        <a:latin typeface="Cambria Math" panose="02040503050406030204" pitchFamily="18" charset="0"/>
                      </a:rPr>
                      <m:t>𝑦</m:t>
                    </m:r>
                    <m:r>
                      <a:rPr lang="en-US" altLang="en-US" sz="2800" i="1" dirty="0" smtClean="0">
                        <a:latin typeface="Cambria Math" panose="02040503050406030204" pitchFamily="18" charset="0"/>
                      </a:rPr>
                      <m:t>}</m:t>
                    </m:r>
                  </m:oMath>
                </a14:m>
                <a:r>
                  <a:rPr lang="en-US" altLang="en-US" sz="2800" dirty="0"/>
                  <a:t>. Find the power set of </a:t>
                </a:r>
                <a14:m>
                  <m:oMath xmlns:m="http://schemas.openxmlformats.org/officeDocument/2006/math">
                    <m:r>
                      <a:rPr lang="en-US" altLang="en-US" sz="2800" i="1" dirty="0" smtClean="0">
                        <a:latin typeface="Cambria Math" panose="02040503050406030204" pitchFamily="18" charset="0"/>
                      </a:rPr>
                      <m:t>𝐴</m:t>
                    </m:r>
                  </m:oMath>
                </a14:m>
                <a:r>
                  <a:rPr lang="en-US" altLang="en-US" sz="2800" dirty="0"/>
                  <a:t>, i.e. </a:t>
                </a:r>
                <a14:m>
                  <m:oMath xmlns:m="http://schemas.openxmlformats.org/officeDocument/2006/math">
                    <m:r>
                      <a:rPr lang="en-US" altLang="en-US" sz="2800" b="0" i="1" smtClean="0">
                        <a:latin typeface="Cambria Math" panose="02040503050406030204" pitchFamily="18" charset="0"/>
                        <a:ea typeface="Cambria Math" panose="02040503050406030204" pitchFamily="18" charset="0"/>
                      </a:rPr>
                      <m:t>𝒫</m:t>
                    </m:r>
                    <m:r>
                      <a:rPr lang="en-SG" altLang="en-US" sz="2800" b="0" i="1" smtClean="0">
                        <a:latin typeface="Cambria Math" panose="02040503050406030204" pitchFamily="18" charset="0"/>
                        <a:ea typeface="Cambria Math" panose="02040503050406030204" pitchFamily="18" charset="0"/>
                      </a:rPr>
                      <m:t>(</m:t>
                    </m:r>
                    <m:r>
                      <a:rPr lang="en-SG" altLang="en-US" sz="2800" b="0" i="1" smtClean="0">
                        <a:latin typeface="Cambria Math" panose="02040503050406030204" pitchFamily="18" charset="0"/>
                        <a:ea typeface="Cambria Math" panose="02040503050406030204" pitchFamily="18" charset="0"/>
                      </a:rPr>
                      <m:t>𝐴</m:t>
                    </m:r>
                    <m:r>
                      <a:rPr lang="en-SG" altLang="en-US" sz="2800" b="0" i="1" smtClean="0">
                        <a:latin typeface="Cambria Math" panose="02040503050406030204" pitchFamily="18" charset="0"/>
                        <a:ea typeface="Cambria Math" panose="02040503050406030204" pitchFamily="18" charset="0"/>
                      </a:rPr>
                      <m:t>)</m:t>
                    </m:r>
                  </m:oMath>
                </a14:m>
                <a:r>
                  <a:rPr lang="en-US" altLang="en-US" sz="2800" dirty="0"/>
                  <a:t>. </a:t>
                </a:r>
              </a:p>
            </p:txBody>
          </p:sp>
        </mc:Choice>
        <mc:Fallback xmlns="">
          <p:sp>
            <p:nvSpPr>
              <p:cNvPr id="25" name="TextBox 24">
                <a:extLst>
                  <a:ext uri="{FF2B5EF4-FFF2-40B4-BE49-F238E27FC236}">
                    <a16:creationId xmlns:a16="http://schemas.microsoft.com/office/drawing/2014/main" id="{1D7A736B-4CDF-4FA1-B01E-A495A9FE47CE}"/>
                  </a:ext>
                </a:extLst>
              </p:cNvPr>
              <p:cNvSpPr txBox="1">
                <a:spLocks noRot="1" noChangeAspect="1" noMove="1" noResize="1" noEditPoints="1" noAdjustHandles="1" noChangeArrowheads="1" noChangeShapeType="1" noTextEdit="1"/>
              </p:cNvSpPr>
              <p:nvPr/>
            </p:nvSpPr>
            <p:spPr>
              <a:xfrm>
                <a:off x="369739" y="4323211"/>
                <a:ext cx="7856264" cy="523220"/>
              </a:xfrm>
              <a:prstGeom prst="rect">
                <a:avLst/>
              </a:prstGeom>
              <a:blipFill>
                <a:blip r:embed="rId3"/>
                <a:stretch>
                  <a:fillRect l="-1630" t="-10465" b="-32558"/>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382979EC-7022-4E11-9769-38DC3A490350}"/>
                  </a:ext>
                </a:extLst>
              </p:cNvPr>
              <p:cNvSpPr txBox="1"/>
              <p:nvPr/>
            </p:nvSpPr>
            <p:spPr>
              <a:xfrm>
                <a:off x="415123" y="4947391"/>
                <a:ext cx="8199488" cy="876715"/>
              </a:xfrm>
              <a:prstGeom prst="rect">
                <a:avLst/>
              </a:prstGeom>
              <a:solidFill>
                <a:schemeClr val="accent4">
                  <a:lumMod val="40000"/>
                  <a:lumOff val="60000"/>
                </a:schemeClr>
              </a:solidFill>
            </p:spPr>
            <p:txBody>
              <a:bodyPr wrap="square" rtlCol="0">
                <a:spAutoFit/>
              </a:bodyPr>
              <a:lstStyle/>
              <a:p>
                <a14:m>
                  <m:oMath xmlns:m="http://schemas.openxmlformats.org/officeDocument/2006/math">
                    <m:r>
                      <a:rPr lang="en-US" sz="2400" i="1" smtClean="0">
                        <a:latin typeface="Cambria Math" panose="02040503050406030204" pitchFamily="18" charset="0"/>
                        <a:ea typeface="Cambria Math" panose="02040503050406030204" pitchFamily="18" charset="0"/>
                      </a:rPr>
                      <m:t>𝒫</m:t>
                    </m:r>
                  </m:oMath>
                </a14:m>
                <a:r>
                  <a:rPr lang="en-SG" altLang="en-US" sz="2400" dirty="0">
                    <a:latin typeface="Cambria Math" panose="02040503050406030204" pitchFamily="18" charset="0"/>
                    <a:ea typeface="Cambria Math" panose="02040503050406030204" pitchFamily="18" charset="0"/>
                  </a:rPr>
                  <a:t>(𝐴) </a:t>
                </a:r>
                <a:r>
                  <a:rPr lang="en-SG" sz="2400" dirty="0"/>
                  <a:t>is the set of all subsets of </a:t>
                </a:r>
                <a14:m>
                  <m:oMath xmlns:m="http://schemas.openxmlformats.org/officeDocument/2006/math">
                    <m:r>
                      <a:rPr lang="en-SG" altLang="en-US" sz="2400" b="0" i="1" dirty="0" smtClean="0">
                        <a:latin typeface="Cambria Math" panose="02040503050406030204" pitchFamily="18" charset="0"/>
                      </a:rPr>
                      <m:t>𝐴</m:t>
                    </m:r>
                  </m:oMath>
                </a14:m>
                <a:r>
                  <a:rPr lang="en-SG" sz="2400" dirty="0"/>
                  <a:t>. Therefore</a:t>
                </a:r>
              </a:p>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ea typeface="Cambria Math" panose="02040503050406030204" pitchFamily="18" charset="0"/>
                        </a:rPr>
                        <m:t>𝒫</m:t>
                      </m:r>
                      <m:d>
                        <m:dPr>
                          <m:ctrlPr>
                            <a:rPr lang="en-SG" sz="2400" b="0" i="1" smtClean="0">
                              <a:latin typeface="Cambria Math" panose="02040503050406030204" pitchFamily="18" charset="0"/>
                              <a:ea typeface="Cambria Math" panose="02040503050406030204" pitchFamily="18" charset="0"/>
                            </a:rPr>
                          </m:ctrlPr>
                        </m:dPr>
                        <m:e>
                          <m:r>
                            <a:rPr lang="en-SG" sz="2400" b="0" i="1" smtClean="0">
                              <a:latin typeface="Cambria Math" panose="02040503050406030204" pitchFamily="18" charset="0"/>
                              <a:ea typeface="Cambria Math" panose="02040503050406030204" pitchFamily="18" charset="0"/>
                            </a:rPr>
                            <m:t>𝐴</m:t>
                          </m:r>
                        </m:e>
                      </m:d>
                      <m:r>
                        <a:rPr lang="en-SG" sz="2400" b="0" i="1" smtClean="0">
                          <a:latin typeface="Cambria Math" panose="02040503050406030204" pitchFamily="18" charset="0"/>
                          <a:ea typeface="Cambria Math" panose="02040503050406030204" pitchFamily="18" charset="0"/>
                        </a:rPr>
                        <m:t>=</m:t>
                      </m:r>
                      <m:d>
                        <m:dPr>
                          <m:begChr m:val="{"/>
                          <m:endChr m:val="}"/>
                          <m:ctrlPr>
                            <a:rPr lang="en-SG" sz="2400" b="0" i="1" smtClean="0">
                              <a:latin typeface="Cambria Math" panose="02040503050406030204" pitchFamily="18" charset="0"/>
                              <a:ea typeface="Cambria Math" panose="02040503050406030204" pitchFamily="18" charset="0"/>
                            </a:rPr>
                          </m:ctrlPr>
                        </m:dPr>
                        <m:e>
                          <m:r>
                            <a:rPr lang="en-SG" sz="2400" b="0" i="1" smtClean="0">
                              <a:latin typeface="Cambria Math" panose="02040503050406030204" pitchFamily="18" charset="0"/>
                              <a:ea typeface="Cambria Math" panose="02040503050406030204" pitchFamily="18" charset="0"/>
                            </a:rPr>
                            <m:t>∅, </m:t>
                          </m:r>
                          <m:d>
                            <m:dPr>
                              <m:begChr m:val="{"/>
                              <m:endChr m:val="}"/>
                              <m:ctrlPr>
                                <a:rPr lang="en-SG" sz="2400" b="0" i="1" smtClean="0">
                                  <a:latin typeface="Cambria Math" panose="02040503050406030204" pitchFamily="18" charset="0"/>
                                  <a:ea typeface="Cambria Math" panose="02040503050406030204" pitchFamily="18" charset="0"/>
                                </a:rPr>
                              </m:ctrlPr>
                            </m:dPr>
                            <m:e>
                              <m:r>
                                <a:rPr lang="en-SG" sz="2400" b="0" i="1" smtClean="0">
                                  <a:latin typeface="Cambria Math" panose="02040503050406030204" pitchFamily="18" charset="0"/>
                                  <a:ea typeface="Cambria Math" panose="02040503050406030204" pitchFamily="18" charset="0"/>
                                </a:rPr>
                                <m:t>𝑥</m:t>
                              </m:r>
                            </m:e>
                          </m:d>
                          <m:r>
                            <a:rPr lang="en-SG" sz="2400" b="0" i="1" smtClean="0">
                              <a:latin typeface="Cambria Math" panose="02040503050406030204" pitchFamily="18" charset="0"/>
                              <a:ea typeface="Cambria Math" panose="02040503050406030204" pitchFamily="18" charset="0"/>
                            </a:rPr>
                            <m:t>, </m:t>
                          </m:r>
                          <m:d>
                            <m:dPr>
                              <m:begChr m:val="{"/>
                              <m:endChr m:val="}"/>
                              <m:ctrlPr>
                                <a:rPr lang="en-SG" sz="2400" b="0" i="1" smtClean="0">
                                  <a:latin typeface="Cambria Math" panose="02040503050406030204" pitchFamily="18" charset="0"/>
                                  <a:ea typeface="Cambria Math" panose="02040503050406030204" pitchFamily="18" charset="0"/>
                                </a:rPr>
                              </m:ctrlPr>
                            </m:dPr>
                            <m:e>
                              <m:r>
                                <a:rPr lang="en-SG" sz="2400" b="0" i="1" smtClean="0">
                                  <a:latin typeface="Cambria Math" panose="02040503050406030204" pitchFamily="18" charset="0"/>
                                  <a:ea typeface="Cambria Math" panose="02040503050406030204" pitchFamily="18" charset="0"/>
                                </a:rPr>
                                <m:t>𝑦</m:t>
                              </m:r>
                            </m:e>
                          </m:d>
                          <m:r>
                            <a:rPr lang="en-SG" sz="2400" b="0" i="1" smtClean="0">
                              <a:latin typeface="Cambria Math" panose="02040503050406030204" pitchFamily="18" charset="0"/>
                              <a:ea typeface="Cambria Math" panose="02040503050406030204" pitchFamily="18" charset="0"/>
                            </a:rPr>
                            <m:t>, </m:t>
                          </m:r>
                          <m:d>
                            <m:dPr>
                              <m:begChr m:val="{"/>
                              <m:endChr m:val="}"/>
                              <m:ctrlPr>
                                <a:rPr lang="en-SG" sz="2400" b="0" i="1" smtClean="0">
                                  <a:latin typeface="Cambria Math" panose="02040503050406030204" pitchFamily="18" charset="0"/>
                                  <a:ea typeface="Cambria Math" panose="02040503050406030204" pitchFamily="18" charset="0"/>
                                </a:rPr>
                              </m:ctrlPr>
                            </m:dPr>
                            <m:e>
                              <m:r>
                                <a:rPr lang="en-SG" sz="2400" b="0" i="1" smtClean="0">
                                  <a:latin typeface="Cambria Math" panose="02040503050406030204" pitchFamily="18" charset="0"/>
                                  <a:ea typeface="Cambria Math" panose="02040503050406030204" pitchFamily="18" charset="0"/>
                                </a:rPr>
                                <m:t>𝑥</m:t>
                              </m:r>
                              <m:r>
                                <a:rPr lang="en-SG" sz="2400" b="0" i="1" smtClean="0">
                                  <a:latin typeface="Cambria Math" panose="02040503050406030204" pitchFamily="18" charset="0"/>
                                  <a:ea typeface="Cambria Math" panose="02040503050406030204" pitchFamily="18" charset="0"/>
                                </a:rPr>
                                <m:t>,</m:t>
                              </m:r>
                              <m:r>
                                <a:rPr lang="en-SG" sz="2400" b="0" i="1" smtClean="0">
                                  <a:latin typeface="Cambria Math" panose="02040503050406030204" pitchFamily="18" charset="0"/>
                                  <a:ea typeface="Cambria Math" panose="02040503050406030204" pitchFamily="18" charset="0"/>
                                </a:rPr>
                                <m:t>𝑦</m:t>
                              </m:r>
                            </m:e>
                          </m:d>
                        </m:e>
                      </m:d>
                    </m:oMath>
                  </m:oMathPara>
                </a14:m>
                <a:endParaRPr lang="en-SG" sz="2400" dirty="0"/>
              </a:p>
            </p:txBody>
          </p:sp>
        </mc:Choice>
        <mc:Fallback xmlns="">
          <p:sp>
            <p:nvSpPr>
              <p:cNvPr id="26" name="TextBox 25">
                <a:extLst>
                  <a:ext uri="{FF2B5EF4-FFF2-40B4-BE49-F238E27FC236}">
                    <a16:creationId xmlns:a16="http://schemas.microsoft.com/office/drawing/2014/main" id="{382979EC-7022-4E11-9769-38DC3A490350}"/>
                  </a:ext>
                </a:extLst>
              </p:cNvPr>
              <p:cNvSpPr txBox="1">
                <a:spLocks noRot="1" noChangeAspect="1" noMove="1" noResize="1" noEditPoints="1" noAdjustHandles="1" noChangeArrowheads="1" noChangeShapeType="1" noTextEdit="1"/>
              </p:cNvSpPr>
              <p:nvPr/>
            </p:nvSpPr>
            <p:spPr>
              <a:xfrm>
                <a:off x="415123" y="4947391"/>
                <a:ext cx="8199488" cy="876715"/>
              </a:xfrm>
              <a:prstGeom prst="rect">
                <a:avLst/>
              </a:prstGeom>
              <a:blipFill>
                <a:blip r:embed="rId4"/>
                <a:stretch>
                  <a:fillRect l="-149" t="-6993"/>
                </a:stretch>
              </a:blipFill>
            </p:spPr>
            <p:txBody>
              <a:bodyPr/>
              <a:lstStyle/>
              <a:p>
                <a:r>
                  <a:rPr lang="en-US">
                    <a:noFill/>
                  </a:rPr>
                  <a:t> </a:t>
                </a:r>
              </a:p>
            </p:txBody>
          </p:sp>
        </mc:Fallback>
      </mc:AlternateContent>
      <p:sp>
        <p:nvSpPr>
          <p:cNvPr id="20" name="Oval 19"/>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6" name="Group 45"/>
          <p:cNvGrpSpPr/>
          <p:nvPr/>
        </p:nvGrpSpPr>
        <p:grpSpPr>
          <a:xfrm>
            <a:off x="583074" y="2910682"/>
            <a:ext cx="7863578" cy="1280105"/>
            <a:chOff x="993228" y="4598517"/>
            <a:chExt cx="7863578" cy="1280105"/>
          </a:xfrm>
        </p:grpSpPr>
        <p:sp>
          <p:nvSpPr>
            <p:cNvPr id="47" name="Rectangle 46"/>
            <p:cNvSpPr/>
            <p:nvPr/>
          </p:nvSpPr>
          <p:spPr>
            <a:xfrm>
              <a:off x="993228" y="4598518"/>
              <a:ext cx="7863578" cy="1280104"/>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8" name="Rectangle 47"/>
            <p:cNvSpPr/>
            <p:nvPr/>
          </p:nvSpPr>
          <p:spPr>
            <a:xfrm>
              <a:off x="993228" y="4598517"/>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9" name="TextBox 48"/>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Definition</a:t>
              </a:r>
            </a:p>
          </p:txBody>
        </p:sp>
        <mc:AlternateContent xmlns:mc="http://schemas.openxmlformats.org/markup-compatibility/2006" xmlns:a14="http://schemas.microsoft.com/office/drawing/2010/main">
          <mc:Choice Requires="a14">
            <p:sp>
              <p:nvSpPr>
                <p:cNvPr id="50" name="TextBox 49"/>
                <p:cNvSpPr txBox="1"/>
                <p:nvPr/>
              </p:nvSpPr>
              <p:spPr>
                <a:xfrm>
                  <a:off x="1142631" y="5093791"/>
                  <a:ext cx="7493526" cy="707886"/>
                </a:xfrm>
                <a:prstGeom prst="rect">
                  <a:avLst/>
                </a:prstGeom>
                <a:noFill/>
              </p:spPr>
              <p:txBody>
                <a:bodyPr wrap="square" rtlCol="0">
                  <a:spAutoFit/>
                </a:bodyPr>
                <a:lstStyle/>
                <a:p>
                  <a:pPr>
                    <a:spcAft>
                      <a:spcPts val="600"/>
                    </a:spcAft>
                  </a:pPr>
                  <a:r>
                    <a:rPr lang="en-US" sz="2000" dirty="0"/>
                    <a:t>Given a set </a:t>
                  </a:r>
                  <a14:m>
                    <m:oMath xmlns:m="http://schemas.openxmlformats.org/officeDocument/2006/math">
                      <m:r>
                        <a:rPr lang="en-US" sz="2000" i="1" dirty="0" smtClean="0">
                          <a:latin typeface="Cambria Math" panose="02040503050406030204" pitchFamily="18" charset="0"/>
                        </a:rPr>
                        <m:t>𝐴</m:t>
                      </m:r>
                    </m:oMath>
                  </a14:m>
                  <a:r>
                    <a:rPr lang="en-US" sz="2000" dirty="0"/>
                    <a:t>, the </a:t>
                  </a:r>
                  <a:r>
                    <a:rPr lang="en-US" sz="2000" b="1" dirty="0"/>
                    <a:t>power set </a:t>
                  </a:r>
                  <a:r>
                    <a:rPr lang="en-US" sz="2000" dirty="0"/>
                    <a:t>of </a:t>
                  </a:r>
                  <a14:m>
                    <m:oMath xmlns:m="http://schemas.openxmlformats.org/officeDocument/2006/math">
                      <m:r>
                        <a:rPr lang="en-US" sz="2000" b="0" i="1" dirty="0" smtClean="0">
                          <a:latin typeface="Cambria Math" panose="02040503050406030204" pitchFamily="18" charset="0"/>
                        </a:rPr>
                        <m:t>𝐴</m:t>
                      </m:r>
                    </m:oMath>
                  </a14:m>
                  <a:r>
                    <a:rPr lang="en-US" sz="2000" dirty="0"/>
                    <a:t>, denoted </a:t>
                  </a:r>
                  <a14:m>
                    <m:oMath xmlns:m="http://schemas.openxmlformats.org/officeDocument/2006/math">
                      <m:r>
                        <a:rPr lang="en-US" sz="2000" b="0" i="1" smtClean="0">
                          <a:latin typeface="Cambria Math" panose="02040503050406030204" pitchFamily="18" charset="0"/>
                          <a:ea typeface="Cambria Math" panose="02040503050406030204" pitchFamily="18" charset="0"/>
                        </a:rPr>
                        <m:t>𝒫</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oMath>
                  </a14:m>
                  <a:r>
                    <a:rPr lang="en-US" sz="2000" dirty="0"/>
                    <a:t>, is the set of all subsets of </a:t>
                  </a:r>
                  <a14:m>
                    <m:oMath xmlns:m="http://schemas.openxmlformats.org/officeDocument/2006/math">
                      <m:r>
                        <a:rPr lang="en-US" sz="2000" b="0" i="1" smtClean="0">
                          <a:latin typeface="Cambria Math" panose="02040503050406030204" pitchFamily="18" charset="0"/>
                        </a:rPr>
                        <m:t>𝐴</m:t>
                      </m:r>
                    </m:oMath>
                  </a14:m>
                  <a:r>
                    <a:rPr lang="en-US" sz="2000" dirty="0"/>
                    <a:t>. </a:t>
                  </a:r>
                  <a:endParaRPr lang="en-US" dirty="0"/>
                </a:p>
              </p:txBody>
            </p:sp>
          </mc:Choice>
          <mc:Fallback xmlns="">
            <p:sp>
              <p:nvSpPr>
                <p:cNvPr id="50" name="TextBox 49"/>
                <p:cNvSpPr txBox="1">
                  <a:spLocks noRot="1" noChangeAspect="1" noMove="1" noResize="1" noEditPoints="1" noAdjustHandles="1" noChangeArrowheads="1" noChangeShapeType="1" noTextEdit="1"/>
                </p:cNvSpPr>
                <p:nvPr/>
              </p:nvSpPr>
              <p:spPr>
                <a:xfrm>
                  <a:off x="1142631" y="5093791"/>
                  <a:ext cx="7493526" cy="707886"/>
                </a:xfrm>
                <a:prstGeom prst="rect">
                  <a:avLst/>
                </a:prstGeom>
                <a:blipFill>
                  <a:blip r:embed="rId5"/>
                  <a:stretch>
                    <a:fillRect l="-814" t="-5172" b="-14655"/>
                  </a:stretch>
                </a:blipFill>
              </p:spPr>
              <p:txBody>
                <a:bodyPr/>
                <a:lstStyle/>
                <a:p>
                  <a:r>
                    <a:rPr lang="en-US">
                      <a:noFill/>
                    </a:rPr>
                    <a:t> </a:t>
                  </a:r>
                </a:p>
              </p:txBody>
            </p:sp>
          </mc:Fallback>
        </mc:AlternateContent>
      </p:grpSp>
    </p:spTree>
    <p:extLst>
      <p:ext uri="{BB962C8B-B14F-4D97-AF65-F5344CB8AC3E}">
        <p14:creationId xmlns:p14="http://schemas.microsoft.com/office/powerpoint/2010/main" val="2956503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dissolve">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Power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35</a:t>
            </a:fld>
            <a:endParaRPr lang="en-SG" dirty="0"/>
          </a:p>
        </p:txBody>
      </p:sp>
      <p:sp>
        <p:nvSpPr>
          <p:cNvPr id="23" name="TextBox 22">
            <a:extLst>
              <a:ext uri="{FF2B5EF4-FFF2-40B4-BE49-F238E27FC236}">
                <a16:creationId xmlns:a16="http://schemas.microsoft.com/office/drawing/2014/main" id="{1C7729B7-DD6F-45CE-965B-274CA242352A}"/>
              </a:ext>
            </a:extLst>
          </p:cNvPr>
          <p:cNvSpPr txBox="1"/>
          <p:nvPr/>
        </p:nvSpPr>
        <p:spPr>
          <a:xfrm>
            <a:off x="168194" y="918014"/>
            <a:ext cx="8807612" cy="830997"/>
          </a:xfrm>
          <a:prstGeom prst="rect">
            <a:avLst/>
          </a:prstGeom>
          <a:noFill/>
          <a:ln>
            <a:noFill/>
          </a:ln>
        </p:spPr>
        <p:txBody>
          <a:bodyPr wrap="square" rtlCol="0">
            <a:spAutoFit/>
          </a:bodyPr>
          <a:lstStyle/>
          <a:p>
            <a:pPr>
              <a:spcAft>
                <a:spcPts val="600"/>
              </a:spcAft>
            </a:pPr>
            <a:r>
              <a:rPr lang="en-US" altLang="en-US" sz="2400" dirty="0"/>
              <a:t>The number of subsets of a set is the number of elements of its power set. Assume that set </a:t>
            </a:r>
            <a:r>
              <a:rPr lang="en-US" altLang="en-US" sz="2400" i="1" dirty="0"/>
              <a:t>A</a:t>
            </a:r>
            <a:r>
              <a:rPr lang="en-US" altLang="en-US" sz="2400" dirty="0"/>
              <a:t> is a finite set.</a:t>
            </a:r>
          </a:p>
        </p:txBody>
      </p:sp>
      <p:sp>
        <p:nvSpPr>
          <p:cNvPr id="15" name="Oval 14"/>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1C7729B7-DD6F-45CE-965B-274CA242352A}"/>
                  </a:ext>
                </a:extLst>
              </p:cNvPr>
              <p:cNvSpPr txBox="1"/>
              <p:nvPr/>
            </p:nvSpPr>
            <p:spPr>
              <a:xfrm>
                <a:off x="168194" y="3182046"/>
                <a:ext cx="8807612" cy="3539430"/>
              </a:xfrm>
              <a:prstGeom prst="rect">
                <a:avLst/>
              </a:prstGeom>
              <a:noFill/>
              <a:ln>
                <a:noFill/>
              </a:ln>
            </p:spPr>
            <p:txBody>
              <a:bodyPr wrap="square" rtlCol="0">
                <a:spAutoFit/>
              </a:bodyPr>
              <a:lstStyle/>
              <a:p>
                <a:pPr>
                  <a:spcAft>
                    <a:spcPts val="600"/>
                  </a:spcAft>
                </a:pPr>
                <a:r>
                  <a:rPr lang="en-US" altLang="en-US" sz="2200" dirty="0"/>
                  <a:t>The proof uses </a:t>
                </a:r>
                <a:r>
                  <a:rPr lang="en-US" altLang="en-US" sz="2200" dirty="0">
                    <a:solidFill>
                      <a:srgbClr val="0033CC"/>
                    </a:solidFill>
                  </a:rPr>
                  <a:t>mathematical induction </a:t>
                </a:r>
                <a:r>
                  <a:rPr lang="en-US" altLang="en-US" sz="2200" dirty="0"/>
                  <a:t>(to be covered in lecture 8) and is based on the following observations. Suppose </a:t>
                </a:r>
                <a14:m>
                  <m:oMath xmlns:m="http://schemas.openxmlformats.org/officeDocument/2006/math">
                    <m:r>
                      <a:rPr lang="en-US" altLang="en-US" sz="2200" b="0" i="1" dirty="0" smtClean="0">
                        <a:latin typeface="Cambria Math" panose="02040503050406030204" pitchFamily="18" charset="0"/>
                      </a:rPr>
                      <m:t>𝐴</m:t>
                    </m:r>
                  </m:oMath>
                </a14:m>
                <a:r>
                  <a:rPr lang="en-US" altLang="en-US" sz="2200" dirty="0"/>
                  <a:t> is a set and </a:t>
                </a:r>
                <a14:m>
                  <m:oMath xmlns:m="http://schemas.openxmlformats.org/officeDocument/2006/math">
                    <m:r>
                      <a:rPr lang="en-SG" altLang="en-US" sz="2200" b="0" i="1" smtClean="0">
                        <a:latin typeface="Cambria Math" panose="02040503050406030204" pitchFamily="18" charset="0"/>
                      </a:rPr>
                      <m:t>𝑧</m:t>
                    </m:r>
                    <m:r>
                      <a:rPr lang="en-SG" altLang="en-US" sz="2200" b="0" i="1" smtClean="0">
                        <a:latin typeface="Cambria Math" panose="02040503050406030204" pitchFamily="18" charset="0"/>
                        <a:ea typeface="Cambria Math" panose="02040503050406030204" pitchFamily="18" charset="0"/>
                      </a:rPr>
                      <m:t>∈</m:t>
                    </m:r>
                    <m:r>
                      <a:rPr lang="en-US" altLang="en-US" sz="2200" b="0" i="1" smtClean="0">
                        <a:latin typeface="Cambria Math" panose="02040503050406030204" pitchFamily="18" charset="0"/>
                        <a:ea typeface="Cambria Math" panose="02040503050406030204" pitchFamily="18" charset="0"/>
                      </a:rPr>
                      <m:t>𝐴</m:t>
                    </m:r>
                  </m:oMath>
                </a14:m>
                <a:r>
                  <a:rPr lang="en-US" altLang="en-US" sz="2200" dirty="0"/>
                  <a:t>.</a:t>
                </a:r>
              </a:p>
              <a:p>
                <a:pPr marL="625475" indent="-457200">
                  <a:spcAft>
                    <a:spcPts val="600"/>
                  </a:spcAft>
                  <a:buFont typeface="Wingdings" panose="05000000000000000000" pitchFamily="2" charset="2"/>
                  <a:buChar char="§"/>
                </a:pPr>
                <a:r>
                  <a:rPr lang="en-US" altLang="en-US" sz="2000" dirty="0"/>
                  <a:t>The subsets of </a:t>
                </a:r>
                <a14:m>
                  <m:oMath xmlns:m="http://schemas.openxmlformats.org/officeDocument/2006/math">
                    <m:r>
                      <a:rPr lang="en-US" altLang="en-US" sz="2000" b="0" i="1" dirty="0" smtClean="0">
                        <a:latin typeface="Cambria Math" panose="02040503050406030204" pitchFamily="18" charset="0"/>
                      </a:rPr>
                      <m:t>𝐴</m:t>
                    </m:r>
                  </m:oMath>
                </a14:m>
                <a:r>
                  <a:rPr lang="en-US" altLang="en-US" sz="2000" dirty="0"/>
                  <a:t> can be split into two groups: those that do not contain </a:t>
                </a:r>
                <a14:m>
                  <m:oMath xmlns:m="http://schemas.openxmlformats.org/officeDocument/2006/math">
                    <m:r>
                      <a:rPr lang="en-US" altLang="en-US" sz="2000" i="1" dirty="0" smtClean="0">
                        <a:latin typeface="Cambria Math" panose="02040503050406030204" pitchFamily="18" charset="0"/>
                      </a:rPr>
                      <m:t>𝑧</m:t>
                    </m:r>
                  </m:oMath>
                </a14:m>
                <a:r>
                  <a:rPr lang="en-US" altLang="en-US" sz="2000" dirty="0"/>
                  <a:t> and those that contain </a:t>
                </a:r>
                <a14:m>
                  <m:oMath xmlns:m="http://schemas.openxmlformats.org/officeDocument/2006/math">
                    <m:r>
                      <a:rPr lang="en-US" altLang="en-US" sz="2000" i="1" dirty="0" smtClean="0">
                        <a:latin typeface="Cambria Math" panose="02040503050406030204" pitchFamily="18" charset="0"/>
                      </a:rPr>
                      <m:t>𝑧</m:t>
                    </m:r>
                  </m:oMath>
                </a14:m>
                <a:r>
                  <a:rPr lang="en-US" altLang="en-US" sz="2000" dirty="0"/>
                  <a:t>.</a:t>
                </a:r>
              </a:p>
              <a:p>
                <a:pPr marL="625475" indent="-457200">
                  <a:spcAft>
                    <a:spcPts val="600"/>
                  </a:spcAft>
                  <a:buFont typeface="Wingdings" panose="05000000000000000000" pitchFamily="2" charset="2"/>
                  <a:buChar char="§"/>
                </a:pPr>
                <a:r>
                  <a:rPr lang="en-US" altLang="en-US" sz="2000" dirty="0"/>
                  <a:t>The subsets of </a:t>
                </a:r>
                <a14:m>
                  <m:oMath xmlns:m="http://schemas.openxmlformats.org/officeDocument/2006/math">
                    <m:r>
                      <a:rPr lang="en-US" altLang="en-US" sz="2000" b="0" i="1" dirty="0" smtClean="0">
                        <a:latin typeface="Cambria Math" panose="02040503050406030204" pitchFamily="18" charset="0"/>
                      </a:rPr>
                      <m:t>𝐴</m:t>
                    </m:r>
                  </m:oMath>
                </a14:m>
                <a:r>
                  <a:rPr lang="en-US" altLang="en-US" sz="2000" dirty="0"/>
                  <a:t> that do not contain </a:t>
                </a:r>
                <a14:m>
                  <m:oMath xmlns:m="http://schemas.openxmlformats.org/officeDocument/2006/math">
                    <m:r>
                      <a:rPr lang="en-US" altLang="en-US" sz="2000" i="1" dirty="0" smtClean="0">
                        <a:latin typeface="Cambria Math" panose="02040503050406030204" pitchFamily="18" charset="0"/>
                      </a:rPr>
                      <m:t>𝑧</m:t>
                    </m:r>
                  </m:oMath>
                </a14:m>
                <a:r>
                  <a:rPr lang="en-US" altLang="en-US" sz="2000" dirty="0"/>
                  <a:t> are the same as the subset of </a:t>
                </a:r>
                <a14:m>
                  <m:oMath xmlns:m="http://schemas.openxmlformats.org/officeDocument/2006/math">
                    <m:r>
                      <a:rPr lang="en-US" altLang="en-US" sz="2000" b="0" i="1" smtClean="0">
                        <a:latin typeface="Cambria Math" panose="02040503050406030204" pitchFamily="18" charset="0"/>
                      </a:rPr>
                      <m:t>𝐴</m:t>
                    </m:r>
                    <m:r>
                      <a:rPr lang="en-SG" altLang="en-US" sz="2000" b="0" i="1" smtClean="0">
                        <a:latin typeface="Cambria Math" panose="02040503050406030204" pitchFamily="18" charset="0"/>
                      </a:rPr>
                      <m:t>−{</m:t>
                    </m:r>
                    <m:r>
                      <a:rPr lang="en-SG" altLang="en-US" sz="2000" b="0" i="1" smtClean="0">
                        <a:latin typeface="Cambria Math" panose="02040503050406030204" pitchFamily="18" charset="0"/>
                      </a:rPr>
                      <m:t>𝑧</m:t>
                    </m:r>
                    <m:r>
                      <a:rPr lang="en-SG" altLang="en-US" sz="2000" b="0" i="1" smtClean="0">
                        <a:latin typeface="Cambria Math" panose="02040503050406030204" pitchFamily="18" charset="0"/>
                      </a:rPr>
                      <m:t>}</m:t>
                    </m:r>
                  </m:oMath>
                </a14:m>
                <a:r>
                  <a:rPr lang="en-US" altLang="en-US" sz="2000" dirty="0"/>
                  <a:t>.</a:t>
                </a:r>
              </a:p>
              <a:p>
                <a:pPr marL="625475" indent="-457200">
                  <a:spcAft>
                    <a:spcPts val="600"/>
                  </a:spcAft>
                  <a:buFont typeface="Wingdings" panose="05000000000000000000" pitchFamily="2" charset="2"/>
                  <a:buChar char="§"/>
                </a:pPr>
                <a:r>
                  <a:rPr lang="en-US" altLang="en-US" sz="2000" dirty="0"/>
                  <a:t>The subsets of </a:t>
                </a:r>
                <a14:m>
                  <m:oMath xmlns:m="http://schemas.openxmlformats.org/officeDocument/2006/math">
                    <m:r>
                      <a:rPr lang="en-US" altLang="en-US" sz="2000" b="0" i="1" dirty="0" smtClean="0">
                        <a:latin typeface="Cambria Math" panose="02040503050406030204" pitchFamily="18" charset="0"/>
                      </a:rPr>
                      <m:t>𝐴</m:t>
                    </m:r>
                  </m:oMath>
                </a14:m>
                <a:r>
                  <a:rPr lang="en-US" altLang="en-US" sz="2000" dirty="0"/>
                  <a:t> that do not contain </a:t>
                </a:r>
                <a14:m>
                  <m:oMath xmlns:m="http://schemas.openxmlformats.org/officeDocument/2006/math">
                    <m:r>
                      <a:rPr lang="en-US" altLang="en-US" sz="2000" i="1" dirty="0" smtClean="0">
                        <a:latin typeface="Cambria Math" panose="02040503050406030204" pitchFamily="18" charset="0"/>
                      </a:rPr>
                      <m:t>𝑧</m:t>
                    </m:r>
                  </m:oMath>
                </a14:m>
                <a:r>
                  <a:rPr lang="en-US" altLang="en-US" sz="2000" dirty="0"/>
                  <a:t> can be matched up one for one with the subsets of </a:t>
                </a:r>
                <a14:m>
                  <m:oMath xmlns:m="http://schemas.openxmlformats.org/officeDocument/2006/math">
                    <m:r>
                      <a:rPr lang="en-US" altLang="en-US" sz="2000" b="0" i="1" dirty="0" smtClean="0">
                        <a:latin typeface="Cambria Math" panose="02040503050406030204" pitchFamily="18" charset="0"/>
                      </a:rPr>
                      <m:t>𝐴</m:t>
                    </m:r>
                  </m:oMath>
                </a14:m>
                <a:r>
                  <a:rPr lang="en-US" altLang="en-US" sz="2000" dirty="0"/>
                  <a:t> that do contain </a:t>
                </a:r>
                <a14:m>
                  <m:oMath xmlns:m="http://schemas.openxmlformats.org/officeDocument/2006/math">
                    <m:r>
                      <a:rPr lang="en-US" altLang="en-US" sz="2000" i="1" dirty="0" smtClean="0">
                        <a:latin typeface="Cambria Math" panose="02040503050406030204" pitchFamily="18" charset="0"/>
                      </a:rPr>
                      <m:t>𝑧</m:t>
                    </m:r>
                  </m:oMath>
                </a14:m>
                <a:r>
                  <a:rPr lang="en-US" altLang="en-US" sz="2000" dirty="0"/>
                  <a:t> by matching each subset that does not contain </a:t>
                </a:r>
                <a14:m>
                  <m:oMath xmlns:m="http://schemas.openxmlformats.org/officeDocument/2006/math">
                    <m:r>
                      <a:rPr lang="en-US" altLang="en-US" sz="2000" i="1" dirty="0" smtClean="0">
                        <a:latin typeface="Cambria Math" panose="02040503050406030204" pitchFamily="18" charset="0"/>
                      </a:rPr>
                      <m:t>𝑧</m:t>
                    </m:r>
                  </m:oMath>
                </a14:m>
                <a:r>
                  <a:rPr lang="en-US" altLang="en-US" sz="2000" dirty="0"/>
                  <a:t> to the subset that contains </a:t>
                </a:r>
                <a14:m>
                  <m:oMath xmlns:m="http://schemas.openxmlformats.org/officeDocument/2006/math">
                    <m:r>
                      <a:rPr lang="en-US" altLang="en-US" sz="2000" i="1" dirty="0" smtClean="0">
                        <a:latin typeface="Cambria Math" panose="02040503050406030204" pitchFamily="18" charset="0"/>
                      </a:rPr>
                      <m:t>𝑧</m:t>
                    </m:r>
                  </m:oMath>
                </a14:m>
                <a:r>
                  <a:rPr lang="en-US" altLang="en-US" sz="2000" dirty="0"/>
                  <a:t>.</a:t>
                </a:r>
              </a:p>
              <a:p>
                <a:pPr marL="625475" indent="-457200">
                  <a:spcAft>
                    <a:spcPts val="600"/>
                  </a:spcAft>
                  <a:buFont typeface="Wingdings" panose="05000000000000000000" pitchFamily="2" charset="2"/>
                  <a:buChar char="§"/>
                </a:pPr>
                <a:r>
                  <a:rPr lang="en-US" altLang="en-US" sz="2000" dirty="0"/>
                  <a:t>Thus, there are as many subsets of </a:t>
                </a:r>
                <a14:m>
                  <m:oMath xmlns:m="http://schemas.openxmlformats.org/officeDocument/2006/math">
                    <m:r>
                      <a:rPr lang="en-US" altLang="en-US" sz="2000" b="0" i="1" dirty="0" smtClean="0">
                        <a:latin typeface="Cambria Math" panose="02040503050406030204" pitchFamily="18" charset="0"/>
                      </a:rPr>
                      <m:t>𝐴</m:t>
                    </m:r>
                  </m:oMath>
                </a14:m>
                <a:r>
                  <a:rPr lang="en-US" altLang="en-US" sz="2000" dirty="0"/>
                  <a:t> that contains </a:t>
                </a:r>
                <a14:m>
                  <m:oMath xmlns:m="http://schemas.openxmlformats.org/officeDocument/2006/math">
                    <m:r>
                      <a:rPr lang="en-US" altLang="en-US" sz="2000" i="1" dirty="0">
                        <a:latin typeface="Cambria Math" panose="02040503050406030204" pitchFamily="18" charset="0"/>
                      </a:rPr>
                      <m:t>𝑧</m:t>
                    </m:r>
                  </m:oMath>
                </a14:m>
                <a:r>
                  <a:rPr lang="en-US" altLang="en-US" sz="2000" dirty="0"/>
                  <a:t> as there are subsets of </a:t>
                </a:r>
                <a14:m>
                  <m:oMath xmlns:m="http://schemas.openxmlformats.org/officeDocument/2006/math">
                    <m:r>
                      <a:rPr lang="en-US" altLang="en-US" sz="2000" b="0" i="1" dirty="0" smtClean="0">
                        <a:latin typeface="Cambria Math" panose="02040503050406030204" pitchFamily="18" charset="0"/>
                      </a:rPr>
                      <m:t>𝐴</m:t>
                    </m:r>
                  </m:oMath>
                </a14:m>
                <a:r>
                  <a:rPr lang="en-US" altLang="en-US" sz="2000" dirty="0"/>
                  <a:t> that do not contain </a:t>
                </a:r>
                <a14:m>
                  <m:oMath xmlns:m="http://schemas.openxmlformats.org/officeDocument/2006/math">
                    <m:r>
                      <a:rPr lang="en-US" altLang="en-US" sz="2000" i="1" dirty="0">
                        <a:latin typeface="Cambria Math" panose="02040503050406030204" pitchFamily="18" charset="0"/>
                      </a:rPr>
                      <m:t>𝑧</m:t>
                    </m:r>
                  </m:oMath>
                </a14:m>
                <a:r>
                  <a:rPr lang="en-US" altLang="en-US" sz="2000" dirty="0"/>
                  <a:t>.</a:t>
                </a:r>
              </a:p>
            </p:txBody>
          </p:sp>
        </mc:Choice>
        <mc:Fallback xmlns="">
          <p:sp>
            <p:nvSpPr>
              <p:cNvPr id="20" name="TextBox 19">
                <a:extLst>
                  <a:ext uri="{FF2B5EF4-FFF2-40B4-BE49-F238E27FC236}">
                    <a16:creationId xmlns:a16="http://schemas.microsoft.com/office/drawing/2014/main" id="{1C7729B7-DD6F-45CE-965B-274CA242352A}"/>
                  </a:ext>
                </a:extLst>
              </p:cNvPr>
              <p:cNvSpPr txBox="1">
                <a:spLocks noRot="1" noChangeAspect="1" noMove="1" noResize="1" noEditPoints="1" noAdjustHandles="1" noChangeArrowheads="1" noChangeShapeType="1" noTextEdit="1"/>
              </p:cNvSpPr>
              <p:nvPr/>
            </p:nvSpPr>
            <p:spPr>
              <a:xfrm>
                <a:off x="168194" y="3182046"/>
                <a:ext cx="8807612" cy="3539430"/>
              </a:xfrm>
              <a:prstGeom prst="rect">
                <a:avLst/>
              </a:prstGeom>
              <a:blipFill>
                <a:blip r:embed="rId3"/>
                <a:stretch>
                  <a:fillRect l="-900" t="-1205" r="-1316" b="-2065"/>
                </a:stretch>
              </a:blipFill>
              <a:ln>
                <a:noFill/>
              </a:ln>
            </p:spPr>
            <p:txBody>
              <a:bodyPr/>
              <a:lstStyle/>
              <a:p>
                <a:r>
                  <a:rPr lang="en-US">
                    <a:noFill/>
                  </a:rPr>
                  <a:t> </a:t>
                </a:r>
              </a:p>
            </p:txBody>
          </p:sp>
        </mc:Fallback>
      </mc:AlternateContent>
      <p:grpSp>
        <p:nvGrpSpPr>
          <p:cNvPr id="21" name="Group 20">
            <a:extLst>
              <a:ext uri="{FF2B5EF4-FFF2-40B4-BE49-F238E27FC236}">
                <a16:creationId xmlns:a16="http://schemas.microsoft.com/office/drawing/2014/main" id="{3C272140-F2EB-4318-A0C5-B368AFB86F8A}"/>
              </a:ext>
            </a:extLst>
          </p:cNvPr>
          <p:cNvGrpSpPr/>
          <p:nvPr/>
        </p:nvGrpSpPr>
        <p:grpSpPr>
          <a:xfrm>
            <a:off x="537690" y="1888115"/>
            <a:ext cx="8008955" cy="1057132"/>
            <a:chOff x="993227" y="4598517"/>
            <a:chExt cx="8008955" cy="1057132"/>
          </a:xfrm>
        </p:grpSpPr>
        <p:sp>
          <p:nvSpPr>
            <p:cNvPr id="22" name="Rectangle 21">
              <a:extLst>
                <a:ext uri="{FF2B5EF4-FFF2-40B4-BE49-F238E27FC236}">
                  <a16:creationId xmlns:a16="http://schemas.microsoft.com/office/drawing/2014/main" id="{64C374DB-CAB0-40F9-91B5-F522E3596C0B}"/>
                </a:ext>
              </a:extLst>
            </p:cNvPr>
            <p:cNvSpPr/>
            <p:nvPr/>
          </p:nvSpPr>
          <p:spPr>
            <a:xfrm>
              <a:off x="993228" y="4598517"/>
              <a:ext cx="8008954" cy="1057132"/>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4" name="Rectangle 23">
              <a:extLst>
                <a:ext uri="{FF2B5EF4-FFF2-40B4-BE49-F238E27FC236}">
                  <a16:creationId xmlns:a16="http://schemas.microsoft.com/office/drawing/2014/main" id="{A09FA819-1846-4DFC-A876-7901B119DD0D}"/>
                </a:ext>
              </a:extLst>
            </p:cNvPr>
            <p:cNvSpPr/>
            <p:nvPr/>
          </p:nvSpPr>
          <p:spPr>
            <a:xfrm>
              <a:off x="993227" y="4598517"/>
              <a:ext cx="8008953" cy="50879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5" name="TextBox 24">
              <a:extLst>
                <a:ext uri="{FF2B5EF4-FFF2-40B4-BE49-F238E27FC236}">
                  <a16:creationId xmlns:a16="http://schemas.microsoft.com/office/drawing/2014/main" id="{B09D4349-8663-422F-99E8-2D6B48BF6AB6}"/>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Cardinality of Power Set of a Finite Set</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69926A14-7E0B-4C6E-8A36-2DDCF53C225D}"/>
                    </a:ext>
                  </a:extLst>
                </p:cNvPr>
                <p:cNvSpPr txBox="1"/>
                <p:nvPr/>
              </p:nvSpPr>
              <p:spPr>
                <a:xfrm>
                  <a:off x="1088157" y="5127083"/>
                  <a:ext cx="7302470" cy="461665"/>
                </a:xfrm>
                <a:prstGeom prst="rect">
                  <a:avLst/>
                </a:prstGeom>
                <a:noFill/>
              </p:spPr>
              <p:txBody>
                <a:bodyPr wrap="square" rtlCol="0">
                  <a:spAutoFit/>
                </a:bodyPr>
                <a:lstStyle/>
                <a:p>
                  <a:pPr>
                    <a:spcAft>
                      <a:spcPts val="600"/>
                    </a:spcAft>
                  </a:pPr>
                  <a:r>
                    <a:rPr lang="en-US" sz="2400" dirty="0"/>
                    <a:t>Let </a:t>
                  </a:r>
                  <a14:m>
                    <m:oMath xmlns:m="http://schemas.openxmlformats.org/officeDocument/2006/math">
                      <m:r>
                        <a:rPr lang="en-US" sz="2400" b="0" i="1" dirty="0" smtClean="0">
                          <a:latin typeface="Cambria Math" panose="02040503050406030204" pitchFamily="18" charset="0"/>
                        </a:rPr>
                        <m:t>𝐴</m:t>
                      </m:r>
                    </m:oMath>
                  </a14:m>
                  <a:r>
                    <a:rPr lang="en-SG" sz="2400" dirty="0"/>
                    <a:t> be a finite set where </a:t>
                  </a:r>
                  <a14:m>
                    <m:oMath xmlns:m="http://schemas.openxmlformats.org/officeDocument/2006/math">
                      <m:d>
                        <m:dPr>
                          <m:begChr m:val="|"/>
                          <m:endChr m:val="|"/>
                          <m:ctrlPr>
                            <a:rPr lang="en-US" sz="2400" i="1">
                              <a:latin typeface="Cambria Math" panose="02040503050406030204" pitchFamily="18" charset="0"/>
                            </a:rPr>
                          </m:ctrlPr>
                        </m:dPr>
                        <m:e>
                          <m:r>
                            <a:rPr lang="en-US" sz="2400" b="0" i="1" smtClean="0">
                              <a:latin typeface="Cambria Math" panose="02040503050406030204" pitchFamily="18" charset="0"/>
                            </a:rPr>
                            <m:t>𝐴</m:t>
                          </m:r>
                        </m:e>
                      </m:d>
                      <m:r>
                        <a:rPr lang="en-US" sz="2400" b="0" i="1" smtClean="0">
                          <a:latin typeface="Cambria Math" panose="02040503050406030204" pitchFamily="18" charset="0"/>
                        </a:rPr>
                        <m:t>=</m:t>
                      </m:r>
                      <m:r>
                        <a:rPr lang="en-US" sz="2400" b="0" i="1" smtClean="0">
                          <a:latin typeface="Cambria Math" panose="02040503050406030204" pitchFamily="18" charset="0"/>
                        </a:rPr>
                        <m:t>𝑛</m:t>
                      </m:r>
                    </m:oMath>
                  </a14:m>
                  <a:r>
                    <a:rPr lang="en-SG" sz="2400" dirty="0"/>
                    <a:t>,  </a:t>
                  </a:r>
                  <a:r>
                    <a:rPr lang="en-US" sz="2400" dirty="0"/>
                    <a:t>then</a:t>
                  </a:r>
                  <a:r>
                    <a:rPr lang="en-SG" sz="2200" dirty="0"/>
                    <a:t> </a:t>
                  </a:r>
                  <a14:m>
                    <m:oMath xmlns:m="http://schemas.openxmlformats.org/officeDocument/2006/math">
                      <m:d>
                        <m:dPr>
                          <m:begChr m:val="|"/>
                          <m:endChr m:val="|"/>
                          <m:ctrlPr>
                            <a:rPr lang="en-US" sz="2200" b="0" i="1" smtClean="0">
                              <a:latin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𝒫</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𝐴</m:t>
                              </m:r>
                            </m:e>
                          </m:d>
                        </m:e>
                      </m:d>
                      <m:r>
                        <a:rPr lang="en-US" sz="2200" b="0" i="1" smtClean="0">
                          <a:latin typeface="Cambria Math" panose="02040503050406030204" pitchFamily="18" charset="0"/>
                        </a:rPr>
                        <m:t>=</m:t>
                      </m:r>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2</m:t>
                          </m:r>
                        </m:e>
                        <m:sup>
                          <m:r>
                            <a:rPr lang="en-US" sz="2200" b="0" i="1" smtClean="0">
                              <a:latin typeface="Cambria Math" panose="02040503050406030204" pitchFamily="18" charset="0"/>
                            </a:rPr>
                            <m:t>𝑛</m:t>
                          </m:r>
                        </m:sup>
                      </m:sSup>
                      <m:r>
                        <a:rPr lang="en-US" sz="2200" b="0" i="1" smtClean="0">
                          <a:latin typeface="Cambria Math" panose="02040503050406030204" pitchFamily="18" charset="0"/>
                        </a:rPr>
                        <m:t>.</m:t>
                      </m:r>
                    </m:oMath>
                  </a14:m>
                  <a:endParaRPr lang="en-SG" sz="2200" dirty="0"/>
                </a:p>
              </p:txBody>
            </p:sp>
          </mc:Choice>
          <mc:Fallback xmlns="">
            <p:sp>
              <p:nvSpPr>
                <p:cNvPr id="26" name="TextBox 25">
                  <a:extLst>
                    <a:ext uri="{FF2B5EF4-FFF2-40B4-BE49-F238E27FC236}">
                      <a16:creationId xmlns:a16="http://schemas.microsoft.com/office/drawing/2014/main" id="{69926A14-7E0B-4C6E-8A36-2DDCF53C225D}"/>
                    </a:ext>
                  </a:extLst>
                </p:cNvPr>
                <p:cNvSpPr txBox="1">
                  <a:spLocks noRot="1" noChangeAspect="1" noMove="1" noResize="1" noEditPoints="1" noAdjustHandles="1" noChangeArrowheads="1" noChangeShapeType="1" noTextEdit="1"/>
                </p:cNvSpPr>
                <p:nvPr/>
              </p:nvSpPr>
              <p:spPr>
                <a:xfrm>
                  <a:off x="1088157" y="5127083"/>
                  <a:ext cx="7302470" cy="461665"/>
                </a:xfrm>
                <a:prstGeom prst="rect">
                  <a:avLst/>
                </a:prstGeom>
                <a:blipFill>
                  <a:blip r:embed="rId4"/>
                  <a:stretch>
                    <a:fillRect l="-1336" t="-10526" b="-28947"/>
                  </a:stretch>
                </a:blipFill>
              </p:spPr>
              <p:txBody>
                <a:bodyPr/>
                <a:lstStyle/>
                <a:p>
                  <a:r>
                    <a:rPr lang="en-US">
                      <a:noFill/>
                    </a:rPr>
                    <a:t> </a:t>
                  </a:r>
                </a:p>
              </p:txBody>
            </p:sp>
          </mc:Fallback>
        </mc:AlternateContent>
      </p:grpSp>
    </p:spTree>
    <p:extLst>
      <p:ext uri="{BB962C8B-B14F-4D97-AF65-F5344CB8AC3E}">
        <p14:creationId xmlns:p14="http://schemas.microsoft.com/office/powerpoint/2010/main" val="2294876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Power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36</a:t>
            </a:fld>
            <a:endParaRPr lang="en-SG" dirty="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1C7729B7-DD6F-45CE-965B-274CA242352A}"/>
                  </a:ext>
                </a:extLst>
              </p:cNvPr>
              <p:cNvSpPr txBox="1"/>
              <p:nvPr/>
            </p:nvSpPr>
            <p:spPr>
              <a:xfrm>
                <a:off x="296737" y="1082203"/>
                <a:ext cx="8807612" cy="1200329"/>
              </a:xfrm>
              <a:prstGeom prst="rect">
                <a:avLst/>
              </a:prstGeom>
              <a:noFill/>
              <a:ln>
                <a:noFill/>
              </a:ln>
            </p:spPr>
            <p:txBody>
              <a:bodyPr wrap="square" rtlCol="0">
                <a:spAutoFit/>
              </a:bodyPr>
              <a:lstStyle/>
              <a:p>
                <a:pPr>
                  <a:spcAft>
                    <a:spcPts val="600"/>
                  </a:spcAft>
                </a:pPr>
                <a:r>
                  <a:rPr lang="en-US" altLang="en-US" sz="2400" dirty="0"/>
                  <a:t>For instance, if </a:t>
                </a:r>
                <a14:m>
                  <m:oMath xmlns:m="http://schemas.openxmlformats.org/officeDocument/2006/math">
                    <m:r>
                      <a:rPr lang="en-US" altLang="en-US" sz="2400" b="0" i="1" dirty="0" smtClean="0">
                        <a:latin typeface="Cambria Math" panose="02040503050406030204" pitchFamily="18" charset="0"/>
                      </a:rPr>
                      <m:t>𝐴</m:t>
                    </m:r>
                    <m:r>
                      <a:rPr lang="en-US" altLang="en-US" sz="2400" i="1" dirty="0" smtClean="0">
                        <a:latin typeface="Cambria Math" panose="02040503050406030204" pitchFamily="18" charset="0"/>
                      </a:rPr>
                      <m:t> = {</m:t>
                    </m:r>
                    <m:r>
                      <a:rPr lang="en-US" altLang="en-US" sz="2400" i="1" dirty="0" smtClean="0">
                        <a:latin typeface="Cambria Math" panose="02040503050406030204" pitchFamily="18" charset="0"/>
                      </a:rPr>
                      <m:t>𝑥</m:t>
                    </m:r>
                    <m:r>
                      <a:rPr lang="en-US" altLang="en-US" sz="2400" i="1" dirty="0" smtClean="0">
                        <a:latin typeface="Cambria Math" panose="02040503050406030204" pitchFamily="18" charset="0"/>
                      </a:rPr>
                      <m:t>, </m:t>
                    </m:r>
                    <m:r>
                      <a:rPr lang="en-US" altLang="en-US" sz="2400" i="1" dirty="0" smtClean="0">
                        <a:latin typeface="Cambria Math" panose="02040503050406030204" pitchFamily="18" charset="0"/>
                      </a:rPr>
                      <m:t>𝑦</m:t>
                    </m:r>
                    <m:r>
                      <a:rPr lang="en-US" altLang="en-US" sz="2400" i="1" dirty="0" smtClean="0">
                        <a:latin typeface="Cambria Math" panose="02040503050406030204" pitchFamily="18" charset="0"/>
                      </a:rPr>
                      <m:t>, </m:t>
                    </m:r>
                    <m:r>
                      <a:rPr lang="en-US" altLang="en-US" sz="2400" i="1" dirty="0" smtClean="0">
                        <a:latin typeface="Cambria Math" panose="02040503050406030204" pitchFamily="18" charset="0"/>
                      </a:rPr>
                      <m:t>𝑧</m:t>
                    </m:r>
                    <m:r>
                      <a:rPr lang="en-US" altLang="en-US" sz="2400" i="1" dirty="0" smtClean="0">
                        <a:latin typeface="Cambria Math" panose="02040503050406030204" pitchFamily="18" charset="0"/>
                      </a:rPr>
                      <m:t>}</m:t>
                    </m:r>
                  </m:oMath>
                </a14:m>
                <a:r>
                  <a:rPr lang="en-US" altLang="en-US" sz="2400" dirty="0"/>
                  <a:t>, the following table shows the correspondence between subsets of </a:t>
                </a:r>
                <a14:m>
                  <m:oMath xmlns:m="http://schemas.openxmlformats.org/officeDocument/2006/math">
                    <m:r>
                      <a:rPr lang="en-US" altLang="en-US" sz="2400" b="0" i="1" dirty="0" smtClean="0">
                        <a:latin typeface="Cambria Math" panose="02040503050406030204" pitchFamily="18" charset="0"/>
                      </a:rPr>
                      <m:t>𝐴</m:t>
                    </m:r>
                  </m:oMath>
                </a14:m>
                <a:r>
                  <a:rPr lang="en-US" altLang="en-US" sz="2400" dirty="0"/>
                  <a:t> that do not contain </a:t>
                </a:r>
                <a14:m>
                  <m:oMath xmlns:m="http://schemas.openxmlformats.org/officeDocument/2006/math">
                    <m:r>
                      <a:rPr lang="en-US" altLang="en-US" sz="2400" i="1" dirty="0" smtClean="0">
                        <a:latin typeface="Cambria Math" panose="02040503050406030204" pitchFamily="18" charset="0"/>
                      </a:rPr>
                      <m:t>𝑧</m:t>
                    </m:r>
                  </m:oMath>
                </a14:m>
                <a:r>
                  <a:rPr lang="en-US" altLang="en-US" sz="2400" dirty="0"/>
                  <a:t> and subsets of </a:t>
                </a:r>
                <a14:m>
                  <m:oMath xmlns:m="http://schemas.openxmlformats.org/officeDocument/2006/math">
                    <m:r>
                      <a:rPr lang="en-US" altLang="en-US" sz="2400" b="0" i="1" dirty="0" smtClean="0">
                        <a:latin typeface="Cambria Math" panose="02040503050406030204" pitchFamily="18" charset="0"/>
                      </a:rPr>
                      <m:t>𝐴</m:t>
                    </m:r>
                  </m:oMath>
                </a14:m>
                <a:r>
                  <a:rPr lang="en-US" altLang="en-US" sz="2400" dirty="0"/>
                  <a:t> that contain </a:t>
                </a:r>
                <a14:m>
                  <m:oMath xmlns:m="http://schemas.openxmlformats.org/officeDocument/2006/math">
                    <m:r>
                      <a:rPr lang="en-US" altLang="en-US" sz="2400" i="1" dirty="0" smtClean="0">
                        <a:latin typeface="Cambria Math" panose="02040503050406030204" pitchFamily="18" charset="0"/>
                      </a:rPr>
                      <m:t>𝑧</m:t>
                    </m:r>
                  </m:oMath>
                </a14:m>
                <a:r>
                  <a:rPr lang="en-US" altLang="en-US" sz="2400" dirty="0"/>
                  <a:t>.</a:t>
                </a:r>
                <a:endParaRPr lang="en-US" altLang="en-US" sz="2200" dirty="0"/>
              </a:p>
            </p:txBody>
          </p:sp>
        </mc:Choice>
        <mc:Fallback xmlns="">
          <p:sp>
            <p:nvSpPr>
              <p:cNvPr id="23" name="TextBox 22">
                <a:extLst>
                  <a:ext uri="{FF2B5EF4-FFF2-40B4-BE49-F238E27FC236}">
                    <a16:creationId xmlns:a16="http://schemas.microsoft.com/office/drawing/2014/main" id="{1C7729B7-DD6F-45CE-965B-274CA242352A}"/>
                  </a:ext>
                </a:extLst>
              </p:cNvPr>
              <p:cNvSpPr txBox="1">
                <a:spLocks noRot="1" noChangeAspect="1" noMove="1" noResize="1" noEditPoints="1" noAdjustHandles="1" noChangeArrowheads="1" noChangeShapeType="1" noTextEdit="1"/>
              </p:cNvSpPr>
              <p:nvPr/>
            </p:nvSpPr>
            <p:spPr>
              <a:xfrm>
                <a:off x="296737" y="1082203"/>
                <a:ext cx="8807612" cy="1200329"/>
              </a:xfrm>
              <a:prstGeom prst="rect">
                <a:avLst/>
              </a:prstGeom>
              <a:blipFill>
                <a:blip r:embed="rId3"/>
                <a:stretch>
                  <a:fillRect l="-1108" t="-4082" b="-11224"/>
                </a:stretch>
              </a:blipFill>
              <a:ln>
                <a:noFill/>
              </a:ln>
            </p:spPr>
            <p:txBody>
              <a:bodyPr/>
              <a:lstStyle/>
              <a:p>
                <a:r>
                  <a:rPr lang="en-SG">
                    <a:noFill/>
                  </a:rPr>
                  <a:t> </a:t>
                </a:r>
              </a:p>
            </p:txBody>
          </p:sp>
        </mc:Fallback>
      </mc:AlternateContent>
      <p:sp>
        <p:nvSpPr>
          <p:cNvPr id="17" name="Oval 16"/>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2" name="Group 41">
            <a:extLst>
              <a:ext uri="{FF2B5EF4-FFF2-40B4-BE49-F238E27FC236}">
                <a16:creationId xmlns:a16="http://schemas.microsoft.com/office/drawing/2014/main" id="{3C272140-F2EB-4318-A0C5-B368AFB86F8A}"/>
              </a:ext>
            </a:extLst>
          </p:cNvPr>
          <p:cNvGrpSpPr/>
          <p:nvPr/>
        </p:nvGrpSpPr>
        <p:grpSpPr>
          <a:xfrm>
            <a:off x="659206" y="4649847"/>
            <a:ext cx="8008955" cy="1424668"/>
            <a:chOff x="993227" y="4598517"/>
            <a:chExt cx="8008955" cy="1424668"/>
          </a:xfrm>
        </p:grpSpPr>
        <p:sp>
          <p:nvSpPr>
            <p:cNvPr id="43" name="Rectangle 42">
              <a:extLst>
                <a:ext uri="{FF2B5EF4-FFF2-40B4-BE49-F238E27FC236}">
                  <a16:creationId xmlns:a16="http://schemas.microsoft.com/office/drawing/2014/main" id="{64C374DB-CAB0-40F9-91B5-F522E3596C0B}"/>
                </a:ext>
              </a:extLst>
            </p:cNvPr>
            <p:cNvSpPr/>
            <p:nvPr/>
          </p:nvSpPr>
          <p:spPr>
            <a:xfrm>
              <a:off x="993228" y="4598517"/>
              <a:ext cx="8008954" cy="1424668"/>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4" name="Rectangle 43">
              <a:extLst>
                <a:ext uri="{FF2B5EF4-FFF2-40B4-BE49-F238E27FC236}">
                  <a16:creationId xmlns:a16="http://schemas.microsoft.com/office/drawing/2014/main" id="{A09FA819-1846-4DFC-A876-7901B119DD0D}"/>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5" name="TextBox 44">
              <a:extLst>
                <a:ext uri="{FF2B5EF4-FFF2-40B4-BE49-F238E27FC236}">
                  <a16:creationId xmlns:a16="http://schemas.microsoft.com/office/drawing/2014/main" id="{B09D4349-8663-422F-99E8-2D6B48BF6AB6}"/>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6.3.1</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69926A14-7E0B-4C6E-8A36-2DDCF53C225D}"/>
                    </a:ext>
                  </a:extLst>
                </p:cNvPr>
                <p:cNvSpPr txBox="1"/>
                <p:nvPr/>
              </p:nvSpPr>
              <p:spPr>
                <a:xfrm>
                  <a:off x="1109374" y="5193984"/>
                  <a:ext cx="7731125" cy="829201"/>
                </a:xfrm>
                <a:prstGeom prst="rect">
                  <a:avLst/>
                </a:prstGeom>
                <a:noFill/>
              </p:spPr>
              <p:txBody>
                <a:bodyPr wrap="square" rtlCol="0">
                  <a:spAutoFit/>
                </a:bodyPr>
                <a:lstStyle/>
                <a:p>
                  <a:pPr>
                    <a:spcAft>
                      <a:spcPts val="600"/>
                    </a:spcAft>
                  </a:pPr>
                  <a:r>
                    <a:rPr lang="en-US" sz="2400" dirty="0"/>
                    <a:t>Suppose </a:t>
                  </a:r>
                  <a14:m>
                    <m:oMath xmlns:m="http://schemas.openxmlformats.org/officeDocument/2006/math">
                      <m:r>
                        <a:rPr lang="en-US" sz="2400" b="0" i="1" dirty="0" smtClean="0">
                          <a:latin typeface="Cambria Math" panose="02040503050406030204" pitchFamily="18" charset="0"/>
                        </a:rPr>
                        <m:t>𝐴</m:t>
                      </m:r>
                    </m:oMath>
                  </a14:m>
                  <a:r>
                    <a:rPr lang="en-SG" sz="2400" dirty="0"/>
                    <a:t> is a finite set with </a:t>
                  </a:r>
                  <a14:m>
                    <m:oMath xmlns:m="http://schemas.openxmlformats.org/officeDocument/2006/math">
                      <m:r>
                        <a:rPr lang="en-SG" sz="2400" i="1" dirty="0" smtClean="0">
                          <a:latin typeface="Cambria Math" panose="02040503050406030204" pitchFamily="18" charset="0"/>
                        </a:rPr>
                        <m:t>𝑛</m:t>
                      </m:r>
                    </m:oMath>
                  </a14:m>
                  <a:r>
                    <a:rPr lang="en-SG" sz="2400" dirty="0"/>
                    <a:t> elements, then </a:t>
                  </a:r>
                  <a14:m>
                    <m:oMath xmlns:m="http://schemas.openxmlformats.org/officeDocument/2006/math">
                      <m:r>
                        <a:rPr lang="en-US" sz="2400" b="0" i="1" smtClean="0">
                          <a:latin typeface="Cambria Math" panose="02040503050406030204" pitchFamily="18" charset="0"/>
                          <a:ea typeface="Cambria Math" panose="02040503050406030204" pitchFamily="18" charset="0"/>
                        </a:rPr>
                        <m:t>𝒫</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𝐴</m:t>
                      </m:r>
                      <m:r>
                        <a:rPr lang="en-US" sz="2400" b="0" i="1" smtClean="0">
                          <a:latin typeface="Cambria Math" panose="02040503050406030204" pitchFamily="18" charset="0"/>
                          <a:ea typeface="Cambria Math" panose="02040503050406030204" pitchFamily="18" charset="0"/>
                        </a:rPr>
                        <m:t>)</m:t>
                      </m:r>
                    </m:oMath>
                  </a14:m>
                  <a:r>
                    <a:rPr lang="en-SG" sz="2200" dirty="0"/>
                    <a:t> has </a:t>
                  </a:r>
                  <a14:m>
                    <m:oMath xmlns:m="http://schemas.openxmlformats.org/officeDocument/2006/math">
                      <m:sSup>
                        <m:sSupPr>
                          <m:ctrlPr>
                            <a:rPr lang="en-SG" sz="2200" i="1" smtClean="0">
                              <a:latin typeface="Cambria Math" panose="02040503050406030204" pitchFamily="18" charset="0"/>
                            </a:rPr>
                          </m:ctrlPr>
                        </m:sSupPr>
                        <m:e>
                          <m:r>
                            <a:rPr lang="en-US" sz="2200" b="0" i="1" smtClean="0">
                              <a:latin typeface="Cambria Math" panose="02040503050406030204" pitchFamily="18" charset="0"/>
                            </a:rPr>
                            <m:t>2</m:t>
                          </m:r>
                        </m:e>
                        <m:sup>
                          <m:r>
                            <a:rPr lang="en-US" sz="2200" b="0" i="1" smtClean="0">
                              <a:latin typeface="Cambria Math" panose="02040503050406030204" pitchFamily="18" charset="0"/>
                            </a:rPr>
                            <m:t>𝑛</m:t>
                          </m:r>
                        </m:sup>
                      </m:sSup>
                    </m:oMath>
                  </a14:m>
                  <a:r>
                    <a:rPr lang="en-SG" sz="2200" dirty="0"/>
                    <a:t> elements. In other words, </a:t>
                  </a:r>
                  <a14:m>
                    <m:oMath xmlns:m="http://schemas.openxmlformats.org/officeDocument/2006/math">
                      <m:d>
                        <m:dPr>
                          <m:begChr m:val="|"/>
                          <m:endChr m:val="|"/>
                          <m:ctrlPr>
                            <a:rPr lang="en-US" sz="2200" b="0" i="1" smtClean="0">
                              <a:latin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𝒫</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𝐴</m:t>
                              </m:r>
                            </m:e>
                          </m:d>
                        </m:e>
                      </m:d>
                      <m:r>
                        <a:rPr lang="en-US" sz="2200" b="0" i="1" smtClean="0">
                          <a:latin typeface="Cambria Math" panose="02040503050406030204" pitchFamily="18" charset="0"/>
                        </a:rPr>
                        <m:t>=</m:t>
                      </m:r>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2</m:t>
                          </m:r>
                        </m:e>
                        <m:sup>
                          <m:r>
                            <a:rPr lang="en-US" sz="2200" b="0" i="1" smtClean="0">
                              <a:latin typeface="Cambria Math" panose="02040503050406030204" pitchFamily="18" charset="0"/>
                            </a:rPr>
                            <m:t>|</m:t>
                          </m:r>
                          <m:r>
                            <a:rPr lang="en-US" sz="2200" b="0" i="1" smtClean="0">
                              <a:latin typeface="Cambria Math" panose="02040503050406030204" pitchFamily="18" charset="0"/>
                            </a:rPr>
                            <m:t>𝐴</m:t>
                          </m:r>
                          <m:r>
                            <a:rPr lang="en-US" sz="2200" b="0" i="1" smtClean="0">
                              <a:latin typeface="Cambria Math" panose="02040503050406030204" pitchFamily="18" charset="0"/>
                            </a:rPr>
                            <m:t>|</m:t>
                          </m:r>
                        </m:sup>
                      </m:sSup>
                      <m:r>
                        <a:rPr lang="en-US" sz="2200" b="0" i="1" smtClean="0">
                          <a:latin typeface="Cambria Math" panose="02040503050406030204" pitchFamily="18" charset="0"/>
                        </a:rPr>
                        <m:t>.</m:t>
                      </m:r>
                    </m:oMath>
                  </a14:m>
                  <a:endParaRPr lang="en-SG" sz="2200" dirty="0"/>
                </a:p>
              </p:txBody>
            </p:sp>
          </mc:Choice>
          <mc:Fallback xmlns="">
            <p:sp>
              <p:nvSpPr>
                <p:cNvPr id="46" name="TextBox 45">
                  <a:extLst>
                    <a:ext uri="{FF2B5EF4-FFF2-40B4-BE49-F238E27FC236}">
                      <a16:creationId xmlns:a16="http://schemas.microsoft.com/office/drawing/2014/main" id="{69926A14-7E0B-4C6E-8A36-2DDCF53C225D}"/>
                    </a:ext>
                  </a:extLst>
                </p:cNvPr>
                <p:cNvSpPr txBox="1">
                  <a:spLocks noRot="1" noChangeAspect="1" noMove="1" noResize="1" noEditPoints="1" noAdjustHandles="1" noChangeArrowheads="1" noChangeShapeType="1" noTextEdit="1"/>
                </p:cNvSpPr>
                <p:nvPr/>
              </p:nvSpPr>
              <p:spPr>
                <a:xfrm>
                  <a:off x="1109374" y="5193984"/>
                  <a:ext cx="7731125" cy="829201"/>
                </a:xfrm>
                <a:prstGeom prst="rect">
                  <a:avLst/>
                </a:prstGeom>
                <a:blipFill>
                  <a:blip r:embed="rId4"/>
                  <a:stretch>
                    <a:fillRect l="-1183" t="-5882" b="-12500"/>
                  </a:stretch>
                </a:blipFill>
              </p:spPr>
              <p:txBody>
                <a:bodyPr/>
                <a:lstStyle/>
                <a:p>
                  <a:r>
                    <a:rPr lang="en-US">
                      <a:noFill/>
                    </a:rPr>
                    <a:t> </a:t>
                  </a:r>
                </a:p>
              </p:txBody>
            </p:sp>
          </mc:Fallback>
        </mc:AlternateContent>
      </p:grpSp>
      <p:grpSp>
        <p:nvGrpSpPr>
          <p:cNvPr id="7" name="Group 6">
            <a:extLst>
              <a:ext uri="{FF2B5EF4-FFF2-40B4-BE49-F238E27FC236}">
                <a16:creationId xmlns:a16="http://schemas.microsoft.com/office/drawing/2014/main" id="{AC2F653B-AE4E-4481-914A-810FA9E902F7}"/>
              </a:ext>
            </a:extLst>
          </p:cNvPr>
          <p:cNvGrpSpPr/>
          <p:nvPr/>
        </p:nvGrpSpPr>
        <p:grpSpPr>
          <a:xfrm>
            <a:off x="1650215" y="2411677"/>
            <a:ext cx="5747006" cy="1852741"/>
            <a:chOff x="2084387" y="2571440"/>
            <a:chExt cx="5747006" cy="1852741"/>
          </a:xfrm>
        </p:grpSpPr>
        <p:sp>
          <p:nvSpPr>
            <p:cNvPr id="3" name="TextBox 2">
              <a:extLst>
                <a:ext uri="{FF2B5EF4-FFF2-40B4-BE49-F238E27FC236}">
                  <a16:creationId xmlns:a16="http://schemas.microsoft.com/office/drawing/2014/main" id="{4D1D1547-8F47-484F-8A44-C0F980CF9B73}"/>
                </a:ext>
              </a:extLst>
            </p:cNvPr>
            <p:cNvSpPr txBox="1"/>
            <p:nvPr/>
          </p:nvSpPr>
          <p:spPr>
            <a:xfrm>
              <a:off x="2084387" y="2571440"/>
              <a:ext cx="2083517" cy="707886"/>
            </a:xfrm>
            <a:prstGeom prst="rect">
              <a:avLst/>
            </a:prstGeom>
            <a:noFill/>
          </p:spPr>
          <p:txBody>
            <a:bodyPr wrap="square" rtlCol="0">
              <a:spAutoFit/>
            </a:bodyPr>
            <a:lstStyle/>
            <a:p>
              <a:pPr algn="ctr"/>
              <a:r>
                <a:rPr lang="en-US" sz="2000" dirty="0">
                  <a:solidFill>
                    <a:srgbClr val="0000FF"/>
                  </a:solidFill>
                </a:rPr>
                <a:t>Subsets of </a:t>
              </a:r>
              <a:r>
                <a:rPr lang="en-US" sz="2000" i="1" dirty="0">
                  <a:solidFill>
                    <a:srgbClr val="0000FF"/>
                  </a:solidFill>
                </a:rPr>
                <a:t>A</a:t>
              </a:r>
              <a:r>
                <a:rPr lang="en-US" sz="2000" dirty="0">
                  <a:solidFill>
                    <a:srgbClr val="0000FF"/>
                  </a:solidFill>
                </a:rPr>
                <a:t> that do not contain </a:t>
              </a:r>
              <a:r>
                <a:rPr lang="en-US" sz="2000" i="1" dirty="0">
                  <a:solidFill>
                    <a:srgbClr val="0000FF"/>
                  </a:solidFill>
                </a:rPr>
                <a:t>z</a:t>
              </a:r>
              <a:endParaRPr lang="en-SG" sz="2000" i="1" dirty="0">
                <a:solidFill>
                  <a:srgbClr val="0000FF"/>
                </a:solidFill>
              </a:endParaRPr>
            </a:p>
          </p:txBody>
        </p:sp>
        <p:sp>
          <p:nvSpPr>
            <p:cNvPr id="28" name="TextBox 27">
              <a:extLst>
                <a:ext uri="{FF2B5EF4-FFF2-40B4-BE49-F238E27FC236}">
                  <a16:creationId xmlns:a16="http://schemas.microsoft.com/office/drawing/2014/main" id="{B3EC6D08-6F84-4596-AC91-0B0148494C44}"/>
                </a:ext>
              </a:extLst>
            </p:cNvPr>
            <p:cNvSpPr txBox="1"/>
            <p:nvPr/>
          </p:nvSpPr>
          <p:spPr>
            <a:xfrm>
              <a:off x="5116054" y="2571440"/>
              <a:ext cx="2083517" cy="707886"/>
            </a:xfrm>
            <a:prstGeom prst="rect">
              <a:avLst/>
            </a:prstGeom>
            <a:noFill/>
          </p:spPr>
          <p:txBody>
            <a:bodyPr wrap="square" rtlCol="0">
              <a:spAutoFit/>
            </a:bodyPr>
            <a:lstStyle/>
            <a:p>
              <a:pPr algn="ctr"/>
              <a:r>
                <a:rPr lang="en-US" sz="2000" dirty="0">
                  <a:solidFill>
                    <a:srgbClr val="0000FF"/>
                  </a:solidFill>
                </a:rPr>
                <a:t>Subsets of </a:t>
              </a:r>
              <a:r>
                <a:rPr lang="en-US" sz="2000" i="1" dirty="0">
                  <a:solidFill>
                    <a:srgbClr val="0000FF"/>
                  </a:solidFill>
                </a:rPr>
                <a:t>A</a:t>
              </a:r>
              <a:r>
                <a:rPr lang="en-US" sz="2000" dirty="0">
                  <a:solidFill>
                    <a:srgbClr val="0000FF"/>
                  </a:solidFill>
                </a:rPr>
                <a:t> that contain </a:t>
              </a:r>
              <a:r>
                <a:rPr lang="en-US" sz="2000" i="1" dirty="0">
                  <a:solidFill>
                    <a:srgbClr val="0000FF"/>
                  </a:solidFill>
                </a:rPr>
                <a:t>z</a:t>
              </a:r>
              <a:endParaRPr lang="en-SG" sz="2000" i="1" dirty="0">
                <a:solidFill>
                  <a:srgbClr val="0000FF"/>
                </a:solidFill>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EF1CC1F-1CE4-4201-814C-7C10D5C72504}"/>
                    </a:ext>
                  </a:extLst>
                </p:cNvPr>
                <p:cNvSpPr txBox="1"/>
                <p:nvPr/>
              </p:nvSpPr>
              <p:spPr>
                <a:xfrm>
                  <a:off x="2699067" y="3223852"/>
                  <a:ext cx="5132326" cy="1200329"/>
                </a:xfrm>
                <a:prstGeom prst="rect">
                  <a:avLst/>
                </a:prstGeom>
                <a:noFill/>
              </p:spPr>
              <p:txBody>
                <a:bodyPr wrap="square" rtlCol="0">
                  <a:spAutoFit/>
                </a:bodyPr>
                <a:lstStyle/>
                <a:p>
                  <a:pPr>
                    <a:tabLst>
                      <a:tab pos="1435100" algn="l"/>
                      <a:tab pos="2509838" algn="l"/>
                    </a:tabLst>
                  </a:pPr>
                  <a14:m>
                    <m:oMath xmlns:m="http://schemas.openxmlformats.org/officeDocument/2006/math">
                      <m:r>
                        <a:rPr lang="en-SG" i="1" smtClean="0">
                          <a:latin typeface="Cambria Math" panose="02040503050406030204" pitchFamily="18" charset="0"/>
                          <a:ea typeface="Cambria Math" panose="02040503050406030204" pitchFamily="18" charset="0"/>
                        </a:rPr>
                        <m:t>∅</m:t>
                      </m:r>
                    </m:oMath>
                  </a14:m>
                  <a:r>
                    <a:rPr lang="en-SG" dirty="0"/>
                    <a:t>	</a:t>
                  </a:r>
                  <a14:m>
                    <m:oMath xmlns:m="http://schemas.openxmlformats.org/officeDocument/2006/math">
                      <m:r>
                        <a:rPr lang="en-SG" i="1" smtClean="0">
                          <a:latin typeface="Cambria Math" panose="02040503050406030204" pitchFamily="18" charset="0"/>
                          <a:ea typeface="Cambria Math" panose="02040503050406030204" pitchFamily="18" charset="0"/>
                        </a:rPr>
                        <m:t>⟷</m:t>
                      </m:r>
                    </m:oMath>
                  </a14:m>
                  <a:r>
                    <a:rPr lang="en-SG" dirty="0"/>
                    <a:t>	</a:t>
                  </a:r>
                  <a14:m>
                    <m:oMath xmlns:m="http://schemas.openxmlformats.org/officeDocument/2006/math">
                      <m:r>
                        <a:rPr lang="en-SG"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𝑧</m:t>
                          </m:r>
                        </m:e>
                      </m:d>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𝑧</m:t>
                          </m:r>
                        </m:e>
                      </m:d>
                    </m:oMath>
                  </a14:m>
                  <a:endParaRPr lang="en-US" b="0" dirty="0">
                    <a:ea typeface="Cambria Math" panose="02040503050406030204" pitchFamily="18" charset="0"/>
                  </a:endParaRPr>
                </a:p>
                <a:p>
                  <a:pPr>
                    <a:tabLst>
                      <a:tab pos="1435100" algn="l"/>
                      <a:tab pos="2509838" algn="l"/>
                    </a:tabLst>
                  </a:pPr>
                  <a14:m>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oMath>
                  </a14:m>
                  <a:r>
                    <a:rPr lang="en-SG" dirty="0"/>
                    <a:t>	</a:t>
                  </a:r>
                  <a14:m>
                    <m:oMath xmlns:m="http://schemas.openxmlformats.org/officeDocument/2006/math">
                      <m:r>
                        <a:rPr lang="en-SG" i="1" smtClean="0">
                          <a:latin typeface="Cambria Math" panose="02040503050406030204" pitchFamily="18" charset="0"/>
                          <a:ea typeface="Cambria Math" panose="02040503050406030204" pitchFamily="18" charset="0"/>
                        </a:rPr>
                        <m:t>⟷</m:t>
                      </m:r>
                    </m:oMath>
                  </a14:m>
                  <a:r>
                    <a:rPr lang="en-SG" dirty="0"/>
                    <a:t>	</a:t>
                  </a:r>
                  <a14:m>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𝑧</m:t>
                          </m:r>
                        </m:e>
                      </m:d>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𝑧</m:t>
                          </m:r>
                        </m:e>
                      </m:d>
                    </m:oMath>
                  </a14:m>
                  <a:endParaRPr lang="en-US" b="0" dirty="0">
                    <a:ea typeface="Cambria Math" panose="02040503050406030204" pitchFamily="18" charset="0"/>
                  </a:endParaRPr>
                </a:p>
                <a:p>
                  <a:pPr>
                    <a:tabLst>
                      <a:tab pos="1435100" algn="l"/>
                      <a:tab pos="2509838" algn="l"/>
                    </a:tabLst>
                  </a:pPr>
                  <a14:m>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oMath>
                  </a14:m>
                  <a:r>
                    <a:rPr lang="en-SG" dirty="0"/>
                    <a:t>	</a:t>
                  </a:r>
                  <a14:m>
                    <m:oMath xmlns:m="http://schemas.openxmlformats.org/officeDocument/2006/math">
                      <m:r>
                        <a:rPr lang="en-SG" i="1" smtClean="0">
                          <a:latin typeface="Cambria Math" panose="02040503050406030204" pitchFamily="18" charset="0"/>
                          <a:ea typeface="Cambria Math" panose="02040503050406030204" pitchFamily="18" charset="0"/>
                        </a:rPr>
                        <m:t>⟷</m:t>
                      </m:r>
                    </m:oMath>
                  </a14:m>
                  <a:r>
                    <a:rPr lang="en-SG" dirty="0"/>
                    <a:t>	</a:t>
                  </a:r>
                  <a14:m>
                    <m:oMath xmlns:m="http://schemas.openxmlformats.org/officeDocument/2006/math">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𝑦</m:t>
                          </m:r>
                        </m:e>
                      </m:d>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𝑧</m:t>
                          </m:r>
                        </m:e>
                      </m:d>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𝑧</m:t>
                          </m:r>
                        </m:e>
                      </m:d>
                    </m:oMath>
                  </a14:m>
                  <a:endParaRPr lang="en-US" b="0" dirty="0">
                    <a:ea typeface="Cambria Math" panose="02040503050406030204" pitchFamily="18" charset="0"/>
                  </a:endParaRPr>
                </a:p>
                <a:p>
                  <a:pPr>
                    <a:tabLst>
                      <a:tab pos="1435100" algn="l"/>
                      <a:tab pos="2509838" algn="l"/>
                    </a:tabLst>
                  </a:pPr>
                  <a14:m>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oMath>
                  </a14:m>
                  <a:r>
                    <a:rPr lang="en-SG" dirty="0"/>
                    <a:t>	</a:t>
                  </a:r>
                  <a14:m>
                    <m:oMath xmlns:m="http://schemas.openxmlformats.org/officeDocument/2006/math">
                      <m:r>
                        <a:rPr lang="en-SG" i="1" smtClean="0">
                          <a:latin typeface="Cambria Math" panose="02040503050406030204" pitchFamily="18" charset="0"/>
                          <a:ea typeface="Cambria Math" panose="02040503050406030204" pitchFamily="18" charset="0"/>
                        </a:rPr>
                        <m:t>⟷</m:t>
                      </m:r>
                    </m:oMath>
                  </a14:m>
                  <a:r>
                    <a:rPr lang="en-SG" dirty="0"/>
                    <a:t>	</a:t>
                  </a:r>
                  <a14:m>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𝑧</m:t>
                          </m:r>
                        </m:e>
                      </m:d>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𝑧</m:t>
                          </m:r>
                        </m:e>
                      </m:d>
                    </m:oMath>
                  </a14:m>
                  <a:endParaRPr lang="en-SG" dirty="0"/>
                </a:p>
              </p:txBody>
            </p:sp>
          </mc:Choice>
          <mc:Fallback xmlns="">
            <p:sp>
              <p:nvSpPr>
                <p:cNvPr id="6" name="TextBox 5">
                  <a:extLst>
                    <a:ext uri="{FF2B5EF4-FFF2-40B4-BE49-F238E27FC236}">
                      <a16:creationId xmlns:a16="http://schemas.microsoft.com/office/drawing/2014/main" id="{FEF1CC1F-1CE4-4201-814C-7C10D5C72504}"/>
                    </a:ext>
                  </a:extLst>
                </p:cNvPr>
                <p:cNvSpPr txBox="1">
                  <a:spLocks noRot="1" noChangeAspect="1" noMove="1" noResize="1" noEditPoints="1" noAdjustHandles="1" noChangeArrowheads="1" noChangeShapeType="1" noTextEdit="1"/>
                </p:cNvSpPr>
                <p:nvPr/>
              </p:nvSpPr>
              <p:spPr>
                <a:xfrm>
                  <a:off x="2699067" y="3223852"/>
                  <a:ext cx="5132326" cy="1200329"/>
                </a:xfrm>
                <a:prstGeom prst="rect">
                  <a:avLst/>
                </a:prstGeom>
                <a:blipFill>
                  <a:blip r:embed="rId5"/>
                  <a:stretch>
                    <a:fillRect l="-476" b="-4061"/>
                  </a:stretch>
                </a:blipFill>
              </p:spPr>
              <p:txBody>
                <a:bodyPr/>
                <a:lstStyle/>
                <a:p>
                  <a:r>
                    <a:rPr lang="en-SG">
                      <a:noFill/>
                    </a:rPr>
                    <a:t> </a:t>
                  </a:r>
                </a:p>
              </p:txBody>
            </p:sp>
          </mc:Fallback>
        </mc:AlternateContent>
      </p:grpSp>
    </p:spTree>
    <p:extLst>
      <p:ext uri="{BB962C8B-B14F-4D97-AF65-F5344CB8AC3E}">
        <p14:creationId xmlns:p14="http://schemas.microsoft.com/office/powerpoint/2010/main" val="423982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mc:AlternateContent xmlns:mc="http://schemas.openxmlformats.org/markup-compatibility/2006" xmlns:a14="http://schemas.microsoft.com/office/drawing/2010/main">
        <mc:Choice Requires="a14">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Ordered </a:t>
                </a:r>
                <a14:m>
                  <m:oMath xmlns:m="http://schemas.openxmlformats.org/officeDocument/2006/math">
                    <m:r>
                      <a:rPr lang="en-SG" sz="1400" i="1" dirty="0" smtClean="0">
                        <a:solidFill>
                          <a:schemeClr val="bg1"/>
                        </a:solidFill>
                        <a:latin typeface="Cambria Math" panose="02040503050406030204" pitchFamily="18" charset="0"/>
                      </a:rPr>
                      <m:t>𝑛</m:t>
                    </m:r>
                  </m:oMath>
                </a14:m>
                <a:r>
                  <a:rPr lang="en-SG" sz="1400" dirty="0">
                    <a:solidFill>
                      <a:schemeClr val="bg1"/>
                    </a:solidFill>
                  </a:rPr>
                  <a:t>-tuples and Cartesian Products (Revisit)</a:t>
                </a:r>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96558"/>
                <a:ext cx="9144000" cy="327339"/>
              </a:xfrm>
              <a:prstGeom prst="rect">
                <a:avLst/>
              </a:prstGeom>
              <a:blipFill>
                <a:blip r:embed="rId3"/>
                <a:stretch>
                  <a:fillRect t="-1852" b="-12963"/>
                </a:stretch>
              </a:blipFill>
            </p:spPr>
            <p:txBody>
              <a:bodyPr/>
              <a:lstStyle/>
              <a:p>
                <a:r>
                  <a:rPr lang="en-SG">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37</a:t>
            </a:fld>
            <a:endParaRPr lang="en-SG" dirty="0"/>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58E2C5D7-8E0D-4936-8ED7-060AC1D42A78}"/>
                  </a:ext>
                </a:extLst>
              </p:cNvPr>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5.1.10. Ordered </a:t>
                </a:r>
                <a14:m>
                  <m:oMath xmlns:m="http://schemas.openxmlformats.org/officeDocument/2006/math">
                    <m:r>
                      <a:rPr lang="en-SG" sz="2800" i="1" dirty="0" smtClean="0">
                        <a:solidFill>
                          <a:schemeClr val="bg1"/>
                        </a:solidFill>
                        <a:latin typeface="Cambria Math" panose="02040503050406030204" pitchFamily="18" charset="0"/>
                      </a:rPr>
                      <m:t>𝑛</m:t>
                    </m:r>
                  </m:oMath>
                </a14:m>
                <a:r>
                  <a:rPr lang="en-SG" sz="2800" dirty="0">
                    <a:solidFill>
                      <a:schemeClr val="bg1"/>
                    </a:solidFill>
                  </a:rPr>
                  <a:t>-tuples and Cartesian Products (Revisit)</a:t>
                </a:r>
                <a:endParaRPr lang="en-SG" sz="2000" dirty="0">
                  <a:solidFill>
                    <a:schemeClr val="bg1"/>
                  </a:solidFill>
                </a:endParaRPr>
              </a:p>
            </p:txBody>
          </p:sp>
        </mc:Choice>
        <mc:Fallback xmlns="">
          <p:sp>
            <p:nvSpPr>
              <p:cNvPr id="28" name="TextBox 27">
                <a:extLst>
                  <a:ext uri="{FF2B5EF4-FFF2-40B4-BE49-F238E27FC236}">
                    <a16:creationId xmlns:a16="http://schemas.microsoft.com/office/drawing/2014/main" id="{58E2C5D7-8E0D-4936-8ED7-060AC1D42A78}"/>
                  </a:ext>
                </a:extLst>
              </p:cNvPr>
              <p:cNvSpPr txBox="1">
                <a:spLocks noRot="1" noChangeAspect="1" noMove="1" noResize="1" noEditPoints="1" noAdjustHandles="1" noChangeArrowheads="1" noChangeShapeType="1" noTextEdit="1"/>
              </p:cNvSpPr>
              <p:nvPr/>
            </p:nvSpPr>
            <p:spPr>
              <a:xfrm>
                <a:off x="0" y="784038"/>
                <a:ext cx="9144000" cy="611060"/>
              </a:xfrm>
              <a:prstGeom prst="rect">
                <a:avLst/>
              </a:prstGeom>
              <a:blipFill>
                <a:blip r:embed="rId4"/>
                <a:stretch>
                  <a:fillRect t="-10000" b="-14000"/>
                </a:stretch>
              </a:blipFill>
            </p:spPr>
            <p:txBody>
              <a:bodyPr/>
              <a:lstStyle/>
              <a:p>
                <a:r>
                  <a:rPr lang="en-SG">
                    <a:noFill/>
                  </a:rPr>
                  <a:t> </a:t>
                </a:r>
              </a:p>
            </p:txBody>
          </p:sp>
        </mc:Fallback>
      </mc:AlternateContent>
      <p:sp>
        <p:nvSpPr>
          <p:cNvPr id="16" name="Oval 15"/>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0" name="Group 39"/>
          <p:cNvGrpSpPr/>
          <p:nvPr/>
        </p:nvGrpSpPr>
        <p:grpSpPr>
          <a:xfrm>
            <a:off x="537690" y="1460460"/>
            <a:ext cx="8293346" cy="2284879"/>
            <a:chOff x="993227" y="4598517"/>
            <a:chExt cx="8293346" cy="2284879"/>
          </a:xfrm>
        </p:grpSpPr>
        <p:sp>
          <p:nvSpPr>
            <p:cNvPr id="41" name="Rectangle 40"/>
            <p:cNvSpPr/>
            <p:nvPr/>
          </p:nvSpPr>
          <p:spPr>
            <a:xfrm>
              <a:off x="993227" y="4598518"/>
              <a:ext cx="8293345" cy="2284878"/>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2" name="Rectangle 41"/>
            <p:cNvSpPr/>
            <p:nvPr/>
          </p:nvSpPr>
          <p:spPr>
            <a:xfrm>
              <a:off x="993227" y="4598517"/>
              <a:ext cx="8293346"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3" name="TextBox 42"/>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Definition</a:t>
              </a:r>
            </a:p>
          </p:txBody>
        </p:sp>
        <mc:AlternateContent xmlns:mc="http://schemas.openxmlformats.org/markup-compatibility/2006" xmlns:a14="http://schemas.microsoft.com/office/drawing/2010/main">
          <mc:Choice Requires="a14">
            <p:sp>
              <p:nvSpPr>
                <p:cNvPr id="44" name="TextBox 43"/>
                <p:cNvSpPr txBox="1"/>
                <p:nvPr/>
              </p:nvSpPr>
              <p:spPr>
                <a:xfrm>
                  <a:off x="1038612" y="5093791"/>
                  <a:ext cx="8247960" cy="1708160"/>
                </a:xfrm>
                <a:prstGeom prst="rect">
                  <a:avLst/>
                </a:prstGeom>
                <a:noFill/>
              </p:spPr>
              <p:txBody>
                <a:bodyPr wrap="square" rtlCol="0">
                  <a:spAutoFit/>
                </a:bodyPr>
                <a:lstStyle/>
                <a:p>
                  <a:r>
                    <a:rPr lang="en-US" sz="2000" dirty="0"/>
                    <a:t>Let </a:t>
                  </a:r>
                  <a14:m>
                    <m:oMath xmlns:m="http://schemas.openxmlformats.org/officeDocument/2006/math">
                      <m:r>
                        <a:rPr lang="en-US" sz="2000" b="0" i="1" smtClean="0">
                          <a:latin typeface="Cambria Math" panose="02040503050406030204" pitchFamily="18" charset="0"/>
                        </a:rPr>
                        <m:t>𝑛</m:t>
                      </m:r>
                      <m:r>
                        <a:rPr lang="en-US" sz="2000" b="0" i="1" smtClean="0">
                          <a:latin typeface="Cambria Math" panose="02040503050406030204" pitchFamily="18" charset="0"/>
                          <a:ea typeface="Cambria Math" panose="02040503050406030204" pitchFamily="18" charset="0"/>
                        </a:rPr>
                        <m:t>∈</m:t>
                      </m:r>
                      <m:sSup>
                        <m:sSupPr>
                          <m:ctrlPr>
                            <a:rPr lang="en-US" sz="2000" b="0" i="1" smtClean="0">
                              <a:latin typeface="Cambria Math" panose="02040503050406030204" pitchFamily="18" charset="0"/>
                              <a:ea typeface="Cambria Math" panose="02040503050406030204" pitchFamily="18" charset="0"/>
                            </a:rPr>
                          </m:ctrlPr>
                        </m:sSupPr>
                        <m:e>
                          <m:r>
                            <a:rPr lang="en-US" sz="2000" b="0" i="1" smtClean="0">
                              <a:latin typeface="Cambria Math" panose="02040503050406030204" pitchFamily="18" charset="0"/>
                              <a:ea typeface="Cambria Math" panose="02040503050406030204" pitchFamily="18" charset="0"/>
                            </a:rPr>
                            <m:t>ℤ</m:t>
                          </m:r>
                        </m:e>
                        <m:sup>
                          <m:r>
                            <a:rPr lang="en-US" sz="2000" b="0" i="1" smtClean="0">
                              <a:latin typeface="Cambria Math" panose="02040503050406030204" pitchFamily="18" charset="0"/>
                              <a:ea typeface="Cambria Math" panose="02040503050406030204" pitchFamily="18" charset="0"/>
                            </a:rPr>
                            <m:t>+</m:t>
                          </m:r>
                        </m:sup>
                      </m:sSup>
                    </m:oMath>
                  </a14:m>
                  <a:r>
                    <a:rPr lang="en-US" sz="2000" dirty="0"/>
                    <a:t> and let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b="0" i="1" smtClean="0">
                              <a:latin typeface="Cambria Math" panose="02040503050406030204" pitchFamily="18" charset="0"/>
                            </a:rPr>
                            <m:t>2</m:t>
                          </m:r>
                        </m:sub>
                      </m:sSub>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𝑥</m:t>
                          </m:r>
                        </m:e>
                        <m:sub>
                          <m:r>
                            <a:rPr lang="en-US" sz="2000" b="0" i="1" smtClean="0">
                              <a:latin typeface="Cambria Math" panose="02040503050406030204" pitchFamily="18" charset="0"/>
                              <a:ea typeface="Cambria Math" panose="02040503050406030204" pitchFamily="18" charset="0"/>
                            </a:rPr>
                            <m:t>𝑛</m:t>
                          </m:r>
                        </m:sub>
                      </m:sSub>
                    </m:oMath>
                  </a14:m>
                  <a:r>
                    <a:rPr lang="en-US" sz="2000" dirty="0"/>
                    <a:t> be (not necessarily distinct) elements. An </a:t>
                  </a:r>
                  <a:r>
                    <a:rPr lang="en-US" sz="2000" b="1" dirty="0"/>
                    <a:t>ordered </a:t>
                  </a:r>
                  <a14:m>
                    <m:oMath xmlns:m="http://schemas.openxmlformats.org/officeDocument/2006/math">
                      <m:r>
                        <a:rPr lang="en-US" sz="2000" b="1" i="1" dirty="0" smtClean="0">
                          <a:latin typeface="Cambria Math" panose="02040503050406030204" pitchFamily="18" charset="0"/>
                        </a:rPr>
                        <m:t>𝒏</m:t>
                      </m:r>
                    </m:oMath>
                  </a14:m>
                  <a:r>
                    <a:rPr lang="en-US" sz="2000" b="1" dirty="0"/>
                    <a:t>-tuple</a:t>
                  </a:r>
                  <a:r>
                    <a:rPr lang="en-US" sz="2000" dirty="0"/>
                    <a:t> is an expression of the form </a:t>
                  </a:r>
                  <a14:m>
                    <m:oMath xmlns:m="http://schemas.openxmlformats.org/officeDocument/2006/math">
                      <m:d>
                        <m:dPr>
                          <m:ctrlPr>
                            <a:rPr lang="en-US" sz="2000" b="0" i="1" smtClean="0">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i="1">
                                  <a:latin typeface="Cambria Math" panose="02040503050406030204" pitchFamily="18" charset="0"/>
                                </a:rPr>
                                <m:t>1</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b="0" i="1" smtClean="0">
                                  <a:latin typeface="Cambria Math" panose="02040503050406030204" pitchFamily="18" charset="0"/>
                                </a:rPr>
                                <m:t>2</m:t>
                              </m:r>
                            </m:sub>
                          </m:sSub>
                          <m:r>
                            <a:rPr lang="en-US" sz="2000" i="1">
                              <a:latin typeface="Cambria Math" panose="02040503050406030204" pitchFamily="18" charset="0"/>
                            </a:rPr>
                            <m:t>,</m:t>
                          </m:r>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𝑥</m:t>
                              </m:r>
                            </m:e>
                            <m:sub>
                              <m:r>
                                <a:rPr lang="en-US" sz="2000" i="1">
                                  <a:latin typeface="Cambria Math" panose="02040503050406030204" pitchFamily="18" charset="0"/>
                                  <a:ea typeface="Cambria Math" panose="02040503050406030204" pitchFamily="18" charset="0"/>
                                </a:rPr>
                                <m:t>𝑛</m:t>
                              </m:r>
                            </m:sub>
                          </m:sSub>
                        </m:e>
                      </m:d>
                    </m:oMath>
                  </a14:m>
                  <a:r>
                    <a:rPr lang="en-US" sz="2000" dirty="0"/>
                    <a:t>.</a:t>
                  </a:r>
                </a:p>
                <a:p>
                  <a:pPr>
                    <a:spcAft>
                      <a:spcPts val="600"/>
                    </a:spcAft>
                  </a:pPr>
                  <a:r>
                    <a:rPr lang="en-US" sz="2000" dirty="0"/>
                    <a:t>An </a:t>
                  </a:r>
                  <a:r>
                    <a:rPr lang="en-US" sz="2000" b="1" dirty="0"/>
                    <a:t>ordered pair</a:t>
                  </a:r>
                  <a:r>
                    <a:rPr lang="en-US" sz="2000" dirty="0"/>
                    <a:t> is an ordered 2-tuple; an </a:t>
                  </a:r>
                  <a:r>
                    <a:rPr lang="en-US" sz="2000" b="1" dirty="0"/>
                    <a:t>ordered triple</a:t>
                  </a:r>
                  <a:r>
                    <a:rPr lang="en-US" sz="2000" dirty="0"/>
                    <a:t> is an ordered 3-tuple.</a:t>
                  </a:r>
                </a:p>
                <a:p>
                  <a:r>
                    <a:rPr lang="en-US" sz="2000" dirty="0"/>
                    <a:t>Equality of two ordered </a:t>
                  </a:r>
                  <a14:m>
                    <m:oMath xmlns:m="http://schemas.openxmlformats.org/officeDocument/2006/math">
                      <m:r>
                        <a:rPr lang="en-US" sz="2000" i="1" dirty="0" smtClean="0">
                          <a:latin typeface="Cambria Math" panose="02040503050406030204" pitchFamily="18" charset="0"/>
                        </a:rPr>
                        <m:t>𝑛</m:t>
                      </m:r>
                    </m:oMath>
                  </a14:m>
                  <a:r>
                    <a:rPr lang="en-US" sz="2000" dirty="0"/>
                    <a:t>-tuples:</a:t>
                  </a:r>
                </a:p>
                <a:p>
                  <a:pPr>
                    <a:spcAft>
                      <a:spcPts val="600"/>
                    </a:spcAft>
                    <a:tabLst>
                      <a:tab pos="290513" algn="l"/>
                    </a:tabLst>
                  </a:pPr>
                  <a:r>
                    <a:rPr lang="en-US" sz="2000" dirty="0"/>
                    <a:t>	</a:t>
                  </a:r>
                  <a14:m>
                    <m:oMath xmlns:m="http://schemas.openxmlformats.org/officeDocument/2006/math">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i="1">
                                  <a:latin typeface="Cambria Math" panose="02040503050406030204" pitchFamily="18" charset="0"/>
                                </a:rPr>
                                <m:t>1</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b="0" i="1" smtClean="0">
                                  <a:latin typeface="Cambria Math" panose="02040503050406030204" pitchFamily="18" charset="0"/>
                                </a:rPr>
                                <m:t>2</m:t>
                              </m:r>
                            </m:sub>
                          </m:sSub>
                          <m:r>
                            <a:rPr lang="en-US" sz="2000" i="1">
                              <a:latin typeface="Cambria Math" panose="02040503050406030204" pitchFamily="18" charset="0"/>
                            </a:rPr>
                            <m:t>,</m:t>
                          </m:r>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𝑥</m:t>
                              </m:r>
                            </m:e>
                            <m:sub>
                              <m:r>
                                <a:rPr lang="en-US" sz="2000" i="1">
                                  <a:latin typeface="Cambria Math" panose="02040503050406030204" pitchFamily="18" charset="0"/>
                                  <a:ea typeface="Cambria Math" panose="02040503050406030204" pitchFamily="18" charset="0"/>
                                </a:rPr>
                                <m:t>𝑛</m:t>
                              </m:r>
                            </m:sub>
                          </m:sSub>
                        </m:e>
                      </m:d>
                      <m:r>
                        <a:rPr lang="en-US" sz="2000" b="0" i="0" smtClean="0">
                          <a:latin typeface="Cambria Math" panose="02040503050406030204" pitchFamily="18" charset="0"/>
                          <a:ea typeface="Cambria Math" panose="02040503050406030204" pitchFamily="18" charset="0"/>
                        </a:rPr>
                        <m:t>=</m:t>
                      </m:r>
                      <m:d>
                        <m:dPr>
                          <m:ctrlPr>
                            <a:rPr lang="en-US" sz="2000" i="1">
                              <a:latin typeface="Cambria Math" panose="02040503050406030204" pitchFamily="18" charset="0"/>
                            </a:rPr>
                          </m:ctrlPr>
                        </m:dPr>
                        <m:e>
                          <m:sSub>
                            <m:sSubPr>
                              <m:ctrlPr>
                                <a:rPr lang="en-US" sz="2000" i="1" smtClean="0">
                                  <a:latin typeface="Cambria Math" panose="02040503050406030204" pitchFamily="18" charset="0"/>
                                </a:rPr>
                              </m:ctrlPr>
                            </m:sSubPr>
                            <m:e>
                              <m:r>
                                <a:rPr lang="en-US" sz="2000" i="1">
                                  <a:latin typeface="Cambria Math" panose="02040503050406030204" pitchFamily="18" charset="0"/>
                                </a:rPr>
                                <m:t>𝑦</m:t>
                              </m:r>
                            </m:e>
                            <m:sub>
                              <m:r>
                                <a:rPr lang="en-US" sz="2000" b="0" i="1" smtClean="0">
                                  <a:latin typeface="Cambria Math" panose="02040503050406030204" pitchFamily="18" charset="0"/>
                                </a:rPr>
                                <m:t>1</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b="0" i="1" smtClean="0">
                                  <a:latin typeface="Cambria Math" panose="02040503050406030204" pitchFamily="18" charset="0"/>
                                </a:rPr>
                                <m:t>2</m:t>
                              </m:r>
                            </m:sub>
                          </m:sSub>
                          <m:r>
                            <a:rPr lang="en-US" sz="2000" i="1">
                              <a:latin typeface="Cambria Math" panose="02040503050406030204" pitchFamily="18" charset="0"/>
                            </a:rPr>
                            <m:t>,</m:t>
                          </m:r>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𝑦</m:t>
                              </m:r>
                            </m:e>
                            <m:sub>
                              <m:r>
                                <a:rPr lang="en-US" sz="2000" i="1">
                                  <a:latin typeface="Cambria Math" panose="02040503050406030204" pitchFamily="18" charset="0"/>
                                  <a:ea typeface="Cambria Math" panose="02040503050406030204" pitchFamily="18" charset="0"/>
                                </a:rPr>
                                <m:t>𝑛</m:t>
                              </m:r>
                            </m:sub>
                          </m:sSub>
                        </m:e>
                      </m:d>
                      <m:r>
                        <a:rPr lang="en-US" sz="2000" i="1" smtClean="0">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i="1">
                              <a:latin typeface="Cambria Math" panose="02040503050406030204" pitchFamily="18" charset="0"/>
                            </a:rPr>
                            <m:t>1</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i="1">
                              <a:latin typeface="Cambria Math" panose="02040503050406030204" pitchFamily="18" charset="0"/>
                            </a:rPr>
                            <m:t>1</m:t>
                          </m:r>
                        </m:sub>
                      </m:sSub>
                    </m:oMath>
                  </a14:m>
                  <a:r>
                    <a:rPr lang="en-US" sz="2000" dirty="0"/>
                    <a:t>,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i="1">
                              <a:latin typeface="Cambria Math" panose="02040503050406030204" pitchFamily="18" charset="0"/>
                            </a:rPr>
                            <m:t>2</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i="1">
                              <a:latin typeface="Cambria Math" panose="02040503050406030204" pitchFamily="18" charset="0"/>
                            </a:rPr>
                            <m:t>2</m:t>
                          </m:r>
                        </m:sub>
                      </m:sSub>
                      <m:r>
                        <a:rPr lang="en-US" sz="2000" i="1">
                          <a:latin typeface="Cambria Math" panose="02040503050406030204" pitchFamily="18" charset="0"/>
                        </a:rPr>
                        <m:t>,</m:t>
                      </m:r>
                      <m:r>
                        <a:rPr lang="en-US" sz="2000" i="1">
                          <a:latin typeface="Cambria Math" panose="02040503050406030204" pitchFamily="18" charset="0"/>
                          <a:ea typeface="Cambria Math" panose="02040503050406030204" pitchFamily="18" charset="0"/>
                        </a:rPr>
                        <m:t>⋯,</m:t>
                      </m:r>
                    </m:oMath>
                  </a14:m>
                  <a:r>
                    <a:rPr lang="en-US" sz="2000" dirty="0"/>
                    <a:t>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i="1">
                              <a:latin typeface="Cambria Math" panose="02040503050406030204" pitchFamily="18" charset="0"/>
                            </a:rPr>
                            <m:t>𝑛</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i="1">
                              <a:latin typeface="Cambria Math" panose="02040503050406030204" pitchFamily="18" charset="0"/>
                            </a:rPr>
                            <m:t>𝑛</m:t>
                          </m:r>
                        </m:sub>
                      </m:sSub>
                    </m:oMath>
                  </a14:m>
                  <a:r>
                    <a:rPr lang="en-US" sz="2000" dirty="0"/>
                    <a:t>.</a:t>
                  </a:r>
                  <a:endParaRPr lang="en-US" dirty="0"/>
                </a:p>
              </p:txBody>
            </p:sp>
          </mc:Choice>
          <mc:Fallback xmlns="">
            <p:sp>
              <p:nvSpPr>
                <p:cNvPr id="44" name="TextBox 43"/>
                <p:cNvSpPr txBox="1">
                  <a:spLocks noRot="1" noChangeAspect="1" noMove="1" noResize="1" noEditPoints="1" noAdjustHandles="1" noChangeArrowheads="1" noChangeShapeType="1" noTextEdit="1"/>
                </p:cNvSpPr>
                <p:nvPr/>
              </p:nvSpPr>
              <p:spPr>
                <a:xfrm>
                  <a:off x="1038612" y="5093791"/>
                  <a:ext cx="8247960" cy="1708160"/>
                </a:xfrm>
                <a:prstGeom prst="rect">
                  <a:avLst/>
                </a:prstGeom>
                <a:blipFill>
                  <a:blip r:embed="rId5"/>
                  <a:stretch>
                    <a:fillRect l="-813" t="-2143" r="-591" b="-5714"/>
                  </a:stretch>
                </a:blipFill>
              </p:spPr>
              <p:txBody>
                <a:bodyPr/>
                <a:lstStyle/>
                <a:p>
                  <a:r>
                    <a:rPr lang="en-SG">
                      <a:noFill/>
                    </a:rPr>
                    <a:t> </a:t>
                  </a:r>
                </a:p>
              </p:txBody>
            </p:sp>
          </mc:Fallback>
        </mc:AlternateContent>
      </p:grpSp>
      <p:grpSp>
        <p:nvGrpSpPr>
          <p:cNvPr id="6" name="Group 5">
            <a:extLst>
              <a:ext uri="{FF2B5EF4-FFF2-40B4-BE49-F238E27FC236}">
                <a16:creationId xmlns:a16="http://schemas.microsoft.com/office/drawing/2014/main" id="{DDD9D5C8-D4C2-44E4-A5BC-A97D29F892CD}"/>
              </a:ext>
            </a:extLst>
          </p:cNvPr>
          <p:cNvGrpSpPr/>
          <p:nvPr/>
        </p:nvGrpSpPr>
        <p:grpSpPr>
          <a:xfrm>
            <a:off x="537690" y="3891912"/>
            <a:ext cx="8293344" cy="2872921"/>
            <a:chOff x="537690" y="3891912"/>
            <a:chExt cx="8293344" cy="2872921"/>
          </a:xfrm>
        </p:grpSpPr>
        <p:grpSp>
          <p:nvGrpSpPr>
            <p:cNvPr id="25" name="Group 24">
              <a:extLst>
                <a:ext uri="{FF2B5EF4-FFF2-40B4-BE49-F238E27FC236}">
                  <a16:creationId xmlns:a16="http://schemas.microsoft.com/office/drawing/2014/main" id="{16A7F62E-E117-4D3F-BCC8-430FE05143E7}"/>
                </a:ext>
              </a:extLst>
            </p:cNvPr>
            <p:cNvGrpSpPr/>
            <p:nvPr/>
          </p:nvGrpSpPr>
          <p:grpSpPr>
            <a:xfrm>
              <a:off x="537690" y="3891912"/>
              <a:ext cx="8293344" cy="2829561"/>
              <a:chOff x="993228" y="4598517"/>
              <a:chExt cx="8293344" cy="2981617"/>
            </a:xfrm>
          </p:grpSpPr>
          <p:sp>
            <p:nvSpPr>
              <p:cNvPr id="26" name="Rectangle 25">
                <a:extLst>
                  <a:ext uri="{FF2B5EF4-FFF2-40B4-BE49-F238E27FC236}">
                    <a16:creationId xmlns:a16="http://schemas.microsoft.com/office/drawing/2014/main" id="{D92DE98D-92CE-4133-8185-CAFDB4715BA2}"/>
                  </a:ext>
                </a:extLst>
              </p:cNvPr>
              <p:cNvSpPr/>
              <p:nvPr/>
            </p:nvSpPr>
            <p:spPr>
              <a:xfrm>
                <a:off x="993228" y="4598518"/>
                <a:ext cx="8293344" cy="2981616"/>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7" name="Rectangle 26">
                <a:extLst>
                  <a:ext uri="{FF2B5EF4-FFF2-40B4-BE49-F238E27FC236}">
                    <a16:creationId xmlns:a16="http://schemas.microsoft.com/office/drawing/2014/main" id="{3DFE67A1-2388-49CE-8878-45DC916A8AF6}"/>
                  </a:ext>
                </a:extLst>
              </p:cNvPr>
              <p:cNvSpPr/>
              <p:nvPr/>
            </p:nvSpPr>
            <p:spPr>
              <a:xfrm>
                <a:off x="993228" y="4598517"/>
                <a:ext cx="8293344"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9" name="TextBox 28">
                <a:extLst>
                  <a:ext uri="{FF2B5EF4-FFF2-40B4-BE49-F238E27FC236}">
                    <a16:creationId xmlns:a16="http://schemas.microsoft.com/office/drawing/2014/main" id="{1C7B989D-E10B-49B5-B713-6A2B55A1D3CC}"/>
                  </a:ext>
                </a:extLst>
              </p:cNvPr>
              <p:cNvSpPr txBox="1"/>
              <p:nvPr/>
            </p:nvSpPr>
            <p:spPr>
              <a:xfrm>
                <a:off x="1109375" y="4598517"/>
                <a:ext cx="4235832" cy="461665"/>
              </a:xfrm>
              <a:prstGeom prst="rect">
                <a:avLst/>
              </a:prstGeom>
              <a:noFill/>
            </p:spPr>
            <p:txBody>
              <a:bodyPr wrap="square" rtlCol="0">
                <a:spAutoFit/>
              </a:bodyPr>
              <a:lstStyle/>
              <a:p>
                <a:r>
                  <a:rPr lang="en-SG" sz="2400" dirty="0">
                    <a:solidFill>
                      <a:schemeClr val="bg1"/>
                    </a:solidFill>
                  </a:rPr>
                  <a:t>Definition</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EFC8886-19DA-44D4-87BE-A821A576C6BE}"/>
                      </a:ext>
                    </a:extLst>
                  </p:cNvPr>
                  <p:cNvSpPr txBox="1"/>
                  <p:nvPr/>
                </p:nvSpPr>
                <p:spPr>
                  <a:xfrm>
                    <a:off x="1038611" y="5071429"/>
                    <a:ext cx="8247961" cy="2399938"/>
                  </a:xfrm>
                  <a:prstGeom prst="rect">
                    <a:avLst/>
                  </a:prstGeom>
                  <a:noFill/>
                </p:spPr>
                <p:txBody>
                  <a:bodyPr wrap="square" rtlCol="0">
                    <a:spAutoFit/>
                  </a:bodyPr>
                  <a:lstStyle/>
                  <a:p>
                    <a:pPr>
                      <a:spcAft>
                        <a:spcPts val="600"/>
                      </a:spcAft>
                    </a:pPr>
                    <a:r>
                      <a:rPr lang="en-US" sz="2000" dirty="0"/>
                      <a:t>Given sets</a:t>
                    </a:r>
                    <a:r>
                      <a:rPr lang="en-US" sz="2400" dirty="0"/>
                      <a:t> </a:t>
                    </a:r>
                    <a14:m>
                      <m:oMath xmlns:m="http://schemas.openxmlformats.org/officeDocument/2006/math">
                        <m:sSub>
                          <m:sSubPr>
                            <m:ctrlPr>
                              <a:rPr lang="en-US" sz="2000" i="1">
                                <a:latin typeface="Cambria Math" panose="02040503050406030204" pitchFamily="18" charset="0"/>
                              </a:rPr>
                            </m:ctrlPr>
                          </m:sSubPr>
                          <m:e>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𝐴</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r>
                              <a:rPr lang="en-US" sz="2000" i="1">
                                <a:latin typeface="Cambria Math" panose="02040503050406030204" pitchFamily="18" charset="0"/>
                              </a:rPr>
                              <m:t>𝐴</m:t>
                            </m:r>
                          </m:e>
                          <m:sub>
                            <m:r>
                              <a:rPr lang="en-US" sz="2000" b="0" i="1" smtClean="0">
                                <a:latin typeface="Cambria Math" panose="02040503050406030204" pitchFamily="18" charset="0"/>
                              </a:rPr>
                              <m:t>2</m:t>
                            </m:r>
                          </m:sub>
                        </m:sSub>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𝐴</m:t>
                            </m:r>
                          </m:e>
                          <m:sub>
                            <m:r>
                              <a:rPr lang="en-US" sz="2000" b="0" i="1" smtClean="0">
                                <a:latin typeface="Cambria Math" panose="02040503050406030204" pitchFamily="18" charset="0"/>
                              </a:rPr>
                              <m:t>𝑛</m:t>
                            </m:r>
                          </m:sub>
                        </m:sSub>
                      </m:oMath>
                    </a14:m>
                    <a:r>
                      <a:rPr lang="en-US" sz="2000" dirty="0"/>
                      <a:t>, the </a:t>
                    </a:r>
                    <a:r>
                      <a:rPr lang="en-US" sz="2000" b="1" dirty="0"/>
                      <a:t>Cartesian product </a:t>
                    </a:r>
                    <a:r>
                      <a:rPr lang="en-US" sz="2000" dirty="0"/>
                      <a:t>of </a:t>
                    </a:r>
                    <a14:m>
                      <m:oMath xmlns:m="http://schemas.openxmlformats.org/officeDocument/2006/math">
                        <m:sSub>
                          <m:sSubPr>
                            <m:ctrlPr>
                              <a:rPr lang="en-US" sz="2000" i="1">
                                <a:latin typeface="Cambria Math" panose="02040503050406030204" pitchFamily="18" charset="0"/>
                              </a:rPr>
                            </m:ctrlPr>
                          </m:sSubPr>
                          <m:e>
                            <m:sSub>
                              <m:sSubPr>
                                <m:ctrlPr>
                                  <a:rPr lang="en-US" sz="2000" i="1">
                                    <a:latin typeface="Cambria Math" panose="02040503050406030204" pitchFamily="18" charset="0"/>
                                  </a:rPr>
                                </m:ctrlPr>
                              </m:sSubPr>
                              <m:e>
                                <m:r>
                                  <a:rPr lang="en-US" sz="2000" i="1">
                                    <a:latin typeface="Cambria Math" panose="02040503050406030204" pitchFamily="18" charset="0"/>
                                  </a:rPr>
                                  <m:t>𝐴</m:t>
                                </m:r>
                              </m:e>
                              <m:sub>
                                <m:r>
                                  <a:rPr lang="en-US" sz="2000" i="1">
                                    <a:latin typeface="Cambria Math" panose="02040503050406030204" pitchFamily="18" charset="0"/>
                                  </a:rPr>
                                  <m:t>1</m:t>
                                </m:r>
                              </m:sub>
                            </m:sSub>
                            <m:r>
                              <a:rPr lang="en-US" sz="2000" i="1">
                                <a:latin typeface="Cambria Math" panose="02040503050406030204" pitchFamily="18" charset="0"/>
                              </a:rPr>
                              <m:t>,</m:t>
                            </m:r>
                            <m:r>
                              <a:rPr lang="en-US" sz="2000" i="1">
                                <a:latin typeface="Cambria Math" panose="02040503050406030204" pitchFamily="18" charset="0"/>
                              </a:rPr>
                              <m:t>𝐴</m:t>
                            </m:r>
                          </m:e>
                          <m:sub>
                            <m:r>
                              <a:rPr lang="en-US" sz="2000" i="1">
                                <a:latin typeface="Cambria Math" panose="02040503050406030204" pitchFamily="18" charset="0"/>
                              </a:rPr>
                              <m:t>2</m:t>
                            </m:r>
                          </m:sub>
                        </m:sSub>
                        <m:r>
                          <a:rPr lang="en-US" sz="2000" i="1">
                            <a:latin typeface="Cambria Math" panose="02040503050406030204" pitchFamily="18" charset="0"/>
                          </a:rPr>
                          <m:t>,</m:t>
                        </m:r>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𝐴</m:t>
                            </m:r>
                          </m:e>
                          <m:sub>
                            <m:r>
                              <a:rPr lang="en-US" sz="2000" i="1">
                                <a:latin typeface="Cambria Math" panose="02040503050406030204" pitchFamily="18" charset="0"/>
                              </a:rPr>
                              <m:t>𝑛</m:t>
                            </m:r>
                          </m:sub>
                        </m:sSub>
                      </m:oMath>
                    </a14:m>
                    <a:r>
                      <a:rPr lang="en-US" sz="2000" dirty="0"/>
                      <a:t>, denoted </a:t>
                    </a:r>
                    <a14:m>
                      <m:oMath xmlns:m="http://schemas.openxmlformats.org/officeDocument/2006/math">
                        <m:sSub>
                          <m:sSubPr>
                            <m:ctrlPr>
                              <a:rPr lang="en-US" sz="2000" i="1">
                                <a:latin typeface="Cambria Math" panose="02040503050406030204" pitchFamily="18" charset="0"/>
                              </a:rPr>
                            </m:ctrlPr>
                          </m:sSubPr>
                          <m:e>
                            <m:sSub>
                              <m:sSubPr>
                                <m:ctrlPr>
                                  <a:rPr lang="en-US" sz="2000" i="1">
                                    <a:latin typeface="Cambria Math" panose="02040503050406030204" pitchFamily="18" charset="0"/>
                                  </a:rPr>
                                </m:ctrlPr>
                              </m:sSubPr>
                              <m:e>
                                <m:r>
                                  <a:rPr lang="en-US" sz="2000" i="1">
                                    <a:latin typeface="Cambria Math" panose="02040503050406030204" pitchFamily="18" charset="0"/>
                                  </a:rPr>
                                  <m:t>𝐴</m:t>
                                </m:r>
                              </m:e>
                              <m:sub>
                                <m:r>
                                  <a:rPr lang="en-US" sz="2000" i="1">
                                    <a:latin typeface="Cambria Math" panose="02040503050406030204" pitchFamily="18" charset="0"/>
                                  </a:rPr>
                                  <m:t>1</m:t>
                                </m:r>
                              </m:sub>
                            </m:sSub>
                            <m:r>
                              <a:rPr lang="en-US" sz="2000" i="1" smtClean="0">
                                <a:latin typeface="Cambria Math" panose="02040503050406030204" pitchFamily="18" charset="0"/>
                                <a:ea typeface="Cambria Math" panose="02040503050406030204" pitchFamily="18" charset="0"/>
                              </a:rPr>
                              <m:t>×</m:t>
                            </m:r>
                            <m:r>
                              <a:rPr lang="en-US" sz="2000" i="1">
                                <a:latin typeface="Cambria Math" panose="02040503050406030204" pitchFamily="18" charset="0"/>
                              </a:rPr>
                              <m:t>𝐴</m:t>
                            </m:r>
                          </m:e>
                          <m:sub>
                            <m:r>
                              <a:rPr lang="en-US" sz="2000" i="1">
                                <a:latin typeface="Cambria Math" panose="02040503050406030204" pitchFamily="18" charset="0"/>
                              </a:rPr>
                              <m:t>2</m:t>
                            </m:r>
                          </m:sub>
                        </m:sSub>
                        <m:r>
                          <a:rPr lang="en-US" sz="2000" i="1">
                            <a:latin typeface="Cambria Math" panose="02040503050406030204" pitchFamily="18" charset="0"/>
                            <a:ea typeface="Cambria Math" panose="02040503050406030204" pitchFamily="18" charset="0"/>
                          </a:rPr>
                          <m:t>×</m:t>
                        </m:r>
                        <m:r>
                          <a:rPr lang="en-US" sz="2000" i="1" smtClean="0">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𝐴</m:t>
                            </m:r>
                          </m:e>
                          <m:sub>
                            <m:r>
                              <a:rPr lang="en-US" sz="2000" i="1">
                                <a:latin typeface="Cambria Math" panose="02040503050406030204" pitchFamily="18" charset="0"/>
                              </a:rPr>
                              <m:t>𝑛</m:t>
                            </m:r>
                          </m:sub>
                        </m:sSub>
                      </m:oMath>
                    </a14:m>
                    <a:r>
                      <a:rPr lang="en-US" sz="2000" dirty="0"/>
                      <a:t>, is the set of all ordered </a:t>
                    </a:r>
                    <a14:m>
                      <m:oMath xmlns:m="http://schemas.openxmlformats.org/officeDocument/2006/math">
                        <m:r>
                          <a:rPr lang="en-US" sz="2000" i="1" dirty="0" smtClean="0">
                            <a:latin typeface="Cambria Math" panose="02040503050406030204" pitchFamily="18" charset="0"/>
                          </a:rPr>
                          <m:t>𝑛</m:t>
                        </m:r>
                      </m:oMath>
                    </a14:m>
                    <a:r>
                      <a:rPr lang="en-US" sz="2000" dirty="0"/>
                      <a:t>-tuples </a:t>
                    </a:r>
                    <a14:m>
                      <m:oMath xmlns:m="http://schemas.openxmlformats.org/officeDocument/2006/math">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b="0" i="1" smtClean="0">
                                    <a:latin typeface="Cambria Math" panose="02040503050406030204" pitchFamily="18" charset="0"/>
                                  </a:rPr>
                                  <m:t>𝑎</m:t>
                                </m:r>
                              </m:e>
                              <m:sub>
                                <m:r>
                                  <a:rPr lang="en-US" sz="2000" i="1">
                                    <a:latin typeface="Cambria Math" panose="02040503050406030204" pitchFamily="18" charset="0"/>
                                  </a:rPr>
                                  <m:t>1</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b="0" i="1" smtClean="0">
                                    <a:latin typeface="Cambria Math" panose="02040503050406030204" pitchFamily="18" charset="0"/>
                                  </a:rPr>
                                  <m:t>𝑎</m:t>
                                </m:r>
                              </m:e>
                              <m:sub>
                                <m:r>
                                  <a:rPr lang="en-US" sz="2000" b="0" i="1" smtClean="0">
                                    <a:latin typeface="Cambria Math" panose="02040503050406030204" pitchFamily="18" charset="0"/>
                                  </a:rPr>
                                  <m:t>2</m:t>
                                </m:r>
                              </m:sub>
                            </m:sSub>
                            <m:r>
                              <a:rPr lang="en-US" sz="2000" i="1">
                                <a:latin typeface="Cambria Math" panose="02040503050406030204" pitchFamily="18" charset="0"/>
                              </a:rPr>
                              <m:t>,</m:t>
                            </m:r>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𝑎</m:t>
                                </m:r>
                              </m:e>
                              <m:sub>
                                <m:r>
                                  <a:rPr lang="en-US" sz="2000" i="1">
                                    <a:latin typeface="Cambria Math" panose="02040503050406030204" pitchFamily="18" charset="0"/>
                                    <a:ea typeface="Cambria Math" panose="02040503050406030204" pitchFamily="18" charset="0"/>
                                  </a:rPr>
                                  <m:t>𝑛</m:t>
                                </m:r>
                              </m:sub>
                            </m:sSub>
                          </m:e>
                        </m:d>
                      </m:oMath>
                    </a14:m>
                    <a:r>
                      <a:rPr lang="en-US" sz="2000" dirty="0"/>
                      <a:t> where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𝑎</m:t>
                            </m:r>
                          </m:e>
                          <m:sub>
                            <m:r>
                              <a:rPr lang="en-US" sz="2000" b="0" i="1" smtClean="0">
                                <a:latin typeface="Cambria Math" panose="02040503050406030204" pitchFamily="18" charset="0"/>
                              </a:rPr>
                              <m:t>1</m:t>
                            </m:r>
                          </m:sub>
                        </m:sSub>
                        <m:r>
                          <a:rPr lang="en-US" sz="2000" i="1" smtClean="0">
                            <a:latin typeface="Cambria Math" panose="02040503050406030204" pitchFamily="18" charset="0"/>
                            <a:ea typeface="Cambria Math" panose="02040503050406030204" pitchFamily="18" charset="0"/>
                          </a:rPr>
                          <m:t>∈</m:t>
                        </m:r>
                        <m:sSub>
                          <m:sSubPr>
                            <m:ctrlPr>
                              <a:rPr lang="en-US" sz="200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𝐴</m:t>
                            </m:r>
                          </m:e>
                          <m:sub>
                            <m:r>
                              <a:rPr lang="en-US" sz="2000" b="0" i="1" smtClean="0">
                                <a:latin typeface="Cambria Math" panose="02040503050406030204" pitchFamily="18" charset="0"/>
                                <a:ea typeface="Cambria Math" panose="02040503050406030204" pitchFamily="18" charset="0"/>
                              </a:rPr>
                              <m:t>1</m:t>
                            </m:r>
                          </m:sub>
                        </m:sSub>
                        <m:r>
                          <a:rPr lang="en-US" sz="2000" b="0" i="1" smtClean="0">
                            <a:latin typeface="Cambria Math" panose="02040503050406030204" pitchFamily="18" charset="0"/>
                            <a:ea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b="0" i="1" smtClean="0">
                                <a:latin typeface="Cambria Math" panose="02040503050406030204" pitchFamily="18" charset="0"/>
                              </a:rPr>
                              <m:t>2</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𝐴</m:t>
                            </m:r>
                          </m:e>
                          <m:sub>
                            <m:r>
                              <a:rPr lang="en-US" sz="2000" b="0" i="1" smtClean="0">
                                <a:latin typeface="Cambria Math" panose="02040503050406030204" pitchFamily="18" charset="0"/>
                                <a:ea typeface="Cambria Math" panose="02040503050406030204" pitchFamily="18" charset="0"/>
                              </a:rPr>
                              <m:t>2</m:t>
                            </m:r>
                          </m:sub>
                        </m:sSub>
                        <m:r>
                          <a:rPr lang="en-US" sz="2000" b="0" i="1" smtClean="0">
                            <a:latin typeface="Cambria Math" panose="02040503050406030204" pitchFamily="18" charset="0"/>
                            <a:ea typeface="Cambria Math" panose="02040503050406030204" pitchFamily="18" charset="0"/>
                          </a:rPr>
                          <m:t>,</m:t>
                        </m:r>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b="0" i="1" smtClean="0">
                                <a:latin typeface="Cambria Math" panose="02040503050406030204" pitchFamily="18" charset="0"/>
                              </a:rPr>
                              <m:t>𝑛</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𝐴</m:t>
                            </m:r>
                          </m:e>
                          <m:sub>
                            <m:r>
                              <a:rPr lang="en-US" sz="2000" b="0" i="1" smtClean="0">
                                <a:latin typeface="Cambria Math" panose="02040503050406030204" pitchFamily="18" charset="0"/>
                                <a:ea typeface="Cambria Math" panose="02040503050406030204" pitchFamily="18" charset="0"/>
                              </a:rPr>
                              <m:t>𝑛</m:t>
                            </m:r>
                          </m:sub>
                        </m:sSub>
                      </m:oMath>
                    </a14:m>
                    <a:r>
                      <a:rPr lang="en-US" sz="2000" dirty="0"/>
                      <a:t>.</a:t>
                    </a:r>
                  </a:p>
                  <a:p>
                    <a:pPr>
                      <a:spcAft>
                        <a:spcPts val="600"/>
                      </a:spcAft>
                      <a:tabLst>
                        <a:tab pos="176213" algn="l"/>
                      </a:tabLst>
                    </a:pPr>
                    <a:r>
                      <a:rPr lang="en-US" sz="2000" dirty="0"/>
                      <a:t>	</a:t>
                    </a:r>
                    <a14:m>
                      <m:oMath xmlns:m="http://schemas.openxmlformats.org/officeDocument/2006/math">
                        <m:sSub>
                          <m:sSubPr>
                            <m:ctrlPr>
                              <a:rPr lang="en-US" sz="2000" i="1">
                                <a:latin typeface="Cambria Math" panose="02040503050406030204" pitchFamily="18" charset="0"/>
                              </a:rPr>
                            </m:ctrlPr>
                          </m:sSubPr>
                          <m:e>
                            <m:sSub>
                              <m:sSubPr>
                                <m:ctrlPr>
                                  <a:rPr lang="en-US" sz="2000" i="1">
                                    <a:latin typeface="Cambria Math" panose="02040503050406030204" pitchFamily="18" charset="0"/>
                                  </a:rPr>
                                </m:ctrlPr>
                              </m:sSubPr>
                              <m:e>
                                <m:r>
                                  <a:rPr lang="en-US" sz="2000" i="1">
                                    <a:latin typeface="Cambria Math" panose="02040503050406030204" pitchFamily="18" charset="0"/>
                                  </a:rPr>
                                  <m:t>𝐴</m:t>
                                </m:r>
                              </m:e>
                              <m:sub>
                                <m:r>
                                  <a:rPr lang="en-US" sz="2000" i="1">
                                    <a:latin typeface="Cambria Math" panose="02040503050406030204" pitchFamily="18" charset="0"/>
                                  </a:rPr>
                                  <m:t>1</m:t>
                                </m:r>
                              </m:sub>
                            </m:sSub>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rPr>
                              <m:t>𝐴</m:t>
                            </m:r>
                          </m:e>
                          <m:sub>
                            <m:r>
                              <a:rPr lang="en-US" sz="2000" i="1">
                                <a:latin typeface="Cambria Math" panose="02040503050406030204" pitchFamily="18" charset="0"/>
                              </a:rPr>
                              <m:t>2</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𝐴</m:t>
                            </m:r>
                          </m:e>
                          <m:sub>
                            <m:r>
                              <a:rPr lang="en-US" sz="2000" i="1">
                                <a:latin typeface="Cambria Math" panose="02040503050406030204" pitchFamily="18" charset="0"/>
                              </a:rPr>
                              <m:t>𝑛</m:t>
                            </m:r>
                          </m:sub>
                        </m:sSub>
                        <m:r>
                          <a:rPr lang="en-US" sz="2000" b="0" i="0"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m:t>
                        </m:r>
                        <m:d>
                          <m:dPr>
                            <m:ctrlPr>
                              <a:rPr lang="en-US" sz="2000" b="0" i="1" smtClean="0">
                                <a:latin typeface="Cambria Math" panose="02040503050406030204" pitchFamily="18" charset="0"/>
                                <a:ea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1</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2</m:t>
                                </m:r>
                              </m:sub>
                            </m:sSub>
                            <m:r>
                              <a:rPr lang="en-US" sz="2000" i="1">
                                <a:latin typeface="Cambria Math" panose="02040503050406030204" pitchFamily="18" charset="0"/>
                              </a:rPr>
                              <m:t>,</m:t>
                            </m:r>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𝑎</m:t>
                                </m:r>
                              </m:e>
                              <m:sub>
                                <m:r>
                                  <a:rPr lang="en-US" sz="2000" i="1">
                                    <a:latin typeface="Cambria Math" panose="02040503050406030204" pitchFamily="18" charset="0"/>
                                    <a:ea typeface="Cambria Math" panose="02040503050406030204" pitchFamily="18" charset="0"/>
                                  </a:rPr>
                                  <m:t>𝑛</m:t>
                                </m:r>
                              </m:sub>
                            </m:sSub>
                          </m:e>
                        </m:d>
                        <m:r>
                          <a:rPr lang="en-US" sz="2000" b="0" i="1" smtClean="0">
                            <a:latin typeface="Cambria Math" panose="02040503050406030204" pitchFamily="18" charset="0"/>
                            <a:ea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1</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𝐴</m:t>
                            </m:r>
                          </m:e>
                          <m:sub>
                            <m:r>
                              <a:rPr lang="en-US" sz="2000" i="1">
                                <a:latin typeface="Cambria Math" panose="02040503050406030204" pitchFamily="18" charset="0"/>
                                <a:ea typeface="Cambria Math" panose="02040503050406030204" pitchFamily="18" charset="0"/>
                              </a:rPr>
                              <m:t>1</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2</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𝐴</m:t>
                            </m:r>
                          </m:e>
                          <m:sub>
                            <m:r>
                              <a:rPr lang="en-US" sz="2000" i="1">
                                <a:latin typeface="Cambria Math" panose="02040503050406030204" pitchFamily="18" charset="0"/>
                                <a:ea typeface="Cambria Math" panose="02040503050406030204" pitchFamily="18" charset="0"/>
                              </a:rPr>
                              <m:t>2</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𝑛</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𝐴</m:t>
                            </m:r>
                          </m:e>
                          <m:sub>
                            <m:r>
                              <a:rPr lang="en-US" sz="2000" i="1">
                                <a:latin typeface="Cambria Math" panose="02040503050406030204" pitchFamily="18" charset="0"/>
                                <a:ea typeface="Cambria Math" panose="02040503050406030204" pitchFamily="18" charset="0"/>
                              </a:rPr>
                              <m:t>𝑛</m:t>
                            </m:r>
                          </m:sub>
                        </m:sSub>
                        <m:r>
                          <a:rPr lang="en-US" sz="2000" b="0" i="1" smtClean="0">
                            <a:latin typeface="Cambria Math" panose="02040503050406030204" pitchFamily="18" charset="0"/>
                            <a:ea typeface="Cambria Math" panose="02040503050406030204" pitchFamily="18" charset="0"/>
                          </a:rPr>
                          <m:t>}</m:t>
                        </m:r>
                      </m:oMath>
                    </a14:m>
                    <a:r>
                      <a:rPr lang="en-US" sz="2000" dirty="0"/>
                      <a:t>.</a:t>
                    </a:r>
                  </a:p>
                  <a:p>
                    <a:pPr>
                      <a:spcBef>
                        <a:spcPts val="600"/>
                      </a:spcBef>
                      <a:spcAft>
                        <a:spcPts val="600"/>
                      </a:spcAft>
                      <a:tabLst>
                        <a:tab pos="176213" algn="l"/>
                      </a:tabLst>
                    </a:pPr>
                    <a:r>
                      <a:rPr lang="en-US" sz="2000" dirty="0"/>
                      <a:t>If </a:t>
                    </a:r>
                    <a14:m>
                      <m:oMath xmlns:m="http://schemas.openxmlformats.org/officeDocument/2006/math">
                        <m:r>
                          <a:rPr lang="en-US" sz="2000" i="1" dirty="0" smtClean="0">
                            <a:latin typeface="Cambria Math" panose="02040503050406030204" pitchFamily="18" charset="0"/>
                          </a:rPr>
                          <m:t>𝐴</m:t>
                        </m:r>
                      </m:oMath>
                    </a14:m>
                    <a:r>
                      <a:rPr lang="en-US" sz="2000" dirty="0"/>
                      <a:t> is a set, then </a:t>
                    </a:r>
                    <a14:m>
                      <m:oMath xmlns:m="http://schemas.openxmlformats.org/officeDocument/2006/math">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𝐴</m:t>
                            </m:r>
                          </m:e>
                          <m:sup>
                            <m:r>
                              <a:rPr lang="en-US" sz="2000" b="0" i="1" smtClean="0">
                                <a:latin typeface="Cambria Math" panose="02040503050406030204" pitchFamily="18" charset="0"/>
                              </a:rPr>
                              <m:t>𝑛</m:t>
                            </m:r>
                          </m:sup>
                        </m:sSup>
                        <m:r>
                          <a:rPr lang="en-US" sz="2000" b="0" i="1" smtClean="0">
                            <a:latin typeface="Cambria Math" panose="02040503050406030204" pitchFamily="18" charset="0"/>
                          </a:rPr>
                          <m:t>=</m:t>
                        </m:r>
                        <m:r>
                          <a:rPr lang="en-US" sz="2000" b="0" i="1" smtClean="0">
                            <a:latin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𝐴</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𝐴</m:t>
                        </m:r>
                      </m:oMath>
                    </a14:m>
                    <a:r>
                      <a:rPr lang="en-US" dirty="0"/>
                      <a:t>.</a:t>
                    </a:r>
                  </a:p>
                  <a:p>
                    <a:pPr>
                      <a:spcAft>
                        <a:spcPts val="600"/>
                      </a:spcAft>
                      <a:tabLst>
                        <a:tab pos="176213" algn="l"/>
                      </a:tabLst>
                    </a:pPr>
                    <a:endParaRPr lang="en-US" dirty="0"/>
                  </a:p>
                </p:txBody>
              </p:sp>
            </mc:Choice>
            <mc:Fallback xmlns="">
              <p:sp>
                <p:nvSpPr>
                  <p:cNvPr id="30" name="TextBox 29">
                    <a:extLst>
                      <a:ext uri="{FF2B5EF4-FFF2-40B4-BE49-F238E27FC236}">
                        <a16:creationId xmlns:a16="http://schemas.microsoft.com/office/drawing/2014/main" id="{AEFC8886-19DA-44D4-87BE-A821A576C6BE}"/>
                      </a:ext>
                    </a:extLst>
                  </p:cNvPr>
                  <p:cNvSpPr txBox="1">
                    <a:spLocks noRot="1" noChangeAspect="1" noMove="1" noResize="1" noEditPoints="1" noAdjustHandles="1" noChangeArrowheads="1" noChangeShapeType="1" noTextEdit="1"/>
                  </p:cNvSpPr>
                  <p:nvPr/>
                </p:nvSpPr>
                <p:spPr>
                  <a:xfrm>
                    <a:off x="1038611" y="5071429"/>
                    <a:ext cx="8247961" cy="2399938"/>
                  </a:xfrm>
                  <a:prstGeom prst="rect">
                    <a:avLst/>
                  </a:prstGeom>
                  <a:blipFill>
                    <a:blip r:embed="rId6"/>
                    <a:stretch>
                      <a:fillRect l="-813"/>
                    </a:stretch>
                  </a:blipFill>
                </p:spPr>
                <p:txBody>
                  <a:bodyPr/>
                  <a:lstStyle/>
                  <a:p>
                    <a:r>
                      <a:rPr lang="en-SG">
                        <a:noFill/>
                      </a:rPr>
                      <a:t> </a:t>
                    </a:r>
                  </a:p>
                </p:txBody>
              </p:sp>
            </mc:Fallback>
          </mc:AlternateContent>
        </p:grpSp>
        <p:sp>
          <p:nvSpPr>
            <p:cNvPr id="2" name="Right Brace 1">
              <a:extLst>
                <a:ext uri="{FF2B5EF4-FFF2-40B4-BE49-F238E27FC236}">
                  <a16:creationId xmlns:a16="http://schemas.microsoft.com/office/drawing/2014/main" id="{BCC0E7F4-95CB-415D-A1B3-B361E570C902}"/>
                </a:ext>
              </a:extLst>
            </p:cNvPr>
            <p:cNvSpPr/>
            <p:nvPr/>
          </p:nvSpPr>
          <p:spPr>
            <a:xfrm rot="5400000">
              <a:off x="3732982" y="5563653"/>
              <a:ext cx="236889" cy="1541329"/>
            </a:xfrm>
            <a:prstGeom prst="rightBrace">
              <a:avLst>
                <a:gd name="adj1" fmla="val 26845"/>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FB019A5-9B1C-4D54-A15D-A205F55B266F}"/>
                    </a:ext>
                  </a:extLst>
                </p:cNvPr>
                <p:cNvSpPr txBox="1"/>
                <p:nvPr/>
              </p:nvSpPr>
              <p:spPr>
                <a:xfrm>
                  <a:off x="3203330" y="6426279"/>
                  <a:ext cx="1452698" cy="338554"/>
                </a:xfrm>
                <a:prstGeom prst="rect">
                  <a:avLst/>
                </a:prstGeom>
                <a:noFill/>
              </p:spPr>
              <p:txBody>
                <a:bodyPr wrap="square" rtlCol="0">
                  <a:spAutoFit/>
                </a:bodyPr>
                <a:lstStyle/>
                <a:p>
                  <a:pPr algn="ctr"/>
                  <a:r>
                    <a:rPr lang="en-US" sz="1600" i="1" dirty="0"/>
                    <a:t>n</a:t>
                  </a:r>
                  <a:r>
                    <a:rPr lang="en-US" sz="1600" dirty="0"/>
                    <a:t> many </a:t>
                  </a:r>
                  <a14:m>
                    <m:oMath xmlns:m="http://schemas.openxmlformats.org/officeDocument/2006/math">
                      <m:r>
                        <a:rPr lang="en-US" sz="1600" i="1" dirty="0" smtClean="0">
                          <a:latin typeface="Cambria Math" panose="02040503050406030204" pitchFamily="18" charset="0"/>
                        </a:rPr>
                        <m:t>𝐴</m:t>
                      </m:r>
                    </m:oMath>
                  </a14:m>
                  <a:r>
                    <a:rPr lang="en-US" sz="1600" dirty="0"/>
                    <a:t>’s</a:t>
                  </a:r>
                  <a:endParaRPr lang="en-SG" sz="1600" dirty="0"/>
                </a:p>
              </p:txBody>
            </p:sp>
          </mc:Choice>
          <mc:Fallback xmlns="">
            <p:sp>
              <p:nvSpPr>
                <p:cNvPr id="3" name="TextBox 2">
                  <a:extLst>
                    <a:ext uri="{FF2B5EF4-FFF2-40B4-BE49-F238E27FC236}">
                      <a16:creationId xmlns:a16="http://schemas.microsoft.com/office/drawing/2014/main" id="{6FB019A5-9B1C-4D54-A15D-A205F55B266F}"/>
                    </a:ext>
                  </a:extLst>
                </p:cNvPr>
                <p:cNvSpPr txBox="1">
                  <a:spLocks noRot="1" noChangeAspect="1" noMove="1" noResize="1" noEditPoints="1" noAdjustHandles="1" noChangeArrowheads="1" noChangeShapeType="1" noTextEdit="1"/>
                </p:cNvSpPr>
                <p:nvPr/>
              </p:nvSpPr>
              <p:spPr>
                <a:xfrm>
                  <a:off x="3203330" y="6426279"/>
                  <a:ext cx="1452698" cy="338554"/>
                </a:xfrm>
                <a:prstGeom prst="rect">
                  <a:avLst/>
                </a:prstGeom>
                <a:blipFill>
                  <a:blip r:embed="rId7"/>
                  <a:stretch>
                    <a:fillRect t="-5357" b="-21429"/>
                  </a:stretch>
                </a:blipFill>
              </p:spPr>
              <p:txBody>
                <a:bodyPr/>
                <a:lstStyle/>
                <a:p>
                  <a:r>
                    <a:rPr lang="en-SG">
                      <a:noFill/>
                    </a:rPr>
                    <a:t> </a:t>
                  </a:r>
                </a:p>
              </p:txBody>
            </p:sp>
          </mc:Fallback>
        </mc:AlternateContent>
      </p:grpSp>
    </p:spTree>
    <p:extLst>
      <p:ext uri="{BB962C8B-B14F-4D97-AF65-F5344CB8AC3E}">
        <p14:creationId xmlns:p14="http://schemas.microsoft.com/office/powerpoint/2010/main" val="1671910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b="1" dirty="0">
                <a:solidFill>
                  <a:schemeClr val="accent4">
                    <a:lumMod val="20000"/>
                    <a:lumOff val="80000"/>
                  </a:schemeClr>
                </a:solidFill>
              </a:rPr>
              <a:t>Definitions </a:t>
            </a:r>
            <a:r>
              <a:rPr lang="en-SG" sz="1200" dirty="0">
                <a:solidFill>
                  <a:schemeClr val="bg1"/>
                </a:solidFill>
              </a:rPr>
              <a:t>	</a:t>
            </a:r>
            <a:r>
              <a:rPr lang="en-SG" sz="1200" b="1" dirty="0">
                <a:solidFill>
                  <a:schemeClr val="accent4">
                    <a:lumMod val="20000"/>
                    <a:lumOff val="80000"/>
                  </a:schemeClr>
                </a:solidFill>
              </a:rPr>
              <a:t> 	</a:t>
            </a:r>
            <a:r>
              <a:rPr lang="en-SG" sz="1200" dirty="0">
                <a:solidFill>
                  <a:schemeClr val="bg1"/>
                </a:solidFill>
              </a:rPr>
              <a:t> Properties of Sets</a:t>
            </a:r>
            <a:endParaRPr lang="en-SG" sz="1050" dirty="0">
              <a:solidFill>
                <a:schemeClr val="bg1"/>
              </a:solidFill>
            </a:endParaRPr>
          </a:p>
        </p:txBody>
      </p:sp>
      <mc:AlternateContent xmlns:mc="http://schemas.openxmlformats.org/markup-compatibility/2006" xmlns:a14="http://schemas.microsoft.com/office/drawing/2010/main">
        <mc:Choice Requires="a14">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Ordered </a:t>
                </a:r>
                <a14:m>
                  <m:oMath xmlns:m="http://schemas.openxmlformats.org/officeDocument/2006/math">
                    <m:r>
                      <a:rPr lang="en-SG" sz="1400" i="1" dirty="0" smtClean="0">
                        <a:solidFill>
                          <a:schemeClr val="bg1"/>
                        </a:solidFill>
                        <a:latin typeface="Cambria Math" panose="02040503050406030204" pitchFamily="18" charset="0"/>
                      </a:rPr>
                      <m:t>𝑛</m:t>
                    </m:r>
                  </m:oMath>
                </a14:m>
                <a:r>
                  <a:rPr lang="en-SG" sz="1400" dirty="0">
                    <a:solidFill>
                      <a:schemeClr val="bg1"/>
                    </a:solidFill>
                  </a:rPr>
                  <a:t>-tuples and Cartesian Products (Revisit)</a:t>
                </a:r>
                <a:endParaRPr lang="en-SG" sz="1100" dirty="0">
                  <a:solidFill>
                    <a:schemeClr val="bg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0" y="496558"/>
                <a:ext cx="9144000" cy="327339"/>
              </a:xfrm>
              <a:prstGeom prst="rect">
                <a:avLst/>
              </a:prstGeom>
              <a:blipFill>
                <a:blip r:embed="rId3"/>
                <a:stretch>
                  <a:fillRect t="-1852" b="-12963"/>
                </a:stretch>
              </a:blipFill>
            </p:spPr>
            <p:txBody>
              <a:bodyPr/>
              <a:lstStyle/>
              <a:p>
                <a:r>
                  <a:rPr lang="en-SG">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38</a:t>
            </a:fld>
            <a:endParaRPr lang="en-SG" dirty="0"/>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BB474284-D874-4B78-B2E0-1FE918925179}"/>
                  </a:ext>
                </a:extLst>
              </p:cNvPr>
              <p:cNvSpPr txBox="1"/>
              <p:nvPr/>
            </p:nvSpPr>
            <p:spPr>
              <a:xfrm>
                <a:off x="415123" y="927014"/>
                <a:ext cx="7856264" cy="523220"/>
              </a:xfrm>
              <a:prstGeom prst="rect">
                <a:avLst/>
              </a:prstGeom>
              <a:noFill/>
              <a:ln>
                <a:noFill/>
              </a:ln>
            </p:spPr>
            <p:txBody>
              <a:bodyPr wrap="square" rtlCol="0">
                <a:spAutoFit/>
              </a:bodyPr>
              <a:lstStyle/>
              <a:p>
                <a:pPr>
                  <a:spcAft>
                    <a:spcPts val="600"/>
                  </a:spcAft>
                </a:pPr>
                <a:r>
                  <a:rPr lang="en-US" altLang="en-US" sz="2800" dirty="0"/>
                  <a:t>Let </a:t>
                </a:r>
                <a14:m>
                  <m:oMath xmlns:m="http://schemas.openxmlformats.org/officeDocument/2006/math">
                    <m:sSub>
                      <m:sSubPr>
                        <m:ctrlPr>
                          <a:rPr lang="en-US" altLang="en-US" sz="2800" i="1" smtClean="0">
                            <a:latin typeface="Cambria Math" panose="02040503050406030204" pitchFamily="18" charset="0"/>
                          </a:rPr>
                        </m:ctrlPr>
                      </m:sSubPr>
                      <m:e>
                        <m:r>
                          <a:rPr lang="en-SG" altLang="en-US" sz="2800" b="0" i="1" smtClean="0">
                            <a:latin typeface="Cambria Math" panose="02040503050406030204" pitchFamily="18" charset="0"/>
                          </a:rPr>
                          <m:t>𝐴</m:t>
                        </m:r>
                      </m:e>
                      <m:sub>
                        <m:r>
                          <a:rPr lang="en-SG" altLang="en-US" sz="2800" b="0" i="1" smtClean="0">
                            <a:latin typeface="Cambria Math" panose="02040503050406030204" pitchFamily="18" charset="0"/>
                          </a:rPr>
                          <m:t>1</m:t>
                        </m:r>
                      </m:sub>
                    </m:sSub>
                    <m:r>
                      <a:rPr lang="en-SG" altLang="en-US" sz="2800" b="0" i="1" smtClean="0">
                        <a:latin typeface="Cambria Math" panose="02040503050406030204" pitchFamily="18" charset="0"/>
                      </a:rPr>
                      <m:t>={</m:t>
                    </m:r>
                    <m:r>
                      <a:rPr lang="en-SG" altLang="en-US" sz="2800" b="0" i="1" smtClean="0">
                        <a:latin typeface="Cambria Math" panose="02040503050406030204" pitchFamily="18" charset="0"/>
                      </a:rPr>
                      <m:t>𝑥</m:t>
                    </m:r>
                    <m:r>
                      <a:rPr lang="en-SG" altLang="en-US" sz="2800" b="0" i="1" smtClean="0">
                        <a:latin typeface="Cambria Math" panose="02040503050406030204" pitchFamily="18" charset="0"/>
                      </a:rPr>
                      <m:t>,</m:t>
                    </m:r>
                    <m:r>
                      <a:rPr lang="en-SG" altLang="en-US" sz="2800" b="0" i="1" smtClean="0">
                        <a:latin typeface="Cambria Math" panose="02040503050406030204" pitchFamily="18" charset="0"/>
                      </a:rPr>
                      <m:t>𝑦</m:t>
                    </m:r>
                    <m:r>
                      <a:rPr lang="en-SG" altLang="en-US" sz="2800" b="0" i="1" smtClean="0">
                        <a:latin typeface="Cambria Math" panose="02040503050406030204" pitchFamily="18" charset="0"/>
                      </a:rPr>
                      <m:t>}</m:t>
                    </m:r>
                  </m:oMath>
                </a14:m>
                <a:r>
                  <a:rPr lang="en-US" altLang="en-US" sz="2800" dirty="0"/>
                  <a:t>, </a:t>
                </a:r>
                <a14:m>
                  <m:oMath xmlns:m="http://schemas.openxmlformats.org/officeDocument/2006/math">
                    <m:sSub>
                      <m:sSubPr>
                        <m:ctrlPr>
                          <a:rPr lang="en-US" altLang="en-US" sz="2800" i="1">
                            <a:latin typeface="Cambria Math" panose="02040503050406030204" pitchFamily="18" charset="0"/>
                          </a:rPr>
                        </m:ctrlPr>
                      </m:sSubPr>
                      <m:e>
                        <m:r>
                          <a:rPr lang="en-SG" altLang="en-US" sz="2800" i="1">
                            <a:latin typeface="Cambria Math" panose="02040503050406030204" pitchFamily="18" charset="0"/>
                          </a:rPr>
                          <m:t>𝐴</m:t>
                        </m:r>
                      </m:e>
                      <m:sub>
                        <m:r>
                          <a:rPr lang="en-SG" altLang="en-US" sz="2800" b="0" i="1" smtClean="0">
                            <a:latin typeface="Cambria Math" panose="02040503050406030204" pitchFamily="18" charset="0"/>
                          </a:rPr>
                          <m:t>2</m:t>
                        </m:r>
                      </m:sub>
                    </m:sSub>
                    <m:r>
                      <a:rPr lang="en-SG" altLang="en-US" sz="2800" i="1">
                        <a:latin typeface="Cambria Math" panose="02040503050406030204" pitchFamily="18" charset="0"/>
                      </a:rPr>
                      <m:t>={</m:t>
                    </m:r>
                    <m:r>
                      <a:rPr lang="en-SG" altLang="en-US" sz="2800" b="0" i="1" smtClean="0">
                        <a:latin typeface="Cambria Math" panose="02040503050406030204" pitchFamily="18" charset="0"/>
                      </a:rPr>
                      <m:t>1</m:t>
                    </m:r>
                    <m:r>
                      <a:rPr lang="en-SG" altLang="en-US" sz="2800" i="1">
                        <a:latin typeface="Cambria Math" panose="02040503050406030204" pitchFamily="18" charset="0"/>
                      </a:rPr>
                      <m:t>,</m:t>
                    </m:r>
                    <m:r>
                      <a:rPr lang="en-SG" altLang="en-US" sz="2800" b="0" i="1" smtClean="0">
                        <a:latin typeface="Cambria Math" panose="02040503050406030204" pitchFamily="18" charset="0"/>
                      </a:rPr>
                      <m:t>2,3</m:t>
                    </m:r>
                    <m:r>
                      <a:rPr lang="en-SG" altLang="en-US" sz="2800" i="1">
                        <a:latin typeface="Cambria Math" panose="02040503050406030204" pitchFamily="18" charset="0"/>
                      </a:rPr>
                      <m:t>}</m:t>
                    </m:r>
                  </m:oMath>
                </a14:m>
                <a:r>
                  <a:rPr lang="en-US" altLang="en-US" sz="2800" dirty="0"/>
                  <a:t> and </a:t>
                </a:r>
                <a14:m>
                  <m:oMath xmlns:m="http://schemas.openxmlformats.org/officeDocument/2006/math">
                    <m:sSub>
                      <m:sSubPr>
                        <m:ctrlPr>
                          <a:rPr lang="en-US" altLang="en-US" sz="2800" i="1">
                            <a:latin typeface="Cambria Math" panose="02040503050406030204" pitchFamily="18" charset="0"/>
                          </a:rPr>
                        </m:ctrlPr>
                      </m:sSubPr>
                      <m:e>
                        <m:r>
                          <a:rPr lang="en-SG" altLang="en-US" sz="2800" i="1">
                            <a:latin typeface="Cambria Math" panose="02040503050406030204" pitchFamily="18" charset="0"/>
                          </a:rPr>
                          <m:t>𝐴</m:t>
                        </m:r>
                      </m:e>
                      <m:sub>
                        <m:r>
                          <a:rPr lang="en-SG" altLang="en-US" sz="2800" b="0" i="1" smtClean="0">
                            <a:latin typeface="Cambria Math" panose="02040503050406030204" pitchFamily="18" charset="0"/>
                          </a:rPr>
                          <m:t>3</m:t>
                        </m:r>
                      </m:sub>
                    </m:sSub>
                    <m:r>
                      <a:rPr lang="en-SG" altLang="en-US" sz="2800" i="1">
                        <a:latin typeface="Cambria Math" panose="02040503050406030204" pitchFamily="18" charset="0"/>
                      </a:rPr>
                      <m:t>={</m:t>
                    </m:r>
                    <m:r>
                      <a:rPr lang="en-SG" altLang="en-US" sz="2800" b="0" i="1" smtClean="0">
                        <a:latin typeface="Cambria Math" panose="02040503050406030204" pitchFamily="18" charset="0"/>
                      </a:rPr>
                      <m:t>𝑎</m:t>
                    </m:r>
                    <m:r>
                      <a:rPr lang="en-SG" altLang="en-US" sz="2800" i="1">
                        <a:latin typeface="Cambria Math" panose="02040503050406030204" pitchFamily="18" charset="0"/>
                      </a:rPr>
                      <m:t>,</m:t>
                    </m:r>
                    <m:r>
                      <a:rPr lang="en-SG" altLang="en-US" sz="2800" b="0" i="1" smtClean="0">
                        <a:latin typeface="Cambria Math" panose="02040503050406030204" pitchFamily="18" charset="0"/>
                      </a:rPr>
                      <m:t>𝑏</m:t>
                    </m:r>
                    <m:r>
                      <a:rPr lang="en-SG" altLang="en-US" sz="2800" i="1">
                        <a:latin typeface="Cambria Math" panose="02040503050406030204" pitchFamily="18" charset="0"/>
                      </a:rPr>
                      <m:t>}</m:t>
                    </m:r>
                  </m:oMath>
                </a14:m>
                <a:r>
                  <a:rPr lang="en-US" altLang="en-US" sz="2800" dirty="0"/>
                  <a:t>. </a:t>
                </a:r>
              </a:p>
            </p:txBody>
          </p:sp>
        </mc:Choice>
        <mc:Fallback xmlns="">
          <p:sp>
            <p:nvSpPr>
              <p:cNvPr id="22" name="TextBox 21">
                <a:extLst>
                  <a:ext uri="{FF2B5EF4-FFF2-40B4-BE49-F238E27FC236}">
                    <a16:creationId xmlns:a16="http://schemas.microsoft.com/office/drawing/2014/main" id="{BB474284-D874-4B78-B2E0-1FE918925179}"/>
                  </a:ext>
                </a:extLst>
              </p:cNvPr>
              <p:cNvSpPr txBox="1">
                <a:spLocks noRot="1" noChangeAspect="1" noMove="1" noResize="1" noEditPoints="1" noAdjustHandles="1" noChangeArrowheads="1" noChangeShapeType="1" noTextEdit="1"/>
              </p:cNvSpPr>
              <p:nvPr/>
            </p:nvSpPr>
            <p:spPr>
              <a:xfrm>
                <a:off x="415123" y="927014"/>
                <a:ext cx="7856264" cy="523220"/>
              </a:xfrm>
              <a:prstGeom prst="rect">
                <a:avLst/>
              </a:prstGeom>
              <a:blipFill>
                <a:blip r:embed="rId4"/>
                <a:stretch>
                  <a:fillRect l="-1552" t="-10465" b="-32558"/>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817B016-864C-4741-99B6-9D1245E90FBD}"/>
                  </a:ext>
                </a:extLst>
              </p:cNvPr>
              <p:cNvSpPr txBox="1"/>
              <p:nvPr/>
            </p:nvSpPr>
            <p:spPr>
              <a:xfrm>
                <a:off x="415123" y="1450442"/>
                <a:ext cx="2344166" cy="461665"/>
              </a:xfrm>
              <a:prstGeom prst="rect">
                <a:avLst/>
              </a:prstGeom>
              <a:noFill/>
              <a:ln>
                <a:noFill/>
              </a:ln>
            </p:spPr>
            <p:txBody>
              <a:bodyPr wrap="square" rtlCol="0">
                <a:spAutoFit/>
              </a:bodyPr>
              <a:lstStyle/>
              <a:p>
                <a:pPr>
                  <a:spcAft>
                    <a:spcPts val="600"/>
                  </a:spcAft>
                  <a:tabLst>
                    <a:tab pos="360363" algn="l"/>
                  </a:tabLst>
                </a:pPr>
                <a:r>
                  <a:rPr lang="en-US" altLang="en-US" sz="2400" b="1" dirty="0"/>
                  <a:t>a.</a:t>
                </a:r>
                <a:r>
                  <a:rPr lang="en-US" altLang="en-US" sz="2400" dirty="0"/>
                  <a:t>	Find </a:t>
                </a:r>
                <a14:m>
                  <m:oMath xmlns:m="http://schemas.openxmlformats.org/officeDocument/2006/math">
                    <m:sSub>
                      <m:sSubPr>
                        <m:ctrlPr>
                          <a:rPr lang="en-US" altLang="en-US" sz="2400" i="1" smtClean="0">
                            <a:latin typeface="Cambria Math" panose="02040503050406030204" pitchFamily="18" charset="0"/>
                          </a:rPr>
                        </m:ctrlPr>
                      </m:sSubPr>
                      <m:e>
                        <m:r>
                          <a:rPr lang="en-SG" altLang="en-US" sz="2400" b="0" i="1" smtClean="0">
                            <a:latin typeface="Cambria Math" panose="02040503050406030204" pitchFamily="18" charset="0"/>
                          </a:rPr>
                          <m:t>𝐴</m:t>
                        </m:r>
                      </m:e>
                      <m:sub>
                        <m:r>
                          <a:rPr lang="en-SG" altLang="en-US" sz="2400" b="0" i="1" smtClean="0">
                            <a:latin typeface="Cambria Math" panose="02040503050406030204" pitchFamily="18" charset="0"/>
                          </a:rPr>
                          <m:t>1</m:t>
                        </m:r>
                      </m:sub>
                    </m:sSub>
                    <m:r>
                      <a:rPr lang="en-US" altLang="en-US" sz="2400" i="1" smtClean="0">
                        <a:latin typeface="Cambria Math" panose="02040503050406030204" pitchFamily="18" charset="0"/>
                        <a:ea typeface="Cambria Math" panose="02040503050406030204" pitchFamily="18" charset="0"/>
                      </a:rPr>
                      <m:t>×</m:t>
                    </m:r>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𝐴</m:t>
                        </m:r>
                      </m:e>
                      <m:sub>
                        <m:r>
                          <a:rPr lang="en-SG" altLang="en-US" sz="2400" b="0" i="1" smtClean="0">
                            <a:latin typeface="Cambria Math" panose="02040503050406030204" pitchFamily="18" charset="0"/>
                          </a:rPr>
                          <m:t>2</m:t>
                        </m:r>
                      </m:sub>
                    </m:sSub>
                  </m:oMath>
                </a14:m>
                <a:r>
                  <a:rPr lang="en-US" altLang="en-US" sz="2400" dirty="0"/>
                  <a:t>. </a:t>
                </a:r>
              </a:p>
            </p:txBody>
          </p:sp>
        </mc:Choice>
        <mc:Fallback xmlns="">
          <p:sp>
            <p:nvSpPr>
              <p:cNvPr id="23" name="TextBox 22">
                <a:extLst>
                  <a:ext uri="{FF2B5EF4-FFF2-40B4-BE49-F238E27FC236}">
                    <a16:creationId xmlns:a16="http://schemas.microsoft.com/office/drawing/2014/main" id="{2817B016-864C-4741-99B6-9D1245E90FBD}"/>
                  </a:ext>
                </a:extLst>
              </p:cNvPr>
              <p:cNvSpPr txBox="1">
                <a:spLocks noRot="1" noChangeAspect="1" noMove="1" noResize="1" noEditPoints="1" noAdjustHandles="1" noChangeArrowheads="1" noChangeShapeType="1" noTextEdit="1"/>
              </p:cNvSpPr>
              <p:nvPr/>
            </p:nvSpPr>
            <p:spPr>
              <a:xfrm>
                <a:off x="415123" y="1450442"/>
                <a:ext cx="2344166" cy="461665"/>
              </a:xfrm>
              <a:prstGeom prst="rect">
                <a:avLst/>
              </a:prstGeom>
              <a:blipFill>
                <a:blip r:embed="rId5"/>
                <a:stretch>
                  <a:fillRect l="-3896" t="-10526" r="-2338" b="-28947"/>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FB0ABF3C-6C2A-4B3F-A46C-9FDCC32A9F70}"/>
                  </a:ext>
                </a:extLst>
              </p:cNvPr>
              <p:cNvSpPr txBox="1"/>
              <p:nvPr/>
            </p:nvSpPr>
            <p:spPr>
              <a:xfrm>
                <a:off x="415123" y="2548636"/>
                <a:ext cx="3398888" cy="461665"/>
              </a:xfrm>
              <a:prstGeom prst="rect">
                <a:avLst/>
              </a:prstGeom>
              <a:noFill/>
              <a:ln>
                <a:noFill/>
              </a:ln>
            </p:spPr>
            <p:txBody>
              <a:bodyPr wrap="square" rtlCol="0">
                <a:spAutoFit/>
              </a:bodyPr>
              <a:lstStyle/>
              <a:p>
                <a:pPr>
                  <a:spcAft>
                    <a:spcPts val="600"/>
                  </a:spcAft>
                  <a:tabLst>
                    <a:tab pos="360363" algn="l"/>
                  </a:tabLst>
                </a:pPr>
                <a:r>
                  <a:rPr lang="en-US" altLang="en-US" sz="2400" b="1" dirty="0"/>
                  <a:t>b.</a:t>
                </a:r>
                <a:r>
                  <a:rPr lang="en-US" altLang="en-US" sz="2400" dirty="0"/>
                  <a:t>	Find </a:t>
                </a:r>
                <a14:m>
                  <m:oMath xmlns:m="http://schemas.openxmlformats.org/officeDocument/2006/math">
                    <m:sSub>
                      <m:sSubPr>
                        <m:ctrlPr>
                          <a:rPr lang="en-US" altLang="en-US" sz="2400" i="1" smtClean="0">
                            <a:latin typeface="Cambria Math" panose="02040503050406030204" pitchFamily="18" charset="0"/>
                          </a:rPr>
                        </m:ctrlPr>
                      </m:sSubPr>
                      <m:e>
                        <m:r>
                          <a:rPr lang="en-SG" altLang="en-US" sz="2400" b="0" i="1" smtClean="0">
                            <a:latin typeface="Cambria Math" panose="02040503050406030204" pitchFamily="18" charset="0"/>
                          </a:rPr>
                          <m:t>(</m:t>
                        </m:r>
                        <m:r>
                          <a:rPr lang="en-SG" altLang="en-US" sz="2400" b="0" i="1" smtClean="0">
                            <a:latin typeface="Cambria Math" panose="02040503050406030204" pitchFamily="18" charset="0"/>
                          </a:rPr>
                          <m:t>𝐴</m:t>
                        </m:r>
                      </m:e>
                      <m:sub>
                        <m:r>
                          <a:rPr lang="en-SG" altLang="en-US" sz="2400" b="0" i="1" smtClean="0">
                            <a:latin typeface="Cambria Math" panose="02040503050406030204" pitchFamily="18" charset="0"/>
                          </a:rPr>
                          <m:t>1</m:t>
                        </m:r>
                      </m:sub>
                    </m:sSub>
                    <m:r>
                      <a:rPr lang="en-US" altLang="en-US" sz="2400" i="1" smtClean="0">
                        <a:latin typeface="Cambria Math" panose="02040503050406030204" pitchFamily="18" charset="0"/>
                        <a:ea typeface="Cambria Math" panose="02040503050406030204" pitchFamily="18" charset="0"/>
                      </a:rPr>
                      <m:t>×</m:t>
                    </m:r>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𝐴</m:t>
                        </m:r>
                      </m:e>
                      <m:sub>
                        <m:r>
                          <a:rPr lang="en-SG" altLang="en-US" sz="2400" b="0" i="1" smtClean="0">
                            <a:latin typeface="Cambria Math" panose="02040503050406030204" pitchFamily="18" charset="0"/>
                          </a:rPr>
                          <m:t>2</m:t>
                        </m:r>
                      </m:sub>
                    </m:sSub>
                    <m:r>
                      <a:rPr lang="en-SG" altLang="en-US" sz="2400" b="0" i="1" smtClean="0">
                        <a:latin typeface="Cambria Math" panose="02040503050406030204" pitchFamily="18" charset="0"/>
                      </a:rPr>
                      <m:t>)</m:t>
                    </m:r>
                    <m:r>
                      <a:rPr lang="en-US" altLang="en-US" sz="2400" i="1">
                        <a:latin typeface="Cambria Math" panose="02040503050406030204" pitchFamily="18" charset="0"/>
                        <a:ea typeface="Cambria Math" panose="02040503050406030204" pitchFamily="18" charset="0"/>
                      </a:rPr>
                      <m:t>×</m:t>
                    </m:r>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𝐴</m:t>
                        </m:r>
                      </m:e>
                      <m:sub>
                        <m:r>
                          <a:rPr lang="en-SG" altLang="en-US" sz="2400" b="0" i="1" smtClean="0">
                            <a:latin typeface="Cambria Math" panose="02040503050406030204" pitchFamily="18" charset="0"/>
                          </a:rPr>
                          <m:t>3</m:t>
                        </m:r>
                      </m:sub>
                    </m:sSub>
                  </m:oMath>
                </a14:m>
                <a:r>
                  <a:rPr lang="en-US" altLang="en-US" sz="2400" dirty="0"/>
                  <a:t>. </a:t>
                </a:r>
              </a:p>
            </p:txBody>
          </p:sp>
        </mc:Choice>
        <mc:Fallback xmlns="">
          <p:sp>
            <p:nvSpPr>
              <p:cNvPr id="24" name="TextBox 23">
                <a:extLst>
                  <a:ext uri="{FF2B5EF4-FFF2-40B4-BE49-F238E27FC236}">
                    <a16:creationId xmlns:a16="http://schemas.microsoft.com/office/drawing/2014/main" id="{FB0ABF3C-6C2A-4B3F-A46C-9FDCC32A9F70}"/>
                  </a:ext>
                </a:extLst>
              </p:cNvPr>
              <p:cNvSpPr txBox="1">
                <a:spLocks noRot="1" noChangeAspect="1" noMove="1" noResize="1" noEditPoints="1" noAdjustHandles="1" noChangeArrowheads="1" noChangeShapeType="1" noTextEdit="1"/>
              </p:cNvSpPr>
              <p:nvPr/>
            </p:nvSpPr>
            <p:spPr>
              <a:xfrm>
                <a:off x="415123" y="2548636"/>
                <a:ext cx="3398888" cy="461665"/>
              </a:xfrm>
              <a:prstGeom prst="rect">
                <a:avLst/>
              </a:prstGeom>
              <a:blipFill>
                <a:blip r:embed="rId6"/>
                <a:stretch>
                  <a:fillRect l="-2688" t="-10526" b="-28947"/>
                </a:stretch>
              </a:blipFill>
              <a:ln>
                <a:noFill/>
              </a:ln>
            </p:spPr>
            <p:txBody>
              <a:bodyPr/>
              <a:lstStyle/>
              <a:p>
                <a:r>
                  <a:rPr lang="en-SG">
                    <a:noFill/>
                  </a:rPr>
                  <a:t> </a:t>
                </a:r>
              </a:p>
            </p:txBody>
          </p:sp>
        </mc:Fallback>
      </mc:AlternateContent>
      <p:sp>
        <p:nvSpPr>
          <p:cNvPr id="25" name="TextBox 24">
            <a:extLst>
              <a:ext uri="{FF2B5EF4-FFF2-40B4-BE49-F238E27FC236}">
                <a16:creationId xmlns:a16="http://schemas.microsoft.com/office/drawing/2014/main" id="{A42E44C3-FD74-4F8E-8458-D89AA9E71C85}"/>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082725A3-3CA2-4669-A6CF-7EF6894A07B8}"/>
                  </a:ext>
                </a:extLst>
              </p:cNvPr>
              <p:cNvSpPr txBox="1"/>
              <p:nvPr/>
            </p:nvSpPr>
            <p:spPr>
              <a:xfrm>
                <a:off x="415123" y="4222341"/>
                <a:ext cx="3122899" cy="461665"/>
              </a:xfrm>
              <a:prstGeom prst="rect">
                <a:avLst/>
              </a:prstGeom>
              <a:noFill/>
              <a:ln>
                <a:noFill/>
              </a:ln>
            </p:spPr>
            <p:txBody>
              <a:bodyPr wrap="square" rtlCol="0">
                <a:spAutoFit/>
              </a:bodyPr>
              <a:lstStyle/>
              <a:p>
                <a:pPr>
                  <a:spcAft>
                    <a:spcPts val="600"/>
                  </a:spcAft>
                  <a:tabLst>
                    <a:tab pos="360363" algn="l"/>
                  </a:tabLst>
                </a:pPr>
                <a:r>
                  <a:rPr lang="en-US" altLang="en-US" sz="2400" b="1" dirty="0"/>
                  <a:t>c.</a:t>
                </a:r>
                <a:r>
                  <a:rPr lang="en-US" altLang="en-US" sz="2400" dirty="0"/>
                  <a:t>	Find </a:t>
                </a:r>
                <a14:m>
                  <m:oMath xmlns:m="http://schemas.openxmlformats.org/officeDocument/2006/math">
                    <m:sSub>
                      <m:sSubPr>
                        <m:ctrlPr>
                          <a:rPr lang="en-US" altLang="en-US" sz="2400" i="1" smtClean="0">
                            <a:latin typeface="Cambria Math" panose="02040503050406030204" pitchFamily="18" charset="0"/>
                          </a:rPr>
                        </m:ctrlPr>
                      </m:sSubPr>
                      <m:e>
                        <m:r>
                          <a:rPr lang="en-SG" altLang="en-US" sz="2400" b="0" i="1" smtClean="0">
                            <a:latin typeface="Cambria Math" panose="02040503050406030204" pitchFamily="18" charset="0"/>
                          </a:rPr>
                          <m:t>𝐴</m:t>
                        </m:r>
                      </m:e>
                      <m:sub>
                        <m:r>
                          <a:rPr lang="en-SG" altLang="en-US" sz="2400" b="0" i="1" smtClean="0">
                            <a:latin typeface="Cambria Math" panose="02040503050406030204" pitchFamily="18" charset="0"/>
                          </a:rPr>
                          <m:t>1</m:t>
                        </m:r>
                      </m:sub>
                    </m:sSub>
                    <m:r>
                      <a:rPr lang="en-US" altLang="en-US" sz="2400" i="1" smtClean="0">
                        <a:latin typeface="Cambria Math" panose="02040503050406030204" pitchFamily="18" charset="0"/>
                        <a:ea typeface="Cambria Math" panose="02040503050406030204" pitchFamily="18" charset="0"/>
                      </a:rPr>
                      <m:t>×</m:t>
                    </m:r>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𝐴</m:t>
                        </m:r>
                      </m:e>
                      <m:sub>
                        <m:r>
                          <a:rPr lang="en-SG" altLang="en-US" sz="2400" b="0" i="1" smtClean="0">
                            <a:latin typeface="Cambria Math" panose="02040503050406030204" pitchFamily="18" charset="0"/>
                          </a:rPr>
                          <m:t>2</m:t>
                        </m:r>
                      </m:sub>
                    </m:sSub>
                    <m:r>
                      <a:rPr lang="en-US" altLang="en-US" sz="2400" i="1">
                        <a:latin typeface="Cambria Math" panose="02040503050406030204" pitchFamily="18" charset="0"/>
                        <a:ea typeface="Cambria Math" panose="02040503050406030204" pitchFamily="18" charset="0"/>
                      </a:rPr>
                      <m:t>×</m:t>
                    </m:r>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𝐴</m:t>
                        </m:r>
                      </m:e>
                      <m:sub>
                        <m:r>
                          <a:rPr lang="en-SG" altLang="en-US" sz="2400" b="0" i="1" smtClean="0">
                            <a:latin typeface="Cambria Math" panose="02040503050406030204" pitchFamily="18" charset="0"/>
                          </a:rPr>
                          <m:t>3</m:t>
                        </m:r>
                      </m:sub>
                    </m:sSub>
                  </m:oMath>
                </a14:m>
                <a:r>
                  <a:rPr lang="en-US" altLang="en-US" sz="2400" dirty="0"/>
                  <a:t>. </a:t>
                </a:r>
              </a:p>
            </p:txBody>
          </p:sp>
        </mc:Choice>
        <mc:Fallback xmlns="">
          <p:sp>
            <p:nvSpPr>
              <p:cNvPr id="26" name="TextBox 25">
                <a:extLst>
                  <a:ext uri="{FF2B5EF4-FFF2-40B4-BE49-F238E27FC236}">
                    <a16:creationId xmlns:a16="http://schemas.microsoft.com/office/drawing/2014/main" id="{082725A3-3CA2-4669-A6CF-7EF6894A07B8}"/>
                  </a:ext>
                </a:extLst>
              </p:cNvPr>
              <p:cNvSpPr txBox="1">
                <a:spLocks noRot="1" noChangeAspect="1" noMove="1" noResize="1" noEditPoints="1" noAdjustHandles="1" noChangeArrowheads="1" noChangeShapeType="1" noTextEdit="1"/>
              </p:cNvSpPr>
              <p:nvPr/>
            </p:nvSpPr>
            <p:spPr>
              <a:xfrm>
                <a:off x="415123" y="4222341"/>
                <a:ext cx="3122899" cy="461665"/>
              </a:xfrm>
              <a:prstGeom prst="rect">
                <a:avLst/>
              </a:prstGeom>
              <a:blipFill>
                <a:blip r:embed="rId7"/>
                <a:stretch>
                  <a:fillRect l="-2930" t="-10667" b="-30667"/>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7CA570A9-2215-41EA-9BEE-5A111EF6618B}"/>
                  </a:ext>
                </a:extLst>
              </p:cNvPr>
              <p:cNvSpPr txBox="1"/>
              <p:nvPr/>
            </p:nvSpPr>
            <p:spPr>
              <a:xfrm>
                <a:off x="1834849" y="1916416"/>
                <a:ext cx="6803824" cy="461665"/>
              </a:xfrm>
              <a:prstGeom prst="rect">
                <a:avLst/>
              </a:prstGeom>
              <a:solidFill>
                <a:schemeClr val="accent4">
                  <a:lumMod val="40000"/>
                  <a:lumOff val="60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𝐴</m:t>
                          </m:r>
                        </m:e>
                        <m:sub>
                          <m:r>
                            <a:rPr lang="en-SG" altLang="en-US" sz="2400" i="1">
                              <a:latin typeface="Cambria Math" panose="02040503050406030204" pitchFamily="18" charset="0"/>
                            </a:rPr>
                            <m:t>1</m:t>
                          </m:r>
                        </m:sub>
                      </m:sSub>
                      <m:r>
                        <a:rPr lang="en-US" altLang="en-US" sz="2400" i="1">
                          <a:latin typeface="Cambria Math" panose="02040503050406030204" pitchFamily="18" charset="0"/>
                          <a:ea typeface="Cambria Math" panose="02040503050406030204" pitchFamily="18" charset="0"/>
                        </a:rPr>
                        <m:t>×</m:t>
                      </m:r>
                      <m:sSub>
                        <m:sSubPr>
                          <m:ctrlPr>
                            <a:rPr lang="en-US" altLang="en-US" sz="2400" i="1">
                              <a:latin typeface="Cambria Math" panose="02040503050406030204" pitchFamily="18" charset="0"/>
                            </a:rPr>
                          </m:ctrlPr>
                        </m:sSubPr>
                        <m:e>
                          <m:r>
                            <a:rPr lang="en-SG" altLang="en-US" sz="2400" i="1">
                              <a:latin typeface="Cambria Math" panose="02040503050406030204" pitchFamily="18" charset="0"/>
                            </a:rPr>
                            <m:t>𝐴</m:t>
                          </m:r>
                        </m:e>
                        <m:sub>
                          <m:r>
                            <a:rPr lang="en-SG" altLang="en-US" sz="2400" i="1">
                              <a:latin typeface="Cambria Math" panose="02040503050406030204" pitchFamily="18" charset="0"/>
                            </a:rPr>
                            <m:t>2</m:t>
                          </m:r>
                        </m:sub>
                      </m:sSub>
                      <m:r>
                        <a:rPr lang="en-SG" altLang="en-US" sz="2400" b="0" i="1" smtClean="0">
                          <a:latin typeface="Cambria Math" panose="02040503050406030204" pitchFamily="18" charset="0"/>
                        </a:rPr>
                        <m:t>={</m:t>
                      </m:r>
                      <m:d>
                        <m:dPr>
                          <m:ctrlPr>
                            <a:rPr lang="en-SG" altLang="en-US" sz="2400" b="0" i="1" smtClean="0">
                              <a:latin typeface="Cambria Math" panose="02040503050406030204" pitchFamily="18" charset="0"/>
                            </a:rPr>
                          </m:ctrlPr>
                        </m:dPr>
                        <m:e>
                          <m:r>
                            <a:rPr lang="en-SG" altLang="en-US" sz="2400" b="0" i="1" smtClean="0">
                              <a:latin typeface="Cambria Math" panose="02040503050406030204" pitchFamily="18" charset="0"/>
                            </a:rPr>
                            <m:t>𝑥</m:t>
                          </m:r>
                          <m:r>
                            <a:rPr lang="en-SG" altLang="en-US" sz="2400" b="0" i="1" smtClean="0">
                              <a:latin typeface="Cambria Math" panose="02040503050406030204" pitchFamily="18" charset="0"/>
                            </a:rPr>
                            <m:t>,1</m:t>
                          </m:r>
                        </m:e>
                      </m:d>
                      <m:r>
                        <a:rPr lang="en-SG" altLang="en-US" sz="2400" b="0" i="1" smtClean="0">
                          <a:latin typeface="Cambria Math" panose="02040503050406030204" pitchFamily="18" charset="0"/>
                        </a:rPr>
                        <m:t>,</m:t>
                      </m:r>
                      <m:d>
                        <m:dPr>
                          <m:ctrlPr>
                            <a:rPr lang="en-SG" altLang="en-US" sz="2400" b="0" i="1" smtClean="0">
                              <a:latin typeface="Cambria Math" panose="02040503050406030204" pitchFamily="18" charset="0"/>
                            </a:rPr>
                          </m:ctrlPr>
                        </m:dPr>
                        <m:e>
                          <m:r>
                            <a:rPr lang="en-SG" altLang="en-US" sz="2400" b="0" i="1" smtClean="0">
                              <a:latin typeface="Cambria Math" panose="02040503050406030204" pitchFamily="18" charset="0"/>
                            </a:rPr>
                            <m:t>𝑥</m:t>
                          </m:r>
                          <m:r>
                            <a:rPr lang="en-SG" altLang="en-US" sz="2400" b="0" i="1" smtClean="0">
                              <a:latin typeface="Cambria Math" panose="02040503050406030204" pitchFamily="18" charset="0"/>
                            </a:rPr>
                            <m:t>,2</m:t>
                          </m:r>
                        </m:e>
                      </m:d>
                      <m:r>
                        <a:rPr lang="en-SG" altLang="en-US" sz="2400" b="0" i="1" smtClean="0">
                          <a:latin typeface="Cambria Math" panose="02040503050406030204" pitchFamily="18" charset="0"/>
                        </a:rPr>
                        <m:t>,</m:t>
                      </m:r>
                      <m:d>
                        <m:dPr>
                          <m:ctrlPr>
                            <a:rPr lang="en-SG" altLang="en-US" sz="2400" b="0" i="1" smtClean="0">
                              <a:latin typeface="Cambria Math" panose="02040503050406030204" pitchFamily="18" charset="0"/>
                            </a:rPr>
                          </m:ctrlPr>
                        </m:dPr>
                        <m:e>
                          <m:r>
                            <a:rPr lang="en-SG" altLang="en-US" sz="2400" b="0" i="1" smtClean="0">
                              <a:latin typeface="Cambria Math" panose="02040503050406030204" pitchFamily="18" charset="0"/>
                            </a:rPr>
                            <m:t>𝑥</m:t>
                          </m:r>
                          <m:r>
                            <a:rPr lang="en-SG" altLang="en-US" sz="2400" b="0" i="1" smtClean="0">
                              <a:latin typeface="Cambria Math" panose="02040503050406030204" pitchFamily="18" charset="0"/>
                            </a:rPr>
                            <m:t>,3</m:t>
                          </m:r>
                        </m:e>
                      </m:d>
                      <m:r>
                        <a:rPr lang="en-SG" altLang="en-US" sz="2400" b="0" i="1" smtClean="0">
                          <a:latin typeface="Cambria Math" panose="02040503050406030204" pitchFamily="18" charset="0"/>
                        </a:rPr>
                        <m:t>, </m:t>
                      </m:r>
                      <m:d>
                        <m:dPr>
                          <m:ctrlPr>
                            <a:rPr lang="en-SG" altLang="en-US" sz="2400" b="0" i="1" smtClean="0">
                              <a:latin typeface="Cambria Math" panose="02040503050406030204" pitchFamily="18" charset="0"/>
                            </a:rPr>
                          </m:ctrlPr>
                        </m:dPr>
                        <m:e>
                          <m:r>
                            <a:rPr lang="en-SG" altLang="en-US" sz="2400" b="0" i="1" smtClean="0">
                              <a:latin typeface="Cambria Math" panose="02040503050406030204" pitchFamily="18" charset="0"/>
                            </a:rPr>
                            <m:t>𝑦</m:t>
                          </m:r>
                          <m:r>
                            <a:rPr lang="en-SG" altLang="en-US" sz="2400" b="0" i="1" smtClean="0">
                              <a:latin typeface="Cambria Math" panose="02040503050406030204" pitchFamily="18" charset="0"/>
                            </a:rPr>
                            <m:t>,1</m:t>
                          </m:r>
                        </m:e>
                      </m:d>
                      <m:r>
                        <a:rPr lang="en-SG" altLang="en-US" sz="2400" b="0" i="1" smtClean="0">
                          <a:latin typeface="Cambria Math" panose="02040503050406030204" pitchFamily="18" charset="0"/>
                        </a:rPr>
                        <m:t>,</m:t>
                      </m:r>
                      <m:d>
                        <m:dPr>
                          <m:ctrlPr>
                            <a:rPr lang="en-SG" altLang="en-US" sz="2400" b="0" i="1" smtClean="0">
                              <a:latin typeface="Cambria Math" panose="02040503050406030204" pitchFamily="18" charset="0"/>
                            </a:rPr>
                          </m:ctrlPr>
                        </m:dPr>
                        <m:e>
                          <m:r>
                            <a:rPr lang="en-SG" altLang="en-US" sz="2400" b="0" i="1" smtClean="0">
                              <a:latin typeface="Cambria Math" panose="02040503050406030204" pitchFamily="18" charset="0"/>
                            </a:rPr>
                            <m:t>𝑦</m:t>
                          </m:r>
                          <m:r>
                            <a:rPr lang="en-SG" altLang="en-US" sz="2400" b="0" i="1" smtClean="0">
                              <a:latin typeface="Cambria Math" panose="02040503050406030204" pitchFamily="18" charset="0"/>
                            </a:rPr>
                            <m:t>,2</m:t>
                          </m:r>
                        </m:e>
                      </m:d>
                      <m:r>
                        <a:rPr lang="en-SG" altLang="en-US" sz="2400" b="0" i="1" smtClean="0">
                          <a:latin typeface="Cambria Math" panose="02040503050406030204" pitchFamily="18" charset="0"/>
                        </a:rPr>
                        <m:t>,(</m:t>
                      </m:r>
                      <m:r>
                        <a:rPr lang="en-SG" altLang="en-US" sz="2400" b="0" i="1" smtClean="0">
                          <a:latin typeface="Cambria Math" panose="02040503050406030204" pitchFamily="18" charset="0"/>
                        </a:rPr>
                        <m:t>𝑦</m:t>
                      </m:r>
                      <m:r>
                        <a:rPr lang="en-SG" altLang="en-US" sz="2400" b="0" i="1" smtClean="0">
                          <a:latin typeface="Cambria Math" panose="02040503050406030204" pitchFamily="18" charset="0"/>
                        </a:rPr>
                        <m:t>,3)}</m:t>
                      </m:r>
                    </m:oMath>
                  </m:oMathPara>
                </a14:m>
                <a:endParaRPr lang="en-SG" sz="2400" dirty="0"/>
              </a:p>
            </p:txBody>
          </p:sp>
        </mc:Choice>
        <mc:Fallback xmlns="">
          <p:sp>
            <p:nvSpPr>
              <p:cNvPr id="27" name="TextBox 26">
                <a:extLst>
                  <a:ext uri="{FF2B5EF4-FFF2-40B4-BE49-F238E27FC236}">
                    <a16:creationId xmlns:a16="http://schemas.microsoft.com/office/drawing/2014/main" id="{7CA570A9-2215-41EA-9BEE-5A111EF6618B}"/>
                  </a:ext>
                </a:extLst>
              </p:cNvPr>
              <p:cNvSpPr txBox="1">
                <a:spLocks noRot="1" noChangeAspect="1" noMove="1" noResize="1" noEditPoints="1" noAdjustHandles="1" noChangeArrowheads="1" noChangeShapeType="1" noTextEdit="1"/>
              </p:cNvSpPr>
              <p:nvPr/>
            </p:nvSpPr>
            <p:spPr>
              <a:xfrm>
                <a:off x="1834849" y="1916416"/>
                <a:ext cx="6803824" cy="461665"/>
              </a:xfrm>
              <a:prstGeom prst="rect">
                <a:avLst/>
              </a:prstGeom>
              <a:blipFill>
                <a:blip r:embed="rId8"/>
                <a:stretch>
                  <a:fillRect b="-1710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C7DA078-6570-41CB-9D3A-37929CE7F48D}"/>
                  </a:ext>
                </a:extLst>
              </p:cNvPr>
              <p:cNvSpPr txBox="1"/>
              <p:nvPr/>
            </p:nvSpPr>
            <p:spPr>
              <a:xfrm>
                <a:off x="674734" y="3046222"/>
                <a:ext cx="8054143" cy="1094915"/>
              </a:xfrm>
              <a:prstGeom prst="rect">
                <a:avLst/>
              </a:prstGeom>
              <a:solidFill>
                <a:schemeClr val="accent4">
                  <a:lumMod val="40000"/>
                  <a:lumOff val="60000"/>
                </a:schemeClr>
              </a:solidFill>
            </p:spPr>
            <p:txBody>
              <a:bodyPr wrap="square" rtlCol="0">
                <a:spAutoFit/>
              </a:bodyPr>
              <a:lstStyle/>
              <a:p>
                <a:pPr>
                  <a:tabLst>
                    <a:tab pos="360363" algn="l"/>
                    <a:tab pos="1166813" algn="l"/>
                  </a:tabLst>
                </a:pPr>
                <a14:m>
                  <m:oMathPara xmlns:m="http://schemas.openxmlformats.org/officeDocument/2006/math">
                    <m:oMathParaPr>
                      <m:jc m:val="left"/>
                    </m:oMathParaPr>
                    <m:oMath xmlns:m="http://schemas.openxmlformats.org/officeDocument/2006/math">
                      <m:sSub>
                        <m:sSubPr>
                          <m:ctrlPr>
                            <a:rPr lang="en-US" altLang="en-US" sz="2000" i="1" smtClean="0">
                              <a:latin typeface="Cambria Math" panose="02040503050406030204" pitchFamily="18" charset="0"/>
                            </a:rPr>
                          </m:ctrlPr>
                        </m:sSubPr>
                        <m:e>
                          <m:r>
                            <a:rPr lang="en-SG" altLang="en-US" sz="2000" i="1">
                              <a:latin typeface="Cambria Math" panose="02040503050406030204" pitchFamily="18" charset="0"/>
                            </a:rPr>
                            <m:t>(</m:t>
                          </m:r>
                          <m:r>
                            <a:rPr lang="en-SG" altLang="en-US" sz="2000" i="1">
                              <a:latin typeface="Cambria Math" panose="02040503050406030204" pitchFamily="18" charset="0"/>
                            </a:rPr>
                            <m:t>𝐴</m:t>
                          </m:r>
                        </m:e>
                        <m:sub>
                          <m:r>
                            <a:rPr lang="en-SG" altLang="en-US" sz="2000" i="1">
                              <a:latin typeface="Cambria Math" panose="02040503050406030204" pitchFamily="18" charset="0"/>
                            </a:rPr>
                            <m:t>1</m:t>
                          </m:r>
                        </m:sub>
                      </m:sSub>
                      <m:r>
                        <a:rPr lang="en-US" altLang="en-US" sz="2000" i="1">
                          <a:latin typeface="Cambria Math" panose="02040503050406030204" pitchFamily="18" charset="0"/>
                          <a:ea typeface="Cambria Math" panose="02040503050406030204" pitchFamily="18" charset="0"/>
                        </a:rPr>
                        <m:t>×</m:t>
                      </m:r>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𝐴</m:t>
                          </m:r>
                        </m:e>
                        <m:sub>
                          <m:r>
                            <a:rPr lang="en-SG" altLang="en-US" sz="2000" i="1">
                              <a:latin typeface="Cambria Math" panose="02040503050406030204" pitchFamily="18" charset="0"/>
                            </a:rPr>
                            <m:t>2</m:t>
                          </m:r>
                        </m:sub>
                      </m:sSub>
                      <m:r>
                        <a:rPr lang="en-SG" altLang="en-US" sz="2000" b="0" i="1" smtClean="0">
                          <a:latin typeface="Cambria Math" panose="02040503050406030204" pitchFamily="18" charset="0"/>
                        </a:rPr>
                        <m:t>)</m:t>
                      </m:r>
                      <m:r>
                        <a:rPr lang="en-US" altLang="en-US" sz="2000" i="1">
                          <a:latin typeface="Cambria Math" panose="02040503050406030204" pitchFamily="18" charset="0"/>
                          <a:ea typeface="Cambria Math" panose="02040503050406030204" pitchFamily="18" charset="0"/>
                        </a:rPr>
                        <m:t>×</m:t>
                      </m:r>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𝐴</m:t>
                          </m:r>
                        </m:e>
                        <m:sub>
                          <m:r>
                            <a:rPr lang="en-SG" altLang="en-US" sz="2000" b="0" i="1" smtClean="0">
                              <a:latin typeface="Cambria Math" panose="02040503050406030204" pitchFamily="18" charset="0"/>
                            </a:rPr>
                            <m:t>3</m:t>
                          </m:r>
                        </m:sub>
                      </m:sSub>
                      <m:r>
                        <a:rPr lang="en-SG" altLang="en-US" sz="2000" b="0" i="1" smtClean="0">
                          <a:latin typeface="Cambria Math" panose="02040503050406030204" pitchFamily="18" charset="0"/>
                        </a:rPr>
                        <m:t>=</m:t>
                      </m:r>
                      <m:r>
                        <a:rPr lang="en-US" altLang="en-US" sz="2000" b="0" i="1" smtClean="0">
                          <a:latin typeface="Cambria Math" panose="02040503050406030204" pitchFamily="18" charset="0"/>
                        </a:rPr>
                        <m:t>{</m:t>
                      </m:r>
                      <m:d>
                        <m:dPr>
                          <m:ctrlPr>
                            <a:rPr lang="en-US" altLang="en-US" sz="2000" b="0" i="1" smtClean="0">
                              <a:latin typeface="Cambria Math" panose="02040503050406030204" pitchFamily="18" charset="0"/>
                            </a:rPr>
                          </m:ctrlPr>
                        </m:dPr>
                        <m:e>
                          <m:r>
                            <a:rPr lang="en-US" altLang="en-US" sz="2000" b="0" i="1" smtClean="0">
                              <a:latin typeface="Cambria Math" panose="02040503050406030204" pitchFamily="18" charset="0"/>
                            </a:rPr>
                            <m:t>𝑢</m:t>
                          </m:r>
                          <m:r>
                            <a:rPr lang="en-US" altLang="en-US" sz="2000" b="0" i="1" smtClean="0">
                              <a:latin typeface="Cambria Math" panose="02040503050406030204" pitchFamily="18" charset="0"/>
                            </a:rPr>
                            <m:t>,</m:t>
                          </m:r>
                          <m:r>
                            <a:rPr lang="en-US" altLang="en-US" sz="2000" b="0" i="1" smtClean="0">
                              <a:latin typeface="Cambria Math" panose="02040503050406030204" pitchFamily="18" charset="0"/>
                            </a:rPr>
                            <m:t>𝑣</m:t>
                          </m:r>
                        </m:e>
                      </m:d>
                      <m:r>
                        <a:rPr lang="en-US" altLang="en-US" sz="2000" b="0" i="1" smtClean="0">
                          <a:latin typeface="Cambria Math" panose="02040503050406030204" pitchFamily="18" charset="0"/>
                        </a:rPr>
                        <m:t> : </m:t>
                      </m:r>
                      <m:r>
                        <a:rPr lang="en-SG" altLang="en-US" sz="2000" i="1">
                          <a:latin typeface="Cambria Math" panose="02040503050406030204" pitchFamily="18" charset="0"/>
                        </a:rPr>
                        <m:t>𝑢</m:t>
                      </m:r>
                      <m:r>
                        <a:rPr lang="en-SG" altLang="en-US" sz="2000" i="1">
                          <a:latin typeface="Cambria Math" panose="02040503050406030204" pitchFamily="18" charset="0"/>
                          <a:ea typeface="Cambria Math" panose="02040503050406030204" pitchFamily="18" charset="0"/>
                        </a:rPr>
                        <m:t>∈</m:t>
                      </m:r>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𝐴</m:t>
                          </m:r>
                        </m:e>
                        <m:sub>
                          <m:r>
                            <a:rPr lang="en-SG" altLang="en-US" sz="2000" i="1">
                              <a:latin typeface="Cambria Math" panose="02040503050406030204" pitchFamily="18" charset="0"/>
                            </a:rPr>
                            <m:t>1</m:t>
                          </m:r>
                        </m:sub>
                      </m:sSub>
                      <m:r>
                        <a:rPr lang="en-US" altLang="en-US" sz="2000" i="1">
                          <a:latin typeface="Cambria Math" panose="02040503050406030204" pitchFamily="18" charset="0"/>
                          <a:ea typeface="Cambria Math" panose="02040503050406030204" pitchFamily="18" charset="0"/>
                        </a:rPr>
                        <m:t>×</m:t>
                      </m:r>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𝐴</m:t>
                          </m:r>
                        </m:e>
                        <m:sub>
                          <m:r>
                            <a:rPr lang="en-SG" altLang="en-US" sz="2000" i="1">
                              <a:latin typeface="Cambria Math" panose="02040503050406030204" pitchFamily="18" charset="0"/>
                            </a:rPr>
                            <m:t>2</m:t>
                          </m:r>
                        </m:sub>
                      </m:sSub>
                      <m:r>
                        <a:rPr lang="en-SG" altLang="en-US" sz="2000" i="1">
                          <a:latin typeface="Cambria Math" panose="02040503050406030204" pitchFamily="18" charset="0"/>
                        </a:rPr>
                        <m:t> </m:t>
                      </m:r>
                      <m:r>
                        <m:rPr>
                          <m:sty m:val="p"/>
                        </m:rPr>
                        <a:rPr lang="en-SG" altLang="en-US" sz="2000">
                          <a:latin typeface="Cambria Math" panose="02040503050406030204" pitchFamily="18" charset="0"/>
                        </a:rPr>
                        <m:t>and</m:t>
                      </m:r>
                      <m:r>
                        <a:rPr lang="en-SG" altLang="en-US" sz="2000" i="1">
                          <a:latin typeface="Cambria Math" panose="02040503050406030204" pitchFamily="18" charset="0"/>
                        </a:rPr>
                        <m:t> </m:t>
                      </m:r>
                      <m:r>
                        <a:rPr lang="en-SG" altLang="en-US" sz="2000" i="1">
                          <a:latin typeface="Cambria Math" panose="02040503050406030204" pitchFamily="18" charset="0"/>
                        </a:rPr>
                        <m:t>𝑣</m:t>
                      </m:r>
                      <m:r>
                        <a:rPr lang="en-SG" altLang="en-US" sz="2000" i="1">
                          <a:latin typeface="Cambria Math" panose="02040503050406030204" pitchFamily="18" charset="0"/>
                          <a:ea typeface="Cambria Math" panose="02040503050406030204" pitchFamily="18" charset="0"/>
                        </a:rPr>
                        <m:t>∈</m:t>
                      </m:r>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𝐴</m:t>
                          </m:r>
                        </m:e>
                        <m:sub>
                          <m:r>
                            <a:rPr lang="en-SG" altLang="en-US" sz="2000" i="1">
                              <a:latin typeface="Cambria Math" panose="02040503050406030204" pitchFamily="18" charset="0"/>
                            </a:rPr>
                            <m:t>3</m:t>
                          </m:r>
                        </m:sub>
                      </m:sSub>
                      <m:r>
                        <a:rPr lang="en-US" altLang="en-US" sz="2000" b="0" i="1" smtClean="0">
                          <a:latin typeface="Cambria Math" panose="02040503050406030204" pitchFamily="18" charset="0"/>
                        </a:rPr>
                        <m:t>}</m:t>
                      </m:r>
                    </m:oMath>
                  </m:oMathPara>
                </a14:m>
                <a:endParaRPr lang="en-US" altLang="en-US" sz="2000" b="0" i="1" dirty="0">
                  <a:latin typeface="Cambria Math" panose="02040503050406030204" pitchFamily="18" charset="0"/>
                </a:endParaRPr>
              </a:p>
              <a:p>
                <a:pPr>
                  <a:tabLst>
                    <a:tab pos="360363" algn="l"/>
                    <a:tab pos="1166813" algn="l"/>
                  </a:tabLst>
                </a:pPr>
                <a14:m>
                  <m:oMathPara xmlns:m="http://schemas.openxmlformats.org/officeDocument/2006/math">
                    <m:oMathParaPr>
                      <m:jc m:val="left"/>
                    </m:oMathParaPr>
                    <m:oMath xmlns:m="http://schemas.openxmlformats.org/officeDocument/2006/math">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𝑥</m:t>
                              </m:r>
                              <m:r>
                                <a:rPr lang="en-SG" altLang="en-US" sz="2000" b="0" i="1" smtClean="0">
                                  <a:latin typeface="Cambria Math" panose="02040503050406030204" pitchFamily="18" charset="0"/>
                                </a:rPr>
                                <m:t>,1</m:t>
                              </m:r>
                            </m:e>
                          </m:d>
                          <m:r>
                            <a:rPr lang="en-SG" altLang="en-US" sz="2000" b="0" i="1" smtClean="0">
                              <a:latin typeface="Cambria Math" panose="02040503050406030204" pitchFamily="18" charset="0"/>
                            </a:rPr>
                            <m:t>,</m:t>
                          </m:r>
                          <m:r>
                            <a:rPr lang="en-SG" altLang="en-US" sz="2000" b="0" i="1" smtClean="0">
                              <a:latin typeface="Cambria Math" panose="02040503050406030204" pitchFamily="18" charset="0"/>
                            </a:rPr>
                            <m:t>𝑎</m:t>
                          </m:r>
                        </m:e>
                      </m:d>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𝑥</m:t>
                              </m:r>
                              <m:r>
                                <a:rPr lang="en-SG" altLang="en-US" sz="2000" b="0" i="1" smtClean="0">
                                  <a:latin typeface="Cambria Math" panose="02040503050406030204" pitchFamily="18" charset="0"/>
                                </a:rPr>
                                <m:t>,2</m:t>
                              </m:r>
                            </m:e>
                          </m:d>
                          <m:r>
                            <a:rPr lang="en-SG" altLang="en-US" sz="2000" b="0" i="1" smtClean="0">
                              <a:latin typeface="Cambria Math" panose="02040503050406030204" pitchFamily="18" charset="0"/>
                            </a:rPr>
                            <m:t>,</m:t>
                          </m:r>
                          <m:r>
                            <a:rPr lang="en-SG" altLang="en-US" sz="2000" b="0" i="1" smtClean="0">
                              <a:latin typeface="Cambria Math" panose="02040503050406030204" pitchFamily="18" charset="0"/>
                            </a:rPr>
                            <m:t>𝑎</m:t>
                          </m:r>
                        </m:e>
                      </m:d>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𝑥</m:t>
                              </m:r>
                              <m:r>
                                <a:rPr lang="en-SG" altLang="en-US" sz="2000" b="0" i="1" smtClean="0">
                                  <a:latin typeface="Cambria Math" panose="02040503050406030204" pitchFamily="18" charset="0"/>
                                </a:rPr>
                                <m:t>,3</m:t>
                              </m:r>
                            </m:e>
                          </m:d>
                          <m:r>
                            <a:rPr lang="en-SG" altLang="en-US" sz="2000" b="0" i="1" smtClean="0">
                              <a:latin typeface="Cambria Math" panose="02040503050406030204" pitchFamily="18" charset="0"/>
                            </a:rPr>
                            <m:t>,</m:t>
                          </m:r>
                          <m:r>
                            <a:rPr lang="en-SG" altLang="en-US" sz="2000" b="0" i="1" smtClean="0">
                              <a:latin typeface="Cambria Math" panose="02040503050406030204" pitchFamily="18" charset="0"/>
                            </a:rPr>
                            <m:t>𝑎</m:t>
                          </m:r>
                        </m:e>
                      </m:d>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𝑦</m:t>
                              </m:r>
                              <m:r>
                                <a:rPr lang="en-SG" altLang="en-US" sz="2000" b="0" i="1" smtClean="0">
                                  <a:latin typeface="Cambria Math" panose="02040503050406030204" pitchFamily="18" charset="0"/>
                                </a:rPr>
                                <m:t>,1</m:t>
                              </m:r>
                            </m:e>
                          </m:d>
                          <m:r>
                            <a:rPr lang="en-SG" altLang="en-US" sz="2000" b="0" i="1" smtClean="0">
                              <a:latin typeface="Cambria Math" panose="02040503050406030204" pitchFamily="18" charset="0"/>
                            </a:rPr>
                            <m:t>,</m:t>
                          </m:r>
                          <m:r>
                            <a:rPr lang="en-SG" altLang="en-US" sz="2000" b="0" i="1" smtClean="0">
                              <a:latin typeface="Cambria Math" panose="02040503050406030204" pitchFamily="18" charset="0"/>
                            </a:rPr>
                            <m:t>𝑎</m:t>
                          </m:r>
                        </m:e>
                      </m:d>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𝑦</m:t>
                              </m:r>
                              <m:r>
                                <a:rPr lang="en-SG" altLang="en-US" sz="2000" b="0" i="1" smtClean="0">
                                  <a:latin typeface="Cambria Math" panose="02040503050406030204" pitchFamily="18" charset="0"/>
                                </a:rPr>
                                <m:t>,2</m:t>
                              </m:r>
                            </m:e>
                          </m:d>
                          <m:r>
                            <a:rPr lang="en-SG" altLang="en-US" sz="2000" b="0" i="1" smtClean="0">
                              <a:latin typeface="Cambria Math" panose="02040503050406030204" pitchFamily="18" charset="0"/>
                            </a:rPr>
                            <m:t>,</m:t>
                          </m:r>
                          <m:r>
                            <a:rPr lang="en-SG" altLang="en-US" sz="2000" b="0" i="1" smtClean="0">
                              <a:latin typeface="Cambria Math" panose="02040503050406030204" pitchFamily="18" charset="0"/>
                            </a:rPr>
                            <m:t>𝑎</m:t>
                          </m:r>
                        </m:e>
                      </m:d>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𝑦</m:t>
                              </m:r>
                              <m:r>
                                <a:rPr lang="en-SG" altLang="en-US" sz="2000" b="0" i="1" smtClean="0">
                                  <a:latin typeface="Cambria Math" panose="02040503050406030204" pitchFamily="18" charset="0"/>
                                </a:rPr>
                                <m:t>,3</m:t>
                              </m:r>
                            </m:e>
                          </m:d>
                          <m:r>
                            <a:rPr lang="en-SG" altLang="en-US" sz="2000" b="0" i="1" smtClean="0">
                              <a:latin typeface="Cambria Math" panose="02040503050406030204" pitchFamily="18" charset="0"/>
                            </a:rPr>
                            <m:t>,</m:t>
                          </m:r>
                          <m:r>
                            <a:rPr lang="en-SG" altLang="en-US" sz="2000" b="0" i="1" smtClean="0">
                              <a:latin typeface="Cambria Math" panose="02040503050406030204" pitchFamily="18" charset="0"/>
                            </a:rPr>
                            <m:t>𝑎</m:t>
                          </m:r>
                        </m:e>
                      </m:d>
                      <m:r>
                        <a:rPr lang="en-SG" altLang="en-US" sz="2000" b="0" i="1" smtClean="0">
                          <a:latin typeface="Cambria Math" panose="02040503050406030204" pitchFamily="18" charset="0"/>
                        </a:rPr>
                        <m:t>, </m:t>
                      </m:r>
                    </m:oMath>
                  </m:oMathPara>
                </a14:m>
                <a:br>
                  <a:rPr lang="en-SG" altLang="en-US" sz="2000" b="0" i="1" dirty="0">
                    <a:latin typeface="Cambria Math" panose="02040503050406030204" pitchFamily="18" charset="0"/>
                  </a:rPr>
                </a:br>
                <a:r>
                  <a:rPr lang="en-SG" altLang="en-US" sz="2000" b="0" i="1" dirty="0">
                    <a:latin typeface="Cambria Math" panose="02040503050406030204" pitchFamily="18" charset="0"/>
                  </a:rPr>
                  <a:t>	</a:t>
                </a:r>
                <a14:m>
                  <m:oMath xmlns:m="http://schemas.openxmlformats.org/officeDocument/2006/math">
                    <m:d>
                      <m:dPr>
                        <m:ctrlPr>
                          <a:rPr lang="en-SG" altLang="en-US" sz="2000" b="0" i="1" smtClean="0">
                            <a:latin typeface="Cambria Math" panose="02040503050406030204" pitchFamily="18" charset="0"/>
                          </a:rPr>
                        </m:ctrlPr>
                      </m:dPr>
                      <m:e>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𝑥</m:t>
                            </m:r>
                            <m:r>
                              <a:rPr lang="en-SG" altLang="en-US" sz="2000" b="0" i="1" smtClean="0">
                                <a:latin typeface="Cambria Math" panose="02040503050406030204" pitchFamily="18" charset="0"/>
                              </a:rPr>
                              <m:t>,1</m:t>
                            </m:r>
                          </m:e>
                        </m:d>
                        <m:r>
                          <a:rPr lang="en-SG" altLang="en-US" sz="2000" b="0" i="1" smtClean="0">
                            <a:latin typeface="Cambria Math" panose="02040503050406030204" pitchFamily="18" charset="0"/>
                          </a:rPr>
                          <m:t>,</m:t>
                        </m:r>
                        <m:r>
                          <a:rPr lang="en-SG" altLang="en-US" sz="2000" b="0" i="1" smtClean="0">
                            <a:latin typeface="Cambria Math" panose="02040503050406030204" pitchFamily="18" charset="0"/>
                          </a:rPr>
                          <m:t>𝑏</m:t>
                        </m:r>
                      </m:e>
                    </m:d>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𝑥</m:t>
                            </m:r>
                            <m:r>
                              <a:rPr lang="en-SG" altLang="en-US" sz="2000" b="0" i="1" smtClean="0">
                                <a:latin typeface="Cambria Math" panose="02040503050406030204" pitchFamily="18" charset="0"/>
                              </a:rPr>
                              <m:t>,2</m:t>
                            </m:r>
                          </m:e>
                        </m:d>
                        <m:r>
                          <a:rPr lang="en-SG" altLang="en-US" sz="2000" b="0" i="1" smtClean="0">
                            <a:latin typeface="Cambria Math" panose="02040503050406030204" pitchFamily="18" charset="0"/>
                          </a:rPr>
                          <m:t>,</m:t>
                        </m:r>
                        <m:r>
                          <a:rPr lang="en-SG" altLang="en-US" sz="2000" b="0" i="1" smtClean="0">
                            <a:latin typeface="Cambria Math" panose="02040503050406030204" pitchFamily="18" charset="0"/>
                          </a:rPr>
                          <m:t>𝑏</m:t>
                        </m:r>
                      </m:e>
                    </m:d>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𝑥</m:t>
                            </m:r>
                            <m:r>
                              <a:rPr lang="en-SG" altLang="en-US" sz="2000" b="0" i="1" smtClean="0">
                                <a:latin typeface="Cambria Math" panose="02040503050406030204" pitchFamily="18" charset="0"/>
                              </a:rPr>
                              <m:t>,3</m:t>
                            </m:r>
                          </m:e>
                        </m:d>
                        <m:r>
                          <a:rPr lang="en-SG" altLang="en-US" sz="2000" b="0" i="1" smtClean="0">
                            <a:latin typeface="Cambria Math" panose="02040503050406030204" pitchFamily="18" charset="0"/>
                          </a:rPr>
                          <m:t>,</m:t>
                        </m:r>
                        <m:r>
                          <a:rPr lang="en-SG" altLang="en-US" sz="2000" b="0" i="1" smtClean="0">
                            <a:latin typeface="Cambria Math" panose="02040503050406030204" pitchFamily="18" charset="0"/>
                          </a:rPr>
                          <m:t>𝑏</m:t>
                        </m:r>
                      </m:e>
                    </m:d>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𝑦</m:t>
                            </m:r>
                            <m:r>
                              <a:rPr lang="en-SG" altLang="en-US" sz="2000" b="0" i="1" smtClean="0">
                                <a:latin typeface="Cambria Math" panose="02040503050406030204" pitchFamily="18" charset="0"/>
                              </a:rPr>
                              <m:t>,1</m:t>
                            </m:r>
                          </m:e>
                        </m:d>
                        <m:r>
                          <a:rPr lang="en-SG" altLang="en-US" sz="2000" b="0" i="1" smtClean="0">
                            <a:latin typeface="Cambria Math" panose="02040503050406030204" pitchFamily="18" charset="0"/>
                          </a:rPr>
                          <m:t>,</m:t>
                        </m:r>
                        <m:r>
                          <a:rPr lang="en-SG" altLang="en-US" sz="2000" b="0" i="1" smtClean="0">
                            <a:latin typeface="Cambria Math" panose="02040503050406030204" pitchFamily="18" charset="0"/>
                          </a:rPr>
                          <m:t>𝑏</m:t>
                        </m:r>
                      </m:e>
                    </m:d>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𝑦</m:t>
                            </m:r>
                            <m:r>
                              <a:rPr lang="en-SG" altLang="en-US" sz="2000" b="0" i="1" smtClean="0">
                                <a:latin typeface="Cambria Math" panose="02040503050406030204" pitchFamily="18" charset="0"/>
                              </a:rPr>
                              <m:t>,2</m:t>
                            </m:r>
                          </m:e>
                        </m:d>
                        <m:r>
                          <a:rPr lang="en-SG" altLang="en-US" sz="2000" b="0" i="1" smtClean="0">
                            <a:latin typeface="Cambria Math" panose="02040503050406030204" pitchFamily="18" charset="0"/>
                          </a:rPr>
                          <m:t>,</m:t>
                        </m:r>
                        <m:r>
                          <a:rPr lang="en-SG" altLang="en-US" sz="2000" b="0" i="1" smtClean="0">
                            <a:latin typeface="Cambria Math" panose="02040503050406030204" pitchFamily="18" charset="0"/>
                          </a:rPr>
                          <m:t>𝑏</m:t>
                        </m:r>
                      </m:e>
                    </m:d>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𝑦</m:t>
                            </m:r>
                            <m:r>
                              <a:rPr lang="en-SG" altLang="en-US" sz="2000" b="0" i="1" smtClean="0">
                                <a:latin typeface="Cambria Math" panose="02040503050406030204" pitchFamily="18" charset="0"/>
                              </a:rPr>
                              <m:t>,3</m:t>
                            </m:r>
                          </m:e>
                        </m:d>
                        <m:r>
                          <a:rPr lang="en-SG" altLang="en-US" sz="2000" b="0" i="1" smtClean="0">
                            <a:latin typeface="Cambria Math" panose="02040503050406030204" pitchFamily="18" charset="0"/>
                          </a:rPr>
                          <m:t>,</m:t>
                        </m:r>
                        <m:r>
                          <a:rPr lang="en-SG" altLang="en-US" sz="2000" b="0" i="1" smtClean="0">
                            <a:latin typeface="Cambria Math" panose="02040503050406030204" pitchFamily="18" charset="0"/>
                          </a:rPr>
                          <m:t>𝑏</m:t>
                        </m:r>
                      </m:e>
                    </m:d>
                    <m:r>
                      <a:rPr lang="en-SG" altLang="en-US" sz="2000" b="0" i="1" smtClean="0">
                        <a:latin typeface="Cambria Math" panose="02040503050406030204" pitchFamily="18" charset="0"/>
                      </a:rPr>
                      <m:t>}</m:t>
                    </m:r>
                  </m:oMath>
                </a14:m>
                <a:endParaRPr lang="en-SG" sz="2000" dirty="0"/>
              </a:p>
            </p:txBody>
          </p:sp>
        </mc:Choice>
        <mc:Fallback xmlns="">
          <p:sp>
            <p:nvSpPr>
              <p:cNvPr id="28" name="TextBox 27">
                <a:extLst>
                  <a:ext uri="{FF2B5EF4-FFF2-40B4-BE49-F238E27FC236}">
                    <a16:creationId xmlns:a16="http://schemas.microsoft.com/office/drawing/2014/main" id="{7C7DA078-6570-41CB-9D3A-37929CE7F48D}"/>
                  </a:ext>
                </a:extLst>
              </p:cNvPr>
              <p:cNvSpPr txBox="1">
                <a:spLocks noRot="1" noChangeAspect="1" noMove="1" noResize="1" noEditPoints="1" noAdjustHandles="1" noChangeArrowheads="1" noChangeShapeType="1" noTextEdit="1"/>
              </p:cNvSpPr>
              <p:nvPr/>
            </p:nvSpPr>
            <p:spPr>
              <a:xfrm>
                <a:off x="674734" y="3046222"/>
                <a:ext cx="8054143" cy="1094915"/>
              </a:xfrm>
              <a:prstGeom prst="rect">
                <a:avLst/>
              </a:prstGeom>
              <a:blipFill>
                <a:blip r:embed="rId9"/>
                <a:stretch>
                  <a:fillRect l="-379" b="-391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49DDEEDD-7E3F-475A-99F1-BCB107F6D064}"/>
                  </a:ext>
                </a:extLst>
              </p:cNvPr>
              <p:cNvSpPr txBox="1"/>
              <p:nvPr/>
            </p:nvSpPr>
            <p:spPr>
              <a:xfrm>
                <a:off x="674734" y="4740912"/>
                <a:ext cx="6546291" cy="1015663"/>
              </a:xfrm>
              <a:prstGeom prst="rect">
                <a:avLst/>
              </a:prstGeom>
              <a:solidFill>
                <a:schemeClr val="accent4">
                  <a:lumMod val="40000"/>
                  <a:lumOff val="60000"/>
                </a:schemeClr>
              </a:solidFill>
            </p:spPr>
            <p:txBody>
              <a:bodyPr wrap="square" rtlCol="0">
                <a:spAutoFit/>
              </a:bodyPr>
              <a:lstStyle/>
              <a:p>
                <a:pPr>
                  <a:tabLst>
                    <a:tab pos="360363" algn="l"/>
                    <a:tab pos="1166813" algn="l"/>
                  </a:tabLst>
                </a:pPr>
                <a14:m>
                  <m:oMathPara xmlns:m="http://schemas.openxmlformats.org/officeDocument/2006/math">
                    <m:oMathParaPr>
                      <m:jc m:val="left"/>
                    </m:oMathParaPr>
                    <m:oMath xmlns:m="http://schemas.openxmlformats.org/officeDocument/2006/math">
                      <m:sSub>
                        <m:sSubPr>
                          <m:ctrlPr>
                            <a:rPr lang="en-US" altLang="en-US" sz="2000" i="1" smtClean="0">
                              <a:latin typeface="Cambria Math" panose="02040503050406030204" pitchFamily="18" charset="0"/>
                            </a:rPr>
                          </m:ctrlPr>
                        </m:sSubPr>
                        <m:e>
                          <m:r>
                            <a:rPr lang="en-SG" altLang="en-US" sz="2000" i="1">
                              <a:latin typeface="Cambria Math" panose="02040503050406030204" pitchFamily="18" charset="0"/>
                            </a:rPr>
                            <m:t>𝐴</m:t>
                          </m:r>
                        </m:e>
                        <m:sub>
                          <m:r>
                            <a:rPr lang="en-SG" altLang="en-US" sz="2000" i="1">
                              <a:latin typeface="Cambria Math" panose="02040503050406030204" pitchFamily="18" charset="0"/>
                            </a:rPr>
                            <m:t>1</m:t>
                          </m:r>
                        </m:sub>
                      </m:sSub>
                      <m:r>
                        <a:rPr lang="en-US" altLang="en-US" sz="2000" i="1">
                          <a:latin typeface="Cambria Math" panose="02040503050406030204" pitchFamily="18" charset="0"/>
                          <a:ea typeface="Cambria Math" panose="02040503050406030204" pitchFamily="18" charset="0"/>
                        </a:rPr>
                        <m:t>×</m:t>
                      </m:r>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𝐴</m:t>
                          </m:r>
                        </m:e>
                        <m:sub>
                          <m:r>
                            <a:rPr lang="en-SG" altLang="en-US" sz="2000" i="1">
                              <a:latin typeface="Cambria Math" panose="02040503050406030204" pitchFamily="18" charset="0"/>
                            </a:rPr>
                            <m:t>2</m:t>
                          </m:r>
                        </m:sub>
                      </m:sSub>
                      <m:r>
                        <a:rPr lang="en-US" altLang="en-US" sz="2000" i="1">
                          <a:latin typeface="Cambria Math" panose="02040503050406030204" pitchFamily="18" charset="0"/>
                          <a:ea typeface="Cambria Math" panose="02040503050406030204" pitchFamily="18" charset="0"/>
                        </a:rPr>
                        <m:t>×</m:t>
                      </m:r>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𝐴</m:t>
                          </m:r>
                        </m:e>
                        <m:sub>
                          <m:r>
                            <a:rPr lang="en-SG" altLang="en-US" sz="2000" b="0" i="1" smtClean="0">
                              <a:latin typeface="Cambria Math" panose="02040503050406030204" pitchFamily="18" charset="0"/>
                            </a:rPr>
                            <m:t>3</m:t>
                          </m:r>
                        </m:sub>
                      </m:sSub>
                      <m:r>
                        <a:rPr lang="en-SG" altLang="en-US" sz="2000" b="0" i="1" smtClean="0">
                          <a:latin typeface="Cambria Math" panose="02040503050406030204" pitchFamily="18" charset="0"/>
                        </a:rPr>
                        <m:t>=</m:t>
                      </m:r>
                      <m:r>
                        <a:rPr lang="en-US" altLang="en-US" sz="2000" b="0" i="1" smtClean="0">
                          <a:latin typeface="Cambria Math" panose="02040503050406030204" pitchFamily="18" charset="0"/>
                        </a:rPr>
                        <m:t>{</m:t>
                      </m:r>
                      <m:d>
                        <m:dPr>
                          <m:ctrlPr>
                            <a:rPr lang="en-US" altLang="en-US" sz="2000" b="0" i="1" smtClean="0">
                              <a:latin typeface="Cambria Math" panose="02040503050406030204" pitchFamily="18" charset="0"/>
                            </a:rPr>
                          </m:ctrlPr>
                        </m:dPr>
                        <m:e>
                          <m:r>
                            <a:rPr lang="en-US" altLang="en-US" sz="2000" b="0" i="1" smtClean="0">
                              <a:latin typeface="Cambria Math" panose="02040503050406030204" pitchFamily="18" charset="0"/>
                            </a:rPr>
                            <m:t>𝑢</m:t>
                          </m:r>
                          <m:r>
                            <a:rPr lang="en-US" altLang="en-US" sz="2000" b="0" i="1" smtClean="0">
                              <a:latin typeface="Cambria Math" panose="02040503050406030204" pitchFamily="18" charset="0"/>
                            </a:rPr>
                            <m:t>,</m:t>
                          </m:r>
                          <m:r>
                            <a:rPr lang="en-US" altLang="en-US" sz="2000" b="0" i="1" smtClean="0">
                              <a:latin typeface="Cambria Math" panose="02040503050406030204" pitchFamily="18" charset="0"/>
                            </a:rPr>
                            <m:t>𝑣</m:t>
                          </m:r>
                          <m:r>
                            <a:rPr lang="en-US" altLang="en-US" sz="2000" b="0" i="1" smtClean="0">
                              <a:latin typeface="Cambria Math" panose="02040503050406030204" pitchFamily="18" charset="0"/>
                            </a:rPr>
                            <m:t>,</m:t>
                          </m:r>
                          <m:r>
                            <a:rPr lang="en-US" altLang="en-US" sz="2000" b="0" i="1" smtClean="0">
                              <a:latin typeface="Cambria Math" panose="02040503050406030204" pitchFamily="18" charset="0"/>
                            </a:rPr>
                            <m:t>𝑤</m:t>
                          </m:r>
                        </m:e>
                      </m:d>
                      <m:r>
                        <a:rPr lang="en-US" altLang="en-US" sz="2000" b="0" i="1" smtClean="0">
                          <a:latin typeface="Cambria Math" panose="02040503050406030204" pitchFamily="18" charset="0"/>
                        </a:rPr>
                        <m:t>: </m:t>
                      </m:r>
                      <m:r>
                        <a:rPr lang="en-SG" altLang="en-US" sz="2000" i="1">
                          <a:latin typeface="Cambria Math" panose="02040503050406030204" pitchFamily="18" charset="0"/>
                        </a:rPr>
                        <m:t>𝑢</m:t>
                      </m:r>
                      <m:r>
                        <a:rPr lang="en-SG" altLang="en-US" sz="2000" i="1">
                          <a:latin typeface="Cambria Math" panose="02040503050406030204" pitchFamily="18" charset="0"/>
                          <a:ea typeface="Cambria Math" panose="02040503050406030204" pitchFamily="18" charset="0"/>
                        </a:rPr>
                        <m:t>∈</m:t>
                      </m:r>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𝐴</m:t>
                          </m:r>
                        </m:e>
                        <m:sub>
                          <m:r>
                            <a:rPr lang="en-SG" altLang="en-US" sz="2000" i="1">
                              <a:latin typeface="Cambria Math" panose="02040503050406030204" pitchFamily="18" charset="0"/>
                            </a:rPr>
                            <m:t>1</m:t>
                          </m:r>
                        </m:sub>
                      </m:sSub>
                      <m:r>
                        <a:rPr lang="en-SG" altLang="en-US" sz="2000" i="1">
                          <a:latin typeface="Cambria Math" panose="02040503050406030204" pitchFamily="18" charset="0"/>
                        </a:rPr>
                        <m:t>,</m:t>
                      </m:r>
                      <m:r>
                        <a:rPr lang="en-SG" altLang="en-US" sz="2000" i="1">
                          <a:latin typeface="Cambria Math" panose="02040503050406030204" pitchFamily="18" charset="0"/>
                        </a:rPr>
                        <m:t>𝑣</m:t>
                      </m:r>
                      <m:r>
                        <a:rPr lang="en-SG" altLang="en-US" sz="2000" i="1">
                          <a:latin typeface="Cambria Math" panose="02040503050406030204" pitchFamily="18" charset="0"/>
                          <a:ea typeface="Cambria Math" panose="02040503050406030204" pitchFamily="18" charset="0"/>
                        </a:rPr>
                        <m:t>∈</m:t>
                      </m:r>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𝐴</m:t>
                          </m:r>
                        </m:e>
                        <m:sub>
                          <m:r>
                            <a:rPr lang="en-SG" altLang="en-US" sz="2000" i="1">
                              <a:latin typeface="Cambria Math" panose="02040503050406030204" pitchFamily="18" charset="0"/>
                            </a:rPr>
                            <m:t>2</m:t>
                          </m:r>
                        </m:sub>
                      </m:sSub>
                      <m:r>
                        <a:rPr lang="en-SG" altLang="en-US" sz="2000" i="1">
                          <a:latin typeface="Cambria Math" panose="02040503050406030204" pitchFamily="18" charset="0"/>
                        </a:rPr>
                        <m:t> </m:t>
                      </m:r>
                      <m:r>
                        <m:rPr>
                          <m:sty m:val="p"/>
                        </m:rPr>
                        <a:rPr lang="en-SG" altLang="en-US" sz="2000">
                          <a:latin typeface="Cambria Math" panose="02040503050406030204" pitchFamily="18" charset="0"/>
                        </a:rPr>
                        <m:t>and</m:t>
                      </m:r>
                      <m:r>
                        <a:rPr lang="en-SG" altLang="en-US" sz="2000" i="1">
                          <a:latin typeface="Cambria Math" panose="02040503050406030204" pitchFamily="18" charset="0"/>
                        </a:rPr>
                        <m:t> </m:t>
                      </m:r>
                      <m:r>
                        <a:rPr lang="en-SG" altLang="en-US" sz="2000" i="1">
                          <a:latin typeface="Cambria Math" panose="02040503050406030204" pitchFamily="18" charset="0"/>
                        </a:rPr>
                        <m:t>𝑤</m:t>
                      </m:r>
                      <m:r>
                        <a:rPr lang="en-SG" altLang="en-US" sz="2000" i="1">
                          <a:latin typeface="Cambria Math" panose="02040503050406030204" pitchFamily="18" charset="0"/>
                          <a:ea typeface="Cambria Math" panose="02040503050406030204" pitchFamily="18" charset="0"/>
                        </a:rPr>
                        <m:t>∈</m:t>
                      </m:r>
                      <m:sSub>
                        <m:sSubPr>
                          <m:ctrlPr>
                            <a:rPr lang="en-US" altLang="en-US" sz="2000" i="1">
                              <a:latin typeface="Cambria Math" panose="02040503050406030204" pitchFamily="18" charset="0"/>
                            </a:rPr>
                          </m:ctrlPr>
                        </m:sSubPr>
                        <m:e>
                          <m:r>
                            <a:rPr lang="en-SG" altLang="en-US" sz="2000" i="1">
                              <a:latin typeface="Cambria Math" panose="02040503050406030204" pitchFamily="18" charset="0"/>
                            </a:rPr>
                            <m:t>𝐴</m:t>
                          </m:r>
                        </m:e>
                        <m:sub>
                          <m:r>
                            <a:rPr lang="en-SG" altLang="en-US" sz="2000" i="1">
                              <a:latin typeface="Cambria Math" panose="02040503050406030204" pitchFamily="18" charset="0"/>
                            </a:rPr>
                            <m:t>3</m:t>
                          </m:r>
                        </m:sub>
                      </m:sSub>
                      <m:r>
                        <a:rPr lang="en-US" altLang="en-US" sz="2000" b="0" i="1" smtClean="0">
                          <a:latin typeface="Cambria Math" panose="02040503050406030204" pitchFamily="18" charset="0"/>
                        </a:rPr>
                        <m:t>}</m:t>
                      </m:r>
                    </m:oMath>
                  </m:oMathPara>
                </a14:m>
                <a:endParaRPr lang="en-SG" altLang="en-US" sz="2000" b="0" i="1" dirty="0">
                  <a:latin typeface="Cambria Math" panose="02040503050406030204" pitchFamily="18" charset="0"/>
                </a:endParaRPr>
              </a:p>
              <a:p>
                <a:pPr>
                  <a:tabLst>
                    <a:tab pos="360363" algn="l"/>
                    <a:tab pos="1166813" algn="l"/>
                  </a:tabLst>
                </a:pPr>
                <a14:m>
                  <m:oMathPara xmlns:m="http://schemas.openxmlformats.org/officeDocument/2006/math">
                    <m:oMathParaPr>
                      <m:jc m:val="left"/>
                    </m:oMathParaPr>
                    <m:oMath xmlns:m="http://schemas.openxmlformats.org/officeDocument/2006/math">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𝑥</m:t>
                          </m:r>
                          <m:r>
                            <a:rPr lang="en-SG" altLang="en-US" sz="2000" b="0" i="1" smtClean="0">
                              <a:latin typeface="Cambria Math" panose="02040503050406030204" pitchFamily="18" charset="0"/>
                            </a:rPr>
                            <m:t>,1,</m:t>
                          </m:r>
                          <m:r>
                            <a:rPr lang="en-SG" altLang="en-US" sz="2000" b="0" i="1" smtClean="0">
                              <a:latin typeface="Cambria Math" panose="02040503050406030204" pitchFamily="18" charset="0"/>
                            </a:rPr>
                            <m:t>𝑎</m:t>
                          </m:r>
                        </m:e>
                      </m:d>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𝑥</m:t>
                          </m:r>
                          <m:r>
                            <a:rPr lang="en-SG" altLang="en-US" sz="2000" b="0" i="1" smtClean="0">
                              <a:latin typeface="Cambria Math" panose="02040503050406030204" pitchFamily="18" charset="0"/>
                            </a:rPr>
                            <m:t>,1,</m:t>
                          </m:r>
                          <m:r>
                            <a:rPr lang="en-SG" altLang="en-US" sz="2000" b="0" i="1" smtClean="0">
                              <a:latin typeface="Cambria Math" panose="02040503050406030204" pitchFamily="18" charset="0"/>
                            </a:rPr>
                            <m:t>𝑏</m:t>
                          </m:r>
                        </m:e>
                      </m:d>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𝑥</m:t>
                          </m:r>
                          <m:r>
                            <a:rPr lang="en-SG" altLang="en-US" sz="2000" b="0" i="1" smtClean="0">
                              <a:latin typeface="Cambria Math" panose="02040503050406030204" pitchFamily="18" charset="0"/>
                            </a:rPr>
                            <m:t>,2,</m:t>
                          </m:r>
                          <m:r>
                            <a:rPr lang="en-SG" altLang="en-US" sz="2000" b="0" i="1" smtClean="0">
                              <a:latin typeface="Cambria Math" panose="02040503050406030204" pitchFamily="18" charset="0"/>
                            </a:rPr>
                            <m:t>𝑎</m:t>
                          </m:r>
                        </m:e>
                      </m:d>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𝑥</m:t>
                          </m:r>
                          <m:r>
                            <a:rPr lang="en-SG" altLang="en-US" sz="2000" b="0" i="1" smtClean="0">
                              <a:latin typeface="Cambria Math" panose="02040503050406030204" pitchFamily="18" charset="0"/>
                            </a:rPr>
                            <m:t>,2,</m:t>
                          </m:r>
                          <m:r>
                            <a:rPr lang="en-SG" altLang="en-US" sz="2000" b="0" i="1" smtClean="0">
                              <a:latin typeface="Cambria Math" panose="02040503050406030204" pitchFamily="18" charset="0"/>
                            </a:rPr>
                            <m:t>𝑏</m:t>
                          </m:r>
                        </m:e>
                      </m:d>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𝑥</m:t>
                          </m:r>
                          <m:r>
                            <a:rPr lang="en-SG" altLang="en-US" sz="2000" b="0" i="1" smtClean="0">
                              <a:latin typeface="Cambria Math" panose="02040503050406030204" pitchFamily="18" charset="0"/>
                            </a:rPr>
                            <m:t>,3,</m:t>
                          </m:r>
                          <m:r>
                            <a:rPr lang="en-SG" altLang="en-US" sz="2000" b="0" i="1" smtClean="0">
                              <a:latin typeface="Cambria Math" panose="02040503050406030204" pitchFamily="18" charset="0"/>
                            </a:rPr>
                            <m:t>𝑎</m:t>
                          </m:r>
                        </m:e>
                      </m:d>
                      <m:r>
                        <a:rPr lang="en-SG" altLang="en-US" sz="2000" b="0" i="1" smtClean="0">
                          <a:latin typeface="Cambria Math" panose="02040503050406030204" pitchFamily="18" charset="0"/>
                        </a:rPr>
                        <m:t>,</m:t>
                      </m:r>
                      <m:d>
                        <m:dPr>
                          <m:ctrlPr>
                            <a:rPr lang="en-SG" altLang="en-US" sz="2000" b="0" i="1" smtClean="0">
                              <a:latin typeface="Cambria Math" panose="02040503050406030204" pitchFamily="18" charset="0"/>
                            </a:rPr>
                          </m:ctrlPr>
                        </m:dPr>
                        <m:e>
                          <m:r>
                            <a:rPr lang="en-SG" altLang="en-US" sz="2000" b="0" i="1" smtClean="0">
                              <a:latin typeface="Cambria Math" panose="02040503050406030204" pitchFamily="18" charset="0"/>
                            </a:rPr>
                            <m:t>𝑥</m:t>
                          </m:r>
                          <m:r>
                            <a:rPr lang="en-SG" altLang="en-US" sz="2000" b="0" i="1" smtClean="0">
                              <a:latin typeface="Cambria Math" panose="02040503050406030204" pitchFamily="18" charset="0"/>
                            </a:rPr>
                            <m:t>,3,</m:t>
                          </m:r>
                          <m:r>
                            <a:rPr lang="en-SG" altLang="en-US" sz="2000" b="0" i="1" smtClean="0">
                              <a:latin typeface="Cambria Math" panose="02040503050406030204" pitchFamily="18" charset="0"/>
                            </a:rPr>
                            <m:t>𝑏</m:t>
                          </m:r>
                        </m:e>
                      </m:d>
                      <m:r>
                        <a:rPr lang="en-SG" altLang="en-US" sz="2000" b="0" i="1" smtClean="0">
                          <a:latin typeface="Cambria Math" panose="02040503050406030204" pitchFamily="18" charset="0"/>
                        </a:rPr>
                        <m:t>, </m:t>
                      </m:r>
                    </m:oMath>
                  </m:oMathPara>
                </a14:m>
                <a:br>
                  <a:rPr lang="en-SG" altLang="en-US" sz="2000" b="0" i="1" dirty="0">
                    <a:latin typeface="Cambria Math" panose="02040503050406030204" pitchFamily="18" charset="0"/>
                  </a:rPr>
                </a:br>
                <a:r>
                  <a:rPr lang="en-SG" altLang="en-US" sz="2000" b="0" i="1" dirty="0">
                    <a:latin typeface="Cambria Math" panose="02040503050406030204" pitchFamily="18" charset="0"/>
                  </a:rPr>
                  <a:t>	</a:t>
                </a:r>
                <a14:m>
                  <m:oMath xmlns:m="http://schemas.openxmlformats.org/officeDocument/2006/math">
                    <m:d>
                      <m:dPr>
                        <m:ctrlPr>
                          <a:rPr lang="en-SG" altLang="en-US" sz="2000" i="1">
                            <a:latin typeface="Cambria Math" panose="02040503050406030204" pitchFamily="18" charset="0"/>
                          </a:rPr>
                        </m:ctrlPr>
                      </m:dPr>
                      <m:e>
                        <m:r>
                          <a:rPr lang="en-SG" altLang="en-US" sz="2000" b="0" i="1" smtClean="0">
                            <a:latin typeface="Cambria Math" panose="02040503050406030204" pitchFamily="18" charset="0"/>
                          </a:rPr>
                          <m:t>𝑦</m:t>
                        </m:r>
                        <m:r>
                          <a:rPr lang="en-SG" altLang="en-US" sz="2000" i="1">
                            <a:latin typeface="Cambria Math" panose="02040503050406030204" pitchFamily="18" charset="0"/>
                          </a:rPr>
                          <m:t>,1,</m:t>
                        </m:r>
                        <m:r>
                          <a:rPr lang="en-SG" altLang="en-US" sz="2000" i="1">
                            <a:latin typeface="Cambria Math" panose="02040503050406030204" pitchFamily="18" charset="0"/>
                          </a:rPr>
                          <m:t>𝑎</m:t>
                        </m:r>
                      </m:e>
                    </m:d>
                    <m:r>
                      <a:rPr lang="en-SG" altLang="en-US" sz="2000" i="1">
                        <a:latin typeface="Cambria Math" panose="02040503050406030204" pitchFamily="18" charset="0"/>
                      </a:rPr>
                      <m:t>,</m:t>
                    </m:r>
                    <m:d>
                      <m:dPr>
                        <m:ctrlPr>
                          <a:rPr lang="en-SG" altLang="en-US" sz="2000" i="1">
                            <a:latin typeface="Cambria Math" panose="02040503050406030204" pitchFamily="18" charset="0"/>
                          </a:rPr>
                        </m:ctrlPr>
                      </m:dPr>
                      <m:e>
                        <m:r>
                          <a:rPr lang="en-SG" altLang="en-US" sz="2000" b="0" i="1" smtClean="0">
                            <a:latin typeface="Cambria Math" panose="02040503050406030204" pitchFamily="18" charset="0"/>
                          </a:rPr>
                          <m:t>𝑦</m:t>
                        </m:r>
                        <m:r>
                          <a:rPr lang="en-SG" altLang="en-US" sz="2000" i="1">
                            <a:latin typeface="Cambria Math" panose="02040503050406030204" pitchFamily="18" charset="0"/>
                          </a:rPr>
                          <m:t>,1,</m:t>
                        </m:r>
                        <m:r>
                          <a:rPr lang="en-SG" altLang="en-US" sz="2000" i="1">
                            <a:latin typeface="Cambria Math" panose="02040503050406030204" pitchFamily="18" charset="0"/>
                          </a:rPr>
                          <m:t>𝑏</m:t>
                        </m:r>
                      </m:e>
                    </m:d>
                    <m:r>
                      <a:rPr lang="en-SG" altLang="en-US" sz="2000" i="1">
                        <a:latin typeface="Cambria Math" panose="02040503050406030204" pitchFamily="18" charset="0"/>
                      </a:rPr>
                      <m:t>,</m:t>
                    </m:r>
                    <m:d>
                      <m:dPr>
                        <m:ctrlPr>
                          <a:rPr lang="en-SG" altLang="en-US" sz="2000" i="1">
                            <a:latin typeface="Cambria Math" panose="02040503050406030204" pitchFamily="18" charset="0"/>
                          </a:rPr>
                        </m:ctrlPr>
                      </m:dPr>
                      <m:e>
                        <m:r>
                          <a:rPr lang="en-SG" altLang="en-US" sz="2000" b="0" i="1" smtClean="0">
                            <a:latin typeface="Cambria Math" panose="02040503050406030204" pitchFamily="18" charset="0"/>
                          </a:rPr>
                          <m:t>𝑦</m:t>
                        </m:r>
                        <m:r>
                          <a:rPr lang="en-SG" altLang="en-US" sz="2000" i="1">
                            <a:latin typeface="Cambria Math" panose="02040503050406030204" pitchFamily="18" charset="0"/>
                          </a:rPr>
                          <m:t>,2,</m:t>
                        </m:r>
                        <m:r>
                          <a:rPr lang="en-SG" altLang="en-US" sz="2000" i="1">
                            <a:latin typeface="Cambria Math" panose="02040503050406030204" pitchFamily="18" charset="0"/>
                          </a:rPr>
                          <m:t>𝑎</m:t>
                        </m:r>
                      </m:e>
                    </m:d>
                    <m:r>
                      <a:rPr lang="en-SG" altLang="en-US" sz="2000" i="1">
                        <a:latin typeface="Cambria Math" panose="02040503050406030204" pitchFamily="18" charset="0"/>
                      </a:rPr>
                      <m:t>,</m:t>
                    </m:r>
                    <m:d>
                      <m:dPr>
                        <m:ctrlPr>
                          <a:rPr lang="en-SG" altLang="en-US" sz="2000" i="1">
                            <a:latin typeface="Cambria Math" panose="02040503050406030204" pitchFamily="18" charset="0"/>
                          </a:rPr>
                        </m:ctrlPr>
                      </m:dPr>
                      <m:e>
                        <m:r>
                          <a:rPr lang="en-SG" altLang="en-US" sz="2000" b="0" i="1" smtClean="0">
                            <a:latin typeface="Cambria Math" panose="02040503050406030204" pitchFamily="18" charset="0"/>
                          </a:rPr>
                          <m:t>𝑦</m:t>
                        </m:r>
                        <m:r>
                          <a:rPr lang="en-SG" altLang="en-US" sz="2000" i="1">
                            <a:latin typeface="Cambria Math" panose="02040503050406030204" pitchFamily="18" charset="0"/>
                          </a:rPr>
                          <m:t>,2,</m:t>
                        </m:r>
                        <m:r>
                          <a:rPr lang="en-SG" altLang="en-US" sz="2000" i="1">
                            <a:latin typeface="Cambria Math" panose="02040503050406030204" pitchFamily="18" charset="0"/>
                          </a:rPr>
                          <m:t>𝑏</m:t>
                        </m:r>
                      </m:e>
                    </m:d>
                    <m:r>
                      <a:rPr lang="en-SG" altLang="en-US" sz="2000" i="1">
                        <a:latin typeface="Cambria Math" panose="02040503050406030204" pitchFamily="18" charset="0"/>
                      </a:rPr>
                      <m:t>,</m:t>
                    </m:r>
                    <m:d>
                      <m:dPr>
                        <m:ctrlPr>
                          <a:rPr lang="en-SG" altLang="en-US" sz="2000" i="1">
                            <a:latin typeface="Cambria Math" panose="02040503050406030204" pitchFamily="18" charset="0"/>
                          </a:rPr>
                        </m:ctrlPr>
                      </m:dPr>
                      <m:e>
                        <m:r>
                          <a:rPr lang="en-SG" altLang="en-US" sz="2000" b="0" i="1" smtClean="0">
                            <a:latin typeface="Cambria Math" panose="02040503050406030204" pitchFamily="18" charset="0"/>
                          </a:rPr>
                          <m:t>𝑦</m:t>
                        </m:r>
                        <m:r>
                          <a:rPr lang="en-SG" altLang="en-US" sz="2000" i="1">
                            <a:latin typeface="Cambria Math" panose="02040503050406030204" pitchFamily="18" charset="0"/>
                          </a:rPr>
                          <m:t>,3,</m:t>
                        </m:r>
                        <m:r>
                          <a:rPr lang="en-SG" altLang="en-US" sz="2000" i="1">
                            <a:latin typeface="Cambria Math" panose="02040503050406030204" pitchFamily="18" charset="0"/>
                          </a:rPr>
                          <m:t>𝑎</m:t>
                        </m:r>
                      </m:e>
                    </m:d>
                    <m:r>
                      <a:rPr lang="en-SG" altLang="en-US" sz="2000" i="1">
                        <a:latin typeface="Cambria Math" panose="02040503050406030204" pitchFamily="18" charset="0"/>
                      </a:rPr>
                      <m:t>,</m:t>
                    </m:r>
                    <m:d>
                      <m:dPr>
                        <m:ctrlPr>
                          <a:rPr lang="en-SG" altLang="en-US" sz="2000" i="1">
                            <a:latin typeface="Cambria Math" panose="02040503050406030204" pitchFamily="18" charset="0"/>
                          </a:rPr>
                        </m:ctrlPr>
                      </m:dPr>
                      <m:e>
                        <m:r>
                          <a:rPr lang="en-SG" altLang="en-US" sz="2000" b="0" i="1" smtClean="0">
                            <a:latin typeface="Cambria Math" panose="02040503050406030204" pitchFamily="18" charset="0"/>
                          </a:rPr>
                          <m:t>𝑦</m:t>
                        </m:r>
                        <m:r>
                          <a:rPr lang="en-SG" altLang="en-US" sz="2000" i="1">
                            <a:latin typeface="Cambria Math" panose="02040503050406030204" pitchFamily="18" charset="0"/>
                          </a:rPr>
                          <m:t>,3,</m:t>
                        </m:r>
                        <m:r>
                          <a:rPr lang="en-SG" altLang="en-US" sz="2000" i="1">
                            <a:latin typeface="Cambria Math" panose="02040503050406030204" pitchFamily="18" charset="0"/>
                          </a:rPr>
                          <m:t>𝑏</m:t>
                        </m:r>
                      </m:e>
                    </m:d>
                    <m:r>
                      <a:rPr lang="en-SG" altLang="en-US" sz="2000" b="0" i="1" smtClean="0">
                        <a:latin typeface="Cambria Math" panose="02040503050406030204" pitchFamily="18" charset="0"/>
                      </a:rPr>
                      <m:t>}</m:t>
                    </m:r>
                  </m:oMath>
                </a14:m>
                <a:endParaRPr lang="en-SG" sz="2000" dirty="0"/>
              </a:p>
            </p:txBody>
          </p:sp>
        </mc:Choice>
        <mc:Fallback xmlns="">
          <p:sp>
            <p:nvSpPr>
              <p:cNvPr id="29" name="TextBox 28">
                <a:extLst>
                  <a:ext uri="{FF2B5EF4-FFF2-40B4-BE49-F238E27FC236}">
                    <a16:creationId xmlns:a16="http://schemas.microsoft.com/office/drawing/2014/main" id="{49DDEEDD-7E3F-475A-99F1-BCB107F6D064}"/>
                  </a:ext>
                </a:extLst>
              </p:cNvPr>
              <p:cNvSpPr txBox="1">
                <a:spLocks noRot="1" noChangeAspect="1" noMove="1" noResize="1" noEditPoints="1" noAdjustHandles="1" noChangeArrowheads="1" noChangeShapeType="1" noTextEdit="1"/>
              </p:cNvSpPr>
              <p:nvPr/>
            </p:nvSpPr>
            <p:spPr>
              <a:xfrm>
                <a:off x="674734" y="4740912"/>
                <a:ext cx="6546291" cy="1015663"/>
              </a:xfrm>
              <a:prstGeom prst="rect">
                <a:avLst/>
              </a:prstGeom>
              <a:blipFill>
                <a:blip r:embed="rId10"/>
                <a:stretch>
                  <a:fillRect b="-5422"/>
                </a:stretch>
              </a:blipFill>
            </p:spPr>
            <p:txBody>
              <a:bodyPr/>
              <a:lstStyle/>
              <a:p>
                <a:r>
                  <a:rPr lang="en-SG">
                    <a:noFill/>
                  </a:rPr>
                  <a:t> </a:t>
                </a:r>
              </a:p>
            </p:txBody>
          </p:sp>
        </mc:Fallback>
      </mc:AlternateContent>
      <p:sp>
        <p:nvSpPr>
          <p:cNvPr id="36" name="Oval 35"/>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980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dissolv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dissolve">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60000"/>
                    <a:lumOff val="40000"/>
                  </a:schemeClr>
                </a:solidFill>
              </a:rPr>
              <a:t>Properties of Sets</a:t>
            </a:r>
            <a:endParaRPr lang="en-SG" sz="1050" b="1" dirty="0">
              <a:solidFill>
                <a:schemeClr val="accent4">
                  <a:lumMod val="60000"/>
                  <a:lumOff val="40000"/>
                </a:schemeClr>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39</a:t>
            </a:fld>
            <a:endParaRPr lang="en-SG" dirty="0"/>
          </a:p>
        </p:txBody>
      </p:sp>
      <p:sp>
        <p:nvSpPr>
          <p:cNvPr id="23" name="Rounded Rectangle 22"/>
          <p:cNvSpPr/>
          <p:nvPr/>
        </p:nvSpPr>
        <p:spPr>
          <a:xfrm>
            <a:off x="644577" y="2152650"/>
            <a:ext cx="7870773" cy="1391048"/>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Title 1"/>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5.2	Properties of Sets</a:t>
            </a:r>
          </a:p>
        </p:txBody>
      </p:sp>
      <p:sp>
        <p:nvSpPr>
          <p:cNvPr id="16" name="Oval 15"/>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0611341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60000"/>
                    <a:lumOff val="40000"/>
                  </a:schemeClr>
                </a:solidFill>
              </a:rPr>
              <a:t>Properties of Sets</a:t>
            </a:r>
            <a:endParaRPr lang="en-SG" sz="1050" b="1" dirty="0">
              <a:solidFill>
                <a:schemeClr val="accent4">
                  <a:lumMod val="60000"/>
                  <a:lumOff val="4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Properties of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40</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5.2.1 Properties of Sets</a:t>
            </a:r>
            <a:endParaRPr lang="en-SG" sz="2000" dirty="0">
              <a:solidFill>
                <a:schemeClr val="bg1"/>
              </a:solidFill>
            </a:endParaRPr>
          </a:p>
        </p:txBody>
      </p:sp>
      <p:sp>
        <p:nvSpPr>
          <p:cNvPr id="32" name="TextBox 31">
            <a:extLst>
              <a:ext uri="{FF2B5EF4-FFF2-40B4-BE49-F238E27FC236}">
                <a16:creationId xmlns:a16="http://schemas.microsoft.com/office/drawing/2014/main" id="{F3E0E3FC-C69F-48B3-8E78-9F3DA1C5BD0F}"/>
              </a:ext>
            </a:extLst>
          </p:cNvPr>
          <p:cNvSpPr txBox="1"/>
          <p:nvPr/>
        </p:nvSpPr>
        <p:spPr>
          <a:xfrm>
            <a:off x="369739" y="1552359"/>
            <a:ext cx="7856264" cy="954107"/>
          </a:xfrm>
          <a:prstGeom prst="rect">
            <a:avLst/>
          </a:prstGeom>
          <a:noFill/>
          <a:ln>
            <a:noFill/>
          </a:ln>
        </p:spPr>
        <p:txBody>
          <a:bodyPr wrap="square" rtlCol="0">
            <a:spAutoFit/>
          </a:bodyPr>
          <a:lstStyle/>
          <a:p>
            <a:r>
              <a:rPr lang="en-US" altLang="en-US" sz="2800" dirty="0"/>
              <a:t>We begin by listing some set properties that involve subset relations.</a:t>
            </a:r>
            <a:endParaRPr lang="en-US" altLang="en-US" sz="2400" dirty="0"/>
          </a:p>
        </p:txBody>
      </p:sp>
      <p:sp>
        <p:nvSpPr>
          <p:cNvPr id="17" name="Oval 16"/>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41" name="Group 40">
            <a:extLst>
              <a:ext uri="{FF2B5EF4-FFF2-40B4-BE49-F238E27FC236}">
                <a16:creationId xmlns:a16="http://schemas.microsoft.com/office/drawing/2014/main" id="{3C272140-F2EB-4318-A0C5-B368AFB86F8A}"/>
              </a:ext>
            </a:extLst>
          </p:cNvPr>
          <p:cNvGrpSpPr/>
          <p:nvPr/>
        </p:nvGrpSpPr>
        <p:grpSpPr>
          <a:xfrm>
            <a:off x="663368" y="2708980"/>
            <a:ext cx="8008955" cy="3103846"/>
            <a:chOff x="993227" y="4598517"/>
            <a:chExt cx="8008955" cy="3103846"/>
          </a:xfrm>
        </p:grpSpPr>
        <p:sp>
          <p:nvSpPr>
            <p:cNvPr id="42" name="Rectangle 41">
              <a:extLst>
                <a:ext uri="{FF2B5EF4-FFF2-40B4-BE49-F238E27FC236}">
                  <a16:creationId xmlns:a16="http://schemas.microsoft.com/office/drawing/2014/main" id="{64C374DB-CAB0-40F9-91B5-F522E3596C0B}"/>
                </a:ext>
              </a:extLst>
            </p:cNvPr>
            <p:cNvSpPr/>
            <p:nvPr/>
          </p:nvSpPr>
          <p:spPr>
            <a:xfrm>
              <a:off x="993228" y="4598517"/>
              <a:ext cx="8008954" cy="3103846"/>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3" name="Rectangle 42">
              <a:extLst>
                <a:ext uri="{FF2B5EF4-FFF2-40B4-BE49-F238E27FC236}">
                  <a16:creationId xmlns:a16="http://schemas.microsoft.com/office/drawing/2014/main" id="{A09FA819-1846-4DFC-A876-7901B119DD0D}"/>
                </a:ext>
              </a:extLst>
            </p:cNvPr>
            <p:cNvSpPr/>
            <p:nvPr/>
          </p:nvSpPr>
          <p:spPr>
            <a:xfrm>
              <a:off x="993227" y="4598517"/>
              <a:ext cx="800895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4" name="TextBox 43">
              <a:extLst>
                <a:ext uri="{FF2B5EF4-FFF2-40B4-BE49-F238E27FC236}">
                  <a16:creationId xmlns:a16="http://schemas.microsoft.com/office/drawing/2014/main" id="{B09D4349-8663-422F-99E8-2D6B48BF6AB6}"/>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6.2.1 Some Subset Relations</a:t>
              </a: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69926A14-7E0B-4C6E-8A36-2DDCF53C225D}"/>
                    </a:ext>
                  </a:extLst>
                </p:cNvPr>
                <p:cNvSpPr txBox="1"/>
                <p:nvPr/>
              </p:nvSpPr>
              <p:spPr>
                <a:xfrm>
                  <a:off x="1109374" y="5193984"/>
                  <a:ext cx="7731125" cy="2508379"/>
                </a:xfrm>
                <a:prstGeom prst="rect">
                  <a:avLst/>
                </a:prstGeom>
                <a:noFill/>
              </p:spPr>
              <p:txBody>
                <a:bodyPr wrap="square" rtlCol="0">
                  <a:spAutoFit/>
                </a:bodyPr>
                <a:lstStyle/>
                <a:p>
                  <a:pPr>
                    <a:spcAft>
                      <a:spcPts val="600"/>
                    </a:spcAft>
                    <a:tabLst>
                      <a:tab pos="361950" algn="l"/>
                    </a:tabLst>
                  </a:pPr>
                  <a:r>
                    <a:rPr lang="en-SG" sz="2200" dirty="0"/>
                    <a:t>1.	</a:t>
                  </a:r>
                  <a:r>
                    <a:rPr lang="en-SG" sz="2200" i="1" dirty="0">
                      <a:solidFill>
                        <a:srgbClr val="C00000"/>
                      </a:solidFill>
                    </a:rPr>
                    <a:t>Inclusion of Intersection</a:t>
                  </a:r>
                  <a:r>
                    <a:rPr lang="en-SG" sz="2200" dirty="0"/>
                    <a:t>: For all sets </a:t>
                  </a:r>
                  <a14:m>
                    <m:oMath xmlns:m="http://schemas.openxmlformats.org/officeDocument/2006/math">
                      <m:r>
                        <a:rPr lang="en-SG" sz="2200" i="1" dirty="0" smtClean="0">
                          <a:latin typeface="Cambria Math" panose="02040503050406030204" pitchFamily="18" charset="0"/>
                        </a:rPr>
                        <m:t>𝐴</m:t>
                      </m:r>
                    </m:oMath>
                  </a14:m>
                  <a:r>
                    <a:rPr lang="en-SG" sz="2200" dirty="0"/>
                    <a:t> and </a:t>
                  </a:r>
                  <a14:m>
                    <m:oMath xmlns:m="http://schemas.openxmlformats.org/officeDocument/2006/math">
                      <m:r>
                        <a:rPr lang="en-SG" sz="2200" i="1" dirty="0" smtClean="0">
                          <a:latin typeface="Cambria Math" panose="02040503050406030204" pitchFamily="18" charset="0"/>
                        </a:rPr>
                        <m:t>𝐵</m:t>
                      </m:r>
                    </m:oMath>
                  </a14:m>
                  <a:r>
                    <a:rPr lang="en-SG" sz="2200" dirty="0"/>
                    <a:t>,</a:t>
                  </a:r>
                </a:p>
                <a:p>
                  <a:pPr lvl="1">
                    <a:spcAft>
                      <a:spcPts val="600"/>
                    </a:spcAft>
                    <a:tabLst>
                      <a:tab pos="1258888" algn="l"/>
                      <a:tab pos="1828800" algn="l"/>
                      <a:tab pos="4119563" algn="l"/>
                      <a:tab pos="4625975" algn="l"/>
                    </a:tabLst>
                  </a:pPr>
                  <a:r>
                    <a:rPr lang="en-SG" sz="2200" dirty="0"/>
                    <a:t>	(a)	</a:t>
                  </a:r>
                  <a14:m>
                    <m:oMath xmlns:m="http://schemas.openxmlformats.org/officeDocument/2006/math">
                      <m:r>
                        <a:rPr lang="en-US" sz="2200" b="0" i="1" smtClean="0">
                          <a:latin typeface="Cambria Math" panose="02040503050406030204" pitchFamily="18" charset="0"/>
                        </a:rPr>
                        <m:t>𝐴</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𝐵</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𝐴</m:t>
                      </m:r>
                    </m:oMath>
                  </a14:m>
                  <a:r>
                    <a:rPr lang="en-SG" sz="2200" dirty="0"/>
                    <a:t>	(b)	</a:t>
                  </a:r>
                  <a:r>
                    <a:rPr lang="en-US" sz="2200" dirty="0"/>
                    <a:t> </a:t>
                  </a:r>
                  <a14:m>
                    <m:oMath xmlns:m="http://schemas.openxmlformats.org/officeDocument/2006/math">
                      <m:r>
                        <a:rPr lang="en-US" sz="2200" i="1">
                          <a:latin typeface="Cambria Math" panose="02040503050406030204" pitchFamily="18" charset="0"/>
                        </a:rPr>
                        <m:t>𝐴</m:t>
                      </m:r>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𝐵</m:t>
                      </m:r>
                      <m:r>
                        <a:rPr lang="en-US"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𝐵</m:t>
                      </m:r>
                    </m:oMath>
                  </a14:m>
                  <a:endParaRPr lang="en-SG" sz="2200" dirty="0"/>
                </a:p>
                <a:p>
                  <a:pPr>
                    <a:spcAft>
                      <a:spcPts val="600"/>
                    </a:spcAft>
                    <a:tabLst>
                      <a:tab pos="361950" algn="l"/>
                    </a:tabLst>
                  </a:pPr>
                  <a:r>
                    <a:rPr lang="en-SG" sz="2200" dirty="0"/>
                    <a:t>2.	</a:t>
                  </a:r>
                  <a:r>
                    <a:rPr lang="en-SG" sz="2200" i="1" dirty="0">
                      <a:solidFill>
                        <a:srgbClr val="C00000"/>
                      </a:solidFill>
                    </a:rPr>
                    <a:t>Inclusion in Union</a:t>
                  </a:r>
                  <a:r>
                    <a:rPr lang="en-SG" sz="2200" dirty="0"/>
                    <a:t>: For all sets </a:t>
                  </a:r>
                  <a14:m>
                    <m:oMath xmlns:m="http://schemas.openxmlformats.org/officeDocument/2006/math">
                      <m:r>
                        <a:rPr lang="en-SG" sz="2200" i="1" dirty="0">
                          <a:latin typeface="Cambria Math" panose="02040503050406030204" pitchFamily="18" charset="0"/>
                        </a:rPr>
                        <m:t>𝐴</m:t>
                      </m:r>
                    </m:oMath>
                  </a14:m>
                  <a:r>
                    <a:rPr lang="en-SG" sz="2200" dirty="0"/>
                    <a:t> and </a:t>
                  </a:r>
                  <a14:m>
                    <m:oMath xmlns:m="http://schemas.openxmlformats.org/officeDocument/2006/math">
                      <m:r>
                        <a:rPr lang="en-SG" sz="2200" i="1" dirty="0">
                          <a:latin typeface="Cambria Math" panose="02040503050406030204" pitchFamily="18" charset="0"/>
                        </a:rPr>
                        <m:t>𝐵</m:t>
                      </m:r>
                    </m:oMath>
                  </a14:m>
                  <a:r>
                    <a:rPr lang="en-SG" sz="2200" dirty="0"/>
                    <a:t>,</a:t>
                  </a:r>
                </a:p>
                <a:p>
                  <a:pPr lvl="1">
                    <a:spcAft>
                      <a:spcPts val="600"/>
                    </a:spcAft>
                    <a:tabLst>
                      <a:tab pos="1258888" algn="l"/>
                      <a:tab pos="1828800" algn="l"/>
                      <a:tab pos="4119563" algn="l"/>
                      <a:tab pos="4625975" algn="l"/>
                    </a:tabLst>
                  </a:pPr>
                  <a:r>
                    <a:rPr lang="en-SG" sz="2200" dirty="0"/>
                    <a:t>	(a)	</a:t>
                  </a:r>
                  <a14:m>
                    <m:oMath xmlns:m="http://schemas.openxmlformats.org/officeDocument/2006/math">
                      <m:r>
                        <a:rPr lang="en-US" sz="2200" i="1">
                          <a:latin typeface="Cambria Math" panose="02040503050406030204" pitchFamily="18" charset="0"/>
                        </a:rPr>
                        <m:t>𝐴</m:t>
                      </m:r>
                      <m:r>
                        <a:rPr lang="en-US"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𝐴</m:t>
                      </m:r>
                      <m:r>
                        <a:rPr lang="en-US" sz="2200" i="1" smtClean="0">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𝐵</m:t>
                      </m:r>
                    </m:oMath>
                  </a14:m>
                  <a:r>
                    <a:rPr lang="en-SG" sz="2200" dirty="0"/>
                    <a:t>	(b)	</a:t>
                  </a:r>
                  <a14:m>
                    <m:oMath xmlns:m="http://schemas.openxmlformats.org/officeDocument/2006/math">
                      <m:r>
                        <a:rPr lang="en-US" sz="2200" b="0" i="1" smtClean="0">
                          <a:latin typeface="Cambria Math" panose="02040503050406030204" pitchFamily="18" charset="0"/>
                        </a:rPr>
                        <m:t>𝐵</m:t>
                      </m:r>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𝐴</m:t>
                      </m:r>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𝐵</m:t>
                      </m:r>
                    </m:oMath>
                  </a14:m>
                  <a:endParaRPr lang="en-US" sz="2200" dirty="0">
                    <a:ea typeface="Cambria Math" panose="02040503050406030204" pitchFamily="18" charset="0"/>
                  </a:endParaRPr>
                </a:p>
                <a:p>
                  <a:pPr>
                    <a:spcAft>
                      <a:spcPts val="600"/>
                    </a:spcAft>
                    <a:tabLst>
                      <a:tab pos="361950" algn="l"/>
                    </a:tabLst>
                  </a:pPr>
                  <a:r>
                    <a:rPr lang="en-SG" sz="2200" dirty="0"/>
                    <a:t>3.	</a:t>
                  </a:r>
                  <a:r>
                    <a:rPr lang="en-SG" sz="2200" i="1" dirty="0">
                      <a:solidFill>
                        <a:srgbClr val="C00000"/>
                      </a:solidFill>
                    </a:rPr>
                    <a:t>Transitive Property of Subsets</a:t>
                  </a:r>
                  <a:r>
                    <a:rPr lang="en-SG" sz="2200" dirty="0"/>
                    <a:t>: For all sets </a:t>
                  </a:r>
                  <a14:m>
                    <m:oMath xmlns:m="http://schemas.openxmlformats.org/officeDocument/2006/math">
                      <m:r>
                        <a:rPr lang="en-SG" sz="2200" i="1" dirty="0">
                          <a:latin typeface="Cambria Math" panose="02040503050406030204" pitchFamily="18" charset="0"/>
                        </a:rPr>
                        <m:t>𝐴</m:t>
                      </m:r>
                    </m:oMath>
                  </a14:m>
                  <a:r>
                    <a:rPr lang="en-SG" sz="2200" dirty="0"/>
                    <a:t>, </a:t>
                  </a:r>
                  <a14:m>
                    <m:oMath xmlns:m="http://schemas.openxmlformats.org/officeDocument/2006/math">
                      <m:r>
                        <a:rPr lang="en-SG" sz="2200" i="1" dirty="0" smtClean="0">
                          <a:latin typeface="Cambria Math" panose="02040503050406030204" pitchFamily="18" charset="0"/>
                        </a:rPr>
                        <m:t>𝐵</m:t>
                      </m:r>
                    </m:oMath>
                  </a14:m>
                  <a:r>
                    <a:rPr lang="en-SG" sz="2200" dirty="0"/>
                    <a:t> and </a:t>
                  </a:r>
                  <a14:m>
                    <m:oMath xmlns:m="http://schemas.openxmlformats.org/officeDocument/2006/math">
                      <m:r>
                        <a:rPr lang="en-US" sz="2200" b="0" i="1" smtClean="0">
                          <a:latin typeface="Cambria Math" panose="02040503050406030204" pitchFamily="18" charset="0"/>
                        </a:rPr>
                        <m:t>𝐶</m:t>
                      </m:r>
                    </m:oMath>
                  </a14:m>
                  <a:r>
                    <a:rPr lang="en-SG" sz="2200" dirty="0"/>
                    <a:t>,</a:t>
                  </a:r>
                </a:p>
                <a:p>
                  <a:pPr lvl="1">
                    <a:spcAft>
                      <a:spcPts val="600"/>
                    </a:spcAft>
                    <a:tabLst>
                      <a:tab pos="1258888" algn="l"/>
                      <a:tab pos="1828800" algn="l"/>
                      <a:tab pos="4119563" algn="l"/>
                      <a:tab pos="4625975" algn="l"/>
                    </a:tabLst>
                  </a:pPr>
                  <a:r>
                    <a:rPr lang="en-SG" sz="2200" dirty="0"/>
                    <a:t>	</a:t>
                  </a:r>
                  <a14:m>
                    <m:oMath xmlns:m="http://schemas.openxmlformats.org/officeDocument/2006/math">
                      <m:r>
                        <a:rPr lang="en-US" sz="2200" i="1">
                          <a:latin typeface="Cambria Math" panose="02040503050406030204" pitchFamily="18" charset="0"/>
                        </a:rPr>
                        <m:t>𝐴</m:t>
                      </m:r>
                      <m:r>
                        <a:rPr lang="en-US"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𝐵</m:t>
                      </m:r>
                      <m:r>
                        <a:rPr lang="en-US" sz="2200" i="1" smtClean="0">
                          <a:latin typeface="Cambria Math" panose="02040503050406030204" pitchFamily="18" charset="0"/>
                          <a:ea typeface="Cambria Math" panose="02040503050406030204" pitchFamily="18" charset="0"/>
                        </a:rPr>
                        <m:t>∧</m:t>
                      </m:r>
                    </m:oMath>
                  </a14:m>
                  <a:r>
                    <a:rPr lang="en-US" sz="2200" dirty="0"/>
                    <a:t> </a:t>
                  </a:r>
                  <a14:m>
                    <m:oMath xmlns:m="http://schemas.openxmlformats.org/officeDocument/2006/math">
                      <m:r>
                        <a:rPr lang="en-US" sz="2200" b="0" i="1" smtClean="0">
                          <a:latin typeface="Cambria Math" panose="02040503050406030204" pitchFamily="18" charset="0"/>
                        </a:rPr>
                        <m:t>𝐵</m:t>
                      </m:r>
                      <m:r>
                        <a:rPr lang="en-US"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𝐶</m:t>
                      </m:r>
                      <m:r>
                        <a:rPr lang="en-US" sz="2200" b="0" i="1" smtClean="0">
                          <a:latin typeface="Cambria Math" panose="02040503050406030204" pitchFamily="18" charset="0"/>
                          <a:ea typeface="Cambria Math" panose="02040503050406030204" pitchFamily="18" charset="0"/>
                        </a:rPr>
                        <m:t>→</m:t>
                      </m:r>
                      <m:r>
                        <a:rPr lang="en-US" sz="2200" i="1">
                          <a:latin typeface="Cambria Math" panose="02040503050406030204" pitchFamily="18" charset="0"/>
                        </a:rPr>
                        <m:t>𝐴</m:t>
                      </m:r>
                      <m:r>
                        <a:rPr lang="en-US" sz="2200" i="1">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𝐶</m:t>
                      </m:r>
                    </m:oMath>
                  </a14:m>
                  <a:r>
                    <a:rPr lang="en-SG" sz="2200" dirty="0"/>
                    <a:t>.</a:t>
                  </a:r>
                </a:p>
              </p:txBody>
            </p:sp>
          </mc:Choice>
          <mc:Fallback xmlns="">
            <p:sp>
              <p:nvSpPr>
                <p:cNvPr id="45" name="TextBox 44">
                  <a:extLst>
                    <a:ext uri="{FF2B5EF4-FFF2-40B4-BE49-F238E27FC236}">
                      <a16:creationId xmlns:a16="http://schemas.microsoft.com/office/drawing/2014/main" id="{69926A14-7E0B-4C6E-8A36-2DDCF53C225D}"/>
                    </a:ext>
                  </a:extLst>
                </p:cNvPr>
                <p:cNvSpPr txBox="1">
                  <a:spLocks noRot="1" noChangeAspect="1" noMove="1" noResize="1" noEditPoints="1" noAdjustHandles="1" noChangeArrowheads="1" noChangeShapeType="1" noTextEdit="1"/>
                </p:cNvSpPr>
                <p:nvPr/>
              </p:nvSpPr>
              <p:spPr>
                <a:xfrm>
                  <a:off x="1109374" y="5193984"/>
                  <a:ext cx="7731125" cy="2508379"/>
                </a:xfrm>
                <a:prstGeom prst="rect">
                  <a:avLst/>
                </a:prstGeom>
                <a:blipFill>
                  <a:blip r:embed="rId3"/>
                  <a:stretch>
                    <a:fillRect l="-1025" t="-1699" b="-4126"/>
                  </a:stretch>
                </a:blipFill>
              </p:spPr>
              <p:txBody>
                <a:bodyPr/>
                <a:lstStyle/>
                <a:p>
                  <a:r>
                    <a:rPr lang="en-US">
                      <a:noFill/>
                    </a:rPr>
                    <a:t> </a:t>
                  </a:r>
                </a:p>
              </p:txBody>
            </p:sp>
          </mc:Fallback>
        </mc:AlternateContent>
      </p:grpSp>
    </p:spTree>
    <p:extLst>
      <p:ext uri="{BB962C8B-B14F-4D97-AF65-F5344CB8AC3E}">
        <p14:creationId xmlns:p14="http://schemas.microsoft.com/office/powerpoint/2010/main" val="1819079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60000"/>
                    <a:lumOff val="40000"/>
                  </a:schemeClr>
                </a:solidFill>
              </a:rPr>
              <a:t>Properties of Sets</a:t>
            </a:r>
            <a:endParaRPr lang="en-SG" sz="1050" b="1" dirty="0">
              <a:solidFill>
                <a:schemeClr val="accent4">
                  <a:lumMod val="60000"/>
                  <a:lumOff val="4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Properties of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41</a:t>
            </a:fld>
            <a:endParaRPr lang="en-SG" dirty="0"/>
          </a:p>
        </p:txBody>
      </p:sp>
      <p:sp>
        <p:nvSpPr>
          <p:cNvPr id="16" name="Oval 15"/>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E0986A8E-48A3-40E8-B6C9-D7E68AAC65BE}"/>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DC5CA3BF-DE8E-4E50-8B60-67BB01046A3F}"/>
              </a:ext>
            </a:extLst>
          </p:cNvPr>
          <p:cNvSpPr/>
          <p:nvPr/>
        </p:nvSpPr>
        <p:spPr>
          <a:xfrm>
            <a:off x="2867428"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7B141112-EA70-497A-83D0-16A50956CD3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48A3D2A4-E183-4678-BC90-80BE48F8C8A1}"/>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D60E9018-02F9-43E3-98AA-201927633984}"/>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E0986A8E-48A3-40E8-B6C9-D7E68AAC65B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48A3D2A4-E183-4678-BC90-80BE48F8C8A1}"/>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D60E9018-02F9-43E3-98AA-201927633984}"/>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7B141112-EA70-497A-83D0-16A50956CD3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TextBox 28">
            <a:extLst>
              <a:ext uri="{FF2B5EF4-FFF2-40B4-BE49-F238E27FC236}">
                <a16:creationId xmlns:a16="http://schemas.microsoft.com/office/drawing/2014/main" id="{6094D2DF-4405-4783-BAF8-AC79A3FB2E32}"/>
              </a:ext>
            </a:extLst>
          </p:cNvPr>
          <p:cNvSpPr txBox="1"/>
          <p:nvPr/>
        </p:nvSpPr>
        <p:spPr>
          <a:xfrm>
            <a:off x="470705" y="925911"/>
            <a:ext cx="8202590" cy="1384995"/>
          </a:xfrm>
          <a:prstGeom prst="rect">
            <a:avLst/>
          </a:prstGeom>
          <a:noFill/>
          <a:ln>
            <a:noFill/>
          </a:ln>
        </p:spPr>
        <p:txBody>
          <a:bodyPr wrap="square" rtlCol="0">
            <a:spAutoFit/>
          </a:bodyPr>
          <a:lstStyle/>
          <a:p>
            <a:r>
              <a:rPr lang="en-US" altLang="en-US" sz="2800" dirty="0"/>
              <a:t>Procedural versions of the definitions of the other set operations are derived similarly and are summarized below.</a:t>
            </a:r>
            <a:endParaRPr lang="en-US" altLang="en-US" sz="2400" dirty="0"/>
          </a:p>
        </p:txBody>
      </p:sp>
      <p:grpSp>
        <p:nvGrpSpPr>
          <p:cNvPr id="30" name="Group 29">
            <a:extLst>
              <a:ext uri="{FF2B5EF4-FFF2-40B4-BE49-F238E27FC236}">
                <a16:creationId xmlns:a16="http://schemas.microsoft.com/office/drawing/2014/main" id="{010E19B1-3C1E-4C07-9D6D-43F31FCCA90A}"/>
              </a:ext>
            </a:extLst>
          </p:cNvPr>
          <p:cNvGrpSpPr/>
          <p:nvPr/>
        </p:nvGrpSpPr>
        <p:grpSpPr>
          <a:xfrm>
            <a:off x="809717" y="2301658"/>
            <a:ext cx="7863578" cy="2934403"/>
            <a:chOff x="993228" y="4598517"/>
            <a:chExt cx="7863578" cy="2934403"/>
          </a:xfrm>
        </p:grpSpPr>
        <p:sp>
          <p:nvSpPr>
            <p:cNvPr id="40" name="Rectangle 39">
              <a:extLst>
                <a:ext uri="{FF2B5EF4-FFF2-40B4-BE49-F238E27FC236}">
                  <a16:creationId xmlns:a16="http://schemas.microsoft.com/office/drawing/2014/main" id="{4715FD0A-D783-4401-9F51-865AA31E2F38}"/>
                </a:ext>
              </a:extLst>
            </p:cNvPr>
            <p:cNvSpPr/>
            <p:nvPr/>
          </p:nvSpPr>
          <p:spPr>
            <a:xfrm>
              <a:off x="993228" y="4598517"/>
              <a:ext cx="7863578" cy="2934403"/>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1" name="Rectangle 40">
              <a:extLst>
                <a:ext uri="{FF2B5EF4-FFF2-40B4-BE49-F238E27FC236}">
                  <a16:creationId xmlns:a16="http://schemas.microsoft.com/office/drawing/2014/main" id="{CF00C195-F5D0-4B1D-BCA7-3E5F20EEAA99}"/>
                </a:ext>
              </a:extLst>
            </p:cNvPr>
            <p:cNvSpPr/>
            <p:nvPr/>
          </p:nvSpPr>
          <p:spPr>
            <a:xfrm>
              <a:off x="993228" y="4598517"/>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2" name="TextBox 41">
              <a:extLst>
                <a:ext uri="{FF2B5EF4-FFF2-40B4-BE49-F238E27FC236}">
                  <a16:creationId xmlns:a16="http://schemas.microsoft.com/office/drawing/2014/main" id="{CAC6C8AD-4585-47D9-8CBD-9029BD96CC16}"/>
                </a:ext>
              </a:extLst>
            </p:cNvPr>
            <p:cNvSpPr txBox="1"/>
            <p:nvPr/>
          </p:nvSpPr>
          <p:spPr>
            <a:xfrm>
              <a:off x="1109374" y="4598517"/>
              <a:ext cx="5278853" cy="461665"/>
            </a:xfrm>
            <a:prstGeom prst="rect">
              <a:avLst/>
            </a:prstGeom>
            <a:noFill/>
          </p:spPr>
          <p:txBody>
            <a:bodyPr wrap="square" rtlCol="0">
              <a:spAutoFit/>
            </a:bodyPr>
            <a:lstStyle/>
            <a:p>
              <a:r>
                <a:rPr lang="en-SG" sz="2400" dirty="0">
                  <a:solidFill>
                    <a:schemeClr val="bg1"/>
                  </a:solidFill>
                </a:rPr>
                <a:t>Procedural Versions of Set Definitions</a:t>
              </a:r>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4646371F-07E0-4C5E-8047-495D32E986C8}"/>
                    </a:ext>
                  </a:extLst>
                </p:cNvPr>
                <p:cNvSpPr txBox="1"/>
                <p:nvPr/>
              </p:nvSpPr>
              <p:spPr>
                <a:xfrm>
                  <a:off x="1142631" y="5093791"/>
                  <a:ext cx="7493526" cy="2439129"/>
                </a:xfrm>
                <a:prstGeom prst="rect">
                  <a:avLst/>
                </a:prstGeom>
                <a:noFill/>
              </p:spPr>
              <p:txBody>
                <a:bodyPr wrap="square" rtlCol="0">
                  <a:spAutoFit/>
                </a:bodyPr>
                <a:lstStyle/>
                <a:p>
                  <a:pPr>
                    <a:spcAft>
                      <a:spcPts val="300"/>
                    </a:spcAft>
                  </a:pPr>
                  <a:r>
                    <a:rPr lang="en-US" sz="2000" dirty="0"/>
                    <a:t>Let </a:t>
                  </a:r>
                  <a14:m>
                    <m:oMath xmlns:m="http://schemas.openxmlformats.org/officeDocument/2006/math">
                      <m:r>
                        <a:rPr lang="en-US" sz="2000" i="1" dirty="0" smtClean="0">
                          <a:latin typeface="Cambria Math" panose="02040503050406030204" pitchFamily="18" charset="0"/>
                        </a:rPr>
                        <m:t>𝑋</m:t>
                      </m:r>
                    </m:oMath>
                  </a14:m>
                  <a:r>
                    <a:rPr lang="en-US" sz="2000" dirty="0"/>
                    <a:t> and </a:t>
                  </a:r>
                  <a14:m>
                    <m:oMath xmlns:m="http://schemas.openxmlformats.org/officeDocument/2006/math">
                      <m:r>
                        <a:rPr lang="en-US" sz="2000" i="1" dirty="0" smtClean="0">
                          <a:latin typeface="Cambria Math" panose="02040503050406030204" pitchFamily="18" charset="0"/>
                        </a:rPr>
                        <m:t>𝑌</m:t>
                      </m:r>
                    </m:oMath>
                  </a14:m>
                  <a:r>
                    <a:rPr lang="en-US" sz="2000" dirty="0"/>
                    <a:t> be subsets of a universal set </a:t>
                  </a:r>
                  <a14:m>
                    <m:oMath xmlns:m="http://schemas.openxmlformats.org/officeDocument/2006/math">
                      <m:r>
                        <a:rPr lang="en-US" sz="2000" i="1" dirty="0" smtClean="0">
                          <a:latin typeface="Cambria Math" panose="02040503050406030204" pitchFamily="18" charset="0"/>
                        </a:rPr>
                        <m:t>𝑈</m:t>
                      </m:r>
                    </m:oMath>
                  </a14:m>
                  <a:r>
                    <a:rPr lang="en-US" sz="2000" dirty="0"/>
                    <a:t> and suppose </a:t>
                  </a:r>
                  <a14:m>
                    <m:oMath xmlns:m="http://schemas.openxmlformats.org/officeDocument/2006/math">
                      <m:r>
                        <a:rPr lang="en-SG" sz="2000" b="0" i="1" dirty="0" smtClean="0">
                          <a:latin typeface="Cambria Math" panose="02040503050406030204" pitchFamily="18" charset="0"/>
                        </a:rPr>
                        <m:t>𝑎</m:t>
                      </m:r>
                    </m:oMath>
                  </a14:m>
                  <a:r>
                    <a:rPr lang="en-US" sz="2000" dirty="0"/>
                    <a:t> and </a:t>
                  </a:r>
                  <a14:m>
                    <m:oMath xmlns:m="http://schemas.openxmlformats.org/officeDocument/2006/math">
                      <m:r>
                        <a:rPr lang="en-SG" sz="2000" b="0" i="1" dirty="0" smtClean="0">
                          <a:latin typeface="Cambria Math" panose="02040503050406030204" pitchFamily="18" charset="0"/>
                        </a:rPr>
                        <m:t>𝑏</m:t>
                      </m:r>
                    </m:oMath>
                  </a14:m>
                  <a:r>
                    <a:rPr lang="en-US" sz="2000" dirty="0"/>
                    <a:t> are elements of </a:t>
                  </a:r>
                  <a14:m>
                    <m:oMath xmlns:m="http://schemas.openxmlformats.org/officeDocument/2006/math">
                      <m:r>
                        <a:rPr lang="en-US" sz="2000" i="1" dirty="0" smtClean="0">
                          <a:latin typeface="Cambria Math" panose="02040503050406030204" pitchFamily="18" charset="0"/>
                        </a:rPr>
                        <m:t>𝑈</m:t>
                      </m:r>
                    </m:oMath>
                  </a14:m>
                  <a:r>
                    <a:rPr lang="en-US" sz="2000" dirty="0"/>
                    <a:t>.</a:t>
                  </a:r>
                </a:p>
                <a:p>
                  <a:pPr marL="180975">
                    <a:spcAft>
                      <a:spcPts val="300"/>
                    </a:spcAft>
                    <a:tabLst>
                      <a:tab pos="542925" algn="l"/>
                    </a:tabLst>
                  </a:pPr>
                  <a:r>
                    <a:rPr lang="en-US" sz="2000" dirty="0"/>
                    <a:t>1.	</a:t>
                  </a:r>
                  <a14:m>
                    <m:oMath xmlns:m="http://schemas.openxmlformats.org/officeDocument/2006/math">
                      <m:r>
                        <a:rPr lang="en-SG" sz="2000" b="0" i="1" smtClean="0">
                          <a:latin typeface="Cambria Math" panose="02040503050406030204" pitchFamily="18" charset="0"/>
                        </a:rPr>
                        <m:t>𝑎</m:t>
                      </m:r>
                      <m:r>
                        <a:rPr lang="en-SG" sz="2000" b="0" i="1" smtClean="0">
                          <a:latin typeface="Cambria Math" panose="02040503050406030204" pitchFamily="18" charset="0"/>
                          <a:ea typeface="Cambria Math" panose="02040503050406030204" pitchFamily="18" charset="0"/>
                        </a:rPr>
                        <m:t>∈</m:t>
                      </m:r>
                      <m:r>
                        <a:rPr lang="en-SG" sz="2000" b="0" i="1" smtClean="0">
                          <a:latin typeface="Cambria Math" panose="02040503050406030204" pitchFamily="18" charset="0"/>
                          <a:ea typeface="Cambria Math" panose="02040503050406030204" pitchFamily="18" charset="0"/>
                        </a:rPr>
                        <m:t>𝑋</m:t>
                      </m:r>
                      <m:r>
                        <a:rPr lang="en-SG" sz="2000" b="0" i="1" smtClean="0">
                          <a:latin typeface="Cambria Math" panose="02040503050406030204" pitchFamily="18" charset="0"/>
                          <a:ea typeface="Cambria Math" panose="02040503050406030204" pitchFamily="18" charset="0"/>
                        </a:rPr>
                        <m:t>∪</m:t>
                      </m:r>
                      <m:r>
                        <a:rPr lang="en-SG" sz="2000" b="0" i="1" smtClean="0">
                          <a:latin typeface="Cambria Math" panose="02040503050406030204" pitchFamily="18" charset="0"/>
                          <a:ea typeface="Cambria Math" panose="02040503050406030204" pitchFamily="18" charset="0"/>
                        </a:rPr>
                        <m:t>𝑌</m:t>
                      </m:r>
                      <m:r>
                        <a:rPr lang="en-SG" sz="2000" b="0" i="1" smtClean="0">
                          <a:latin typeface="Cambria Math" panose="02040503050406030204" pitchFamily="18" charset="0"/>
                          <a:ea typeface="Cambria Math" panose="02040503050406030204" pitchFamily="18" charset="0"/>
                        </a:rPr>
                        <m:t>⇔</m:t>
                      </m:r>
                      <m:r>
                        <a:rPr lang="en-SG" sz="2000" b="0" i="1" smtClean="0">
                          <a:latin typeface="Cambria Math" panose="02040503050406030204" pitchFamily="18" charset="0"/>
                          <a:ea typeface="Cambria Math" panose="02040503050406030204" pitchFamily="18" charset="0"/>
                        </a:rPr>
                        <m:t>𝑎</m:t>
                      </m:r>
                      <m:r>
                        <a:rPr lang="en-SG" sz="2000" b="0" i="1" smtClean="0">
                          <a:latin typeface="Cambria Math" panose="02040503050406030204" pitchFamily="18" charset="0"/>
                          <a:ea typeface="Cambria Math" panose="02040503050406030204" pitchFamily="18" charset="0"/>
                        </a:rPr>
                        <m:t>∈</m:t>
                      </m:r>
                      <m:r>
                        <a:rPr lang="en-SG" sz="2000" b="0" i="1" smtClean="0">
                          <a:latin typeface="Cambria Math" panose="02040503050406030204" pitchFamily="18" charset="0"/>
                          <a:ea typeface="Cambria Math" panose="02040503050406030204" pitchFamily="18" charset="0"/>
                        </a:rPr>
                        <m:t>𝑋</m:t>
                      </m:r>
                      <m:r>
                        <a:rPr lang="en-SG" sz="2000" b="0" i="1" smtClean="0">
                          <a:latin typeface="Cambria Math" panose="02040503050406030204" pitchFamily="18" charset="0"/>
                          <a:ea typeface="Cambria Math" panose="02040503050406030204" pitchFamily="18" charset="0"/>
                        </a:rPr>
                        <m:t>∨</m:t>
                      </m:r>
                      <m:r>
                        <a:rPr lang="en-SG" sz="2000" b="0" i="1" smtClean="0">
                          <a:latin typeface="Cambria Math" panose="02040503050406030204" pitchFamily="18" charset="0"/>
                          <a:ea typeface="Cambria Math" panose="02040503050406030204" pitchFamily="18" charset="0"/>
                        </a:rPr>
                        <m:t>𝑎</m:t>
                      </m:r>
                      <m:r>
                        <a:rPr lang="en-SG" sz="2000" b="0" i="1" smtClean="0">
                          <a:latin typeface="Cambria Math" panose="02040503050406030204" pitchFamily="18" charset="0"/>
                          <a:ea typeface="Cambria Math" panose="02040503050406030204" pitchFamily="18" charset="0"/>
                        </a:rPr>
                        <m:t>∈</m:t>
                      </m:r>
                      <m:r>
                        <a:rPr lang="en-SG" sz="2000" b="0" i="1" smtClean="0">
                          <a:latin typeface="Cambria Math" panose="02040503050406030204" pitchFamily="18" charset="0"/>
                          <a:ea typeface="Cambria Math" panose="02040503050406030204" pitchFamily="18" charset="0"/>
                        </a:rPr>
                        <m:t>𝑌</m:t>
                      </m:r>
                    </m:oMath>
                  </a14:m>
                  <a:endParaRPr lang="en-US" sz="2000" dirty="0"/>
                </a:p>
                <a:p>
                  <a:pPr marL="180975">
                    <a:spcAft>
                      <a:spcPts val="300"/>
                    </a:spcAft>
                    <a:tabLst>
                      <a:tab pos="542925" algn="l"/>
                    </a:tabLst>
                  </a:pPr>
                  <a:r>
                    <a:rPr lang="en-US" sz="2000" dirty="0"/>
                    <a:t>2.	</a:t>
                  </a:r>
                  <a14:m>
                    <m:oMath xmlns:m="http://schemas.openxmlformats.org/officeDocument/2006/math">
                      <m:r>
                        <a:rPr lang="en-SG" sz="2000" b="0" i="1" smtClean="0">
                          <a:latin typeface="Cambria Math" panose="02040503050406030204" pitchFamily="18" charset="0"/>
                        </a:rPr>
                        <m:t>𝑎</m:t>
                      </m:r>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𝑋</m:t>
                      </m:r>
                      <m:r>
                        <a:rPr lang="en-SG" sz="2000" i="1" smtClean="0">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𝑌</m:t>
                      </m:r>
                      <m:r>
                        <a:rPr lang="en-SG" sz="2000" i="1">
                          <a:latin typeface="Cambria Math" panose="02040503050406030204" pitchFamily="18" charset="0"/>
                          <a:ea typeface="Cambria Math" panose="02040503050406030204" pitchFamily="18" charset="0"/>
                        </a:rPr>
                        <m:t>⇔</m:t>
                      </m:r>
                      <m:r>
                        <a:rPr lang="en-SG" sz="2000" b="0" i="1" smtClean="0">
                          <a:latin typeface="Cambria Math" panose="02040503050406030204" pitchFamily="18" charset="0"/>
                          <a:ea typeface="Cambria Math" panose="02040503050406030204" pitchFamily="18" charset="0"/>
                        </a:rPr>
                        <m:t>𝑎</m:t>
                      </m:r>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𝑋</m:t>
                      </m:r>
                      <m:r>
                        <a:rPr lang="en-SG" sz="2000" i="1" smtClean="0">
                          <a:latin typeface="Cambria Math" panose="02040503050406030204" pitchFamily="18" charset="0"/>
                          <a:ea typeface="Cambria Math" panose="02040503050406030204" pitchFamily="18" charset="0"/>
                        </a:rPr>
                        <m:t>∧</m:t>
                      </m:r>
                      <m:r>
                        <a:rPr lang="en-SG" sz="2000" b="0" i="1" smtClean="0">
                          <a:latin typeface="Cambria Math" panose="02040503050406030204" pitchFamily="18" charset="0"/>
                          <a:ea typeface="Cambria Math" panose="02040503050406030204" pitchFamily="18" charset="0"/>
                        </a:rPr>
                        <m:t>𝑎</m:t>
                      </m:r>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𝑌</m:t>
                      </m:r>
                    </m:oMath>
                  </a14:m>
                  <a:endParaRPr lang="en-US" sz="2000" dirty="0"/>
                </a:p>
                <a:p>
                  <a:pPr marL="180975">
                    <a:spcAft>
                      <a:spcPts val="300"/>
                    </a:spcAft>
                    <a:tabLst>
                      <a:tab pos="542925" algn="l"/>
                    </a:tabLst>
                  </a:pPr>
                  <a:r>
                    <a:rPr lang="en-US" sz="2000" dirty="0"/>
                    <a:t>3.	</a:t>
                  </a:r>
                  <a14:m>
                    <m:oMath xmlns:m="http://schemas.openxmlformats.org/officeDocument/2006/math">
                      <m:r>
                        <a:rPr lang="en-SG" sz="2000" i="1">
                          <a:latin typeface="Cambria Math" panose="02040503050406030204" pitchFamily="18" charset="0"/>
                        </a:rPr>
                        <m:t>𝑎</m:t>
                      </m:r>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𝑋</m:t>
                      </m:r>
                      <m:r>
                        <a:rPr lang="en-SG" sz="2000" b="0" i="1" smtClean="0">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𝑌</m:t>
                      </m:r>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𝑎</m:t>
                      </m:r>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𝑋</m:t>
                      </m:r>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𝑎</m:t>
                      </m:r>
                      <m:r>
                        <a:rPr lang="en-SG" sz="2000" i="1" smtClean="0">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𝑌</m:t>
                      </m:r>
                    </m:oMath>
                  </a14:m>
                  <a:endParaRPr lang="en-US" sz="2000" dirty="0"/>
                </a:p>
                <a:p>
                  <a:pPr marL="180975">
                    <a:spcAft>
                      <a:spcPts val="300"/>
                    </a:spcAft>
                    <a:tabLst>
                      <a:tab pos="542925" algn="l"/>
                    </a:tabLst>
                  </a:pPr>
                  <a:r>
                    <a:rPr lang="en-US" sz="2000" dirty="0"/>
                    <a:t>4.	</a:t>
                  </a:r>
                  <a14:m>
                    <m:oMath xmlns:m="http://schemas.openxmlformats.org/officeDocument/2006/math">
                      <m:r>
                        <a:rPr lang="en-SG" sz="2000" i="1">
                          <a:latin typeface="Cambria Math" panose="02040503050406030204" pitchFamily="18" charset="0"/>
                        </a:rPr>
                        <m:t>𝑎</m:t>
                      </m:r>
                      <m:r>
                        <a:rPr lang="en-SG" sz="2000" i="1">
                          <a:latin typeface="Cambria Math" panose="02040503050406030204" pitchFamily="18" charset="0"/>
                          <a:ea typeface="Cambria Math" panose="02040503050406030204" pitchFamily="18" charset="0"/>
                        </a:rPr>
                        <m:t>∈</m:t>
                      </m:r>
                      <m:acc>
                        <m:accPr>
                          <m:chr m:val="̅"/>
                          <m:ctrlPr>
                            <a:rPr lang="en-SG" sz="2000" i="1" smtClean="0">
                              <a:latin typeface="Cambria Math" panose="02040503050406030204" pitchFamily="18" charset="0"/>
                              <a:ea typeface="Cambria Math" panose="02040503050406030204" pitchFamily="18" charset="0"/>
                            </a:rPr>
                          </m:ctrlPr>
                        </m:accPr>
                        <m:e>
                          <m:r>
                            <a:rPr lang="en-SG" sz="2000" b="0" i="1" smtClean="0">
                              <a:latin typeface="Cambria Math" panose="02040503050406030204" pitchFamily="18" charset="0"/>
                              <a:ea typeface="Cambria Math" panose="02040503050406030204" pitchFamily="18" charset="0"/>
                            </a:rPr>
                            <m:t>𝑋</m:t>
                          </m:r>
                        </m:e>
                      </m:acc>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𝑎</m:t>
                      </m:r>
                      <m:r>
                        <a:rPr lang="en-SG" sz="2000" i="1">
                          <a:latin typeface="Cambria Math" panose="02040503050406030204" pitchFamily="18" charset="0"/>
                          <a:ea typeface="Cambria Math" panose="02040503050406030204" pitchFamily="18" charset="0"/>
                        </a:rPr>
                        <m:t>∉</m:t>
                      </m:r>
                      <m:r>
                        <a:rPr lang="en-SG" sz="2000" b="0" i="1" smtClean="0">
                          <a:latin typeface="Cambria Math" panose="02040503050406030204" pitchFamily="18" charset="0"/>
                          <a:ea typeface="Cambria Math" panose="02040503050406030204" pitchFamily="18" charset="0"/>
                        </a:rPr>
                        <m:t>𝑋</m:t>
                      </m:r>
                    </m:oMath>
                  </a14:m>
                  <a:endParaRPr lang="en-US" sz="2000" dirty="0"/>
                </a:p>
                <a:p>
                  <a:pPr marL="180975">
                    <a:spcAft>
                      <a:spcPts val="300"/>
                    </a:spcAft>
                    <a:tabLst>
                      <a:tab pos="542925" algn="l"/>
                    </a:tabLst>
                  </a:pPr>
                  <a:r>
                    <a:rPr lang="en-US" sz="2000" dirty="0"/>
                    <a:t>5.	</a:t>
                  </a:r>
                  <a14:m>
                    <m:oMath xmlns:m="http://schemas.openxmlformats.org/officeDocument/2006/math">
                      <m:r>
                        <a:rPr lang="en-SG" sz="2000" b="0" i="1" smtClean="0">
                          <a:latin typeface="Cambria Math" panose="02040503050406030204" pitchFamily="18" charset="0"/>
                        </a:rPr>
                        <m:t>(</m:t>
                      </m:r>
                      <m:r>
                        <a:rPr lang="en-SG" sz="2000" b="0" i="1" smtClean="0">
                          <a:latin typeface="Cambria Math" panose="02040503050406030204" pitchFamily="18" charset="0"/>
                        </a:rPr>
                        <m:t>𝑎</m:t>
                      </m:r>
                      <m:r>
                        <a:rPr lang="en-SG" sz="2000" b="0" i="1" smtClean="0">
                          <a:latin typeface="Cambria Math" panose="02040503050406030204" pitchFamily="18" charset="0"/>
                        </a:rPr>
                        <m:t>,</m:t>
                      </m:r>
                      <m:r>
                        <a:rPr lang="en-SG" sz="2000" b="0" i="1" smtClean="0">
                          <a:latin typeface="Cambria Math" panose="02040503050406030204" pitchFamily="18" charset="0"/>
                        </a:rPr>
                        <m:t>𝑏</m:t>
                      </m:r>
                      <m:r>
                        <a:rPr lang="en-SG" sz="2000" b="0" i="1" smtClean="0">
                          <a:latin typeface="Cambria Math" panose="02040503050406030204" pitchFamily="18" charset="0"/>
                        </a:rPr>
                        <m:t>)∈</m:t>
                      </m:r>
                      <m:r>
                        <a:rPr lang="en-SG" sz="2000" b="0" i="1" smtClean="0">
                          <a:latin typeface="Cambria Math" panose="02040503050406030204" pitchFamily="18" charset="0"/>
                          <a:ea typeface="Cambria Math" panose="02040503050406030204" pitchFamily="18" charset="0"/>
                        </a:rPr>
                        <m:t>𝑋</m:t>
                      </m:r>
                      <m:r>
                        <a:rPr lang="en-SG" sz="2000" b="0" i="1" smtClean="0">
                          <a:latin typeface="Cambria Math" panose="02040503050406030204" pitchFamily="18" charset="0"/>
                          <a:ea typeface="Cambria Math" panose="02040503050406030204" pitchFamily="18" charset="0"/>
                        </a:rPr>
                        <m:t>×</m:t>
                      </m:r>
                      <m:r>
                        <a:rPr lang="en-SG" sz="2000" b="0" i="1" smtClean="0">
                          <a:latin typeface="Cambria Math" panose="02040503050406030204" pitchFamily="18" charset="0"/>
                          <a:ea typeface="Cambria Math" panose="02040503050406030204" pitchFamily="18" charset="0"/>
                        </a:rPr>
                        <m:t>𝑌</m:t>
                      </m:r>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𝑎</m:t>
                      </m:r>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𝑋</m:t>
                      </m:r>
                      <m:r>
                        <a:rPr lang="en-SG" sz="2000" i="1">
                          <a:latin typeface="Cambria Math" panose="02040503050406030204" pitchFamily="18" charset="0"/>
                          <a:ea typeface="Cambria Math" panose="02040503050406030204" pitchFamily="18" charset="0"/>
                        </a:rPr>
                        <m:t>∧</m:t>
                      </m:r>
                      <m:r>
                        <a:rPr lang="en-SG" sz="2000" b="0" i="1" smtClean="0">
                          <a:latin typeface="Cambria Math" panose="02040503050406030204" pitchFamily="18" charset="0"/>
                          <a:ea typeface="Cambria Math" panose="02040503050406030204" pitchFamily="18" charset="0"/>
                        </a:rPr>
                        <m:t>𝑏</m:t>
                      </m:r>
                      <m:r>
                        <a:rPr lang="en-SG" sz="2000" i="1">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𝑌</m:t>
                      </m:r>
                    </m:oMath>
                  </a14:m>
                  <a:endParaRPr lang="en-US" sz="2000" dirty="0"/>
                </a:p>
              </p:txBody>
            </p:sp>
          </mc:Choice>
          <mc:Fallback xmlns="">
            <p:sp>
              <p:nvSpPr>
                <p:cNvPr id="43" name="TextBox 42">
                  <a:extLst>
                    <a:ext uri="{FF2B5EF4-FFF2-40B4-BE49-F238E27FC236}">
                      <a16:creationId xmlns:a16="http://schemas.microsoft.com/office/drawing/2014/main" id="{4646371F-07E0-4C5E-8047-495D32E986C8}"/>
                    </a:ext>
                  </a:extLst>
                </p:cNvPr>
                <p:cNvSpPr txBox="1">
                  <a:spLocks noRot="1" noChangeAspect="1" noMove="1" noResize="1" noEditPoints="1" noAdjustHandles="1" noChangeArrowheads="1" noChangeShapeType="1" noTextEdit="1"/>
                </p:cNvSpPr>
                <p:nvPr/>
              </p:nvSpPr>
              <p:spPr>
                <a:xfrm>
                  <a:off x="1142631" y="5093791"/>
                  <a:ext cx="7493526" cy="2439129"/>
                </a:xfrm>
                <a:prstGeom prst="rect">
                  <a:avLst/>
                </a:prstGeom>
                <a:blipFill>
                  <a:blip r:embed="rId3"/>
                  <a:stretch>
                    <a:fillRect l="-813" t="-1500" b="-3500"/>
                  </a:stretch>
                </a:blipFill>
              </p:spPr>
              <p:txBody>
                <a:bodyPr/>
                <a:lstStyle/>
                <a:p>
                  <a:r>
                    <a:rPr lang="en-SG">
                      <a:noFill/>
                    </a:rPr>
                    <a:t> </a:t>
                  </a:r>
                </a:p>
              </p:txBody>
            </p:sp>
          </mc:Fallback>
        </mc:AlternateContent>
      </p:gr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08240BAC-006D-44A2-8155-2B350A6C4CF5}"/>
                  </a:ext>
                </a:extLst>
              </p:cNvPr>
              <p:cNvSpPr txBox="1"/>
              <p:nvPr/>
            </p:nvSpPr>
            <p:spPr>
              <a:xfrm>
                <a:off x="470705" y="5411479"/>
                <a:ext cx="7863578" cy="1200329"/>
              </a:xfrm>
              <a:prstGeom prst="rect">
                <a:avLst/>
              </a:prstGeom>
              <a:noFill/>
            </p:spPr>
            <p:txBody>
              <a:bodyPr wrap="square" rtlCol="0">
                <a:spAutoFit/>
              </a:bodyPr>
              <a:lstStyle/>
              <a:p>
                <a:r>
                  <a:rPr lang="en-US" sz="2400" dirty="0"/>
                  <a:t>Note: In a context where </a:t>
                </a:r>
                <a14:m>
                  <m:oMath xmlns:m="http://schemas.openxmlformats.org/officeDocument/2006/math">
                    <m:r>
                      <a:rPr lang="en-US" sz="2400" i="1" dirty="0" smtClean="0">
                        <a:latin typeface="Cambria Math" panose="02040503050406030204" pitchFamily="18" charset="0"/>
                      </a:rPr>
                      <m:t>𝑈</m:t>
                    </m:r>
                  </m:oMath>
                </a14:m>
                <a:r>
                  <a:rPr lang="en-US" sz="2400" dirty="0"/>
                  <a:t> is the universal set (so that implicitly means </a:t>
                </a:r>
                <a14:m>
                  <m:oMath xmlns:m="http://schemas.openxmlformats.org/officeDocument/2006/math">
                    <m:r>
                      <a:rPr lang="en-US" sz="2400" b="0" i="1" smtClean="0">
                        <a:latin typeface="Cambria Math" panose="02040503050406030204" pitchFamily="18" charset="0"/>
                      </a:rPr>
                      <m:t>𝑈</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𝑋</m:t>
                    </m:r>
                  </m:oMath>
                </a14:m>
                <a:r>
                  <a:rPr lang="en-SG" sz="2400" dirty="0"/>
                  <a:t>), the complement of </a:t>
                </a:r>
                <a14:m>
                  <m:oMath xmlns:m="http://schemas.openxmlformats.org/officeDocument/2006/math">
                    <m:r>
                      <a:rPr lang="en-SG" sz="2400" i="1" dirty="0" smtClean="0">
                        <a:latin typeface="Cambria Math" panose="02040503050406030204" pitchFamily="18" charset="0"/>
                      </a:rPr>
                      <m:t>𝑋</m:t>
                    </m:r>
                  </m:oMath>
                </a14:m>
                <a:r>
                  <a:rPr lang="en-SG" sz="2400" dirty="0"/>
                  <a:t>, denoted </a:t>
                </a:r>
                <a14:m>
                  <m:oMath xmlns:m="http://schemas.openxmlformats.org/officeDocument/2006/math">
                    <m:acc>
                      <m:accPr>
                        <m:chr m:val="̅"/>
                        <m:ctrlPr>
                          <a:rPr lang="en-SG" sz="2400" i="1" smtClean="0">
                            <a:latin typeface="Cambria Math" panose="02040503050406030204" pitchFamily="18" charset="0"/>
                          </a:rPr>
                        </m:ctrlPr>
                      </m:accPr>
                      <m:e>
                        <m:r>
                          <a:rPr lang="en-US" sz="2400" b="0" i="1" smtClean="0">
                            <a:latin typeface="Cambria Math" panose="02040503050406030204" pitchFamily="18" charset="0"/>
                          </a:rPr>
                          <m:t>𝑋</m:t>
                        </m:r>
                      </m:e>
                    </m:acc>
                  </m:oMath>
                </a14:m>
                <a:r>
                  <a:rPr lang="en-SG" sz="2400" dirty="0"/>
                  <a:t> or </a:t>
                </a:r>
                <a14:m>
                  <m:oMath xmlns:m="http://schemas.openxmlformats.org/officeDocument/2006/math">
                    <m:sSup>
                      <m:sSupPr>
                        <m:ctrlPr>
                          <a:rPr lang="en-SG" sz="2400" i="1" smtClean="0">
                            <a:latin typeface="Cambria Math" panose="02040503050406030204" pitchFamily="18" charset="0"/>
                          </a:rPr>
                        </m:ctrlPr>
                      </m:sSupPr>
                      <m:e>
                        <m:r>
                          <a:rPr lang="en-US" sz="2400" b="0" i="1" smtClean="0">
                            <a:latin typeface="Cambria Math" panose="02040503050406030204" pitchFamily="18" charset="0"/>
                          </a:rPr>
                          <m:t>𝑋</m:t>
                        </m:r>
                      </m:e>
                      <m:sup>
                        <m:r>
                          <a:rPr lang="en-US" sz="2400" b="0" i="1" smtClean="0">
                            <a:latin typeface="Cambria Math" panose="02040503050406030204" pitchFamily="18" charset="0"/>
                          </a:rPr>
                          <m:t>𝑐</m:t>
                        </m:r>
                      </m:sup>
                    </m:sSup>
                  </m:oMath>
                </a14:m>
                <a:r>
                  <a:rPr lang="en-SG" sz="2400" dirty="0"/>
                  <a:t>, is defined by </a:t>
                </a:r>
                <a14:m>
                  <m:oMath xmlns:m="http://schemas.openxmlformats.org/officeDocument/2006/math">
                    <m:acc>
                      <m:accPr>
                        <m:chr m:val="̅"/>
                        <m:ctrlPr>
                          <a:rPr lang="en-SG" sz="2400" i="1">
                            <a:latin typeface="Cambria Math" panose="02040503050406030204" pitchFamily="18" charset="0"/>
                          </a:rPr>
                        </m:ctrlPr>
                      </m:accPr>
                      <m:e>
                        <m:r>
                          <a:rPr lang="en-US" sz="2400" i="1">
                            <a:latin typeface="Cambria Math" panose="02040503050406030204" pitchFamily="18" charset="0"/>
                          </a:rPr>
                          <m:t>𝑋</m:t>
                        </m:r>
                      </m:e>
                    </m:acc>
                    <m:r>
                      <a:rPr lang="en-US" sz="2400" b="0" i="1" smtClean="0">
                        <a:latin typeface="Cambria Math" panose="02040503050406030204" pitchFamily="18" charset="0"/>
                      </a:rPr>
                      <m:t>=</m:t>
                    </m:r>
                    <m:r>
                      <a:rPr lang="en-US" sz="2400" b="0" i="1" smtClean="0">
                        <a:latin typeface="Cambria Math" panose="02040503050406030204" pitchFamily="18" charset="0"/>
                      </a:rPr>
                      <m:t>𝑈</m:t>
                    </m:r>
                    <m:r>
                      <a:rPr lang="en-US" sz="2400" b="0" i="1" smtClean="0">
                        <a:latin typeface="Cambria Math" panose="02040503050406030204" pitchFamily="18" charset="0"/>
                      </a:rPr>
                      <m:t> \ </m:t>
                    </m:r>
                    <m:r>
                      <a:rPr lang="en-US" sz="2400" b="0" i="1" smtClean="0">
                        <a:latin typeface="Cambria Math" panose="02040503050406030204" pitchFamily="18" charset="0"/>
                      </a:rPr>
                      <m:t>𝑋</m:t>
                    </m:r>
                  </m:oMath>
                </a14:m>
                <a:r>
                  <a:rPr lang="en-SG" sz="2400" dirty="0"/>
                  <a:t>. </a:t>
                </a:r>
              </a:p>
            </p:txBody>
          </p:sp>
        </mc:Choice>
        <mc:Fallback xmlns="">
          <p:sp>
            <p:nvSpPr>
              <p:cNvPr id="44" name="TextBox 43">
                <a:extLst>
                  <a:ext uri="{FF2B5EF4-FFF2-40B4-BE49-F238E27FC236}">
                    <a16:creationId xmlns:a16="http://schemas.microsoft.com/office/drawing/2014/main" id="{08240BAC-006D-44A2-8155-2B350A6C4CF5}"/>
                  </a:ext>
                </a:extLst>
              </p:cNvPr>
              <p:cNvSpPr txBox="1">
                <a:spLocks noRot="1" noChangeAspect="1" noMove="1" noResize="1" noEditPoints="1" noAdjustHandles="1" noChangeArrowheads="1" noChangeShapeType="1" noTextEdit="1"/>
              </p:cNvSpPr>
              <p:nvPr/>
            </p:nvSpPr>
            <p:spPr>
              <a:xfrm>
                <a:off x="470705" y="5411479"/>
                <a:ext cx="7863578" cy="1200329"/>
              </a:xfrm>
              <a:prstGeom prst="rect">
                <a:avLst/>
              </a:prstGeom>
              <a:blipFill>
                <a:blip r:embed="rId4"/>
                <a:stretch>
                  <a:fillRect l="-1163" t="-4061" r="-775" b="-10660"/>
                </a:stretch>
              </a:blipFill>
            </p:spPr>
            <p:txBody>
              <a:bodyPr/>
              <a:lstStyle/>
              <a:p>
                <a:r>
                  <a:rPr lang="en-SG">
                    <a:noFill/>
                  </a:rPr>
                  <a:t> </a:t>
                </a:r>
              </a:p>
            </p:txBody>
          </p:sp>
        </mc:Fallback>
      </mc:AlternateContent>
    </p:spTree>
    <p:extLst>
      <p:ext uri="{BB962C8B-B14F-4D97-AF65-F5344CB8AC3E}">
        <p14:creationId xmlns:p14="http://schemas.microsoft.com/office/powerpoint/2010/main" val="105190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dissolve">
                                      <p:cBhvr>
                                        <p:cTn id="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18320"/>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60000"/>
                    <a:lumOff val="40000"/>
                  </a:schemeClr>
                </a:solidFill>
              </a:rPr>
              <a:t>Properties of Sets</a:t>
            </a:r>
            <a:endParaRPr lang="en-SG" sz="1050" b="1" dirty="0">
              <a:solidFill>
                <a:schemeClr val="accent4">
                  <a:lumMod val="60000"/>
                  <a:lumOff val="4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Set Identities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42</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5.2.2 Set Identities</a:t>
            </a:r>
            <a:endParaRPr lang="en-SG" sz="2000" dirty="0">
              <a:solidFill>
                <a:schemeClr val="bg1"/>
              </a:solidFill>
            </a:endParaRPr>
          </a:p>
        </p:txBody>
      </p:sp>
      <p:sp>
        <p:nvSpPr>
          <p:cNvPr id="9" name="Oval 8">
            <a:extLst>
              <a:ext uri="{FF2B5EF4-FFF2-40B4-BE49-F238E27FC236}">
                <a16:creationId xmlns:a16="http://schemas.microsoft.com/office/drawing/2014/main" id="{3E41A7C4-B1B9-43CF-A2E3-B230E4FE292B}"/>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0" name="Oval 9">
            <a:extLst>
              <a:ext uri="{FF2B5EF4-FFF2-40B4-BE49-F238E27FC236}">
                <a16:creationId xmlns:a16="http://schemas.microsoft.com/office/drawing/2014/main" id="{DAAE223D-1EC6-410A-8B21-7D5159D1AD9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1" name="Oval 10">
            <a:extLst>
              <a:ext uri="{FF2B5EF4-FFF2-40B4-BE49-F238E27FC236}">
                <a16:creationId xmlns:a16="http://schemas.microsoft.com/office/drawing/2014/main" id="{CDE2A4E2-6870-47D5-9698-F9DFD3E054E8}"/>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 name="Oval 11">
            <a:extLst>
              <a:ext uri="{FF2B5EF4-FFF2-40B4-BE49-F238E27FC236}">
                <a16:creationId xmlns:a16="http://schemas.microsoft.com/office/drawing/2014/main" id="{4D83B5BC-2A2E-4A2F-9A7A-E33509EDDC70}"/>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67A5D077-051A-4C8A-85BA-DDC502D3A8D0}"/>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605011EE-2EF7-4B74-AE05-20B3FC63CDF8}"/>
              </a:ext>
            </a:extLst>
          </p:cNvPr>
          <p:cNvSpPr/>
          <p:nvPr/>
        </p:nvSpPr>
        <p:spPr>
          <a:xfrm>
            <a:off x="303537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C1AD9E05-F97B-42F8-AF7B-7DB86F88496D}"/>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95CDC254-A5E7-448F-BD40-40EE194E82C8}"/>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F4147FB7-A749-4645-B21B-26AC2F00CD3E}"/>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C6DF229C-3B34-40CF-92CF-5232F8D8FE90}"/>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21A96F66-A686-45AF-AB33-D76E2AB3BD78}"/>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55F07A92-951F-45F6-A5E5-30BE2C5E5673}"/>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08391990-A411-4981-9A40-02B073E7750C}"/>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26" name="Group 25">
            <a:extLst>
              <a:ext uri="{FF2B5EF4-FFF2-40B4-BE49-F238E27FC236}">
                <a16:creationId xmlns:a16="http://schemas.microsoft.com/office/drawing/2014/main" id="{8701038D-4258-492F-944C-383BBB22C8E1}"/>
              </a:ext>
            </a:extLst>
          </p:cNvPr>
          <p:cNvGrpSpPr/>
          <p:nvPr/>
        </p:nvGrpSpPr>
        <p:grpSpPr>
          <a:xfrm>
            <a:off x="369739" y="1385161"/>
            <a:ext cx="8482823" cy="5294161"/>
            <a:chOff x="993227" y="4598515"/>
            <a:chExt cx="8482823" cy="5339281"/>
          </a:xfrm>
        </p:grpSpPr>
        <p:sp>
          <p:nvSpPr>
            <p:cNvPr id="27" name="Rectangle 26">
              <a:extLst>
                <a:ext uri="{FF2B5EF4-FFF2-40B4-BE49-F238E27FC236}">
                  <a16:creationId xmlns:a16="http://schemas.microsoft.com/office/drawing/2014/main" id="{41D86F53-B552-4825-A077-99D1D343CCCC}"/>
                </a:ext>
              </a:extLst>
            </p:cNvPr>
            <p:cNvSpPr/>
            <p:nvPr/>
          </p:nvSpPr>
          <p:spPr>
            <a:xfrm>
              <a:off x="993227" y="4598515"/>
              <a:ext cx="8482823" cy="5339281"/>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8" name="Rectangle 27">
              <a:extLst>
                <a:ext uri="{FF2B5EF4-FFF2-40B4-BE49-F238E27FC236}">
                  <a16:creationId xmlns:a16="http://schemas.microsoft.com/office/drawing/2014/main" id="{37E7B9D3-9A0D-401F-BDBB-B4C18B3D3FB4}"/>
                </a:ext>
              </a:extLst>
            </p:cNvPr>
            <p:cNvSpPr/>
            <p:nvPr/>
          </p:nvSpPr>
          <p:spPr>
            <a:xfrm>
              <a:off x="993227" y="4598517"/>
              <a:ext cx="848282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9" name="TextBox 28">
              <a:extLst>
                <a:ext uri="{FF2B5EF4-FFF2-40B4-BE49-F238E27FC236}">
                  <a16:creationId xmlns:a16="http://schemas.microsoft.com/office/drawing/2014/main" id="{A4F06A32-8862-41CE-9433-015D6BDA7803}"/>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6.2.2 Set Identities</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B429662C-E625-4C1F-BCBD-21DC4DF0B756}"/>
                    </a:ext>
                  </a:extLst>
                </p:cNvPr>
                <p:cNvSpPr txBox="1"/>
                <p:nvPr/>
              </p:nvSpPr>
              <p:spPr>
                <a:xfrm>
                  <a:off x="1109374" y="5193984"/>
                  <a:ext cx="8029464" cy="4743812"/>
                </a:xfrm>
                <a:prstGeom prst="rect">
                  <a:avLst/>
                </a:prstGeom>
                <a:noFill/>
              </p:spPr>
              <p:txBody>
                <a:bodyPr wrap="square" rtlCol="0">
                  <a:spAutoFit/>
                </a:bodyPr>
                <a:lstStyle/>
                <a:p>
                  <a:pPr>
                    <a:spcAft>
                      <a:spcPts val="600"/>
                    </a:spcAft>
                  </a:pPr>
                  <a:r>
                    <a:rPr lang="en-SG" sz="2200" dirty="0"/>
                    <a:t>Let all sets referred to below be subsets of a universal set </a:t>
                  </a:r>
                  <a14:m>
                    <m:oMath xmlns:m="http://schemas.openxmlformats.org/officeDocument/2006/math">
                      <m:r>
                        <a:rPr lang="en-SG" sz="2200" i="1" dirty="0" smtClean="0">
                          <a:latin typeface="Cambria Math" panose="02040503050406030204" pitchFamily="18" charset="0"/>
                        </a:rPr>
                        <m:t>𝑈</m:t>
                      </m:r>
                    </m:oMath>
                  </a14:m>
                  <a:r>
                    <a:rPr lang="en-SG" sz="2200" dirty="0"/>
                    <a:t>.</a:t>
                  </a:r>
                </a:p>
                <a:p>
                  <a:pPr marL="90488">
                    <a:tabLst>
                      <a:tab pos="452438" algn="l"/>
                    </a:tabLst>
                  </a:pPr>
                  <a:r>
                    <a:rPr lang="en-SG" sz="2000" dirty="0"/>
                    <a:t>1.	</a:t>
                  </a:r>
                  <a:r>
                    <a:rPr lang="en-SG" sz="2000" i="1" dirty="0">
                      <a:solidFill>
                        <a:srgbClr val="C00000"/>
                      </a:solidFill>
                    </a:rPr>
                    <a:t>Commutative Laws</a:t>
                  </a:r>
                  <a:r>
                    <a:rPr lang="en-SG" sz="2000" dirty="0"/>
                    <a:t>: For all sets </a:t>
                  </a:r>
                  <a14:m>
                    <m:oMath xmlns:m="http://schemas.openxmlformats.org/officeDocument/2006/math">
                      <m:r>
                        <a:rPr lang="en-SG" sz="2000" i="1" dirty="0" smtClean="0">
                          <a:latin typeface="Cambria Math" panose="02040503050406030204" pitchFamily="18" charset="0"/>
                        </a:rPr>
                        <m:t>𝐴</m:t>
                      </m:r>
                    </m:oMath>
                  </a14:m>
                  <a:r>
                    <a:rPr lang="en-SG" sz="2000" dirty="0"/>
                    <a:t> and </a:t>
                  </a:r>
                  <a14:m>
                    <m:oMath xmlns:m="http://schemas.openxmlformats.org/officeDocument/2006/math">
                      <m:r>
                        <a:rPr lang="en-SG" sz="2000" i="1" dirty="0" smtClean="0">
                          <a:latin typeface="Cambria Math" panose="02040503050406030204" pitchFamily="18" charset="0"/>
                        </a:rPr>
                        <m:t>𝐵</m:t>
                      </m:r>
                    </m:oMath>
                  </a14:m>
                  <a:r>
                    <a:rPr lang="en-SG" sz="2000" dirty="0"/>
                    <a:t>,</a:t>
                  </a:r>
                </a:p>
                <a:p>
                  <a:pPr marL="90488">
                    <a:spcAft>
                      <a:spcPts val="600"/>
                    </a:spcAft>
                    <a:tabLst>
                      <a:tab pos="452438" algn="l"/>
                      <a:tab pos="622300" algn="l"/>
                      <a:tab pos="984250" algn="l"/>
                      <a:tab pos="3768725" algn="l"/>
                      <a:tab pos="4481513" algn="l"/>
                      <a:tab pos="4843463" algn="l"/>
                    </a:tabLst>
                  </a:pPr>
                  <a:r>
                    <a:rPr lang="en-SG" dirty="0"/>
                    <a:t>		(a)	</a:t>
                  </a:r>
                  <a14:m>
                    <m:oMath xmlns:m="http://schemas.openxmlformats.org/officeDocument/2006/math">
                      <m:r>
                        <a:rPr lang="en-SG" b="0" i="1" smtClean="0">
                          <a:latin typeface="Cambria Math" panose="02040503050406030204" pitchFamily="18" charset="0"/>
                        </a:rPr>
                        <m:t>𝐴</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𝐵</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𝐵</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𝐴</m:t>
                      </m:r>
                    </m:oMath>
                  </a14:m>
                  <a:r>
                    <a:rPr lang="en-SG" dirty="0"/>
                    <a:t>	and	(b)	</a:t>
                  </a:r>
                  <a14:m>
                    <m:oMath xmlns:m="http://schemas.openxmlformats.org/officeDocument/2006/math">
                      <m:r>
                        <a:rPr lang="en-SG" b="0" i="1" smtClean="0">
                          <a:latin typeface="Cambria Math" panose="02040503050406030204" pitchFamily="18" charset="0"/>
                        </a:rPr>
                        <m:t>𝐴</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𝐵</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𝐵</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𝐴</m:t>
                      </m:r>
                    </m:oMath>
                  </a14:m>
                  <a:r>
                    <a:rPr lang="en-SG" dirty="0"/>
                    <a:t>.</a:t>
                  </a:r>
                </a:p>
                <a:p>
                  <a:pPr marL="90488">
                    <a:tabLst>
                      <a:tab pos="452438" algn="l"/>
                    </a:tabLst>
                  </a:pPr>
                  <a:r>
                    <a:rPr lang="en-SG" sz="2000" dirty="0"/>
                    <a:t>2.	</a:t>
                  </a:r>
                  <a:r>
                    <a:rPr lang="en-SG" sz="2000" i="1" dirty="0">
                      <a:solidFill>
                        <a:srgbClr val="C00000"/>
                      </a:solidFill>
                    </a:rPr>
                    <a:t>Associative Laws</a:t>
                  </a:r>
                  <a:r>
                    <a:rPr lang="en-SG" sz="2000" dirty="0"/>
                    <a:t>: For all sets </a:t>
                  </a:r>
                  <a14:m>
                    <m:oMath xmlns:m="http://schemas.openxmlformats.org/officeDocument/2006/math">
                      <m:r>
                        <a:rPr lang="en-SG" sz="2000" i="1" dirty="0">
                          <a:latin typeface="Cambria Math" panose="02040503050406030204" pitchFamily="18" charset="0"/>
                        </a:rPr>
                        <m:t>𝐴</m:t>
                      </m:r>
                      <m:r>
                        <a:rPr lang="en-SG" sz="2000" b="0" i="1" dirty="0" smtClean="0">
                          <a:latin typeface="Cambria Math" panose="02040503050406030204" pitchFamily="18" charset="0"/>
                        </a:rPr>
                        <m:t>,</m:t>
                      </m:r>
                      <m:r>
                        <a:rPr lang="en-SG" sz="2000" b="0" i="1" dirty="0" smtClean="0">
                          <a:latin typeface="Cambria Math" panose="02040503050406030204" pitchFamily="18" charset="0"/>
                        </a:rPr>
                        <m:t>𝐵</m:t>
                      </m:r>
                    </m:oMath>
                  </a14:m>
                  <a:r>
                    <a:rPr lang="en-SG" sz="2000" dirty="0"/>
                    <a:t> and </a:t>
                  </a:r>
                  <a14:m>
                    <m:oMath xmlns:m="http://schemas.openxmlformats.org/officeDocument/2006/math">
                      <m:r>
                        <a:rPr lang="en-SG" sz="2000" b="0" i="1" dirty="0" smtClean="0">
                          <a:latin typeface="Cambria Math" panose="02040503050406030204" pitchFamily="18" charset="0"/>
                        </a:rPr>
                        <m:t>𝐶</m:t>
                      </m:r>
                    </m:oMath>
                  </a14:m>
                  <a:r>
                    <a:rPr lang="en-SG" sz="2000" dirty="0"/>
                    <a:t>,</a:t>
                  </a:r>
                </a:p>
                <a:p>
                  <a:pPr marL="90488">
                    <a:spcAft>
                      <a:spcPts val="600"/>
                    </a:spcAft>
                    <a:tabLst>
                      <a:tab pos="452438" algn="l"/>
                      <a:tab pos="622300" algn="l"/>
                      <a:tab pos="984250" algn="l"/>
                      <a:tab pos="3768725" algn="l"/>
                      <a:tab pos="4481513" algn="l"/>
                      <a:tab pos="4843463" algn="l"/>
                    </a:tabLst>
                  </a:pPr>
                  <a:r>
                    <a:rPr lang="en-SG" dirty="0"/>
                    <a:t>		(a)	</a:t>
                  </a:r>
                  <a14:m>
                    <m:oMath xmlns:m="http://schemas.openxmlformats.org/officeDocument/2006/math">
                      <m:r>
                        <a:rPr lang="en-SG" b="0" i="0" smtClean="0">
                          <a:latin typeface="Cambria Math" panose="02040503050406030204" pitchFamily="18" charset="0"/>
                        </a:rPr>
                        <m:t>(</m:t>
                      </m:r>
                      <m:r>
                        <a:rPr lang="en-SG" i="1">
                          <a:latin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𝐵</m:t>
                      </m:r>
                      <m:r>
                        <a:rPr lang="en-SG" b="0" i="1" smtClean="0">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𝐶</m:t>
                      </m:r>
                      <m:r>
                        <a:rPr lang="en-SG" i="1">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𝐵</m:t>
                      </m:r>
                      <m:r>
                        <a:rPr lang="en-SG" i="1">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𝐶</m:t>
                      </m:r>
                      <m:r>
                        <a:rPr lang="en-SG" b="0" i="1" smtClean="0">
                          <a:latin typeface="Cambria Math" panose="02040503050406030204" pitchFamily="18" charset="0"/>
                          <a:ea typeface="Cambria Math" panose="02040503050406030204" pitchFamily="18" charset="0"/>
                        </a:rPr>
                        <m:t>)</m:t>
                      </m:r>
                    </m:oMath>
                  </a14:m>
                  <a:r>
                    <a:rPr lang="en-SG" dirty="0"/>
                    <a:t>	and	(b)	</a:t>
                  </a:r>
                  <a14:m>
                    <m:oMath xmlns:m="http://schemas.openxmlformats.org/officeDocument/2006/math">
                      <m:r>
                        <a:rPr lang="en-SG">
                          <a:latin typeface="Cambria Math" panose="02040503050406030204" pitchFamily="18" charset="0"/>
                        </a:rPr>
                        <m:t>(</m:t>
                      </m:r>
                      <m:r>
                        <a:rPr lang="en-SG" i="1">
                          <a:latin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𝐵</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𝐶</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𝐵</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𝐶</m:t>
                      </m:r>
                      <m:r>
                        <a:rPr lang="en-SG" i="1">
                          <a:latin typeface="Cambria Math" panose="02040503050406030204" pitchFamily="18" charset="0"/>
                          <a:ea typeface="Cambria Math" panose="02040503050406030204" pitchFamily="18" charset="0"/>
                        </a:rPr>
                        <m:t>)</m:t>
                      </m:r>
                    </m:oMath>
                  </a14:m>
                  <a:r>
                    <a:rPr lang="en-SG" dirty="0"/>
                    <a:t>.</a:t>
                  </a:r>
                </a:p>
                <a:p>
                  <a:pPr marL="90488">
                    <a:tabLst>
                      <a:tab pos="452438" algn="l"/>
                    </a:tabLst>
                  </a:pPr>
                  <a:r>
                    <a:rPr lang="en-SG" sz="2000" dirty="0"/>
                    <a:t>3.	</a:t>
                  </a:r>
                  <a:r>
                    <a:rPr lang="en-SG" sz="2000" i="1" dirty="0">
                      <a:solidFill>
                        <a:srgbClr val="C00000"/>
                      </a:solidFill>
                    </a:rPr>
                    <a:t>Distributive Laws</a:t>
                  </a:r>
                  <a:r>
                    <a:rPr lang="en-SG" sz="2000" dirty="0"/>
                    <a:t>: For all sets </a:t>
                  </a:r>
                  <a14:m>
                    <m:oMath xmlns:m="http://schemas.openxmlformats.org/officeDocument/2006/math">
                      <m:r>
                        <a:rPr lang="en-SG" sz="2000" i="1" dirty="0">
                          <a:latin typeface="Cambria Math" panose="02040503050406030204" pitchFamily="18" charset="0"/>
                        </a:rPr>
                        <m:t>𝐴</m:t>
                      </m:r>
                      <m:r>
                        <a:rPr lang="en-SG" sz="2000" i="1" dirty="0">
                          <a:latin typeface="Cambria Math" panose="02040503050406030204" pitchFamily="18" charset="0"/>
                        </a:rPr>
                        <m:t>,</m:t>
                      </m:r>
                      <m:r>
                        <a:rPr lang="en-SG" sz="2000" i="1" dirty="0">
                          <a:latin typeface="Cambria Math" panose="02040503050406030204" pitchFamily="18" charset="0"/>
                        </a:rPr>
                        <m:t>𝐵</m:t>
                      </m:r>
                    </m:oMath>
                  </a14:m>
                  <a:r>
                    <a:rPr lang="en-SG" sz="2000" dirty="0"/>
                    <a:t> and </a:t>
                  </a:r>
                  <a14:m>
                    <m:oMath xmlns:m="http://schemas.openxmlformats.org/officeDocument/2006/math">
                      <m:r>
                        <a:rPr lang="en-SG" sz="2000" i="1" dirty="0">
                          <a:latin typeface="Cambria Math" panose="02040503050406030204" pitchFamily="18" charset="0"/>
                        </a:rPr>
                        <m:t>𝐶</m:t>
                      </m:r>
                    </m:oMath>
                  </a14:m>
                  <a:r>
                    <a:rPr lang="en-SG" sz="2000" dirty="0"/>
                    <a:t>,</a:t>
                  </a:r>
                </a:p>
                <a:p>
                  <a:pPr marL="90488">
                    <a:tabLst>
                      <a:tab pos="452438" algn="l"/>
                      <a:tab pos="622300" algn="l"/>
                      <a:tab pos="984250" algn="l"/>
                      <a:tab pos="3768725" algn="l"/>
                      <a:tab pos="4481513" algn="l"/>
                      <a:tab pos="4843463" algn="l"/>
                    </a:tabLst>
                  </a:pPr>
                  <a:r>
                    <a:rPr lang="en-SG" dirty="0"/>
                    <a:t>		(a)	</a:t>
                  </a:r>
                  <a14:m>
                    <m:oMath xmlns:m="http://schemas.openxmlformats.org/officeDocument/2006/math">
                      <m:r>
                        <a:rPr lang="en-SG" i="1">
                          <a:latin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𝐵</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𝐶</m:t>
                      </m:r>
                      <m:r>
                        <a:rPr lang="en-SG" b="0" i="1" smtClean="0">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𝐵</m:t>
                      </m:r>
                      <m:r>
                        <a:rPr lang="en-SG" b="0" i="1" smtClean="0">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𝐶</m:t>
                      </m:r>
                      <m:r>
                        <a:rPr lang="en-SG" i="1">
                          <a:latin typeface="Cambria Math" panose="02040503050406030204" pitchFamily="18" charset="0"/>
                          <a:ea typeface="Cambria Math" panose="02040503050406030204" pitchFamily="18" charset="0"/>
                        </a:rPr>
                        <m:t>)</m:t>
                      </m:r>
                    </m:oMath>
                  </a14:m>
                  <a:r>
                    <a:rPr lang="en-SG" dirty="0"/>
                    <a:t>	and	</a:t>
                  </a:r>
                </a:p>
                <a:p>
                  <a:pPr marL="90488">
                    <a:spcAft>
                      <a:spcPts val="600"/>
                    </a:spcAft>
                    <a:tabLst>
                      <a:tab pos="452438" algn="l"/>
                      <a:tab pos="622300" algn="l"/>
                      <a:tab pos="984250" algn="l"/>
                      <a:tab pos="3768725" algn="l"/>
                      <a:tab pos="4481513" algn="l"/>
                      <a:tab pos="4843463" algn="l"/>
                    </a:tabLst>
                  </a:pPr>
                  <a:r>
                    <a:rPr lang="en-SG" dirty="0"/>
                    <a:t>		(b)	</a:t>
                  </a:r>
                  <a14:m>
                    <m:oMath xmlns:m="http://schemas.openxmlformats.org/officeDocument/2006/math">
                      <m:r>
                        <a:rPr lang="en-SG" i="1">
                          <a:latin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𝐵</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𝐶</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𝐵</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𝐶</m:t>
                      </m:r>
                      <m:r>
                        <a:rPr lang="en-SG" i="1">
                          <a:latin typeface="Cambria Math" panose="02040503050406030204" pitchFamily="18" charset="0"/>
                          <a:ea typeface="Cambria Math" panose="02040503050406030204" pitchFamily="18" charset="0"/>
                        </a:rPr>
                        <m:t>)</m:t>
                      </m:r>
                    </m:oMath>
                  </a14:m>
                  <a:r>
                    <a:rPr lang="en-SG" dirty="0"/>
                    <a:t>.</a:t>
                  </a:r>
                </a:p>
                <a:p>
                  <a:pPr marL="90488">
                    <a:tabLst>
                      <a:tab pos="452438" algn="l"/>
                    </a:tabLst>
                  </a:pPr>
                  <a:r>
                    <a:rPr lang="en-SG" sz="2000" dirty="0"/>
                    <a:t>4.	</a:t>
                  </a:r>
                  <a:r>
                    <a:rPr lang="en-SG" sz="2000" i="1" dirty="0">
                      <a:solidFill>
                        <a:srgbClr val="C00000"/>
                      </a:solidFill>
                    </a:rPr>
                    <a:t>Identity Laws</a:t>
                  </a:r>
                  <a:r>
                    <a:rPr lang="en-SG" sz="2000" dirty="0"/>
                    <a:t>: For all sets </a:t>
                  </a:r>
                  <a14:m>
                    <m:oMath xmlns:m="http://schemas.openxmlformats.org/officeDocument/2006/math">
                      <m:r>
                        <a:rPr lang="en-SG" sz="2000" i="1" dirty="0">
                          <a:latin typeface="Cambria Math" panose="02040503050406030204" pitchFamily="18" charset="0"/>
                        </a:rPr>
                        <m:t>𝐴</m:t>
                      </m:r>
                    </m:oMath>
                  </a14:m>
                  <a:r>
                    <a:rPr lang="en-SG" sz="2000" dirty="0"/>
                    <a:t>,</a:t>
                  </a:r>
                </a:p>
                <a:p>
                  <a:pPr marL="90488">
                    <a:spcAft>
                      <a:spcPts val="600"/>
                    </a:spcAft>
                    <a:tabLst>
                      <a:tab pos="452438" algn="l"/>
                      <a:tab pos="622300" algn="l"/>
                      <a:tab pos="984250" algn="l"/>
                      <a:tab pos="3768725" algn="l"/>
                      <a:tab pos="4481513" algn="l"/>
                      <a:tab pos="4843463" algn="l"/>
                    </a:tabLst>
                  </a:pPr>
                  <a:r>
                    <a:rPr lang="en-SG" dirty="0"/>
                    <a:t>		(a)	</a:t>
                  </a:r>
                  <a14:m>
                    <m:oMath xmlns:m="http://schemas.openxmlformats.org/officeDocument/2006/math">
                      <m:r>
                        <a:rPr lang="en-SG" i="1">
                          <a:latin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i="1" smtClean="0">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𝐴</m:t>
                      </m:r>
                    </m:oMath>
                  </a14:m>
                  <a:r>
                    <a:rPr lang="en-SG" dirty="0"/>
                    <a:t>	and	(b)	</a:t>
                  </a:r>
                  <a14:m>
                    <m:oMath xmlns:m="http://schemas.openxmlformats.org/officeDocument/2006/math">
                      <m:r>
                        <a:rPr lang="en-SG" i="1">
                          <a:latin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𝑈</m:t>
                      </m:r>
                      <m:r>
                        <a:rPr lang="en-SG" i="1">
                          <a:latin typeface="Cambria Math" panose="02040503050406030204" pitchFamily="18" charset="0"/>
                          <a:ea typeface="Cambria Math" panose="02040503050406030204" pitchFamily="18" charset="0"/>
                        </a:rPr>
                        <m:t>=</m:t>
                      </m:r>
                      <m:r>
                        <a:rPr lang="en-SG" i="1" smtClean="0">
                          <a:latin typeface="Cambria Math" panose="02040503050406030204" pitchFamily="18" charset="0"/>
                          <a:ea typeface="Cambria Math" panose="02040503050406030204" pitchFamily="18" charset="0"/>
                        </a:rPr>
                        <m:t>𝐴</m:t>
                      </m:r>
                    </m:oMath>
                  </a14:m>
                  <a:r>
                    <a:rPr lang="en-SG" dirty="0"/>
                    <a:t>.</a:t>
                  </a:r>
                </a:p>
                <a:p>
                  <a:pPr marL="90488">
                    <a:tabLst>
                      <a:tab pos="452438" algn="l"/>
                    </a:tabLst>
                  </a:pPr>
                  <a:r>
                    <a:rPr lang="en-SG" sz="2000" dirty="0"/>
                    <a:t>5.	</a:t>
                  </a:r>
                  <a:r>
                    <a:rPr lang="en-SG" sz="2000" i="1" dirty="0">
                      <a:solidFill>
                        <a:srgbClr val="C00000"/>
                      </a:solidFill>
                    </a:rPr>
                    <a:t>Complement Laws</a:t>
                  </a:r>
                  <a:r>
                    <a:rPr lang="en-SG" sz="2000" dirty="0"/>
                    <a:t>: For all sets </a:t>
                  </a:r>
                  <a14:m>
                    <m:oMath xmlns:m="http://schemas.openxmlformats.org/officeDocument/2006/math">
                      <m:r>
                        <a:rPr lang="en-SG" sz="2000" i="1" dirty="0">
                          <a:latin typeface="Cambria Math" panose="02040503050406030204" pitchFamily="18" charset="0"/>
                        </a:rPr>
                        <m:t>𝐴</m:t>
                      </m:r>
                    </m:oMath>
                  </a14:m>
                  <a:r>
                    <a:rPr lang="en-SG" sz="2000" dirty="0"/>
                    <a:t>,</a:t>
                  </a:r>
                </a:p>
                <a:p>
                  <a:pPr marL="90488">
                    <a:spcAft>
                      <a:spcPts val="600"/>
                    </a:spcAft>
                    <a:tabLst>
                      <a:tab pos="452438" algn="l"/>
                      <a:tab pos="622300" algn="l"/>
                      <a:tab pos="984250" algn="l"/>
                      <a:tab pos="3768725" algn="l"/>
                      <a:tab pos="4481513" algn="l"/>
                      <a:tab pos="4843463" algn="l"/>
                    </a:tabLst>
                  </a:pPr>
                  <a:r>
                    <a:rPr lang="en-SG" dirty="0"/>
                    <a:t>		(a)	</a:t>
                  </a:r>
                  <a14:m>
                    <m:oMath xmlns:m="http://schemas.openxmlformats.org/officeDocument/2006/math">
                      <m:r>
                        <a:rPr lang="en-SG" i="1">
                          <a:latin typeface="Cambria Math" panose="02040503050406030204" pitchFamily="18" charset="0"/>
                        </a:rPr>
                        <m:t>𝐴</m:t>
                      </m:r>
                      <m:r>
                        <a:rPr lang="en-SG" i="1">
                          <a:latin typeface="Cambria Math" panose="02040503050406030204" pitchFamily="18" charset="0"/>
                          <a:ea typeface="Cambria Math" panose="02040503050406030204" pitchFamily="18" charset="0"/>
                        </a:rPr>
                        <m:t>∪</m:t>
                      </m:r>
                      <m:acc>
                        <m:accPr>
                          <m:chr m:val="̅"/>
                          <m:ctrlPr>
                            <a:rPr lang="en-SG" i="1">
                              <a:latin typeface="Cambria Math" panose="02040503050406030204" pitchFamily="18" charset="0"/>
                              <a:ea typeface="Cambria Math" panose="02040503050406030204" pitchFamily="18" charset="0"/>
                            </a:rPr>
                          </m:ctrlPr>
                        </m:accPr>
                        <m:e>
                          <m:r>
                            <a:rPr lang="en-SG" i="1">
                              <a:latin typeface="Cambria Math" panose="02040503050406030204" pitchFamily="18" charset="0"/>
                              <a:ea typeface="Cambria Math" panose="02040503050406030204" pitchFamily="18" charset="0"/>
                            </a:rPr>
                            <m:t>𝐴</m:t>
                          </m:r>
                        </m:e>
                      </m:acc>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𝑈</m:t>
                      </m:r>
                    </m:oMath>
                  </a14:m>
                  <a:r>
                    <a:rPr lang="en-SG" dirty="0"/>
                    <a:t>	and	(b)	</a:t>
                  </a:r>
                  <a14:m>
                    <m:oMath xmlns:m="http://schemas.openxmlformats.org/officeDocument/2006/math">
                      <m:r>
                        <a:rPr lang="en-SG" i="1">
                          <a:latin typeface="Cambria Math" panose="02040503050406030204" pitchFamily="18" charset="0"/>
                        </a:rPr>
                        <m:t>𝐴</m:t>
                      </m:r>
                      <m:r>
                        <a:rPr lang="en-SG" i="1">
                          <a:latin typeface="Cambria Math" panose="02040503050406030204" pitchFamily="18" charset="0"/>
                          <a:ea typeface="Cambria Math" panose="02040503050406030204" pitchFamily="18" charset="0"/>
                        </a:rPr>
                        <m:t>∩</m:t>
                      </m:r>
                      <m:acc>
                        <m:accPr>
                          <m:chr m:val="̅"/>
                          <m:ctrlPr>
                            <a:rPr lang="en-SG" i="1">
                              <a:latin typeface="Cambria Math" panose="02040503050406030204" pitchFamily="18" charset="0"/>
                              <a:ea typeface="Cambria Math" panose="02040503050406030204" pitchFamily="18" charset="0"/>
                            </a:rPr>
                          </m:ctrlPr>
                        </m:accPr>
                        <m:e>
                          <m:r>
                            <a:rPr lang="en-SG" i="1">
                              <a:latin typeface="Cambria Math" panose="02040503050406030204" pitchFamily="18" charset="0"/>
                              <a:ea typeface="Cambria Math" panose="02040503050406030204" pitchFamily="18" charset="0"/>
                            </a:rPr>
                            <m:t>𝐴</m:t>
                          </m:r>
                        </m:e>
                      </m:acc>
                      <m:r>
                        <a:rPr lang="en-SG" i="1">
                          <a:latin typeface="Cambria Math" panose="02040503050406030204" pitchFamily="18" charset="0"/>
                          <a:ea typeface="Cambria Math" panose="02040503050406030204" pitchFamily="18" charset="0"/>
                        </a:rPr>
                        <m:t>=</m:t>
                      </m:r>
                      <m:r>
                        <a:rPr lang="en-SG" i="1" smtClean="0">
                          <a:latin typeface="Cambria Math" panose="02040503050406030204" pitchFamily="18" charset="0"/>
                          <a:ea typeface="Cambria Math" panose="02040503050406030204" pitchFamily="18" charset="0"/>
                        </a:rPr>
                        <m:t>∅</m:t>
                      </m:r>
                    </m:oMath>
                  </a14:m>
                  <a:r>
                    <a:rPr lang="en-SG" dirty="0"/>
                    <a:t>.</a:t>
                  </a:r>
                </a:p>
                <a:p>
                  <a:pPr marL="90488">
                    <a:tabLst>
                      <a:tab pos="452438" algn="l"/>
                    </a:tabLst>
                  </a:pPr>
                  <a:r>
                    <a:rPr lang="en-SG" sz="2000" dirty="0"/>
                    <a:t>6.	</a:t>
                  </a:r>
                  <a:r>
                    <a:rPr lang="en-SG" sz="2000" i="1" dirty="0">
                      <a:solidFill>
                        <a:srgbClr val="C00000"/>
                      </a:solidFill>
                    </a:rPr>
                    <a:t>Double Complement Law</a:t>
                  </a:r>
                  <a:r>
                    <a:rPr lang="en-SG" sz="2000" dirty="0"/>
                    <a:t>: For all sets </a:t>
                  </a:r>
                  <a14:m>
                    <m:oMath xmlns:m="http://schemas.openxmlformats.org/officeDocument/2006/math">
                      <m:r>
                        <a:rPr lang="en-SG" sz="2000" i="1" dirty="0">
                          <a:latin typeface="Cambria Math" panose="02040503050406030204" pitchFamily="18" charset="0"/>
                        </a:rPr>
                        <m:t>𝐴</m:t>
                      </m:r>
                    </m:oMath>
                  </a14:m>
                  <a:r>
                    <a:rPr lang="en-SG" sz="2000" dirty="0"/>
                    <a:t>,</a:t>
                  </a:r>
                </a:p>
                <a:p>
                  <a:pPr marL="90488">
                    <a:spcAft>
                      <a:spcPts val="600"/>
                    </a:spcAft>
                    <a:tabLst>
                      <a:tab pos="452438" algn="l"/>
                      <a:tab pos="622300" algn="l"/>
                      <a:tab pos="984250" algn="l"/>
                      <a:tab pos="3768725" algn="l"/>
                      <a:tab pos="4481513" algn="l"/>
                      <a:tab pos="4843463" algn="l"/>
                    </a:tabLst>
                  </a:pPr>
                  <a:r>
                    <a:rPr lang="en-SG" dirty="0"/>
                    <a:t>			</a:t>
                  </a:r>
                  <a14:m>
                    <m:oMath xmlns:m="http://schemas.openxmlformats.org/officeDocument/2006/math">
                      <m:acc>
                        <m:accPr>
                          <m:chr m:val="̿"/>
                          <m:ctrlPr>
                            <a:rPr lang="en-SG" i="1" smtClean="0">
                              <a:latin typeface="Cambria Math" panose="02040503050406030204" pitchFamily="18" charset="0"/>
                              <a:ea typeface="Cambria Math" panose="02040503050406030204" pitchFamily="18" charset="0"/>
                            </a:rPr>
                          </m:ctrlPr>
                        </m:accPr>
                        <m:e>
                          <m:r>
                            <a:rPr lang="en-SG" b="0" i="1" smtClean="0">
                              <a:latin typeface="Cambria Math" panose="02040503050406030204" pitchFamily="18" charset="0"/>
                              <a:ea typeface="Cambria Math" panose="02040503050406030204" pitchFamily="18" charset="0"/>
                            </a:rPr>
                            <m:t>𝐴</m:t>
                          </m:r>
                        </m:e>
                      </m:acc>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𝐴</m:t>
                      </m:r>
                    </m:oMath>
                  </a14:m>
                  <a:r>
                    <a:rPr lang="en-SG" dirty="0"/>
                    <a:t>.</a:t>
                  </a:r>
                </a:p>
              </p:txBody>
            </p:sp>
          </mc:Choice>
          <mc:Fallback xmlns="">
            <p:sp>
              <p:nvSpPr>
                <p:cNvPr id="30" name="TextBox 29">
                  <a:extLst>
                    <a:ext uri="{FF2B5EF4-FFF2-40B4-BE49-F238E27FC236}">
                      <a16:creationId xmlns:a16="http://schemas.microsoft.com/office/drawing/2014/main" id="{B429662C-E625-4C1F-BCBD-21DC4DF0B756}"/>
                    </a:ext>
                  </a:extLst>
                </p:cNvPr>
                <p:cNvSpPr txBox="1">
                  <a:spLocks noRot="1" noChangeAspect="1" noMove="1" noResize="1" noEditPoints="1" noAdjustHandles="1" noChangeArrowheads="1" noChangeShapeType="1" noTextEdit="1"/>
                </p:cNvSpPr>
                <p:nvPr/>
              </p:nvSpPr>
              <p:spPr>
                <a:xfrm>
                  <a:off x="1109374" y="5193984"/>
                  <a:ext cx="8029464" cy="4743812"/>
                </a:xfrm>
                <a:prstGeom prst="rect">
                  <a:avLst/>
                </a:prstGeom>
                <a:blipFill>
                  <a:blip r:embed="rId3"/>
                  <a:stretch>
                    <a:fillRect l="-987" t="-907" b="-1166"/>
                  </a:stretch>
                </a:blipFill>
              </p:spPr>
              <p:txBody>
                <a:bodyPr/>
                <a:lstStyle/>
                <a:p>
                  <a:r>
                    <a:rPr lang="en-US">
                      <a:noFill/>
                    </a:rPr>
                    <a:t> </a:t>
                  </a:r>
                </a:p>
              </p:txBody>
            </p:sp>
          </mc:Fallback>
        </mc:AlternateContent>
      </p:grpSp>
    </p:spTree>
    <p:extLst>
      <p:ext uri="{BB962C8B-B14F-4D97-AF65-F5344CB8AC3E}">
        <p14:creationId xmlns:p14="http://schemas.microsoft.com/office/powerpoint/2010/main" val="36837151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60000"/>
                    <a:lumOff val="40000"/>
                  </a:schemeClr>
                </a:solidFill>
              </a:rPr>
              <a:t>Properties of Sets</a:t>
            </a:r>
            <a:endParaRPr lang="en-SG" sz="1050" b="1" dirty="0">
              <a:solidFill>
                <a:schemeClr val="accent4">
                  <a:lumMod val="60000"/>
                  <a:lumOff val="4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Set Identities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43</a:t>
            </a:fld>
            <a:endParaRPr lang="en-SG" dirty="0"/>
          </a:p>
        </p:txBody>
      </p:sp>
      <p:sp>
        <p:nvSpPr>
          <p:cNvPr id="9" name="Oval 8">
            <a:extLst>
              <a:ext uri="{FF2B5EF4-FFF2-40B4-BE49-F238E27FC236}">
                <a16:creationId xmlns:a16="http://schemas.microsoft.com/office/drawing/2014/main" id="{3E41A7C4-B1B9-43CF-A2E3-B230E4FE292B}"/>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0" name="Oval 9">
            <a:extLst>
              <a:ext uri="{FF2B5EF4-FFF2-40B4-BE49-F238E27FC236}">
                <a16:creationId xmlns:a16="http://schemas.microsoft.com/office/drawing/2014/main" id="{DAAE223D-1EC6-410A-8B21-7D5159D1AD9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1" name="Oval 10">
            <a:extLst>
              <a:ext uri="{FF2B5EF4-FFF2-40B4-BE49-F238E27FC236}">
                <a16:creationId xmlns:a16="http://schemas.microsoft.com/office/drawing/2014/main" id="{CDE2A4E2-6870-47D5-9698-F9DFD3E054E8}"/>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 name="Oval 11">
            <a:extLst>
              <a:ext uri="{FF2B5EF4-FFF2-40B4-BE49-F238E27FC236}">
                <a16:creationId xmlns:a16="http://schemas.microsoft.com/office/drawing/2014/main" id="{4D83B5BC-2A2E-4A2F-9A7A-E33509EDDC70}"/>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67A5D077-051A-4C8A-85BA-DDC502D3A8D0}"/>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605011EE-2EF7-4B74-AE05-20B3FC63CDF8}"/>
              </a:ext>
            </a:extLst>
          </p:cNvPr>
          <p:cNvSpPr/>
          <p:nvPr/>
        </p:nvSpPr>
        <p:spPr>
          <a:xfrm>
            <a:off x="303537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C1AD9E05-F97B-42F8-AF7B-7DB86F88496D}"/>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95CDC254-A5E7-448F-BD40-40EE194E82C8}"/>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F4147FB7-A749-4645-B21B-26AC2F00CD3E}"/>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C6DF229C-3B34-40CF-92CF-5232F8D8FE90}"/>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21A96F66-A686-45AF-AB33-D76E2AB3BD78}"/>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55F07A92-951F-45F6-A5E5-30BE2C5E5673}"/>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08391990-A411-4981-9A40-02B073E7750C}"/>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7" name="Group 36">
            <a:extLst>
              <a:ext uri="{FF2B5EF4-FFF2-40B4-BE49-F238E27FC236}">
                <a16:creationId xmlns:a16="http://schemas.microsoft.com/office/drawing/2014/main" id="{804F586D-690D-458A-BAD5-4B2093A314A6}"/>
              </a:ext>
            </a:extLst>
          </p:cNvPr>
          <p:cNvGrpSpPr/>
          <p:nvPr/>
        </p:nvGrpSpPr>
        <p:grpSpPr>
          <a:xfrm>
            <a:off x="369739" y="1385161"/>
            <a:ext cx="8528207" cy="4580008"/>
            <a:chOff x="993227" y="4598515"/>
            <a:chExt cx="8528207" cy="4619041"/>
          </a:xfrm>
        </p:grpSpPr>
        <p:sp>
          <p:nvSpPr>
            <p:cNvPr id="38" name="Rectangle 37">
              <a:extLst>
                <a:ext uri="{FF2B5EF4-FFF2-40B4-BE49-F238E27FC236}">
                  <a16:creationId xmlns:a16="http://schemas.microsoft.com/office/drawing/2014/main" id="{D8667239-9459-4395-850D-EA0AB5E6507B}"/>
                </a:ext>
              </a:extLst>
            </p:cNvPr>
            <p:cNvSpPr/>
            <p:nvPr/>
          </p:nvSpPr>
          <p:spPr>
            <a:xfrm>
              <a:off x="1038611" y="4598515"/>
              <a:ext cx="8482823" cy="4619041"/>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9" name="Rectangle 38">
              <a:extLst>
                <a:ext uri="{FF2B5EF4-FFF2-40B4-BE49-F238E27FC236}">
                  <a16:creationId xmlns:a16="http://schemas.microsoft.com/office/drawing/2014/main" id="{020F571E-0725-4DD3-81DE-37DE09D5A899}"/>
                </a:ext>
              </a:extLst>
            </p:cNvPr>
            <p:cNvSpPr/>
            <p:nvPr/>
          </p:nvSpPr>
          <p:spPr>
            <a:xfrm>
              <a:off x="993227" y="4598517"/>
              <a:ext cx="8482823"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0" name="TextBox 39">
              <a:extLst>
                <a:ext uri="{FF2B5EF4-FFF2-40B4-BE49-F238E27FC236}">
                  <a16:creationId xmlns:a16="http://schemas.microsoft.com/office/drawing/2014/main" id="{0302B273-A963-4C65-80B5-1E185897178B}"/>
                </a:ext>
              </a:extLst>
            </p:cNvPr>
            <p:cNvSpPr txBox="1"/>
            <p:nvPr/>
          </p:nvSpPr>
          <p:spPr>
            <a:xfrm>
              <a:off x="1109374" y="4645644"/>
              <a:ext cx="7056040" cy="461665"/>
            </a:xfrm>
            <a:prstGeom prst="rect">
              <a:avLst/>
            </a:prstGeom>
            <a:noFill/>
          </p:spPr>
          <p:txBody>
            <a:bodyPr wrap="square" rtlCol="0">
              <a:spAutoFit/>
            </a:bodyPr>
            <a:lstStyle/>
            <a:p>
              <a:r>
                <a:rPr lang="en-SG" sz="2400" dirty="0">
                  <a:solidFill>
                    <a:schemeClr val="bg1"/>
                  </a:solidFill>
                </a:rPr>
                <a:t>Theorem 6.2.2 Set Identities</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570C7E3-4451-47F8-9DAE-76DFD76CCAC3}"/>
                    </a:ext>
                  </a:extLst>
                </p:cNvPr>
                <p:cNvSpPr txBox="1"/>
                <p:nvPr/>
              </p:nvSpPr>
              <p:spPr>
                <a:xfrm>
                  <a:off x="1225522" y="5171303"/>
                  <a:ext cx="8029464" cy="4046253"/>
                </a:xfrm>
                <a:prstGeom prst="rect">
                  <a:avLst/>
                </a:prstGeom>
                <a:noFill/>
              </p:spPr>
              <p:txBody>
                <a:bodyPr wrap="square" rtlCol="0">
                  <a:spAutoFit/>
                </a:bodyPr>
                <a:lstStyle/>
                <a:p>
                  <a:pPr marL="90488">
                    <a:tabLst>
                      <a:tab pos="452438" algn="l"/>
                    </a:tabLst>
                  </a:pPr>
                  <a:r>
                    <a:rPr lang="en-SG" sz="2000" dirty="0"/>
                    <a:t>7.	</a:t>
                  </a:r>
                  <a:r>
                    <a:rPr lang="en-SG" sz="2000" i="1" dirty="0">
                      <a:solidFill>
                        <a:srgbClr val="C00000"/>
                      </a:solidFill>
                    </a:rPr>
                    <a:t>Idempotent Laws</a:t>
                  </a:r>
                  <a:r>
                    <a:rPr lang="en-SG" sz="2000" dirty="0"/>
                    <a:t>: For all sets </a:t>
                  </a:r>
                  <a14:m>
                    <m:oMath xmlns:m="http://schemas.openxmlformats.org/officeDocument/2006/math">
                      <m:r>
                        <a:rPr lang="en-SG" sz="2000" i="1" dirty="0" smtClean="0">
                          <a:latin typeface="Cambria Math" panose="02040503050406030204" pitchFamily="18" charset="0"/>
                        </a:rPr>
                        <m:t>𝐴</m:t>
                      </m:r>
                    </m:oMath>
                  </a14:m>
                  <a:r>
                    <a:rPr lang="en-SG" sz="2000" dirty="0"/>
                    <a:t>,</a:t>
                  </a:r>
                </a:p>
                <a:p>
                  <a:pPr marL="90488">
                    <a:spcAft>
                      <a:spcPts val="600"/>
                    </a:spcAft>
                    <a:tabLst>
                      <a:tab pos="452438" algn="l"/>
                      <a:tab pos="622300" algn="l"/>
                      <a:tab pos="984250" algn="l"/>
                      <a:tab pos="3768725" algn="l"/>
                      <a:tab pos="4481513" algn="l"/>
                      <a:tab pos="4843463" algn="l"/>
                    </a:tabLst>
                  </a:pPr>
                  <a:r>
                    <a:rPr lang="en-SG" dirty="0"/>
                    <a:t>		(a)	</a:t>
                  </a:r>
                  <a14:m>
                    <m:oMath xmlns:m="http://schemas.openxmlformats.org/officeDocument/2006/math">
                      <m:r>
                        <a:rPr lang="en-SG" b="0" i="1" smtClean="0">
                          <a:latin typeface="Cambria Math" panose="02040503050406030204" pitchFamily="18" charset="0"/>
                        </a:rPr>
                        <m:t>𝐴</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𝐴</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𝐴</m:t>
                      </m:r>
                    </m:oMath>
                  </a14:m>
                  <a:r>
                    <a:rPr lang="en-SG" dirty="0"/>
                    <a:t>	and	(b)	</a:t>
                  </a:r>
                  <a14:m>
                    <m:oMath xmlns:m="http://schemas.openxmlformats.org/officeDocument/2006/math">
                      <m:r>
                        <a:rPr lang="en-SG" b="0" i="1" smtClean="0">
                          <a:latin typeface="Cambria Math" panose="02040503050406030204" pitchFamily="18" charset="0"/>
                        </a:rPr>
                        <m:t>𝐴</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𝐴</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𝐴</m:t>
                      </m:r>
                    </m:oMath>
                  </a14:m>
                  <a:r>
                    <a:rPr lang="en-SG" dirty="0"/>
                    <a:t>.</a:t>
                  </a:r>
                </a:p>
                <a:p>
                  <a:pPr marL="90488">
                    <a:tabLst>
                      <a:tab pos="452438" algn="l"/>
                    </a:tabLst>
                  </a:pPr>
                  <a:r>
                    <a:rPr lang="en-SG" sz="2000" dirty="0"/>
                    <a:t>8.	</a:t>
                  </a:r>
                  <a:r>
                    <a:rPr lang="en-SG" sz="2000" i="1" dirty="0">
                      <a:solidFill>
                        <a:srgbClr val="C00000"/>
                      </a:solidFill>
                    </a:rPr>
                    <a:t>Universal Bound Laws</a:t>
                  </a:r>
                  <a:r>
                    <a:rPr lang="en-SG" sz="2000" dirty="0"/>
                    <a:t>: For all sets </a:t>
                  </a:r>
                  <a14:m>
                    <m:oMath xmlns:m="http://schemas.openxmlformats.org/officeDocument/2006/math">
                      <m:r>
                        <a:rPr lang="en-SG" sz="2000" i="1" dirty="0">
                          <a:latin typeface="Cambria Math" panose="02040503050406030204" pitchFamily="18" charset="0"/>
                        </a:rPr>
                        <m:t>𝐴</m:t>
                      </m:r>
                    </m:oMath>
                  </a14:m>
                  <a:r>
                    <a:rPr lang="en-SG" sz="2000" dirty="0"/>
                    <a:t>,</a:t>
                  </a:r>
                </a:p>
                <a:p>
                  <a:pPr marL="90488">
                    <a:spcAft>
                      <a:spcPts val="600"/>
                    </a:spcAft>
                    <a:tabLst>
                      <a:tab pos="452438" algn="l"/>
                      <a:tab pos="622300" algn="l"/>
                      <a:tab pos="984250" algn="l"/>
                      <a:tab pos="3768725" algn="l"/>
                      <a:tab pos="4481513" algn="l"/>
                      <a:tab pos="4843463" algn="l"/>
                    </a:tabLst>
                  </a:pPr>
                  <a:r>
                    <a:rPr lang="en-SG" dirty="0"/>
                    <a:t>		(a)	</a:t>
                  </a:r>
                  <a14:m>
                    <m:oMath xmlns:m="http://schemas.openxmlformats.org/officeDocument/2006/math">
                      <m:r>
                        <a:rPr lang="en-SG" i="1">
                          <a:latin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𝑈</m:t>
                      </m:r>
                      <m:r>
                        <a:rPr lang="en-SG" i="1">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𝑈</m:t>
                      </m:r>
                    </m:oMath>
                  </a14:m>
                  <a:r>
                    <a:rPr lang="en-SG" dirty="0"/>
                    <a:t>	and	(b)	</a:t>
                  </a:r>
                  <a14:m>
                    <m:oMath xmlns:m="http://schemas.openxmlformats.org/officeDocument/2006/math">
                      <m:r>
                        <a:rPr lang="en-SG" i="1">
                          <a:latin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i="1" smtClean="0">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m:t>
                      </m:r>
                      <m:r>
                        <a:rPr lang="en-SG" i="1" smtClean="0">
                          <a:latin typeface="Cambria Math" panose="02040503050406030204" pitchFamily="18" charset="0"/>
                          <a:ea typeface="Cambria Math" panose="02040503050406030204" pitchFamily="18" charset="0"/>
                        </a:rPr>
                        <m:t>∅</m:t>
                      </m:r>
                    </m:oMath>
                  </a14:m>
                  <a:r>
                    <a:rPr lang="en-SG" dirty="0"/>
                    <a:t>.</a:t>
                  </a:r>
                </a:p>
                <a:p>
                  <a:pPr marL="90488">
                    <a:tabLst>
                      <a:tab pos="452438" algn="l"/>
                    </a:tabLst>
                  </a:pPr>
                  <a:r>
                    <a:rPr lang="en-SG" sz="2000" dirty="0"/>
                    <a:t>9.	</a:t>
                  </a:r>
                  <a:r>
                    <a:rPr lang="en-SG" sz="2000" i="1" dirty="0">
                      <a:solidFill>
                        <a:srgbClr val="C00000"/>
                      </a:solidFill>
                    </a:rPr>
                    <a:t>De Morgan’s Laws</a:t>
                  </a:r>
                  <a:r>
                    <a:rPr lang="en-SG" sz="2000" dirty="0"/>
                    <a:t>: For all sets </a:t>
                  </a:r>
                  <a14:m>
                    <m:oMath xmlns:m="http://schemas.openxmlformats.org/officeDocument/2006/math">
                      <m:r>
                        <a:rPr lang="en-SG" sz="2000" i="1" dirty="0">
                          <a:latin typeface="Cambria Math" panose="02040503050406030204" pitchFamily="18" charset="0"/>
                        </a:rPr>
                        <m:t>𝐴</m:t>
                      </m:r>
                    </m:oMath>
                  </a14:m>
                  <a:r>
                    <a:rPr lang="en-SG" sz="2000" dirty="0"/>
                    <a:t> and </a:t>
                  </a:r>
                  <a14:m>
                    <m:oMath xmlns:m="http://schemas.openxmlformats.org/officeDocument/2006/math">
                      <m:r>
                        <a:rPr lang="en-SG" sz="2000" b="0" i="1" dirty="0" smtClean="0">
                          <a:latin typeface="Cambria Math" panose="02040503050406030204" pitchFamily="18" charset="0"/>
                        </a:rPr>
                        <m:t>𝐵</m:t>
                      </m:r>
                    </m:oMath>
                  </a14:m>
                  <a:r>
                    <a:rPr lang="en-SG" sz="2000" dirty="0"/>
                    <a:t>,</a:t>
                  </a:r>
                </a:p>
                <a:p>
                  <a:pPr marL="90488">
                    <a:spcAft>
                      <a:spcPts val="600"/>
                    </a:spcAft>
                    <a:tabLst>
                      <a:tab pos="452438" algn="l"/>
                      <a:tab pos="622300" algn="l"/>
                      <a:tab pos="984250" algn="l"/>
                      <a:tab pos="3768725" algn="l"/>
                      <a:tab pos="4481513" algn="l"/>
                      <a:tab pos="4843463" algn="l"/>
                    </a:tabLst>
                  </a:pPr>
                  <a:r>
                    <a:rPr lang="en-SG" dirty="0"/>
                    <a:t>		(a)	</a:t>
                  </a:r>
                  <a14:m>
                    <m:oMath xmlns:m="http://schemas.openxmlformats.org/officeDocument/2006/math">
                      <m:acc>
                        <m:accPr>
                          <m:chr m:val="̅"/>
                          <m:ctrlPr>
                            <a:rPr lang="en-SG" i="1" smtClean="0">
                              <a:latin typeface="Cambria Math" panose="02040503050406030204" pitchFamily="18" charset="0"/>
                              <a:ea typeface="Cambria Math" panose="02040503050406030204" pitchFamily="18" charset="0"/>
                            </a:rPr>
                          </m:ctrlPr>
                        </m:accPr>
                        <m:e>
                          <m:r>
                            <a:rPr lang="en-SG" b="0" i="1" smtClean="0">
                              <a:latin typeface="Cambria Math" panose="02040503050406030204" pitchFamily="18" charset="0"/>
                              <a:ea typeface="Cambria Math" panose="02040503050406030204" pitchFamily="18" charset="0"/>
                            </a:rPr>
                            <m:t>𝐴</m:t>
                          </m:r>
                          <m:r>
                            <a:rPr lang="en-SG" b="0" i="1" smtClean="0">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𝐵</m:t>
                          </m:r>
                        </m:e>
                      </m:acc>
                      <m:r>
                        <a:rPr lang="en-SG" i="1">
                          <a:latin typeface="Cambria Math" panose="02040503050406030204" pitchFamily="18" charset="0"/>
                          <a:ea typeface="Cambria Math" panose="02040503050406030204" pitchFamily="18" charset="0"/>
                        </a:rPr>
                        <m:t>=</m:t>
                      </m:r>
                      <m:acc>
                        <m:accPr>
                          <m:chr m:val="̅"/>
                          <m:ctrlPr>
                            <a:rPr lang="en-SG" i="1" smtClean="0">
                              <a:latin typeface="Cambria Math" panose="02040503050406030204" pitchFamily="18" charset="0"/>
                              <a:ea typeface="Cambria Math" panose="02040503050406030204" pitchFamily="18" charset="0"/>
                            </a:rPr>
                          </m:ctrlPr>
                        </m:accPr>
                        <m:e>
                          <m:r>
                            <a:rPr lang="en-SG" b="0" i="1" smtClean="0">
                              <a:latin typeface="Cambria Math" panose="02040503050406030204" pitchFamily="18" charset="0"/>
                              <a:ea typeface="Cambria Math" panose="02040503050406030204" pitchFamily="18" charset="0"/>
                            </a:rPr>
                            <m:t>𝐴</m:t>
                          </m:r>
                        </m:e>
                      </m:acc>
                      <m:r>
                        <a:rPr lang="en-SG" i="1" smtClean="0">
                          <a:latin typeface="Cambria Math" panose="02040503050406030204" pitchFamily="18" charset="0"/>
                          <a:ea typeface="Cambria Math" panose="02040503050406030204" pitchFamily="18" charset="0"/>
                        </a:rPr>
                        <m:t>∩</m:t>
                      </m:r>
                      <m:acc>
                        <m:accPr>
                          <m:chr m:val="̅"/>
                          <m:ctrlPr>
                            <a:rPr lang="en-SG" i="1" smtClean="0">
                              <a:latin typeface="Cambria Math" panose="02040503050406030204" pitchFamily="18" charset="0"/>
                              <a:ea typeface="Cambria Math" panose="02040503050406030204" pitchFamily="18" charset="0"/>
                            </a:rPr>
                          </m:ctrlPr>
                        </m:accPr>
                        <m:e>
                          <m:r>
                            <a:rPr lang="en-SG" b="0" i="1" smtClean="0">
                              <a:latin typeface="Cambria Math" panose="02040503050406030204" pitchFamily="18" charset="0"/>
                              <a:ea typeface="Cambria Math" panose="02040503050406030204" pitchFamily="18" charset="0"/>
                            </a:rPr>
                            <m:t>𝐵</m:t>
                          </m:r>
                        </m:e>
                      </m:acc>
                    </m:oMath>
                  </a14:m>
                  <a:r>
                    <a:rPr lang="en-SG" dirty="0"/>
                    <a:t>	and	(b)	</a:t>
                  </a:r>
                  <a14:m>
                    <m:oMath xmlns:m="http://schemas.openxmlformats.org/officeDocument/2006/math">
                      <m:acc>
                        <m:accPr>
                          <m:chr m:val="̅"/>
                          <m:ctrlPr>
                            <a:rPr lang="en-SG" i="1">
                              <a:latin typeface="Cambria Math" panose="02040503050406030204" pitchFamily="18" charset="0"/>
                              <a:ea typeface="Cambria Math" panose="02040503050406030204" pitchFamily="18" charset="0"/>
                            </a:rPr>
                          </m:ctrlPr>
                        </m:accPr>
                        <m:e>
                          <m:r>
                            <a:rPr lang="en-SG" i="1">
                              <a:latin typeface="Cambria Math" panose="02040503050406030204" pitchFamily="18" charset="0"/>
                              <a:ea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𝐵</m:t>
                          </m:r>
                        </m:e>
                      </m:acc>
                      <m:r>
                        <a:rPr lang="en-SG" i="1">
                          <a:latin typeface="Cambria Math" panose="02040503050406030204" pitchFamily="18" charset="0"/>
                          <a:ea typeface="Cambria Math" panose="02040503050406030204" pitchFamily="18" charset="0"/>
                        </a:rPr>
                        <m:t>=</m:t>
                      </m:r>
                      <m:acc>
                        <m:accPr>
                          <m:chr m:val="̅"/>
                          <m:ctrlPr>
                            <a:rPr lang="en-SG" i="1">
                              <a:latin typeface="Cambria Math" panose="02040503050406030204" pitchFamily="18" charset="0"/>
                              <a:ea typeface="Cambria Math" panose="02040503050406030204" pitchFamily="18" charset="0"/>
                            </a:rPr>
                          </m:ctrlPr>
                        </m:accPr>
                        <m:e>
                          <m:r>
                            <a:rPr lang="en-SG" i="1">
                              <a:latin typeface="Cambria Math" panose="02040503050406030204" pitchFamily="18" charset="0"/>
                              <a:ea typeface="Cambria Math" panose="02040503050406030204" pitchFamily="18" charset="0"/>
                            </a:rPr>
                            <m:t>𝐴</m:t>
                          </m:r>
                        </m:e>
                      </m:acc>
                      <m:r>
                        <a:rPr lang="en-SG" i="1">
                          <a:latin typeface="Cambria Math" panose="02040503050406030204" pitchFamily="18" charset="0"/>
                          <a:ea typeface="Cambria Math" panose="02040503050406030204" pitchFamily="18" charset="0"/>
                        </a:rPr>
                        <m:t>∪</m:t>
                      </m:r>
                      <m:acc>
                        <m:accPr>
                          <m:chr m:val="̅"/>
                          <m:ctrlPr>
                            <a:rPr lang="en-SG" i="1">
                              <a:latin typeface="Cambria Math" panose="02040503050406030204" pitchFamily="18" charset="0"/>
                              <a:ea typeface="Cambria Math" panose="02040503050406030204" pitchFamily="18" charset="0"/>
                            </a:rPr>
                          </m:ctrlPr>
                        </m:accPr>
                        <m:e>
                          <m:r>
                            <a:rPr lang="en-SG" i="1">
                              <a:latin typeface="Cambria Math" panose="02040503050406030204" pitchFamily="18" charset="0"/>
                              <a:ea typeface="Cambria Math" panose="02040503050406030204" pitchFamily="18" charset="0"/>
                            </a:rPr>
                            <m:t>𝐵</m:t>
                          </m:r>
                        </m:e>
                      </m:acc>
                    </m:oMath>
                  </a14:m>
                  <a:r>
                    <a:rPr lang="en-SG" dirty="0"/>
                    <a:t>.</a:t>
                  </a:r>
                </a:p>
                <a:p>
                  <a:pPr marL="90488">
                    <a:tabLst>
                      <a:tab pos="542925" algn="l"/>
                    </a:tabLst>
                  </a:pPr>
                  <a:r>
                    <a:rPr lang="en-SG" sz="2000" dirty="0"/>
                    <a:t>10.	</a:t>
                  </a:r>
                  <a:r>
                    <a:rPr lang="en-SG" sz="2000" i="1" dirty="0">
                      <a:solidFill>
                        <a:srgbClr val="C00000"/>
                      </a:solidFill>
                    </a:rPr>
                    <a:t>Absorption Laws</a:t>
                  </a:r>
                  <a:r>
                    <a:rPr lang="en-SG" sz="2000" dirty="0"/>
                    <a:t>: For all sets </a:t>
                  </a:r>
                  <a14:m>
                    <m:oMath xmlns:m="http://schemas.openxmlformats.org/officeDocument/2006/math">
                      <m:r>
                        <a:rPr lang="en-SG" sz="2000" i="1" dirty="0">
                          <a:latin typeface="Cambria Math" panose="02040503050406030204" pitchFamily="18" charset="0"/>
                        </a:rPr>
                        <m:t>𝐴</m:t>
                      </m:r>
                    </m:oMath>
                  </a14:m>
                  <a:r>
                    <a:rPr lang="en-SG" sz="2000" dirty="0"/>
                    <a:t> and </a:t>
                  </a:r>
                  <a14:m>
                    <m:oMath xmlns:m="http://schemas.openxmlformats.org/officeDocument/2006/math">
                      <m:r>
                        <a:rPr lang="en-SG" sz="2000" i="1" dirty="0" smtClean="0">
                          <a:latin typeface="Cambria Math" panose="02040503050406030204" pitchFamily="18" charset="0"/>
                        </a:rPr>
                        <m:t>𝐵</m:t>
                      </m:r>
                    </m:oMath>
                  </a14:m>
                  <a:r>
                    <a:rPr lang="en-SG" sz="2000" dirty="0"/>
                    <a:t>,</a:t>
                  </a:r>
                </a:p>
                <a:p>
                  <a:pPr marL="90488">
                    <a:spcAft>
                      <a:spcPts val="600"/>
                    </a:spcAft>
                    <a:tabLst>
                      <a:tab pos="452438" algn="l"/>
                      <a:tab pos="622300" algn="l"/>
                      <a:tab pos="984250" algn="l"/>
                      <a:tab pos="3768725" algn="l"/>
                      <a:tab pos="4481513" algn="l"/>
                      <a:tab pos="4843463" algn="l"/>
                    </a:tabLst>
                  </a:pPr>
                  <a:r>
                    <a:rPr lang="en-SG" dirty="0"/>
                    <a:t>		(a)	</a:t>
                  </a:r>
                  <a14:m>
                    <m:oMath xmlns:m="http://schemas.openxmlformats.org/officeDocument/2006/math">
                      <m:r>
                        <a:rPr lang="en-SG" i="1">
                          <a:latin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m:t>
                      </m:r>
                      <m:r>
                        <a:rPr lang="en-SG" i="1">
                          <a:latin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𝐵</m:t>
                      </m:r>
                      <m:r>
                        <a:rPr lang="en-SG" b="0" i="1" smtClean="0">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𝐴</m:t>
                      </m:r>
                    </m:oMath>
                  </a14:m>
                  <a:r>
                    <a:rPr lang="en-SG" dirty="0"/>
                    <a:t>	and	(b)	</a:t>
                  </a:r>
                  <a14:m>
                    <m:oMath xmlns:m="http://schemas.openxmlformats.org/officeDocument/2006/math">
                      <m:r>
                        <a:rPr lang="en-SG" i="1">
                          <a:latin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rPr>
                        <m:t>𝐴</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𝐵</m:t>
                      </m:r>
                      <m:r>
                        <a:rPr lang="en-SG" i="1">
                          <a:latin typeface="Cambria Math" panose="02040503050406030204" pitchFamily="18" charset="0"/>
                          <a:ea typeface="Cambria Math" panose="02040503050406030204" pitchFamily="18" charset="0"/>
                        </a:rPr>
                        <m:t>)=</m:t>
                      </m:r>
                      <m:r>
                        <a:rPr lang="en-SG" i="1" smtClean="0">
                          <a:latin typeface="Cambria Math" panose="02040503050406030204" pitchFamily="18" charset="0"/>
                          <a:ea typeface="Cambria Math" panose="02040503050406030204" pitchFamily="18" charset="0"/>
                        </a:rPr>
                        <m:t>𝐴</m:t>
                      </m:r>
                    </m:oMath>
                  </a14:m>
                  <a:r>
                    <a:rPr lang="en-SG" dirty="0"/>
                    <a:t>.</a:t>
                  </a:r>
                </a:p>
                <a:p>
                  <a:pPr marL="90488">
                    <a:tabLst>
                      <a:tab pos="542925" algn="l"/>
                    </a:tabLst>
                  </a:pPr>
                  <a:r>
                    <a:rPr lang="en-SG" sz="2000" dirty="0"/>
                    <a:t>11.	</a:t>
                  </a:r>
                  <a:r>
                    <a:rPr lang="en-SG" sz="2000" i="1" dirty="0">
                      <a:solidFill>
                        <a:srgbClr val="C00000"/>
                      </a:solidFill>
                    </a:rPr>
                    <a:t>Complements of </a:t>
                  </a:r>
                  <a14:m>
                    <m:oMath xmlns:m="http://schemas.openxmlformats.org/officeDocument/2006/math">
                      <m:r>
                        <a:rPr lang="en-SG" sz="2000" i="1" dirty="0" smtClean="0">
                          <a:solidFill>
                            <a:srgbClr val="C00000"/>
                          </a:solidFill>
                          <a:latin typeface="Cambria Math" panose="02040503050406030204" pitchFamily="18" charset="0"/>
                        </a:rPr>
                        <m:t>𝑈</m:t>
                      </m:r>
                    </m:oMath>
                  </a14:m>
                  <a:r>
                    <a:rPr lang="en-SG" sz="2000" i="1" dirty="0">
                      <a:solidFill>
                        <a:srgbClr val="C00000"/>
                      </a:solidFill>
                    </a:rPr>
                    <a:t> and </a:t>
                  </a:r>
                  <a14:m>
                    <m:oMath xmlns:m="http://schemas.openxmlformats.org/officeDocument/2006/math">
                      <m:r>
                        <a:rPr lang="en-SG" sz="2000" i="1" smtClean="0">
                          <a:solidFill>
                            <a:srgbClr val="C00000"/>
                          </a:solidFill>
                          <a:latin typeface="Cambria Math" panose="02040503050406030204" pitchFamily="18" charset="0"/>
                          <a:ea typeface="Cambria Math" panose="02040503050406030204" pitchFamily="18" charset="0"/>
                        </a:rPr>
                        <m:t>∅</m:t>
                      </m:r>
                    </m:oMath>
                  </a14:m>
                  <a:r>
                    <a:rPr lang="en-SG" sz="2000" dirty="0"/>
                    <a:t>:</a:t>
                  </a:r>
                </a:p>
                <a:p>
                  <a:pPr marL="90488">
                    <a:spcAft>
                      <a:spcPts val="600"/>
                    </a:spcAft>
                    <a:tabLst>
                      <a:tab pos="452438" algn="l"/>
                      <a:tab pos="622300" algn="l"/>
                      <a:tab pos="984250" algn="l"/>
                      <a:tab pos="3768725" algn="l"/>
                      <a:tab pos="4481513" algn="l"/>
                      <a:tab pos="4843463" algn="l"/>
                    </a:tabLst>
                  </a:pPr>
                  <a:r>
                    <a:rPr lang="en-SG" dirty="0"/>
                    <a:t>		(a)	</a:t>
                  </a:r>
                  <a14:m>
                    <m:oMath xmlns:m="http://schemas.openxmlformats.org/officeDocument/2006/math">
                      <m:acc>
                        <m:accPr>
                          <m:chr m:val="̅"/>
                          <m:ctrlPr>
                            <a:rPr lang="en-SG" i="1">
                              <a:latin typeface="Cambria Math" panose="02040503050406030204" pitchFamily="18" charset="0"/>
                              <a:ea typeface="Cambria Math" panose="02040503050406030204" pitchFamily="18" charset="0"/>
                            </a:rPr>
                          </m:ctrlPr>
                        </m:accPr>
                        <m:e>
                          <m:r>
                            <a:rPr lang="en-SG" b="0" i="1" smtClean="0">
                              <a:latin typeface="Cambria Math" panose="02040503050406030204" pitchFamily="18" charset="0"/>
                              <a:ea typeface="Cambria Math" panose="02040503050406030204" pitchFamily="18" charset="0"/>
                            </a:rPr>
                            <m:t>𝑈</m:t>
                          </m:r>
                        </m:e>
                      </m:acc>
                      <m:r>
                        <a:rPr lang="en-SG" b="0" i="1" smtClean="0">
                          <a:latin typeface="Cambria Math" panose="02040503050406030204" pitchFamily="18" charset="0"/>
                          <a:ea typeface="Cambria Math" panose="02040503050406030204" pitchFamily="18" charset="0"/>
                        </a:rPr>
                        <m:t>=</m:t>
                      </m:r>
                      <m:r>
                        <a:rPr lang="en-SG" i="1" smtClean="0">
                          <a:latin typeface="Cambria Math" panose="02040503050406030204" pitchFamily="18" charset="0"/>
                          <a:ea typeface="Cambria Math" panose="02040503050406030204" pitchFamily="18" charset="0"/>
                        </a:rPr>
                        <m:t>∅</m:t>
                      </m:r>
                    </m:oMath>
                  </a14:m>
                  <a:r>
                    <a:rPr lang="en-SG" dirty="0"/>
                    <a:t>	and	(b)	</a:t>
                  </a:r>
                  <a14:m>
                    <m:oMath xmlns:m="http://schemas.openxmlformats.org/officeDocument/2006/math">
                      <m:acc>
                        <m:accPr>
                          <m:chr m:val="̅"/>
                          <m:ctrlPr>
                            <a:rPr lang="en-SG" i="1">
                              <a:latin typeface="Cambria Math" panose="02040503050406030204" pitchFamily="18" charset="0"/>
                              <a:ea typeface="Cambria Math" panose="02040503050406030204" pitchFamily="18" charset="0"/>
                            </a:rPr>
                          </m:ctrlPr>
                        </m:accPr>
                        <m:e>
                          <m:r>
                            <a:rPr lang="en-SG" i="1">
                              <a:latin typeface="Cambria Math" panose="02040503050406030204" pitchFamily="18" charset="0"/>
                              <a:ea typeface="Cambria Math" panose="02040503050406030204" pitchFamily="18" charset="0"/>
                            </a:rPr>
                            <m:t>∅</m:t>
                          </m:r>
                        </m:e>
                      </m:acc>
                      <m:r>
                        <a:rPr lang="en-SG" i="1">
                          <a:latin typeface="Cambria Math" panose="02040503050406030204" pitchFamily="18" charset="0"/>
                          <a:ea typeface="Cambria Math" panose="02040503050406030204" pitchFamily="18" charset="0"/>
                        </a:rPr>
                        <m:t>=</m:t>
                      </m:r>
                      <m:r>
                        <a:rPr lang="en-SG" b="0" i="1" smtClean="0">
                          <a:latin typeface="Cambria Math" panose="02040503050406030204" pitchFamily="18" charset="0"/>
                          <a:ea typeface="Cambria Math" panose="02040503050406030204" pitchFamily="18" charset="0"/>
                        </a:rPr>
                        <m:t>𝑈</m:t>
                      </m:r>
                    </m:oMath>
                  </a14:m>
                  <a:r>
                    <a:rPr lang="en-SG" dirty="0"/>
                    <a:t>.</a:t>
                  </a:r>
                </a:p>
                <a:p>
                  <a:pPr marL="90488">
                    <a:tabLst>
                      <a:tab pos="542925" algn="l"/>
                    </a:tabLst>
                  </a:pPr>
                  <a:r>
                    <a:rPr lang="en-SG" sz="2000" dirty="0"/>
                    <a:t>12.	</a:t>
                  </a:r>
                  <a:r>
                    <a:rPr lang="en-SG" sz="2000" i="1" dirty="0">
                      <a:solidFill>
                        <a:srgbClr val="C00000"/>
                      </a:solidFill>
                    </a:rPr>
                    <a:t>Set Difference Law</a:t>
                  </a:r>
                  <a:r>
                    <a:rPr lang="en-SG" sz="2000" dirty="0"/>
                    <a:t>: For all sets </a:t>
                  </a:r>
                  <a14:m>
                    <m:oMath xmlns:m="http://schemas.openxmlformats.org/officeDocument/2006/math">
                      <m:r>
                        <a:rPr lang="en-SG" sz="2000" i="1" dirty="0">
                          <a:latin typeface="Cambria Math" panose="02040503050406030204" pitchFamily="18" charset="0"/>
                        </a:rPr>
                        <m:t>𝐴</m:t>
                      </m:r>
                    </m:oMath>
                  </a14:m>
                  <a:r>
                    <a:rPr lang="en-SG" sz="2000" dirty="0"/>
                    <a:t> and </a:t>
                  </a:r>
                  <a14:m>
                    <m:oMath xmlns:m="http://schemas.openxmlformats.org/officeDocument/2006/math">
                      <m:r>
                        <a:rPr lang="en-SG" sz="2000" i="1" dirty="0" smtClean="0">
                          <a:latin typeface="Cambria Math" panose="02040503050406030204" pitchFamily="18" charset="0"/>
                        </a:rPr>
                        <m:t>𝐵</m:t>
                      </m:r>
                    </m:oMath>
                  </a14:m>
                  <a:r>
                    <a:rPr lang="en-SG" sz="2000" dirty="0"/>
                    <a:t>,</a:t>
                  </a:r>
                </a:p>
                <a:p>
                  <a:pPr marL="90488">
                    <a:spcAft>
                      <a:spcPts val="600"/>
                    </a:spcAft>
                    <a:tabLst>
                      <a:tab pos="452438" algn="l"/>
                      <a:tab pos="622300" algn="l"/>
                      <a:tab pos="984250" algn="l"/>
                      <a:tab pos="3768725" algn="l"/>
                      <a:tab pos="4481513" algn="l"/>
                      <a:tab pos="4843463" algn="l"/>
                    </a:tabLst>
                  </a:pPr>
                  <a:r>
                    <a:rPr lang="en-SG" dirty="0"/>
                    <a:t>			</a:t>
                  </a:r>
                  <a14:m>
                    <m:oMath xmlns:m="http://schemas.openxmlformats.org/officeDocument/2006/math">
                      <m:r>
                        <a:rPr lang="en-SG" i="1">
                          <a:latin typeface="Cambria Math" panose="02040503050406030204" pitchFamily="18" charset="0"/>
                          <a:ea typeface="Cambria Math" panose="02040503050406030204" pitchFamily="18" charset="0"/>
                        </a:rPr>
                        <m:t>𝐴</m:t>
                      </m:r>
                      <m:r>
                        <a:rPr lang="en-US" i="1">
                          <a:latin typeface="Cambria Math" panose="02040503050406030204" pitchFamily="18" charset="0"/>
                          <a:ea typeface="Cambria Math" panose="02040503050406030204" pitchFamily="18" charset="0"/>
                        </a:rPr>
                        <m:t> \ </m:t>
                      </m:r>
                      <m:r>
                        <a:rPr lang="en-US" i="1">
                          <a:latin typeface="Cambria Math" panose="02040503050406030204" pitchFamily="18" charset="0"/>
                          <a:ea typeface="Cambria Math" panose="02040503050406030204" pitchFamily="18" charset="0"/>
                        </a:rPr>
                        <m:t>𝐵</m:t>
                      </m:r>
                      <m:r>
                        <a:rPr lang="en-SG" i="1">
                          <a:latin typeface="Cambria Math" panose="02040503050406030204" pitchFamily="18" charset="0"/>
                          <a:ea typeface="Cambria Math" panose="02040503050406030204" pitchFamily="18" charset="0"/>
                        </a:rPr>
                        <m:t>=</m:t>
                      </m:r>
                      <m:r>
                        <a:rPr lang="en-SG" i="1">
                          <a:latin typeface="Cambria Math" panose="02040503050406030204" pitchFamily="18" charset="0"/>
                          <a:ea typeface="Cambria Math" panose="02040503050406030204" pitchFamily="18" charset="0"/>
                        </a:rPr>
                        <m:t>𝐴</m:t>
                      </m:r>
                      <m:r>
                        <a:rPr lang="en-SG" i="1">
                          <a:latin typeface="Cambria Math" panose="02040503050406030204" pitchFamily="18" charset="0"/>
                          <a:ea typeface="Cambria Math" panose="02040503050406030204" pitchFamily="18" charset="0"/>
                        </a:rPr>
                        <m:t>∩</m:t>
                      </m:r>
                      <m:acc>
                        <m:accPr>
                          <m:chr m:val="̅"/>
                          <m:ctrlPr>
                            <a:rPr lang="en-SG" b="0" i="1" smtClean="0">
                              <a:latin typeface="Cambria Math" panose="02040503050406030204" pitchFamily="18" charset="0"/>
                              <a:ea typeface="Cambria Math" panose="02040503050406030204" pitchFamily="18" charset="0"/>
                            </a:rPr>
                          </m:ctrlPr>
                        </m:accPr>
                        <m:e>
                          <m:r>
                            <a:rPr lang="en-SG" b="0" i="1" smtClean="0">
                              <a:latin typeface="Cambria Math" panose="02040503050406030204" pitchFamily="18" charset="0"/>
                              <a:ea typeface="Cambria Math" panose="02040503050406030204" pitchFamily="18" charset="0"/>
                            </a:rPr>
                            <m:t>𝐵</m:t>
                          </m:r>
                        </m:e>
                      </m:acc>
                    </m:oMath>
                  </a14:m>
                  <a:r>
                    <a:rPr lang="en-SG" dirty="0"/>
                    <a:t>.</a:t>
                  </a:r>
                </a:p>
              </p:txBody>
            </p:sp>
          </mc:Choice>
          <mc:Fallback xmlns="">
            <p:sp>
              <p:nvSpPr>
                <p:cNvPr id="41" name="TextBox 40">
                  <a:extLst>
                    <a:ext uri="{FF2B5EF4-FFF2-40B4-BE49-F238E27FC236}">
                      <a16:creationId xmlns:a16="http://schemas.microsoft.com/office/drawing/2014/main" id="{9570C7E3-4451-47F8-9DAE-76DFD76CCAC3}"/>
                    </a:ext>
                  </a:extLst>
                </p:cNvPr>
                <p:cNvSpPr txBox="1">
                  <a:spLocks noRot="1" noChangeAspect="1" noMove="1" noResize="1" noEditPoints="1" noAdjustHandles="1" noChangeArrowheads="1" noChangeShapeType="1" noTextEdit="1"/>
                </p:cNvSpPr>
                <p:nvPr/>
              </p:nvSpPr>
              <p:spPr>
                <a:xfrm>
                  <a:off x="1225522" y="5171303"/>
                  <a:ext cx="8029464" cy="4046253"/>
                </a:xfrm>
                <a:prstGeom prst="rect">
                  <a:avLst/>
                </a:prstGeom>
                <a:blipFill>
                  <a:blip r:embed="rId3"/>
                  <a:stretch>
                    <a:fillRect t="-759" b="-910"/>
                  </a:stretch>
                </a:blipFill>
              </p:spPr>
              <p:txBody>
                <a:bodyPr/>
                <a:lstStyle/>
                <a:p>
                  <a:r>
                    <a:rPr lang="en-SG">
                      <a:noFill/>
                    </a:rPr>
                    <a:t> </a:t>
                  </a:r>
                </a:p>
              </p:txBody>
            </p:sp>
          </mc:Fallback>
        </mc:AlternateContent>
      </p:grpSp>
    </p:spTree>
    <p:extLst>
      <p:ext uri="{BB962C8B-B14F-4D97-AF65-F5344CB8AC3E}">
        <p14:creationId xmlns:p14="http://schemas.microsoft.com/office/powerpoint/2010/main" val="33989828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60000"/>
                    <a:lumOff val="40000"/>
                  </a:schemeClr>
                </a:solidFill>
              </a:rPr>
              <a:t>Properties of Sets</a:t>
            </a:r>
            <a:endParaRPr lang="en-SG" sz="1050" b="1" dirty="0">
              <a:solidFill>
                <a:schemeClr val="accent4">
                  <a:lumMod val="60000"/>
                  <a:lumOff val="4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Properties of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44</a:t>
            </a:fld>
            <a:endParaRPr lang="en-SG" dirty="0"/>
          </a:p>
        </p:txBody>
      </p:sp>
      <p:sp>
        <p:nvSpPr>
          <p:cNvPr id="21" name="TextBox 20">
            <a:extLst>
              <a:ext uri="{FF2B5EF4-FFF2-40B4-BE49-F238E27FC236}">
                <a16:creationId xmlns:a16="http://schemas.microsoft.com/office/drawing/2014/main" id="{F3E0E3FC-C69F-48B3-8E78-9F3DA1C5BD0F}"/>
              </a:ext>
            </a:extLst>
          </p:cNvPr>
          <p:cNvSpPr txBox="1"/>
          <p:nvPr/>
        </p:nvSpPr>
        <p:spPr>
          <a:xfrm>
            <a:off x="323324" y="952592"/>
            <a:ext cx="8317061" cy="2015936"/>
          </a:xfrm>
          <a:prstGeom prst="rect">
            <a:avLst/>
          </a:prstGeom>
          <a:noFill/>
          <a:ln>
            <a:noFill/>
          </a:ln>
        </p:spPr>
        <p:txBody>
          <a:bodyPr wrap="square" rtlCol="0">
            <a:spAutoFit/>
          </a:bodyPr>
          <a:lstStyle/>
          <a:p>
            <a:pPr>
              <a:spcAft>
                <a:spcPts val="600"/>
              </a:spcAft>
            </a:pPr>
            <a:r>
              <a:rPr lang="en-SG" altLang="en-US" sz="2400" dirty="0"/>
              <a:t>Table 6.4.1 summarizes the main features of the logical equivalences from Theorem 2.1.1. and the set properties from Theorem 6.2.2. Notice how similar they are.</a:t>
            </a:r>
            <a:endParaRPr lang="en-US" altLang="en-US" sz="2400" dirty="0"/>
          </a:p>
          <a:p>
            <a:pPr>
              <a:spcAft>
                <a:spcPts val="600"/>
              </a:spcAft>
            </a:pPr>
            <a:r>
              <a:rPr lang="en-US" altLang="en-US" sz="2400" dirty="0"/>
              <a:t>In fact, both are special cases of the same general structure, known as a </a:t>
            </a:r>
            <a:r>
              <a:rPr lang="en-US" altLang="en-US" sz="2400" i="1" dirty="0"/>
              <a:t>Boolean algebra</a:t>
            </a:r>
            <a:r>
              <a:rPr lang="en-US" altLang="en-US" sz="2400" dirty="0"/>
              <a:t>.</a:t>
            </a:r>
          </a:p>
        </p:txBody>
      </p:sp>
      <p:grpSp>
        <p:nvGrpSpPr>
          <p:cNvPr id="2" name="Group 1"/>
          <p:cNvGrpSpPr/>
          <p:nvPr/>
        </p:nvGrpSpPr>
        <p:grpSpPr>
          <a:xfrm>
            <a:off x="1451694" y="3044420"/>
            <a:ext cx="6153150" cy="3629025"/>
            <a:chOff x="1524000" y="3124200"/>
            <a:chExt cx="6153150" cy="3629025"/>
          </a:xfrm>
        </p:grpSpPr>
        <p:sp>
          <p:nvSpPr>
            <p:cNvPr id="22" name="Text Box 7"/>
            <p:cNvSpPr txBox="1">
              <a:spLocks noChangeArrowheads="1"/>
            </p:cNvSpPr>
            <p:nvPr/>
          </p:nvSpPr>
          <p:spPr bwMode="auto">
            <a:xfrm>
              <a:off x="3940175" y="6477000"/>
              <a:ext cx="1393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200" b="1"/>
                <a:t>Table 6.4.1</a:t>
              </a:r>
            </a:p>
          </p:txBody>
        </p:sp>
        <p:pic>
          <p:nvPicPr>
            <p:cNvPr id="2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124200"/>
              <a:ext cx="6153150" cy="332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Oval 9">
            <a:extLst>
              <a:ext uri="{FF2B5EF4-FFF2-40B4-BE49-F238E27FC236}">
                <a16:creationId xmlns:a16="http://schemas.microsoft.com/office/drawing/2014/main" id="{04099693-C777-4FCE-85A1-DD685C9F0FC2}"/>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1" name="Oval 10">
            <a:extLst>
              <a:ext uri="{FF2B5EF4-FFF2-40B4-BE49-F238E27FC236}">
                <a16:creationId xmlns:a16="http://schemas.microsoft.com/office/drawing/2014/main" id="{ECB508C2-9A4E-4AAB-B13C-DC9FDAF9D942}"/>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 name="Oval 11">
            <a:extLst>
              <a:ext uri="{FF2B5EF4-FFF2-40B4-BE49-F238E27FC236}">
                <a16:creationId xmlns:a16="http://schemas.microsoft.com/office/drawing/2014/main" id="{9C4D2D17-1356-427B-A741-505F75C2D35C}"/>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EF64709B-2062-40EE-86E8-9EB726567623}"/>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A7D129C1-2EB2-4A65-A8B6-A2D9B50153E7}"/>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9F0EEF14-5763-478D-B3D0-61856DC88CBE}"/>
              </a:ext>
            </a:extLst>
          </p:cNvPr>
          <p:cNvSpPr/>
          <p:nvPr/>
        </p:nvSpPr>
        <p:spPr>
          <a:xfrm>
            <a:off x="303537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96C4F845-346F-40BA-9E28-7678290375B2}"/>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0E92A461-FEC6-4061-A6B9-E0842B9F85BD}"/>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BA2B6856-0AEF-460B-9725-0880F0882D00}"/>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BD0F3E8A-1491-408E-9468-1D25BA8273A5}"/>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6AD21EDA-A478-4A19-AEFB-DB8E07079C94}"/>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E45A5D6C-90C7-44A9-8667-766AF5DEC728}"/>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EE7188C7-02D5-4CC6-B867-D28ED55DF27D}"/>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TextBox 27"/>
          <p:cNvSpPr txBox="1"/>
          <p:nvPr/>
        </p:nvSpPr>
        <p:spPr>
          <a:xfrm>
            <a:off x="5823680" y="4469118"/>
            <a:ext cx="247181" cy="584775"/>
          </a:xfrm>
          <a:prstGeom prst="rect">
            <a:avLst/>
          </a:prstGeom>
          <a:solidFill>
            <a:schemeClr val="bg1"/>
          </a:solidFill>
        </p:spPr>
        <p:txBody>
          <a:bodyPr wrap="square" rtlCol="0">
            <a:spAutoFit/>
          </a:bodyPr>
          <a:lstStyle/>
          <a:p>
            <a:pPr algn="ctr"/>
            <a:r>
              <a:rPr lang="en-US" sz="1600" dirty="0"/>
              <a:t>=</a:t>
            </a:r>
          </a:p>
          <a:p>
            <a:pPr algn="ctr"/>
            <a:r>
              <a:rPr lang="en-US" sz="1600" dirty="0"/>
              <a:t>=</a:t>
            </a:r>
          </a:p>
        </p:txBody>
      </p:sp>
      <p:sp>
        <p:nvSpPr>
          <p:cNvPr id="29" name="TextBox 28"/>
          <p:cNvSpPr txBox="1"/>
          <p:nvPr/>
        </p:nvSpPr>
        <p:spPr>
          <a:xfrm>
            <a:off x="5823678" y="5093673"/>
            <a:ext cx="247181" cy="584775"/>
          </a:xfrm>
          <a:prstGeom prst="rect">
            <a:avLst/>
          </a:prstGeom>
          <a:solidFill>
            <a:schemeClr val="bg1"/>
          </a:solidFill>
        </p:spPr>
        <p:txBody>
          <a:bodyPr wrap="square" rtlCol="0">
            <a:spAutoFit/>
          </a:bodyPr>
          <a:lstStyle/>
          <a:p>
            <a:pPr algn="ctr"/>
            <a:r>
              <a:rPr lang="en-US" sz="1600" dirty="0"/>
              <a:t>=</a:t>
            </a:r>
          </a:p>
          <a:p>
            <a:pPr algn="ctr"/>
            <a:r>
              <a:rPr lang="en-US" sz="1600" dirty="0"/>
              <a:t>=</a:t>
            </a:r>
          </a:p>
        </p:txBody>
      </p:sp>
    </p:spTree>
    <p:extLst>
      <p:ext uri="{BB962C8B-B14F-4D97-AF65-F5344CB8AC3E}">
        <p14:creationId xmlns:p14="http://schemas.microsoft.com/office/powerpoint/2010/main" val="22103609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60000"/>
                    <a:lumOff val="40000"/>
                  </a:schemeClr>
                </a:solidFill>
              </a:rPr>
              <a:t>Properties of Sets</a:t>
            </a:r>
            <a:endParaRPr lang="en-SG" sz="1050" b="1" dirty="0">
              <a:solidFill>
                <a:schemeClr val="accent4">
                  <a:lumMod val="60000"/>
                  <a:lumOff val="4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Properties of Sets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45</a:t>
            </a:fld>
            <a:endParaRPr lang="en-SG" dirty="0"/>
          </a:p>
        </p:txBody>
      </p:sp>
      <p:grpSp>
        <p:nvGrpSpPr>
          <p:cNvPr id="3" name="Group 2"/>
          <p:cNvGrpSpPr/>
          <p:nvPr/>
        </p:nvGrpSpPr>
        <p:grpSpPr>
          <a:xfrm>
            <a:off x="1331912" y="1286538"/>
            <a:ext cx="6480175" cy="4706938"/>
            <a:chOff x="1295400" y="1816100"/>
            <a:chExt cx="6480175" cy="4706938"/>
          </a:xfrm>
        </p:grpSpPr>
        <p:pic>
          <p:nvPicPr>
            <p:cNvPr id="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t="43845"/>
            <a:stretch>
              <a:fillRect/>
            </a:stretch>
          </p:blipFill>
          <p:spPr bwMode="auto">
            <a:xfrm>
              <a:off x="1295400" y="1816100"/>
              <a:ext cx="6480175"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Box 7"/>
            <p:cNvSpPr txBox="1">
              <a:spLocks noChangeArrowheads="1"/>
            </p:cNvSpPr>
            <p:nvPr/>
          </p:nvSpPr>
          <p:spPr bwMode="auto">
            <a:xfrm>
              <a:off x="3533775" y="6248400"/>
              <a:ext cx="2057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200" b="1"/>
                <a:t>Table 6.4.1 (continued)</a:t>
              </a:r>
            </a:p>
          </p:txBody>
        </p:sp>
      </p:grpSp>
      <p:sp>
        <p:nvSpPr>
          <p:cNvPr id="9" name="Oval 8">
            <a:extLst>
              <a:ext uri="{FF2B5EF4-FFF2-40B4-BE49-F238E27FC236}">
                <a16:creationId xmlns:a16="http://schemas.microsoft.com/office/drawing/2014/main" id="{4C32D152-EC67-4297-B810-EE7DA7D4C91C}"/>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0" name="Oval 9">
            <a:extLst>
              <a:ext uri="{FF2B5EF4-FFF2-40B4-BE49-F238E27FC236}">
                <a16:creationId xmlns:a16="http://schemas.microsoft.com/office/drawing/2014/main" id="{F21FF04C-B3B4-42DE-86FE-40E1CB20FC54}"/>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1" name="Oval 10">
            <a:extLst>
              <a:ext uri="{FF2B5EF4-FFF2-40B4-BE49-F238E27FC236}">
                <a16:creationId xmlns:a16="http://schemas.microsoft.com/office/drawing/2014/main" id="{8107683E-3BCE-45CE-9ED6-1642DEF32012}"/>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 name="Oval 11">
            <a:extLst>
              <a:ext uri="{FF2B5EF4-FFF2-40B4-BE49-F238E27FC236}">
                <a16:creationId xmlns:a16="http://schemas.microsoft.com/office/drawing/2014/main" id="{D0653B79-86DF-4F4A-9CC5-D2530DF3D74D}"/>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45A9F501-CF84-4367-B254-0F502E23EC98}"/>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8217A668-2168-481F-AFB7-6D599C02308D}"/>
              </a:ext>
            </a:extLst>
          </p:cNvPr>
          <p:cNvSpPr/>
          <p:nvPr/>
        </p:nvSpPr>
        <p:spPr>
          <a:xfrm>
            <a:off x="3035379" y="27939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A0033FD7-7880-4942-9050-0731EFA1D542}"/>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DA48D21D-377F-472E-9FB9-C8502BD51F00}"/>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D8D2F161-64F3-431B-B90A-12C8D9465F86}"/>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CDA30F70-4009-4FC5-8871-6AF1318E0B41}"/>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ABEE7622-DBB2-4899-829F-880A71F9587C}"/>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2BD33EC0-C695-4550-AC43-CA5007B7F271}"/>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4C9BE121-20A0-4D74-9B2E-9559A6E82563}"/>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TextBox 25"/>
          <p:cNvSpPr txBox="1"/>
          <p:nvPr/>
        </p:nvSpPr>
        <p:spPr>
          <a:xfrm>
            <a:off x="5917946" y="4320675"/>
            <a:ext cx="247181" cy="584775"/>
          </a:xfrm>
          <a:prstGeom prst="rect">
            <a:avLst/>
          </a:prstGeom>
          <a:solidFill>
            <a:schemeClr val="bg1"/>
          </a:solidFill>
        </p:spPr>
        <p:txBody>
          <a:bodyPr wrap="square" rtlCol="0">
            <a:spAutoFit/>
          </a:bodyPr>
          <a:lstStyle/>
          <a:p>
            <a:pPr algn="ctr"/>
            <a:r>
              <a:rPr lang="en-US" sz="1600" dirty="0"/>
              <a:t>=</a:t>
            </a:r>
          </a:p>
          <a:p>
            <a:pPr algn="ctr"/>
            <a:r>
              <a:rPr lang="en-US" sz="1600" dirty="0"/>
              <a:t>=</a:t>
            </a:r>
          </a:p>
        </p:txBody>
      </p:sp>
    </p:spTree>
    <p:extLst>
      <p:ext uri="{BB962C8B-B14F-4D97-AF65-F5344CB8AC3E}">
        <p14:creationId xmlns:p14="http://schemas.microsoft.com/office/powerpoint/2010/main" val="20786836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18320"/>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60000"/>
                    <a:lumOff val="40000"/>
                  </a:schemeClr>
                </a:solidFill>
              </a:rPr>
              <a:t>Properties of Sets</a:t>
            </a:r>
            <a:endParaRPr lang="en-SG" sz="1050" b="1" dirty="0">
              <a:solidFill>
                <a:schemeClr val="accent4">
                  <a:lumMod val="60000"/>
                  <a:lumOff val="4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Examples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46</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5.2.3 Examples of Proofs involving Sets</a:t>
            </a:r>
            <a:endParaRPr lang="en-SG" sz="2000" dirty="0">
              <a:solidFill>
                <a:schemeClr val="bg1"/>
              </a:solidFill>
            </a:endParaRPr>
          </a:p>
        </p:txBody>
      </p:sp>
      <p:sp>
        <p:nvSpPr>
          <p:cNvPr id="9" name="Oval 8">
            <a:extLst>
              <a:ext uri="{FF2B5EF4-FFF2-40B4-BE49-F238E27FC236}">
                <a16:creationId xmlns:a16="http://schemas.microsoft.com/office/drawing/2014/main" id="{3E41A7C4-B1B9-43CF-A2E3-B230E4FE292B}"/>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0" name="Oval 9">
            <a:extLst>
              <a:ext uri="{FF2B5EF4-FFF2-40B4-BE49-F238E27FC236}">
                <a16:creationId xmlns:a16="http://schemas.microsoft.com/office/drawing/2014/main" id="{DAAE223D-1EC6-410A-8B21-7D5159D1AD9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1" name="Oval 10">
            <a:extLst>
              <a:ext uri="{FF2B5EF4-FFF2-40B4-BE49-F238E27FC236}">
                <a16:creationId xmlns:a16="http://schemas.microsoft.com/office/drawing/2014/main" id="{CDE2A4E2-6870-47D5-9698-F9DFD3E054E8}"/>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 name="Oval 11">
            <a:extLst>
              <a:ext uri="{FF2B5EF4-FFF2-40B4-BE49-F238E27FC236}">
                <a16:creationId xmlns:a16="http://schemas.microsoft.com/office/drawing/2014/main" id="{4D83B5BC-2A2E-4A2F-9A7A-E33509EDDC70}"/>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67A5D077-051A-4C8A-85BA-DDC502D3A8D0}"/>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605011EE-2EF7-4B74-AE05-20B3FC63CDF8}"/>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C1AD9E05-F97B-42F8-AF7B-7DB86F88496D}"/>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95CDC254-A5E7-448F-BD40-40EE194E82C8}"/>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F4147FB7-A749-4645-B21B-26AC2F00CD3E}"/>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C6DF229C-3B34-40CF-92CF-5232F8D8FE90}"/>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21A96F66-A686-45AF-AB33-D76E2AB3BD78}"/>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55F07A92-951F-45F6-A5E5-30BE2C5E5673}"/>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08391990-A411-4981-9A40-02B073E7750C}"/>
              </a:ext>
            </a:extLst>
          </p:cNvPr>
          <p:cNvSpPr/>
          <p:nvPr/>
        </p:nvSpPr>
        <p:spPr>
          <a:xfrm>
            <a:off x="3203330" y="278516"/>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8CE13A66-7B31-44C0-B545-72C4F896FBA5}"/>
                  </a:ext>
                </a:extLst>
              </p:cNvPr>
              <p:cNvSpPr txBox="1"/>
              <p:nvPr/>
            </p:nvSpPr>
            <p:spPr>
              <a:xfrm>
                <a:off x="319536" y="1501924"/>
                <a:ext cx="8317061" cy="1200329"/>
              </a:xfrm>
              <a:prstGeom prst="rect">
                <a:avLst/>
              </a:prstGeom>
              <a:noFill/>
              <a:ln>
                <a:noFill/>
              </a:ln>
            </p:spPr>
            <p:txBody>
              <a:bodyPr wrap="square" rtlCol="0">
                <a:spAutoFit/>
              </a:bodyPr>
              <a:lstStyle/>
              <a:p>
                <a:pPr>
                  <a:spcAft>
                    <a:spcPts val="600"/>
                  </a:spcAft>
                </a:pPr>
                <a:r>
                  <a:rPr lang="en-US" altLang="en-US" sz="2400" dirty="0"/>
                  <a:t>Example #1: Prove the De Morgan’s law below by working in the universal set </a:t>
                </a:r>
                <a14:m>
                  <m:oMath xmlns:m="http://schemas.openxmlformats.org/officeDocument/2006/math">
                    <m:r>
                      <a:rPr lang="en-US" altLang="en-US" sz="2400" i="1" dirty="0" smtClean="0">
                        <a:latin typeface="Cambria Math" panose="02040503050406030204" pitchFamily="18" charset="0"/>
                      </a:rPr>
                      <m:t>𝑈</m:t>
                    </m:r>
                  </m:oMath>
                </a14:m>
                <a:r>
                  <a:rPr lang="en-US" altLang="en-US" sz="2400" dirty="0"/>
                  <a:t> and using definition of set operations and laws for propositional logic.</a:t>
                </a:r>
              </a:p>
            </p:txBody>
          </p:sp>
        </mc:Choice>
        <mc:Fallback xmlns="">
          <p:sp>
            <p:nvSpPr>
              <p:cNvPr id="25" name="TextBox 24">
                <a:extLst>
                  <a:ext uri="{FF2B5EF4-FFF2-40B4-BE49-F238E27FC236}">
                    <a16:creationId xmlns:a16="http://schemas.microsoft.com/office/drawing/2014/main" id="{8CE13A66-7B31-44C0-B545-72C4F896FBA5}"/>
                  </a:ext>
                </a:extLst>
              </p:cNvPr>
              <p:cNvSpPr txBox="1">
                <a:spLocks noRot="1" noChangeAspect="1" noMove="1" noResize="1" noEditPoints="1" noAdjustHandles="1" noChangeArrowheads="1" noChangeShapeType="1" noTextEdit="1"/>
              </p:cNvSpPr>
              <p:nvPr/>
            </p:nvSpPr>
            <p:spPr>
              <a:xfrm>
                <a:off x="319536" y="1501924"/>
                <a:ext cx="8317061" cy="1200329"/>
              </a:xfrm>
              <a:prstGeom prst="rect">
                <a:avLst/>
              </a:prstGeom>
              <a:blipFill>
                <a:blip r:embed="rId3"/>
                <a:stretch>
                  <a:fillRect l="-1099" t="-4061" r="-1392" b="-10660"/>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098F0F1-E048-4022-A733-F2ED892DE9B8}"/>
                  </a:ext>
                </a:extLst>
              </p:cNvPr>
              <p:cNvSpPr txBox="1"/>
              <p:nvPr/>
            </p:nvSpPr>
            <p:spPr>
              <a:xfrm>
                <a:off x="2496009" y="2702253"/>
                <a:ext cx="4770303" cy="462434"/>
              </a:xfrm>
              <a:prstGeom prst="rect">
                <a:avLst/>
              </a:prstGeom>
              <a:noFill/>
            </p:spPr>
            <p:txBody>
              <a:bodyPr wrap="square" rtlCol="0">
                <a:spAutoFit/>
              </a:bodyPr>
              <a:lstStyle/>
              <a:p>
                <a:pPr algn="ctr"/>
                <a14:m>
                  <m:oMath xmlns:m="http://schemas.openxmlformats.org/officeDocument/2006/math">
                    <m:acc>
                      <m:accPr>
                        <m:chr m:val="̅"/>
                        <m:ctrlPr>
                          <a:rPr lang="en-US" sz="2400" i="1" smtClean="0">
                            <a:solidFill>
                              <a:srgbClr val="0000FF"/>
                            </a:solidFill>
                            <a:latin typeface="Cambria Math" panose="02040503050406030204" pitchFamily="18" charset="0"/>
                          </a:rPr>
                        </m:ctrlPr>
                      </m:accPr>
                      <m:e>
                        <m:r>
                          <a:rPr lang="en-US" sz="2400" b="0" i="1" smtClean="0">
                            <a:solidFill>
                              <a:srgbClr val="0000FF"/>
                            </a:solidFill>
                            <a:latin typeface="Cambria Math" panose="02040503050406030204" pitchFamily="18" charset="0"/>
                          </a:rPr>
                          <m:t>𝐴</m:t>
                        </m:r>
                        <m:r>
                          <a:rPr lang="en-US" sz="2400" b="0" i="1" smtClean="0">
                            <a:solidFill>
                              <a:srgbClr val="0000FF"/>
                            </a:solidFill>
                            <a:latin typeface="Cambria Math" panose="02040503050406030204" pitchFamily="18" charset="0"/>
                            <a:ea typeface="Cambria Math" panose="02040503050406030204" pitchFamily="18" charset="0"/>
                          </a:rPr>
                          <m:t>∪</m:t>
                        </m:r>
                        <m:r>
                          <a:rPr lang="en-US" sz="2400" b="0" i="1" smtClean="0">
                            <a:solidFill>
                              <a:srgbClr val="0000FF"/>
                            </a:solidFill>
                            <a:latin typeface="Cambria Math" panose="02040503050406030204" pitchFamily="18" charset="0"/>
                            <a:ea typeface="Cambria Math" panose="02040503050406030204" pitchFamily="18" charset="0"/>
                          </a:rPr>
                          <m:t>𝐵</m:t>
                        </m:r>
                      </m:e>
                    </m:acc>
                    <m:r>
                      <a:rPr lang="en-US" sz="2400" b="0" i="1" smtClean="0">
                        <a:solidFill>
                          <a:srgbClr val="0000FF"/>
                        </a:solidFill>
                        <a:latin typeface="Cambria Math" panose="02040503050406030204" pitchFamily="18" charset="0"/>
                      </a:rPr>
                      <m:t>=</m:t>
                    </m:r>
                    <m:acc>
                      <m:accPr>
                        <m:chr m:val="̅"/>
                        <m:ctrlPr>
                          <a:rPr lang="en-US" sz="2400" b="0" i="1" smtClean="0">
                            <a:solidFill>
                              <a:srgbClr val="0000FF"/>
                            </a:solidFill>
                            <a:latin typeface="Cambria Math" panose="02040503050406030204" pitchFamily="18" charset="0"/>
                          </a:rPr>
                        </m:ctrlPr>
                      </m:accPr>
                      <m:e>
                        <m:r>
                          <a:rPr lang="en-US" sz="2400" b="0" i="1" smtClean="0">
                            <a:solidFill>
                              <a:srgbClr val="0000FF"/>
                            </a:solidFill>
                            <a:latin typeface="Cambria Math" panose="02040503050406030204" pitchFamily="18" charset="0"/>
                          </a:rPr>
                          <m:t>𝐴</m:t>
                        </m:r>
                      </m:e>
                    </m:acc>
                    <m:r>
                      <a:rPr lang="en-US" sz="2400" i="1" smtClean="0">
                        <a:solidFill>
                          <a:srgbClr val="0000FF"/>
                        </a:solidFill>
                        <a:latin typeface="Cambria Math" panose="02040503050406030204" pitchFamily="18" charset="0"/>
                        <a:ea typeface="Cambria Math" panose="02040503050406030204" pitchFamily="18" charset="0"/>
                      </a:rPr>
                      <m:t>∩</m:t>
                    </m:r>
                    <m:acc>
                      <m:accPr>
                        <m:chr m:val="̅"/>
                        <m:ctrlPr>
                          <a:rPr lang="en-US" sz="2400" i="1" smtClean="0">
                            <a:solidFill>
                              <a:srgbClr val="0000FF"/>
                            </a:solidFill>
                            <a:latin typeface="Cambria Math" panose="02040503050406030204" pitchFamily="18" charset="0"/>
                            <a:ea typeface="Cambria Math" panose="02040503050406030204" pitchFamily="18" charset="0"/>
                          </a:rPr>
                        </m:ctrlPr>
                      </m:accPr>
                      <m:e>
                        <m:r>
                          <a:rPr lang="en-US" sz="2400" b="0" i="1" smtClean="0">
                            <a:solidFill>
                              <a:srgbClr val="0000FF"/>
                            </a:solidFill>
                            <a:latin typeface="Cambria Math" panose="02040503050406030204" pitchFamily="18" charset="0"/>
                            <a:ea typeface="Cambria Math" panose="02040503050406030204" pitchFamily="18" charset="0"/>
                          </a:rPr>
                          <m:t>𝐵</m:t>
                        </m:r>
                      </m:e>
                    </m:acc>
                  </m:oMath>
                </a14:m>
                <a:r>
                  <a:rPr lang="en-SG" sz="2400" dirty="0">
                    <a:solidFill>
                      <a:srgbClr val="0000FF"/>
                    </a:solidFill>
                  </a:rPr>
                  <a:t> </a:t>
                </a:r>
                <a:r>
                  <a:rPr lang="en-SG" sz="2400" dirty="0"/>
                  <a:t>(De Morgan’s law)</a:t>
                </a:r>
                <a:endParaRPr lang="en-SG" dirty="0"/>
              </a:p>
            </p:txBody>
          </p:sp>
        </mc:Choice>
        <mc:Fallback xmlns="">
          <p:sp>
            <p:nvSpPr>
              <p:cNvPr id="2" name="TextBox 1">
                <a:extLst>
                  <a:ext uri="{FF2B5EF4-FFF2-40B4-BE49-F238E27FC236}">
                    <a16:creationId xmlns:a16="http://schemas.microsoft.com/office/drawing/2014/main" id="{F098F0F1-E048-4022-A733-F2ED892DE9B8}"/>
                  </a:ext>
                </a:extLst>
              </p:cNvPr>
              <p:cNvSpPr txBox="1">
                <a:spLocks noRot="1" noChangeAspect="1" noMove="1" noResize="1" noEditPoints="1" noAdjustHandles="1" noChangeArrowheads="1" noChangeShapeType="1" noTextEdit="1"/>
              </p:cNvSpPr>
              <p:nvPr/>
            </p:nvSpPr>
            <p:spPr>
              <a:xfrm>
                <a:off x="2496009" y="2702253"/>
                <a:ext cx="4770303" cy="462434"/>
              </a:xfrm>
              <a:prstGeom prst="rect">
                <a:avLst/>
              </a:prstGeom>
              <a:blipFill>
                <a:blip r:embed="rId4"/>
                <a:stretch>
                  <a:fillRect t="-10526" b="-2894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96AA63F-0293-4761-885F-32266D7009AA}"/>
                  </a:ext>
                </a:extLst>
              </p:cNvPr>
              <p:cNvSpPr txBox="1"/>
              <p:nvPr/>
            </p:nvSpPr>
            <p:spPr>
              <a:xfrm>
                <a:off x="771036" y="3164687"/>
                <a:ext cx="7744314" cy="3275127"/>
              </a:xfrm>
              <a:prstGeom prst="rect">
                <a:avLst/>
              </a:prstGeom>
              <a:solidFill>
                <a:schemeClr val="accent4">
                  <a:lumMod val="20000"/>
                  <a:lumOff val="80000"/>
                </a:schemeClr>
              </a:solidFill>
            </p:spPr>
            <p:txBody>
              <a:bodyPr wrap="square" rtlCol="0">
                <a:spAutoFit/>
              </a:bodyPr>
              <a:lstStyle/>
              <a:p>
                <a:r>
                  <a:rPr lang="en-US" sz="2400" dirty="0"/>
                  <a:t>Proof:</a:t>
                </a:r>
              </a:p>
              <a:p>
                <a:pPr marL="452438" indent="-452438"/>
                <a:r>
                  <a:rPr lang="en-US" sz="2200" dirty="0"/>
                  <a:t>1.	Let </a:t>
                </a:r>
                <a14:m>
                  <m:oMath xmlns:m="http://schemas.openxmlformats.org/officeDocument/2006/math">
                    <m:r>
                      <a:rPr lang="en-US" sz="2200" b="0" i="1" smtClean="0">
                        <a:latin typeface="Cambria Math" panose="02040503050406030204" pitchFamily="18" charset="0"/>
                      </a:rPr>
                      <m:t>𝑧</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𝑈</m:t>
                    </m:r>
                  </m:oMath>
                </a14:m>
                <a:r>
                  <a:rPr lang="en-US" sz="2200" dirty="0"/>
                  <a:t>.</a:t>
                </a:r>
              </a:p>
              <a:p>
                <a:pPr marL="457200" indent="-457200">
                  <a:buAutoNum type="arabicPeriod" startAt="2"/>
                  <a:tabLst>
                    <a:tab pos="1255713" algn="l"/>
                    <a:tab pos="2511425" algn="l"/>
                  </a:tabLst>
                </a:pPr>
                <a:r>
                  <a:rPr lang="en-US" sz="2200" dirty="0"/>
                  <a:t>2.1.	Then	</a:t>
                </a:r>
                <a14:m>
                  <m:oMath xmlns:m="http://schemas.openxmlformats.org/officeDocument/2006/math">
                    <m:r>
                      <a:rPr lang="en-US" sz="2200" b="0" i="1" smtClean="0">
                        <a:latin typeface="Cambria Math" panose="02040503050406030204" pitchFamily="18" charset="0"/>
                      </a:rPr>
                      <m:t>𝑧</m:t>
                    </m:r>
                    <m:r>
                      <a:rPr lang="en-US" sz="2200" b="0" i="1" smtClean="0">
                        <a:latin typeface="Cambria Math" panose="02040503050406030204" pitchFamily="18" charset="0"/>
                        <a:ea typeface="Cambria Math" panose="02040503050406030204" pitchFamily="18" charset="0"/>
                      </a:rPr>
                      <m:t>∈</m:t>
                    </m:r>
                    <m:acc>
                      <m:accPr>
                        <m:chr m:val="̅"/>
                        <m:ctrlPr>
                          <a:rPr lang="en-US" sz="2200" i="1" smtClean="0">
                            <a:solidFill>
                              <a:schemeClr val="tx1"/>
                            </a:solidFill>
                            <a:latin typeface="Cambria Math" panose="02040503050406030204" pitchFamily="18" charset="0"/>
                          </a:rPr>
                        </m:ctrlPr>
                      </m:accPr>
                      <m:e>
                        <m:r>
                          <a:rPr lang="en-US" sz="2200" i="1">
                            <a:solidFill>
                              <a:schemeClr val="tx1"/>
                            </a:solidFill>
                            <a:latin typeface="Cambria Math" panose="02040503050406030204" pitchFamily="18" charset="0"/>
                          </a:rPr>
                          <m:t>𝐴</m:t>
                        </m:r>
                        <m:r>
                          <a:rPr lang="en-US" sz="2200" i="1">
                            <a:solidFill>
                              <a:schemeClr val="tx1"/>
                            </a:solidFill>
                            <a:latin typeface="Cambria Math" panose="02040503050406030204" pitchFamily="18" charset="0"/>
                            <a:ea typeface="Cambria Math" panose="02040503050406030204" pitchFamily="18" charset="0"/>
                          </a:rPr>
                          <m:t>∪</m:t>
                        </m:r>
                        <m:r>
                          <a:rPr lang="en-US" sz="2200" i="1">
                            <a:solidFill>
                              <a:schemeClr val="tx1"/>
                            </a:solidFill>
                            <a:latin typeface="Cambria Math" panose="02040503050406030204" pitchFamily="18" charset="0"/>
                            <a:ea typeface="Cambria Math" panose="02040503050406030204" pitchFamily="18" charset="0"/>
                          </a:rPr>
                          <m:t>𝐵</m:t>
                        </m:r>
                      </m:e>
                    </m:acc>
                  </m:oMath>
                </a14:m>
                <a:endParaRPr lang="en-US" sz="2200" dirty="0"/>
              </a:p>
              <a:p>
                <a:pPr>
                  <a:tabLst>
                    <a:tab pos="452438" algn="l"/>
                    <a:tab pos="1255713" algn="l"/>
                    <a:tab pos="2335213" algn="l"/>
                    <a:tab pos="4748213" algn="l"/>
                  </a:tabLst>
                </a:pPr>
                <a:r>
                  <a:rPr lang="en-US" sz="2200" dirty="0"/>
                  <a:t>	2.2	</a:t>
                </a:r>
                <a14:m>
                  <m:oMath xmlns:m="http://schemas.openxmlformats.org/officeDocument/2006/math">
                    <m:r>
                      <a:rPr lang="en-US" sz="2200" i="1" smtClean="0">
                        <a:latin typeface="Cambria Math" panose="02040503050406030204" pitchFamily="18" charset="0"/>
                        <a:ea typeface="Cambria Math" panose="02040503050406030204" pitchFamily="18" charset="0"/>
                      </a:rPr>
                      <m:t>⇔</m:t>
                    </m:r>
                  </m:oMath>
                </a14:m>
                <a:r>
                  <a:rPr lang="en-US" sz="2200" dirty="0"/>
                  <a:t>	</a:t>
                </a:r>
                <a14:m>
                  <m:oMath xmlns:m="http://schemas.openxmlformats.org/officeDocument/2006/math">
                    <m:r>
                      <a:rPr lang="en-US" sz="2200" b="0" i="1" smtClean="0">
                        <a:latin typeface="Cambria Math" panose="02040503050406030204" pitchFamily="18" charset="0"/>
                      </a:rPr>
                      <m:t>~(</m:t>
                    </m:r>
                    <m:r>
                      <a:rPr lang="en-US" sz="2200" b="0" i="1" smtClean="0">
                        <a:latin typeface="Cambria Math" panose="02040503050406030204" pitchFamily="18" charset="0"/>
                      </a:rPr>
                      <m:t>𝑧</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𝐴</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𝐵</m:t>
                    </m:r>
                    <m:r>
                      <a:rPr lang="en-US" sz="2200" b="0" i="1" smtClean="0">
                        <a:latin typeface="Cambria Math" panose="02040503050406030204" pitchFamily="18" charset="0"/>
                        <a:ea typeface="Cambria Math" panose="02040503050406030204" pitchFamily="18" charset="0"/>
                      </a:rPr>
                      <m:t>)</m:t>
                    </m:r>
                  </m:oMath>
                </a14:m>
                <a:r>
                  <a:rPr lang="en-US" sz="2200" dirty="0"/>
                  <a:t>	</a:t>
                </a:r>
                <a:r>
                  <a:rPr lang="en-US" sz="2200" dirty="0">
                    <a:solidFill>
                      <a:srgbClr val="006600"/>
                    </a:solidFill>
                  </a:rPr>
                  <a:t>by the definition of </a:t>
                </a:r>
                <a14:m>
                  <m:oMath xmlns:m="http://schemas.openxmlformats.org/officeDocument/2006/math">
                    <m:acc>
                      <m:accPr>
                        <m:chr m:val="̅"/>
                        <m:ctrlPr>
                          <a:rPr lang="en-US" sz="2200" i="1" smtClean="0">
                            <a:solidFill>
                              <a:srgbClr val="006600"/>
                            </a:solidFill>
                            <a:latin typeface="Cambria Math" panose="02040503050406030204" pitchFamily="18" charset="0"/>
                          </a:rPr>
                        </m:ctrlPr>
                      </m:accPr>
                      <m:e/>
                    </m:acc>
                  </m:oMath>
                </a14:m>
                <a:r>
                  <a:rPr lang="en-US" sz="2200" dirty="0">
                    <a:solidFill>
                      <a:srgbClr val="006600"/>
                    </a:solidFill>
                  </a:rPr>
                  <a:t> </a:t>
                </a:r>
              </a:p>
              <a:p>
                <a:pPr>
                  <a:tabLst>
                    <a:tab pos="452438" algn="l"/>
                    <a:tab pos="1255713" algn="l"/>
                    <a:tab pos="1795463" algn="l"/>
                    <a:tab pos="4748213" algn="l"/>
                  </a:tabLst>
                </a:pPr>
                <a:r>
                  <a:rPr lang="en-US" sz="2200" dirty="0"/>
                  <a:t>	2.3	</a:t>
                </a:r>
                <a14:m>
                  <m:oMath xmlns:m="http://schemas.openxmlformats.org/officeDocument/2006/math">
                    <m:r>
                      <a:rPr lang="en-US" sz="2200" i="1" smtClean="0">
                        <a:latin typeface="Cambria Math" panose="02040503050406030204" pitchFamily="18" charset="0"/>
                        <a:ea typeface="Cambria Math" panose="02040503050406030204" pitchFamily="18" charset="0"/>
                      </a:rPr>
                      <m:t>⇔</m:t>
                    </m:r>
                  </m:oMath>
                </a14:m>
                <a:r>
                  <a:rPr lang="en-US" sz="2200" dirty="0"/>
                  <a:t>	</a:t>
                </a:r>
                <a14:m>
                  <m:oMath xmlns:m="http://schemas.openxmlformats.org/officeDocument/2006/math">
                    <m:r>
                      <a:rPr lang="en-US" sz="2200" b="0" i="1" smtClean="0">
                        <a:latin typeface="Cambria Math" panose="02040503050406030204" pitchFamily="18" charset="0"/>
                      </a:rPr>
                      <m:t>~</m:t>
                    </m:r>
                    <m:d>
                      <m:dPr>
                        <m:ctrlPr>
                          <a:rPr lang="en-US" sz="2200" b="0" i="1" smtClean="0">
                            <a:latin typeface="Cambria Math" panose="02040503050406030204" pitchFamily="18" charset="0"/>
                          </a:rPr>
                        </m:ctrlPr>
                      </m:dPr>
                      <m:e>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𝑧</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𝐴</m:t>
                            </m:r>
                          </m:e>
                        </m:d>
                        <m:r>
                          <a:rPr lang="en-US" sz="2200" b="0" i="1" smtClean="0">
                            <a:latin typeface="Cambria Math" panose="02040503050406030204" pitchFamily="18" charset="0"/>
                            <a:ea typeface="Cambria Math" panose="02040503050406030204" pitchFamily="18" charset="0"/>
                          </a:rPr>
                          <m:t>∨</m:t>
                        </m:r>
                        <m:d>
                          <m:dPr>
                            <m:ctrlPr>
                              <a:rPr lang="en-US" sz="2200" b="0" i="1" smtClean="0">
                                <a:latin typeface="Cambria Math" panose="02040503050406030204" pitchFamily="18" charset="0"/>
                                <a:ea typeface="Cambria Math" panose="02040503050406030204" pitchFamily="18" charset="0"/>
                              </a:rPr>
                            </m:ctrlPr>
                          </m:dPr>
                          <m:e>
                            <m:r>
                              <a:rPr lang="en-US" sz="2200" b="0" i="1" smtClean="0">
                                <a:latin typeface="Cambria Math" panose="02040503050406030204" pitchFamily="18" charset="0"/>
                                <a:ea typeface="Cambria Math" panose="02040503050406030204" pitchFamily="18" charset="0"/>
                              </a:rPr>
                              <m:t>𝑧</m:t>
                            </m:r>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𝐵</m:t>
                            </m:r>
                          </m:e>
                        </m:d>
                      </m:e>
                    </m:d>
                  </m:oMath>
                </a14:m>
                <a:r>
                  <a:rPr lang="en-US" sz="2200" dirty="0"/>
                  <a:t>	</a:t>
                </a:r>
                <a:r>
                  <a:rPr lang="en-US" sz="2200" dirty="0">
                    <a:solidFill>
                      <a:srgbClr val="006600"/>
                    </a:solidFill>
                  </a:rPr>
                  <a:t>by the definition of </a:t>
                </a:r>
                <a14:m>
                  <m:oMath xmlns:m="http://schemas.openxmlformats.org/officeDocument/2006/math">
                    <m:r>
                      <a:rPr lang="en-US" sz="2200" i="1" smtClean="0">
                        <a:solidFill>
                          <a:srgbClr val="006600"/>
                        </a:solidFill>
                        <a:latin typeface="Cambria Math" panose="02040503050406030204" pitchFamily="18" charset="0"/>
                        <a:ea typeface="Cambria Math" panose="02040503050406030204" pitchFamily="18" charset="0"/>
                      </a:rPr>
                      <m:t>∪</m:t>
                    </m:r>
                  </m:oMath>
                </a14:m>
                <a:endParaRPr lang="en-US" sz="2200" dirty="0">
                  <a:solidFill>
                    <a:srgbClr val="006600"/>
                  </a:solidFill>
                </a:endParaRPr>
              </a:p>
              <a:p>
                <a:pPr>
                  <a:tabLst>
                    <a:tab pos="452438" algn="l"/>
                    <a:tab pos="1255713" algn="l"/>
                    <a:tab pos="2147888" algn="l"/>
                    <a:tab pos="4748213" algn="l"/>
                  </a:tabLst>
                </a:pPr>
                <a:r>
                  <a:rPr lang="en-US" sz="2200" dirty="0"/>
                  <a:t>	2.4	</a:t>
                </a:r>
                <a14:m>
                  <m:oMath xmlns:m="http://schemas.openxmlformats.org/officeDocument/2006/math">
                    <m:r>
                      <a:rPr lang="en-US" sz="2200" i="1" smtClean="0">
                        <a:latin typeface="Cambria Math" panose="02040503050406030204" pitchFamily="18" charset="0"/>
                        <a:ea typeface="Cambria Math" panose="02040503050406030204" pitchFamily="18" charset="0"/>
                      </a:rPr>
                      <m:t>⇔</m:t>
                    </m:r>
                  </m:oMath>
                </a14:m>
                <a:r>
                  <a:rPr lang="en-US" sz="2200" dirty="0"/>
                  <a:t>	</a:t>
                </a:r>
                <a14:m>
                  <m:oMath xmlns:m="http://schemas.openxmlformats.org/officeDocument/2006/math">
                    <m:d>
                      <m:dPr>
                        <m:ctrlPr>
                          <a:rPr lang="en-US" sz="2200" i="1">
                            <a:latin typeface="Cambria Math" panose="02040503050406030204" pitchFamily="18" charset="0"/>
                          </a:rPr>
                        </m:ctrlPr>
                      </m:dPr>
                      <m:e>
                        <m:r>
                          <a:rPr lang="en-US" sz="2200" i="1">
                            <a:latin typeface="Cambria Math" panose="02040503050406030204" pitchFamily="18" charset="0"/>
                          </a:rPr>
                          <m:t>𝑧</m:t>
                        </m:r>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𝐴</m:t>
                        </m:r>
                      </m:e>
                    </m:d>
                    <m:r>
                      <a:rPr lang="en-US" sz="2200" i="1" smtClean="0">
                        <a:latin typeface="Cambria Math" panose="02040503050406030204" pitchFamily="18" charset="0"/>
                        <a:ea typeface="Cambria Math" panose="02040503050406030204" pitchFamily="18" charset="0"/>
                      </a:rPr>
                      <m:t>∧</m:t>
                    </m:r>
                    <m:d>
                      <m:dPr>
                        <m:ctrlPr>
                          <a:rPr lang="en-US" sz="2200" i="1">
                            <a:latin typeface="Cambria Math" panose="02040503050406030204" pitchFamily="18" charset="0"/>
                            <a:ea typeface="Cambria Math" panose="02040503050406030204" pitchFamily="18" charset="0"/>
                          </a:rPr>
                        </m:ctrlPr>
                      </m:dPr>
                      <m:e>
                        <m:r>
                          <a:rPr lang="en-US" sz="2200" i="1">
                            <a:latin typeface="Cambria Math" panose="02040503050406030204" pitchFamily="18" charset="0"/>
                            <a:ea typeface="Cambria Math" panose="02040503050406030204" pitchFamily="18" charset="0"/>
                          </a:rPr>
                          <m:t>𝑧</m:t>
                        </m:r>
                        <m:r>
                          <a:rPr lang="en-US" sz="2200" i="1">
                            <a:latin typeface="Cambria Math" panose="02040503050406030204" pitchFamily="18" charset="0"/>
                            <a:ea typeface="Cambria Math" panose="02040503050406030204" pitchFamily="18" charset="0"/>
                          </a:rPr>
                          <m:t>∉</m:t>
                        </m:r>
                        <m:r>
                          <a:rPr lang="en-US" sz="2200" i="1">
                            <a:latin typeface="Cambria Math" panose="02040503050406030204" pitchFamily="18" charset="0"/>
                            <a:ea typeface="Cambria Math" panose="02040503050406030204" pitchFamily="18" charset="0"/>
                          </a:rPr>
                          <m:t>𝐵</m:t>
                        </m:r>
                      </m:e>
                    </m:d>
                  </m:oMath>
                </a14:m>
                <a:r>
                  <a:rPr lang="en-US" sz="2200" dirty="0"/>
                  <a:t>	</a:t>
                </a:r>
                <a:r>
                  <a:rPr lang="en-US" sz="2200" dirty="0">
                    <a:solidFill>
                      <a:srgbClr val="006600"/>
                    </a:solidFill>
                  </a:rPr>
                  <a:t>by De Morgan’s Law for </a:t>
                </a:r>
              </a:p>
              <a:p>
                <a:pPr>
                  <a:tabLst>
                    <a:tab pos="452438" algn="l"/>
                    <a:tab pos="1255713" algn="l"/>
                    <a:tab pos="2147888" algn="l"/>
                    <a:tab pos="4748213" algn="l"/>
                  </a:tabLst>
                </a:pPr>
                <a:r>
                  <a:rPr lang="en-US" sz="2200" dirty="0">
                    <a:solidFill>
                      <a:srgbClr val="006600"/>
                    </a:solidFill>
                  </a:rPr>
                  <a:t>				propositional logic</a:t>
                </a:r>
              </a:p>
              <a:p>
                <a:pPr>
                  <a:tabLst>
                    <a:tab pos="452438" algn="l"/>
                    <a:tab pos="1255713" algn="l"/>
                    <a:tab pos="2147888" algn="l"/>
                    <a:tab pos="4660900" algn="l"/>
                  </a:tabLst>
                </a:pPr>
                <a:r>
                  <a:rPr lang="en-US" sz="2200" dirty="0"/>
                  <a:t>	2.5	</a:t>
                </a:r>
                <a14:m>
                  <m:oMath xmlns:m="http://schemas.openxmlformats.org/officeDocument/2006/math">
                    <m:r>
                      <a:rPr lang="en-US" sz="2200" i="1" smtClean="0">
                        <a:latin typeface="Cambria Math" panose="02040503050406030204" pitchFamily="18" charset="0"/>
                        <a:ea typeface="Cambria Math" panose="02040503050406030204" pitchFamily="18" charset="0"/>
                      </a:rPr>
                      <m:t>⇔</m:t>
                    </m:r>
                  </m:oMath>
                </a14:m>
                <a:r>
                  <a:rPr lang="en-US" sz="2200" dirty="0"/>
                  <a:t>	</a:t>
                </a:r>
                <a14:m>
                  <m:oMath xmlns:m="http://schemas.openxmlformats.org/officeDocument/2006/math">
                    <m:d>
                      <m:dPr>
                        <m:ctrlPr>
                          <a:rPr lang="en-US" sz="2200" i="1">
                            <a:latin typeface="Cambria Math" panose="02040503050406030204" pitchFamily="18" charset="0"/>
                          </a:rPr>
                        </m:ctrlPr>
                      </m:dPr>
                      <m:e>
                        <m:r>
                          <a:rPr lang="en-US" sz="2200" i="1">
                            <a:latin typeface="Cambria Math" panose="02040503050406030204" pitchFamily="18" charset="0"/>
                          </a:rPr>
                          <m:t>𝑧</m:t>
                        </m:r>
                        <m:r>
                          <a:rPr lang="en-US" sz="2200" i="1">
                            <a:latin typeface="Cambria Math" panose="02040503050406030204" pitchFamily="18" charset="0"/>
                            <a:ea typeface="Cambria Math" panose="02040503050406030204" pitchFamily="18" charset="0"/>
                          </a:rPr>
                          <m:t>∈</m:t>
                        </m:r>
                        <m:acc>
                          <m:accPr>
                            <m:chr m:val="̅"/>
                            <m:ctrlPr>
                              <a:rPr lang="en-US" sz="2200" i="1" smtClean="0">
                                <a:latin typeface="Cambria Math" panose="02040503050406030204" pitchFamily="18" charset="0"/>
                                <a:ea typeface="Cambria Math" panose="02040503050406030204" pitchFamily="18" charset="0"/>
                              </a:rPr>
                            </m:ctrlPr>
                          </m:accPr>
                          <m:e>
                            <m:r>
                              <a:rPr lang="en-US" sz="2200" b="0" i="1" smtClean="0">
                                <a:latin typeface="Cambria Math" panose="02040503050406030204" pitchFamily="18" charset="0"/>
                                <a:ea typeface="Cambria Math" panose="02040503050406030204" pitchFamily="18" charset="0"/>
                              </a:rPr>
                              <m:t>𝐴</m:t>
                            </m:r>
                          </m:e>
                        </m:acc>
                      </m:e>
                    </m:d>
                    <m:r>
                      <a:rPr lang="en-US" sz="2200" i="1" smtClean="0">
                        <a:latin typeface="Cambria Math" panose="02040503050406030204" pitchFamily="18" charset="0"/>
                        <a:ea typeface="Cambria Math" panose="02040503050406030204" pitchFamily="18" charset="0"/>
                      </a:rPr>
                      <m:t>∧</m:t>
                    </m:r>
                    <m:d>
                      <m:dPr>
                        <m:ctrlPr>
                          <a:rPr lang="en-US" sz="2200" i="1">
                            <a:latin typeface="Cambria Math" panose="02040503050406030204" pitchFamily="18" charset="0"/>
                            <a:ea typeface="Cambria Math" panose="02040503050406030204" pitchFamily="18" charset="0"/>
                          </a:rPr>
                        </m:ctrlPr>
                      </m:dPr>
                      <m:e>
                        <m:r>
                          <a:rPr lang="en-US" sz="2200" i="1">
                            <a:latin typeface="Cambria Math" panose="02040503050406030204" pitchFamily="18" charset="0"/>
                            <a:ea typeface="Cambria Math" panose="02040503050406030204" pitchFamily="18" charset="0"/>
                          </a:rPr>
                          <m:t>𝑧</m:t>
                        </m:r>
                        <m:r>
                          <a:rPr lang="en-US" sz="2200" i="1">
                            <a:latin typeface="Cambria Math" panose="02040503050406030204" pitchFamily="18" charset="0"/>
                            <a:ea typeface="Cambria Math" panose="02040503050406030204" pitchFamily="18" charset="0"/>
                          </a:rPr>
                          <m:t>∈</m:t>
                        </m:r>
                        <m:acc>
                          <m:accPr>
                            <m:chr m:val="̅"/>
                            <m:ctrlPr>
                              <a:rPr lang="en-US" sz="2200" i="1">
                                <a:latin typeface="Cambria Math" panose="02040503050406030204" pitchFamily="18" charset="0"/>
                                <a:ea typeface="Cambria Math" panose="02040503050406030204" pitchFamily="18" charset="0"/>
                              </a:rPr>
                            </m:ctrlPr>
                          </m:accPr>
                          <m:e>
                            <m:r>
                              <a:rPr lang="en-US" sz="2200" b="0" i="1" smtClean="0">
                                <a:latin typeface="Cambria Math" panose="02040503050406030204" pitchFamily="18" charset="0"/>
                                <a:ea typeface="Cambria Math" panose="02040503050406030204" pitchFamily="18" charset="0"/>
                              </a:rPr>
                              <m:t>𝐵</m:t>
                            </m:r>
                          </m:e>
                        </m:acc>
                      </m:e>
                    </m:d>
                  </m:oMath>
                </a14:m>
                <a:r>
                  <a:rPr lang="en-US" sz="2200" dirty="0"/>
                  <a:t>	</a:t>
                </a:r>
                <a:r>
                  <a:rPr lang="en-US" sz="2200" dirty="0">
                    <a:solidFill>
                      <a:srgbClr val="006600"/>
                    </a:solidFill>
                  </a:rPr>
                  <a:t> by the definition of </a:t>
                </a:r>
                <a14:m>
                  <m:oMath xmlns:m="http://schemas.openxmlformats.org/officeDocument/2006/math">
                    <m:acc>
                      <m:accPr>
                        <m:chr m:val="̅"/>
                        <m:ctrlPr>
                          <a:rPr lang="en-US" sz="2200" i="1">
                            <a:solidFill>
                              <a:srgbClr val="006600"/>
                            </a:solidFill>
                            <a:latin typeface="Cambria Math" panose="02040503050406030204" pitchFamily="18" charset="0"/>
                          </a:rPr>
                        </m:ctrlPr>
                      </m:accPr>
                      <m:e/>
                    </m:acc>
                  </m:oMath>
                </a14:m>
                <a:r>
                  <a:rPr lang="en-US" sz="2200" dirty="0">
                    <a:solidFill>
                      <a:srgbClr val="006600"/>
                    </a:solidFill>
                  </a:rPr>
                  <a:t> </a:t>
                </a:r>
              </a:p>
              <a:p>
                <a:pPr>
                  <a:tabLst>
                    <a:tab pos="452438" algn="l"/>
                    <a:tab pos="1255713" algn="l"/>
                    <a:tab pos="2511425" algn="l"/>
                    <a:tab pos="4660900" algn="l"/>
                  </a:tabLst>
                </a:pPr>
                <a:r>
                  <a:rPr lang="en-US" sz="2200" dirty="0"/>
                  <a:t>	2.6	</a:t>
                </a:r>
                <a14:m>
                  <m:oMath xmlns:m="http://schemas.openxmlformats.org/officeDocument/2006/math">
                    <m:r>
                      <a:rPr lang="en-US" sz="2200" i="1" smtClean="0">
                        <a:latin typeface="Cambria Math" panose="02040503050406030204" pitchFamily="18" charset="0"/>
                        <a:ea typeface="Cambria Math" panose="02040503050406030204" pitchFamily="18" charset="0"/>
                      </a:rPr>
                      <m:t>⇔</m:t>
                    </m:r>
                  </m:oMath>
                </a14:m>
                <a:r>
                  <a:rPr lang="en-US" sz="2200" dirty="0"/>
                  <a:t>	</a:t>
                </a:r>
                <a14:m>
                  <m:oMath xmlns:m="http://schemas.openxmlformats.org/officeDocument/2006/math">
                    <m:r>
                      <a:rPr lang="en-US" sz="2200" i="1">
                        <a:latin typeface="Cambria Math" panose="02040503050406030204" pitchFamily="18" charset="0"/>
                      </a:rPr>
                      <m:t>𝑧</m:t>
                    </m:r>
                    <m:r>
                      <a:rPr lang="en-US" sz="2200" i="1">
                        <a:latin typeface="Cambria Math" panose="02040503050406030204" pitchFamily="18" charset="0"/>
                        <a:ea typeface="Cambria Math" panose="02040503050406030204" pitchFamily="18" charset="0"/>
                      </a:rPr>
                      <m:t>∈</m:t>
                    </m:r>
                    <m:acc>
                      <m:accPr>
                        <m:chr m:val="̅"/>
                        <m:ctrlPr>
                          <a:rPr lang="en-US" sz="2200" i="1">
                            <a:latin typeface="Cambria Math" panose="02040503050406030204" pitchFamily="18" charset="0"/>
                            <a:ea typeface="Cambria Math" panose="02040503050406030204" pitchFamily="18" charset="0"/>
                          </a:rPr>
                        </m:ctrlPr>
                      </m:accPr>
                      <m:e>
                        <m:r>
                          <a:rPr lang="en-US" sz="2200" i="1">
                            <a:latin typeface="Cambria Math" panose="02040503050406030204" pitchFamily="18" charset="0"/>
                            <a:ea typeface="Cambria Math" panose="02040503050406030204" pitchFamily="18" charset="0"/>
                          </a:rPr>
                          <m:t>𝐴</m:t>
                        </m:r>
                      </m:e>
                    </m:acc>
                    <m:r>
                      <a:rPr lang="en-US" sz="2200" i="1" smtClean="0">
                        <a:latin typeface="Cambria Math" panose="02040503050406030204" pitchFamily="18" charset="0"/>
                        <a:ea typeface="Cambria Math" panose="02040503050406030204" pitchFamily="18" charset="0"/>
                      </a:rPr>
                      <m:t>∩</m:t>
                    </m:r>
                    <m:acc>
                      <m:accPr>
                        <m:chr m:val="̅"/>
                        <m:ctrlPr>
                          <a:rPr lang="en-US" sz="2200" i="1" smtClean="0">
                            <a:latin typeface="Cambria Math" panose="02040503050406030204" pitchFamily="18" charset="0"/>
                            <a:ea typeface="Cambria Math" panose="02040503050406030204" pitchFamily="18" charset="0"/>
                          </a:rPr>
                        </m:ctrlPr>
                      </m:accPr>
                      <m:e>
                        <m:r>
                          <a:rPr lang="en-US" sz="2200" b="0" i="1" smtClean="0">
                            <a:latin typeface="Cambria Math" panose="02040503050406030204" pitchFamily="18" charset="0"/>
                            <a:ea typeface="Cambria Math" panose="02040503050406030204" pitchFamily="18" charset="0"/>
                          </a:rPr>
                          <m:t>𝐵</m:t>
                        </m:r>
                      </m:e>
                    </m:acc>
                  </m:oMath>
                </a14:m>
                <a:r>
                  <a:rPr lang="en-US" sz="2200" dirty="0"/>
                  <a:t>	</a:t>
                </a:r>
                <a:r>
                  <a:rPr lang="en-US" sz="2200" dirty="0">
                    <a:solidFill>
                      <a:srgbClr val="006600"/>
                    </a:solidFill>
                  </a:rPr>
                  <a:t> by the definition of </a:t>
                </a:r>
                <a14:m>
                  <m:oMath xmlns:m="http://schemas.openxmlformats.org/officeDocument/2006/math">
                    <m:r>
                      <a:rPr lang="en-US" sz="2200" i="1" smtClean="0">
                        <a:solidFill>
                          <a:srgbClr val="006600"/>
                        </a:solidFill>
                        <a:latin typeface="Cambria Math" panose="02040503050406030204" pitchFamily="18" charset="0"/>
                        <a:ea typeface="Cambria Math" panose="02040503050406030204" pitchFamily="18" charset="0"/>
                      </a:rPr>
                      <m:t>∩</m:t>
                    </m:r>
                  </m:oMath>
                </a14:m>
                <a:endParaRPr lang="en-US" sz="2200" dirty="0"/>
              </a:p>
            </p:txBody>
          </p:sp>
        </mc:Choice>
        <mc:Fallback xmlns="">
          <p:sp>
            <p:nvSpPr>
              <p:cNvPr id="3" name="TextBox 2">
                <a:extLst>
                  <a:ext uri="{FF2B5EF4-FFF2-40B4-BE49-F238E27FC236}">
                    <a16:creationId xmlns:a16="http://schemas.microsoft.com/office/drawing/2014/main" id="{E96AA63F-0293-4761-885F-32266D7009AA}"/>
                  </a:ext>
                </a:extLst>
              </p:cNvPr>
              <p:cNvSpPr txBox="1">
                <a:spLocks noRot="1" noChangeAspect="1" noMove="1" noResize="1" noEditPoints="1" noAdjustHandles="1" noChangeArrowheads="1" noChangeShapeType="1" noTextEdit="1"/>
              </p:cNvSpPr>
              <p:nvPr/>
            </p:nvSpPr>
            <p:spPr>
              <a:xfrm>
                <a:off x="771036" y="3164687"/>
                <a:ext cx="7744314" cy="3275127"/>
              </a:xfrm>
              <a:prstGeom prst="rect">
                <a:avLst/>
              </a:prstGeom>
              <a:blipFill>
                <a:blip r:embed="rId5"/>
                <a:stretch>
                  <a:fillRect l="-1180" t="-1490" r="-472" b="-2980"/>
                </a:stretch>
              </a:blipFill>
            </p:spPr>
            <p:txBody>
              <a:bodyPr/>
              <a:lstStyle/>
              <a:p>
                <a:r>
                  <a:rPr lang="en-SG">
                    <a:noFill/>
                  </a:rPr>
                  <a:t> </a:t>
                </a:r>
              </a:p>
            </p:txBody>
          </p:sp>
        </mc:Fallback>
      </mc:AlternateContent>
    </p:spTree>
    <p:extLst>
      <p:ext uri="{BB962C8B-B14F-4D97-AF65-F5344CB8AC3E}">
        <p14:creationId xmlns:p14="http://schemas.microsoft.com/office/powerpoint/2010/main" val="1059998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ssolve">
                                      <p:cBhvr>
                                        <p:cTn id="7" dur="500"/>
                                        <p:tgtEl>
                                          <p:spTgt spid="3">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dissolve">
                                      <p:cBhvr>
                                        <p:cTn id="10" dur="500"/>
                                        <p:tgtEl>
                                          <p:spTgt spid="3">
                                            <p:txEl>
                                              <p:pRg st="0" end="0"/>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dissolve">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dissolv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dissolv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dissolve">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dissolve">
                                      <p:cBhvr>
                                        <p:cTn id="33" dur="500"/>
                                        <p:tgtEl>
                                          <p:spTgt spid="3">
                                            <p:txEl>
                                              <p:pRg st="5" end="5"/>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dissolve">
                                      <p:cBhvr>
                                        <p:cTn id="36" dur="500"/>
                                        <p:tgtEl>
                                          <p:spTgt spid="3">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dissolve">
                                      <p:cBhvr>
                                        <p:cTn id="41" dur="500"/>
                                        <p:tgtEl>
                                          <p:spTgt spid="3">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dissolve">
                                      <p:cBhvr>
                                        <p:cTn id="4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18320"/>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60000"/>
                    <a:lumOff val="40000"/>
                  </a:schemeClr>
                </a:solidFill>
              </a:rPr>
              <a:t>Properties of Sets</a:t>
            </a:r>
            <a:endParaRPr lang="en-SG" sz="1050" b="1" dirty="0">
              <a:solidFill>
                <a:schemeClr val="accent4">
                  <a:lumMod val="60000"/>
                  <a:lumOff val="40000"/>
                </a:schemeClr>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Examples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47</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5.2.3 Examples of Proofs involving Sets</a:t>
            </a:r>
            <a:endParaRPr lang="en-SG" sz="2000" dirty="0">
              <a:solidFill>
                <a:schemeClr val="bg1"/>
              </a:solidFill>
            </a:endParaRPr>
          </a:p>
        </p:txBody>
      </p:sp>
      <p:sp>
        <p:nvSpPr>
          <p:cNvPr id="9" name="Oval 8">
            <a:extLst>
              <a:ext uri="{FF2B5EF4-FFF2-40B4-BE49-F238E27FC236}">
                <a16:creationId xmlns:a16="http://schemas.microsoft.com/office/drawing/2014/main" id="{3E41A7C4-B1B9-43CF-A2E3-B230E4FE292B}"/>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0" name="Oval 9">
            <a:extLst>
              <a:ext uri="{FF2B5EF4-FFF2-40B4-BE49-F238E27FC236}">
                <a16:creationId xmlns:a16="http://schemas.microsoft.com/office/drawing/2014/main" id="{DAAE223D-1EC6-410A-8B21-7D5159D1AD9D}"/>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1" name="Oval 10">
            <a:extLst>
              <a:ext uri="{FF2B5EF4-FFF2-40B4-BE49-F238E27FC236}">
                <a16:creationId xmlns:a16="http://schemas.microsoft.com/office/drawing/2014/main" id="{CDE2A4E2-6870-47D5-9698-F9DFD3E054E8}"/>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 name="Oval 11">
            <a:extLst>
              <a:ext uri="{FF2B5EF4-FFF2-40B4-BE49-F238E27FC236}">
                <a16:creationId xmlns:a16="http://schemas.microsoft.com/office/drawing/2014/main" id="{4D83B5BC-2A2E-4A2F-9A7A-E33509EDDC70}"/>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67A5D077-051A-4C8A-85BA-DDC502D3A8D0}"/>
              </a:ext>
            </a:extLst>
          </p:cNvPr>
          <p:cNvSpPr/>
          <p:nvPr/>
        </p:nvSpPr>
        <p:spPr>
          <a:xfrm>
            <a:off x="286742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605011EE-2EF7-4B74-AE05-20B3FC63CDF8}"/>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C1AD9E05-F97B-42F8-AF7B-7DB86F88496D}"/>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95CDC254-A5E7-448F-BD40-40EE194E82C8}"/>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F4147FB7-A749-4645-B21B-26AC2F00CD3E}"/>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C6DF229C-3B34-40CF-92CF-5232F8D8FE90}"/>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21A96F66-A686-45AF-AB33-D76E2AB3BD78}"/>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55F07A92-951F-45F6-A5E5-30BE2C5E5673}"/>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08391990-A411-4981-9A40-02B073E7750C}"/>
              </a:ext>
            </a:extLst>
          </p:cNvPr>
          <p:cNvSpPr/>
          <p:nvPr/>
        </p:nvSpPr>
        <p:spPr>
          <a:xfrm>
            <a:off x="3203330" y="278516"/>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8CE13A66-7B31-44C0-B545-72C4F896FBA5}"/>
                  </a:ext>
                </a:extLst>
              </p:cNvPr>
              <p:cNvSpPr txBox="1"/>
              <p:nvPr/>
            </p:nvSpPr>
            <p:spPr>
              <a:xfrm>
                <a:off x="319536" y="1501924"/>
                <a:ext cx="8317061" cy="1277273"/>
              </a:xfrm>
              <a:prstGeom prst="rect">
                <a:avLst/>
              </a:prstGeom>
              <a:noFill/>
              <a:ln>
                <a:noFill/>
              </a:ln>
            </p:spPr>
            <p:txBody>
              <a:bodyPr wrap="square" rtlCol="0">
                <a:spAutoFit/>
              </a:bodyPr>
              <a:lstStyle/>
              <a:p>
                <a:pPr>
                  <a:spcAft>
                    <a:spcPts val="600"/>
                  </a:spcAft>
                </a:pPr>
                <a:r>
                  <a:rPr lang="en-US" altLang="en-US" sz="2400" dirty="0"/>
                  <a:t>Example #2: Using set identities (Theorem 6.2.2), prove the following: Under the universal set </a:t>
                </a:r>
                <a14:m>
                  <m:oMath xmlns:m="http://schemas.openxmlformats.org/officeDocument/2006/math">
                    <m:r>
                      <a:rPr lang="en-US" altLang="en-US" sz="2400" i="1" dirty="0" smtClean="0">
                        <a:latin typeface="Cambria Math" panose="02040503050406030204" pitchFamily="18" charset="0"/>
                      </a:rPr>
                      <m:t>𝑈</m:t>
                    </m:r>
                  </m:oMath>
                </a14:m>
                <a:r>
                  <a:rPr lang="en-US" altLang="en-US" sz="2400" dirty="0"/>
                  <a:t>, show that</a:t>
                </a:r>
              </a:p>
              <a:p>
                <a:pPr>
                  <a:spcAft>
                    <a:spcPts val="600"/>
                  </a:spcAft>
                  <a:tabLst>
                    <a:tab pos="1795463" algn="l"/>
                  </a:tabLst>
                </a:pPr>
                <a:r>
                  <a:rPr lang="en-US" altLang="en-US" sz="2400" b="0" dirty="0">
                    <a:solidFill>
                      <a:srgbClr val="0000FF"/>
                    </a:solidFill>
                  </a:rPr>
                  <a:t>	</a:t>
                </a:r>
                <a14:m>
                  <m:oMath xmlns:m="http://schemas.openxmlformats.org/officeDocument/2006/math">
                    <m:d>
                      <m:dPr>
                        <m:ctrlPr>
                          <a:rPr lang="en-US" altLang="en-US" sz="2400" b="0" i="1" smtClean="0">
                            <a:solidFill>
                              <a:srgbClr val="0000FF"/>
                            </a:solidFill>
                            <a:latin typeface="Cambria Math" panose="02040503050406030204" pitchFamily="18" charset="0"/>
                          </a:rPr>
                        </m:ctrlPr>
                      </m:dPr>
                      <m:e>
                        <m:r>
                          <a:rPr lang="en-US" altLang="en-US" sz="2400" b="0" i="1" smtClean="0">
                            <a:solidFill>
                              <a:srgbClr val="0000FF"/>
                            </a:solidFill>
                            <a:latin typeface="Cambria Math" panose="02040503050406030204" pitchFamily="18" charset="0"/>
                          </a:rPr>
                          <m:t>𝐴</m:t>
                        </m:r>
                        <m:r>
                          <a:rPr lang="en-US" altLang="en-US" sz="2400" b="0" i="1" smtClean="0">
                            <a:solidFill>
                              <a:srgbClr val="0000FF"/>
                            </a:solidFill>
                            <a:latin typeface="Cambria Math" panose="02040503050406030204" pitchFamily="18" charset="0"/>
                            <a:ea typeface="Cambria Math" panose="02040503050406030204" pitchFamily="18" charset="0"/>
                          </a:rPr>
                          <m:t>∩</m:t>
                        </m:r>
                        <m:r>
                          <a:rPr lang="en-US" altLang="en-US" sz="2400" b="0" i="1" smtClean="0">
                            <a:solidFill>
                              <a:srgbClr val="0000FF"/>
                            </a:solidFill>
                            <a:latin typeface="Cambria Math" panose="02040503050406030204" pitchFamily="18" charset="0"/>
                            <a:ea typeface="Cambria Math" panose="02040503050406030204" pitchFamily="18" charset="0"/>
                          </a:rPr>
                          <m:t>𝐵</m:t>
                        </m:r>
                      </m:e>
                    </m:d>
                    <m:r>
                      <a:rPr lang="en-US" altLang="en-US" sz="2400" b="0" i="1" smtClean="0">
                        <a:solidFill>
                          <a:srgbClr val="0000FF"/>
                        </a:solidFill>
                        <a:latin typeface="Cambria Math" panose="02040503050406030204" pitchFamily="18" charset="0"/>
                        <a:ea typeface="Cambria Math" panose="02040503050406030204" pitchFamily="18" charset="0"/>
                      </a:rPr>
                      <m:t>∪</m:t>
                    </m:r>
                    <m:d>
                      <m:dPr>
                        <m:ctrlPr>
                          <a:rPr lang="en-US" altLang="en-US" sz="2400" b="0" i="1" smtClean="0">
                            <a:solidFill>
                              <a:srgbClr val="0000FF"/>
                            </a:solidFill>
                            <a:latin typeface="Cambria Math" panose="02040503050406030204" pitchFamily="18" charset="0"/>
                            <a:ea typeface="Cambria Math" panose="02040503050406030204" pitchFamily="18" charset="0"/>
                          </a:rPr>
                        </m:ctrlPr>
                      </m:dPr>
                      <m:e>
                        <m:r>
                          <a:rPr lang="en-US" altLang="en-US" sz="2400" b="0" i="1" smtClean="0">
                            <a:solidFill>
                              <a:srgbClr val="0000FF"/>
                            </a:solidFill>
                            <a:latin typeface="Cambria Math" panose="02040503050406030204" pitchFamily="18" charset="0"/>
                            <a:ea typeface="Cambria Math" panose="02040503050406030204" pitchFamily="18" charset="0"/>
                          </a:rPr>
                          <m:t>𝐴</m:t>
                        </m:r>
                        <m:r>
                          <a:rPr lang="en-US" altLang="en-US" sz="2400" b="0" i="1" smtClean="0">
                            <a:solidFill>
                              <a:srgbClr val="0000FF"/>
                            </a:solidFill>
                            <a:latin typeface="Cambria Math" panose="02040503050406030204" pitchFamily="18" charset="0"/>
                            <a:ea typeface="Cambria Math" panose="02040503050406030204" pitchFamily="18" charset="0"/>
                          </a:rPr>
                          <m:t> \ </m:t>
                        </m:r>
                        <m:r>
                          <a:rPr lang="en-US" altLang="en-US" sz="2400" b="0" i="1" smtClean="0">
                            <a:solidFill>
                              <a:srgbClr val="0000FF"/>
                            </a:solidFill>
                            <a:latin typeface="Cambria Math" panose="02040503050406030204" pitchFamily="18" charset="0"/>
                            <a:ea typeface="Cambria Math" panose="02040503050406030204" pitchFamily="18" charset="0"/>
                          </a:rPr>
                          <m:t>𝐵</m:t>
                        </m:r>
                      </m:e>
                    </m:d>
                    <m:r>
                      <a:rPr lang="en-US" altLang="en-US" sz="2400" b="0" i="1" smtClean="0">
                        <a:solidFill>
                          <a:srgbClr val="0000FF"/>
                        </a:solidFill>
                        <a:latin typeface="Cambria Math" panose="02040503050406030204" pitchFamily="18" charset="0"/>
                        <a:ea typeface="Cambria Math" panose="02040503050406030204" pitchFamily="18" charset="0"/>
                      </a:rPr>
                      <m:t>=</m:t>
                    </m:r>
                    <m:r>
                      <a:rPr lang="en-US" altLang="en-US" sz="2400" b="0" i="1" smtClean="0">
                        <a:solidFill>
                          <a:srgbClr val="0000FF"/>
                        </a:solidFill>
                        <a:latin typeface="Cambria Math" panose="02040503050406030204" pitchFamily="18" charset="0"/>
                        <a:ea typeface="Cambria Math" panose="02040503050406030204" pitchFamily="18" charset="0"/>
                      </a:rPr>
                      <m:t>𝐴</m:t>
                    </m:r>
                  </m:oMath>
                </a14:m>
                <a:r>
                  <a:rPr lang="en-US" altLang="en-US" sz="2400" dirty="0"/>
                  <a:t> for all sets </a:t>
                </a:r>
                <a14:m>
                  <m:oMath xmlns:m="http://schemas.openxmlformats.org/officeDocument/2006/math">
                    <m:r>
                      <a:rPr lang="en-US" altLang="en-US" sz="2400" i="1" dirty="0" smtClean="0">
                        <a:latin typeface="Cambria Math" panose="02040503050406030204" pitchFamily="18" charset="0"/>
                      </a:rPr>
                      <m:t>𝐴</m:t>
                    </m:r>
                    <m:r>
                      <a:rPr lang="en-US" altLang="en-US" sz="2400" i="1" dirty="0" smtClean="0">
                        <a:latin typeface="Cambria Math" panose="02040503050406030204" pitchFamily="18" charset="0"/>
                      </a:rPr>
                      <m:t>,</m:t>
                    </m:r>
                    <m:r>
                      <a:rPr lang="en-US" altLang="en-US" sz="2400" i="1" dirty="0" smtClean="0">
                        <a:latin typeface="Cambria Math" panose="02040503050406030204" pitchFamily="18" charset="0"/>
                      </a:rPr>
                      <m:t>𝐵</m:t>
                    </m:r>
                  </m:oMath>
                </a14:m>
                <a:r>
                  <a:rPr lang="en-US" altLang="en-US" sz="2400" dirty="0"/>
                  <a:t>.</a:t>
                </a:r>
              </a:p>
            </p:txBody>
          </p:sp>
        </mc:Choice>
        <mc:Fallback xmlns="">
          <p:sp>
            <p:nvSpPr>
              <p:cNvPr id="25" name="TextBox 24">
                <a:extLst>
                  <a:ext uri="{FF2B5EF4-FFF2-40B4-BE49-F238E27FC236}">
                    <a16:creationId xmlns:a16="http://schemas.microsoft.com/office/drawing/2014/main" id="{8CE13A66-7B31-44C0-B545-72C4F896FBA5}"/>
                  </a:ext>
                </a:extLst>
              </p:cNvPr>
              <p:cNvSpPr txBox="1">
                <a:spLocks noRot="1" noChangeAspect="1" noMove="1" noResize="1" noEditPoints="1" noAdjustHandles="1" noChangeArrowheads="1" noChangeShapeType="1" noTextEdit="1"/>
              </p:cNvSpPr>
              <p:nvPr/>
            </p:nvSpPr>
            <p:spPr>
              <a:xfrm>
                <a:off x="319536" y="1501924"/>
                <a:ext cx="8317061" cy="1277273"/>
              </a:xfrm>
              <a:prstGeom prst="rect">
                <a:avLst/>
              </a:prstGeom>
              <a:blipFill>
                <a:blip r:embed="rId3"/>
                <a:stretch>
                  <a:fillRect l="-1099" t="-3810" b="-9524"/>
                </a:stretch>
              </a:blipFill>
              <a:ln>
                <a:no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96AA63F-0293-4761-885F-32266D7009AA}"/>
                  </a:ext>
                </a:extLst>
              </p:cNvPr>
              <p:cNvSpPr txBox="1"/>
              <p:nvPr/>
            </p:nvSpPr>
            <p:spPr>
              <a:xfrm>
                <a:off x="583074" y="3164687"/>
                <a:ext cx="8175336" cy="2154436"/>
              </a:xfrm>
              <a:prstGeom prst="rect">
                <a:avLst/>
              </a:prstGeom>
              <a:solidFill>
                <a:schemeClr val="accent4">
                  <a:lumMod val="20000"/>
                  <a:lumOff val="80000"/>
                </a:schemeClr>
              </a:solidFill>
            </p:spPr>
            <p:txBody>
              <a:bodyPr wrap="square" rtlCol="0">
                <a:spAutoFit/>
              </a:bodyPr>
              <a:lstStyle/>
              <a:p>
                <a:r>
                  <a:rPr lang="en-US" sz="2400" dirty="0"/>
                  <a:t>Proof:</a:t>
                </a:r>
              </a:p>
              <a:p>
                <a:pPr marL="363538" indent="-363538">
                  <a:tabLst>
                    <a:tab pos="5287963" algn="l"/>
                  </a:tabLst>
                </a:pPr>
                <a:r>
                  <a:rPr lang="en-US" sz="2200" dirty="0"/>
                  <a:t>1.	</a:t>
                </a:r>
                <a:r>
                  <a:rPr lang="en-US" altLang="en-US" sz="2200" dirty="0">
                    <a:solidFill>
                      <a:srgbClr val="0000FF"/>
                    </a:solidFill>
                  </a:rPr>
                  <a:t> </a:t>
                </a:r>
                <a14:m>
                  <m:oMath xmlns:m="http://schemas.openxmlformats.org/officeDocument/2006/math">
                    <m:d>
                      <m:dPr>
                        <m:ctrlPr>
                          <a:rPr lang="en-US" altLang="en-US" sz="2200" i="1" smtClean="0">
                            <a:solidFill>
                              <a:schemeClr val="tx1"/>
                            </a:solidFill>
                            <a:latin typeface="Cambria Math" panose="02040503050406030204" pitchFamily="18" charset="0"/>
                          </a:rPr>
                        </m:ctrlPr>
                      </m:dPr>
                      <m:e>
                        <m:r>
                          <a:rPr lang="en-US" altLang="en-US" sz="2200" i="1">
                            <a:solidFill>
                              <a:schemeClr val="tx1"/>
                            </a:solidFill>
                            <a:latin typeface="Cambria Math" panose="02040503050406030204" pitchFamily="18" charset="0"/>
                          </a:rPr>
                          <m:t>𝐴</m:t>
                        </m:r>
                        <m:r>
                          <a:rPr lang="en-US" altLang="en-US" sz="2200" i="1">
                            <a:solidFill>
                              <a:schemeClr val="tx1"/>
                            </a:solidFill>
                            <a:latin typeface="Cambria Math" panose="02040503050406030204" pitchFamily="18" charset="0"/>
                            <a:ea typeface="Cambria Math" panose="02040503050406030204" pitchFamily="18" charset="0"/>
                          </a:rPr>
                          <m:t>∩</m:t>
                        </m:r>
                        <m:r>
                          <a:rPr lang="en-US" altLang="en-US" sz="2200" i="1">
                            <a:solidFill>
                              <a:schemeClr val="tx1"/>
                            </a:solidFill>
                            <a:latin typeface="Cambria Math" panose="02040503050406030204" pitchFamily="18" charset="0"/>
                            <a:ea typeface="Cambria Math" panose="02040503050406030204" pitchFamily="18" charset="0"/>
                          </a:rPr>
                          <m:t>𝐵</m:t>
                        </m:r>
                      </m:e>
                    </m:d>
                    <m:r>
                      <a:rPr lang="en-US" altLang="en-US" sz="2200" i="1">
                        <a:solidFill>
                          <a:schemeClr val="tx1"/>
                        </a:solidFill>
                        <a:latin typeface="Cambria Math" panose="02040503050406030204" pitchFamily="18" charset="0"/>
                        <a:ea typeface="Cambria Math" panose="02040503050406030204" pitchFamily="18" charset="0"/>
                      </a:rPr>
                      <m:t>∪</m:t>
                    </m:r>
                    <m:d>
                      <m:dPr>
                        <m:ctrlPr>
                          <a:rPr lang="en-US" altLang="en-US" sz="2200" i="1">
                            <a:solidFill>
                              <a:schemeClr val="tx1"/>
                            </a:solidFill>
                            <a:latin typeface="Cambria Math" panose="02040503050406030204" pitchFamily="18" charset="0"/>
                            <a:ea typeface="Cambria Math" panose="02040503050406030204" pitchFamily="18" charset="0"/>
                          </a:rPr>
                        </m:ctrlPr>
                      </m:dPr>
                      <m:e>
                        <m:r>
                          <a:rPr lang="en-US" altLang="en-US" sz="2200" i="1">
                            <a:solidFill>
                              <a:schemeClr val="tx1"/>
                            </a:solidFill>
                            <a:latin typeface="Cambria Math" panose="02040503050406030204" pitchFamily="18" charset="0"/>
                            <a:ea typeface="Cambria Math" panose="02040503050406030204" pitchFamily="18" charset="0"/>
                          </a:rPr>
                          <m:t>𝐴</m:t>
                        </m:r>
                        <m:r>
                          <a:rPr lang="en-US" altLang="en-US" sz="2200" b="0" i="1" smtClean="0">
                            <a:solidFill>
                              <a:schemeClr val="tx1"/>
                            </a:solidFill>
                            <a:latin typeface="Cambria Math" panose="02040503050406030204" pitchFamily="18" charset="0"/>
                            <a:ea typeface="Cambria Math" panose="02040503050406030204" pitchFamily="18" charset="0"/>
                          </a:rPr>
                          <m:t> \ </m:t>
                        </m:r>
                        <m:r>
                          <a:rPr lang="en-US" altLang="en-US" sz="2200" i="1">
                            <a:solidFill>
                              <a:schemeClr val="tx1"/>
                            </a:solidFill>
                            <a:latin typeface="Cambria Math" panose="02040503050406030204" pitchFamily="18" charset="0"/>
                            <a:ea typeface="Cambria Math" panose="02040503050406030204" pitchFamily="18" charset="0"/>
                          </a:rPr>
                          <m:t>𝐵</m:t>
                        </m:r>
                      </m:e>
                    </m:d>
                    <m:r>
                      <a:rPr lang="en-US" altLang="en-US" sz="2200" i="1">
                        <a:solidFill>
                          <a:schemeClr val="tx1"/>
                        </a:solidFill>
                        <a:latin typeface="Cambria Math" panose="02040503050406030204" pitchFamily="18" charset="0"/>
                        <a:ea typeface="Cambria Math" panose="02040503050406030204" pitchFamily="18" charset="0"/>
                      </a:rPr>
                      <m:t>=</m:t>
                    </m:r>
                    <m:r>
                      <a:rPr lang="en-US" altLang="en-US" sz="2200" b="0" i="1" smtClean="0">
                        <a:solidFill>
                          <a:schemeClr val="tx1"/>
                        </a:solidFill>
                        <a:latin typeface="Cambria Math" panose="02040503050406030204" pitchFamily="18" charset="0"/>
                        <a:ea typeface="Cambria Math" panose="02040503050406030204" pitchFamily="18" charset="0"/>
                      </a:rPr>
                      <m:t>(</m:t>
                    </m:r>
                    <m:r>
                      <a:rPr lang="en-US" altLang="en-US" sz="2200" b="0" i="1" smtClean="0">
                        <a:solidFill>
                          <a:schemeClr val="tx1"/>
                        </a:solidFill>
                        <a:latin typeface="Cambria Math" panose="02040503050406030204" pitchFamily="18" charset="0"/>
                        <a:ea typeface="Cambria Math" panose="02040503050406030204" pitchFamily="18" charset="0"/>
                      </a:rPr>
                      <m:t>𝐴</m:t>
                    </m:r>
                    <m:r>
                      <a:rPr lang="en-US" altLang="en-US" sz="2200" b="0" i="1" smtClean="0">
                        <a:solidFill>
                          <a:schemeClr val="tx1"/>
                        </a:solidFill>
                        <a:latin typeface="Cambria Math" panose="02040503050406030204" pitchFamily="18" charset="0"/>
                        <a:ea typeface="Cambria Math" panose="02040503050406030204" pitchFamily="18" charset="0"/>
                      </a:rPr>
                      <m:t>∩</m:t>
                    </m:r>
                    <m:r>
                      <a:rPr lang="en-US" altLang="en-US" sz="2200" b="0" i="1" smtClean="0">
                        <a:solidFill>
                          <a:schemeClr val="tx1"/>
                        </a:solidFill>
                        <a:latin typeface="Cambria Math" panose="02040503050406030204" pitchFamily="18" charset="0"/>
                        <a:ea typeface="Cambria Math" panose="02040503050406030204" pitchFamily="18" charset="0"/>
                      </a:rPr>
                      <m:t>𝐵</m:t>
                    </m:r>
                    <m:r>
                      <a:rPr lang="en-US" altLang="en-US" sz="2200" b="0" i="1" smtClean="0">
                        <a:solidFill>
                          <a:schemeClr val="tx1"/>
                        </a:solidFill>
                        <a:latin typeface="Cambria Math" panose="02040503050406030204" pitchFamily="18" charset="0"/>
                        <a:ea typeface="Cambria Math" panose="02040503050406030204" pitchFamily="18" charset="0"/>
                      </a:rPr>
                      <m:t>)∪(</m:t>
                    </m:r>
                    <m:r>
                      <a:rPr lang="en-US" altLang="en-US" sz="2200" b="0" i="1" smtClean="0">
                        <a:solidFill>
                          <a:schemeClr val="tx1"/>
                        </a:solidFill>
                        <a:latin typeface="Cambria Math" panose="02040503050406030204" pitchFamily="18" charset="0"/>
                        <a:ea typeface="Cambria Math" panose="02040503050406030204" pitchFamily="18" charset="0"/>
                      </a:rPr>
                      <m:t>𝐴</m:t>
                    </m:r>
                    <m:r>
                      <a:rPr lang="en-US" altLang="en-US" sz="2200" b="0" i="1" smtClean="0">
                        <a:solidFill>
                          <a:schemeClr val="tx1"/>
                        </a:solidFill>
                        <a:latin typeface="Cambria Math" panose="02040503050406030204" pitchFamily="18" charset="0"/>
                        <a:ea typeface="Cambria Math" panose="02040503050406030204" pitchFamily="18" charset="0"/>
                      </a:rPr>
                      <m:t>∩</m:t>
                    </m:r>
                    <m:acc>
                      <m:accPr>
                        <m:chr m:val="̅"/>
                        <m:ctrlPr>
                          <a:rPr lang="en-US" altLang="en-US" sz="2200" b="0" i="1" smtClean="0">
                            <a:solidFill>
                              <a:schemeClr val="tx1"/>
                            </a:solidFill>
                            <a:latin typeface="Cambria Math" panose="02040503050406030204" pitchFamily="18" charset="0"/>
                            <a:ea typeface="Cambria Math" panose="02040503050406030204" pitchFamily="18" charset="0"/>
                          </a:rPr>
                        </m:ctrlPr>
                      </m:accPr>
                      <m:e>
                        <m:r>
                          <a:rPr lang="en-US" altLang="en-US" sz="2200" b="0" i="1" smtClean="0">
                            <a:solidFill>
                              <a:schemeClr val="tx1"/>
                            </a:solidFill>
                            <a:latin typeface="Cambria Math" panose="02040503050406030204" pitchFamily="18" charset="0"/>
                            <a:ea typeface="Cambria Math" panose="02040503050406030204" pitchFamily="18" charset="0"/>
                          </a:rPr>
                          <m:t>𝐵</m:t>
                        </m:r>
                      </m:e>
                    </m:acc>
                    <m:r>
                      <a:rPr lang="en-US" altLang="en-US" sz="2200" b="0" i="1" smtClean="0">
                        <a:solidFill>
                          <a:schemeClr val="tx1"/>
                        </a:solidFill>
                        <a:latin typeface="Cambria Math" panose="02040503050406030204" pitchFamily="18" charset="0"/>
                      </a:rPr>
                      <m:t>)</m:t>
                    </m:r>
                  </m:oMath>
                </a14:m>
                <a:r>
                  <a:rPr lang="en-US" sz="2200" dirty="0"/>
                  <a:t>	</a:t>
                </a:r>
                <a:r>
                  <a:rPr lang="en-US" dirty="0">
                    <a:solidFill>
                      <a:srgbClr val="006600"/>
                    </a:solidFill>
                  </a:rPr>
                  <a:t>by the Set Difference Law</a:t>
                </a:r>
                <a:endParaRPr lang="en-US" sz="2200" dirty="0">
                  <a:solidFill>
                    <a:srgbClr val="006600"/>
                  </a:solidFill>
                </a:endParaRPr>
              </a:p>
              <a:p>
                <a:pPr marL="363538" indent="-363538">
                  <a:tabLst>
                    <a:tab pos="5111750" algn="l"/>
                  </a:tabLst>
                </a:pPr>
                <a:endParaRPr lang="en-US" sz="2200" dirty="0"/>
              </a:p>
              <a:p>
                <a:pPr marL="363538" indent="-363538">
                  <a:tabLst>
                    <a:tab pos="5111750" algn="l"/>
                  </a:tabLst>
                </a:pPr>
                <a:endParaRPr lang="en-US" sz="2200" dirty="0"/>
              </a:p>
              <a:p>
                <a:pPr marL="363538" indent="-363538">
                  <a:tabLst>
                    <a:tab pos="5111750" algn="l"/>
                  </a:tabLst>
                </a:pPr>
                <a:endParaRPr lang="en-US" sz="2200" dirty="0"/>
              </a:p>
              <a:p>
                <a:pPr marL="363538" indent="-363538">
                  <a:tabLst>
                    <a:tab pos="5111750" algn="l"/>
                  </a:tabLst>
                </a:pPr>
                <a:endParaRPr lang="en-US" sz="2200" dirty="0"/>
              </a:p>
            </p:txBody>
          </p:sp>
        </mc:Choice>
        <mc:Fallback xmlns="">
          <p:sp>
            <p:nvSpPr>
              <p:cNvPr id="3" name="TextBox 2">
                <a:extLst>
                  <a:ext uri="{FF2B5EF4-FFF2-40B4-BE49-F238E27FC236}">
                    <a16:creationId xmlns:a16="http://schemas.microsoft.com/office/drawing/2014/main" id="{E96AA63F-0293-4761-885F-32266D7009AA}"/>
                  </a:ext>
                </a:extLst>
              </p:cNvPr>
              <p:cNvSpPr txBox="1">
                <a:spLocks noRot="1" noChangeAspect="1" noMove="1" noResize="1" noEditPoints="1" noAdjustHandles="1" noChangeArrowheads="1" noChangeShapeType="1" noTextEdit="1"/>
              </p:cNvSpPr>
              <p:nvPr/>
            </p:nvSpPr>
            <p:spPr>
              <a:xfrm>
                <a:off x="583074" y="3164687"/>
                <a:ext cx="8175336" cy="2154436"/>
              </a:xfrm>
              <a:prstGeom prst="rect">
                <a:avLst/>
              </a:prstGeom>
              <a:blipFill>
                <a:blip r:embed="rId4"/>
                <a:stretch>
                  <a:fillRect l="-1193" t="-2260"/>
                </a:stretch>
              </a:blipFill>
            </p:spPr>
            <p:txBody>
              <a:bodyPr/>
              <a:lstStyle/>
              <a:p>
                <a:r>
                  <a:rPr lang="en-SG">
                    <a:noFill/>
                  </a:rPr>
                  <a:t> </a:t>
                </a:r>
              </a:p>
            </p:txBody>
          </p:sp>
        </mc:Fallback>
      </mc:AlternateContent>
      <p:sp>
        <p:nvSpPr>
          <p:cNvPr id="31" name="TextBox 30">
            <a:extLst>
              <a:ext uri="{FF2B5EF4-FFF2-40B4-BE49-F238E27FC236}">
                <a16:creationId xmlns:a16="http://schemas.microsoft.com/office/drawing/2014/main" id="{6A42C771-C02C-489C-9D5B-1EAE58E92C77}"/>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6BAAD52F-08FC-40B5-BA9A-1DB44BB79DAC}"/>
                  </a:ext>
                </a:extLst>
              </p:cNvPr>
              <p:cNvSpPr txBox="1"/>
              <p:nvPr/>
            </p:nvSpPr>
            <p:spPr>
              <a:xfrm>
                <a:off x="583074" y="3971081"/>
                <a:ext cx="7977852" cy="1261884"/>
              </a:xfrm>
              <a:prstGeom prst="rect">
                <a:avLst/>
              </a:prstGeom>
              <a:noFill/>
            </p:spPr>
            <p:txBody>
              <a:bodyPr wrap="square" rtlCol="0">
                <a:spAutoFit/>
              </a:bodyPr>
              <a:lstStyle/>
              <a:p>
                <a:pPr marL="363538" indent="-363538">
                  <a:spcAft>
                    <a:spcPts val="600"/>
                  </a:spcAft>
                  <a:tabLst>
                    <a:tab pos="2687638" algn="l"/>
                    <a:tab pos="5287963" algn="l"/>
                  </a:tabLst>
                </a:pPr>
                <a:r>
                  <a:rPr lang="en-US" sz="2200" dirty="0"/>
                  <a:t>2.	</a:t>
                </a:r>
                <a:r>
                  <a:rPr lang="en-US" altLang="en-US" sz="2200" dirty="0">
                    <a:solidFill>
                      <a:srgbClr val="0000FF"/>
                    </a:solidFill>
                  </a:rPr>
                  <a:t> 	</a:t>
                </a:r>
                <a14:m>
                  <m:oMath xmlns:m="http://schemas.openxmlformats.org/officeDocument/2006/math">
                    <m:r>
                      <a:rPr lang="en-US" altLang="en-US" sz="2200" i="1">
                        <a:solidFill>
                          <a:schemeClr val="tx1"/>
                        </a:solidFill>
                        <a:latin typeface="Cambria Math" panose="02040503050406030204" pitchFamily="18" charset="0"/>
                        <a:ea typeface="Cambria Math" panose="02040503050406030204" pitchFamily="18" charset="0"/>
                      </a:rPr>
                      <m:t>=</m:t>
                    </m:r>
                    <m:r>
                      <a:rPr lang="en-US" altLang="en-US" sz="2200" b="0" i="1" smtClean="0">
                        <a:solidFill>
                          <a:schemeClr val="tx1"/>
                        </a:solidFill>
                        <a:latin typeface="Cambria Math" panose="02040503050406030204" pitchFamily="18" charset="0"/>
                        <a:ea typeface="Cambria Math" panose="02040503050406030204" pitchFamily="18" charset="0"/>
                      </a:rPr>
                      <m:t>𝐴</m:t>
                    </m:r>
                    <m:r>
                      <a:rPr lang="en-US" altLang="en-US" sz="2200" b="0" i="1" smtClean="0">
                        <a:solidFill>
                          <a:schemeClr val="tx1"/>
                        </a:solidFill>
                        <a:latin typeface="Cambria Math" panose="02040503050406030204" pitchFamily="18" charset="0"/>
                        <a:ea typeface="Cambria Math" panose="02040503050406030204" pitchFamily="18" charset="0"/>
                      </a:rPr>
                      <m:t>∩(</m:t>
                    </m:r>
                    <m:r>
                      <a:rPr lang="en-US" altLang="en-US" sz="2200" b="0" i="1" smtClean="0">
                        <a:solidFill>
                          <a:schemeClr val="tx1"/>
                        </a:solidFill>
                        <a:latin typeface="Cambria Math" panose="02040503050406030204" pitchFamily="18" charset="0"/>
                        <a:ea typeface="Cambria Math" panose="02040503050406030204" pitchFamily="18" charset="0"/>
                      </a:rPr>
                      <m:t>𝐵</m:t>
                    </m:r>
                    <m:r>
                      <a:rPr lang="en-US" altLang="en-US" sz="2200" b="0" i="1" smtClean="0">
                        <a:solidFill>
                          <a:schemeClr val="tx1"/>
                        </a:solidFill>
                        <a:latin typeface="Cambria Math" panose="02040503050406030204" pitchFamily="18" charset="0"/>
                        <a:ea typeface="Cambria Math" panose="02040503050406030204" pitchFamily="18" charset="0"/>
                      </a:rPr>
                      <m:t>∪</m:t>
                    </m:r>
                    <m:acc>
                      <m:accPr>
                        <m:chr m:val="̅"/>
                        <m:ctrlPr>
                          <a:rPr lang="en-US" altLang="en-US" sz="2200" b="0" i="1" smtClean="0">
                            <a:solidFill>
                              <a:schemeClr val="tx1"/>
                            </a:solidFill>
                            <a:latin typeface="Cambria Math" panose="02040503050406030204" pitchFamily="18" charset="0"/>
                            <a:ea typeface="Cambria Math" panose="02040503050406030204" pitchFamily="18" charset="0"/>
                          </a:rPr>
                        </m:ctrlPr>
                      </m:accPr>
                      <m:e>
                        <m:r>
                          <a:rPr lang="en-US" altLang="en-US" sz="2200" b="0" i="1" smtClean="0">
                            <a:solidFill>
                              <a:schemeClr val="tx1"/>
                            </a:solidFill>
                            <a:latin typeface="Cambria Math" panose="02040503050406030204" pitchFamily="18" charset="0"/>
                            <a:ea typeface="Cambria Math" panose="02040503050406030204" pitchFamily="18" charset="0"/>
                          </a:rPr>
                          <m:t>𝐵</m:t>
                        </m:r>
                      </m:e>
                    </m:acc>
                    <m:r>
                      <a:rPr lang="en-US" altLang="en-US" sz="2200" b="0" i="1" smtClean="0">
                        <a:solidFill>
                          <a:schemeClr val="tx1"/>
                        </a:solidFill>
                        <a:latin typeface="Cambria Math" panose="02040503050406030204" pitchFamily="18" charset="0"/>
                      </a:rPr>
                      <m:t>)</m:t>
                    </m:r>
                  </m:oMath>
                </a14:m>
                <a:r>
                  <a:rPr lang="en-US" sz="2200" dirty="0"/>
                  <a:t>	</a:t>
                </a:r>
                <a:r>
                  <a:rPr lang="en-US" dirty="0">
                    <a:solidFill>
                      <a:srgbClr val="006600"/>
                    </a:solidFill>
                  </a:rPr>
                  <a:t>by the Distributive Law</a:t>
                </a:r>
                <a:endParaRPr lang="en-US" sz="2200" dirty="0">
                  <a:solidFill>
                    <a:srgbClr val="006600"/>
                  </a:solidFill>
                </a:endParaRPr>
              </a:p>
              <a:p>
                <a:pPr marL="363538" indent="-363538">
                  <a:spcAft>
                    <a:spcPts val="600"/>
                  </a:spcAft>
                  <a:tabLst>
                    <a:tab pos="2687638" algn="l"/>
                    <a:tab pos="5287963" algn="l"/>
                  </a:tabLst>
                </a:pPr>
                <a:r>
                  <a:rPr lang="en-US" sz="2200" dirty="0"/>
                  <a:t>3.	</a:t>
                </a:r>
                <a:r>
                  <a:rPr lang="en-US" altLang="en-US" sz="2200" dirty="0">
                    <a:solidFill>
                      <a:srgbClr val="0000FF"/>
                    </a:solidFill>
                  </a:rPr>
                  <a:t> 	</a:t>
                </a:r>
                <a14:m>
                  <m:oMath xmlns:m="http://schemas.openxmlformats.org/officeDocument/2006/math">
                    <m:r>
                      <a:rPr lang="en-US" altLang="en-US" sz="2200" i="1">
                        <a:latin typeface="Cambria Math" panose="02040503050406030204" pitchFamily="18" charset="0"/>
                        <a:ea typeface="Cambria Math" panose="02040503050406030204" pitchFamily="18" charset="0"/>
                      </a:rPr>
                      <m:t>=</m:t>
                    </m:r>
                    <m:r>
                      <a:rPr lang="en-US" altLang="en-US" sz="2200" i="1">
                        <a:latin typeface="Cambria Math" panose="02040503050406030204" pitchFamily="18" charset="0"/>
                        <a:ea typeface="Cambria Math" panose="02040503050406030204" pitchFamily="18" charset="0"/>
                      </a:rPr>
                      <m:t>𝐴</m:t>
                    </m:r>
                    <m:r>
                      <a:rPr lang="en-US" altLang="en-US" sz="2200" i="1">
                        <a:latin typeface="Cambria Math" panose="02040503050406030204" pitchFamily="18" charset="0"/>
                        <a:ea typeface="Cambria Math" panose="02040503050406030204" pitchFamily="18" charset="0"/>
                      </a:rPr>
                      <m:t>∩</m:t>
                    </m:r>
                    <m:r>
                      <a:rPr lang="en-US" altLang="en-US" sz="2200" b="0" i="1" smtClean="0">
                        <a:latin typeface="Cambria Math" panose="02040503050406030204" pitchFamily="18" charset="0"/>
                        <a:ea typeface="Cambria Math" panose="02040503050406030204" pitchFamily="18" charset="0"/>
                      </a:rPr>
                      <m:t>𝑈</m:t>
                    </m:r>
                  </m:oMath>
                </a14:m>
                <a:r>
                  <a:rPr lang="en-US" sz="2200" dirty="0"/>
                  <a:t>	</a:t>
                </a:r>
                <a:r>
                  <a:rPr lang="en-US" dirty="0">
                    <a:solidFill>
                      <a:srgbClr val="006600"/>
                    </a:solidFill>
                  </a:rPr>
                  <a:t>by the Complement Law</a:t>
                </a:r>
                <a:endParaRPr lang="en-US" sz="2400" dirty="0">
                  <a:solidFill>
                    <a:srgbClr val="006600"/>
                  </a:solidFill>
                </a:endParaRPr>
              </a:p>
              <a:p>
                <a:pPr marL="363538" indent="-363538">
                  <a:tabLst>
                    <a:tab pos="2687638" algn="l"/>
                    <a:tab pos="5287963" algn="l"/>
                  </a:tabLst>
                </a:pPr>
                <a:r>
                  <a:rPr lang="en-US" sz="2200" dirty="0"/>
                  <a:t>4.	</a:t>
                </a:r>
                <a:r>
                  <a:rPr lang="en-US" altLang="en-US" sz="2200" dirty="0">
                    <a:solidFill>
                      <a:srgbClr val="0000FF"/>
                    </a:solidFill>
                  </a:rPr>
                  <a:t> 	</a:t>
                </a:r>
                <a14:m>
                  <m:oMath xmlns:m="http://schemas.openxmlformats.org/officeDocument/2006/math">
                    <m:r>
                      <a:rPr lang="en-US" altLang="en-US" sz="2200" i="1">
                        <a:latin typeface="Cambria Math" panose="02040503050406030204" pitchFamily="18" charset="0"/>
                        <a:ea typeface="Cambria Math" panose="02040503050406030204" pitchFamily="18" charset="0"/>
                      </a:rPr>
                      <m:t>=</m:t>
                    </m:r>
                    <m:r>
                      <a:rPr lang="en-US" altLang="en-US" sz="2200" i="1">
                        <a:latin typeface="Cambria Math" panose="02040503050406030204" pitchFamily="18" charset="0"/>
                        <a:ea typeface="Cambria Math" panose="02040503050406030204" pitchFamily="18" charset="0"/>
                      </a:rPr>
                      <m:t>𝐴</m:t>
                    </m:r>
                  </m:oMath>
                </a14:m>
                <a:r>
                  <a:rPr lang="en-US" sz="2200" dirty="0"/>
                  <a:t>	</a:t>
                </a:r>
                <a:r>
                  <a:rPr lang="en-US" dirty="0">
                    <a:solidFill>
                      <a:srgbClr val="006600"/>
                    </a:solidFill>
                  </a:rPr>
                  <a:t>by the Identity Law</a:t>
                </a:r>
                <a:endParaRPr lang="en-US" dirty="0"/>
              </a:p>
            </p:txBody>
          </p:sp>
        </mc:Choice>
        <mc:Fallback xmlns="">
          <p:sp>
            <p:nvSpPr>
              <p:cNvPr id="26" name="TextBox 25">
                <a:extLst>
                  <a:ext uri="{FF2B5EF4-FFF2-40B4-BE49-F238E27FC236}">
                    <a16:creationId xmlns:a16="http://schemas.microsoft.com/office/drawing/2014/main" id="{6BAAD52F-08FC-40B5-BA9A-1DB44BB79DAC}"/>
                  </a:ext>
                </a:extLst>
              </p:cNvPr>
              <p:cNvSpPr txBox="1">
                <a:spLocks noRot="1" noChangeAspect="1" noMove="1" noResize="1" noEditPoints="1" noAdjustHandles="1" noChangeArrowheads="1" noChangeShapeType="1" noTextEdit="1"/>
              </p:cNvSpPr>
              <p:nvPr/>
            </p:nvSpPr>
            <p:spPr>
              <a:xfrm>
                <a:off x="583074" y="3971081"/>
                <a:ext cx="7977852" cy="1261884"/>
              </a:xfrm>
              <a:prstGeom prst="rect">
                <a:avLst/>
              </a:prstGeom>
              <a:blipFill>
                <a:blip r:embed="rId5"/>
                <a:stretch>
                  <a:fillRect l="-994" t="-2899" b="-9179"/>
                </a:stretch>
              </a:blipFill>
            </p:spPr>
            <p:txBody>
              <a:bodyPr/>
              <a:lstStyle/>
              <a:p>
                <a:r>
                  <a:rPr lang="en-US">
                    <a:noFill/>
                  </a:rPr>
                  <a:t> </a:t>
                </a:r>
              </a:p>
            </p:txBody>
          </p:sp>
        </mc:Fallback>
      </mc:AlternateContent>
    </p:spTree>
    <p:extLst>
      <p:ext uri="{BB962C8B-B14F-4D97-AF65-F5344CB8AC3E}">
        <p14:creationId xmlns:p14="http://schemas.microsoft.com/office/powerpoint/2010/main" val="4980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ssolve">
                                      <p:cBhvr>
                                        <p:cTn id="7" dur="500"/>
                                        <p:tgtEl>
                                          <p:spTgt spid="3">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dissolve">
                                      <p:cBhvr>
                                        <p:cTn id="10" dur="500"/>
                                        <p:tgtEl>
                                          <p:spTgt spid="3">
                                            <p:txEl>
                                              <p:pRg st="0" end="0"/>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dissolve">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6">
                                            <p:txEl>
                                              <p:pRg st="0" end="0"/>
                                            </p:txEl>
                                          </p:spTgt>
                                        </p:tgtEl>
                                        <p:attrNameLst>
                                          <p:attrName>style.visibility</p:attrName>
                                        </p:attrNameLst>
                                      </p:cBhvr>
                                      <p:to>
                                        <p:strVal val="visible"/>
                                      </p:to>
                                    </p:set>
                                    <p:animEffect transition="in" filter="dissolve">
                                      <p:cBhvr>
                                        <p:cTn id="18" dur="500"/>
                                        <p:tgtEl>
                                          <p:spTgt spid="2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6">
                                            <p:txEl>
                                              <p:pRg st="1" end="1"/>
                                            </p:txEl>
                                          </p:spTgt>
                                        </p:tgtEl>
                                        <p:attrNameLst>
                                          <p:attrName>style.visibility</p:attrName>
                                        </p:attrNameLst>
                                      </p:cBhvr>
                                      <p:to>
                                        <p:strVal val="visible"/>
                                      </p:to>
                                    </p:set>
                                    <p:animEffect transition="in" filter="dissolve">
                                      <p:cBhvr>
                                        <p:cTn id="23" dur="500"/>
                                        <p:tgtEl>
                                          <p:spTgt spid="26">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6">
                                            <p:txEl>
                                              <p:pRg st="2" end="2"/>
                                            </p:txEl>
                                          </p:spTgt>
                                        </p:tgtEl>
                                        <p:attrNameLst>
                                          <p:attrName>style.visibility</p:attrName>
                                        </p:attrNameLst>
                                      </p:cBhvr>
                                      <p:to>
                                        <p:strVal val="visible"/>
                                      </p:to>
                                    </p:set>
                                    <p:animEffect transition="in" filter="dissolve">
                                      <p:cBhvr>
                                        <p:cTn id="28" dur="500"/>
                                        <p:tgtEl>
                                          <p:spTgt spid="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animBg="1"/>
      <p:bldP spid="26"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A8B1794-4B89-25B3-AA8C-8ED813D233D5}"/>
              </a:ext>
            </a:extLst>
          </p:cNvPr>
          <p:cNvSpPr>
            <a:spLocks noGrp="1"/>
          </p:cNvSpPr>
          <p:nvPr>
            <p:ph type="sldNum" sz="quarter" idx="12"/>
          </p:nvPr>
        </p:nvSpPr>
        <p:spPr/>
        <p:txBody>
          <a:bodyPr/>
          <a:lstStyle/>
          <a:p>
            <a:fld id="{3945BCA7-BE1F-44EA-8FAA-E97CADA8B770}" type="slidenum">
              <a:rPr lang="en-SG" smtClean="0"/>
              <a:t>48</a:t>
            </a:fld>
            <a:endParaRPr lang="en-SG" dirty="0"/>
          </a:p>
        </p:txBody>
      </p:sp>
      <p:sp>
        <p:nvSpPr>
          <p:cNvPr id="26" name="TextBox 25">
            <a:extLst>
              <a:ext uri="{FF2B5EF4-FFF2-40B4-BE49-F238E27FC236}">
                <a16:creationId xmlns:a16="http://schemas.microsoft.com/office/drawing/2014/main" id="{C22474C0-737A-1718-8E91-286A588E2338}"/>
              </a:ext>
            </a:extLst>
          </p:cNvPr>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27" name="TextBox 26">
            <a:extLst>
              <a:ext uri="{FF2B5EF4-FFF2-40B4-BE49-F238E27FC236}">
                <a16:creationId xmlns:a16="http://schemas.microsoft.com/office/drawing/2014/main" id="{661D4B35-5DB5-CBB7-2014-5A84FD79B665}"/>
              </a:ext>
            </a:extLst>
          </p:cNvPr>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bg1"/>
                </a:solidFill>
              </a:rPr>
              <a:t>Properties of Sets</a:t>
            </a:r>
            <a:r>
              <a:rPr lang="en-SG" sz="1200" b="1" dirty="0">
                <a:solidFill>
                  <a:schemeClr val="accent4">
                    <a:lumMod val="60000"/>
                    <a:lumOff val="40000"/>
                  </a:schemeClr>
                </a:solidFill>
              </a:rPr>
              <a:t>	 Paradoxes and Axiomatisation</a:t>
            </a:r>
            <a:endParaRPr lang="en-SG" sz="1050" b="1" dirty="0">
              <a:solidFill>
                <a:schemeClr val="accent4">
                  <a:lumMod val="60000"/>
                  <a:lumOff val="40000"/>
                </a:schemeClr>
              </a:solidFill>
            </a:endParaRPr>
          </a:p>
        </p:txBody>
      </p:sp>
      <p:sp>
        <p:nvSpPr>
          <p:cNvPr id="28" name="TextBox 27">
            <a:extLst>
              <a:ext uri="{FF2B5EF4-FFF2-40B4-BE49-F238E27FC236}">
                <a16:creationId xmlns:a16="http://schemas.microsoft.com/office/drawing/2014/main" id="{1B94F0B8-1B9C-A691-791E-F7BD33623A2B}"/>
              </a:ext>
            </a:extLst>
          </p:cNvPr>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29" name="Rounded Rectangle 22">
            <a:extLst>
              <a:ext uri="{FF2B5EF4-FFF2-40B4-BE49-F238E27FC236}">
                <a16:creationId xmlns:a16="http://schemas.microsoft.com/office/drawing/2014/main" id="{ED3DBEBE-1CB0-DC26-4B3A-96063C2029E6}"/>
              </a:ext>
            </a:extLst>
          </p:cNvPr>
          <p:cNvSpPr/>
          <p:nvPr/>
        </p:nvSpPr>
        <p:spPr>
          <a:xfrm>
            <a:off x="644577" y="2152650"/>
            <a:ext cx="7870773" cy="1391048"/>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Title 1">
            <a:extLst>
              <a:ext uri="{FF2B5EF4-FFF2-40B4-BE49-F238E27FC236}">
                <a16:creationId xmlns:a16="http://schemas.microsoft.com/office/drawing/2014/main" id="{63BD6438-58DE-1B52-EA45-3BF5A42D2735}"/>
              </a:ext>
            </a:extLst>
          </p:cNvPr>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5.3	Paradoxes and Axiomatisation</a:t>
            </a:r>
          </a:p>
        </p:txBody>
      </p:sp>
      <p:sp>
        <p:nvSpPr>
          <p:cNvPr id="31" name="Oval 30">
            <a:extLst>
              <a:ext uri="{FF2B5EF4-FFF2-40B4-BE49-F238E27FC236}">
                <a16:creationId xmlns:a16="http://schemas.microsoft.com/office/drawing/2014/main" id="{66601AF0-D60F-11E7-0A98-D74C62FA3E34}"/>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B5273F57-5D07-47E8-1166-602A8EB2EE5B}"/>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97939D4E-2BC4-5DAB-9B9D-86359B13B32A}"/>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E3A2396F-DFFF-8FF4-D650-EBCF0E4FC50B}"/>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29EA1C45-0F13-F267-82D0-D2A5EF56A7BC}"/>
              </a:ext>
            </a:extLst>
          </p:cNvPr>
          <p:cNvSpPr/>
          <p:nvPr/>
        </p:nvSpPr>
        <p:spPr>
          <a:xfrm>
            <a:off x="4681589" y="278515"/>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05D826A4-BF0C-A163-6FD4-7C39DFF1E3E7}"/>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a:extLst>
              <a:ext uri="{FF2B5EF4-FFF2-40B4-BE49-F238E27FC236}">
                <a16:creationId xmlns:a16="http://schemas.microsoft.com/office/drawing/2014/main" id="{C1A8F956-AE60-488B-1C95-08211B0F247A}"/>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a:extLst>
              <a:ext uri="{FF2B5EF4-FFF2-40B4-BE49-F238E27FC236}">
                <a16:creationId xmlns:a16="http://schemas.microsoft.com/office/drawing/2014/main" id="{1223FD81-B37E-F380-EE42-0534BC6BB4CB}"/>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a:extLst>
              <a:ext uri="{FF2B5EF4-FFF2-40B4-BE49-F238E27FC236}">
                <a16:creationId xmlns:a16="http://schemas.microsoft.com/office/drawing/2014/main" id="{1222040C-776E-F03A-0527-E9120681C5CA}"/>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a:extLst>
              <a:ext uri="{FF2B5EF4-FFF2-40B4-BE49-F238E27FC236}">
                <a16:creationId xmlns:a16="http://schemas.microsoft.com/office/drawing/2014/main" id="{EB59A467-6CAD-3A88-7C3E-7CEC266EAE05}"/>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a:extLst>
              <a:ext uri="{FF2B5EF4-FFF2-40B4-BE49-F238E27FC236}">
                <a16:creationId xmlns:a16="http://schemas.microsoft.com/office/drawing/2014/main" id="{A79A70D1-DBCD-7AEF-1E27-CE0AFCD49174}"/>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a:extLst>
              <a:ext uri="{FF2B5EF4-FFF2-40B4-BE49-F238E27FC236}">
                <a16:creationId xmlns:a16="http://schemas.microsoft.com/office/drawing/2014/main" id="{6F49F454-A9AF-4670-9499-E034CCB90D26}"/>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a:extLst>
              <a:ext uri="{FF2B5EF4-FFF2-40B4-BE49-F238E27FC236}">
                <a16:creationId xmlns:a16="http://schemas.microsoft.com/office/drawing/2014/main" id="{8B750DD3-8943-5B3F-EC2D-5AA361E681AD}"/>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a:extLst>
              <a:ext uri="{FF2B5EF4-FFF2-40B4-BE49-F238E27FC236}">
                <a16:creationId xmlns:a16="http://schemas.microsoft.com/office/drawing/2014/main" id="{C2D92346-F734-19E6-D0D9-3850085CF2A0}"/>
              </a:ext>
            </a:extLst>
          </p:cNvPr>
          <p:cNvSpPr/>
          <p:nvPr/>
        </p:nvSpPr>
        <p:spPr>
          <a:xfrm>
            <a:off x="2882979" y="278514"/>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a:extLst>
              <a:ext uri="{FF2B5EF4-FFF2-40B4-BE49-F238E27FC236}">
                <a16:creationId xmlns:a16="http://schemas.microsoft.com/office/drawing/2014/main" id="{B707991A-F0A9-6522-BFE0-2DDF6EABA5D6}"/>
              </a:ext>
            </a:extLst>
          </p:cNvPr>
          <p:cNvSpPr/>
          <p:nvPr/>
        </p:nvSpPr>
        <p:spPr>
          <a:xfrm>
            <a:off x="4833989" y="27851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TextBox 45">
            <a:extLst>
              <a:ext uri="{FF2B5EF4-FFF2-40B4-BE49-F238E27FC236}">
                <a16:creationId xmlns:a16="http://schemas.microsoft.com/office/drawing/2014/main" id="{89C3D632-3065-8F9A-8A2F-331E477D35F1}"/>
              </a:ext>
            </a:extLst>
          </p:cNvPr>
          <p:cNvSpPr txBox="1"/>
          <p:nvPr/>
        </p:nvSpPr>
        <p:spPr>
          <a:xfrm>
            <a:off x="3247502" y="4897267"/>
            <a:ext cx="2648995" cy="523220"/>
          </a:xfrm>
          <a:prstGeom prst="rect">
            <a:avLst/>
          </a:prstGeom>
          <a:noFill/>
        </p:spPr>
        <p:txBody>
          <a:bodyPr wrap="none" rtlCol="0">
            <a:spAutoFit/>
          </a:bodyPr>
          <a:lstStyle/>
          <a:p>
            <a:r>
              <a:rPr lang="en-SG" sz="2800" i="1" dirty="0">
                <a:solidFill>
                  <a:srgbClr val="C00000"/>
                </a:solidFill>
              </a:rPr>
              <a:t>Only for reading!</a:t>
            </a:r>
          </a:p>
        </p:txBody>
      </p:sp>
      <p:sp>
        <p:nvSpPr>
          <p:cNvPr id="2" name="Oval 1">
            <a:extLst>
              <a:ext uri="{FF2B5EF4-FFF2-40B4-BE49-F238E27FC236}">
                <a16:creationId xmlns:a16="http://schemas.microsoft.com/office/drawing/2014/main" id="{034D4116-2728-D45A-3F50-4914018C6729}"/>
              </a:ext>
            </a:extLst>
          </p:cNvPr>
          <p:cNvSpPr/>
          <p:nvPr/>
        </p:nvSpPr>
        <p:spPr>
          <a:xfrm>
            <a:off x="4986389" y="27851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149666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E9B78BD-69CB-BD9C-4C31-7BC818CCF70A}"/>
              </a:ext>
            </a:extLst>
          </p:cNvPr>
          <p:cNvSpPr>
            <a:spLocks noGrp="1"/>
          </p:cNvSpPr>
          <p:nvPr>
            <p:ph type="sldNum" sz="quarter" idx="12"/>
          </p:nvPr>
        </p:nvSpPr>
        <p:spPr/>
        <p:txBody>
          <a:bodyPr/>
          <a:lstStyle/>
          <a:p>
            <a:fld id="{3945BCA7-BE1F-44EA-8FAA-E97CADA8B770}" type="slidenum">
              <a:rPr lang="en-SG" smtClean="0"/>
              <a:t>49</a:t>
            </a:fld>
            <a:endParaRPr lang="en-SG" dirty="0"/>
          </a:p>
        </p:txBody>
      </p:sp>
      <p:sp>
        <p:nvSpPr>
          <p:cNvPr id="7" name="Slide Number Placeholder 3">
            <a:extLst>
              <a:ext uri="{FF2B5EF4-FFF2-40B4-BE49-F238E27FC236}">
                <a16:creationId xmlns:a16="http://schemas.microsoft.com/office/drawing/2014/main" id="{E4F3A4F2-E3ED-6C20-4482-C37BDE5BD667}"/>
              </a:ext>
            </a:extLst>
          </p:cNvPr>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45BCA7-BE1F-44EA-8FAA-E97CADA8B770}" type="slidenum">
              <a:rPr lang="en-SG" smtClean="0"/>
              <a:pPr/>
              <a:t>49</a:t>
            </a:fld>
            <a:endParaRPr lang="en-SG" dirty="0"/>
          </a:p>
        </p:txBody>
      </p:sp>
      <p:sp>
        <p:nvSpPr>
          <p:cNvPr id="8" name="TextBox 7">
            <a:extLst>
              <a:ext uri="{FF2B5EF4-FFF2-40B4-BE49-F238E27FC236}">
                <a16:creationId xmlns:a16="http://schemas.microsoft.com/office/drawing/2014/main" id="{B49B58AA-F047-6DDD-500C-E289168B55E3}"/>
              </a:ext>
            </a:extLst>
          </p:cNvPr>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9" name="TextBox 8">
            <a:extLst>
              <a:ext uri="{FF2B5EF4-FFF2-40B4-BE49-F238E27FC236}">
                <a16:creationId xmlns:a16="http://schemas.microsoft.com/office/drawing/2014/main" id="{5A6655C1-3C91-FA13-0285-2851B11B5DE5}"/>
              </a:ext>
            </a:extLst>
          </p:cNvPr>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bg1"/>
                </a:solidFill>
              </a:rPr>
              <a:t>Properties of Sets</a:t>
            </a:r>
            <a:r>
              <a:rPr lang="en-SG" sz="1200" b="1" dirty="0">
                <a:solidFill>
                  <a:schemeClr val="accent4">
                    <a:lumMod val="60000"/>
                    <a:lumOff val="40000"/>
                  </a:schemeClr>
                </a:solidFill>
              </a:rPr>
              <a:t>	 Paradoxes and Axiomatisation</a:t>
            </a:r>
            <a:endParaRPr lang="en-SG" sz="1050" b="1" dirty="0">
              <a:solidFill>
                <a:schemeClr val="accent4">
                  <a:lumMod val="60000"/>
                  <a:lumOff val="40000"/>
                </a:schemeClr>
              </a:solidFill>
            </a:endParaRPr>
          </a:p>
        </p:txBody>
      </p:sp>
      <p:sp>
        <p:nvSpPr>
          <p:cNvPr id="10" name="TextBox 9">
            <a:extLst>
              <a:ext uri="{FF2B5EF4-FFF2-40B4-BE49-F238E27FC236}">
                <a16:creationId xmlns:a16="http://schemas.microsoft.com/office/drawing/2014/main" id="{748EFBE9-0EFC-BEBF-26A0-788EEB412EAD}"/>
              </a:ext>
            </a:extLst>
          </p:cNvPr>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1" name="Title 1">
            <a:extLst>
              <a:ext uri="{FF2B5EF4-FFF2-40B4-BE49-F238E27FC236}">
                <a16:creationId xmlns:a16="http://schemas.microsoft.com/office/drawing/2014/main" id="{CBED40C3-EFFF-1817-D56E-394C7E967BD1}"/>
              </a:ext>
            </a:extLst>
          </p:cNvPr>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5.3	Paradoxes</a:t>
            </a:r>
          </a:p>
        </p:txBody>
      </p:sp>
      <p:sp>
        <p:nvSpPr>
          <p:cNvPr id="12" name="Oval 11">
            <a:extLst>
              <a:ext uri="{FF2B5EF4-FFF2-40B4-BE49-F238E27FC236}">
                <a16:creationId xmlns:a16="http://schemas.microsoft.com/office/drawing/2014/main" id="{3E7DD33A-7D59-E4F3-CBD3-E9AD86D349DD}"/>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F3CAB4AF-7DA9-99B1-C802-97399857A3A4}"/>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4" name="Oval 13">
            <a:extLst>
              <a:ext uri="{FF2B5EF4-FFF2-40B4-BE49-F238E27FC236}">
                <a16:creationId xmlns:a16="http://schemas.microsoft.com/office/drawing/2014/main" id="{3409CE2F-F0CA-7104-B42F-55DFBC5537E8}"/>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6193C958-A778-77E2-03A2-B61D1B446AD0}"/>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82EA7B60-722A-E5D0-2C40-FA067ED24B6B}"/>
              </a:ext>
            </a:extLst>
          </p:cNvPr>
          <p:cNvSpPr/>
          <p:nvPr/>
        </p:nvSpPr>
        <p:spPr>
          <a:xfrm>
            <a:off x="4681589" y="278515"/>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B67BF5E6-3AEA-CB10-4DA5-F9998BA41909}"/>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B88176EF-C45C-66EC-5864-8C40FC0758C2}"/>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9" name="Oval 18">
            <a:extLst>
              <a:ext uri="{FF2B5EF4-FFF2-40B4-BE49-F238E27FC236}">
                <a16:creationId xmlns:a16="http://schemas.microsoft.com/office/drawing/2014/main" id="{1C20CFEA-B4EB-5C0D-74C7-26ABB5A0E756}"/>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C1A182D0-DE0D-063F-865A-A2FEB01AD8F2}"/>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FE3C492F-150A-FCDF-9FFC-4F5C9B403A76}"/>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F383A4F6-D6D5-4ED1-D544-53AC5628E1D6}"/>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3B0390A9-7E7C-B05D-36BA-2E13AD8BF49D}"/>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83D13A95-6205-A6CA-4108-683620F5AF21}"/>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51A87473-C10A-5FE5-4A60-F170786E2CB3}"/>
              </a:ext>
            </a:extLst>
          </p:cNvPr>
          <p:cNvSpPr/>
          <p:nvPr/>
        </p:nvSpPr>
        <p:spPr>
          <a:xfrm>
            <a:off x="2882979" y="278514"/>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A107D08A-8F17-2D42-F92F-FE5D36FABE56}"/>
              </a:ext>
            </a:extLst>
          </p:cNvPr>
          <p:cNvSpPr/>
          <p:nvPr/>
        </p:nvSpPr>
        <p:spPr>
          <a:xfrm>
            <a:off x="4833989" y="27851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8A387C9-5770-0B59-5E62-28323294EA56}"/>
                  </a:ext>
                </a:extLst>
              </p:cNvPr>
              <p:cNvSpPr txBox="1"/>
              <p:nvPr/>
            </p:nvSpPr>
            <p:spPr>
              <a:xfrm>
                <a:off x="378682" y="1227669"/>
                <a:ext cx="8084674" cy="461665"/>
              </a:xfrm>
              <a:prstGeom prst="rect">
                <a:avLst/>
              </a:prstGeom>
              <a:noFill/>
            </p:spPr>
            <p:txBody>
              <a:bodyPr wrap="square">
                <a:spAutoFit/>
              </a:bodyPr>
              <a:lstStyle/>
              <a:p>
                <a:pPr>
                  <a:spcAft>
                    <a:spcPts val="600"/>
                  </a:spcAft>
                </a:pPr>
                <a:r>
                  <a:rPr lang="en-SG" sz="2400" dirty="0"/>
                  <a:t>So far, we described the sets like this</a:t>
                </a:r>
                <a:r>
                  <a:rPr lang="en-SG" sz="2400" i="1" dirty="0">
                    <a:latin typeface="Cambria Math" panose="02040503050406030204" pitchFamily="18" charset="0"/>
                  </a:rPr>
                  <a:t> </a:t>
                </a:r>
                <a14:m>
                  <m:oMath xmlns:m="http://schemas.openxmlformats.org/officeDocument/2006/math">
                    <m:r>
                      <a:rPr lang="en-US" sz="2400" b="0" i="1" dirty="0" smtClean="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ea typeface="Cambria Math" panose="02040503050406030204" pitchFamily="18" charset="0"/>
                      </a:rPr>
                      <m:t>𝑥</m:t>
                    </m:r>
                    <m:r>
                      <a:rPr lang="en-US" sz="2400" b="0" i="1" dirty="0" smtClean="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ea typeface="Cambria Math" panose="02040503050406030204" pitchFamily="18" charset="0"/>
                      </a:rPr>
                      <m:t>ℝ</m:t>
                    </m:r>
                    <m:r>
                      <a:rPr lang="en-US" sz="2400" b="0" i="1" dirty="0" smtClean="0">
                        <a:latin typeface="Cambria Math" panose="02040503050406030204" pitchFamily="18" charset="0"/>
                        <a:ea typeface="Cambria Math" panose="02040503050406030204" pitchFamily="18" charset="0"/>
                      </a:rPr>
                      <m:t> :−2&lt;</m:t>
                    </m:r>
                    <m:r>
                      <a:rPr lang="en-SG" sz="2400" b="0" i="1" dirty="0" smtClean="0">
                        <a:latin typeface="Cambria Math" panose="02040503050406030204" pitchFamily="18" charset="0"/>
                        <a:ea typeface="Cambria Math" panose="02040503050406030204" pitchFamily="18" charset="0"/>
                      </a:rPr>
                      <m:t>𝑥</m:t>
                    </m:r>
                    <m:r>
                      <a:rPr lang="en-SG" sz="2400" b="0" i="1" dirty="0" smtClean="0">
                        <a:latin typeface="Cambria Math" panose="02040503050406030204" pitchFamily="18" charset="0"/>
                        <a:ea typeface="Cambria Math" panose="02040503050406030204" pitchFamily="18" charset="0"/>
                      </a:rPr>
                      <m:t>&lt;5}</m:t>
                    </m:r>
                  </m:oMath>
                </a14:m>
                <a:endParaRPr lang="en-SG" sz="2400" dirty="0"/>
              </a:p>
            </p:txBody>
          </p:sp>
        </mc:Choice>
        <mc:Fallback xmlns="">
          <p:sp>
            <p:nvSpPr>
              <p:cNvPr id="28" name="TextBox 27">
                <a:extLst>
                  <a:ext uri="{FF2B5EF4-FFF2-40B4-BE49-F238E27FC236}">
                    <a16:creationId xmlns:a16="http://schemas.microsoft.com/office/drawing/2014/main" id="{B8A387C9-5770-0B59-5E62-28323294EA56}"/>
                  </a:ext>
                </a:extLst>
              </p:cNvPr>
              <p:cNvSpPr txBox="1">
                <a:spLocks noRot="1" noChangeAspect="1" noMove="1" noResize="1" noEditPoints="1" noAdjustHandles="1" noChangeArrowheads="1" noChangeShapeType="1" noTextEdit="1"/>
              </p:cNvSpPr>
              <p:nvPr/>
            </p:nvSpPr>
            <p:spPr>
              <a:xfrm>
                <a:off x="378682" y="1227669"/>
                <a:ext cx="8084674" cy="461665"/>
              </a:xfrm>
              <a:prstGeom prst="rect">
                <a:avLst/>
              </a:prstGeom>
              <a:blipFill>
                <a:blip r:embed="rId2"/>
                <a:stretch>
                  <a:fillRect l="-1131" t="-10526" b="-28947"/>
                </a:stretch>
              </a:blipFill>
            </p:spPr>
            <p:txBody>
              <a:bodyPr/>
              <a:lstStyle/>
              <a:p>
                <a:r>
                  <a:rPr lang="en-SG">
                    <a:noFill/>
                  </a:rPr>
                  <a:t> </a:t>
                </a:r>
              </a:p>
            </p:txBody>
          </p:sp>
        </mc:Fallback>
      </mc:AlternateContent>
      <p:grpSp>
        <p:nvGrpSpPr>
          <p:cNvPr id="29" name="Group 28">
            <a:extLst>
              <a:ext uri="{FF2B5EF4-FFF2-40B4-BE49-F238E27FC236}">
                <a16:creationId xmlns:a16="http://schemas.microsoft.com/office/drawing/2014/main" id="{41A73A2C-C33F-44EA-6237-E072E62D7BDA}"/>
              </a:ext>
            </a:extLst>
          </p:cNvPr>
          <p:cNvGrpSpPr/>
          <p:nvPr/>
        </p:nvGrpSpPr>
        <p:grpSpPr>
          <a:xfrm>
            <a:off x="492307" y="1992534"/>
            <a:ext cx="7863578" cy="1149427"/>
            <a:chOff x="919121" y="1117309"/>
            <a:chExt cx="7863578" cy="1348983"/>
          </a:xfrm>
        </p:grpSpPr>
        <p:sp>
          <p:nvSpPr>
            <p:cNvPr id="30" name="Rectangle 29">
              <a:extLst>
                <a:ext uri="{FF2B5EF4-FFF2-40B4-BE49-F238E27FC236}">
                  <a16:creationId xmlns:a16="http://schemas.microsoft.com/office/drawing/2014/main" id="{E9DA4FD5-EB3C-EFBD-4512-4F79ED74D20F}"/>
                </a:ext>
              </a:extLst>
            </p:cNvPr>
            <p:cNvSpPr/>
            <p:nvPr/>
          </p:nvSpPr>
          <p:spPr>
            <a:xfrm>
              <a:off x="919121" y="1606362"/>
              <a:ext cx="7863578" cy="859930"/>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1" name="Rectangle 30">
              <a:extLst>
                <a:ext uri="{FF2B5EF4-FFF2-40B4-BE49-F238E27FC236}">
                  <a16:creationId xmlns:a16="http://schemas.microsoft.com/office/drawing/2014/main" id="{35D81CE6-BBEE-7DB9-25F0-E8C6F4FD7C83}"/>
                </a:ext>
              </a:extLst>
            </p:cNvPr>
            <p:cNvSpPr/>
            <p:nvPr/>
          </p:nvSpPr>
          <p:spPr>
            <a:xfrm>
              <a:off x="919121" y="1133448"/>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2" name="TextBox 31">
              <a:extLst>
                <a:ext uri="{FF2B5EF4-FFF2-40B4-BE49-F238E27FC236}">
                  <a16:creationId xmlns:a16="http://schemas.microsoft.com/office/drawing/2014/main" id="{B74AF7E0-E8B7-708E-12A6-A4E557055DF3}"/>
                </a:ext>
              </a:extLst>
            </p:cNvPr>
            <p:cNvSpPr txBox="1"/>
            <p:nvPr/>
          </p:nvSpPr>
          <p:spPr>
            <a:xfrm>
              <a:off x="1035267" y="1117309"/>
              <a:ext cx="5278853" cy="541816"/>
            </a:xfrm>
            <a:prstGeom prst="rect">
              <a:avLst/>
            </a:prstGeom>
            <a:noFill/>
          </p:spPr>
          <p:txBody>
            <a:bodyPr wrap="square" rtlCol="0">
              <a:spAutoFit/>
            </a:bodyPr>
            <a:lstStyle/>
            <a:p>
              <a:r>
                <a:rPr lang="en-SG" sz="2400" dirty="0">
                  <a:solidFill>
                    <a:schemeClr val="bg1"/>
                  </a:solidFill>
                </a:rPr>
                <a:t>(Unrestricted) Comprehension Principle</a:t>
              </a:r>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72C37B58-90D7-9273-B1E7-26EAD40163D3}"/>
                    </a:ext>
                  </a:extLst>
                </p:cNvPr>
                <p:cNvSpPr txBox="1"/>
                <p:nvPr/>
              </p:nvSpPr>
              <p:spPr>
                <a:xfrm>
                  <a:off x="1035267" y="1749595"/>
                  <a:ext cx="7493526" cy="469574"/>
                </a:xfrm>
                <a:prstGeom prst="rect">
                  <a:avLst/>
                </a:prstGeom>
                <a:noFill/>
              </p:spPr>
              <p:txBody>
                <a:bodyPr wrap="square" rtlCol="0">
                  <a:spAutoFit/>
                </a:bodyPr>
                <a:lstStyle/>
                <a:p>
                  <a:pPr>
                    <a:spcAft>
                      <a:spcPts val="300"/>
                    </a:spcAft>
                  </a:pPr>
                  <a:r>
                    <a:rPr lang="en-US" sz="2000" dirty="0"/>
                    <a:t>If </a:t>
                  </a:r>
                  <a14:m>
                    <m:oMath xmlns:m="http://schemas.openxmlformats.org/officeDocument/2006/math">
                      <m:r>
                        <a:rPr lang="en-US" sz="2000" b="0" i="1" smtClean="0">
                          <a:latin typeface="Cambria Math" panose="02040503050406030204" pitchFamily="18" charset="0"/>
                        </a:rPr>
                        <m:t>𝑃</m:t>
                      </m:r>
                    </m:oMath>
                  </a14:m>
                  <a:r>
                    <a:rPr lang="en-US" sz="2000" dirty="0"/>
                    <a:t> is property (a predicate) , then there exists a set </a:t>
                  </a:r>
                  <a14:m>
                    <m:oMath xmlns:m="http://schemas.openxmlformats.org/officeDocument/2006/math">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r>
                            <a:rPr lang="en-US" sz="2000" b="0" i="1" smtClean="0">
                              <a:latin typeface="Cambria Math" panose="02040503050406030204" pitchFamily="18" charset="0"/>
                            </a:rPr>
                            <m:t> :</m:t>
                          </m:r>
                          <m:r>
                            <a:rPr lang="en-US" sz="2000" b="0" i="1" smtClean="0">
                              <a:latin typeface="Cambria Math" panose="02040503050406030204" pitchFamily="18" charset="0"/>
                            </a:rPr>
                            <m:t>𝑃</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e>
                          </m:d>
                        </m:e>
                      </m:d>
                      <m:r>
                        <a:rPr lang="en-US" sz="2000" b="0" i="1" smtClean="0">
                          <a:latin typeface="Cambria Math" panose="02040503050406030204" pitchFamily="18" charset="0"/>
                        </a:rPr>
                        <m:t>.</m:t>
                      </m:r>
                    </m:oMath>
                  </a14:m>
                  <a:endParaRPr lang="en-US" sz="2000" dirty="0"/>
                </a:p>
              </p:txBody>
            </p:sp>
          </mc:Choice>
          <mc:Fallback xmlns="">
            <p:sp>
              <p:nvSpPr>
                <p:cNvPr id="33" name="TextBox 32">
                  <a:extLst>
                    <a:ext uri="{FF2B5EF4-FFF2-40B4-BE49-F238E27FC236}">
                      <a16:creationId xmlns:a16="http://schemas.microsoft.com/office/drawing/2014/main" id="{72C37B58-90D7-9273-B1E7-26EAD40163D3}"/>
                    </a:ext>
                  </a:extLst>
                </p:cNvPr>
                <p:cNvSpPr txBox="1">
                  <a:spLocks noRot="1" noChangeAspect="1" noMove="1" noResize="1" noEditPoints="1" noAdjustHandles="1" noChangeArrowheads="1" noChangeShapeType="1" noTextEdit="1"/>
                </p:cNvSpPr>
                <p:nvPr/>
              </p:nvSpPr>
              <p:spPr>
                <a:xfrm>
                  <a:off x="1035267" y="1749595"/>
                  <a:ext cx="7493526" cy="469574"/>
                </a:xfrm>
                <a:prstGeom prst="rect">
                  <a:avLst/>
                </a:prstGeom>
                <a:blipFill>
                  <a:blip r:embed="rId3"/>
                  <a:stretch>
                    <a:fillRect l="-1017" t="-9375" b="-28125"/>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C34F122-28CD-EF43-C41B-F8B2826B74C5}"/>
                  </a:ext>
                </a:extLst>
              </p:cNvPr>
              <p:cNvSpPr txBox="1"/>
              <p:nvPr/>
            </p:nvSpPr>
            <p:spPr>
              <a:xfrm>
                <a:off x="492307" y="3716040"/>
                <a:ext cx="8084674" cy="461665"/>
              </a:xfrm>
              <a:prstGeom prst="rect">
                <a:avLst/>
              </a:prstGeom>
              <a:noFill/>
            </p:spPr>
            <p:txBody>
              <a:bodyPr wrap="square">
                <a:spAutoFit/>
              </a:bodyPr>
              <a:lstStyle/>
              <a:p>
                <a:pPr>
                  <a:spcAft>
                    <a:spcPts val="600"/>
                  </a:spcAft>
                </a:pPr>
                <a:r>
                  <a:rPr lang="en-US" sz="2400" dirty="0"/>
                  <a:t>Hmm… where does </a:t>
                </a:r>
                <a14:m>
                  <m:oMath xmlns:m="http://schemas.openxmlformats.org/officeDocument/2006/math">
                    <m:r>
                      <a:rPr lang="en-US" sz="2400" i="1" dirty="0">
                        <a:latin typeface="Cambria Math" panose="02040503050406030204" pitchFamily="18" charset="0"/>
                        <a:ea typeface="Cambria Math" panose="02040503050406030204" pitchFamily="18" charset="0"/>
                      </a:rPr>
                      <m:t>𝑥</m:t>
                    </m:r>
                  </m:oMath>
                </a14:m>
                <a:r>
                  <a:rPr lang="en-US" sz="2400" dirty="0"/>
                  <a:t> come from? </a:t>
                </a:r>
                <a:endParaRPr lang="en-SG" sz="2400" dirty="0"/>
              </a:p>
            </p:txBody>
          </p:sp>
        </mc:Choice>
        <mc:Fallback xmlns="">
          <p:sp>
            <p:nvSpPr>
              <p:cNvPr id="2" name="TextBox 1">
                <a:extLst>
                  <a:ext uri="{FF2B5EF4-FFF2-40B4-BE49-F238E27FC236}">
                    <a16:creationId xmlns:a16="http://schemas.microsoft.com/office/drawing/2014/main" id="{1C34F122-28CD-EF43-C41B-F8B2826B74C5}"/>
                  </a:ext>
                </a:extLst>
              </p:cNvPr>
              <p:cNvSpPr txBox="1">
                <a:spLocks noRot="1" noChangeAspect="1" noMove="1" noResize="1" noEditPoints="1" noAdjustHandles="1" noChangeArrowheads="1" noChangeShapeType="1" noTextEdit="1"/>
              </p:cNvSpPr>
              <p:nvPr/>
            </p:nvSpPr>
            <p:spPr>
              <a:xfrm>
                <a:off x="492307" y="3716040"/>
                <a:ext cx="8084674" cy="461665"/>
              </a:xfrm>
              <a:prstGeom prst="rect">
                <a:avLst/>
              </a:prstGeom>
              <a:blipFill>
                <a:blip r:embed="rId4"/>
                <a:stretch>
                  <a:fillRect l="-1207" t="-10667" b="-3066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6A09141-BA85-623F-715C-8C66E88E7192}"/>
                  </a:ext>
                </a:extLst>
              </p:cNvPr>
              <p:cNvSpPr txBox="1"/>
              <p:nvPr/>
            </p:nvSpPr>
            <p:spPr>
              <a:xfrm>
                <a:off x="492307" y="4496436"/>
                <a:ext cx="8084674" cy="907941"/>
              </a:xfrm>
              <a:prstGeom prst="rect">
                <a:avLst/>
              </a:prstGeom>
              <a:noFill/>
            </p:spPr>
            <p:txBody>
              <a:bodyPr wrap="square">
                <a:spAutoFit/>
              </a:bodyPr>
              <a:lstStyle/>
              <a:p>
                <a:pPr>
                  <a:spcAft>
                    <a:spcPts val="600"/>
                  </a:spcAft>
                </a:pPr>
                <a:r>
                  <a:rPr lang="en-US" sz="2400" dirty="0"/>
                  <a:t>Let </a:t>
                </a:r>
                <a14:m>
                  <m:oMath xmlns:m="http://schemas.openxmlformats.org/officeDocument/2006/math">
                    <m:r>
                      <a:rPr lang="en-US" sz="2400" b="0" i="1" smtClean="0">
                        <a:latin typeface="Cambria Math" panose="02040503050406030204" pitchFamily="18" charset="0"/>
                      </a:rPr>
                      <m:t>𝒟</m:t>
                    </m:r>
                  </m:oMath>
                </a14:m>
                <a:r>
                  <a:rPr lang="en-SG" sz="2400" dirty="0"/>
                  <a:t> be a set that contains “everything”!</a:t>
                </a:r>
              </a:p>
              <a:p>
                <a:pPr>
                  <a:spcAft>
                    <a:spcPts val="600"/>
                  </a:spcAft>
                </a:pPr>
                <a14:m>
                  <m:oMath xmlns:m="http://schemas.openxmlformats.org/officeDocument/2006/math">
                    <m:r>
                      <a:rPr lang="en-US" sz="2400" i="1" dirty="0">
                        <a:latin typeface="Cambria Math" panose="02040503050406030204" pitchFamily="18" charset="0"/>
                        <a:ea typeface="Cambria Math" panose="02040503050406030204" pitchFamily="18" charset="0"/>
                      </a:rPr>
                      <m:t>𝑥</m:t>
                    </m:r>
                  </m:oMath>
                </a14:m>
                <a:r>
                  <a:rPr lang="en-SG" sz="2400" dirty="0"/>
                  <a:t> comes from </a:t>
                </a:r>
                <a14:m>
                  <m:oMath xmlns:m="http://schemas.openxmlformats.org/officeDocument/2006/math">
                    <m:r>
                      <a:rPr lang="en-US" sz="2400" i="1">
                        <a:latin typeface="Cambria Math" panose="02040503050406030204" pitchFamily="18" charset="0"/>
                      </a:rPr>
                      <m:t>𝒟</m:t>
                    </m:r>
                  </m:oMath>
                </a14:m>
                <a:r>
                  <a:rPr lang="en-SG" sz="2400" dirty="0"/>
                  <a:t>!</a:t>
                </a:r>
              </a:p>
            </p:txBody>
          </p:sp>
        </mc:Choice>
        <mc:Fallback xmlns="">
          <p:sp>
            <p:nvSpPr>
              <p:cNvPr id="6" name="TextBox 5">
                <a:extLst>
                  <a:ext uri="{FF2B5EF4-FFF2-40B4-BE49-F238E27FC236}">
                    <a16:creationId xmlns:a16="http://schemas.microsoft.com/office/drawing/2014/main" id="{D6A09141-BA85-623F-715C-8C66E88E7192}"/>
                  </a:ext>
                </a:extLst>
              </p:cNvPr>
              <p:cNvSpPr txBox="1">
                <a:spLocks noRot="1" noChangeAspect="1" noMove="1" noResize="1" noEditPoints="1" noAdjustHandles="1" noChangeArrowheads="1" noChangeShapeType="1" noTextEdit="1"/>
              </p:cNvSpPr>
              <p:nvPr/>
            </p:nvSpPr>
            <p:spPr>
              <a:xfrm>
                <a:off x="492307" y="4496436"/>
                <a:ext cx="8084674" cy="907941"/>
              </a:xfrm>
              <a:prstGeom prst="rect">
                <a:avLst/>
              </a:prstGeom>
              <a:blipFill>
                <a:blip r:embed="rId5"/>
                <a:stretch>
                  <a:fillRect l="-1207" t="-5369" b="-14094"/>
                </a:stretch>
              </a:blipFill>
            </p:spPr>
            <p:txBody>
              <a:bodyPr/>
              <a:lstStyle/>
              <a:p>
                <a:r>
                  <a:rPr lang="en-SG">
                    <a:noFill/>
                  </a:rPr>
                  <a:t> </a:t>
                </a:r>
              </a:p>
            </p:txBody>
          </p:sp>
        </mc:Fallback>
      </mc:AlternateContent>
      <p:sp>
        <p:nvSpPr>
          <p:cNvPr id="27" name="Oval 26">
            <a:extLst>
              <a:ext uri="{FF2B5EF4-FFF2-40B4-BE49-F238E27FC236}">
                <a16:creationId xmlns:a16="http://schemas.microsoft.com/office/drawing/2014/main" id="{5C19CF89-07EB-6123-3CC2-C82A802061F5}"/>
              </a:ext>
            </a:extLst>
          </p:cNvPr>
          <p:cNvSpPr/>
          <p:nvPr/>
        </p:nvSpPr>
        <p:spPr>
          <a:xfrm>
            <a:off x="4992600" y="27569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85020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 grpId="0"/>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034A3-A91D-2EC9-7B9B-8E54AFE2469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8C21C6D-49E2-275C-E013-EBDC7D9D91F4}"/>
              </a:ext>
            </a:extLst>
          </p:cNvPr>
          <p:cNvSpPr>
            <a:spLocks noGrp="1"/>
          </p:cNvSpPr>
          <p:nvPr>
            <p:ph type="sldNum" sz="quarter" idx="12"/>
          </p:nvPr>
        </p:nvSpPr>
        <p:spPr/>
        <p:txBody>
          <a:bodyPr/>
          <a:lstStyle/>
          <a:p>
            <a:fld id="{3945BCA7-BE1F-44EA-8FAA-E97CADA8B770}" type="slidenum">
              <a:rPr lang="en-SG" smtClean="0"/>
              <a:t>50</a:t>
            </a:fld>
            <a:endParaRPr lang="en-SG" dirty="0"/>
          </a:p>
        </p:txBody>
      </p:sp>
      <p:sp>
        <p:nvSpPr>
          <p:cNvPr id="7" name="Slide Number Placeholder 3">
            <a:extLst>
              <a:ext uri="{FF2B5EF4-FFF2-40B4-BE49-F238E27FC236}">
                <a16:creationId xmlns:a16="http://schemas.microsoft.com/office/drawing/2014/main" id="{A753A8D4-0D37-ABAC-CC53-472B84D6A823}"/>
              </a:ext>
            </a:extLst>
          </p:cNvPr>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45BCA7-BE1F-44EA-8FAA-E97CADA8B770}" type="slidenum">
              <a:rPr lang="en-SG" smtClean="0"/>
              <a:pPr/>
              <a:t>50</a:t>
            </a:fld>
            <a:endParaRPr lang="en-SG" dirty="0"/>
          </a:p>
        </p:txBody>
      </p:sp>
      <p:sp>
        <p:nvSpPr>
          <p:cNvPr id="8" name="TextBox 7">
            <a:extLst>
              <a:ext uri="{FF2B5EF4-FFF2-40B4-BE49-F238E27FC236}">
                <a16:creationId xmlns:a16="http://schemas.microsoft.com/office/drawing/2014/main" id="{0E7217FE-46A3-60A7-7619-BDEB85E5985C}"/>
              </a:ext>
            </a:extLst>
          </p:cNvPr>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9" name="TextBox 8">
            <a:extLst>
              <a:ext uri="{FF2B5EF4-FFF2-40B4-BE49-F238E27FC236}">
                <a16:creationId xmlns:a16="http://schemas.microsoft.com/office/drawing/2014/main" id="{935130BA-08E4-06E2-911A-818724148CFF}"/>
              </a:ext>
            </a:extLst>
          </p:cNvPr>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bg1"/>
                </a:solidFill>
              </a:rPr>
              <a:t>Properties of Sets</a:t>
            </a:r>
            <a:r>
              <a:rPr lang="en-SG" sz="1200" b="1" dirty="0">
                <a:solidFill>
                  <a:schemeClr val="accent4">
                    <a:lumMod val="60000"/>
                    <a:lumOff val="40000"/>
                  </a:schemeClr>
                </a:solidFill>
              </a:rPr>
              <a:t>	Paradoxes and Axiomatisation</a:t>
            </a:r>
            <a:endParaRPr lang="en-SG" sz="1050" b="1" dirty="0">
              <a:solidFill>
                <a:schemeClr val="accent4">
                  <a:lumMod val="60000"/>
                  <a:lumOff val="40000"/>
                </a:schemeClr>
              </a:solidFill>
            </a:endParaRPr>
          </a:p>
        </p:txBody>
      </p:sp>
      <p:sp>
        <p:nvSpPr>
          <p:cNvPr id="10" name="TextBox 9">
            <a:extLst>
              <a:ext uri="{FF2B5EF4-FFF2-40B4-BE49-F238E27FC236}">
                <a16:creationId xmlns:a16="http://schemas.microsoft.com/office/drawing/2014/main" id="{D49E2A73-6947-7A7C-B582-552562363BDE}"/>
              </a:ext>
            </a:extLst>
          </p:cNvPr>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1" name="Title 1">
            <a:extLst>
              <a:ext uri="{FF2B5EF4-FFF2-40B4-BE49-F238E27FC236}">
                <a16:creationId xmlns:a16="http://schemas.microsoft.com/office/drawing/2014/main" id="{9648318E-C2EA-C819-D295-DA44EC09F1F4}"/>
              </a:ext>
            </a:extLst>
          </p:cNvPr>
          <p:cNvSpPr txBox="1">
            <a:spLocks/>
          </p:cNvSpPr>
          <p:nvPr/>
        </p:nvSpPr>
        <p:spPr>
          <a:xfrm>
            <a:off x="1072728" y="1404384"/>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5.3	Paradoxes</a:t>
            </a:r>
          </a:p>
        </p:txBody>
      </p:sp>
      <p:sp>
        <p:nvSpPr>
          <p:cNvPr id="12" name="Oval 11">
            <a:extLst>
              <a:ext uri="{FF2B5EF4-FFF2-40B4-BE49-F238E27FC236}">
                <a16:creationId xmlns:a16="http://schemas.microsoft.com/office/drawing/2014/main" id="{E531E88E-4187-917B-DCAA-101E34A073BD}"/>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8CFBB17D-4A47-01CE-C703-948B5C7D55EA}"/>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4" name="Oval 13">
            <a:extLst>
              <a:ext uri="{FF2B5EF4-FFF2-40B4-BE49-F238E27FC236}">
                <a16:creationId xmlns:a16="http://schemas.microsoft.com/office/drawing/2014/main" id="{9B73072E-E394-887C-D3C4-0FAA4BA57061}"/>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2623FC93-BB7D-76BC-6CD0-7183921CBA76}"/>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F8E7AC90-BABF-1519-3781-500B93129039}"/>
              </a:ext>
            </a:extLst>
          </p:cNvPr>
          <p:cNvSpPr/>
          <p:nvPr/>
        </p:nvSpPr>
        <p:spPr>
          <a:xfrm>
            <a:off x="4856925" y="258942"/>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82AD776E-3E69-8536-28D7-0D685292CDAB}"/>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50D3E0AF-9509-70B7-957A-CC7F21AE2A1B}"/>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9" name="Oval 18">
            <a:extLst>
              <a:ext uri="{FF2B5EF4-FFF2-40B4-BE49-F238E27FC236}">
                <a16:creationId xmlns:a16="http://schemas.microsoft.com/office/drawing/2014/main" id="{E84B3663-3F86-B4ED-10C5-DF8F2B5CA7C6}"/>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FC24C4CF-0A15-7D78-6CA1-5709B1A2469D}"/>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2478A26C-E50F-7F4D-B718-AF035161855D}"/>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65F48D4B-E0A1-E479-2646-4CC81B7361E3}"/>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F5AFC88B-A72E-3CDE-0722-BD724523BC4F}"/>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BCC28B19-110A-4EEB-F188-5657DC40394F}"/>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8F1A00A9-75F3-E2B3-CCC8-38C1EDFAB412}"/>
              </a:ext>
            </a:extLst>
          </p:cNvPr>
          <p:cNvSpPr/>
          <p:nvPr/>
        </p:nvSpPr>
        <p:spPr>
          <a:xfrm>
            <a:off x="2882979" y="278514"/>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705539F3-DB15-AF8E-2785-980FC52339D3}"/>
              </a:ext>
            </a:extLst>
          </p:cNvPr>
          <p:cNvSpPr/>
          <p:nvPr/>
        </p:nvSpPr>
        <p:spPr>
          <a:xfrm>
            <a:off x="4680746" y="25894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 name="Rectangle 5">
            <a:extLst>
              <a:ext uri="{FF2B5EF4-FFF2-40B4-BE49-F238E27FC236}">
                <a16:creationId xmlns:a16="http://schemas.microsoft.com/office/drawing/2014/main" id="{C39ED053-A419-9E53-7CF0-EE001D92134B}"/>
              </a:ext>
            </a:extLst>
          </p:cNvPr>
          <p:cNvSpPr/>
          <p:nvPr/>
        </p:nvSpPr>
        <p:spPr>
          <a:xfrm>
            <a:off x="298976" y="1042467"/>
            <a:ext cx="8008953" cy="50879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7" name="TextBox 26">
            <a:extLst>
              <a:ext uri="{FF2B5EF4-FFF2-40B4-BE49-F238E27FC236}">
                <a16:creationId xmlns:a16="http://schemas.microsoft.com/office/drawing/2014/main" id="{160E0690-9A93-5C74-C3BA-1D2E55789F19}"/>
              </a:ext>
            </a:extLst>
          </p:cNvPr>
          <p:cNvSpPr txBox="1"/>
          <p:nvPr/>
        </p:nvSpPr>
        <p:spPr>
          <a:xfrm>
            <a:off x="415123" y="1089594"/>
            <a:ext cx="7056040" cy="461665"/>
          </a:xfrm>
          <a:prstGeom prst="rect">
            <a:avLst/>
          </a:prstGeom>
          <a:noFill/>
        </p:spPr>
        <p:txBody>
          <a:bodyPr wrap="square" rtlCol="0">
            <a:spAutoFit/>
          </a:bodyPr>
          <a:lstStyle/>
          <a:p>
            <a:r>
              <a:rPr lang="en-SG" sz="2400" dirty="0">
                <a:solidFill>
                  <a:schemeClr val="bg1"/>
                </a:solidFill>
              </a:rPr>
              <a:t>Russell’s Paradox (Paraphrased).</a:t>
            </a:r>
          </a:p>
        </p:txBody>
      </p:sp>
      <p:sp>
        <p:nvSpPr>
          <p:cNvPr id="34" name="Rectangle 33">
            <a:extLst>
              <a:ext uri="{FF2B5EF4-FFF2-40B4-BE49-F238E27FC236}">
                <a16:creationId xmlns:a16="http://schemas.microsoft.com/office/drawing/2014/main" id="{9090DB54-2A59-F6CF-3B5A-5F326AFFAC8D}"/>
              </a:ext>
            </a:extLst>
          </p:cNvPr>
          <p:cNvSpPr/>
          <p:nvPr/>
        </p:nvSpPr>
        <p:spPr>
          <a:xfrm>
            <a:off x="298976" y="1550711"/>
            <a:ext cx="8008954" cy="711226"/>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5" name="TextBox 34">
            <a:extLst>
              <a:ext uri="{FF2B5EF4-FFF2-40B4-BE49-F238E27FC236}">
                <a16:creationId xmlns:a16="http://schemas.microsoft.com/office/drawing/2014/main" id="{DA8A0266-F817-EDDA-50D8-A3E39753D755}"/>
              </a:ext>
            </a:extLst>
          </p:cNvPr>
          <p:cNvSpPr txBox="1"/>
          <p:nvPr/>
        </p:nvSpPr>
        <p:spPr>
          <a:xfrm>
            <a:off x="465867" y="1650332"/>
            <a:ext cx="7493526" cy="400110"/>
          </a:xfrm>
          <a:prstGeom prst="rect">
            <a:avLst/>
          </a:prstGeom>
          <a:noFill/>
        </p:spPr>
        <p:txBody>
          <a:bodyPr wrap="square" rtlCol="0">
            <a:spAutoFit/>
          </a:bodyPr>
          <a:lstStyle/>
          <a:p>
            <a:pPr>
              <a:spcAft>
                <a:spcPts val="300"/>
              </a:spcAft>
            </a:pPr>
            <a:r>
              <a:rPr lang="en-US" sz="2000" dirty="0"/>
              <a:t>(Unrestricted) Comprehension Principle leads to a contradiction.</a:t>
            </a:r>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57A4B235-C6F4-A5EF-485C-1123C26D65DB}"/>
                  </a:ext>
                </a:extLst>
              </p:cNvPr>
              <p:cNvSpPr txBox="1"/>
              <p:nvPr/>
            </p:nvSpPr>
            <p:spPr>
              <a:xfrm>
                <a:off x="298976" y="2521248"/>
                <a:ext cx="8175336" cy="2831544"/>
              </a:xfrm>
              <a:prstGeom prst="rect">
                <a:avLst/>
              </a:prstGeom>
              <a:solidFill>
                <a:schemeClr val="accent4">
                  <a:lumMod val="20000"/>
                  <a:lumOff val="80000"/>
                </a:schemeClr>
              </a:solidFill>
            </p:spPr>
            <p:txBody>
              <a:bodyPr wrap="square" rtlCol="0">
                <a:spAutoFit/>
              </a:bodyPr>
              <a:lstStyle/>
              <a:p>
                <a:r>
                  <a:rPr lang="en-US" sz="2400" dirty="0"/>
                  <a:t>Proof:</a:t>
                </a:r>
              </a:p>
              <a:p>
                <a:pPr marL="457200" indent="-457200">
                  <a:buFontTx/>
                  <a:buAutoNum type="arabicPeriod"/>
                  <a:tabLst>
                    <a:tab pos="5287963" algn="l"/>
                  </a:tabLst>
                </a:pPr>
                <a:r>
                  <a:rPr lang="en-US" sz="2200" dirty="0"/>
                  <a:t>Let </a:t>
                </a:r>
                <a14:m>
                  <m:oMath xmlns:m="http://schemas.openxmlformats.org/officeDocument/2006/math">
                    <m:r>
                      <a:rPr lang="en-US" sz="2200" i="1">
                        <a:latin typeface="Cambria Math" panose="02040503050406030204" pitchFamily="18" charset="0"/>
                      </a:rPr>
                      <m:t>𝒟</m:t>
                    </m:r>
                  </m:oMath>
                </a14:m>
                <a:r>
                  <a:rPr lang="en-US" sz="2200" dirty="0"/>
                  <a:t> be the set of all possible sets in the world.</a:t>
                </a:r>
              </a:p>
              <a:p>
                <a:pPr marL="457200" indent="-457200">
                  <a:buAutoNum type="arabicPeriod"/>
                  <a:tabLst>
                    <a:tab pos="5287963" algn="l"/>
                  </a:tabLst>
                </a:pPr>
                <a:r>
                  <a:rPr lang="en-US" sz="2200" dirty="0"/>
                  <a:t>Consider a predicate over </a:t>
                </a:r>
                <a14:m>
                  <m:oMath xmlns:m="http://schemas.openxmlformats.org/officeDocument/2006/math">
                    <m:r>
                      <a:rPr lang="en-US" sz="2200" i="1">
                        <a:latin typeface="Cambria Math" panose="02040503050406030204" pitchFamily="18" charset="0"/>
                      </a:rPr>
                      <m:t>𝒟</m:t>
                    </m:r>
                  </m:oMath>
                </a14:m>
                <a:r>
                  <a:rPr lang="en-US" sz="2200" dirty="0"/>
                  <a:t>, </a:t>
                </a:r>
                <a14:m>
                  <m:oMath xmlns:m="http://schemas.openxmlformats.org/officeDocument/2006/math">
                    <m:r>
                      <a:rPr lang="en-US" sz="2200" b="0" i="1" smtClean="0">
                        <a:latin typeface="Cambria Math" panose="02040503050406030204" pitchFamily="18" charset="0"/>
                      </a:rPr>
                      <m:t>𝑃</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𝑥</m:t>
                        </m:r>
                      </m:e>
                    </m:d>
                    <m:r>
                      <a:rPr lang="en-US" sz="2200" b="0" i="1" smtClean="0">
                        <a:latin typeface="Cambria Math" panose="02040503050406030204" pitchFamily="18" charset="0"/>
                      </a:rPr>
                      <m:t>=</m:t>
                    </m:r>
                    <m:r>
                      <a:rPr lang="en-US" sz="2200" b="0" i="1" smtClean="0">
                        <a:latin typeface="Cambria Math" panose="02040503050406030204" pitchFamily="18" charset="0"/>
                      </a:rPr>
                      <m:t>𝑥</m:t>
                    </m:r>
                    <m:r>
                      <a:rPr lang="en-US" sz="2200" b="0" i="1" smtClean="0">
                        <a:latin typeface="Cambria Math" panose="02040503050406030204" pitchFamily="18" charset="0"/>
                      </a:rPr>
                      <m:t>∉</m:t>
                    </m:r>
                    <m:r>
                      <a:rPr lang="en-US" sz="2200" b="0" i="1" smtClean="0">
                        <a:latin typeface="Cambria Math" panose="02040503050406030204" pitchFamily="18" charset="0"/>
                      </a:rPr>
                      <m:t>𝑥</m:t>
                    </m:r>
                  </m:oMath>
                </a14:m>
                <a:r>
                  <a:rPr lang="en-US" sz="2200" dirty="0"/>
                  <a:t>. This predicate evaluates to true if the set </a:t>
                </a:r>
                <a14:m>
                  <m:oMath xmlns:m="http://schemas.openxmlformats.org/officeDocument/2006/math">
                    <m:r>
                      <a:rPr lang="en-US" sz="2200" b="0" i="1" smtClean="0">
                        <a:latin typeface="Cambria Math" panose="02040503050406030204" pitchFamily="18" charset="0"/>
                      </a:rPr>
                      <m:t>𝑥</m:t>
                    </m:r>
                  </m:oMath>
                </a14:m>
                <a:r>
                  <a:rPr lang="en-US" sz="2200" dirty="0">
                    <a:solidFill>
                      <a:srgbClr val="006600"/>
                    </a:solidFill>
                  </a:rPr>
                  <a:t> </a:t>
                </a:r>
                <a:r>
                  <a:rPr lang="en-US" sz="2200" dirty="0"/>
                  <a:t>does not contain itself.</a:t>
                </a:r>
              </a:p>
              <a:p>
                <a:pPr marL="457200" indent="-457200">
                  <a:buAutoNum type="arabicPeriod"/>
                  <a:tabLst>
                    <a:tab pos="5287963" algn="l"/>
                  </a:tabLst>
                </a:pPr>
                <a:r>
                  <a:rPr lang="en-US" sz="2200" dirty="0"/>
                  <a:t>Using comprehension principle, let us construct </a:t>
                </a:r>
              </a:p>
              <a:p>
                <a:pPr lvl="1">
                  <a:tabLst>
                    <a:tab pos="5287963" algn="l"/>
                  </a:tabLst>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rPr>
                        <m:t>𝐴</m:t>
                      </m:r>
                      <m:r>
                        <a:rPr lang="en-US" sz="2200" b="0" i="1" smtClean="0">
                          <a:latin typeface="Cambria Math" panose="02040503050406030204" pitchFamily="18" charset="0"/>
                        </a:rPr>
                        <m:t>=</m:t>
                      </m:r>
                      <m:d>
                        <m:dPr>
                          <m:begChr m:val="{"/>
                          <m:endChr m:val="|"/>
                          <m:ctrlPr>
                            <a:rPr lang="en-US" sz="2200" b="0" i="1" smtClean="0">
                              <a:latin typeface="Cambria Math" panose="02040503050406030204" pitchFamily="18" charset="0"/>
                            </a:rPr>
                          </m:ctrlPr>
                        </m:dPr>
                        <m:e>
                          <m:r>
                            <a:rPr lang="en-US" sz="2200" b="0" i="1" smtClean="0">
                              <a:latin typeface="Cambria Math" panose="02040503050406030204" pitchFamily="18" charset="0"/>
                            </a:rPr>
                            <m:t> </m:t>
                          </m:r>
                          <m:r>
                            <a:rPr lang="en-US" sz="2200" b="0" i="1" smtClean="0">
                              <a:latin typeface="Cambria Math" panose="02040503050406030204" pitchFamily="18" charset="0"/>
                            </a:rPr>
                            <m:t>𝑥</m:t>
                          </m:r>
                          <m:r>
                            <a:rPr lang="en-US" sz="2200" b="0" i="1" smtClean="0">
                              <a:latin typeface="Cambria Math" panose="02040503050406030204" pitchFamily="18" charset="0"/>
                            </a:rPr>
                            <m:t>∈</m:t>
                          </m:r>
                          <m:r>
                            <a:rPr lang="en-US" sz="2200" b="0" i="1" smtClean="0">
                              <a:latin typeface="Cambria Math" panose="02040503050406030204" pitchFamily="18" charset="0"/>
                            </a:rPr>
                            <m:t>𝒟</m:t>
                          </m:r>
                          <m:r>
                            <a:rPr lang="en-US" sz="2200" b="0" i="1" smtClean="0">
                              <a:latin typeface="Cambria Math" panose="02040503050406030204" pitchFamily="18" charset="0"/>
                            </a:rPr>
                            <m:t> </m:t>
                          </m:r>
                        </m:e>
                      </m:d>
                      <m:r>
                        <a:rPr lang="en-US" sz="2200" b="0" i="1" smtClean="0">
                          <a:latin typeface="Cambria Math" panose="02040503050406030204" pitchFamily="18" charset="0"/>
                        </a:rPr>
                        <m:t> </m:t>
                      </m:r>
                      <m:r>
                        <a:rPr lang="en-US" sz="2200" b="0" i="1" smtClean="0">
                          <a:latin typeface="Cambria Math" panose="02040503050406030204" pitchFamily="18" charset="0"/>
                        </a:rPr>
                        <m:t>𝑃</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𝑥</m:t>
                          </m:r>
                        </m:e>
                      </m:d>
                      <m:r>
                        <a:rPr lang="en-US" sz="2200" b="0" i="1" smtClean="0">
                          <a:latin typeface="Cambria Math" panose="02040503050406030204" pitchFamily="18" charset="0"/>
                        </a:rPr>
                        <m:t>}</m:t>
                      </m:r>
                    </m:oMath>
                  </m:oMathPara>
                </a14:m>
                <a:endParaRPr lang="en-US" sz="2200" b="0" dirty="0"/>
              </a:p>
              <a:p>
                <a:pPr lvl="1">
                  <a:tabLst>
                    <a:tab pos="5287963" algn="l"/>
                  </a:tabLst>
                </a:pPr>
                <a:r>
                  <a:rPr lang="en-US" sz="2200" b="0" i="1" dirty="0"/>
                  <a:t>(</a:t>
                </a:r>
                <a14:m>
                  <m:oMath xmlns:m="http://schemas.openxmlformats.org/officeDocument/2006/math">
                    <m:r>
                      <a:rPr lang="en-US" sz="2200" b="0" i="1" dirty="0" smtClean="0">
                        <a:latin typeface="Cambria Math" panose="02040503050406030204" pitchFamily="18" charset="0"/>
                      </a:rPr>
                      <m:t>𝐴</m:t>
                    </m:r>
                  </m:oMath>
                </a14:m>
                <a:r>
                  <a:rPr lang="en-US" sz="2200" b="0" i="1" dirty="0"/>
                  <a:t> represents a set that contains all those sets that do not contain themselves.)</a:t>
                </a:r>
              </a:p>
            </p:txBody>
          </p:sp>
        </mc:Choice>
        <mc:Fallback xmlns="">
          <p:sp>
            <p:nvSpPr>
              <p:cNvPr id="36" name="TextBox 35">
                <a:extLst>
                  <a:ext uri="{FF2B5EF4-FFF2-40B4-BE49-F238E27FC236}">
                    <a16:creationId xmlns:a16="http://schemas.microsoft.com/office/drawing/2014/main" id="{57A4B235-C6F4-A5EF-485C-1123C26D65DB}"/>
                  </a:ext>
                </a:extLst>
              </p:cNvPr>
              <p:cNvSpPr txBox="1">
                <a:spLocks noRot="1" noChangeAspect="1" noMove="1" noResize="1" noEditPoints="1" noAdjustHandles="1" noChangeArrowheads="1" noChangeShapeType="1" noTextEdit="1"/>
              </p:cNvSpPr>
              <p:nvPr/>
            </p:nvSpPr>
            <p:spPr>
              <a:xfrm>
                <a:off x="298976" y="2521248"/>
                <a:ext cx="8175336" cy="2831544"/>
              </a:xfrm>
              <a:prstGeom prst="rect">
                <a:avLst/>
              </a:prstGeom>
              <a:blipFill>
                <a:blip r:embed="rId2"/>
                <a:stretch>
                  <a:fillRect l="-1119" t="-1724" r="-149" b="-3448"/>
                </a:stretch>
              </a:blipFill>
            </p:spPr>
            <p:txBody>
              <a:bodyPr/>
              <a:lstStyle/>
              <a:p>
                <a:r>
                  <a:rPr lang="en-SG">
                    <a:noFill/>
                  </a:rPr>
                  <a:t> </a:t>
                </a:r>
              </a:p>
            </p:txBody>
          </p:sp>
        </mc:Fallback>
      </mc:AlternateContent>
      <p:sp>
        <p:nvSpPr>
          <p:cNvPr id="2" name="Oval 1">
            <a:extLst>
              <a:ext uri="{FF2B5EF4-FFF2-40B4-BE49-F238E27FC236}">
                <a16:creationId xmlns:a16="http://schemas.microsoft.com/office/drawing/2014/main" id="{A69ACCDD-D427-45D2-A229-95A7A7E4F0AA}"/>
              </a:ext>
            </a:extLst>
          </p:cNvPr>
          <p:cNvSpPr/>
          <p:nvPr/>
        </p:nvSpPr>
        <p:spPr>
          <a:xfrm>
            <a:off x="5023839" y="25894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83541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uiExpand="1" build="p"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2BC2B-E40F-9122-259B-64B916BE7CF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3FC547A-01A7-217F-5B41-2ABAEE67D859}"/>
              </a:ext>
            </a:extLst>
          </p:cNvPr>
          <p:cNvSpPr>
            <a:spLocks noGrp="1"/>
          </p:cNvSpPr>
          <p:nvPr>
            <p:ph type="sldNum" sz="quarter" idx="12"/>
          </p:nvPr>
        </p:nvSpPr>
        <p:spPr/>
        <p:txBody>
          <a:bodyPr/>
          <a:lstStyle/>
          <a:p>
            <a:fld id="{3945BCA7-BE1F-44EA-8FAA-E97CADA8B770}" type="slidenum">
              <a:rPr lang="en-SG" smtClean="0"/>
              <a:t>51</a:t>
            </a:fld>
            <a:endParaRPr lang="en-SG" dirty="0"/>
          </a:p>
        </p:txBody>
      </p:sp>
      <p:sp>
        <p:nvSpPr>
          <p:cNvPr id="7" name="Slide Number Placeholder 3">
            <a:extLst>
              <a:ext uri="{FF2B5EF4-FFF2-40B4-BE49-F238E27FC236}">
                <a16:creationId xmlns:a16="http://schemas.microsoft.com/office/drawing/2014/main" id="{B39FE065-D3B5-2F2D-5E5E-B325D20F5DAB}"/>
              </a:ext>
            </a:extLst>
          </p:cNvPr>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45BCA7-BE1F-44EA-8FAA-E97CADA8B770}" type="slidenum">
              <a:rPr lang="en-SG" smtClean="0"/>
              <a:pPr/>
              <a:t>51</a:t>
            </a:fld>
            <a:endParaRPr lang="en-SG" dirty="0"/>
          </a:p>
        </p:txBody>
      </p:sp>
      <p:sp>
        <p:nvSpPr>
          <p:cNvPr id="8" name="TextBox 7">
            <a:extLst>
              <a:ext uri="{FF2B5EF4-FFF2-40B4-BE49-F238E27FC236}">
                <a16:creationId xmlns:a16="http://schemas.microsoft.com/office/drawing/2014/main" id="{A259635C-B597-F2A5-AD83-A01319B39E1F}"/>
              </a:ext>
            </a:extLst>
          </p:cNvPr>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9" name="TextBox 8">
            <a:extLst>
              <a:ext uri="{FF2B5EF4-FFF2-40B4-BE49-F238E27FC236}">
                <a16:creationId xmlns:a16="http://schemas.microsoft.com/office/drawing/2014/main" id="{5ABE8777-C05E-EDC3-82B2-D49EFFC2692D}"/>
              </a:ext>
            </a:extLst>
          </p:cNvPr>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bg1"/>
                </a:solidFill>
              </a:rPr>
              <a:t>Properties of Sets</a:t>
            </a:r>
            <a:r>
              <a:rPr lang="en-SG" sz="1200" b="1" dirty="0">
                <a:solidFill>
                  <a:schemeClr val="accent4">
                    <a:lumMod val="60000"/>
                    <a:lumOff val="40000"/>
                  </a:schemeClr>
                </a:solidFill>
              </a:rPr>
              <a:t>	 Paradoxes and Axiomatisation</a:t>
            </a:r>
            <a:endParaRPr lang="en-SG" sz="1050" b="1" dirty="0">
              <a:solidFill>
                <a:schemeClr val="accent4">
                  <a:lumMod val="60000"/>
                  <a:lumOff val="40000"/>
                </a:schemeClr>
              </a:solidFill>
            </a:endParaRPr>
          </a:p>
        </p:txBody>
      </p:sp>
      <p:sp>
        <p:nvSpPr>
          <p:cNvPr id="10" name="TextBox 9">
            <a:extLst>
              <a:ext uri="{FF2B5EF4-FFF2-40B4-BE49-F238E27FC236}">
                <a16:creationId xmlns:a16="http://schemas.microsoft.com/office/drawing/2014/main" id="{5E6515DD-5298-B3A7-B62F-F3DC31D62896}"/>
              </a:ext>
            </a:extLst>
          </p:cNvPr>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1" name="Title 1">
            <a:extLst>
              <a:ext uri="{FF2B5EF4-FFF2-40B4-BE49-F238E27FC236}">
                <a16:creationId xmlns:a16="http://schemas.microsoft.com/office/drawing/2014/main" id="{27E0BA59-052E-61BE-E14E-1D5D1F50AC51}"/>
              </a:ext>
            </a:extLst>
          </p:cNvPr>
          <p:cNvSpPr txBox="1">
            <a:spLocks/>
          </p:cNvSpPr>
          <p:nvPr/>
        </p:nvSpPr>
        <p:spPr>
          <a:xfrm>
            <a:off x="1072728" y="1404384"/>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5.3	Paradoxes</a:t>
            </a:r>
          </a:p>
        </p:txBody>
      </p:sp>
      <p:sp>
        <p:nvSpPr>
          <p:cNvPr id="12" name="Oval 11">
            <a:extLst>
              <a:ext uri="{FF2B5EF4-FFF2-40B4-BE49-F238E27FC236}">
                <a16:creationId xmlns:a16="http://schemas.microsoft.com/office/drawing/2014/main" id="{BD3AC22E-A9AC-07FB-26BB-DD37F038D540}"/>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E507E23A-84E3-00F8-7FA8-D0C8FAC8D4D3}"/>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4" name="Oval 13">
            <a:extLst>
              <a:ext uri="{FF2B5EF4-FFF2-40B4-BE49-F238E27FC236}">
                <a16:creationId xmlns:a16="http://schemas.microsoft.com/office/drawing/2014/main" id="{504F0501-CEC9-42C7-0CF9-B953D7B739F6}"/>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092E9AFF-CA13-5136-0E60-1333445C6F85}"/>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BEED90EC-A121-BF79-457B-F9010C786C27}"/>
              </a:ext>
            </a:extLst>
          </p:cNvPr>
          <p:cNvSpPr/>
          <p:nvPr/>
        </p:nvSpPr>
        <p:spPr>
          <a:xfrm>
            <a:off x="4856925" y="258942"/>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2EF6DF74-C920-47A1-2298-9E10EE86D6B9}"/>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231A6689-7005-6FA9-4C4F-9E578B64B23D}"/>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9" name="Oval 18">
            <a:extLst>
              <a:ext uri="{FF2B5EF4-FFF2-40B4-BE49-F238E27FC236}">
                <a16:creationId xmlns:a16="http://schemas.microsoft.com/office/drawing/2014/main" id="{9D08A70D-D75F-485A-2B92-FC02C73B60D9}"/>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AB9FE81E-E105-1570-C95F-60BB76D76B80}"/>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E3295136-AB49-F021-B721-569D4673A9F8}"/>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7FEC1861-87A8-CC9A-4DB4-4E22D7C26995}"/>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3DDDB7B7-9666-1F43-D2E0-663A946AB393}"/>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BBD68604-B237-C8C9-BDA8-6F3AB127FDC1}"/>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1CBAA6A5-9B61-2E5F-E955-B6F95263C51A}"/>
              </a:ext>
            </a:extLst>
          </p:cNvPr>
          <p:cNvSpPr/>
          <p:nvPr/>
        </p:nvSpPr>
        <p:spPr>
          <a:xfrm>
            <a:off x="2882979" y="278514"/>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30054A3D-0CD4-B245-DBB0-C62086E50337}"/>
              </a:ext>
            </a:extLst>
          </p:cNvPr>
          <p:cNvSpPr/>
          <p:nvPr/>
        </p:nvSpPr>
        <p:spPr>
          <a:xfrm>
            <a:off x="4680746" y="25894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 name="Rectangle 5">
            <a:extLst>
              <a:ext uri="{FF2B5EF4-FFF2-40B4-BE49-F238E27FC236}">
                <a16:creationId xmlns:a16="http://schemas.microsoft.com/office/drawing/2014/main" id="{2E2FA11C-5306-9EBF-CC28-5CC043CF0D57}"/>
              </a:ext>
            </a:extLst>
          </p:cNvPr>
          <p:cNvSpPr/>
          <p:nvPr/>
        </p:nvSpPr>
        <p:spPr>
          <a:xfrm>
            <a:off x="298976" y="1042467"/>
            <a:ext cx="8008953" cy="50879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7" name="TextBox 26">
            <a:extLst>
              <a:ext uri="{FF2B5EF4-FFF2-40B4-BE49-F238E27FC236}">
                <a16:creationId xmlns:a16="http://schemas.microsoft.com/office/drawing/2014/main" id="{0AEB2220-7497-1A5C-F312-0689485AE639}"/>
              </a:ext>
            </a:extLst>
          </p:cNvPr>
          <p:cNvSpPr txBox="1"/>
          <p:nvPr/>
        </p:nvSpPr>
        <p:spPr>
          <a:xfrm>
            <a:off x="415123" y="1089594"/>
            <a:ext cx="7056040" cy="461665"/>
          </a:xfrm>
          <a:prstGeom prst="rect">
            <a:avLst/>
          </a:prstGeom>
          <a:noFill/>
        </p:spPr>
        <p:txBody>
          <a:bodyPr wrap="square" rtlCol="0">
            <a:spAutoFit/>
          </a:bodyPr>
          <a:lstStyle/>
          <a:p>
            <a:r>
              <a:rPr lang="en-SG" sz="2400" dirty="0">
                <a:solidFill>
                  <a:schemeClr val="bg1"/>
                </a:solidFill>
              </a:rPr>
              <a:t>Russell’s Paradox (Paraphrased).</a:t>
            </a:r>
          </a:p>
        </p:txBody>
      </p:sp>
      <p:sp>
        <p:nvSpPr>
          <p:cNvPr id="34" name="Rectangle 33">
            <a:extLst>
              <a:ext uri="{FF2B5EF4-FFF2-40B4-BE49-F238E27FC236}">
                <a16:creationId xmlns:a16="http://schemas.microsoft.com/office/drawing/2014/main" id="{C21EA863-E6DE-6234-C937-CAA150F452FF}"/>
              </a:ext>
            </a:extLst>
          </p:cNvPr>
          <p:cNvSpPr/>
          <p:nvPr/>
        </p:nvSpPr>
        <p:spPr>
          <a:xfrm>
            <a:off x="298976" y="1550711"/>
            <a:ext cx="8008954" cy="711226"/>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5" name="TextBox 34">
            <a:extLst>
              <a:ext uri="{FF2B5EF4-FFF2-40B4-BE49-F238E27FC236}">
                <a16:creationId xmlns:a16="http://schemas.microsoft.com/office/drawing/2014/main" id="{590EDC77-D42A-9FF3-62EC-679BE72DC881}"/>
              </a:ext>
            </a:extLst>
          </p:cNvPr>
          <p:cNvSpPr txBox="1"/>
          <p:nvPr/>
        </p:nvSpPr>
        <p:spPr>
          <a:xfrm>
            <a:off x="465867" y="1650332"/>
            <a:ext cx="7493526" cy="400110"/>
          </a:xfrm>
          <a:prstGeom prst="rect">
            <a:avLst/>
          </a:prstGeom>
          <a:noFill/>
        </p:spPr>
        <p:txBody>
          <a:bodyPr wrap="square" rtlCol="0">
            <a:spAutoFit/>
          </a:bodyPr>
          <a:lstStyle/>
          <a:p>
            <a:pPr>
              <a:spcAft>
                <a:spcPts val="300"/>
              </a:spcAft>
            </a:pPr>
            <a:r>
              <a:rPr lang="en-US" sz="2000" dirty="0"/>
              <a:t>(Unrestricted) Comprehension Principle leads to a contradiction.</a:t>
            </a:r>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A4F73DA-17D4-08FB-0F88-0E39C30B1B67}"/>
                  </a:ext>
                </a:extLst>
              </p:cNvPr>
              <p:cNvSpPr txBox="1"/>
              <p:nvPr/>
            </p:nvSpPr>
            <p:spPr>
              <a:xfrm>
                <a:off x="298976" y="2521248"/>
                <a:ext cx="8008953" cy="3477875"/>
              </a:xfrm>
              <a:prstGeom prst="rect">
                <a:avLst/>
              </a:prstGeom>
              <a:solidFill>
                <a:schemeClr val="accent4">
                  <a:lumMod val="20000"/>
                  <a:lumOff val="80000"/>
                </a:schemeClr>
              </a:solidFill>
            </p:spPr>
            <p:txBody>
              <a:bodyPr wrap="square" rtlCol="0">
                <a:spAutoFit/>
              </a:bodyPr>
              <a:lstStyle/>
              <a:p>
                <a:r>
                  <a:rPr lang="en-US" sz="2200" dirty="0"/>
                  <a:t>Proof:</a:t>
                </a:r>
              </a:p>
              <a:p>
                <a:r>
                  <a:rPr lang="en-US" sz="2200" dirty="0"/>
                  <a:t>4. S</a:t>
                </a:r>
                <a14:m>
                  <m:oMath xmlns:m="http://schemas.openxmlformats.org/officeDocument/2006/math">
                    <m:r>
                      <m:rPr>
                        <m:sty m:val="p"/>
                      </m:rPr>
                      <a:rPr lang="en-US" sz="2200" b="0" i="0" smtClean="0">
                        <a:latin typeface="Cambria Math" panose="02040503050406030204" pitchFamily="18" charset="0"/>
                      </a:rPr>
                      <m:t>uppose</m:t>
                    </m:r>
                    <m:r>
                      <a:rPr lang="en-US" sz="2200" b="0" i="0" smtClean="0">
                        <a:latin typeface="Cambria Math" panose="02040503050406030204" pitchFamily="18" charset="0"/>
                      </a:rPr>
                      <m:t> </m:t>
                    </m:r>
                    <m:r>
                      <m:rPr>
                        <m:sty m:val="p"/>
                      </m:rPr>
                      <a:rPr lang="en-US" sz="2200" b="0" i="0" smtClean="0">
                        <a:latin typeface="Cambria Math" panose="02040503050406030204" pitchFamily="18" charset="0"/>
                      </a:rPr>
                      <m:t>that</m:t>
                    </m:r>
                    <m:r>
                      <a:rPr lang="en-US" sz="2200" b="0" i="0" smtClean="0">
                        <a:latin typeface="Cambria Math" panose="02040503050406030204" pitchFamily="18" charset="0"/>
                      </a:rPr>
                      <m:t> </m:t>
                    </m:r>
                    <m:r>
                      <a:rPr lang="en-US" sz="2200" b="0" i="1" smtClean="0">
                        <a:latin typeface="Cambria Math" panose="02040503050406030204" pitchFamily="18" charset="0"/>
                      </a:rPr>
                      <m:t>𝐴</m:t>
                    </m:r>
                    <m:r>
                      <a:rPr lang="en-US" sz="2200" b="0" i="1" smtClean="0">
                        <a:latin typeface="Cambria Math" panose="02040503050406030204" pitchFamily="18" charset="0"/>
                      </a:rPr>
                      <m:t>∈</m:t>
                    </m:r>
                    <m:r>
                      <a:rPr lang="en-US" sz="2200" b="0" i="1" smtClean="0">
                        <a:latin typeface="Cambria Math" panose="02040503050406030204" pitchFamily="18" charset="0"/>
                      </a:rPr>
                      <m:t>𝐴</m:t>
                    </m:r>
                  </m:oMath>
                </a14:m>
                <a:r>
                  <a:rPr lang="en-US" sz="2200" dirty="0"/>
                  <a:t>:</a:t>
                </a:r>
              </a:p>
              <a:p>
                <a:r>
                  <a:rPr lang="en-US" sz="2200" dirty="0"/>
                  <a:t>       4.1 Then by definition of the set A, </a:t>
                </a:r>
                <a14:m>
                  <m:oMath xmlns:m="http://schemas.openxmlformats.org/officeDocument/2006/math">
                    <m:r>
                      <a:rPr lang="en-US" sz="2200" b="0" i="1" smtClean="0">
                        <a:latin typeface="Cambria Math" panose="02040503050406030204" pitchFamily="18" charset="0"/>
                      </a:rPr>
                      <m:t>𝑃</m:t>
                    </m:r>
                    <m:r>
                      <a:rPr lang="en-US" sz="2200" b="0" i="1" smtClean="0">
                        <a:latin typeface="Cambria Math" panose="02040503050406030204" pitchFamily="18" charset="0"/>
                      </a:rPr>
                      <m:t>(</m:t>
                    </m:r>
                    <m:r>
                      <a:rPr lang="en-US" sz="2200" b="0" i="1" smtClean="0">
                        <a:latin typeface="Cambria Math" panose="02040503050406030204" pitchFamily="18" charset="0"/>
                      </a:rPr>
                      <m:t>𝐴</m:t>
                    </m:r>
                    <m:r>
                      <a:rPr lang="en-US" sz="2200" b="0" i="1" smtClean="0">
                        <a:latin typeface="Cambria Math" panose="02040503050406030204" pitchFamily="18" charset="0"/>
                      </a:rPr>
                      <m:t>)</m:t>
                    </m:r>
                  </m:oMath>
                </a14:m>
                <a:r>
                  <a:rPr lang="en-US" sz="2200" dirty="0"/>
                  <a:t> is true.</a:t>
                </a:r>
              </a:p>
              <a:p>
                <a:r>
                  <a:rPr lang="en-US" sz="2200" dirty="0"/>
                  <a:t>       4.2 By definition of the predicate, </a:t>
                </a:r>
                <a14:m>
                  <m:oMath xmlns:m="http://schemas.openxmlformats.org/officeDocument/2006/math">
                    <m:r>
                      <a:rPr lang="en-US" sz="2200" i="1">
                        <a:latin typeface="Cambria Math" panose="02040503050406030204" pitchFamily="18" charset="0"/>
                      </a:rPr>
                      <m:t>𝐴</m:t>
                    </m:r>
                    <m:r>
                      <a:rPr lang="en-US" sz="2200" b="0" i="1" smtClean="0">
                        <a:latin typeface="Cambria Math" panose="02040503050406030204" pitchFamily="18" charset="0"/>
                      </a:rPr>
                      <m:t>∉</m:t>
                    </m:r>
                    <m:r>
                      <a:rPr lang="en-US" sz="2200" i="1">
                        <a:latin typeface="Cambria Math" panose="02040503050406030204" pitchFamily="18" charset="0"/>
                      </a:rPr>
                      <m:t>𝐴</m:t>
                    </m:r>
                  </m:oMath>
                </a14:m>
                <a:r>
                  <a:rPr lang="en-US" sz="2200" dirty="0"/>
                  <a:t>.</a:t>
                </a:r>
              </a:p>
              <a:p>
                <a:r>
                  <a:rPr lang="en-US" sz="2200" dirty="0"/>
                  <a:t>       4.3 Contradiction</a:t>
                </a:r>
              </a:p>
              <a:p>
                <a:r>
                  <a:rPr lang="en-US" sz="2200" dirty="0"/>
                  <a:t>5. S</a:t>
                </a:r>
                <a14:m>
                  <m:oMath xmlns:m="http://schemas.openxmlformats.org/officeDocument/2006/math">
                    <m:r>
                      <m:rPr>
                        <m:sty m:val="p"/>
                      </m:rPr>
                      <a:rPr lang="en-US" sz="2200" b="0" i="0" smtClean="0">
                        <a:latin typeface="Cambria Math" panose="02040503050406030204" pitchFamily="18" charset="0"/>
                      </a:rPr>
                      <m:t>uppose</m:t>
                    </m:r>
                    <m:r>
                      <a:rPr lang="en-US" sz="2200" b="0" i="0" smtClean="0">
                        <a:latin typeface="Cambria Math" panose="02040503050406030204" pitchFamily="18" charset="0"/>
                      </a:rPr>
                      <m:t> </m:t>
                    </m:r>
                    <m:r>
                      <m:rPr>
                        <m:sty m:val="p"/>
                      </m:rPr>
                      <a:rPr lang="en-US" sz="2200" b="0" i="0" smtClean="0">
                        <a:latin typeface="Cambria Math" panose="02040503050406030204" pitchFamily="18" charset="0"/>
                      </a:rPr>
                      <m:t>that</m:t>
                    </m:r>
                    <m:r>
                      <a:rPr lang="en-US" sz="2200" b="0" i="0" smtClean="0">
                        <a:latin typeface="Cambria Math" panose="02040503050406030204" pitchFamily="18" charset="0"/>
                      </a:rPr>
                      <m:t> </m:t>
                    </m:r>
                    <m:r>
                      <a:rPr lang="en-US" sz="2200" i="1">
                        <a:latin typeface="Cambria Math" panose="02040503050406030204" pitchFamily="18" charset="0"/>
                      </a:rPr>
                      <m:t>𝐴</m:t>
                    </m:r>
                    <m:r>
                      <a:rPr lang="en-US" sz="2200" b="0" i="1" smtClean="0">
                        <a:latin typeface="Cambria Math" panose="02040503050406030204" pitchFamily="18" charset="0"/>
                      </a:rPr>
                      <m:t>∉</m:t>
                    </m:r>
                    <m:r>
                      <a:rPr lang="en-US" sz="2200" i="1">
                        <a:latin typeface="Cambria Math" panose="02040503050406030204" pitchFamily="18" charset="0"/>
                      </a:rPr>
                      <m:t>𝐴</m:t>
                    </m:r>
                  </m:oMath>
                </a14:m>
                <a:r>
                  <a:rPr lang="en-US" sz="2200" dirty="0"/>
                  <a:t>:</a:t>
                </a:r>
              </a:p>
              <a:p>
                <a:r>
                  <a:rPr lang="en-US" sz="2200" dirty="0"/>
                  <a:t>       5.1 Then by definition of the set A, </a:t>
                </a:r>
                <a14:m>
                  <m:oMath xmlns:m="http://schemas.openxmlformats.org/officeDocument/2006/math">
                    <m:r>
                      <a:rPr lang="en-US" sz="2200" i="1">
                        <a:latin typeface="Cambria Math" panose="02040503050406030204" pitchFamily="18" charset="0"/>
                      </a:rPr>
                      <m:t>𝑃</m:t>
                    </m:r>
                    <m:r>
                      <a:rPr lang="en-US" sz="2200" i="1">
                        <a:latin typeface="Cambria Math" panose="02040503050406030204" pitchFamily="18" charset="0"/>
                      </a:rPr>
                      <m:t>(</m:t>
                    </m:r>
                    <m:r>
                      <a:rPr lang="en-US" sz="2200" i="1">
                        <a:latin typeface="Cambria Math" panose="02040503050406030204" pitchFamily="18" charset="0"/>
                      </a:rPr>
                      <m:t>𝐴</m:t>
                    </m:r>
                    <m:r>
                      <a:rPr lang="en-US" sz="2200" i="1">
                        <a:latin typeface="Cambria Math" panose="02040503050406030204" pitchFamily="18" charset="0"/>
                      </a:rPr>
                      <m:t>)</m:t>
                    </m:r>
                  </m:oMath>
                </a14:m>
                <a:r>
                  <a:rPr lang="en-US" sz="2200" dirty="0"/>
                  <a:t> is not true.</a:t>
                </a:r>
              </a:p>
              <a:p>
                <a:r>
                  <a:rPr lang="en-US" sz="2200" dirty="0"/>
                  <a:t>       5.2  By definition of the predicate, </a:t>
                </a:r>
                <a14:m>
                  <m:oMath xmlns:m="http://schemas.openxmlformats.org/officeDocument/2006/math">
                    <m:r>
                      <a:rPr lang="en-US" sz="2200" i="1">
                        <a:latin typeface="Cambria Math" panose="02040503050406030204" pitchFamily="18" charset="0"/>
                      </a:rPr>
                      <m:t>𝐴</m:t>
                    </m:r>
                    <m:r>
                      <a:rPr lang="en-US" sz="2200" i="1">
                        <a:latin typeface="Cambria Math" panose="02040503050406030204" pitchFamily="18" charset="0"/>
                      </a:rPr>
                      <m:t>∈</m:t>
                    </m:r>
                    <m:r>
                      <a:rPr lang="en-US" sz="2200" i="1">
                        <a:latin typeface="Cambria Math" panose="02040503050406030204" pitchFamily="18" charset="0"/>
                      </a:rPr>
                      <m:t>𝐴</m:t>
                    </m:r>
                  </m:oMath>
                </a14:m>
                <a:r>
                  <a:rPr lang="en-US" sz="2200" dirty="0"/>
                  <a:t>.</a:t>
                </a:r>
              </a:p>
              <a:p>
                <a:r>
                  <a:rPr lang="en-US" sz="2200" dirty="0"/>
                  <a:t>       5.3  Contradiction</a:t>
                </a:r>
              </a:p>
              <a:p>
                <a:r>
                  <a:rPr lang="en-US" sz="2200" dirty="0"/>
                  <a:t>6.  *********</a:t>
                </a:r>
              </a:p>
            </p:txBody>
          </p:sp>
        </mc:Choice>
        <mc:Fallback xmlns="">
          <p:sp>
            <p:nvSpPr>
              <p:cNvPr id="36" name="TextBox 35">
                <a:extLst>
                  <a:ext uri="{FF2B5EF4-FFF2-40B4-BE49-F238E27FC236}">
                    <a16:creationId xmlns:a16="http://schemas.microsoft.com/office/drawing/2014/main" id="{AA4F73DA-17D4-08FB-0F88-0E39C30B1B67}"/>
                  </a:ext>
                </a:extLst>
              </p:cNvPr>
              <p:cNvSpPr txBox="1">
                <a:spLocks noRot="1" noChangeAspect="1" noMove="1" noResize="1" noEditPoints="1" noAdjustHandles="1" noChangeArrowheads="1" noChangeShapeType="1" noTextEdit="1"/>
              </p:cNvSpPr>
              <p:nvPr/>
            </p:nvSpPr>
            <p:spPr>
              <a:xfrm>
                <a:off x="298976" y="2521248"/>
                <a:ext cx="8008953" cy="3477875"/>
              </a:xfrm>
              <a:prstGeom prst="rect">
                <a:avLst/>
              </a:prstGeom>
              <a:blipFill>
                <a:blip r:embed="rId2"/>
                <a:stretch>
                  <a:fillRect l="-949" t="-1091" b="-2545"/>
                </a:stretch>
              </a:blipFill>
            </p:spPr>
            <p:txBody>
              <a:bodyPr/>
              <a:lstStyle/>
              <a:p>
                <a:r>
                  <a:rPr lang="en-US">
                    <a:noFill/>
                  </a:rPr>
                  <a:t> </a:t>
                </a:r>
              </a:p>
            </p:txBody>
          </p:sp>
        </mc:Fallback>
      </mc:AlternateContent>
      <p:sp>
        <p:nvSpPr>
          <p:cNvPr id="28" name="Oval 27">
            <a:extLst>
              <a:ext uri="{FF2B5EF4-FFF2-40B4-BE49-F238E27FC236}">
                <a16:creationId xmlns:a16="http://schemas.microsoft.com/office/drawing/2014/main" id="{37026EF2-237F-3D9F-B8D5-2BC7156D19D8}"/>
              </a:ext>
            </a:extLst>
          </p:cNvPr>
          <p:cNvSpPr/>
          <p:nvPr/>
        </p:nvSpPr>
        <p:spPr>
          <a:xfrm>
            <a:off x="5017036" y="25894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pic>
        <p:nvPicPr>
          <p:cNvPr id="2" name="Picture 1" descr="A person with his hand over his face&#10;&#10;AI-generated content may be incorrect.">
            <a:extLst>
              <a:ext uri="{FF2B5EF4-FFF2-40B4-BE49-F238E27FC236}">
                <a16:creationId xmlns:a16="http://schemas.microsoft.com/office/drawing/2014/main" id="{5EB66AC9-C3E4-8192-A8C2-A90DAA7CC5F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430555" y="2521248"/>
            <a:ext cx="1877374" cy="1877374"/>
          </a:xfrm>
          <a:prstGeom prst="rect">
            <a:avLst/>
          </a:prstGeom>
        </p:spPr>
      </p:pic>
    </p:spTree>
    <p:extLst>
      <p:ext uri="{BB962C8B-B14F-4D97-AF65-F5344CB8AC3E}">
        <p14:creationId xmlns:p14="http://schemas.microsoft.com/office/powerpoint/2010/main" val="262267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6">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xEl>
                                              <p:pRg st="9" end="9"/>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591C7C7-8B18-4B50-6612-A7D24F5984FB}"/>
              </a:ext>
            </a:extLst>
          </p:cNvPr>
          <p:cNvSpPr>
            <a:spLocks noGrp="1"/>
          </p:cNvSpPr>
          <p:nvPr>
            <p:ph type="sldNum" sz="quarter" idx="12"/>
          </p:nvPr>
        </p:nvSpPr>
        <p:spPr/>
        <p:txBody>
          <a:bodyPr/>
          <a:lstStyle/>
          <a:p>
            <a:fld id="{3945BCA7-BE1F-44EA-8FAA-E97CADA8B770}" type="slidenum">
              <a:rPr lang="en-SG" smtClean="0"/>
              <a:t>52</a:t>
            </a:fld>
            <a:endParaRPr lang="en-SG" dirty="0"/>
          </a:p>
        </p:txBody>
      </p:sp>
      <p:sp>
        <p:nvSpPr>
          <p:cNvPr id="5" name="TextBox 4">
            <a:extLst>
              <a:ext uri="{FF2B5EF4-FFF2-40B4-BE49-F238E27FC236}">
                <a16:creationId xmlns:a16="http://schemas.microsoft.com/office/drawing/2014/main" id="{A9D4D6A6-1641-01A2-0D43-B1C8C153E19A}"/>
              </a:ext>
            </a:extLst>
          </p:cNvPr>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6" name="TextBox 5">
            <a:extLst>
              <a:ext uri="{FF2B5EF4-FFF2-40B4-BE49-F238E27FC236}">
                <a16:creationId xmlns:a16="http://schemas.microsoft.com/office/drawing/2014/main" id="{B7286113-3779-52D8-FCA9-63CFDF74A447}"/>
              </a:ext>
            </a:extLst>
          </p:cNvPr>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bg1"/>
                </a:solidFill>
              </a:rPr>
              <a:t>Properties of Sets</a:t>
            </a:r>
            <a:r>
              <a:rPr lang="en-SG" sz="1200" b="1" dirty="0">
                <a:solidFill>
                  <a:schemeClr val="accent4">
                    <a:lumMod val="60000"/>
                    <a:lumOff val="40000"/>
                  </a:schemeClr>
                </a:solidFill>
              </a:rPr>
              <a:t>	 Paradoxes and Axiomatisation</a:t>
            </a:r>
            <a:endParaRPr lang="en-SG" sz="1050" b="1" dirty="0">
              <a:solidFill>
                <a:schemeClr val="accent4">
                  <a:lumMod val="60000"/>
                  <a:lumOff val="40000"/>
                </a:schemeClr>
              </a:solidFill>
            </a:endParaRPr>
          </a:p>
        </p:txBody>
      </p:sp>
      <p:sp>
        <p:nvSpPr>
          <p:cNvPr id="7" name="TextBox 6">
            <a:extLst>
              <a:ext uri="{FF2B5EF4-FFF2-40B4-BE49-F238E27FC236}">
                <a16:creationId xmlns:a16="http://schemas.microsoft.com/office/drawing/2014/main" id="{2DBC66F2-C6FD-7F18-3009-13C4B3207D9D}"/>
              </a:ext>
            </a:extLst>
          </p:cNvPr>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8" name="Title 1">
            <a:extLst>
              <a:ext uri="{FF2B5EF4-FFF2-40B4-BE49-F238E27FC236}">
                <a16:creationId xmlns:a16="http://schemas.microsoft.com/office/drawing/2014/main" id="{4CB2B486-EA5F-095D-C56E-F5E969AAC0DB}"/>
              </a:ext>
            </a:extLst>
          </p:cNvPr>
          <p:cNvSpPr txBox="1">
            <a:spLocks/>
          </p:cNvSpPr>
          <p:nvPr/>
        </p:nvSpPr>
        <p:spPr>
          <a:xfrm>
            <a:off x="1072728" y="1404384"/>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5.3	Paradoxes</a:t>
            </a:r>
          </a:p>
        </p:txBody>
      </p:sp>
      <p:sp>
        <p:nvSpPr>
          <p:cNvPr id="9" name="Oval 8">
            <a:extLst>
              <a:ext uri="{FF2B5EF4-FFF2-40B4-BE49-F238E27FC236}">
                <a16:creationId xmlns:a16="http://schemas.microsoft.com/office/drawing/2014/main" id="{2509449B-0D41-3DCE-DA49-EA3198CCE616}"/>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0" name="Oval 9">
            <a:extLst>
              <a:ext uri="{FF2B5EF4-FFF2-40B4-BE49-F238E27FC236}">
                <a16:creationId xmlns:a16="http://schemas.microsoft.com/office/drawing/2014/main" id="{BC1B919B-CA71-F32B-51C0-4ADE0DB61905}"/>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1" name="Oval 10">
            <a:extLst>
              <a:ext uri="{FF2B5EF4-FFF2-40B4-BE49-F238E27FC236}">
                <a16:creationId xmlns:a16="http://schemas.microsoft.com/office/drawing/2014/main" id="{45AA9E19-80F1-7758-5CD3-466D553D91EF}"/>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 name="Oval 11">
            <a:extLst>
              <a:ext uri="{FF2B5EF4-FFF2-40B4-BE49-F238E27FC236}">
                <a16:creationId xmlns:a16="http://schemas.microsoft.com/office/drawing/2014/main" id="{251780DA-790F-A404-9F35-7C6005903A72}"/>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FF8593EB-BEC9-5687-F35B-1AB6A787EFF1}"/>
              </a:ext>
            </a:extLst>
          </p:cNvPr>
          <p:cNvSpPr/>
          <p:nvPr/>
        </p:nvSpPr>
        <p:spPr>
          <a:xfrm>
            <a:off x="4856925" y="258942"/>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4" name="Oval 13">
            <a:extLst>
              <a:ext uri="{FF2B5EF4-FFF2-40B4-BE49-F238E27FC236}">
                <a16:creationId xmlns:a16="http://schemas.microsoft.com/office/drawing/2014/main" id="{F93782C4-8B33-2BAA-161C-C581F87B0F24}"/>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0809253F-49C9-6EE0-595F-67868A64601F}"/>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26ACA9FA-7EA2-896C-082C-19C463FF22CE}"/>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45E3446E-3502-D21B-35DF-CD18648D5781}"/>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729945CC-4313-E0D2-C3B8-09A977F57973}"/>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9" name="Oval 18">
            <a:extLst>
              <a:ext uri="{FF2B5EF4-FFF2-40B4-BE49-F238E27FC236}">
                <a16:creationId xmlns:a16="http://schemas.microsoft.com/office/drawing/2014/main" id="{C5F3D4DB-F558-D9DD-76FE-7BFD71BDB64E}"/>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FDC10BF9-E73A-978A-F0B9-0FC888CFC9DA}"/>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536B00D1-2470-F48F-31D8-EDB096E33A4B}"/>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98465149-7C8D-EE3C-3675-1415D9641354}"/>
              </a:ext>
            </a:extLst>
          </p:cNvPr>
          <p:cNvSpPr/>
          <p:nvPr/>
        </p:nvSpPr>
        <p:spPr>
          <a:xfrm>
            <a:off x="2882979" y="278514"/>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3A44DFFA-2702-09CC-A497-72B144477602}"/>
              </a:ext>
            </a:extLst>
          </p:cNvPr>
          <p:cNvSpPr/>
          <p:nvPr/>
        </p:nvSpPr>
        <p:spPr>
          <a:xfrm>
            <a:off x="4680746" y="25894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Rectangle 23">
            <a:extLst>
              <a:ext uri="{FF2B5EF4-FFF2-40B4-BE49-F238E27FC236}">
                <a16:creationId xmlns:a16="http://schemas.microsoft.com/office/drawing/2014/main" id="{A44EFB81-8F1A-6FA3-4204-4AD69408E6F9}"/>
              </a:ext>
            </a:extLst>
          </p:cNvPr>
          <p:cNvSpPr/>
          <p:nvPr/>
        </p:nvSpPr>
        <p:spPr>
          <a:xfrm>
            <a:off x="298976" y="1042467"/>
            <a:ext cx="8008953" cy="508792"/>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5" name="TextBox 24">
            <a:extLst>
              <a:ext uri="{FF2B5EF4-FFF2-40B4-BE49-F238E27FC236}">
                <a16:creationId xmlns:a16="http://schemas.microsoft.com/office/drawing/2014/main" id="{4E2B0D0A-B1FA-B2DF-A2F5-1EE1246631B7}"/>
              </a:ext>
            </a:extLst>
          </p:cNvPr>
          <p:cNvSpPr txBox="1"/>
          <p:nvPr/>
        </p:nvSpPr>
        <p:spPr>
          <a:xfrm>
            <a:off x="415123" y="1089594"/>
            <a:ext cx="7056040" cy="461665"/>
          </a:xfrm>
          <a:prstGeom prst="rect">
            <a:avLst/>
          </a:prstGeom>
          <a:noFill/>
        </p:spPr>
        <p:txBody>
          <a:bodyPr wrap="square" rtlCol="0">
            <a:spAutoFit/>
          </a:bodyPr>
          <a:lstStyle/>
          <a:p>
            <a:r>
              <a:rPr lang="en-SG" sz="2400" dirty="0">
                <a:solidFill>
                  <a:schemeClr val="bg1"/>
                </a:solidFill>
              </a:rPr>
              <a:t>Cantor’s Paradox (Paraphrased).</a:t>
            </a:r>
          </a:p>
        </p:txBody>
      </p:sp>
      <p:sp>
        <p:nvSpPr>
          <p:cNvPr id="26" name="Rectangle 25">
            <a:extLst>
              <a:ext uri="{FF2B5EF4-FFF2-40B4-BE49-F238E27FC236}">
                <a16:creationId xmlns:a16="http://schemas.microsoft.com/office/drawing/2014/main" id="{030D2003-B305-E486-ABA3-DEF6D7135A63}"/>
              </a:ext>
            </a:extLst>
          </p:cNvPr>
          <p:cNvSpPr/>
          <p:nvPr/>
        </p:nvSpPr>
        <p:spPr>
          <a:xfrm>
            <a:off x="298976" y="1550711"/>
            <a:ext cx="8008954" cy="711226"/>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96294ED2-30B1-3B8C-DF4A-49C36142C275}"/>
                  </a:ext>
                </a:extLst>
              </p:cNvPr>
              <p:cNvSpPr txBox="1"/>
              <p:nvPr/>
            </p:nvSpPr>
            <p:spPr>
              <a:xfrm>
                <a:off x="465867" y="1650332"/>
                <a:ext cx="7493526" cy="400110"/>
              </a:xfrm>
              <a:prstGeom prst="rect">
                <a:avLst/>
              </a:prstGeom>
              <a:noFill/>
            </p:spPr>
            <p:txBody>
              <a:bodyPr wrap="square" rtlCol="0">
                <a:spAutoFit/>
              </a:bodyPr>
              <a:lstStyle/>
              <a:p>
                <a:pPr>
                  <a:spcAft>
                    <a:spcPts val="300"/>
                  </a:spcAft>
                </a:pPr>
                <a:r>
                  <a:rPr lang="en-US" sz="2000" dirty="0"/>
                  <a:t>Existence of </a:t>
                </a:r>
                <a14:m>
                  <m:oMath xmlns:m="http://schemas.openxmlformats.org/officeDocument/2006/math">
                    <m:r>
                      <a:rPr lang="en-US" sz="2000" b="0" i="1" smtClean="0">
                        <a:latin typeface="Cambria Math" panose="02040503050406030204" pitchFamily="18" charset="0"/>
                      </a:rPr>
                      <m:t>𝒟</m:t>
                    </m:r>
                  </m:oMath>
                </a14:m>
                <a:r>
                  <a:rPr lang="en-US" sz="2000" dirty="0"/>
                  <a:t> leads to contradiction.</a:t>
                </a:r>
              </a:p>
            </p:txBody>
          </p:sp>
        </mc:Choice>
        <mc:Fallback xmlns="">
          <p:sp>
            <p:nvSpPr>
              <p:cNvPr id="27" name="TextBox 26">
                <a:extLst>
                  <a:ext uri="{FF2B5EF4-FFF2-40B4-BE49-F238E27FC236}">
                    <a16:creationId xmlns:a16="http://schemas.microsoft.com/office/drawing/2014/main" id="{96294ED2-30B1-3B8C-DF4A-49C36142C275}"/>
                  </a:ext>
                </a:extLst>
              </p:cNvPr>
              <p:cNvSpPr txBox="1">
                <a:spLocks noRot="1" noChangeAspect="1" noMove="1" noResize="1" noEditPoints="1" noAdjustHandles="1" noChangeArrowheads="1" noChangeShapeType="1" noTextEdit="1"/>
              </p:cNvSpPr>
              <p:nvPr/>
            </p:nvSpPr>
            <p:spPr>
              <a:xfrm>
                <a:off x="465867" y="1650332"/>
                <a:ext cx="7493526" cy="400110"/>
              </a:xfrm>
              <a:prstGeom prst="rect">
                <a:avLst/>
              </a:prstGeom>
              <a:blipFill>
                <a:blip r:embed="rId2"/>
                <a:stretch>
                  <a:fillRect l="-813" t="-9231" b="-2769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D67A6BAC-B366-1F31-51D3-7D4BCEEA143A}"/>
                  </a:ext>
                </a:extLst>
              </p:cNvPr>
              <p:cNvSpPr txBox="1"/>
              <p:nvPr/>
            </p:nvSpPr>
            <p:spPr>
              <a:xfrm>
                <a:off x="298976" y="2521248"/>
                <a:ext cx="8008953" cy="1807354"/>
              </a:xfrm>
              <a:prstGeom prst="rect">
                <a:avLst/>
              </a:prstGeom>
              <a:solidFill>
                <a:schemeClr val="accent4">
                  <a:lumMod val="20000"/>
                  <a:lumOff val="80000"/>
                </a:schemeClr>
              </a:solidFill>
            </p:spPr>
            <p:txBody>
              <a:bodyPr wrap="square" rtlCol="0">
                <a:spAutoFit/>
              </a:bodyPr>
              <a:lstStyle/>
              <a:p>
                <a:r>
                  <a:rPr lang="en-US" sz="2200" dirty="0"/>
                  <a:t>Proof:</a:t>
                </a:r>
              </a:p>
              <a:p>
                <a:pPr marL="457200" indent="-457200">
                  <a:buAutoNum type="arabicPeriod"/>
                </a:pPr>
                <a:r>
                  <a:rPr lang="en-US" sz="2200" dirty="0"/>
                  <a:t>Let </a:t>
                </a:r>
                <a14:m>
                  <m:oMath xmlns:m="http://schemas.openxmlformats.org/officeDocument/2006/math">
                    <m:r>
                      <a:rPr lang="en-US" sz="2400" i="1">
                        <a:latin typeface="Cambria Math" panose="02040503050406030204" pitchFamily="18" charset="0"/>
                      </a:rPr>
                      <m:t>𝒟</m:t>
                    </m:r>
                  </m:oMath>
                </a14:m>
                <a:r>
                  <a:rPr lang="en-US" sz="2200" dirty="0"/>
                  <a:t> be a set that contains “everything” (all possible sets).</a:t>
                </a:r>
              </a:p>
              <a:p>
                <a:pPr marL="457200" indent="-457200">
                  <a:buAutoNum type="arabicPeriod"/>
                </a:pPr>
                <a:r>
                  <a:rPr lang="en-US" sz="2200" dirty="0"/>
                  <a:t>Then, </a:t>
                </a:r>
                <a14:m>
                  <m:oMath xmlns:m="http://schemas.openxmlformats.org/officeDocument/2006/math">
                    <m:r>
                      <a:rPr lang="en-US" sz="2200" b="0" i="1" smtClean="0">
                        <a:latin typeface="Cambria Math" panose="02040503050406030204" pitchFamily="18" charset="0"/>
                      </a:rPr>
                      <m:t>𝒫</m:t>
                    </m:r>
                    <m:r>
                      <a:rPr lang="en-US" sz="2200" b="0" i="1" smtClean="0">
                        <a:latin typeface="Cambria Math" panose="02040503050406030204" pitchFamily="18" charset="0"/>
                      </a:rPr>
                      <m:t>(</m:t>
                    </m:r>
                    <m:r>
                      <a:rPr lang="en-US" sz="2200" b="0" i="1" smtClean="0">
                        <a:latin typeface="Cambria Math" panose="02040503050406030204" pitchFamily="18" charset="0"/>
                      </a:rPr>
                      <m:t>𝒟</m:t>
                    </m:r>
                    <m:r>
                      <a:rPr lang="en-US" sz="2200" b="0" i="1" smtClean="0">
                        <a:latin typeface="Cambria Math" panose="02040503050406030204" pitchFamily="18" charset="0"/>
                      </a:rPr>
                      <m:t>)</m:t>
                    </m:r>
                  </m:oMath>
                </a14:m>
                <a:r>
                  <a:rPr lang="en-US" sz="2200" dirty="0"/>
                  <a:t> denotes the power set of </a:t>
                </a:r>
                <a14:m>
                  <m:oMath xmlns:m="http://schemas.openxmlformats.org/officeDocument/2006/math">
                    <m:r>
                      <a:rPr lang="en-US" sz="2000" i="1">
                        <a:latin typeface="Cambria Math" panose="02040503050406030204" pitchFamily="18" charset="0"/>
                      </a:rPr>
                      <m:t>𝒟</m:t>
                    </m:r>
                  </m:oMath>
                </a14:m>
                <a:r>
                  <a:rPr lang="en-US" sz="2200" dirty="0"/>
                  <a:t>.</a:t>
                </a:r>
              </a:p>
              <a:p>
                <a:pPr marL="457200" indent="-457200">
                  <a:buAutoNum type="arabicPeriod"/>
                </a:pPr>
                <a:r>
                  <a:rPr lang="en-US" sz="2200" dirty="0"/>
                  <a:t>Cardinality of </a:t>
                </a:r>
                <a14:m>
                  <m:oMath xmlns:m="http://schemas.openxmlformats.org/officeDocument/2006/math">
                    <m:r>
                      <a:rPr lang="en-US" sz="2200" i="1">
                        <a:latin typeface="Cambria Math" panose="02040503050406030204" pitchFamily="18" charset="0"/>
                      </a:rPr>
                      <m:t>𝒫</m:t>
                    </m:r>
                    <m:r>
                      <a:rPr lang="en-US" sz="2200" i="1">
                        <a:latin typeface="Cambria Math" panose="02040503050406030204" pitchFamily="18" charset="0"/>
                      </a:rPr>
                      <m:t>(</m:t>
                    </m:r>
                    <m:r>
                      <a:rPr lang="en-US" sz="2200" i="1">
                        <a:latin typeface="Cambria Math" panose="02040503050406030204" pitchFamily="18" charset="0"/>
                      </a:rPr>
                      <m:t>𝒟</m:t>
                    </m:r>
                    <m:r>
                      <a:rPr lang="en-US" sz="2200" i="1">
                        <a:latin typeface="Cambria Math" panose="02040503050406030204" pitchFamily="18" charset="0"/>
                      </a:rPr>
                      <m:t>)</m:t>
                    </m:r>
                  </m:oMath>
                </a14:m>
                <a:r>
                  <a:rPr lang="en-US" sz="2200" dirty="0"/>
                  <a:t> is strictly larger than the cardinality of </a:t>
                </a:r>
                <a14:m>
                  <m:oMath xmlns:m="http://schemas.openxmlformats.org/officeDocument/2006/math">
                    <m:r>
                      <a:rPr lang="en-US" sz="2000" i="1">
                        <a:latin typeface="Cambria Math" panose="02040503050406030204" pitchFamily="18" charset="0"/>
                      </a:rPr>
                      <m:t>𝒟</m:t>
                    </m:r>
                  </m:oMath>
                </a14:m>
                <a:r>
                  <a:rPr lang="en-US" sz="2200" dirty="0"/>
                  <a:t>.</a:t>
                </a:r>
              </a:p>
              <a:p>
                <a:pPr marL="457200" indent="-457200">
                  <a:buAutoNum type="arabicPeriod"/>
                </a:pPr>
                <a:r>
                  <a:rPr lang="en-US" sz="2200" dirty="0"/>
                  <a:t>Contradiction (</a:t>
                </a:r>
                <a14:m>
                  <m:oMath xmlns:m="http://schemas.openxmlformats.org/officeDocument/2006/math">
                    <m:r>
                      <a:rPr lang="en-US" sz="2000" i="1">
                        <a:latin typeface="Cambria Math" panose="02040503050406030204" pitchFamily="18" charset="0"/>
                      </a:rPr>
                      <m:t>𝒟</m:t>
                    </m:r>
                  </m:oMath>
                </a14:m>
                <a:r>
                  <a:rPr lang="en-US" sz="2200" dirty="0"/>
                  <a:t> should contain everything including </a:t>
                </a:r>
                <a14:m>
                  <m:oMath xmlns:m="http://schemas.openxmlformats.org/officeDocument/2006/math">
                    <m:r>
                      <a:rPr lang="en-US" sz="2200" i="1">
                        <a:latin typeface="Cambria Math" panose="02040503050406030204" pitchFamily="18" charset="0"/>
                      </a:rPr>
                      <m:t>𝒫</m:t>
                    </m:r>
                    <m:r>
                      <a:rPr lang="en-US" sz="2200" i="1">
                        <a:latin typeface="Cambria Math" panose="02040503050406030204" pitchFamily="18" charset="0"/>
                      </a:rPr>
                      <m:t>(</m:t>
                    </m:r>
                    <m:r>
                      <a:rPr lang="en-US" sz="2200" i="1">
                        <a:latin typeface="Cambria Math" panose="02040503050406030204" pitchFamily="18" charset="0"/>
                      </a:rPr>
                      <m:t>𝒟</m:t>
                    </m:r>
                    <m:r>
                      <a:rPr lang="en-US" sz="2200" i="1">
                        <a:latin typeface="Cambria Math" panose="02040503050406030204" pitchFamily="18" charset="0"/>
                      </a:rPr>
                      <m:t>)</m:t>
                    </m:r>
                  </m:oMath>
                </a14:m>
                <a:r>
                  <a:rPr lang="en-US" sz="2200" dirty="0"/>
                  <a:t> )</a:t>
                </a:r>
              </a:p>
            </p:txBody>
          </p:sp>
        </mc:Choice>
        <mc:Fallback xmlns="">
          <p:sp>
            <p:nvSpPr>
              <p:cNvPr id="28" name="TextBox 27">
                <a:extLst>
                  <a:ext uri="{FF2B5EF4-FFF2-40B4-BE49-F238E27FC236}">
                    <a16:creationId xmlns:a16="http://schemas.microsoft.com/office/drawing/2014/main" id="{D67A6BAC-B366-1F31-51D3-7D4BCEEA143A}"/>
                  </a:ext>
                </a:extLst>
              </p:cNvPr>
              <p:cNvSpPr txBox="1">
                <a:spLocks noRot="1" noChangeAspect="1" noMove="1" noResize="1" noEditPoints="1" noAdjustHandles="1" noChangeArrowheads="1" noChangeShapeType="1" noTextEdit="1"/>
              </p:cNvSpPr>
              <p:nvPr/>
            </p:nvSpPr>
            <p:spPr>
              <a:xfrm>
                <a:off x="298976" y="2521248"/>
                <a:ext cx="8008953" cy="1807354"/>
              </a:xfrm>
              <a:prstGeom prst="rect">
                <a:avLst/>
              </a:prstGeom>
              <a:blipFill>
                <a:blip r:embed="rId3"/>
                <a:stretch>
                  <a:fillRect l="-989" t="-2365" b="-6419"/>
                </a:stretch>
              </a:blipFill>
            </p:spPr>
            <p:txBody>
              <a:bodyPr/>
              <a:lstStyle/>
              <a:p>
                <a:r>
                  <a:rPr lang="en-SG">
                    <a:noFill/>
                  </a:rPr>
                  <a:t> </a:t>
                </a:r>
              </a:p>
            </p:txBody>
          </p:sp>
        </mc:Fallback>
      </mc:AlternateContent>
      <p:sp>
        <p:nvSpPr>
          <p:cNvPr id="32" name="Thought Bubble: Cloud 31">
            <a:extLst>
              <a:ext uri="{FF2B5EF4-FFF2-40B4-BE49-F238E27FC236}">
                <a16:creationId xmlns:a16="http://schemas.microsoft.com/office/drawing/2014/main" id="{CA75E188-92D4-9317-536E-002087907087}"/>
              </a:ext>
            </a:extLst>
          </p:cNvPr>
          <p:cNvSpPr/>
          <p:nvPr/>
        </p:nvSpPr>
        <p:spPr>
          <a:xfrm>
            <a:off x="286784" y="4881383"/>
            <a:ext cx="2839362" cy="1618231"/>
          </a:xfrm>
          <a:prstGeom prst="cloudCallout">
            <a:avLst>
              <a:gd name="adj1" fmla="val 63291"/>
              <a:gd name="adj2" fmla="val -10977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Wait for Lecture 9</a:t>
            </a:r>
            <a:endParaRPr lang="en-SG" dirty="0"/>
          </a:p>
        </p:txBody>
      </p:sp>
      <p:sp>
        <p:nvSpPr>
          <p:cNvPr id="33" name="Oval 32">
            <a:extLst>
              <a:ext uri="{FF2B5EF4-FFF2-40B4-BE49-F238E27FC236}">
                <a16:creationId xmlns:a16="http://schemas.microsoft.com/office/drawing/2014/main" id="{B2AF0FE1-A885-C07B-EF40-6F9B73C55FC3}"/>
              </a:ext>
            </a:extLst>
          </p:cNvPr>
          <p:cNvSpPr/>
          <p:nvPr/>
        </p:nvSpPr>
        <p:spPr>
          <a:xfrm>
            <a:off x="5033104" y="26380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 name="Explosion: 14 Points 4">
            <a:extLst>
              <a:ext uri="{FF2B5EF4-FFF2-40B4-BE49-F238E27FC236}">
                <a16:creationId xmlns:a16="http://schemas.microsoft.com/office/drawing/2014/main" id="{3DB01C91-0B59-3B26-CFB1-4E39D83FE0C0}"/>
              </a:ext>
            </a:extLst>
          </p:cNvPr>
          <p:cNvSpPr/>
          <p:nvPr/>
        </p:nvSpPr>
        <p:spPr>
          <a:xfrm>
            <a:off x="5445149" y="4667953"/>
            <a:ext cx="3581973" cy="1732548"/>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Existential Crisis!</a:t>
            </a:r>
            <a:endParaRPr lang="en-SG" sz="2400" dirty="0"/>
          </a:p>
        </p:txBody>
      </p:sp>
    </p:spTree>
    <p:extLst>
      <p:ext uri="{BB962C8B-B14F-4D97-AF65-F5344CB8AC3E}">
        <p14:creationId xmlns:p14="http://schemas.microsoft.com/office/powerpoint/2010/main" val="3808496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uiExpand="1" build="p"/>
      <p:bldP spid="32" grpId="0" animBg="1"/>
      <p:bldP spid="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8891AC-8B62-FBDE-274B-9EC35C0087B8}"/>
              </a:ext>
            </a:extLst>
          </p:cNvPr>
          <p:cNvSpPr>
            <a:spLocks noGrp="1"/>
          </p:cNvSpPr>
          <p:nvPr>
            <p:ph type="sldNum" sz="quarter" idx="12"/>
          </p:nvPr>
        </p:nvSpPr>
        <p:spPr/>
        <p:txBody>
          <a:bodyPr/>
          <a:lstStyle/>
          <a:p>
            <a:fld id="{3945BCA7-BE1F-44EA-8FAA-E97CADA8B770}" type="slidenum">
              <a:rPr lang="en-SG" smtClean="0"/>
              <a:t>53</a:t>
            </a:fld>
            <a:endParaRPr lang="en-SG" dirty="0"/>
          </a:p>
        </p:txBody>
      </p:sp>
      <p:sp>
        <p:nvSpPr>
          <p:cNvPr id="5" name="Slide Number Placeholder 3">
            <a:extLst>
              <a:ext uri="{FF2B5EF4-FFF2-40B4-BE49-F238E27FC236}">
                <a16:creationId xmlns:a16="http://schemas.microsoft.com/office/drawing/2014/main" id="{FF956062-55A8-50C6-4F5D-ED91535544AD}"/>
              </a:ext>
            </a:extLst>
          </p:cNvPr>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45BCA7-BE1F-44EA-8FAA-E97CADA8B770}" type="slidenum">
              <a:rPr lang="en-SG" smtClean="0"/>
              <a:pPr/>
              <a:t>53</a:t>
            </a:fld>
            <a:endParaRPr lang="en-SG" dirty="0"/>
          </a:p>
        </p:txBody>
      </p:sp>
      <p:sp>
        <p:nvSpPr>
          <p:cNvPr id="6" name="Slide Number Placeholder 3">
            <a:extLst>
              <a:ext uri="{FF2B5EF4-FFF2-40B4-BE49-F238E27FC236}">
                <a16:creationId xmlns:a16="http://schemas.microsoft.com/office/drawing/2014/main" id="{EFE0CBE9-758F-FCB6-A1DB-1C64119EB434}"/>
              </a:ext>
            </a:extLst>
          </p:cNvPr>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45BCA7-BE1F-44EA-8FAA-E97CADA8B770}" type="slidenum">
              <a:rPr lang="en-SG" smtClean="0"/>
              <a:pPr/>
              <a:t>53</a:t>
            </a:fld>
            <a:endParaRPr lang="en-SG" dirty="0"/>
          </a:p>
        </p:txBody>
      </p:sp>
      <p:sp>
        <p:nvSpPr>
          <p:cNvPr id="7" name="TextBox 6">
            <a:extLst>
              <a:ext uri="{FF2B5EF4-FFF2-40B4-BE49-F238E27FC236}">
                <a16:creationId xmlns:a16="http://schemas.microsoft.com/office/drawing/2014/main" id="{0C1DAAC0-A9DE-D180-2729-9FA5B7A6CB06}"/>
              </a:ext>
            </a:extLst>
          </p:cNvPr>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8" name="TextBox 7">
            <a:extLst>
              <a:ext uri="{FF2B5EF4-FFF2-40B4-BE49-F238E27FC236}">
                <a16:creationId xmlns:a16="http://schemas.microsoft.com/office/drawing/2014/main" id="{2F4AF6FC-99BC-37DB-AB1E-0CC9F65B742D}"/>
              </a:ext>
            </a:extLst>
          </p:cNvPr>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bg1"/>
                </a:solidFill>
              </a:rPr>
              <a:t>Properties of Sets</a:t>
            </a:r>
            <a:r>
              <a:rPr lang="en-SG" sz="1200" b="1" dirty="0">
                <a:solidFill>
                  <a:schemeClr val="accent4">
                    <a:lumMod val="60000"/>
                    <a:lumOff val="40000"/>
                  </a:schemeClr>
                </a:solidFill>
              </a:rPr>
              <a:t>	 Paradoxes and Axiomatisation</a:t>
            </a:r>
            <a:endParaRPr lang="en-SG" sz="1050" b="1" dirty="0">
              <a:solidFill>
                <a:schemeClr val="accent4">
                  <a:lumMod val="60000"/>
                  <a:lumOff val="40000"/>
                </a:schemeClr>
              </a:solidFill>
            </a:endParaRPr>
          </a:p>
        </p:txBody>
      </p:sp>
      <p:sp>
        <p:nvSpPr>
          <p:cNvPr id="9" name="TextBox 8">
            <a:extLst>
              <a:ext uri="{FF2B5EF4-FFF2-40B4-BE49-F238E27FC236}">
                <a16:creationId xmlns:a16="http://schemas.microsoft.com/office/drawing/2014/main" id="{04E8A02B-F8DF-E439-7646-3E05B9EDE1C9}"/>
              </a:ext>
            </a:extLst>
          </p:cNvPr>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0" name="Title 1">
            <a:extLst>
              <a:ext uri="{FF2B5EF4-FFF2-40B4-BE49-F238E27FC236}">
                <a16:creationId xmlns:a16="http://schemas.microsoft.com/office/drawing/2014/main" id="{F9D8DB1E-D8CE-A1DA-512B-A1ED50CEBEB1}"/>
              </a:ext>
            </a:extLst>
          </p:cNvPr>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5.3	Paradoxes</a:t>
            </a:r>
          </a:p>
        </p:txBody>
      </p:sp>
      <p:sp>
        <p:nvSpPr>
          <p:cNvPr id="11" name="Oval 10">
            <a:extLst>
              <a:ext uri="{FF2B5EF4-FFF2-40B4-BE49-F238E27FC236}">
                <a16:creationId xmlns:a16="http://schemas.microsoft.com/office/drawing/2014/main" id="{A35A4B87-78F7-2811-2102-2E3B7ED8A4B9}"/>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 name="Oval 11">
            <a:extLst>
              <a:ext uri="{FF2B5EF4-FFF2-40B4-BE49-F238E27FC236}">
                <a16:creationId xmlns:a16="http://schemas.microsoft.com/office/drawing/2014/main" id="{D4CD7CCF-B420-6999-97E8-CFA5D337E2BF}"/>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1F6D414A-812A-778A-2D6F-482D2EF81718}"/>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4" name="Oval 13">
            <a:extLst>
              <a:ext uri="{FF2B5EF4-FFF2-40B4-BE49-F238E27FC236}">
                <a16:creationId xmlns:a16="http://schemas.microsoft.com/office/drawing/2014/main" id="{A53C5597-1F5E-E39F-9E08-7145D9A52C47}"/>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C454FDE3-244E-3557-466F-905CC7A0DA5D}"/>
              </a:ext>
            </a:extLst>
          </p:cNvPr>
          <p:cNvSpPr/>
          <p:nvPr/>
        </p:nvSpPr>
        <p:spPr>
          <a:xfrm>
            <a:off x="4986388" y="27851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297F8F77-2DB7-0647-DDBA-5E731DABC4F5}"/>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02D4258E-74F4-06E3-804B-054219F52AC4}"/>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052A641A-B20C-09A4-5038-E7A00CB4EF9F}"/>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9" name="Oval 18">
            <a:extLst>
              <a:ext uri="{FF2B5EF4-FFF2-40B4-BE49-F238E27FC236}">
                <a16:creationId xmlns:a16="http://schemas.microsoft.com/office/drawing/2014/main" id="{BAF6A8F1-DA7F-AA98-E29C-AE0A103CA38B}"/>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A10958FA-7695-CDAF-0DF0-AD546D92456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4AE199AF-6627-1840-E7E4-A0089828D4F5}"/>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49060E89-6290-E3BC-CEEF-9359349A6FEA}"/>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8828C9DB-AD30-6BF9-AFEC-63932D87033F}"/>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D1041F1D-DA62-E49D-F921-09BC82F0A28A}"/>
              </a:ext>
            </a:extLst>
          </p:cNvPr>
          <p:cNvSpPr/>
          <p:nvPr/>
        </p:nvSpPr>
        <p:spPr>
          <a:xfrm>
            <a:off x="2882979" y="278514"/>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0E3922BE-B799-8714-72DA-FCD7C4208B19}"/>
              </a:ext>
            </a:extLst>
          </p:cNvPr>
          <p:cNvSpPr/>
          <p:nvPr/>
        </p:nvSpPr>
        <p:spPr>
          <a:xfrm>
            <a:off x="4833989" y="27851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TextBox 25">
            <a:extLst>
              <a:ext uri="{FF2B5EF4-FFF2-40B4-BE49-F238E27FC236}">
                <a16:creationId xmlns:a16="http://schemas.microsoft.com/office/drawing/2014/main" id="{E9792C6B-B8FE-3146-CA16-BA6372BA7FE2}"/>
              </a:ext>
            </a:extLst>
          </p:cNvPr>
          <p:cNvSpPr txBox="1"/>
          <p:nvPr/>
        </p:nvSpPr>
        <p:spPr>
          <a:xfrm>
            <a:off x="378682" y="1227669"/>
            <a:ext cx="8084674" cy="461665"/>
          </a:xfrm>
          <a:prstGeom prst="rect">
            <a:avLst/>
          </a:prstGeom>
          <a:noFill/>
        </p:spPr>
        <p:txBody>
          <a:bodyPr wrap="square">
            <a:spAutoFit/>
          </a:bodyPr>
          <a:lstStyle/>
          <a:p>
            <a:pPr>
              <a:spcAft>
                <a:spcPts val="600"/>
              </a:spcAft>
            </a:pPr>
            <a:r>
              <a:rPr lang="en-US" sz="2400" dirty="0"/>
              <a:t>Where have we gone wrong?</a:t>
            </a:r>
            <a:endParaRPr lang="en-SG" sz="2400" dirty="0"/>
          </a:p>
        </p:txBody>
      </p:sp>
      <p:sp>
        <p:nvSpPr>
          <p:cNvPr id="34" name="Oval 33">
            <a:extLst>
              <a:ext uri="{FF2B5EF4-FFF2-40B4-BE49-F238E27FC236}">
                <a16:creationId xmlns:a16="http://schemas.microsoft.com/office/drawing/2014/main" id="{01006B37-36CE-487C-9A01-358C8357BB5C}"/>
              </a:ext>
            </a:extLst>
          </p:cNvPr>
          <p:cNvSpPr/>
          <p:nvPr/>
        </p:nvSpPr>
        <p:spPr>
          <a:xfrm>
            <a:off x="4678575" y="26960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TextBox 35">
            <a:extLst>
              <a:ext uri="{FF2B5EF4-FFF2-40B4-BE49-F238E27FC236}">
                <a16:creationId xmlns:a16="http://schemas.microsoft.com/office/drawing/2014/main" id="{DFF6CB5C-767E-470A-F6FE-49FE489F6541}"/>
              </a:ext>
            </a:extLst>
          </p:cNvPr>
          <p:cNvSpPr txBox="1"/>
          <p:nvPr/>
        </p:nvSpPr>
        <p:spPr>
          <a:xfrm>
            <a:off x="415123" y="2102033"/>
            <a:ext cx="8084674" cy="2246769"/>
          </a:xfrm>
          <a:prstGeom prst="rect">
            <a:avLst/>
          </a:prstGeom>
          <a:noFill/>
        </p:spPr>
        <p:txBody>
          <a:bodyPr wrap="square">
            <a:spAutoFit/>
          </a:bodyPr>
          <a:lstStyle/>
          <a:p>
            <a:pPr marL="342900" indent="-342900">
              <a:spcAft>
                <a:spcPts val="600"/>
              </a:spcAft>
              <a:buFont typeface="Wingdings" panose="05000000000000000000" pitchFamily="2" charset="2"/>
              <a:buChar char="Ø"/>
            </a:pPr>
            <a:r>
              <a:rPr lang="en-US" sz="2400" dirty="0"/>
              <a:t>We allowed existence/creation of the </a:t>
            </a:r>
            <a:r>
              <a:rPr lang="en-US" sz="2400" i="1" dirty="0"/>
              <a:t>universal</a:t>
            </a:r>
            <a:r>
              <a:rPr lang="en-US" sz="2400" dirty="0"/>
              <a:t> set.</a:t>
            </a:r>
          </a:p>
          <a:p>
            <a:pPr marL="342900" indent="-342900">
              <a:spcAft>
                <a:spcPts val="600"/>
              </a:spcAft>
              <a:buFont typeface="Wingdings" panose="05000000000000000000" pitchFamily="2" charset="2"/>
              <a:buChar char="Ø"/>
            </a:pPr>
            <a:endParaRPr lang="en-US" sz="2400" dirty="0"/>
          </a:p>
          <a:p>
            <a:pPr marL="342900" indent="-342900">
              <a:spcAft>
                <a:spcPts val="600"/>
              </a:spcAft>
              <a:buFont typeface="Wingdings" panose="05000000000000000000" pitchFamily="2" charset="2"/>
              <a:buChar char="Ø"/>
            </a:pPr>
            <a:r>
              <a:rPr lang="en-US" sz="2400" dirty="0"/>
              <a:t>We allowed </a:t>
            </a:r>
            <a:r>
              <a:rPr lang="en-US" sz="2400" i="1" dirty="0"/>
              <a:t>unrestricted</a:t>
            </a:r>
            <a:r>
              <a:rPr lang="en-US" sz="2400" dirty="0"/>
              <a:t> creation of the new sets.</a:t>
            </a:r>
          </a:p>
          <a:p>
            <a:pPr>
              <a:spcAft>
                <a:spcPts val="600"/>
              </a:spcAft>
            </a:pPr>
            <a:endParaRPr lang="en-US" sz="2400" dirty="0"/>
          </a:p>
          <a:p>
            <a:pPr marL="342900" indent="-342900">
              <a:spcAft>
                <a:spcPts val="600"/>
              </a:spcAft>
              <a:buFont typeface="Wingdings" panose="05000000000000000000" pitchFamily="2" charset="2"/>
              <a:buChar char="Ø"/>
            </a:pPr>
            <a:r>
              <a:rPr lang="en-US" sz="2400" dirty="0"/>
              <a:t>We allowed possibility of set that may contain itself.</a:t>
            </a:r>
            <a:endParaRPr lang="en-SG" sz="2400" dirty="0"/>
          </a:p>
        </p:txBody>
      </p:sp>
      <p:sp>
        <p:nvSpPr>
          <p:cNvPr id="3" name="TextBox 2">
            <a:extLst>
              <a:ext uri="{FF2B5EF4-FFF2-40B4-BE49-F238E27FC236}">
                <a16:creationId xmlns:a16="http://schemas.microsoft.com/office/drawing/2014/main" id="{94243D21-AA7F-4DCD-C5C4-8F9CC356873D}"/>
              </a:ext>
            </a:extLst>
          </p:cNvPr>
          <p:cNvSpPr txBox="1"/>
          <p:nvPr/>
        </p:nvSpPr>
        <p:spPr>
          <a:xfrm>
            <a:off x="3110926" y="4953964"/>
            <a:ext cx="3032048" cy="523220"/>
          </a:xfrm>
          <a:prstGeom prst="rect">
            <a:avLst/>
          </a:prstGeom>
          <a:noFill/>
        </p:spPr>
        <p:txBody>
          <a:bodyPr wrap="none" rtlCol="0">
            <a:spAutoFit/>
          </a:bodyPr>
          <a:lstStyle/>
          <a:p>
            <a:r>
              <a:rPr lang="en-US" sz="2800" i="1" dirty="0">
                <a:solidFill>
                  <a:srgbClr val="C00000"/>
                </a:solidFill>
              </a:rPr>
              <a:t>Premises are false!</a:t>
            </a:r>
          </a:p>
        </p:txBody>
      </p:sp>
    </p:spTree>
    <p:extLst>
      <p:ext uri="{BB962C8B-B14F-4D97-AF65-F5344CB8AC3E}">
        <p14:creationId xmlns:p14="http://schemas.microsoft.com/office/powerpoint/2010/main" val="1610432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uild="p"/>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000C600-40FF-9A53-96A3-A5C8229AAF27}"/>
              </a:ext>
            </a:extLst>
          </p:cNvPr>
          <p:cNvSpPr>
            <a:spLocks noGrp="1"/>
          </p:cNvSpPr>
          <p:nvPr>
            <p:ph type="sldNum" sz="quarter" idx="12"/>
          </p:nvPr>
        </p:nvSpPr>
        <p:spPr/>
        <p:txBody>
          <a:bodyPr/>
          <a:lstStyle/>
          <a:p>
            <a:fld id="{3945BCA7-BE1F-44EA-8FAA-E97CADA8B770}" type="slidenum">
              <a:rPr lang="en-SG" smtClean="0"/>
              <a:t>54</a:t>
            </a:fld>
            <a:endParaRPr lang="en-SG" dirty="0"/>
          </a:p>
        </p:txBody>
      </p:sp>
      <p:sp>
        <p:nvSpPr>
          <p:cNvPr id="5" name="TextBox 4">
            <a:extLst>
              <a:ext uri="{FF2B5EF4-FFF2-40B4-BE49-F238E27FC236}">
                <a16:creationId xmlns:a16="http://schemas.microsoft.com/office/drawing/2014/main" id="{9B8A7756-EFA7-B532-AB3D-7A5DBCE4617F}"/>
              </a:ext>
            </a:extLst>
          </p:cNvPr>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6" name="TextBox 5">
            <a:extLst>
              <a:ext uri="{FF2B5EF4-FFF2-40B4-BE49-F238E27FC236}">
                <a16:creationId xmlns:a16="http://schemas.microsoft.com/office/drawing/2014/main" id="{444A3D73-C193-1535-968E-29DC3FAFCB04}"/>
              </a:ext>
            </a:extLst>
          </p:cNvPr>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bg1"/>
                </a:solidFill>
              </a:rPr>
              <a:t>Properties of Sets</a:t>
            </a:r>
            <a:r>
              <a:rPr lang="en-SG" sz="1200" b="1" dirty="0">
                <a:solidFill>
                  <a:schemeClr val="accent4">
                    <a:lumMod val="60000"/>
                    <a:lumOff val="40000"/>
                  </a:schemeClr>
                </a:solidFill>
              </a:rPr>
              <a:t>	 Paradoxes and Axiomatisation</a:t>
            </a:r>
            <a:endParaRPr lang="en-SG" sz="1050" b="1" dirty="0">
              <a:solidFill>
                <a:schemeClr val="accent4">
                  <a:lumMod val="60000"/>
                  <a:lumOff val="40000"/>
                </a:schemeClr>
              </a:solidFill>
            </a:endParaRPr>
          </a:p>
        </p:txBody>
      </p:sp>
      <p:sp>
        <p:nvSpPr>
          <p:cNvPr id="7" name="TextBox 6">
            <a:extLst>
              <a:ext uri="{FF2B5EF4-FFF2-40B4-BE49-F238E27FC236}">
                <a16:creationId xmlns:a16="http://schemas.microsoft.com/office/drawing/2014/main" id="{5D6583CD-28A1-9524-9844-073DE6249626}"/>
              </a:ext>
            </a:extLst>
          </p:cNvPr>
          <p:cNvSpPr txBox="1"/>
          <p:nvPr/>
        </p:nvSpPr>
        <p:spPr>
          <a:xfrm>
            <a:off x="0" y="495504"/>
            <a:ext cx="9144000" cy="577025"/>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8" name="Title 1">
            <a:extLst>
              <a:ext uri="{FF2B5EF4-FFF2-40B4-BE49-F238E27FC236}">
                <a16:creationId xmlns:a16="http://schemas.microsoft.com/office/drawing/2014/main" id="{FF912E1B-99A0-6BF9-F1EA-DE5AAD7264F5}"/>
              </a:ext>
            </a:extLst>
          </p:cNvPr>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5.3	Paradoxes</a:t>
            </a:r>
          </a:p>
        </p:txBody>
      </p:sp>
      <p:sp>
        <p:nvSpPr>
          <p:cNvPr id="9" name="Oval 8">
            <a:extLst>
              <a:ext uri="{FF2B5EF4-FFF2-40B4-BE49-F238E27FC236}">
                <a16:creationId xmlns:a16="http://schemas.microsoft.com/office/drawing/2014/main" id="{61B284C6-D4D9-728B-2AB0-E0EB52E3FBAB}"/>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0" name="Oval 9">
            <a:extLst>
              <a:ext uri="{FF2B5EF4-FFF2-40B4-BE49-F238E27FC236}">
                <a16:creationId xmlns:a16="http://schemas.microsoft.com/office/drawing/2014/main" id="{B68CBC85-0E1F-61F0-FBFB-5C2E70DCD63B}"/>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1" name="Oval 10">
            <a:extLst>
              <a:ext uri="{FF2B5EF4-FFF2-40B4-BE49-F238E27FC236}">
                <a16:creationId xmlns:a16="http://schemas.microsoft.com/office/drawing/2014/main" id="{8C0B9D1D-6D34-5817-F3D7-E380924C25AD}"/>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 name="Oval 11">
            <a:extLst>
              <a:ext uri="{FF2B5EF4-FFF2-40B4-BE49-F238E27FC236}">
                <a16:creationId xmlns:a16="http://schemas.microsoft.com/office/drawing/2014/main" id="{77D3C21A-646B-02E9-E7FE-F62F9AB0E3B4}"/>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551D14CE-0C9D-1CCB-2153-C49AE865D360}"/>
              </a:ext>
            </a:extLst>
          </p:cNvPr>
          <p:cNvSpPr/>
          <p:nvPr/>
        </p:nvSpPr>
        <p:spPr>
          <a:xfrm>
            <a:off x="4986388" y="27851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4" name="Oval 13">
            <a:extLst>
              <a:ext uri="{FF2B5EF4-FFF2-40B4-BE49-F238E27FC236}">
                <a16:creationId xmlns:a16="http://schemas.microsoft.com/office/drawing/2014/main" id="{9C33D40C-9760-4261-7924-6960AAB17E5E}"/>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E09BCDFE-34F9-18ED-C7FE-FE19E5728B5C}"/>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0559A26F-84C0-E9DB-C04D-F5B8FB726D6A}"/>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F747FE39-AB35-B12E-D249-481E1B004B8B}"/>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8ACFD8BE-AAA4-4105-2C5F-394F53F304F1}"/>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9" name="Oval 18">
            <a:extLst>
              <a:ext uri="{FF2B5EF4-FFF2-40B4-BE49-F238E27FC236}">
                <a16:creationId xmlns:a16="http://schemas.microsoft.com/office/drawing/2014/main" id="{C9479698-AB40-DF7D-E207-4A3B7C674A12}"/>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8E845229-C549-F511-05B7-D75F4887D0A5}"/>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CEB4A089-315E-CEC5-A027-DCF4A62ECBC4}"/>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EEFC1127-DD34-63B5-BE88-0B81BD6E8AF9}"/>
              </a:ext>
            </a:extLst>
          </p:cNvPr>
          <p:cNvSpPr/>
          <p:nvPr/>
        </p:nvSpPr>
        <p:spPr>
          <a:xfrm>
            <a:off x="2882979" y="278514"/>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CA3BACD0-9A3F-43B5-71E9-652B8BF3692B}"/>
              </a:ext>
            </a:extLst>
          </p:cNvPr>
          <p:cNvSpPr/>
          <p:nvPr/>
        </p:nvSpPr>
        <p:spPr>
          <a:xfrm>
            <a:off x="4833989" y="27851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611E4E76-1E2F-57F2-F117-9C24DFCB93B4}"/>
              </a:ext>
            </a:extLst>
          </p:cNvPr>
          <p:cNvSpPr/>
          <p:nvPr/>
        </p:nvSpPr>
        <p:spPr>
          <a:xfrm>
            <a:off x="4678575" y="26960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TextBox 28">
            <a:extLst>
              <a:ext uri="{FF2B5EF4-FFF2-40B4-BE49-F238E27FC236}">
                <a16:creationId xmlns:a16="http://schemas.microsoft.com/office/drawing/2014/main" id="{10856810-623E-4264-9A22-CF3F755D8906}"/>
              </a:ext>
            </a:extLst>
          </p:cNvPr>
          <p:cNvSpPr txBox="1"/>
          <p:nvPr/>
        </p:nvSpPr>
        <p:spPr>
          <a:xfrm>
            <a:off x="163358" y="475373"/>
            <a:ext cx="7493526" cy="523220"/>
          </a:xfrm>
          <a:prstGeom prst="rect">
            <a:avLst/>
          </a:prstGeom>
          <a:noFill/>
        </p:spPr>
        <p:txBody>
          <a:bodyPr wrap="square" rtlCol="0">
            <a:spAutoFit/>
          </a:bodyPr>
          <a:lstStyle/>
          <a:p>
            <a:pPr>
              <a:spcAft>
                <a:spcPts val="300"/>
              </a:spcAft>
            </a:pPr>
            <a:r>
              <a:rPr lang="en-US" sz="2800" dirty="0" err="1">
                <a:solidFill>
                  <a:schemeClr val="bg1"/>
                </a:solidFill>
              </a:rPr>
              <a:t>Axiomatisation</a:t>
            </a:r>
            <a:endParaRPr lang="en-US" sz="2800" dirty="0">
              <a:solidFill>
                <a:schemeClr val="bg1"/>
              </a:solidFill>
            </a:endParaRPr>
          </a:p>
        </p:txBody>
      </p:sp>
      <p:sp>
        <p:nvSpPr>
          <p:cNvPr id="30" name="TextBox 29">
            <a:extLst>
              <a:ext uri="{FF2B5EF4-FFF2-40B4-BE49-F238E27FC236}">
                <a16:creationId xmlns:a16="http://schemas.microsoft.com/office/drawing/2014/main" id="{305F93FD-D736-3593-8EB8-B734B1D373C8}"/>
              </a:ext>
            </a:extLst>
          </p:cNvPr>
          <p:cNvSpPr txBox="1"/>
          <p:nvPr/>
        </p:nvSpPr>
        <p:spPr>
          <a:xfrm>
            <a:off x="378682" y="1227669"/>
            <a:ext cx="8084674" cy="907941"/>
          </a:xfrm>
          <a:prstGeom prst="rect">
            <a:avLst/>
          </a:prstGeom>
          <a:noFill/>
        </p:spPr>
        <p:txBody>
          <a:bodyPr wrap="square">
            <a:spAutoFit/>
          </a:bodyPr>
          <a:lstStyle/>
          <a:p>
            <a:pPr>
              <a:spcAft>
                <a:spcPts val="600"/>
              </a:spcAft>
            </a:pPr>
            <a:r>
              <a:rPr lang="en-US" sz="2400" dirty="0"/>
              <a:t>1890s  -  Cantor’s Paradox</a:t>
            </a:r>
          </a:p>
          <a:p>
            <a:pPr>
              <a:spcAft>
                <a:spcPts val="600"/>
              </a:spcAft>
            </a:pPr>
            <a:r>
              <a:rPr lang="en-US" sz="2400" dirty="0"/>
              <a:t>1901    -  Russell’s Paradox</a:t>
            </a:r>
          </a:p>
        </p:txBody>
      </p:sp>
      <p:sp>
        <p:nvSpPr>
          <p:cNvPr id="32" name="TextBox 31">
            <a:extLst>
              <a:ext uri="{FF2B5EF4-FFF2-40B4-BE49-F238E27FC236}">
                <a16:creationId xmlns:a16="http://schemas.microsoft.com/office/drawing/2014/main" id="{C0F00095-74D7-E7D5-1B8C-946BD0699503}"/>
              </a:ext>
            </a:extLst>
          </p:cNvPr>
          <p:cNvSpPr txBox="1"/>
          <p:nvPr/>
        </p:nvSpPr>
        <p:spPr>
          <a:xfrm>
            <a:off x="414388" y="2503267"/>
            <a:ext cx="8100962" cy="1800493"/>
          </a:xfrm>
          <a:prstGeom prst="rect">
            <a:avLst/>
          </a:prstGeom>
          <a:noFill/>
        </p:spPr>
        <p:txBody>
          <a:bodyPr wrap="square">
            <a:spAutoFit/>
          </a:bodyPr>
          <a:lstStyle/>
          <a:p>
            <a:pPr>
              <a:spcAft>
                <a:spcPts val="600"/>
              </a:spcAft>
            </a:pPr>
            <a:r>
              <a:rPr lang="en-US" sz="2400" dirty="0"/>
              <a:t>In 1908, </a:t>
            </a:r>
            <a:r>
              <a:rPr lang="en-US" sz="2400" dirty="0" err="1"/>
              <a:t>Zermelo</a:t>
            </a:r>
            <a:r>
              <a:rPr lang="en-US" sz="2400" dirty="0"/>
              <a:t> gave the initial set of axioms to the set theory. </a:t>
            </a:r>
          </a:p>
          <a:p>
            <a:pPr>
              <a:spcAft>
                <a:spcPts val="600"/>
              </a:spcAft>
            </a:pPr>
            <a:r>
              <a:rPr lang="en-US" sz="2400" dirty="0"/>
              <a:t>These were later modified by </a:t>
            </a:r>
            <a:r>
              <a:rPr lang="en-US" sz="2400" dirty="0" err="1"/>
              <a:t>Skolem</a:t>
            </a:r>
            <a:r>
              <a:rPr lang="en-US" sz="2400" dirty="0"/>
              <a:t> and Frankel in 1922.</a:t>
            </a:r>
          </a:p>
          <a:p>
            <a:pPr>
              <a:spcAft>
                <a:spcPts val="600"/>
              </a:spcAft>
            </a:pPr>
            <a:endParaRPr lang="en-US" sz="2400" dirty="0"/>
          </a:p>
          <a:p>
            <a:pPr>
              <a:spcAft>
                <a:spcPts val="600"/>
              </a:spcAft>
            </a:pPr>
            <a:r>
              <a:rPr lang="en-US" sz="2400" dirty="0"/>
              <a:t>They are known as ZF Axioms.</a:t>
            </a:r>
            <a:endParaRPr lang="en-SG" sz="2400" dirty="0"/>
          </a:p>
        </p:txBody>
      </p:sp>
      <p:sp>
        <p:nvSpPr>
          <p:cNvPr id="3" name="TextBox 2">
            <a:extLst>
              <a:ext uri="{FF2B5EF4-FFF2-40B4-BE49-F238E27FC236}">
                <a16:creationId xmlns:a16="http://schemas.microsoft.com/office/drawing/2014/main" id="{08D7B684-DD9E-446B-2D86-F96E0BC5AB95}"/>
              </a:ext>
            </a:extLst>
          </p:cNvPr>
          <p:cNvSpPr txBox="1"/>
          <p:nvPr/>
        </p:nvSpPr>
        <p:spPr>
          <a:xfrm>
            <a:off x="6577549" y="1788367"/>
            <a:ext cx="837508" cy="461665"/>
          </a:xfrm>
          <a:prstGeom prst="rect">
            <a:avLst/>
          </a:prstGeom>
          <a:noFill/>
        </p:spPr>
        <p:txBody>
          <a:bodyPr wrap="square">
            <a:spAutoFit/>
          </a:bodyPr>
          <a:lstStyle/>
          <a:p>
            <a:r>
              <a:rPr lang="en-US" sz="2400" dirty="0">
                <a:solidFill>
                  <a:srgbClr val="C00000"/>
                </a:solidFill>
              </a:rPr>
              <a:t>cure</a:t>
            </a:r>
          </a:p>
        </p:txBody>
      </p:sp>
      <p:cxnSp>
        <p:nvCxnSpPr>
          <p:cNvPr id="26" name="Straight Arrow Connector 25">
            <a:extLst>
              <a:ext uri="{FF2B5EF4-FFF2-40B4-BE49-F238E27FC236}">
                <a16:creationId xmlns:a16="http://schemas.microsoft.com/office/drawing/2014/main" id="{D4CF4735-E930-27A1-A9B8-0BEFD3E95431}"/>
              </a:ext>
            </a:extLst>
          </p:cNvPr>
          <p:cNvCxnSpPr>
            <a:cxnSpLocks/>
            <a:endCxn id="3" idx="2"/>
          </p:cNvCxnSpPr>
          <p:nvPr/>
        </p:nvCxnSpPr>
        <p:spPr>
          <a:xfrm flipV="1">
            <a:off x="6474719" y="2250032"/>
            <a:ext cx="521584" cy="431236"/>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3200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DB194-C3C7-39F8-C8CE-9BECC7EC220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28505E9-5034-95D9-7EBD-D21CD583DDF9}"/>
              </a:ext>
            </a:extLst>
          </p:cNvPr>
          <p:cNvSpPr>
            <a:spLocks noGrp="1"/>
          </p:cNvSpPr>
          <p:nvPr>
            <p:ph type="sldNum" sz="quarter" idx="12"/>
          </p:nvPr>
        </p:nvSpPr>
        <p:spPr/>
        <p:txBody>
          <a:bodyPr/>
          <a:lstStyle/>
          <a:p>
            <a:fld id="{3945BCA7-BE1F-44EA-8FAA-E97CADA8B770}" type="slidenum">
              <a:rPr lang="en-SG" smtClean="0"/>
              <a:t>55</a:t>
            </a:fld>
            <a:endParaRPr lang="en-SG" dirty="0"/>
          </a:p>
        </p:txBody>
      </p:sp>
      <p:sp>
        <p:nvSpPr>
          <p:cNvPr id="5" name="TextBox 4">
            <a:extLst>
              <a:ext uri="{FF2B5EF4-FFF2-40B4-BE49-F238E27FC236}">
                <a16:creationId xmlns:a16="http://schemas.microsoft.com/office/drawing/2014/main" id="{18C1DD7E-D3D9-DAE8-A494-42B1EA5D70DB}"/>
              </a:ext>
            </a:extLst>
          </p:cNvPr>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6" name="TextBox 5">
            <a:extLst>
              <a:ext uri="{FF2B5EF4-FFF2-40B4-BE49-F238E27FC236}">
                <a16:creationId xmlns:a16="http://schemas.microsoft.com/office/drawing/2014/main" id="{25696654-6BC6-C921-7BB5-68B80F71CD0E}"/>
              </a:ext>
            </a:extLst>
          </p:cNvPr>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bg1"/>
                </a:solidFill>
              </a:rPr>
              <a:t>Properties of Sets</a:t>
            </a:r>
            <a:r>
              <a:rPr lang="en-SG" sz="1200" b="1" dirty="0">
                <a:solidFill>
                  <a:schemeClr val="accent4">
                    <a:lumMod val="60000"/>
                    <a:lumOff val="40000"/>
                  </a:schemeClr>
                </a:solidFill>
              </a:rPr>
              <a:t>	 Paradoxes and Axiomatisation</a:t>
            </a:r>
            <a:endParaRPr lang="en-SG" sz="1050" b="1" dirty="0">
              <a:solidFill>
                <a:schemeClr val="accent4">
                  <a:lumMod val="60000"/>
                  <a:lumOff val="40000"/>
                </a:schemeClr>
              </a:solidFill>
            </a:endParaRPr>
          </a:p>
        </p:txBody>
      </p:sp>
      <p:sp>
        <p:nvSpPr>
          <p:cNvPr id="7" name="TextBox 6">
            <a:extLst>
              <a:ext uri="{FF2B5EF4-FFF2-40B4-BE49-F238E27FC236}">
                <a16:creationId xmlns:a16="http://schemas.microsoft.com/office/drawing/2014/main" id="{CB281285-75B8-5214-155D-F2A33B1C5B47}"/>
              </a:ext>
            </a:extLst>
          </p:cNvPr>
          <p:cNvSpPr txBox="1"/>
          <p:nvPr/>
        </p:nvSpPr>
        <p:spPr>
          <a:xfrm>
            <a:off x="0" y="495504"/>
            <a:ext cx="9144000" cy="577025"/>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8" name="Title 1">
            <a:extLst>
              <a:ext uri="{FF2B5EF4-FFF2-40B4-BE49-F238E27FC236}">
                <a16:creationId xmlns:a16="http://schemas.microsoft.com/office/drawing/2014/main" id="{31A20C76-983B-43B5-9820-2039ED34B24D}"/>
              </a:ext>
            </a:extLst>
          </p:cNvPr>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5.3	Paradoxes</a:t>
            </a:r>
          </a:p>
        </p:txBody>
      </p:sp>
      <p:sp>
        <p:nvSpPr>
          <p:cNvPr id="9" name="Oval 8">
            <a:extLst>
              <a:ext uri="{FF2B5EF4-FFF2-40B4-BE49-F238E27FC236}">
                <a16:creationId xmlns:a16="http://schemas.microsoft.com/office/drawing/2014/main" id="{303BEFA1-52B3-7C49-350B-EB041657CD58}"/>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0" name="Oval 9">
            <a:extLst>
              <a:ext uri="{FF2B5EF4-FFF2-40B4-BE49-F238E27FC236}">
                <a16:creationId xmlns:a16="http://schemas.microsoft.com/office/drawing/2014/main" id="{4255EE39-090F-CEF9-D84C-806BD9C59B86}"/>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1" name="Oval 10">
            <a:extLst>
              <a:ext uri="{FF2B5EF4-FFF2-40B4-BE49-F238E27FC236}">
                <a16:creationId xmlns:a16="http://schemas.microsoft.com/office/drawing/2014/main" id="{BF78FF19-C168-AE92-F967-9F813B61A822}"/>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 name="Oval 11">
            <a:extLst>
              <a:ext uri="{FF2B5EF4-FFF2-40B4-BE49-F238E27FC236}">
                <a16:creationId xmlns:a16="http://schemas.microsoft.com/office/drawing/2014/main" id="{87FF0188-6446-20B0-62CD-014F946608D0}"/>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AE65093A-952A-CA02-B8AD-452266A79492}"/>
              </a:ext>
            </a:extLst>
          </p:cNvPr>
          <p:cNvSpPr/>
          <p:nvPr/>
        </p:nvSpPr>
        <p:spPr>
          <a:xfrm>
            <a:off x="4986388" y="27851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4" name="Oval 13">
            <a:extLst>
              <a:ext uri="{FF2B5EF4-FFF2-40B4-BE49-F238E27FC236}">
                <a16:creationId xmlns:a16="http://schemas.microsoft.com/office/drawing/2014/main" id="{92D82F55-24E1-233A-6C26-D571ECD5F17D}"/>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66B269B8-896B-A2C6-1ABB-E5ACC1F87640}"/>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E6CCCC1A-11B8-93AC-FCA8-FE1CD49CB042}"/>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F22CAB09-F468-15F0-E07A-9581EA880350}"/>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7B7083BA-E1E1-8B74-48FD-CBC74CD77BA1}"/>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9" name="Oval 18">
            <a:extLst>
              <a:ext uri="{FF2B5EF4-FFF2-40B4-BE49-F238E27FC236}">
                <a16:creationId xmlns:a16="http://schemas.microsoft.com/office/drawing/2014/main" id="{51FB9D55-72E5-F24B-2FC7-B60E7B6590D4}"/>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6C63F972-1429-3240-9E6A-E26A6F557847}"/>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2B130759-3BEE-1EF5-11C6-4D6C88AACE50}"/>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87C148CC-5A7C-158F-7BFA-E9FC6CEB200F}"/>
              </a:ext>
            </a:extLst>
          </p:cNvPr>
          <p:cNvSpPr/>
          <p:nvPr/>
        </p:nvSpPr>
        <p:spPr>
          <a:xfrm>
            <a:off x="2882979" y="278514"/>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5B19BC91-84F9-6A94-3DE9-EC903F6B2ABB}"/>
              </a:ext>
            </a:extLst>
          </p:cNvPr>
          <p:cNvSpPr/>
          <p:nvPr/>
        </p:nvSpPr>
        <p:spPr>
          <a:xfrm>
            <a:off x="4833989" y="27851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59E93155-10A5-FCF3-6406-E0B3FF48A47E}"/>
              </a:ext>
            </a:extLst>
          </p:cNvPr>
          <p:cNvSpPr/>
          <p:nvPr/>
        </p:nvSpPr>
        <p:spPr>
          <a:xfrm>
            <a:off x="4678575" y="26960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TextBox 28">
            <a:extLst>
              <a:ext uri="{FF2B5EF4-FFF2-40B4-BE49-F238E27FC236}">
                <a16:creationId xmlns:a16="http://schemas.microsoft.com/office/drawing/2014/main" id="{8B2C4754-E877-7E06-110E-D9D15569A3CF}"/>
              </a:ext>
            </a:extLst>
          </p:cNvPr>
          <p:cNvSpPr txBox="1"/>
          <p:nvPr/>
        </p:nvSpPr>
        <p:spPr>
          <a:xfrm>
            <a:off x="163358" y="475373"/>
            <a:ext cx="7493526" cy="523220"/>
          </a:xfrm>
          <a:prstGeom prst="rect">
            <a:avLst/>
          </a:prstGeom>
          <a:noFill/>
        </p:spPr>
        <p:txBody>
          <a:bodyPr wrap="square" rtlCol="0">
            <a:spAutoFit/>
          </a:bodyPr>
          <a:lstStyle/>
          <a:p>
            <a:pPr>
              <a:spcAft>
                <a:spcPts val="300"/>
              </a:spcAft>
            </a:pPr>
            <a:r>
              <a:rPr lang="en-US" sz="2800" dirty="0" err="1">
                <a:solidFill>
                  <a:schemeClr val="bg1"/>
                </a:solidFill>
              </a:rPr>
              <a:t>Zermelo</a:t>
            </a:r>
            <a:r>
              <a:rPr lang="en-US" sz="2800" dirty="0">
                <a:solidFill>
                  <a:schemeClr val="bg1"/>
                </a:solidFill>
              </a:rPr>
              <a:t>-Frankel Axioms</a:t>
            </a:r>
          </a:p>
        </p:txBody>
      </p:sp>
      <p:grpSp>
        <p:nvGrpSpPr>
          <p:cNvPr id="2" name="Group 1">
            <a:extLst>
              <a:ext uri="{FF2B5EF4-FFF2-40B4-BE49-F238E27FC236}">
                <a16:creationId xmlns:a16="http://schemas.microsoft.com/office/drawing/2014/main" id="{27211F30-A31D-7FCF-2C7B-A4DA9E15F559}"/>
              </a:ext>
            </a:extLst>
          </p:cNvPr>
          <p:cNvGrpSpPr/>
          <p:nvPr/>
        </p:nvGrpSpPr>
        <p:grpSpPr>
          <a:xfrm>
            <a:off x="235621" y="1496335"/>
            <a:ext cx="7863578" cy="1149427"/>
            <a:chOff x="919121" y="1117309"/>
            <a:chExt cx="7863578" cy="1348983"/>
          </a:xfrm>
        </p:grpSpPr>
        <p:sp>
          <p:nvSpPr>
            <p:cNvPr id="3" name="Rectangle 2">
              <a:extLst>
                <a:ext uri="{FF2B5EF4-FFF2-40B4-BE49-F238E27FC236}">
                  <a16:creationId xmlns:a16="http://schemas.microsoft.com/office/drawing/2014/main" id="{9BADC4D9-D4D4-2319-080E-2217615C6E52}"/>
                </a:ext>
              </a:extLst>
            </p:cNvPr>
            <p:cNvSpPr/>
            <p:nvPr/>
          </p:nvSpPr>
          <p:spPr>
            <a:xfrm>
              <a:off x="919121" y="1606362"/>
              <a:ext cx="7863578" cy="859930"/>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4" name="Rectangle 23">
              <a:extLst>
                <a:ext uri="{FF2B5EF4-FFF2-40B4-BE49-F238E27FC236}">
                  <a16:creationId xmlns:a16="http://schemas.microsoft.com/office/drawing/2014/main" id="{6A3C431F-5735-6746-F806-FDCF7F41987E}"/>
                </a:ext>
              </a:extLst>
            </p:cNvPr>
            <p:cNvSpPr/>
            <p:nvPr/>
          </p:nvSpPr>
          <p:spPr>
            <a:xfrm>
              <a:off x="919121" y="1133448"/>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6" name="TextBox 25">
              <a:extLst>
                <a:ext uri="{FF2B5EF4-FFF2-40B4-BE49-F238E27FC236}">
                  <a16:creationId xmlns:a16="http://schemas.microsoft.com/office/drawing/2014/main" id="{810D7444-4EE1-5B6B-801F-312D54E25572}"/>
                </a:ext>
              </a:extLst>
            </p:cNvPr>
            <p:cNvSpPr txBox="1"/>
            <p:nvPr/>
          </p:nvSpPr>
          <p:spPr>
            <a:xfrm>
              <a:off x="1035267" y="1117309"/>
              <a:ext cx="5278853" cy="541816"/>
            </a:xfrm>
            <a:prstGeom prst="rect">
              <a:avLst/>
            </a:prstGeom>
            <a:noFill/>
          </p:spPr>
          <p:txBody>
            <a:bodyPr wrap="square" rtlCol="0">
              <a:spAutoFit/>
            </a:bodyPr>
            <a:lstStyle/>
            <a:p>
              <a:r>
                <a:rPr lang="en-SG" sz="2400" dirty="0">
                  <a:solidFill>
                    <a:schemeClr val="bg1"/>
                  </a:solidFill>
                </a:rPr>
                <a:t>1. Extensionality Axiom</a:t>
              </a:r>
            </a:p>
          </p:txBody>
        </p:sp>
        <p:sp>
          <p:nvSpPr>
            <p:cNvPr id="27" name="TextBox 26">
              <a:extLst>
                <a:ext uri="{FF2B5EF4-FFF2-40B4-BE49-F238E27FC236}">
                  <a16:creationId xmlns:a16="http://schemas.microsoft.com/office/drawing/2014/main" id="{15D8B079-6782-7AD6-A868-1101401D4878}"/>
                </a:ext>
              </a:extLst>
            </p:cNvPr>
            <p:cNvSpPr txBox="1"/>
            <p:nvPr/>
          </p:nvSpPr>
          <p:spPr>
            <a:xfrm>
              <a:off x="1035267" y="1749595"/>
              <a:ext cx="7493526" cy="469574"/>
            </a:xfrm>
            <a:prstGeom prst="rect">
              <a:avLst/>
            </a:prstGeom>
            <a:noFill/>
          </p:spPr>
          <p:txBody>
            <a:bodyPr wrap="square" rtlCol="0">
              <a:spAutoFit/>
            </a:bodyPr>
            <a:lstStyle/>
            <a:p>
              <a:pPr>
                <a:spcAft>
                  <a:spcPts val="300"/>
                </a:spcAft>
              </a:pPr>
              <a:r>
                <a:rPr lang="en-US" sz="2000" dirty="0"/>
                <a:t>Two sets are equal if and only if they have the same elements.</a:t>
              </a:r>
            </a:p>
          </p:txBody>
        </p:sp>
      </p:grpSp>
      <p:grpSp>
        <p:nvGrpSpPr>
          <p:cNvPr id="28" name="Group 27">
            <a:extLst>
              <a:ext uri="{FF2B5EF4-FFF2-40B4-BE49-F238E27FC236}">
                <a16:creationId xmlns:a16="http://schemas.microsoft.com/office/drawing/2014/main" id="{61AC38B8-2275-0671-2BB5-55CC8D06F832}"/>
              </a:ext>
            </a:extLst>
          </p:cNvPr>
          <p:cNvGrpSpPr/>
          <p:nvPr/>
        </p:nvGrpSpPr>
        <p:grpSpPr>
          <a:xfrm>
            <a:off x="235621" y="3100654"/>
            <a:ext cx="7863578" cy="1149427"/>
            <a:chOff x="919121" y="1117309"/>
            <a:chExt cx="7863578" cy="1348983"/>
          </a:xfrm>
        </p:grpSpPr>
        <p:sp>
          <p:nvSpPr>
            <p:cNvPr id="31" name="Rectangle 30">
              <a:extLst>
                <a:ext uri="{FF2B5EF4-FFF2-40B4-BE49-F238E27FC236}">
                  <a16:creationId xmlns:a16="http://schemas.microsoft.com/office/drawing/2014/main" id="{9B4EA183-1087-A022-ABD3-9CA1A9992E6C}"/>
                </a:ext>
              </a:extLst>
            </p:cNvPr>
            <p:cNvSpPr/>
            <p:nvPr/>
          </p:nvSpPr>
          <p:spPr>
            <a:xfrm>
              <a:off x="919121" y="1606362"/>
              <a:ext cx="7863578" cy="859930"/>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3" name="Rectangle 32">
              <a:extLst>
                <a:ext uri="{FF2B5EF4-FFF2-40B4-BE49-F238E27FC236}">
                  <a16:creationId xmlns:a16="http://schemas.microsoft.com/office/drawing/2014/main" id="{6136C83F-41CB-207C-C528-1F491CD2D346}"/>
                </a:ext>
              </a:extLst>
            </p:cNvPr>
            <p:cNvSpPr/>
            <p:nvPr/>
          </p:nvSpPr>
          <p:spPr>
            <a:xfrm>
              <a:off x="919121" y="1133448"/>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4" name="TextBox 33">
              <a:extLst>
                <a:ext uri="{FF2B5EF4-FFF2-40B4-BE49-F238E27FC236}">
                  <a16:creationId xmlns:a16="http://schemas.microsoft.com/office/drawing/2014/main" id="{D6AF2676-616D-F066-7BA7-D8C8427BFB6A}"/>
                </a:ext>
              </a:extLst>
            </p:cNvPr>
            <p:cNvSpPr txBox="1"/>
            <p:nvPr/>
          </p:nvSpPr>
          <p:spPr>
            <a:xfrm>
              <a:off x="1035267" y="1117309"/>
              <a:ext cx="5278853" cy="541816"/>
            </a:xfrm>
            <a:prstGeom prst="rect">
              <a:avLst/>
            </a:prstGeom>
            <a:noFill/>
          </p:spPr>
          <p:txBody>
            <a:bodyPr wrap="square" rtlCol="0">
              <a:spAutoFit/>
            </a:bodyPr>
            <a:lstStyle/>
            <a:p>
              <a:r>
                <a:rPr lang="en-SG" sz="2400" dirty="0">
                  <a:solidFill>
                    <a:schemeClr val="bg1"/>
                  </a:solidFill>
                </a:rPr>
                <a:t>2. Null Set Axiom</a:t>
              </a:r>
            </a:p>
          </p:txBody>
        </p:sp>
        <p:sp>
          <p:nvSpPr>
            <p:cNvPr id="35" name="TextBox 34">
              <a:extLst>
                <a:ext uri="{FF2B5EF4-FFF2-40B4-BE49-F238E27FC236}">
                  <a16:creationId xmlns:a16="http://schemas.microsoft.com/office/drawing/2014/main" id="{D8C53EDD-5D25-88CD-6515-22F1D09000BD}"/>
                </a:ext>
              </a:extLst>
            </p:cNvPr>
            <p:cNvSpPr txBox="1"/>
            <p:nvPr/>
          </p:nvSpPr>
          <p:spPr>
            <a:xfrm>
              <a:off x="1035267" y="1749595"/>
              <a:ext cx="7493526" cy="469574"/>
            </a:xfrm>
            <a:prstGeom prst="rect">
              <a:avLst/>
            </a:prstGeom>
            <a:noFill/>
          </p:spPr>
          <p:txBody>
            <a:bodyPr wrap="square" rtlCol="0">
              <a:spAutoFit/>
            </a:bodyPr>
            <a:lstStyle/>
            <a:p>
              <a:pPr>
                <a:spcAft>
                  <a:spcPts val="300"/>
                </a:spcAft>
              </a:pPr>
              <a:r>
                <a:rPr lang="en-US" sz="2000" dirty="0"/>
                <a:t>There exists a set with no elements.</a:t>
              </a:r>
            </a:p>
          </p:txBody>
        </p:sp>
      </p:grpSp>
      <p:grpSp>
        <p:nvGrpSpPr>
          <p:cNvPr id="36" name="Group 35">
            <a:extLst>
              <a:ext uri="{FF2B5EF4-FFF2-40B4-BE49-F238E27FC236}">
                <a16:creationId xmlns:a16="http://schemas.microsoft.com/office/drawing/2014/main" id="{EB4FDB2F-699E-A88E-1CB7-ABCA9DD30B0D}"/>
              </a:ext>
            </a:extLst>
          </p:cNvPr>
          <p:cNvGrpSpPr/>
          <p:nvPr/>
        </p:nvGrpSpPr>
        <p:grpSpPr>
          <a:xfrm>
            <a:off x="235621" y="4787214"/>
            <a:ext cx="7863578" cy="1149427"/>
            <a:chOff x="919121" y="1117309"/>
            <a:chExt cx="7863578" cy="1348983"/>
          </a:xfrm>
        </p:grpSpPr>
        <p:sp>
          <p:nvSpPr>
            <p:cNvPr id="37" name="Rectangle 36">
              <a:extLst>
                <a:ext uri="{FF2B5EF4-FFF2-40B4-BE49-F238E27FC236}">
                  <a16:creationId xmlns:a16="http://schemas.microsoft.com/office/drawing/2014/main" id="{38EAAA44-BD73-4C87-8035-56D98B6725A4}"/>
                </a:ext>
              </a:extLst>
            </p:cNvPr>
            <p:cNvSpPr/>
            <p:nvPr/>
          </p:nvSpPr>
          <p:spPr>
            <a:xfrm>
              <a:off x="919121" y="1606362"/>
              <a:ext cx="7863578" cy="859930"/>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8" name="Rectangle 37">
              <a:extLst>
                <a:ext uri="{FF2B5EF4-FFF2-40B4-BE49-F238E27FC236}">
                  <a16:creationId xmlns:a16="http://schemas.microsoft.com/office/drawing/2014/main" id="{CEEA874F-37F2-6E32-A9F5-1ED6C5CB2357}"/>
                </a:ext>
              </a:extLst>
            </p:cNvPr>
            <p:cNvSpPr/>
            <p:nvPr/>
          </p:nvSpPr>
          <p:spPr>
            <a:xfrm>
              <a:off x="919121" y="1133448"/>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9" name="TextBox 38">
              <a:extLst>
                <a:ext uri="{FF2B5EF4-FFF2-40B4-BE49-F238E27FC236}">
                  <a16:creationId xmlns:a16="http://schemas.microsoft.com/office/drawing/2014/main" id="{CEC063B2-9AD4-959C-0A67-1A6E5BCE6475}"/>
                </a:ext>
              </a:extLst>
            </p:cNvPr>
            <p:cNvSpPr txBox="1"/>
            <p:nvPr/>
          </p:nvSpPr>
          <p:spPr>
            <a:xfrm>
              <a:off x="1035267" y="1117309"/>
              <a:ext cx="5278853" cy="541816"/>
            </a:xfrm>
            <a:prstGeom prst="rect">
              <a:avLst/>
            </a:prstGeom>
            <a:noFill/>
          </p:spPr>
          <p:txBody>
            <a:bodyPr wrap="square" rtlCol="0">
              <a:spAutoFit/>
            </a:bodyPr>
            <a:lstStyle/>
            <a:p>
              <a:r>
                <a:rPr lang="en-SG" sz="2400" dirty="0">
                  <a:solidFill>
                    <a:schemeClr val="bg1"/>
                  </a:solidFill>
                </a:rPr>
                <a:t>3. Pairing Axiom</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038EAA28-F5E1-E10D-00F6-022510288CC9}"/>
                    </a:ext>
                  </a:extLst>
                </p:cNvPr>
                <p:cNvSpPr txBox="1"/>
                <p:nvPr/>
              </p:nvSpPr>
              <p:spPr>
                <a:xfrm>
                  <a:off x="1035267" y="1749594"/>
                  <a:ext cx="7493526" cy="469574"/>
                </a:xfrm>
                <a:prstGeom prst="rect">
                  <a:avLst/>
                </a:prstGeom>
                <a:noFill/>
              </p:spPr>
              <p:txBody>
                <a:bodyPr wrap="square" rtlCol="0">
                  <a:spAutoFit/>
                </a:bodyPr>
                <a:lstStyle/>
                <a:p>
                  <a:pPr>
                    <a:spcAft>
                      <a:spcPts val="300"/>
                    </a:spcAft>
                  </a:pPr>
                  <a:r>
                    <a:rPr lang="en-US" sz="2000" dirty="0"/>
                    <a:t>Given any sets </a:t>
                  </a:r>
                  <a14:m>
                    <m:oMath xmlns:m="http://schemas.openxmlformats.org/officeDocument/2006/math">
                      <m:r>
                        <a:rPr lang="en-US" sz="2000" b="0" i="1" smtClean="0">
                          <a:latin typeface="Cambria Math" panose="02040503050406030204" pitchFamily="18" charset="0"/>
                        </a:rPr>
                        <m:t>𝑥</m:t>
                      </m:r>
                    </m:oMath>
                  </a14:m>
                  <a:r>
                    <a:rPr lang="en-US" sz="2000" dirty="0"/>
                    <a:t> and </a:t>
                  </a:r>
                  <a14:m>
                    <m:oMath xmlns:m="http://schemas.openxmlformats.org/officeDocument/2006/math">
                      <m:r>
                        <a:rPr lang="en-US" sz="2000" b="0" i="1" smtClean="0">
                          <a:latin typeface="Cambria Math" panose="02040503050406030204" pitchFamily="18" charset="0"/>
                        </a:rPr>
                        <m:t>𝑦</m:t>
                      </m:r>
                    </m:oMath>
                  </a14:m>
                  <a:r>
                    <a:rPr lang="en-US" sz="2000" dirty="0"/>
                    <a:t>, there is a set whose elements are </a:t>
                  </a:r>
                  <a14:m>
                    <m:oMath xmlns:m="http://schemas.openxmlformats.org/officeDocument/2006/math">
                      <m:r>
                        <a:rPr lang="en-US" sz="2000" i="1">
                          <a:latin typeface="Cambria Math" panose="02040503050406030204" pitchFamily="18" charset="0"/>
                        </a:rPr>
                        <m:t>𝑥</m:t>
                      </m:r>
                    </m:oMath>
                  </a14:m>
                  <a:r>
                    <a:rPr lang="en-US" sz="2000" dirty="0"/>
                    <a:t> and </a:t>
                  </a:r>
                  <a14:m>
                    <m:oMath xmlns:m="http://schemas.openxmlformats.org/officeDocument/2006/math">
                      <m:r>
                        <a:rPr lang="en-US" sz="2000" b="0" i="1" smtClean="0">
                          <a:latin typeface="Cambria Math" panose="02040503050406030204" pitchFamily="18" charset="0"/>
                        </a:rPr>
                        <m:t>𝑦</m:t>
                      </m:r>
                      <m:r>
                        <a:rPr lang="en-US" sz="2000" b="0" i="1" smtClean="0">
                          <a:latin typeface="Cambria Math" panose="02040503050406030204" pitchFamily="18" charset="0"/>
                        </a:rPr>
                        <m:t>.</m:t>
                      </m:r>
                    </m:oMath>
                  </a14:m>
                  <a:endParaRPr lang="en-US" sz="2000" dirty="0"/>
                </a:p>
              </p:txBody>
            </p:sp>
          </mc:Choice>
          <mc:Fallback xmlns="">
            <p:sp>
              <p:nvSpPr>
                <p:cNvPr id="40" name="TextBox 39">
                  <a:extLst>
                    <a:ext uri="{FF2B5EF4-FFF2-40B4-BE49-F238E27FC236}">
                      <a16:creationId xmlns:a16="http://schemas.microsoft.com/office/drawing/2014/main" id="{038EAA28-F5E1-E10D-00F6-022510288CC9}"/>
                    </a:ext>
                  </a:extLst>
                </p:cNvPr>
                <p:cNvSpPr txBox="1">
                  <a:spLocks noRot="1" noChangeAspect="1" noMove="1" noResize="1" noEditPoints="1" noAdjustHandles="1" noChangeArrowheads="1" noChangeShapeType="1" noTextEdit="1"/>
                </p:cNvSpPr>
                <p:nvPr/>
              </p:nvSpPr>
              <p:spPr>
                <a:xfrm>
                  <a:off x="1035267" y="1749594"/>
                  <a:ext cx="7493526" cy="469574"/>
                </a:xfrm>
                <a:prstGeom prst="rect">
                  <a:avLst/>
                </a:prstGeom>
                <a:blipFill>
                  <a:blip r:embed="rId2"/>
                  <a:stretch>
                    <a:fillRect l="-895" t="-9231" b="-27692"/>
                  </a:stretch>
                </a:blipFill>
              </p:spPr>
              <p:txBody>
                <a:bodyPr/>
                <a:lstStyle/>
                <a:p>
                  <a:r>
                    <a:rPr lang="en-SG">
                      <a:noFill/>
                    </a:rPr>
                    <a:t> </a:t>
                  </a:r>
                </a:p>
              </p:txBody>
            </p:sp>
          </mc:Fallback>
        </mc:AlternateContent>
      </p:grpSp>
    </p:spTree>
    <p:extLst>
      <p:ext uri="{BB962C8B-B14F-4D97-AF65-F5344CB8AC3E}">
        <p14:creationId xmlns:p14="http://schemas.microsoft.com/office/powerpoint/2010/main" val="298248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A241D-93B3-269F-9EB4-CA1EF6C727F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75C53A1-9870-C0E1-25D0-7B6169C4985A}"/>
              </a:ext>
            </a:extLst>
          </p:cNvPr>
          <p:cNvSpPr>
            <a:spLocks noGrp="1"/>
          </p:cNvSpPr>
          <p:nvPr>
            <p:ph type="sldNum" sz="quarter" idx="12"/>
          </p:nvPr>
        </p:nvSpPr>
        <p:spPr/>
        <p:txBody>
          <a:bodyPr/>
          <a:lstStyle/>
          <a:p>
            <a:fld id="{3945BCA7-BE1F-44EA-8FAA-E97CADA8B770}" type="slidenum">
              <a:rPr lang="en-SG" smtClean="0"/>
              <a:t>56</a:t>
            </a:fld>
            <a:endParaRPr lang="en-SG" dirty="0"/>
          </a:p>
        </p:txBody>
      </p:sp>
      <p:sp>
        <p:nvSpPr>
          <p:cNvPr id="5" name="TextBox 4">
            <a:extLst>
              <a:ext uri="{FF2B5EF4-FFF2-40B4-BE49-F238E27FC236}">
                <a16:creationId xmlns:a16="http://schemas.microsoft.com/office/drawing/2014/main" id="{BFAB7A16-F735-ADEC-F65F-66D2AB8C08C2}"/>
              </a:ext>
            </a:extLst>
          </p:cNvPr>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6" name="TextBox 5">
            <a:extLst>
              <a:ext uri="{FF2B5EF4-FFF2-40B4-BE49-F238E27FC236}">
                <a16:creationId xmlns:a16="http://schemas.microsoft.com/office/drawing/2014/main" id="{3D2C728D-8BD8-20ED-D0FB-AF779874EF1A}"/>
              </a:ext>
            </a:extLst>
          </p:cNvPr>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bg1"/>
                </a:solidFill>
              </a:rPr>
              <a:t>Properties of Sets</a:t>
            </a:r>
            <a:r>
              <a:rPr lang="en-SG" sz="1200" b="1" dirty="0">
                <a:solidFill>
                  <a:schemeClr val="accent4">
                    <a:lumMod val="60000"/>
                    <a:lumOff val="40000"/>
                  </a:schemeClr>
                </a:solidFill>
              </a:rPr>
              <a:t>	 Paradoxes and Axiomatisation</a:t>
            </a:r>
            <a:endParaRPr lang="en-SG" sz="1050" b="1" dirty="0">
              <a:solidFill>
                <a:schemeClr val="accent4">
                  <a:lumMod val="60000"/>
                  <a:lumOff val="40000"/>
                </a:schemeClr>
              </a:solidFill>
            </a:endParaRPr>
          </a:p>
        </p:txBody>
      </p:sp>
      <p:sp>
        <p:nvSpPr>
          <p:cNvPr id="7" name="TextBox 6">
            <a:extLst>
              <a:ext uri="{FF2B5EF4-FFF2-40B4-BE49-F238E27FC236}">
                <a16:creationId xmlns:a16="http://schemas.microsoft.com/office/drawing/2014/main" id="{161C772D-4F4E-DF16-3214-2DFCE70AF48D}"/>
              </a:ext>
            </a:extLst>
          </p:cNvPr>
          <p:cNvSpPr txBox="1"/>
          <p:nvPr/>
        </p:nvSpPr>
        <p:spPr>
          <a:xfrm>
            <a:off x="0" y="495504"/>
            <a:ext cx="9144000" cy="577025"/>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8" name="Title 1">
            <a:extLst>
              <a:ext uri="{FF2B5EF4-FFF2-40B4-BE49-F238E27FC236}">
                <a16:creationId xmlns:a16="http://schemas.microsoft.com/office/drawing/2014/main" id="{B2234620-2983-020C-48B1-7A7A66F35D8D}"/>
              </a:ext>
            </a:extLst>
          </p:cNvPr>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5.3	Paradoxes</a:t>
            </a:r>
          </a:p>
        </p:txBody>
      </p:sp>
      <p:sp>
        <p:nvSpPr>
          <p:cNvPr id="9" name="Oval 8">
            <a:extLst>
              <a:ext uri="{FF2B5EF4-FFF2-40B4-BE49-F238E27FC236}">
                <a16:creationId xmlns:a16="http://schemas.microsoft.com/office/drawing/2014/main" id="{BD8459E3-1095-F6CA-B346-8A9D0ACF1019}"/>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0" name="Oval 9">
            <a:extLst>
              <a:ext uri="{FF2B5EF4-FFF2-40B4-BE49-F238E27FC236}">
                <a16:creationId xmlns:a16="http://schemas.microsoft.com/office/drawing/2014/main" id="{3B2E9E74-3461-31F2-EE9F-DCFABF4896B0}"/>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1" name="Oval 10">
            <a:extLst>
              <a:ext uri="{FF2B5EF4-FFF2-40B4-BE49-F238E27FC236}">
                <a16:creationId xmlns:a16="http://schemas.microsoft.com/office/drawing/2014/main" id="{8E6172E6-5780-F786-3FAC-F1939685A04E}"/>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 name="Oval 11">
            <a:extLst>
              <a:ext uri="{FF2B5EF4-FFF2-40B4-BE49-F238E27FC236}">
                <a16:creationId xmlns:a16="http://schemas.microsoft.com/office/drawing/2014/main" id="{A8160B2F-3C62-8258-D2A2-2CD5A6EB1A91}"/>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DC4E1BC8-AFB7-80F7-6B47-0990832DCE28}"/>
              </a:ext>
            </a:extLst>
          </p:cNvPr>
          <p:cNvSpPr/>
          <p:nvPr/>
        </p:nvSpPr>
        <p:spPr>
          <a:xfrm>
            <a:off x="4986388" y="27851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4" name="Oval 13">
            <a:extLst>
              <a:ext uri="{FF2B5EF4-FFF2-40B4-BE49-F238E27FC236}">
                <a16:creationId xmlns:a16="http://schemas.microsoft.com/office/drawing/2014/main" id="{8F582C66-EB10-254C-FAC8-188F5FD407B1}"/>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8548F71E-0626-CB02-2EF3-ABD24CE96E27}"/>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0C003F9D-3D78-4F8B-148F-7EC0EE615ABC}"/>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9DBBC680-A591-FD52-0F43-C999F0ADAC0A}"/>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4435F179-8CE5-E408-697C-6664CF9C83AE}"/>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9" name="Oval 18">
            <a:extLst>
              <a:ext uri="{FF2B5EF4-FFF2-40B4-BE49-F238E27FC236}">
                <a16:creationId xmlns:a16="http://schemas.microsoft.com/office/drawing/2014/main" id="{91C40646-53C3-11B1-DEA8-5D9AF175FE83}"/>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3A41C51C-2FB0-1B0A-2E1F-3B12D85CA249}"/>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B90A4A79-68E0-0F18-9021-753A9A7201B1}"/>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859ECDFD-977B-8E3E-18C9-A58582652A66}"/>
              </a:ext>
            </a:extLst>
          </p:cNvPr>
          <p:cNvSpPr/>
          <p:nvPr/>
        </p:nvSpPr>
        <p:spPr>
          <a:xfrm>
            <a:off x="2882979" y="278514"/>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3DACF11B-9CB6-B94D-8F55-ADA3B3AD05A8}"/>
              </a:ext>
            </a:extLst>
          </p:cNvPr>
          <p:cNvSpPr/>
          <p:nvPr/>
        </p:nvSpPr>
        <p:spPr>
          <a:xfrm>
            <a:off x="4833989" y="27851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DE52F809-769D-DD14-3C62-9A62552214FE}"/>
              </a:ext>
            </a:extLst>
          </p:cNvPr>
          <p:cNvSpPr/>
          <p:nvPr/>
        </p:nvSpPr>
        <p:spPr>
          <a:xfrm>
            <a:off x="4678575" y="26960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TextBox 28">
            <a:extLst>
              <a:ext uri="{FF2B5EF4-FFF2-40B4-BE49-F238E27FC236}">
                <a16:creationId xmlns:a16="http://schemas.microsoft.com/office/drawing/2014/main" id="{EEF1131C-033A-43D1-C5CF-7E57F78FED8C}"/>
              </a:ext>
            </a:extLst>
          </p:cNvPr>
          <p:cNvSpPr txBox="1"/>
          <p:nvPr/>
        </p:nvSpPr>
        <p:spPr>
          <a:xfrm>
            <a:off x="163358" y="475373"/>
            <a:ext cx="7493526" cy="523220"/>
          </a:xfrm>
          <a:prstGeom prst="rect">
            <a:avLst/>
          </a:prstGeom>
          <a:noFill/>
        </p:spPr>
        <p:txBody>
          <a:bodyPr wrap="square" rtlCol="0">
            <a:spAutoFit/>
          </a:bodyPr>
          <a:lstStyle/>
          <a:p>
            <a:pPr>
              <a:spcAft>
                <a:spcPts val="300"/>
              </a:spcAft>
            </a:pPr>
            <a:r>
              <a:rPr lang="en-US" sz="2800" dirty="0" err="1">
                <a:solidFill>
                  <a:schemeClr val="bg1"/>
                </a:solidFill>
              </a:rPr>
              <a:t>Zermelo</a:t>
            </a:r>
            <a:r>
              <a:rPr lang="en-US" sz="2800" dirty="0">
                <a:solidFill>
                  <a:schemeClr val="bg1"/>
                </a:solidFill>
              </a:rPr>
              <a:t>-Frankel Axioms</a:t>
            </a:r>
          </a:p>
        </p:txBody>
      </p:sp>
      <p:grpSp>
        <p:nvGrpSpPr>
          <p:cNvPr id="2" name="Group 1">
            <a:extLst>
              <a:ext uri="{FF2B5EF4-FFF2-40B4-BE49-F238E27FC236}">
                <a16:creationId xmlns:a16="http://schemas.microsoft.com/office/drawing/2014/main" id="{C1713175-8679-0D3F-12ED-ABD82045B6D6}"/>
              </a:ext>
            </a:extLst>
          </p:cNvPr>
          <p:cNvGrpSpPr/>
          <p:nvPr/>
        </p:nvGrpSpPr>
        <p:grpSpPr>
          <a:xfrm>
            <a:off x="235621" y="1496335"/>
            <a:ext cx="7863578" cy="1366476"/>
            <a:chOff x="919121" y="1117309"/>
            <a:chExt cx="7863578" cy="1359904"/>
          </a:xfrm>
        </p:grpSpPr>
        <p:sp>
          <p:nvSpPr>
            <p:cNvPr id="3" name="Rectangle 2">
              <a:extLst>
                <a:ext uri="{FF2B5EF4-FFF2-40B4-BE49-F238E27FC236}">
                  <a16:creationId xmlns:a16="http://schemas.microsoft.com/office/drawing/2014/main" id="{82A8C969-70A3-CAEC-5674-F3A189E7DAB9}"/>
                </a:ext>
              </a:extLst>
            </p:cNvPr>
            <p:cNvSpPr/>
            <p:nvPr/>
          </p:nvSpPr>
          <p:spPr>
            <a:xfrm>
              <a:off x="919121" y="1606362"/>
              <a:ext cx="7863578" cy="859930"/>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4" name="Rectangle 23">
              <a:extLst>
                <a:ext uri="{FF2B5EF4-FFF2-40B4-BE49-F238E27FC236}">
                  <a16:creationId xmlns:a16="http://schemas.microsoft.com/office/drawing/2014/main" id="{C1BF03EB-9FC3-6787-094A-24A5FC9B69A1}"/>
                </a:ext>
              </a:extLst>
            </p:cNvPr>
            <p:cNvSpPr/>
            <p:nvPr/>
          </p:nvSpPr>
          <p:spPr>
            <a:xfrm>
              <a:off x="919121" y="1133448"/>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6" name="TextBox 25">
              <a:extLst>
                <a:ext uri="{FF2B5EF4-FFF2-40B4-BE49-F238E27FC236}">
                  <a16:creationId xmlns:a16="http://schemas.microsoft.com/office/drawing/2014/main" id="{838C93EC-75BD-0DD6-9A7F-32D4F4FF92A7}"/>
                </a:ext>
              </a:extLst>
            </p:cNvPr>
            <p:cNvSpPr txBox="1"/>
            <p:nvPr/>
          </p:nvSpPr>
          <p:spPr>
            <a:xfrm>
              <a:off x="1035267" y="1117309"/>
              <a:ext cx="5278853" cy="541816"/>
            </a:xfrm>
            <a:prstGeom prst="rect">
              <a:avLst/>
            </a:prstGeom>
            <a:noFill/>
          </p:spPr>
          <p:txBody>
            <a:bodyPr wrap="square" rtlCol="0">
              <a:spAutoFit/>
            </a:bodyPr>
            <a:lstStyle/>
            <a:p>
              <a:r>
                <a:rPr lang="en-SG" sz="2400" dirty="0">
                  <a:solidFill>
                    <a:schemeClr val="bg1"/>
                  </a:solidFill>
                </a:rPr>
                <a:t>4. Union Axiom</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D96A3124-DE33-3300-79EC-52F37132216E}"/>
                    </a:ext>
                  </a:extLst>
                </p:cNvPr>
                <p:cNvSpPr txBox="1"/>
                <p:nvPr/>
              </p:nvSpPr>
              <p:spPr>
                <a:xfrm>
                  <a:off x="1007856" y="1646428"/>
                  <a:ext cx="7493526" cy="830785"/>
                </a:xfrm>
                <a:prstGeom prst="rect">
                  <a:avLst/>
                </a:prstGeom>
                <a:noFill/>
              </p:spPr>
              <p:txBody>
                <a:bodyPr wrap="square" rtlCol="0">
                  <a:spAutoFit/>
                </a:bodyPr>
                <a:lstStyle/>
                <a:p>
                  <a:pPr>
                    <a:spcAft>
                      <a:spcPts val="300"/>
                    </a:spcAft>
                  </a:pPr>
                  <a:r>
                    <a:rPr lang="en-US" sz="2000" dirty="0"/>
                    <a:t>Given any set </a:t>
                  </a:r>
                  <a14:m>
                    <m:oMath xmlns:m="http://schemas.openxmlformats.org/officeDocument/2006/math">
                      <m:r>
                        <a:rPr lang="en-US" sz="2000" i="1">
                          <a:latin typeface="Cambria Math" panose="02040503050406030204" pitchFamily="18" charset="0"/>
                        </a:rPr>
                        <m:t>𝑥</m:t>
                      </m:r>
                    </m:oMath>
                  </a14:m>
                  <a:r>
                    <a:rPr lang="en-US" sz="2000" dirty="0"/>
                    <a:t> (whose elements are sets), there is a set which has its elements all elements of elements of </a:t>
                  </a:r>
                  <a14:m>
                    <m:oMath xmlns:m="http://schemas.openxmlformats.org/officeDocument/2006/math">
                      <m:r>
                        <a:rPr lang="en-US" sz="2000" i="1">
                          <a:latin typeface="Cambria Math" panose="02040503050406030204" pitchFamily="18" charset="0"/>
                        </a:rPr>
                        <m:t>𝑥</m:t>
                      </m:r>
                    </m:oMath>
                  </a14:m>
                  <a:r>
                    <a:rPr lang="en-US" sz="2000" dirty="0"/>
                    <a:t>.</a:t>
                  </a:r>
                </a:p>
              </p:txBody>
            </p:sp>
          </mc:Choice>
          <mc:Fallback xmlns="">
            <p:sp>
              <p:nvSpPr>
                <p:cNvPr id="27" name="TextBox 26">
                  <a:extLst>
                    <a:ext uri="{FF2B5EF4-FFF2-40B4-BE49-F238E27FC236}">
                      <a16:creationId xmlns:a16="http://schemas.microsoft.com/office/drawing/2014/main" id="{D96A3124-DE33-3300-79EC-52F37132216E}"/>
                    </a:ext>
                  </a:extLst>
                </p:cNvPr>
                <p:cNvSpPr txBox="1">
                  <a:spLocks noRot="1" noChangeAspect="1" noMove="1" noResize="1" noEditPoints="1" noAdjustHandles="1" noChangeArrowheads="1" noChangeShapeType="1" noTextEdit="1"/>
                </p:cNvSpPr>
                <p:nvPr/>
              </p:nvSpPr>
              <p:spPr>
                <a:xfrm>
                  <a:off x="1007856" y="1646428"/>
                  <a:ext cx="7493526" cy="830785"/>
                </a:xfrm>
                <a:prstGeom prst="rect">
                  <a:avLst/>
                </a:prstGeom>
                <a:blipFill>
                  <a:blip r:embed="rId2"/>
                  <a:stretch>
                    <a:fillRect l="-814" t="-4380"/>
                  </a:stretch>
                </a:blipFill>
              </p:spPr>
              <p:txBody>
                <a:bodyPr/>
                <a:lstStyle/>
                <a:p>
                  <a:r>
                    <a:rPr lang="en-SG">
                      <a:noFill/>
                    </a:rPr>
                    <a:t> </a:t>
                  </a:r>
                </a:p>
              </p:txBody>
            </p:sp>
          </mc:Fallback>
        </mc:AlternateContent>
      </p:grpSp>
      <p:grpSp>
        <p:nvGrpSpPr>
          <p:cNvPr id="28" name="Group 27">
            <a:extLst>
              <a:ext uri="{FF2B5EF4-FFF2-40B4-BE49-F238E27FC236}">
                <a16:creationId xmlns:a16="http://schemas.microsoft.com/office/drawing/2014/main" id="{DB7FFF05-6DEB-FF62-B4D4-BC48AB75EF9E}"/>
              </a:ext>
            </a:extLst>
          </p:cNvPr>
          <p:cNvGrpSpPr/>
          <p:nvPr/>
        </p:nvGrpSpPr>
        <p:grpSpPr>
          <a:xfrm>
            <a:off x="235621" y="3237936"/>
            <a:ext cx="7863578" cy="1149427"/>
            <a:chOff x="919121" y="1117309"/>
            <a:chExt cx="7863578" cy="1348983"/>
          </a:xfrm>
        </p:grpSpPr>
        <p:sp>
          <p:nvSpPr>
            <p:cNvPr id="31" name="Rectangle 30">
              <a:extLst>
                <a:ext uri="{FF2B5EF4-FFF2-40B4-BE49-F238E27FC236}">
                  <a16:creationId xmlns:a16="http://schemas.microsoft.com/office/drawing/2014/main" id="{68F57724-2D58-04EF-42D9-10D501BFB95C}"/>
                </a:ext>
              </a:extLst>
            </p:cNvPr>
            <p:cNvSpPr/>
            <p:nvPr/>
          </p:nvSpPr>
          <p:spPr>
            <a:xfrm>
              <a:off x="919121" y="1606362"/>
              <a:ext cx="7863578" cy="859930"/>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3" name="Rectangle 32">
              <a:extLst>
                <a:ext uri="{FF2B5EF4-FFF2-40B4-BE49-F238E27FC236}">
                  <a16:creationId xmlns:a16="http://schemas.microsoft.com/office/drawing/2014/main" id="{2E8B669F-4889-913F-EC83-D8E0A812E84D}"/>
                </a:ext>
              </a:extLst>
            </p:cNvPr>
            <p:cNvSpPr/>
            <p:nvPr/>
          </p:nvSpPr>
          <p:spPr>
            <a:xfrm>
              <a:off x="919121" y="1133448"/>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4" name="TextBox 33">
              <a:extLst>
                <a:ext uri="{FF2B5EF4-FFF2-40B4-BE49-F238E27FC236}">
                  <a16:creationId xmlns:a16="http://schemas.microsoft.com/office/drawing/2014/main" id="{FCFE61F4-F8B5-3D7C-A856-7D81A5319506}"/>
                </a:ext>
              </a:extLst>
            </p:cNvPr>
            <p:cNvSpPr txBox="1"/>
            <p:nvPr/>
          </p:nvSpPr>
          <p:spPr>
            <a:xfrm>
              <a:off x="1035267" y="1117309"/>
              <a:ext cx="5278853" cy="541816"/>
            </a:xfrm>
            <a:prstGeom prst="rect">
              <a:avLst/>
            </a:prstGeom>
            <a:noFill/>
          </p:spPr>
          <p:txBody>
            <a:bodyPr wrap="square" rtlCol="0">
              <a:spAutoFit/>
            </a:bodyPr>
            <a:lstStyle/>
            <a:p>
              <a:r>
                <a:rPr lang="en-SG" sz="2400" dirty="0">
                  <a:solidFill>
                    <a:schemeClr val="bg1"/>
                  </a:solidFill>
                </a:rPr>
                <a:t>5. Power Set Axiom</a:t>
              </a: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0A341078-C0A8-562C-8AC8-94AA95633C55}"/>
                    </a:ext>
                  </a:extLst>
                </p:cNvPr>
                <p:cNvSpPr txBox="1"/>
                <p:nvPr/>
              </p:nvSpPr>
              <p:spPr>
                <a:xfrm>
                  <a:off x="1035267" y="1749595"/>
                  <a:ext cx="7493526" cy="469574"/>
                </a:xfrm>
                <a:prstGeom prst="rect">
                  <a:avLst/>
                </a:prstGeom>
                <a:noFill/>
              </p:spPr>
              <p:txBody>
                <a:bodyPr wrap="square" rtlCol="0">
                  <a:spAutoFit/>
                </a:bodyPr>
                <a:lstStyle/>
                <a:p>
                  <a:pPr>
                    <a:spcAft>
                      <a:spcPts val="300"/>
                    </a:spcAft>
                  </a:pPr>
                  <a:r>
                    <a:rPr lang="en-US" sz="2000" dirty="0"/>
                    <a:t>Given any set </a:t>
                  </a:r>
                  <a14:m>
                    <m:oMath xmlns:m="http://schemas.openxmlformats.org/officeDocument/2006/math">
                      <m:r>
                        <a:rPr lang="en-US" sz="2000" i="1">
                          <a:latin typeface="Cambria Math" panose="02040503050406030204" pitchFamily="18" charset="0"/>
                        </a:rPr>
                        <m:t>𝑥</m:t>
                      </m:r>
                    </m:oMath>
                  </a14:m>
                  <a:r>
                    <a:rPr lang="en-US" sz="2000" dirty="0"/>
                    <a:t>, there is a set which has its elements all subsets of </a:t>
                  </a:r>
                  <a14:m>
                    <m:oMath xmlns:m="http://schemas.openxmlformats.org/officeDocument/2006/math">
                      <m:r>
                        <a:rPr lang="en-US" sz="2000" i="1">
                          <a:latin typeface="Cambria Math" panose="02040503050406030204" pitchFamily="18" charset="0"/>
                        </a:rPr>
                        <m:t>𝑥</m:t>
                      </m:r>
                    </m:oMath>
                  </a14:m>
                  <a:r>
                    <a:rPr lang="en-US" sz="2000" dirty="0"/>
                    <a:t>.</a:t>
                  </a:r>
                </a:p>
              </p:txBody>
            </p:sp>
          </mc:Choice>
          <mc:Fallback xmlns="">
            <p:sp>
              <p:nvSpPr>
                <p:cNvPr id="35" name="TextBox 34">
                  <a:extLst>
                    <a:ext uri="{FF2B5EF4-FFF2-40B4-BE49-F238E27FC236}">
                      <a16:creationId xmlns:a16="http://schemas.microsoft.com/office/drawing/2014/main" id="{0A341078-C0A8-562C-8AC8-94AA95633C55}"/>
                    </a:ext>
                  </a:extLst>
                </p:cNvPr>
                <p:cNvSpPr txBox="1">
                  <a:spLocks noRot="1" noChangeAspect="1" noMove="1" noResize="1" noEditPoints="1" noAdjustHandles="1" noChangeArrowheads="1" noChangeShapeType="1" noTextEdit="1"/>
                </p:cNvSpPr>
                <p:nvPr/>
              </p:nvSpPr>
              <p:spPr>
                <a:xfrm>
                  <a:off x="1035267" y="1749595"/>
                  <a:ext cx="7493526" cy="469574"/>
                </a:xfrm>
                <a:prstGeom prst="rect">
                  <a:avLst/>
                </a:prstGeom>
                <a:blipFill>
                  <a:blip r:embed="rId3"/>
                  <a:stretch>
                    <a:fillRect l="-895" t="-9231" b="-27692"/>
                  </a:stretch>
                </a:blipFill>
              </p:spPr>
              <p:txBody>
                <a:bodyPr/>
                <a:lstStyle/>
                <a:p>
                  <a:r>
                    <a:rPr lang="en-SG">
                      <a:noFill/>
                    </a:rPr>
                    <a:t> </a:t>
                  </a:r>
                </a:p>
              </p:txBody>
            </p:sp>
          </mc:Fallback>
        </mc:AlternateContent>
      </p:grpSp>
      <p:grpSp>
        <p:nvGrpSpPr>
          <p:cNvPr id="36" name="Group 35">
            <a:extLst>
              <a:ext uri="{FF2B5EF4-FFF2-40B4-BE49-F238E27FC236}">
                <a16:creationId xmlns:a16="http://schemas.microsoft.com/office/drawing/2014/main" id="{9268A2D4-9130-73B1-F908-679130045324}"/>
              </a:ext>
            </a:extLst>
          </p:cNvPr>
          <p:cNvGrpSpPr/>
          <p:nvPr/>
        </p:nvGrpSpPr>
        <p:grpSpPr>
          <a:xfrm>
            <a:off x="235621" y="4787214"/>
            <a:ext cx="7863578" cy="1495201"/>
            <a:chOff x="919121" y="1117309"/>
            <a:chExt cx="7863578" cy="1394132"/>
          </a:xfrm>
        </p:grpSpPr>
        <p:sp>
          <p:nvSpPr>
            <p:cNvPr id="37" name="Rectangle 36">
              <a:extLst>
                <a:ext uri="{FF2B5EF4-FFF2-40B4-BE49-F238E27FC236}">
                  <a16:creationId xmlns:a16="http://schemas.microsoft.com/office/drawing/2014/main" id="{6C530CBD-69F3-2427-FEF8-992A2CF72936}"/>
                </a:ext>
              </a:extLst>
            </p:cNvPr>
            <p:cNvSpPr/>
            <p:nvPr/>
          </p:nvSpPr>
          <p:spPr>
            <a:xfrm>
              <a:off x="919121" y="1606362"/>
              <a:ext cx="7863578" cy="859930"/>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8" name="Rectangle 37">
              <a:extLst>
                <a:ext uri="{FF2B5EF4-FFF2-40B4-BE49-F238E27FC236}">
                  <a16:creationId xmlns:a16="http://schemas.microsoft.com/office/drawing/2014/main" id="{74F1C95D-46E5-4415-9C0B-9E23ECE33F0A}"/>
                </a:ext>
              </a:extLst>
            </p:cNvPr>
            <p:cNvSpPr/>
            <p:nvPr/>
          </p:nvSpPr>
          <p:spPr>
            <a:xfrm>
              <a:off x="919121" y="1133448"/>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9" name="TextBox 38">
              <a:extLst>
                <a:ext uri="{FF2B5EF4-FFF2-40B4-BE49-F238E27FC236}">
                  <a16:creationId xmlns:a16="http://schemas.microsoft.com/office/drawing/2014/main" id="{571548A8-1C0C-FF04-ECEA-E2D3FD428DC0}"/>
                </a:ext>
              </a:extLst>
            </p:cNvPr>
            <p:cNvSpPr txBox="1"/>
            <p:nvPr/>
          </p:nvSpPr>
          <p:spPr>
            <a:xfrm>
              <a:off x="1035267" y="1117309"/>
              <a:ext cx="5278853" cy="541816"/>
            </a:xfrm>
            <a:prstGeom prst="rect">
              <a:avLst/>
            </a:prstGeom>
            <a:noFill/>
          </p:spPr>
          <p:txBody>
            <a:bodyPr wrap="square" rtlCol="0">
              <a:spAutoFit/>
            </a:bodyPr>
            <a:lstStyle/>
            <a:p>
              <a:r>
                <a:rPr lang="en-SG" sz="2400" dirty="0">
                  <a:solidFill>
                    <a:schemeClr val="bg1"/>
                  </a:solidFill>
                </a:rPr>
                <a:t>6. Separation Axiom</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BCDDB829-9B96-6881-2515-E779CAA7AFEB}"/>
                    </a:ext>
                  </a:extLst>
                </p:cNvPr>
                <p:cNvSpPr txBox="1"/>
                <p:nvPr/>
              </p:nvSpPr>
              <p:spPr>
                <a:xfrm>
                  <a:off x="1035267" y="1680656"/>
                  <a:ext cx="7493526" cy="830785"/>
                </a:xfrm>
                <a:prstGeom prst="rect">
                  <a:avLst/>
                </a:prstGeom>
                <a:noFill/>
              </p:spPr>
              <p:txBody>
                <a:bodyPr wrap="square" rtlCol="0">
                  <a:spAutoFit/>
                </a:bodyPr>
                <a:lstStyle/>
                <a:p>
                  <a:pPr>
                    <a:spcAft>
                      <a:spcPts val="300"/>
                    </a:spcAft>
                  </a:pPr>
                  <a:r>
                    <a:rPr lang="en-US" sz="2000" dirty="0"/>
                    <a:t>Given a well-formed property </a:t>
                  </a:r>
                  <a14:m>
                    <m:oMath xmlns:m="http://schemas.openxmlformats.org/officeDocument/2006/math">
                      <m:r>
                        <a:rPr lang="en-US" sz="2000" b="0" i="1" smtClean="0">
                          <a:latin typeface="Cambria Math" panose="02040503050406030204" pitchFamily="18" charset="0"/>
                        </a:rPr>
                        <m:t>𝑃</m:t>
                      </m:r>
                      <m:r>
                        <a:rPr lang="en-US" sz="2000" i="1">
                          <a:latin typeface="Cambria Math" panose="02040503050406030204" pitchFamily="18" charset="0"/>
                        </a:rPr>
                        <m:t> </m:t>
                      </m:r>
                    </m:oMath>
                  </a14:m>
                  <a:r>
                    <a:rPr lang="en-US" sz="2000" dirty="0"/>
                    <a:t>and any set </a:t>
                  </a:r>
                  <a14:m>
                    <m:oMath xmlns:m="http://schemas.openxmlformats.org/officeDocument/2006/math">
                      <m:r>
                        <a:rPr lang="en-US" sz="2000" i="1">
                          <a:latin typeface="Cambria Math" panose="02040503050406030204" pitchFamily="18" charset="0"/>
                        </a:rPr>
                        <m:t>𝑥</m:t>
                      </m:r>
                    </m:oMath>
                  </a14:m>
                  <a:r>
                    <a:rPr lang="en-US" sz="2000" dirty="0"/>
                    <a:t>, there is a set </a:t>
                  </a:r>
                  <a14:m>
                    <m:oMath xmlns:m="http://schemas.openxmlformats.org/officeDocument/2006/math">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𝑦</m:t>
                          </m:r>
                          <m:r>
                            <a:rPr lang="en-US" sz="2000" b="0" i="1" smtClean="0">
                              <a:latin typeface="Cambria Math" panose="02040503050406030204" pitchFamily="18" charset="0"/>
                            </a:rPr>
                            <m:t>∈</m:t>
                          </m:r>
                          <m:r>
                            <a:rPr lang="en-US" sz="2000" i="1">
                              <a:latin typeface="Cambria Math" panose="02040503050406030204" pitchFamily="18" charset="0"/>
                            </a:rPr>
                            <m:t>𝑥</m:t>
                          </m:r>
                          <m:r>
                            <a:rPr lang="en-US" sz="2000" b="0" i="1" smtClean="0">
                              <a:latin typeface="Cambria Math" panose="02040503050406030204" pitchFamily="18" charset="0"/>
                            </a:rPr>
                            <m:t> </m:t>
                          </m:r>
                        </m:e>
                      </m:d>
                      <m:r>
                        <a:rPr lang="en-US" sz="2000" b="0" i="1" smtClean="0">
                          <a:latin typeface="Cambria Math" panose="02040503050406030204" pitchFamily="18" charset="0"/>
                        </a:rPr>
                        <m:t> </m:t>
                      </m:r>
                      <m:r>
                        <a:rPr lang="en-US" sz="2000" b="0" i="1" smtClean="0">
                          <a:latin typeface="Cambria Math" panose="02040503050406030204" pitchFamily="18" charset="0"/>
                        </a:rPr>
                        <m:t>𝑃</m:t>
                      </m:r>
                      <m:r>
                        <a:rPr lang="en-US" sz="2000" b="0" i="1" smtClean="0">
                          <a:latin typeface="Cambria Math" panose="02040503050406030204" pitchFamily="18" charset="0"/>
                        </a:rPr>
                        <m:t>(</m:t>
                      </m:r>
                      <m:r>
                        <a:rPr lang="en-US" sz="2000" b="0" i="1" smtClean="0">
                          <a:latin typeface="Cambria Math" panose="02040503050406030204" pitchFamily="18" charset="0"/>
                        </a:rPr>
                        <m:t>𝑦</m:t>
                      </m:r>
                      <m:r>
                        <a:rPr lang="en-US" sz="2000" b="0" i="1" smtClean="0">
                          <a:latin typeface="Cambria Math" panose="02040503050406030204" pitchFamily="18" charset="0"/>
                        </a:rPr>
                        <m:t>)}.</m:t>
                      </m:r>
                    </m:oMath>
                  </a14:m>
                  <a:endParaRPr lang="en-US" sz="2000" dirty="0"/>
                </a:p>
              </p:txBody>
            </p:sp>
          </mc:Choice>
          <mc:Fallback xmlns="">
            <p:sp>
              <p:nvSpPr>
                <p:cNvPr id="40" name="TextBox 39">
                  <a:extLst>
                    <a:ext uri="{FF2B5EF4-FFF2-40B4-BE49-F238E27FC236}">
                      <a16:creationId xmlns:a16="http://schemas.microsoft.com/office/drawing/2014/main" id="{BCDDB829-9B96-6881-2515-E779CAA7AFEB}"/>
                    </a:ext>
                  </a:extLst>
                </p:cNvPr>
                <p:cNvSpPr txBox="1">
                  <a:spLocks noRot="1" noChangeAspect="1" noMove="1" noResize="1" noEditPoints="1" noAdjustHandles="1" noChangeArrowheads="1" noChangeShapeType="1" noTextEdit="1"/>
                </p:cNvSpPr>
                <p:nvPr/>
              </p:nvSpPr>
              <p:spPr>
                <a:xfrm>
                  <a:off x="1035267" y="1680656"/>
                  <a:ext cx="7493526" cy="830785"/>
                </a:xfrm>
                <a:prstGeom prst="rect">
                  <a:avLst/>
                </a:prstGeom>
                <a:blipFill>
                  <a:blip r:embed="rId4"/>
                  <a:stretch>
                    <a:fillRect l="-895" t="-3401"/>
                  </a:stretch>
                </a:blipFill>
              </p:spPr>
              <p:txBody>
                <a:bodyPr/>
                <a:lstStyle/>
                <a:p>
                  <a:r>
                    <a:rPr lang="en-SG">
                      <a:noFill/>
                    </a:rPr>
                    <a:t> </a:t>
                  </a:r>
                </a:p>
              </p:txBody>
            </p:sp>
          </mc:Fallback>
        </mc:AlternateContent>
      </p:grpSp>
    </p:spTree>
    <p:extLst>
      <p:ext uri="{BB962C8B-B14F-4D97-AF65-F5344CB8AC3E}">
        <p14:creationId xmlns:p14="http://schemas.microsoft.com/office/powerpoint/2010/main" val="1586015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F92DE-7BC0-CE9D-AE86-4EA0B26F1CC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EFE552-CA00-9493-A8BC-199AA4B7DC17}"/>
              </a:ext>
            </a:extLst>
          </p:cNvPr>
          <p:cNvSpPr>
            <a:spLocks noGrp="1"/>
          </p:cNvSpPr>
          <p:nvPr>
            <p:ph type="sldNum" sz="quarter" idx="12"/>
          </p:nvPr>
        </p:nvSpPr>
        <p:spPr/>
        <p:txBody>
          <a:bodyPr/>
          <a:lstStyle/>
          <a:p>
            <a:fld id="{3945BCA7-BE1F-44EA-8FAA-E97CADA8B770}" type="slidenum">
              <a:rPr lang="en-SG" smtClean="0"/>
              <a:t>57</a:t>
            </a:fld>
            <a:endParaRPr lang="en-SG" dirty="0"/>
          </a:p>
        </p:txBody>
      </p:sp>
      <p:sp>
        <p:nvSpPr>
          <p:cNvPr id="5" name="TextBox 4">
            <a:extLst>
              <a:ext uri="{FF2B5EF4-FFF2-40B4-BE49-F238E27FC236}">
                <a16:creationId xmlns:a16="http://schemas.microsoft.com/office/drawing/2014/main" id="{E06594E5-48D9-A412-D1D9-29355F301AD8}"/>
              </a:ext>
            </a:extLst>
          </p:cNvPr>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6" name="TextBox 5">
            <a:extLst>
              <a:ext uri="{FF2B5EF4-FFF2-40B4-BE49-F238E27FC236}">
                <a16:creationId xmlns:a16="http://schemas.microsoft.com/office/drawing/2014/main" id="{7D1E76E2-4D9A-D181-5108-990CD3EC978B}"/>
              </a:ext>
            </a:extLst>
          </p:cNvPr>
          <p:cNvSpPr txBox="1"/>
          <p:nvPr/>
        </p:nvSpPr>
        <p:spPr>
          <a:xfrm>
            <a:off x="0" y="-643"/>
            <a:ext cx="9144000" cy="461665"/>
          </a:xfrm>
          <a:prstGeom prst="rect">
            <a:avLst/>
          </a:prstGeom>
          <a:noFill/>
        </p:spPr>
        <p:txBody>
          <a:bodyPr wrap="square" rtlCol="0">
            <a:noAutofit/>
          </a:bodyPr>
          <a:lstStyle/>
          <a:p>
            <a:pPr>
              <a:tabLst>
                <a:tab pos="200025" algn="l"/>
                <a:tab pos="1543050" algn="l"/>
                <a:tab pos="2743200" algn="l"/>
                <a:tab pos="3024188" algn="l"/>
                <a:tab pos="3700463" algn="l"/>
                <a:tab pos="4578350" algn="l"/>
                <a:tab pos="5314950" algn="l"/>
                <a:tab pos="5848350" algn="l"/>
                <a:tab pos="6726238" algn="l"/>
                <a:tab pos="7261225" algn="l"/>
                <a:tab pos="8007350" algn="l"/>
                <a:tab pos="8612188" algn="l"/>
              </a:tabLst>
            </a:pPr>
            <a:r>
              <a:rPr lang="en-SG" sz="900" dirty="0">
                <a:solidFill>
                  <a:schemeClr val="bg1"/>
                </a:solidFill>
              </a:rPr>
              <a:t>	</a:t>
            </a:r>
            <a:r>
              <a:rPr lang="en-SG" sz="1200" dirty="0">
                <a:solidFill>
                  <a:schemeClr val="bg1"/>
                </a:solidFill>
              </a:rPr>
              <a:t>Definitions 	</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bg1"/>
                </a:solidFill>
              </a:rPr>
              <a:t>Properties of Sets</a:t>
            </a:r>
            <a:r>
              <a:rPr lang="en-SG" sz="1200" b="1" dirty="0">
                <a:solidFill>
                  <a:schemeClr val="accent4">
                    <a:lumMod val="60000"/>
                    <a:lumOff val="40000"/>
                  </a:schemeClr>
                </a:solidFill>
              </a:rPr>
              <a:t>	 Paradoxes and Axiomatisation</a:t>
            </a:r>
            <a:endParaRPr lang="en-SG" sz="1050" b="1" dirty="0">
              <a:solidFill>
                <a:schemeClr val="accent4">
                  <a:lumMod val="60000"/>
                  <a:lumOff val="40000"/>
                </a:schemeClr>
              </a:solidFill>
            </a:endParaRPr>
          </a:p>
        </p:txBody>
      </p:sp>
      <p:sp>
        <p:nvSpPr>
          <p:cNvPr id="7" name="TextBox 6">
            <a:extLst>
              <a:ext uri="{FF2B5EF4-FFF2-40B4-BE49-F238E27FC236}">
                <a16:creationId xmlns:a16="http://schemas.microsoft.com/office/drawing/2014/main" id="{7815593C-3E26-E6B7-CF30-2D45DB450FA9}"/>
              </a:ext>
            </a:extLst>
          </p:cNvPr>
          <p:cNvSpPr txBox="1"/>
          <p:nvPr/>
        </p:nvSpPr>
        <p:spPr>
          <a:xfrm>
            <a:off x="0" y="495504"/>
            <a:ext cx="9144000" cy="577025"/>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8" name="Title 1">
            <a:extLst>
              <a:ext uri="{FF2B5EF4-FFF2-40B4-BE49-F238E27FC236}">
                <a16:creationId xmlns:a16="http://schemas.microsoft.com/office/drawing/2014/main" id="{E744B016-FFD6-74D9-F134-19DF54EF576D}"/>
              </a:ext>
            </a:extLst>
          </p:cNvPr>
          <p:cNvSpPr txBox="1">
            <a:spLocks/>
          </p:cNvSpPr>
          <p:nvPr/>
        </p:nvSpPr>
        <p:spPr>
          <a:xfrm>
            <a:off x="1311442" y="2250032"/>
            <a:ext cx="6749716" cy="11962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2313" indent="-722313" algn="ctr">
              <a:tabLst>
                <a:tab pos="722313" algn="l"/>
              </a:tabLst>
            </a:pPr>
            <a:r>
              <a:rPr lang="en-SG" sz="3600" dirty="0">
                <a:solidFill>
                  <a:schemeClr val="bg1"/>
                </a:solidFill>
                <a:latin typeface="+mn-lt"/>
              </a:rPr>
              <a:t>5.3	Paradoxes</a:t>
            </a:r>
          </a:p>
        </p:txBody>
      </p:sp>
      <p:sp>
        <p:nvSpPr>
          <p:cNvPr id="9" name="Oval 8">
            <a:extLst>
              <a:ext uri="{FF2B5EF4-FFF2-40B4-BE49-F238E27FC236}">
                <a16:creationId xmlns:a16="http://schemas.microsoft.com/office/drawing/2014/main" id="{45B4E3C1-4E02-FC95-1417-5358C6FF0138}"/>
              </a:ext>
            </a:extLst>
          </p:cNvPr>
          <p:cNvSpPr/>
          <p:nvPr/>
        </p:nvSpPr>
        <p:spPr>
          <a:xfrm>
            <a:off x="32435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0" name="Oval 9">
            <a:extLst>
              <a:ext uri="{FF2B5EF4-FFF2-40B4-BE49-F238E27FC236}">
                <a16:creationId xmlns:a16="http://schemas.microsoft.com/office/drawing/2014/main" id="{8C8961CD-DC7A-1316-8EF0-BA741FFE27E1}"/>
              </a:ext>
            </a:extLst>
          </p:cNvPr>
          <p:cNvSpPr/>
          <p:nvPr/>
        </p:nvSpPr>
        <p:spPr>
          <a:xfrm>
            <a:off x="49230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1" name="Oval 10">
            <a:extLst>
              <a:ext uri="{FF2B5EF4-FFF2-40B4-BE49-F238E27FC236}">
                <a16:creationId xmlns:a16="http://schemas.microsoft.com/office/drawing/2014/main" id="{09CB890E-144B-0A55-07F7-E7F7295D1B55}"/>
              </a:ext>
            </a:extLst>
          </p:cNvPr>
          <p:cNvSpPr/>
          <p:nvPr/>
        </p:nvSpPr>
        <p:spPr>
          <a:xfrm>
            <a:off x="66336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 name="Oval 11">
            <a:extLst>
              <a:ext uri="{FF2B5EF4-FFF2-40B4-BE49-F238E27FC236}">
                <a16:creationId xmlns:a16="http://schemas.microsoft.com/office/drawing/2014/main" id="{F73811EB-8BB4-9C3A-E80B-636C42285F95}"/>
              </a:ext>
            </a:extLst>
          </p:cNvPr>
          <p:cNvSpPr/>
          <p:nvPr/>
        </p:nvSpPr>
        <p:spPr>
          <a:xfrm>
            <a:off x="82884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7FE80256-2999-768A-E069-B5576425B1D5}"/>
              </a:ext>
            </a:extLst>
          </p:cNvPr>
          <p:cNvSpPr/>
          <p:nvPr/>
        </p:nvSpPr>
        <p:spPr>
          <a:xfrm>
            <a:off x="4986388" y="27851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4" name="Oval 13">
            <a:extLst>
              <a:ext uri="{FF2B5EF4-FFF2-40B4-BE49-F238E27FC236}">
                <a16:creationId xmlns:a16="http://schemas.microsoft.com/office/drawing/2014/main" id="{C05E28FB-9439-7289-1A7E-9F6BDC747609}"/>
              </a:ext>
            </a:extLst>
          </p:cNvPr>
          <p:cNvSpPr/>
          <p:nvPr/>
        </p:nvSpPr>
        <p:spPr>
          <a:xfrm>
            <a:off x="3035379"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4EC8435B-8ED5-2233-58D0-C7182AD63F26}"/>
              </a:ext>
            </a:extLst>
          </p:cNvPr>
          <p:cNvSpPr/>
          <p:nvPr/>
        </p:nvSpPr>
        <p:spPr>
          <a:xfrm>
            <a:off x="9966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3CA2D658-7DFC-A114-3FE6-2259E14DB5FF}"/>
              </a:ext>
            </a:extLst>
          </p:cNvPr>
          <p:cNvSpPr/>
          <p:nvPr/>
        </p:nvSpPr>
        <p:spPr>
          <a:xfrm>
            <a:off x="1149016"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D3612D39-6A5B-4C37-877C-5DE80CCBFB45}"/>
              </a:ext>
            </a:extLst>
          </p:cNvPr>
          <p:cNvSpPr/>
          <p:nvPr/>
        </p:nvSpPr>
        <p:spPr>
          <a:xfrm>
            <a:off x="1316967"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E95D210D-F100-FBDD-4112-7CC7A2750106}"/>
              </a:ext>
            </a:extLst>
          </p:cNvPr>
          <p:cNvSpPr/>
          <p:nvPr/>
        </p:nvSpPr>
        <p:spPr>
          <a:xfrm>
            <a:off x="1482448"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9" name="Oval 18">
            <a:extLst>
              <a:ext uri="{FF2B5EF4-FFF2-40B4-BE49-F238E27FC236}">
                <a16:creationId xmlns:a16="http://schemas.microsoft.com/office/drawing/2014/main" id="{8D21CDA1-BF83-6392-A7E8-F98831F55037}"/>
              </a:ext>
            </a:extLst>
          </p:cNvPr>
          <p:cNvSpPr/>
          <p:nvPr/>
        </p:nvSpPr>
        <p:spPr>
          <a:xfrm>
            <a:off x="16502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6F2C728E-0038-B509-11F5-69B28D84366F}"/>
              </a:ext>
            </a:extLst>
          </p:cNvPr>
          <p:cNvSpPr/>
          <p:nvPr/>
        </p:nvSpPr>
        <p:spPr>
          <a:xfrm>
            <a:off x="1802615" y="27939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3F312374-D509-2B0F-151B-029FD8A91EB5}"/>
              </a:ext>
            </a:extLst>
          </p:cNvPr>
          <p:cNvSpPr/>
          <p:nvPr/>
        </p:nvSpPr>
        <p:spPr>
          <a:xfrm>
            <a:off x="3203330" y="278516"/>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0EAAE899-E570-F4D4-0797-D3497BFF40A5}"/>
              </a:ext>
            </a:extLst>
          </p:cNvPr>
          <p:cNvSpPr/>
          <p:nvPr/>
        </p:nvSpPr>
        <p:spPr>
          <a:xfrm>
            <a:off x="2882979" y="278514"/>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334F1C9D-2AB2-5248-30E9-0D1CA4BA4926}"/>
              </a:ext>
            </a:extLst>
          </p:cNvPr>
          <p:cNvSpPr/>
          <p:nvPr/>
        </p:nvSpPr>
        <p:spPr>
          <a:xfrm>
            <a:off x="4833989" y="27851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23BF98A6-A042-846A-C736-C339E499D86B}"/>
              </a:ext>
            </a:extLst>
          </p:cNvPr>
          <p:cNvSpPr/>
          <p:nvPr/>
        </p:nvSpPr>
        <p:spPr>
          <a:xfrm>
            <a:off x="4678575" y="269601"/>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TextBox 28">
            <a:extLst>
              <a:ext uri="{FF2B5EF4-FFF2-40B4-BE49-F238E27FC236}">
                <a16:creationId xmlns:a16="http://schemas.microsoft.com/office/drawing/2014/main" id="{F39CC7B4-ED79-3829-7DC4-D7EF6F007867}"/>
              </a:ext>
            </a:extLst>
          </p:cNvPr>
          <p:cNvSpPr txBox="1"/>
          <p:nvPr/>
        </p:nvSpPr>
        <p:spPr>
          <a:xfrm>
            <a:off x="163358" y="475373"/>
            <a:ext cx="7493526" cy="523220"/>
          </a:xfrm>
          <a:prstGeom prst="rect">
            <a:avLst/>
          </a:prstGeom>
          <a:noFill/>
        </p:spPr>
        <p:txBody>
          <a:bodyPr wrap="square" rtlCol="0">
            <a:spAutoFit/>
          </a:bodyPr>
          <a:lstStyle/>
          <a:p>
            <a:pPr>
              <a:spcAft>
                <a:spcPts val="300"/>
              </a:spcAft>
            </a:pPr>
            <a:r>
              <a:rPr lang="en-US" sz="2800" dirty="0" err="1">
                <a:solidFill>
                  <a:schemeClr val="bg1"/>
                </a:solidFill>
              </a:rPr>
              <a:t>Zermelo</a:t>
            </a:r>
            <a:r>
              <a:rPr lang="en-US" sz="2800" dirty="0">
                <a:solidFill>
                  <a:schemeClr val="bg1"/>
                </a:solidFill>
              </a:rPr>
              <a:t>-Frankel Axioms</a:t>
            </a:r>
          </a:p>
        </p:txBody>
      </p:sp>
      <p:grpSp>
        <p:nvGrpSpPr>
          <p:cNvPr id="2" name="Group 1">
            <a:extLst>
              <a:ext uri="{FF2B5EF4-FFF2-40B4-BE49-F238E27FC236}">
                <a16:creationId xmlns:a16="http://schemas.microsoft.com/office/drawing/2014/main" id="{50278E43-180B-835C-A8D2-2C390E01EFE0}"/>
              </a:ext>
            </a:extLst>
          </p:cNvPr>
          <p:cNvGrpSpPr/>
          <p:nvPr/>
        </p:nvGrpSpPr>
        <p:grpSpPr>
          <a:xfrm>
            <a:off x="235621" y="1303438"/>
            <a:ext cx="7863578" cy="1838465"/>
            <a:chOff x="919121" y="1117309"/>
            <a:chExt cx="7863578" cy="1453502"/>
          </a:xfrm>
        </p:grpSpPr>
        <p:sp>
          <p:nvSpPr>
            <p:cNvPr id="3" name="Rectangle 2">
              <a:extLst>
                <a:ext uri="{FF2B5EF4-FFF2-40B4-BE49-F238E27FC236}">
                  <a16:creationId xmlns:a16="http://schemas.microsoft.com/office/drawing/2014/main" id="{82499C0C-04D5-C646-7A5E-E278093EB989}"/>
                </a:ext>
              </a:extLst>
            </p:cNvPr>
            <p:cNvSpPr/>
            <p:nvPr/>
          </p:nvSpPr>
          <p:spPr>
            <a:xfrm>
              <a:off x="919121" y="1554351"/>
              <a:ext cx="7863578" cy="859930"/>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4" name="Rectangle 23">
              <a:extLst>
                <a:ext uri="{FF2B5EF4-FFF2-40B4-BE49-F238E27FC236}">
                  <a16:creationId xmlns:a16="http://schemas.microsoft.com/office/drawing/2014/main" id="{782FE083-5587-479F-F330-A5DD324BE8AC}"/>
                </a:ext>
              </a:extLst>
            </p:cNvPr>
            <p:cNvSpPr/>
            <p:nvPr/>
          </p:nvSpPr>
          <p:spPr>
            <a:xfrm>
              <a:off x="919121" y="1133448"/>
              <a:ext cx="7863578" cy="411970"/>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6" name="TextBox 25">
              <a:extLst>
                <a:ext uri="{FF2B5EF4-FFF2-40B4-BE49-F238E27FC236}">
                  <a16:creationId xmlns:a16="http://schemas.microsoft.com/office/drawing/2014/main" id="{B1FB659F-5E99-AC3E-5E37-F71719D95DC2}"/>
                </a:ext>
              </a:extLst>
            </p:cNvPr>
            <p:cNvSpPr txBox="1"/>
            <p:nvPr/>
          </p:nvSpPr>
          <p:spPr>
            <a:xfrm>
              <a:off x="1035267" y="1117309"/>
              <a:ext cx="5278853" cy="459445"/>
            </a:xfrm>
            <a:prstGeom prst="rect">
              <a:avLst/>
            </a:prstGeom>
            <a:noFill/>
          </p:spPr>
          <p:txBody>
            <a:bodyPr wrap="square" rtlCol="0">
              <a:spAutoFit/>
            </a:bodyPr>
            <a:lstStyle/>
            <a:p>
              <a:r>
                <a:rPr lang="en-SG" sz="2400" dirty="0">
                  <a:solidFill>
                    <a:schemeClr val="bg1"/>
                  </a:solidFill>
                </a:rPr>
                <a:t>7. Replacement Axiom</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90EEFFD1-4D3A-EAA8-B4CD-57E1D4E51E5C}"/>
                    </a:ext>
                  </a:extLst>
                </p:cNvPr>
                <p:cNvSpPr txBox="1"/>
                <p:nvPr/>
              </p:nvSpPr>
              <p:spPr>
                <a:xfrm>
                  <a:off x="1022532" y="1560033"/>
                  <a:ext cx="7493526" cy="1010778"/>
                </a:xfrm>
                <a:prstGeom prst="rect">
                  <a:avLst/>
                </a:prstGeom>
                <a:noFill/>
              </p:spPr>
              <p:txBody>
                <a:bodyPr wrap="square" rtlCol="0">
                  <a:spAutoFit/>
                </a:bodyPr>
                <a:lstStyle/>
                <a:p>
                  <a:pPr>
                    <a:spcAft>
                      <a:spcPts val="300"/>
                    </a:spcAft>
                  </a:pPr>
                  <a:r>
                    <a:rPr lang="en-US" sz="2000" dirty="0"/>
                    <a:t>Given any well-formed formula </a:t>
                  </a:r>
                  <a14:m>
                    <m:oMath xmlns:m="http://schemas.openxmlformats.org/officeDocument/2006/math">
                      <m:r>
                        <a:rPr lang="en-US" sz="2000" b="0" i="1" smtClean="0">
                          <a:latin typeface="Cambria Math" panose="02040503050406030204" pitchFamily="18" charset="0"/>
                        </a:rPr>
                        <m:t>𝒻</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r>
                            <a:rPr lang="en-US" sz="2000" b="0" i="1" smtClean="0">
                              <a:latin typeface="Cambria Math" panose="02040503050406030204" pitchFamily="18" charset="0"/>
                            </a:rPr>
                            <m:t>, </m:t>
                          </m:r>
                          <m:r>
                            <a:rPr lang="en-US" sz="2000" b="0" i="1" smtClean="0">
                              <a:latin typeface="Cambria Math" panose="02040503050406030204" pitchFamily="18" charset="0"/>
                            </a:rPr>
                            <m:t>𝑦</m:t>
                          </m:r>
                        </m:e>
                      </m:d>
                    </m:oMath>
                  </a14:m>
                  <a:r>
                    <a:rPr lang="en-US" sz="2000" dirty="0"/>
                    <a:t>, which determines a function and any set</a:t>
                  </a:r>
                  <a14:m>
                    <m:oMath xmlns:m="http://schemas.openxmlformats.org/officeDocument/2006/math">
                      <m:r>
                        <a:rPr lang="en-US" sz="2000" b="0" i="1" smtClean="0">
                          <a:latin typeface="Cambria Math" panose="02040503050406030204" pitchFamily="18" charset="0"/>
                        </a:rPr>
                        <m:t> </m:t>
                      </m:r>
                      <m:r>
                        <a:rPr lang="en-US" sz="2000" b="0" i="1" smtClean="0">
                          <a:latin typeface="Cambria Math" panose="02040503050406030204" pitchFamily="18" charset="0"/>
                        </a:rPr>
                        <m:t>𝑢</m:t>
                      </m:r>
                    </m:oMath>
                  </a14:m>
                  <a:r>
                    <a:rPr lang="en-US" sz="2000" dirty="0"/>
                    <a:t>, there is a set </a:t>
                  </a:r>
                  <a14:m>
                    <m:oMath xmlns:m="http://schemas.openxmlformats.org/officeDocument/2006/math">
                      <m:r>
                        <a:rPr lang="en-US" sz="2000" b="0" i="1" smtClean="0">
                          <a:latin typeface="Cambria Math" panose="02040503050406030204" pitchFamily="18" charset="0"/>
                        </a:rPr>
                        <m:t>𝑣</m:t>
                      </m:r>
                    </m:oMath>
                  </a14:m>
                  <a:r>
                    <a:rPr lang="en-US" sz="2000" dirty="0"/>
                    <a:t> consisting all objects </a:t>
                  </a:r>
                  <a14:m>
                    <m:oMath xmlns:m="http://schemas.openxmlformats.org/officeDocument/2006/math">
                      <m:r>
                        <a:rPr lang="en-US" sz="2000" b="0" i="1" smtClean="0">
                          <a:latin typeface="Cambria Math" panose="02040503050406030204" pitchFamily="18" charset="0"/>
                        </a:rPr>
                        <m:t>𝑦</m:t>
                      </m:r>
                    </m:oMath>
                  </a14:m>
                  <a:r>
                    <a:rPr lang="en-US" sz="2000" dirty="0"/>
                    <a:t> for which there is </a:t>
                  </a:r>
                  <a14:m>
                    <m:oMath xmlns:m="http://schemas.openxmlformats.org/officeDocument/2006/math">
                      <m:r>
                        <a:rPr lang="en-US" sz="2000" i="1">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𝑢</m:t>
                      </m:r>
                    </m:oMath>
                  </a14:m>
                  <a:r>
                    <a:rPr lang="en-US" sz="2000" dirty="0"/>
                    <a:t> such that </a:t>
                  </a:r>
                  <a14:m>
                    <m:oMath xmlns:m="http://schemas.openxmlformats.org/officeDocument/2006/math">
                      <m:r>
                        <a:rPr lang="en-US" sz="2000" i="1">
                          <a:latin typeface="Cambria Math" panose="02040503050406030204" pitchFamily="18" charset="0"/>
                        </a:rPr>
                        <m:t>𝒻</m:t>
                      </m:r>
                      <m:d>
                        <m:dPr>
                          <m:ctrlPr>
                            <a:rPr lang="en-US" sz="2000" i="1">
                              <a:latin typeface="Cambria Math" panose="02040503050406030204" pitchFamily="18" charset="0"/>
                            </a:rPr>
                          </m:ctrlPr>
                        </m:dPr>
                        <m:e>
                          <m:r>
                            <a:rPr lang="en-US" sz="2000" i="1">
                              <a:latin typeface="Cambria Math" panose="02040503050406030204" pitchFamily="18" charset="0"/>
                            </a:rPr>
                            <m:t>𝑥</m:t>
                          </m:r>
                          <m:r>
                            <a:rPr lang="en-US" sz="2000" i="1">
                              <a:latin typeface="Cambria Math" panose="02040503050406030204" pitchFamily="18" charset="0"/>
                            </a:rPr>
                            <m:t>, </m:t>
                          </m:r>
                          <m:r>
                            <a:rPr lang="en-US" sz="2000" i="1">
                              <a:latin typeface="Cambria Math" panose="02040503050406030204" pitchFamily="18" charset="0"/>
                            </a:rPr>
                            <m:t>𝑦</m:t>
                          </m:r>
                        </m:e>
                      </m:d>
                    </m:oMath>
                  </a14:m>
                  <a:r>
                    <a:rPr lang="en-US" sz="2000" dirty="0"/>
                    <a:t> holds.</a:t>
                  </a:r>
                </a:p>
              </p:txBody>
            </p:sp>
          </mc:Choice>
          <mc:Fallback xmlns="">
            <p:sp>
              <p:nvSpPr>
                <p:cNvPr id="27" name="TextBox 26">
                  <a:extLst>
                    <a:ext uri="{FF2B5EF4-FFF2-40B4-BE49-F238E27FC236}">
                      <a16:creationId xmlns:a16="http://schemas.microsoft.com/office/drawing/2014/main" id="{90EEFFD1-4D3A-EAA8-B4CD-57E1D4E51E5C}"/>
                    </a:ext>
                  </a:extLst>
                </p:cNvPr>
                <p:cNvSpPr txBox="1">
                  <a:spLocks noRot="1" noChangeAspect="1" noMove="1" noResize="1" noEditPoints="1" noAdjustHandles="1" noChangeArrowheads="1" noChangeShapeType="1" noTextEdit="1"/>
                </p:cNvSpPr>
                <p:nvPr/>
              </p:nvSpPr>
              <p:spPr>
                <a:xfrm>
                  <a:off x="1022532" y="1560033"/>
                  <a:ext cx="7493526" cy="1010778"/>
                </a:xfrm>
                <a:prstGeom prst="rect">
                  <a:avLst/>
                </a:prstGeom>
                <a:blipFill>
                  <a:blip r:embed="rId2"/>
                  <a:stretch>
                    <a:fillRect l="-895" t="-2871" r="-1139"/>
                  </a:stretch>
                </a:blipFill>
              </p:spPr>
              <p:txBody>
                <a:bodyPr/>
                <a:lstStyle/>
                <a:p>
                  <a:r>
                    <a:rPr lang="en-SG">
                      <a:noFill/>
                    </a:rPr>
                    <a:t> </a:t>
                  </a:r>
                </a:p>
              </p:txBody>
            </p:sp>
          </mc:Fallback>
        </mc:AlternateContent>
      </p:grpSp>
      <p:grpSp>
        <p:nvGrpSpPr>
          <p:cNvPr id="28" name="Group 27">
            <a:extLst>
              <a:ext uri="{FF2B5EF4-FFF2-40B4-BE49-F238E27FC236}">
                <a16:creationId xmlns:a16="http://schemas.microsoft.com/office/drawing/2014/main" id="{5065F3D9-DFE9-9D44-F4D7-F8F6E38D1AA0}"/>
              </a:ext>
            </a:extLst>
          </p:cNvPr>
          <p:cNvGrpSpPr/>
          <p:nvPr/>
        </p:nvGrpSpPr>
        <p:grpSpPr>
          <a:xfrm>
            <a:off x="236667" y="3156241"/>
            <a:ext cx="7863578" cy="1312223"/>
            <a:chOff x="919121" y="1117309"/>
            <a:chExt cx="7863578" cy="1371191"/>
          </a:xfrm>
        </p:grpSpPr>
        <p:sp>
          <p:nvSpPr>
            <p:cNvPr id="31" name="Rectangle 30">
              <a:extLst>
                <a:ext uri="{FF2B5EF4-FFF2-40B4-BE49-F238E27FC236}">
                  <a16:creationId xmlns:a16="http://schemas.microsoft.com/office/drawing/2014/main" id="{52E51CF8-7141-1EAF-91D5-80F48E5FDECE}"/>
                </a:ext>
              </a:extLst>
            </p:cNvPr>
            <p:cNvSpPr/>
            <p:nvPr/>
          </p:nvSpPr>
          <p:spPr>
            <a:xfrm>
              <a:off x="919121" y="1606362"/>
              <a:ext cx="7863578" cy="859930"/>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3" name="Rectangle 32">
              <a:extLst>
                <a:ext uri="{FF2B5EF4-FFF2-40B4-BE49-F238E27FC236}">
                  <a16:creationId xmlns:a16="http://schemas.microsoft.com/office/drawing/2014/main" id="{80ADEF6B-4BC8-1662-4D88-4C0146F73AF9}"/>
                </a:ext>
              </a:extLst>
            </p:cNvPr>
            <p:cNvSpPr/>
            <p:nvPr/>
          </p:nvSpPr>
          <p:spPr>
            <a:xfrm>
              <a:off x="919121" y="1133448"/>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4" name="TextBox 33">
              <a:extLst>
                <a:ext uri="{FF2B5EF4-FFF2-40B4-BE49-F238E27FC236}">
                  <a16:creationId xmlns:a16="http://schemas.microsoft.com/office/drawing/2014/main" id="{4A0CF087-EB77-4A9E-F117-924E5D0DEC97}"/>
                </a:ext>
              </a:extLst>
            </p:cNvPr>
            <p:cNvSpPr txBox="1"/>
            <p:nvPr/>
          </p:nvSpPr>
          <p:spPr>
            <a:xfrm>
              <a:off x="1035267" y="1117309"/>
              <a:ext cx="5278853" cy="541816"/>
            </a:xfrm>
            <a:prstGeom prst="rect">
              <a:avLst/>
            </a:prstGeom>
            <a:noFill/>
          </p:spPr>
          <p:txBody>
            <a:bodyPr wrap="square" rtlCol="0">
              <a:spAutoFit/>
            </a:bodyPr>
            <a:lstStyle/>
            <a:p>
              <a:r>
                <a:rPr lang="en-SG" sz="2400" dirty="0">
                  <a:solidFill>
                    <a:schemeClr val="bg1"/>
                  </a:solidFill>
                </a:rPr>
                <a:t>8. Infinity Axiom</a:t>
              </a: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F22AB485-F290-613D-F7B5-ECC226660B38}"/>
                    </a:ext>
                  </a:extLst>
                </p:cNvPr>
                <p:cNvSpPr txBox="1"/>
                <p:nvPr/>
              </p:nvSpPr>
              <p:spPr>
                <a:xfrm>
                  <a:off x="1012446" y="1657715"/>
                  <a:ext cx="7493526" cy="830785"/>
                </a:xfrm>
                <a:prstGeom prst="rect">
                  <a:avLst/>
                </a:prstGeom>
                <a:noFill/>
              </p:spPr>
              <p:txBody>
                <a:bodyPr wrap="square" rtlCol="0">
                  <a:spAutoFit/>
                </a:bodyPr>
                <a:lstStyle/>
                <a:p>
                  <a:pPr>
                    <a:spcAft>
                      <a:spcPts val="300"/>
                    </a:spcAft>
                  </a:pPr>
                  <a:r>
                    <a:rPr lang="en-US" sz="2000" dirty="0"/>
                    <a:t>There is a set </a:t>
                  </a:r>
                  <a14:m>
                    <m:oMath xmlns:m="http://schemas.openxmlformats.org/officeDocument/2006/math">
                      <m:r>
                        <a:rPr lang="en-US" sz="2000" b="0" i="1" smtClean="0">
                          <a:latin typeface="Cambria Math" panose="02040503050406030204" pitchFamily="18" charset="0"/>
                        </a:rPr>
                        <m:t>𝑥</m:t>
                      </m:r>
                    </m:oMath>
                  </a14:m>
                  <a:r>
                    <a:rPr lang="en-US" sz="2000" dirty="0"/>
                    <a:t> such that </a:t>
                  </a:r>
                  <a14:m>
                    <m:oMath xmlns:m="http://schemas.openxmlformats.org/officeDocument/2006/math">
                      <m:r>
                        <a:rPr lang="en-US" sz="2000" b="0" i="1" smtClean="0">
                          <a:latin typeface="Cambria Math" panose="02040503050406030204" pitchFamily="18" charset="0"/>
                        </a:rPr>
                        <m:t>𝜙</m:t>
                      </m:r>
                      <m:r>
                        <a:rPr lang="en-US" sz="2000" b="0" i="1" smtClean="0">
                          <a:latin typeface="Cambria Math" panose="02040503050406030204" pitchFamily="18" charset="0"/>
                        </a:rPr>
                        <m:t>∈</m:t>
                      </m:r>
                      <m:r>
                        <a:rPr lang="en-US" sz="2000" b="0" i="1" smtClean="0">
                          <a:latin typeface="Cambria Math" panose="02040503050406030204" pitchFamily="18" charset="0"/>
                        </a:rPr>
                        <m:t>𝑥</m:t>
                      </m:r>
                    </m:oMath>
                  </a14:m>
                  <a:r>
                    <a:rPr lang="en-US" sz="2000" dirty="0"/>
                    <a:t> and such that for every set </a:t>
                  </a:r>
                  <a14:m>
                    <m:oMath xmlns:m="http://schemas.openxmlformats.org/officeDocument/2006/math">
                      <m:r>
                        <a:rPr lang="en-US" sz="2000" b="0" i="1" smtClean="0">
                          <a:latin typeface="Cambria Math" panose="02040503050406030204" pitchFamily="18" charset="0"/>
                        </a:rPr>
                        <m:t>𝑢</m:t>
                      </m:r>
                      <m:r>
                        <a:rPr lang="en-US" sz="2000" b="0" i="1" smtClean="0">
                          <a:latin typeface="Cambria Math" panose="02040503050406030204" pitchFamily="18" charset="0"/>
                        </a:rPr>
                        <m:t>∈</m:t>
                      </m:r>
                      <m:r>
                        <a:rPr lang="en-US" sz="2000" b="0" i="1" smtClean="0">
                          <a:latin typeface="Cambria Math" panose="02040503050406030204" pitchFamily="18" charset="0"/>
                        </a:rPr>
                        <m:t>𝑥</m:t>
                      </m:r>
                    </m:oMath>
                  </a14:m>
                  <a:r>
                    <a:rPr lang="en-US" sz="2000" dirty="0"/>
                    <a:t> we have </a:t>
                  </a:r>
                  <a14:m>
                    <m:oMath xmlns:m="http://schemas.openxmlformats.org/officeDocument/2006/math">
                      <m:r>
                        <a:rPr lang="en-US" sz="2000" b="0" i="1" smtClean="0">
                          <a:latin typeface="Cambria Math" panose="02040503050406030204" pitchFamily="18" charset="0"/>
                        </a:rPr>
                        <m:t>𝑢</m:t>
                      </m:r>
                      <m:r>
                        <a:rPr lang="en-US" sz="2000" b="0" i="1" smtClean="0">
                          <a:latin typeface="Cambria Math" panose="02040503050406030204" pitchFamily="18" charset="0"/>
                        </a:rPr>
                        <m:t>∪</m:t>
                      </m:r>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𝑢</m:t>
                          </m:r>
                        </m:e>
                      </m:d>
                      <m:r>
                        <a:rPr lang="en-US" sz="2000" b="0" i="1" smtClean="0">
                          <a:latin typeface="Cambria Math" panose="02040503050406030204" pitchFamily="18" charset="0"/>
                        </a:rPr>
                        <m:t>∈</m:t>
                      </m:r>
                      <m:r>
                        <a:rPr lang="en-US" sz="2000" b="0" i="1" smtClean="0">
                          <a:latin typeface="Cambria Math" panose="02040503050406030204" pitchFamily="18" charset="0"/>
                        </a:rPr>
                        <m:t>𝑥</m:t>
                      </m:r>
                    </m:oMath>
                  </a14:m>
                  <a:r>
                    <a:rPr lang="en-US" sz="2000" dirty="0"/>
                    <a:t>.</a:t>
                  </a:r>
                </a:p>
              </p:txBody>
            </p:sp>
          </mc:Choice>
          <mc:Fallback xmlns="">
            <p:sp>
              <p:nvSpPr>
                <p:cNvPr id="35" name="TextBox 34">
                  <a:extLst>
                    <a:ext uri="{FF2B5EF4-FFF2-40B4-BE49-F238E27FC236}">
                      <a16:creationId xmlns:a16="http://schemas.microsoft.com/office/drawing/2014/main" id="{F22AB485-F290-613D-F7B5-ECC226660B38}"/>
                    </a:ext>
                  </a:extLst>
                </p:cNvPr>
                <p:cNvSpPr txBox="1">
                  <a:spLocks noRot="1" noChangeAspect="1" noMove="1" noResize="1" noEditPoints="1" noAdjustHandles="1" noChangeArrowheads="1" noChangeShapeType="1" noTextEdit="1"/>
                </p:cNvSpPr>
                <p:nvPr/>
              </p:nvSpPr>
              <p:spPr>
                <a:xfrm>
                  <a:off x="1012446" y="1657715"/>
                  <a:ext cx="7493526" cy="830785"/>
                </a:xfrm>
                <a:prstGeom prst="rect">
                  <a:avLst/>
                </a:prstGeom>
                <a:blipFill>
                  <a:blip r:embed="rId3"/>
                  <a:stretch>
                    <a:fillRect l="-814" t="-4615" b="-2308"/>
                  </a:stretch>
                </a:blipFill>
              </p:spPr>
              <p:txBody>
                <a:bodyPr/>
                <a:lstStyle/>
                <a:p>
                  <a:r>
                    <a:rPr lang="en-SG">
                      <a:noFill/>
                    </a:rPr>
                    <a:t> </a:t>
                  </a:r>
                </a:p>
              </p:txBody>
            </p:sp>
          </mc:Fallback>
        </mc:AlternateContent>
      </p:grpSp>
      <p:grpSp>
        <p:nvGrpSpPr>
          <p:cNvPr id="36" name="Group 35">
            <a:extLst>
              <a:ext uri="{FF2B5EF4-FFF2-40B4-BE49-F238E27FC236}">
                <a16:creationId xmlns:a16="http://schemas.microsoft.com/office/drawing/2014/main" id="{13FCB5CA-0199-23F0-B3AF-A33705C1E65C}"/>
              </a:ext>
            </a:extLst>
          </p:cNvPr>
          <p:cNvGrpSpPr/>
          <p:nvPr/>
        </p:nvGrpSpPr>
        <p:grpSpPr>
          <a:xfrm>
            <a:off x="235621" y="4683205"/>
            <a:ext cx="7863578" cy="1446779"/>
            <a:chOff x="919121" y="1117309"/>
            <a:chExt cx="7863578" cy="1348983"/>
          </a:xfrm>
        </p:grpSpPr>
        <p:sp>
          <p:nvSpPr>
            <p:cNvPr id="37" name="Rectangle 36">
              <a:extLst>
                <a:ext uri="{FF2B5EF4-FFF2-40B4-BE49-F238E27FC236}">
                  <a16:creationId xmlns:a16="http://schemas.microsoft.com/office/drawing/2014/main" id="{9C032519-F7AA-BF89-78B9-9E034C8B2ADE}"/>
                </a:ext>
              </a:extLst>
            </p:cNvPr>
            <p:cNvSpPr/>
            <p:nvPr/>
          </p:nvSpPr>
          <p:spPr>
            <a:xfrm>
              <a:off x="919121" y="1606362"/>
              <a:ext cx="7863578" cy="859930"/>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8" name="Rectangle 37">
              <a:extLst>
                <a:ext uri="{FF2B5EF4-FFF2-40B4-BE49-F238E27FC236}">
                  <a16:creationId xmlns:a16="http://schemas.microsoft.com/office/drawing/2014/main" id="{2135F548-62D5-056A-3E64-85497940E274}"/>
                </a:ext>
              </a:extLst>
            </p:cNvPr>
            <p:cNvSpPr/>
            <p:nvPr/>
          </p:nvSpPr>
          <p:spPr>
            <a:xfrm>
              <a:off x="919121" y="1133448"/>
              <a:ext cx="7863578" cy="472912"/>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9" name="TextBox 38">
              <a:extLst>
                <a:ext uri="{FF2B5EF4-FFF2-40B4-BE49-F238E27FC236}">
                  <a16:creationId xmlns:a16="http://schemas.microsoft.com/office/drawing/2014/main" id="{7116AF86-B955-BDFA-E2E4-D92C01900C78}"/>
                </a:ext>
              </a:extLst>
            </p:cNvPr>
            <p:cNvSpPr txBox="1"/>
            <p:nvPr/>
          </p:nvSpPr>
          <p:spPr>
            <a:xfrm>
              <a:off x="1035267" y="1117309"/>
              <a:ext cx="5278853" cy="430458"/>
            </a:xfrm>
            <a:prstGeom prst="rect">
              <a:avLst/>
            </a:prstGeom>
            <a:noFill/>
          </p:spPr>
          <p:txBody>
            <a:bodyPr wrap="square" rtlCol="0">
              <a:spAutoFit/>
            </a:bodyPr>
            <a:lstStyle/>
            <a:p>
              <a:r>
                <a:rPr lang="en-SG" sz="2400" dirty="0">
                  <a:solidFill>
                    <a:schemeClr val="bg1"/>
                  </a:solidFill>
                </a:rPr>
                <a:t>9. Foundation Axiom</a:t>
              </a: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2034E7F5-CF61-3165-854E-FF34ABD09614}"/>
                    </a:ext>
                  </a:extLst>
                </p:cNvPr>
                <p:cNvSpPr txBox="1"/>
                <p:nvPr/>
              </p:nvSpPr>
              <p:spPr>
                <a:xfrm>
                  <a:off x="1035267" y="1680656"/>
                  <a:ext cx="7493526" cy="373064"/>
                </a:xfrm>
                <a:prstGeom prst="rect">
                  <a:avLst/>
                </a:prstGeom>
                <a:noFill/>
              </p:spPr>
              <p:txBody>
                <a:bodyPr wrap="square" rtlCol="0">
                  <a:spAutoFit/>
                </a:bodyPr>
                <a:lstStyle/>
                <a:p>
                  <a:pPr>
                    <a:spcAft>
                      <a:spcPts val="300"/>
                    </a:spcAft>
                  </a:pPr>
                  <a:r>
                    <a:rPr lang="en-US" sz="2000" dirty="0"/>
                    <a:t>Every non-empty set </a:t>
                  </a:r>
                  <a14:m>
                    <m:oMath xmlns:m="http://schemas.openxmlformats.org/officeDocument/2006/math">
                      <m:r>
                        <a:rPr lang="en-US" sz="2000" b="0" i="1" smtClean="0">
                          <a:latin typeface="Cambria Math" panose="02040503050406030204" pitchFamily="18" charset="0"/>
                        </a:rPr>
                        <m:t>𝑥</m:t>
                      </m:r>
                    </m:oMath>
                  </a14:m>
                  <a:r>
                    <a:rPr lang="en-US" sz="2000" dirty="0"/>
                    <a:t> contains an element which is disjoint from </a:t>
                  </a:r>
                  <a14:m>
                    <m:oMath xmlns:m="http://schemas.openxmlformats.org/officeDocument/2006/math">
                      <m:r>
                        <a:rPr lang="en-US" sz="2000" b="0" i="1" smtClean="0">
                          <a:latin typeface="Cambria Math" panose="02040503050406030204" pitchFamily="18" charset="0"/>
                        </a:rPr>
                        <m:t>𝑥</m:t>
                      </m:r>
                      <m:r>
                        <a:rPr lang="en-US" sz="2000" b="0" i="1" smtClean="0">
                          <a:latin typeface="Cambria Math" panose="02040503050406030204" pitchFamily="18" charset="0"/>
                        </a:rPr>
                        <m:t>.</m:t>
                      </m:r>
                    </m:oMath>
                  </a14:m>
                  <a:endParaRPr lang="en-US" sz="2000" dirty="0"/>
                </a:p>
              </p:txBody>
            </p:sp>
          </mc:Choice>
          <mc:Fallback xmlns="">
            <p:sp>
              <p:nvSpPr>
                <p:cNvPr id="40" name="TextBox 39">
                  <a:extLst>
                    <a:ext uri="{FF2B5EF4-FFF2-40B4-BE49-F238E27FC236}">
                      <a16:creationId xmlns:a16="http://schemas.microsoft.com/office/drawing/2014/main" id="{2034E7F5-CF61-3165-854E-FF34ABD09614}"/>
                    </a:ext>
                  </a:extLst>
                </p:cNvPr>
                <p:cNvSpPr txBox="1">
                  <a:spLocks noRot="1" noChangeAspect="1" noMove="1" noResize="1" noEditPoints="1" noAdjustHandles="1" noChangeArrowheads="1" noChangeShapeType="1" noTextEdit="1"/>
                </p:cNvSpPr>
                <p:nvPr/>
              </p:nvSpPr>
              <p:spPr>
                <a:xfrm>
                  <a:off x="1035267" y="1680656"/>
                  <a:ext cx="7493526" cy="373064"/>
                </a:xfrm>
                <a:prstGeom prst="rect">
                  <a:avLst/>
                </a:prstGeom>
                <a:blipFill>
                  <a:blip r:embed="rId4"/>
                  <a:stretch>
                    <a:fillRect l="-895" t="-7576" b="-25758"/>
                  </a:stretch>
                </a:blipFill>
              </p:spPr>
              <p:txBody>
                <a:bodyPr/>
                <a:lstStyle/>
                <a:p>
                  <a:r>
                    <a:rPr lang="en-SG">
                      <a:noFill/>
                    </a:rPr>
                    <a:t> </a:t>
                  </a:r>
                </a:p>
              </p:txBody>
            </p:sp>
          </mc:Fallback>
        </mc:AlternateContent>
      </p:grpSp>
    </p:spTree>
    <p:extLst>
      <p:ext uri="{BB962C8B-B14F-4D97-AF65-F5344CB8AC3E}">
        <p14:creationId xmlns:p14="http://schemas.microsoft.com/office/powerpoint/2010/main" val="375397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p:cNvSpPr>
            <a:spLocks noGrp="1"/>
          </p:cNvSpPr>
          <p:nvPr>
            <p:ph type="sldNum" sz="quarter" idx="12"/>
          </p:nvPr>
        </p:nvSpPr>
        <p:spPr/>
        <p:txBody>
          <a:bodyPr/>
          <a:lstStyle/>
          <a:p>
            <a:fld id="{3945BCA7-BE1F-44EA-8FAA-E97CADA8B770}" type="slidenum">
              <a:rPr lang="en-SG" smtClean="0"/>
              <a:t>58</a:t>
            </a:fld>
            <a:endParaRPr lang="en-SG" dirty="0"/>
          </a:p>
        </p:txBody>
      </p:sp>
      <p:sp>
        <p:nvSpPr>
          <p:cNvPr id="2" name="TextBox 1"/>
          <p:cNvSpPr txBox="1"/>
          <p:nvPr/>
        </p:nvSpPr>
        <p:spPr>
          <a:xfrm>
            <a:off x="1558977" y="1409075"/>
            <a:ext cx="6205928" cy="830997"/>
          </a:xfrm>
          <a:prstGeom prst="rect">
            <a:avLst/>
          </a:prstGeom>
          <a:noFill/>
        </p:spPr>
        <p:txBody>
          <a:bodyPr wrap="square" rtlCol="0">
            <a:spAutoFit/>
          </a:bodyPr>
          <a:lstStyle/>
          <a:p>
            <a:pPr algn="ctr"/>
            <a:r>
              <a:rPr lang="en-SG" sz="4800" dirty="0"/>
              <a:t>END OF FILE</a:t>
            </a:r>
          </a:p>
        </p:txBody>
      </p:sp>
    </p:spTree>
    <p:extLst>
      <p:ext uri="{BB962C8B-B14F-4D97-AF65-F5344CB8AC3E}">
        <p14:creationId xmlns:p14="http://schemas.microsoft.com/office/powerpoint/2010/main" val="200888584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9703</TotalTime>
  <Words>7337</Words>
  <Application>Microsoft Office PowerPoint</Application>
  <PresentationFormat>On-screen Show (4:3)</PresentationFormat>
  <Paragraphs>768</Paragraphs>
  <Slides>58</Slides>
  <Notes>47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Arial</vt:lpstr>
      <vt:lpstr>Calibri</vt:lpstr>
      <vt:lpstr>Calibri Light</vt:lpstr>
      <vt:lpstr>Cambria Math</vt:lpstr>
      <vt:lpstr>Symbol</vt:lpstr>
      <vt:lpstr>Wingdings</vt:lpstr>
      <vt:lpstr>Office Theme</vt:lpstr>
      <vt:lpstr>Lecture 5: Set Theory</vt:lpstr>
      <vt:lpstr>Lecture 5: Set Theory</vt:lpstr>
      <vt:lpstr>Lecture 5: Set Theory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Tuck-Choy Aaron TAN</dc:creator>
  <cp:lastModifiedBy>Tan Tuck Choy</cp:lastModifiedBy>
  <cp:revision>773</cp:revision>
  <cp:lastPrinted>2019-07-23T09:21:03Z</cp:lastPrinted>
  <dcterms:created xsi:type="dcterms:W3CDTF">2015-07-25T11:08:36Z</dcterms:created>
  <dcterms:modified xsi:type="dcterms:W3CDTF">2026-07-02T02:20:24Z</dcterms:modified>
</cp:coreProperties>
</file>