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4"/>
  </p:notesMasterIdLst>
  <p:sldIdLst>
    <p:sldId id="256" r:id="rId2"/>
    <p:sldId id="413" r:id="rId3"/>
    <p:sldId id="257" r:id="rId4"/>
    <p:sldId id="414" r:id="rId5"/>
    <p:sldId id="415" r:id="rId6"/>
    <p:sldId id="278" r:id="rId7"/>
    <p:sldId id="338" r:id="rId8"/>
    <p:sldId id="339" r:id="rId9"/>
    <p:sldId id="340" r:id="rId10"/>
    <p:sldId id="341" r:id="rId11"/>
    <p:sldId id="342" r:id="rId12"/>
    <p:sldId id="343" r:id="rId13"/>
    <p:sldId id="345" r:id="rId14"/>
    <p:sldId id="279" r:id="rId15"/>
    <p:sldId id="280" r:id="rId16"/>
    <p:sldId id="347" r:id="rId17"/>
    <p:sldId id="348" r:id="rId18"/>
    <p:sldId id="349" r:id="rId19"/>
    <p:sldId id="350" r:id="rId20"/>
    <p:sldId id="351" r:id="rId21"/>
    <p:sldId id="362" r:id="rId22"/>
    <p:sldId id="352" r:id="rId23"/>
    <p:sldId id="354" r:id="rId24"/>
    <p:sldId id="355" r:id="rId25"/>
    <p:sldId id="356" r:id="rId26"/>
    <p:sldId id="357" r:id="rId27"/>
    <p:sldId id="358" r:id="rId28"/>
    <p:sldId id="359" r:id="rId29"/>
    <p:sldId id="360" r:id="rId30"/>
    <p:sldId id="412" r:id="rId31"/>
    <p:sldId id="416" r:id="rId32"/>
    <p:sldId id="361" r:id="rId33"/>
    <p:sldId id="363" r:id="rId34"/>
    <p:sldId id="364" r:id="rId35"/>
    <p:sldId id="365" r:id="rId36"/>
    <p:sldId id="367" r:id="rId37"/>
    <p:sldId id="368" r:id="rId38"/>
    <p:sldId id="369" r:id="rId39"/>
    <p:sldId id="371" r:id="rId40"/>
    <p:sldId id="372" r:id="rId41"/>
    <p:sldId id="373" r:id="rId42"/>
    <p:sldId id="374" r:id="rId43"/>
    <p:sldId id="375" r:id="rId44"/>
    <p:sldId id="376" r:id="rId45"/>
    <p:sldId id="378" r:id="rId46"/>
    <p:sldId id="379" r:id="rId47"/>
    <p:sldId id="381" r:id="rId48"/>
    <p:sldId id="382" r:id="rId49"/>
    <p:sldId id="383" r:id="rId50"/>
    <p:sldId id="384" r:id="rId51"/>
    <p:sldId id="385" r:id="rId52"/>
    <p:sldId id="388" r:id="rId53"/>
    <p:sldId id="390" r:id="rId54"/>
    <p:sldId id="391" r:id="rId55"/>
    <p:sldId id="392" r:id="rId56"/>
    <p:sldId id="393" r:id="rId57"/>
    <p:sldId id="394" r:id="rId58"/>
    <p:sldId id="395" r:id="rId59"/>
    <p:sldId id="396" r:id="rId60"/>
    <p:sldId id="397" r:id="rId61"/>
    <p:sldId id="398" r:id="rId62"/>
    <p:sldId id="399" r:id="rId63"/>
    <p:sldId id="400" r:id="rId64"/>
    <p:sldId id="401" r:id="rId65"/>
    <p:sldId id="402" r:id="rId66"/>
    <p:sldId id="403" r:id="rId67"/>
    <p:sldId id="404" r:id="rId68"/>
    <p:sldId id="405" r:id="rId69"/>
    <p:sldId id="406" r:id="rId70"/>
    <p:sldId id="408" r:id="rId71"/>
    <p:sldId id="335" r:id="rId72"/>
    <p:sldId id="337" r:id="rId7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CC"/>
    <a:srgbClr val="0000FF"/>
    <a:srgbClr val="990099"/>
    <a:srgbClr val="FFF2CC"/>
    <a:srgbClr val="0033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57" autoAdjust="0"/>
    <p:restoredTop sz="95256" autoAdjust="0"/>
  </p:normalViewPr>
  <p:slideViewPr>
    <p:cSldViewPr snapToGrid="0">
      <p:cViewPr varScale="1">
        <p:scale>
          <a:sx n="89" d="100"/>
          <a:sy n="89" d="100"/>
        </p:scale>
        <p:origin x="96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90"/>
    </p:cViewPr>
  </p:sorterViewPr>
  <p:notesViewPr>
    <p:cSldViewPr snapToGrid="0">
      <p:cViewPr varScale="1">
        <p:scale>
          <a:sx n="54" d="100"/>
          <a:sy n="54" d="100"/>
        </p:scale>
        <p:origin x="196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84F787-5F99-452F-AD9B-0BD6125B0C3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3EE7F4-5CF1-432E-A16A-EF1709181AEB}">
      <dgm:prSet phldrT="[Text]"/>
      <dgm:spPr/>
      <dgm:t>
        <a:bodyPr/>
        <a:lstStyle/>
        <a:p>
          <a:r>
            <a:rPr lang="en-US" dirty="0"/>
            <a:t>9.1 Introduction</a:t>
          </a:r>
        </a:p>
      </dgm:t>
    </dgm:pt>
    <dgm:pt modelId="{41F9131A-82C0-45B3-84EB-25C445DFB798}" type="parTrans" cxnId="{AF0007C4-DDEA-4E0C-9924-8AFC19D30F0F}">
      <dgm:prSet/>
      <dgm:spPr/>
      <dgm:t>
        <a:bodyPr/>
        <a:lstStyle/>
        <a:p>
          <a:endParaRPr lang="en-US"/>
        </a:p>
      </dgm:t>
    </dgm:pt>
    <dgm:pt modelId="{C7FB9F7D-C9D7-4F24-801C-51D68C64976A}" type="sibTrans" cxnId="{AF0007C4-DDEA-4E0C-9924-8AFC19D30F0F}">
      <dgm:prSet/>
      <dgm:spPr/>
      <dgm:t>
        <a:bodyPr/>
        <a:lstStyle/>
        <a:p>
          <a:endParaRPr lang="en-US"/>
        </a:p>
      </dgm:t>
    </dgm:pt>
    <dgm:pt modelId="{31D8F70D-89DF-4EF2-95ED-23355DFA290D}">
      <dgm:prSet phldrT="[Text]"/>
      <dgm:spPr/>
      <dgm:t>
        <a:bodyPr/>
        <a:lstStyle/>
        <a:p>
          <a:r>
            <a:rPr lang="en-US" dirty="0"/>
            <a:t>Random process, sample space, event and probability</a:t>
          </a:r>
        </a:p>
      </dgm:t>
    </dgm:pt>
    <dgm:pt modelId="{4118F54B-9884-43E0-B07A-843CD0E5ADB0}" type="parTrans" cxnId="{BA1EED61-5785-4913-87C2-607BB9D65C7A}">
      <dgm:prSet/>
      <dgm:spPr/>
      <dgm:t>
        <a:bodyPr/>
        <a:lstStyle/>
        <a:p>
          <a:endParaRPr lang="en-US"/>
        </a:p>
      </dgm:t>
    </dgm:pt>
    <dgm:pt modelId="{D8AC031E-BB32-4D50-AFAA-EC4C772735F0}" type="sibTrans" cxnId="{BA1EED61-5785-4913-87C2-607BB9D65C7A}">
      <dgm:prSet/>
      <dgm:spPr/>
      <dgm:t>
        <a:bodyPr/>
        <a:lstStyle/>
        <a:p>
          <a:endParaRPr lang="en-US"/>
        </a:p>
      </dgm:t>
    </dgm:pt>
    <dgm:pt modelId="{90250D92-EAF1-4F2C-B772-CC48C11D0311}">
      <dgm:prSet phldrT="[Text]"/>
      <dgm:spPr/>
      <dgm:t>
        <a:bodyPr/>
        <a:lstStyle/>
        <a:p>
          <a:r>
            <a:rPr lang="en-US" dirty="0"/>
            <a:t>9.2 Possibility Trees and the Multiplication Rule</a:t>
          </a:r>
        </a:p>
      </dgm:t>
    </dgm:pt>
    <dgm:pt modelId="{C1AE61F7-B862-470C-A4DB-65F078287B01}" type="parTrans" cxnId="{BE55A903-595D-4A8D-9E2D-31C0043369DE}">
      <dgm:prSet/>
      <dgm:spPr/>
      <dgm:t>
        <a:bodyPr/>
        <a:lstStyle/>
        <a:p>
          <a:endParaRPr lang="en-US"/>
        </a:p>
      </dgm:t>
    </dgm:pt>
    <dgm:pt modelId="{AC977458-9D6E-44DC-99C5-F628B9176A90}" type="sibTrans" cxnId="{BE55A903-595D-4A8D-9E2D-31C0043369DE}">
      <dgm:prSet/>
      <dgm:spPr/>
      <dgm:t>
        <a:bodyPr/>
        <a:lstStyle/>
        <a:p>
          <a:endParaRPr lang="en-US"/>
        </a:p>
      </dgm:t>
    </dgm:pt>
    <dgm:pt modelId="{4F0349F7-7124-4645-B7CB-EE5C90341F93}">
      <dgm:prSet phldrT="[Text]"/>
      <dgm:spPr/>
      <dgm:t>
        <a:bodyPr/>
        <a:lstStyle/>
        <a:p>
          <a:r>
            <a:rPr lang="en-US" dirty="0"/>
            <a:t>Possibility trees</a:t>
          </a:r>
        </a:p>
      </dgm:t>
    </dgm:pt>
    <dgm:pt modelId="{0768AB17-249D-4D7B-9E2E-F1DF4E858B00}" type="parTrans" cxnId="{31F10C05-64EB-4924-B8E0-6160CF825C6F}">
      <dgm:prSet/>
      <dgm:spPr/>
      <dgm:t>
        <a:bodyPr/>
        <a:lstStyle/>
        <a:p>
          <a:endParaRPr lang="en-US"/>
        </a:p>
      </dgm:t>
    </dgm:pt>
    <dgm:pt modelId="{81FB1A49-7F85-4AFF-A847-F85C470A74AF}" type="sibTrans" cxnId="{31F10C05-64EB-4924-B8E0-6160CF825C6F}">
      <dgm:prSet/>
      <dgm:spPr/>
      <dgm:t>
        <a:bodyPr/>
        <a:lstStyle/>
        <a:p>
          <a:endParaRPr lang="en-US"/>
        </a:p>
      </dgm:t>
    </dgm:pt>
    <dgm:pt modelId="{27BD6DE6-A64E-4D10-9273-68986977416E}">
      <dgm:prSet/>
      <dgm:spPr/>
      <dgm:t>
        <a:bodyPr/>
        <a:lstStyle/>
        <a:p>
          <a:r>
            <a:rPr lang="en-US" dirty="0"/>
            <a:t>9.3 Counting Elements of Disjoint Sets</a:t>
          </a:r>
        </a:p>
      </dgm:t>
    </dgm:pt>
    <dgm:pt modelId="{C45F01DC-DAB6-481E-ABF3-6A5B171385BA}" type="parTrans" cxnId="{F8593BB8-040D-45E5-A040-33463384AB91}">
      <dgm:prSet/>
      <dgm:spPr/>
      <dgm:t>
        <a:bodyPr/>
        <a:lstStyle/>
        <a:p>
          <a:endParaRPr lang="en-US"/>
        </a:p>
      </dgm:t>
    </dgm:pt>
    <dgm:pt modelId="{017C8BE8-7444-4868-A355-78BA7F2A9108}" type="sibTrans" cxnId="{F8593BB8-040D-45E5-A040-33463384AB91}">
      <dgm:prSet/>
      <dgm:spPr/>
      <dgm:t>
        <a:bodyPr/>
        <a:lstStyle/>
        <a:p>
          <a:endParaRPr lang="en-US"/>
        </a:p>
      </dgm:t>
    </dgm:pt>
    <dgm:pt modelId="{B0FCDD16-8224-4E79-ABF5-87D73043DDA9}">
      <dgm:prSet/>
      <dgm:spPr/>
      <dgm:t>
        <a:bodyPr/>
        <a:lstStyle/>
        <a:p>
          <a:r>
            <a:rPr lang="en-US" dirty="0"/>
            <a:t>The addition/sum rule</a:t>
          </a:r>
        </a:p>
      </dgm:t>
    </dgm:pt>
    <dgm:pt modelId="{5B57E8F0-FB3F-4C32-A79D-441557C8A19F}" type="parTrans" cxnId="{51167CE3-784F-425F-A2AD-3FD898503C36}">
      <dgm:prSet/>
      <dgm:spPr/>
      <dgm:t>
        <a:bodyPr/>
        <a:lstStyle/>
        <a:p>
          <a:endParaRPr lang="en-US"/>
        </a:p>
      </dgm:t>
    </dgm:pt>
    <dgm:pt modelId="{3C59DC4E-D43D-487F-83AF-054B96DF5732}" type="sibTrans" cxnId="{51167CE3-784F-425F-A2AD-3FD898503C36}">
      <dgm:prSet/>
      <dgm:spPr/>
      <dgm:t>
        <a:bodyPr/>
        <a:lstStyle/>
        <a:p>
          <a:endParaRPr lang="en-US"/>
        </a:p>
      </dgm:t>
    </dgm:pt>
    <dgm:pt modelId="{513376AC-F911-466A-AF77-B3B83300D97C}">
      <dgm:prSet phldrT="[Text]"/>
      <dgm:spPr/>
      <dgm:t>
        <a:bodyPr/>
        <a:lstStyle/>
        <a:p>
          <a:r>
            <a:rPr lang="en-US" dirty="0"/>
            <a:t>The multiplication/product rule</a:t>
          </a:r>
        </a:p>
      </dgm:t>
    </dgm:pt>
    <dgm:pt modelId="{D96E67FB-A814-4199-A025-E244EA2891F1}" type="parTrans" cxnId="{DAA0EC1F-B54A-458A-BFD6-5CECADAA6A99}">
      <dgm:prSet/>
      <dgm:spPr/>
      <dgm:t>
        <a:bodyPr/>
        <a:lstStyle/>
        <a:p>
          <a:endParaRPr lang="en-US"/>
        </a:p>
      </dgm:t>
    </dgm:pt>
    <dgm:pt modelId="{9C1CA4E9-589C-40EA-AEB1-B706BAE076E8}" type="sibTrans" cxnId="{DAA0EC1F-B54A-458A-BFD6-5CECADAA6A99}">
      <dgm:prSet/>
      <dgm:spPr/>
      <dgm:t>
        <a:bodyPr/>
        <a:lstStyle/>
        <a:p>
          <a:endParaRPr lang="en-US"/>
        </a:p>
      </dgm:t>
    </dgm:pt>
    <dgm:pt modelId="{E7354E7E-C81A-4E85-82A5-AAB1B9BDF023}">
      <dgm:prSet phldrT="[Text]"/>
      <dgm:spPr/>
      <dgm:t>
        <a:bodyPr/>
        <a:lstStyle/>
        <a:p>
          <a:r>
            <a:rPr lang="en-US" dirty="0"/>
            <a:t>Permutations</a:t>
          </a:r>
        </a:p>
      </dgm:t>
    </dgm:pt>
    <dgm:pt modelId="{3714DFBC-D870-4277-A7A8-1EF2708045F6}" type="parTrans" cxnId="{B238C78B-E8BC-42F7-AD62-AC8EB13D3320}">
      <dgm:prSet/>
      <dgm:spPr/>
      <dgm:t>
        <a:bodyPr/>
        <a:lstStyle/>
        <a:p>
          <a:endParaRPr lang="en-US"/>
        </a:p>
      </dgm:t>
    </dgm:pt>
    <dgm:pt modelId="{72362CD0-47C8-4D1C-BBBC-394965B03426}" type="sibTrans" cxnId="{B238C78B-E8BC-42F7-AD62-AC8EB13D3320}">
      <dgm:prSet/>
      <dgm:spPr/>
      <dgm:t>
        <a:bodyPr/>
        <a:lstStyle/>
        <a:p>
          <a:endParaRPr lang="en-US"/>
        </a:p>
      </dgm:t>
    </dgm:pt>
    <dgm:pt modelId="{ADF55BF1-2207-42EA-A91F-034F42C917E8}">
      <dgm:prSet/>
      <dgm:spPr/>
      <dgm:t>
        <a:bodyPr/>
        <a:lstStyle/>
        <a:p>
          <a:r>
            <a:rPr lang="en-US" dirty="0"/>
            <a:t>9.4 The Pigeonhole Principle (PHP)</a:t>
          </a:r>
        </a:p>
      </dgm:t>
    </dgm:pt>
    <dgm:pt modelId="{8CEA65A1-908D-43B2-9575-B9F965EB3642}" type="parTrans" cxnId="{12DAC10A-5BBE-4B7C-8B1A-5FB174599222}">
      <dgm:prSet/>
      <dgm:spPr/>
      <dgm:t>
        <a:bodyPr/>
        <a:lstStyle/>
        <a:p>
          <a:endParaRPr lang="en-US"/>
        </a:p>
      </dgm:t>
    </dgm:pt>
    <dgm:pt modelId="{08B1E362-BBA7-4F5A-8FEF-54F78AFED0E5}" type="sibTrans" cxnId="{12DAC10A-5BBE-4B7C-8B1A-5FB174599222}">
      <dgm:prSet/>
      <dgm:spPr/>
      <dgm:t>
        <a:bodyPr/>
        <a:lstStyle/>
        <a:p>
          <a:endParaRPr lang="en-US"/>
        </a:p>
      </dgm:t>
    </dgm:pt>
    <dgm:pt modelId="{4659FB8F-1A94-4457-B691-4E237DF460A1}">
      <dgm:prSet/>
      <dgm:spPr/>
      <dgm:t>
        <a:bodyPr/>
        <a:lstStyle/>
        <a:p>
          <a:r>
            <a:rPr lang="en-US" dirty="0"/>
            <a:t>Pigeonhole principle, general pigeonhole principle</a:t>
          </a:r>
        </a:p>
      </dgm:t>
    </dgm:pt>
    <dgm:pt modelId="{B69E66DD-2FE8-446C-B1E6-A48C36DEC71E}" type="parTrans" cxnId="{130FBD5F-C80C-4A75-9F49-A9BDD40BEC33}">
      <dgm:prSet/>
      <dgm:spPr/>
      <dgm:t>
        <a:bodyPr/>
        <a:lstStyle/>
        <a:p>
          <a:endParaRPr lang="en-US"/>
        </a:p>
      </dgm:t>
    </dgm:pt>
    <dgm:pt modelId="{AE1921D4-B128-4F31-AC73-13214B1F561F}" type="sibTrans" cxnId="{130FBD5F-C80C-4A75-9F49-A9BDD40BEC33}">
      <dgm:prSet/>
      <dgm:spPr/>
      <dgm:t>
        <a:bodyPr/>
        <a:lstStyle/>
        <a:p>
          <a:endParaRPr lang="en-US"/>
        </a:p>
      </dgm:t>
    </dgm:pt>
    <dgm:pt modelId="{E83C0625-6600-4D6A-90BC-D28C54C93932}">
      <dgm:prSet/>
      <dgm:spPr/>
      <dgm:t>
        <a:bodyPr/>
        <a:lstStyle/>
        <a:p>
          <a:r>
            <a:rPr lang="en-US" dirty="0"/>
            <a:t>The difference rule</a:t>
          </a:r>
        </a:p>
      </dgm:t>
    </dgm:pt>
    <dgm:pt modelId="{875E3A71-2B1B-4D8B-930B-5FBC5DD866F1}" type="parTrans" cxnId="{5A0EF6F8-9C4E-4023-93A3-89B01AAF726C}">
      <dgm:prSet/>
      <dgm:spPr/>
      <dgm:t>
        <a:bodyPr/>
        <a:lstStyle/>
        <a:p>
          <a:endParaRPr lang="en-US"/>
        </a:p>
      </dgm:t>
    </dgm:pt>
    <dgm:pt modelId="{35611746-BDBD-4614-ACDD-3CD2EA3BF661}" type="sibTrans" cxnId="{5A0EF6F8-9C4E-4023-93A3-89B01AAF726C}">
      <dgm:prSet/>
      <dgm:spPr/>
      <dgm:t>
        <a:bodyPr/>
        <a:lstStyle/>
        <a:p>
          <a:endParaRPr lang="en-US"/>
        </a:p>
      </dgm:t>
    </dgm:pt>
    <dgm:pt modelId="{FD869EE0-078F-47C3-B82A-97D02F13F783}">
      <dgm:prSet/>
      <dgm:spPr/>
      <dgm:t>
        <a:bodyPr/>
        <a:lstStyle/>
        <a:p>
          <a:r>
            <a:rPr lang="en-US" dirty="0"/>
            <a:t>The inclusion/exclusion rule</a:t>
          </a:r>
        </a:p>
      </dgm:t>
    </dgm:pt>
    <dgm:pt modelId="{FCF218EA-0425-4FFD-AB06-D7054F375B4C}" type="parTrans" cxnId="{1FC978AD-9C11-460E-8090-2115894963A6}">
      <dgm:prSet/>
      <dgm:spPr/>
      <dgm:t>
        <a:bodyPr/>
        <a:lstStyle/>
        <a:p>
          <a:endParaRPr lang="en-US"/>
        </a:p>
      </dgm:t>
    </dgm:pt>
    <dgm:pt modelId="{4CCCABF1-7DB1-4512-93D4-AD14588E7DFB}" type="sibTrans" cxnId="{1FC978AD-9C11-460E-8090-2115894963A6}">
      <dgm:prSet/>
      <dgm:spPr/>
      <dgm:t>
        <a:bodyPr/>
        <a:lstStyle/>
        <a:p>
          <a:endParaRPr lang="en-US"/>
        </a:p>
      </dgm:t>
    </dgm:pt>
    <dgm:pt modelId="{85DAB027-F54C-44DC-BDBE-232ED77CC6C1}" type="pres">
      <dgm:prSet presAssocID="{6F84F787-5F99-452F-AD9B-0BD6125B0C3D}" presName="linear" presStyleCnt="0">
        <dgm:presLayoutVars>
          <dgm:animLvl val="lvl"/>
          <dgm:resizeHandles val="exact"/>
        </dgm:presLayoutVars>
      </dgm:prSet>
      <dgm:spPr/>
    </dgm:pt>
    <dgm:pt modelId="{EC610065-CFB3-4CEF-BC1D-8B50BDA86689}" type="pres">
      <dgm:prSet presAssocID="{7F3EE7F4-5CF1-432E-A16A-EF1709181AE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48C4D8D6-E7FC-4E3C-9F84-84133BB46313}" type="pres">
      <dgm:prSet presAssocID="{7F3EE7F4-5CF1-432E-A16A-EF1709181AEB}" presName="childText" presStyleLbl="revTx" presStyleIdx="0" presStyleCnt="4" custScaleY="93131">
        <dgm:presLayoutVars>
          <dgm:bulletEnabled val="1"/>
        </dgm:presLayoutVars>
      </dgm:prSet>
      <dgm:spPr/>
    </dgm:pt>
    <dgm:pt modelId="{2309305B-C855-4771-85E1-9B59415FD537}" type="pres">
      <dgm:prSet presAssocID="{90250D92-EAF1-4F2C-B772-CC48C11D0311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6170852-CD95-4A25-B089-D6B307265438}" type="pres">
      <dgm:prSet presAssocID="{90250D92-EAF1-4F2C-B772-CC48C11D0311}" presName="childText" presStyleLbl="revTx" presStyleIdx="1" presStyleCnt="4">
        <dgm:presLayoutVars>
          <dgm:bulletEnabled val="1"/>
        </dgm:presLayoutVars>
      </dgm:prSet>
      <dgm:spPr/>
    </dgm:pt>
    <dgm:pt modelId="{D6C6CA5C-623B-4113-8558-EECF5C4AA422}" type="pres">
      <dgm:prSet presAssocID="{27BD6DE6-A64E-4D10-9273-68986977416E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F3B6B158-1AE0-4D8B-A702-A8715E021A2A}" type="pres">
      <dgm:prSet presAssocID="{27BD6DE6-A64E-4D10-9273-68986977416E}" presName="childText" presStyleLbl="revTx" presStyleIdx="2" presStyleCnt="4">
        <dgm:presLayoutVars>
          <dgm:bulletEnabled val="1"/>
        </dgm:presLayoutVars>
      </dgm:prSet>
      <dgm:spPr/>
    </dgm:pt>
    <dgm:pt modelId="{9F2421E4-D361-44A0-AC25-766C29141420}" type="pres">
      <dgm:prSet presAssocID="{ADF55BF1-2207-42EA-A91F-034F42C917E8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BF239D3-1E4A-4916-8D52-AB44EC718AE2}" type="pres">
      <dgm:prSet presAssocID="{ADF55BF1-2207-42EA-A91F-034F42C917E8}" presName="childText" presStyleLbl="revTx" presStyleIdx="3" presStyleCnt="4">
        <dgm:presLayoutVars>
          <dgm:bulletEnabled val="1"/>
        </dgm:presLayoutVars>
      </dgm:prSet>
      <dgm:spPr/>
    </dgm:pt>
  </dgm:ptLst>
  <dgm:cxnLst>
    <dgm:cxn modelId="{BE55A903-595D-4A8D-9E2D-31C0043369DE}" srcId="{6F84F787-5F99-452F-AD9B-0BD6125B0C3D}" destId="{90250D92-EAF1-4F2C-B772-CC48C11D0311}" srcOrd="1" destOrd="0" parTransId="{C1AE61F7-B862-470C-A4DB-65F078287B01}" sibTransId="{AC977458-9D6E-44DC-99C5-F628B9176A90}"/>
    <dgm:cxn modelId="{31F10C05-64EB-4924-B8E0-6160CF825C6F}" srcId="{90250D92-EAF1-4F2C-B772-CC48C11D0311}" destId="{4F0349F7-7124-4645-B7CB-EE5C90341F93}" srcOrd="0" destOrd="0" parTransId="{0768AB17-249D-4D7B-9E2E-F1DF4E858B00}" sibTransId="{81FB1A49-7F85-4AFF-A847-F85C470A74AF}"/>
    <dgm:cxn modelId="{12DAC10A-5BBE-4B7C-8B1A-5FB174599222}" srcId="{6F84F787-5F99-452F-AD9B-0BD6125B0C3D}" destId="{ADF55BF1-2207-42EA-A91F-034F42C917E8}" srcOrd="3" destOrd="0" parTransId="{8CEA65A1-908D-43B2-9575-B9F965EB3642}" sibTransId="{08B1E362-BBA7-4F5A-8FEF-54F78AFED0E5}"/>
    <dgm:cxn modelId="{0687400B-6B80-4DF0-BEF1-BE39EB065F9F}" type="presOf" srcId="{6F84F787-5F99-452F-AD9B-0BD6125B0C3D}" destId="{85DAB027-F54C-44DC-BDBE-232ED77CC6C1}" srcOrd="0" destOrd="0" presId="urn:microsoft.com/office/officeart/2005/8/layout/vList2"/>
    <dgm:cxn modelId="{F58B5515-39B7-4622-B302-AF43EA59BBF1}" type="presOf" srcId="{E7354E7E-C81A-4E85-82A5-AAB1B9BDF023}" destId="{A6170852-CD95-4A25-B089-D6B307265438}" srcOrd="0" destOrd="2" presId="urn:microsoft.com/office/officeart/2005/8/layout/vList2"/>
    <dgm:cxn modelId="{954FA31B-3342-479E-9F2F-0EA546D91252}" type="presOf" srcId="{E83C0625-6600-4D6A-90BC-D28C54C93932}" destId="{F3B6B158-1AE0-4D8B-A702-A8715E021A2A}" srcOrd="0" destOrd="1" presId="urn:microsoft.com/office/officeart/2005/8/layout/vList2"/>
    <dgm:cxn modelId="{DAA0EC1F-B54A-458A-BFD6-5CECADAA6A99}" srcId="{90250D92-EAF1-4F2C-B772-CC48C11D0311}" destId="{513376AC-F911-466A-AF77-B3B83300D97C}" srcOrd="1" destOrd="0" parTransId="{D96E67FB-A814-4199-A025-E244EA2891F1}" sibTransId="{9C1CA4E9-589C-40EA-AEB1-B706BAE076E8}"/>
    <dgm:cxn modelId="{4DD10139-F36E-4EBC-8158-FAFF953FCD78}" type="presOf" srcId="{27BD6DE6-A64E-4D10-9273-68986977416E}" destId="{D6C6CA5C-623B-4113-8558-EECF5C4AA422}" srcOrd="0" destOrd="0" presId="urn:microsoft.com/office/officeart/2005/8/layout/vList2"/>
    <dgm:cxn modelId="{61521E5B-5BCB-46F8-9507-9BBE252A0266}" type="presOf" srcId="{513376AC-F911-466A-AF77-B3B83300D97C}" destId="{A6170852-CD95-4A25-B089-D6B307265438}" srcOrd="0" destOrd="1" presId="urn:microsoft.com/office/officeart/2005/8/layout/vList2"/>
    <dgm:cxn modelId="{130FBD5F-C80C-4A75-9F49-A9BDD40BEC33}" srcId="{ADF55BF1-2207-42EA-A91F-034F42C917E8}" destId="{4659FB8F-1A94-4457-B691-4E237DF460A1}" srcOrd="0" destOrd="0" parTransId="{B69E66DD-2FE8-446C-B1E6-A48C36DEC71E}" sibTransId="{AE1921D4-B128-4F31-AC73-13214B1F561F}"/>
    <dgm:cxn modelId="{A84E9241-566F-48B1-805C-62DA22F492FC}" type="presOf" srcId="{4F0349F7-7124-4645-B7CB-EE5C90341F93}" destId="{A6170852-CD95-4A25-B089-D6B307265438}" srcOrd="0" destOrd="0" presId="urn:microsoft.com/office/officeart/2005/8/layout/vList2"/>
    <dgm:cxn modelId="{BA1EED61-5785-4913-87C2-607BB9D65C7A}" srcId="{7F3EE7F4-5CF1-432E-A16A-EF1709181AEB}" destId="{31D8F70D-89DF-4EF2-95ED-23355DFA290D}" srcOrd="0" destOrd="0" parTransId="{4118F54B-9884-43E0-B07A-843CD0E5ADB0}" sibTransId="{D8AC031E-BB32-4D50-AFAA-EC4C772735F0}"/>
    <dgm:cxn modelId="{27284B43-E34F-4760-A3D7-6E8D59D899DF}" type="presOf" srcId="{31D8F70D-89DF-4EF2-95ED-23355DFA290D}" destId="{48C4D8D6-E7FC-4E3C-9F84-84133BB46313}" srcOrd="0" destOrd="0" presId="urn:microsoft.com/office/officeart/2005/8/layout/vList2"/>
    <dgm:cxn modelId="{51038F64-F73E-489A-B7C9-AB6CA7A291CE}" type="presOf" srcId="{ADF55BF1-2207-42EA-A91F-034F42C917E8}" destId="{9F2421E4-D361-44A0-AC25-766C29141420}" srcOrd="0" destOrd="0" presId="urn:microsoft.com/office/officeart/2005/8/layout/vList2"/>
    <dgm:cxn modelId="{1DF6B566-9060-45FE-804E-557A13920DEF}" type="presOf" srcId="{4659FB8F-1A94-4457-B691-4E237DF460A1}" destId="{6BF239D3-1E4A-4916-8D52-AB44EC718AE2}" srcOrd="0" destOrd="0" presId="urn:microsoft.com/office/officeart/2005/8/layout/vList2"/>
    <dgm:cxn modelId="{B238C78B-E8BC-42F7-AD62-AC8EB13D3320}" srcId="{90250D92-EAF1-4F2C-B772-CC48C11D0311}" destId="{E7354E7E-C81A-4E85-82A5-AAB1B9BDF023}" srcOrd="2" destOrd="0" parTransId="{3714DFBC-D870-4277-A7A8-1EF2708045F6}" sibTransId="{72362CD0-47C8-4D1C-BBBC-394965B03426}"/>
    <dgm:cxn modelId="{1FC978AD-9C11-460E-8090-2115894963A6}" srcId="{27BD6DE6-A64E-4D10-9273-68986977416E}" destId="{FD869EE0-078F-47C3-B82A-97D02F13F783}" srcOrd="2" destOrd="0" parTransId="{FCF218EA-0425-4FFD-AB06-D7054F375B4C}" sibTransId="{4CCCABF1-7DB1-4512-93D4-AD14588E7DFB}"/>
    <dgm:cxn modelId="{F8593BB8-040D-45E5-A040-33463384AB91}" srcId="{6F84F787-5F99-452F-AD9B-0BD6125B0C3D}" destId="{27BD6DE6-A64E-4D10-9273-68986977416E}" srcOrd="2" destOrd="0" parTransId="{C45F01DC-DAB6-481E-ABF3-6A5B171385BA}" sibTransId="{017C8BE8-7444-4868-A355-78BA7F2A9108}"/>
    <dgm:cxn modelId="{FAB308BA-3BFD-41C5-9852-EA29353C46F2}" type="presOf" srcId="{7F3EE7F4-5CF1-432E-A16A-EF1709181AEB}" destId="{EC610065-CFB3-4CEF-BC1D-8B50BDA86689}" srcOrd="0" destOrd="0" presId="urn:microsoft.com/office/officeart/2005/8/layout/vList2"/>
    <dgm:cxn modelId="{AF0007C4-DDEA-4E0C-9924-8AFC19D30F0F}" srcId="{6F84F787-5F99-452F-AD9B-0BD6125B0C3D}" destId="{7F3EE7F4-5CF1-432E-A16A-EF1709181AEB}" srcOrd="0" destOrd="0" parTransId="{41F9131A-82C0-45B3-84EB-25C445DFB798}" sibTransId="{C7FB9F7D-C9D7-4F24-801C-51D68C64976A}"/>
    <dgm:cxn modelId="{13EF81DF-D5A8-4981-B59A-1F9703B1F1E5}" type="presOf" srcId="{B0FCDD16-8224-4E79-ABF5-87D73043DDA9}" destId="{F3B6B158-1AE0-4D8B-A702-A8715E021A2A}" srcOrd="0" destOrd="0" presId="urn:microsoft.com/office/officeart/2005/8/layout/vList2"/>
    <dgm:cxn modelId="{51167CE3-784F-425F-A2AD-3FD898503C36}" srcId="{27BD6DE6-A64E-4D10-9273-68986977416E}" destId="{B0FCDD16-8224-4E79-ABF5-87D73043DDA9}" srcOrd="0" destOrd="0" parTransId="{5B57E8F0-FB3F-4C32-A79D-441557C8A19F}" sibTransId="{3C59DC4E-D43D-487F-83AF-054B96DF5732}"/>
    <dgm:cxn modelId="{F717B0F2-799C-4AA7-831C-62717895F33D}" type="presOf" srcId="{FD869EE0-078F-47C3-B82A-97D02F13F783}" destId="{F3B6B158-1AE0-4D8B-A702-A8715E021A2A}" srcOrd="0" destOrd="2" presId="urn:microsoft.com/office/officeart/2005/8/layout/vList2"/>
    <dgm:cxn modelId="{5A0EF6F8-9C4E-4023-93A3-89B01AAF726C}" srcId="{27BD6DE6-A64E-4D10-9273-68986977416E}" destId="{E83C0625-6600-4D6A-90BC-D28C54C93932}" srcOrd="1" destOrd="0" parTransId="{875E3A71-2B1B-4D8B-930B-5FBC5DD866F1}" sibTransId="{35611746-BDBD-4614-ACDD-3CD2EA3BF661}"/>
    <dgm:cxn modelId="{42F678F9-AB18-4DAD-B420-0D811B662237}" type="presOf" srcId="{90250D92-EAF1-4F2C-B772-CC48C11D0311}" destId="{2309305B-C855-4771-85E1-9B59415FD537}" srcOrd="0" destOrd="0" presId="urn:microsoft.com/office/officeart/2005/8/layout/vList2"/>
    <dgm:cxn modelId="{CC889B17-CBC4-422E-BC62-ECB26F493B74}" type="presParOf" srcId="{85DAB027-F54C-44DC-BDBE-232ED77CC6C1}" destId="{EC610065-CFB3-4CEF-BC1D-8B50BDA86689}" srcOrd="0" destOrd="0" presId="urn:microsoft.com/office/officeart/2005/8/layout/vList2"/>
    <dgm:cxn modelId="{569FAE53-41C6-44B7-BA13-F0F4EA314378}" type="presParOf" srcId="{85DAB027-F54C-44DC-BDBE-232ED77CC6C1}" destId="{48C4D8D6-E7FC-4E3C-9F84-84133BB46313}" srcOrd="1" destOrd="0" presId="urn:microsoft.com/office/officeart/2005/8/layout/vList2"/>
    <dgm:cxn modelId="{2AA2A2C7-0340-4F5F-A9D5-69EA48355167}" type="presParOf" srcId="{85DAB027-F54C-44DC-BDBE-232ED77CC6C1}" destId="{2309305B-C855-4771-85E1-9B59415FD537}" srcOrd="2" destOrd="0" presId="urn:microsoft.com/office/officeart/2005/8/layout/vList2"/>
    <dgm:cxn modelId="{F938491F-5D1F-44F2-8F48-E9546425BBB1}" type="presParOf" srcId="{85DAB027-F54C-44DC-BDBE-232ED77CC6C1}" destId="{A6170852-CD95-4A25-B089-D6B307265438}" srcOrd="3" destOrd="0" presId="urn:microsoft.com/office/officeart/2005/8/layout/vList2"/>
    <dgm:cxn modelId="{22B94DC8-A13D-4AE2-BDB4-EA15477B43B3}" type="presParOf" srcId="{85DAB027-F54C-44DC-BDBE-232ED77CC6C1}" destId="{D6C6CA5C-623B-4113-8558-EECF5C4AA422}" srcOrd="4" destOrd="0" presId="urn:microsoft.com/office/officeart/2005/8/layout/vList2"/>
    <dgm:cxn modelId="{3F45A103-A18E-4BFA-A497-40EF151CB2C8}" type="presParOf" srcId="{85DAB027-F54C-44DC-BDBE-232ED77CC6C1}" destId="{F3B6B158-1AE0-4D8B-A702-A8715E021A2A}" srcOrd="5" destOrd="0" presId="urn:microsoft.com/office/officeart/2005/8/layout/vList2"/>
    <dgm:cxn modelId="{1B262FE3-8B32-4BD7-B1A8-1665D37437AB}" type="presParOf" srcId="{85DAB027-F54C-44DC-BDBE-232ED77CC6C1}" destId="{9F2421E4-D361-44A0-AC25-766C29141420}" srcOrd="6" destOrd="0" presId="urn:microsoft.com/office/officeart/2005/8/layout/vList2"/>
    <dgm:cxn modelId="{D1556C72-49C8-4A57-A057-B1363BD88B4E}" type="presParOf" srcId="{85DAB027-F54C-44DC-BDBE-232ED77CC6C1}" destId="{6BF239D3-1E4A-4916-8D52-AB44EC718AE2}" srcOrd="7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610065-CFB3-4CEF-BC1D-8B50BDA86689}">
      <dsp:nvSpPr>
        <dsp:cNvPr id="0" name=""/>
        <dsp:cNvSpPr/>
      </dsp:nvSpPr>
      <dsp:spPr>
        <a:xfrm>
          <a:off x="0" y="54989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9.1 Introduction</a:t>
          </a:r>
        </a:p>
      </dsp:txBody>
      <dsp:txXfrm>
        <a:off x="29271" y="84260"/>
        <a:ext cx="7920776" cy="541083"/>
      </dsp:txXfrm>
    </dsp:sp>
    <dsp:sp modelId="{48C4D8D6-E7FC-4E3C-9F84-84133BB46313}">
      <dsp:nvSpPr>
        <dsp:cNvPr id="0" name=""/>
        <dsp:cNvSpPr/>
      </dsp:nvSpPr>
      <dsp:spPr>
        <a:xfrm>
          <a:off x="0" y="654614"/>
          <a:ext cx="7979318" cy="385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Random process, sample space, event and probability</a:t>
          </a:r>
        </a:p>
      </dsp:txBody>
      <dsp:txXfrm>
        <a:off x="0" y="654614"/>
        <a:ext cx="7979318" cy="385562"/>
      </dsp:txXfrm>
    </dsp:sp>
    <dsp:sp modelId="{2309305B-C855-4771-85E1-9B59415FD537}">
      <dsp:nvSpPr>
        <dsp:cNvPr id="0" name=""/>
        <dsp:cNvSpPr/>
      </dsp:nvSpPr>
      <dsp:spPr>
        <a:xfrm>
          <a:off x="0" y="1040176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9.2 Possibility Trees and the Multiplication Rule</a:t>
          </a:r>
        </a:p>
      </dsp:txBody>
      <dsp:txXfrm>
        <a:off x="29271" y="1069447"/>
        <a:ext cx="7920776" cy="541083"/>
      </dsp:txXfrm>
    </dsp:sp>
    <dsp:sp modelId="{A6170852-CD95-4A25-B089-D6B307265438}">
      <dsp:nvSpPr>
        <dsp:cNvPr id="0" name=""/>
        <dsp:cNvSpPr/>
      </dsp:nvSpPr>
      <dsp:spPr>
        <a:xfrm>
          <a:off x="0" y="1639801"/>
          <a:ext cx="7979318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Possibility trees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multiplication/product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Permutations</a:t>
          </a:r>
        </a:p>
      </dsp:txBody>
      <dsp:txXfrm>
        <a:off x="0" y="1639801"/>
        <a:ext cx="7979318" cy="1035000"/>
      </dsp:txXfrm>
    </dsp:sp>
    <dsp:sp modelId="{D6C6CA5C-623B-4113-8558-EECF5C4AA422}">
      <dsp:nvSpPr>
        <dsp:cNvPr id="0" name=""/>
        <dsp:cNvSpPr/>
      </dsp:nvSpPr>
      <dsp:spPr>
        <a:xfrm>
          <a:off x="0" y="2674801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9.3 Counting Elements of Disjoint Sets</a:t>
          </a:r>
        </a:p>
      </dsp:txBody>
      <dsp:txXfrm>
        <a:off x="29271" y="2704072"/>
        <a:ext cx="7920776" cy="541083"/>
      </dsp:txXfrm>
    </dsp:sp>
    <dsp:sp modelId="{F3B6B158-1AE0-4D8B-A702-A8715E021A2A}">
      <dsp:nvSpPr>
        <dsp:cNvPr id="0" name=""/>
        <dsp:cNvSpPr/>
      </dsp:nvSpPr>
      <dsp:spPr>
        <a:xfrm>
          <a:off x="0" y="3274426"/>
          <a:ext cx="7979318" cy="103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addition/sum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difference rule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The inclusion/exclusion rule</a:t>
          </a:r>
        </a:p>
      </dsp:txBody>
      <dsp:txXfrm>
        <a:off x="0" y="3274426"/>
        <a:ext cx="7979318" cy="1035000"/>
      </dsp:txXfrm>
    </dsp:sp>
    <dsp:sp modelId="{9F2421E4-D361-44A0-AC25-766C29141420}">
      <dsp:nvSpPr>
        <dsp:cNvPr id="0" name=""/>
        <dsp:cNvSpPr/>
      </dsp:nvSpPr>
      <dsp:spPr>
        <a:xfrm>
          <a:off x="0" y="4309426"/>
          <a:ext cx="7979318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9.4 The Pigeonhole Principle (PHP)</a:t>
          </a:r>
        </a:p>
      </dsp:txBody>
      <dsp:txXfrm>
        <a:off x="29271" y="4338697"/>
        <a:ext cx="7920776" cy="541083"/>
      </dsp:txXfrm>
    </dsp:sp>
    <dsp:sp modelId="{6BF239D3-1E4A-4916-8D52-AB44EC718AE2}">
      <dsp:nvSpPr>
        <dsp:cNvPr id="0" name=""/>
        <dsp:cNvSpPr/>
      </dsp:nvSpPr>
      <dsp:spPr>
        <a:xfrm>
          <a:off x="0" y="4909051"/>
          <a:ext cx="7979318" cy="41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334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kern="1200" dirty="0"/>
            <a:t>Pigeonhole principle, general pigeonhole principle</a:t>
          </a:r>
        </a:p>
      </dsp:txBody>
      <dsp:txXfrm>
        <a:off x="0" y="4909051"/>
        <a:ext cx="7979318" cy="41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F87D3-6609-4895-8881-950251D61054}" type="datetimeFigureOut">
              <a:rPr lang="en-SG" smtClean="0"/>
              <a:t>7/7/2026</a:t>
            </a:fld>
            <a:endParaRPr lang="en-S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167E88-3C73-4F9C-825D-426281F3743E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57906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95508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41742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290145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21442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0204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47875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15114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25212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359207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3380060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66803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668036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45591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955377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050702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19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25740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76753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475570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84489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270455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4647681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342454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288328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293815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86321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29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97796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9779694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3448072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501558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35916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1459803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877833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217866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544838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4821590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39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723472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3938712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407533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97832300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365610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1681815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0016144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7870978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9028032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67286849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49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9333077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36705801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56484984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025701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3658171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396260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6397032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02065127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375961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48023520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59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52798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99274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837018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01404789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63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2178992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63665552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65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0778670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66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21094220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67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534396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68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04567082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69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3370057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70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016960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71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76810382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167E88-3C73-4F9C-825D-426281F3743E}" type="slidenum">
              <a:rPr lang="en-SG" smtClean="0"/>
              <a:t>72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94118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61355-5649-4AD8-BB9D-1A5455CEB169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540911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3F7B6-8766-4E27-BCA9-2344E6587F41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819895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A2D75A-5185-443E-9091-36C60D98FB3F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21622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54EAFD-9772-4422-A2F2-E906626A189E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15693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E143B-0144-4690-B3B4-A05CFAE8D5F2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90113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C1631C-D083-42BA-A20B-0E0CD2C0567E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457530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E3DA9C-0E2B-4787-AE52-67F6181CA98A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82714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2BB6-88BE-472E-BEE6-0367B872129D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712682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C7B5B-5E12-41EA-81B6-3C439D1BCEB3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33124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615D4-F39F-40C8-B815-9D5F7CC6837A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678463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6C2B7-FFFB-439E-984B-574F822BDA6B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8422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2B41B-CFB2-456D-89C3-CA102AEB0DD4}" type="datetime1">
              <a:rPr lang="en-SG" smtClean="0"/>
              <a:t>7/7/2026</a:t>
            </a:fld>
            <a:endParaRPr lang="en-S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5BCA7-BE1F-44EA-8FAA-E97CADA8B770}" type="slidenum">
              <a:rPr lang="en-SG" smtClean="0"/>
              <a:t>‹#›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05328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khanacademy.org/math/precalculus/x9e81a4f98389efdf:prob-comb/x9e81a4f98389efdf:combinatorics-precalc/v/zero-factorial-or-0" TargetMode="Externa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552669"/>
            <a:ext cx="6858000" cy="751116"/>
          </a:xfrm>
        </p:spPr>
        <p:txBody>
          <a:bodyPr>
            <a:normAutofit/>
          </a:bodyPr>
          <a:lstStyle/>
          <a:p>
            <a:r>
              <a:rPr lang="en-SG" sz="3300" dirty="0"/>
              <a:t>Aaron Tan</a:t>
            </a:r>
            <a:endParaRPr lang="en-SG" dirty="0"/>
          </a:p>
        </p:txBody>
      </p:sp>
      <p:sp>
        <p:nvSpPr>
          <p:cNvPr id="4" name="Rounded Rectangle 3"/>
          <p:cNvSpPr/>
          <p:nvPr/>
        </p:nvSpPr>
        <p:spPr>
          <a:xfrm>
            <a:off x="644577" y="2152650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2086" y="2152651"/>
            <a:ext cx="7247642" cy="627871"/>
          </a:xfrm>
        </p:spPr>
        <p:txBody>
          <a:bodyPr>
            <a:normAutofit/>
          </a:bodyPr>
          <a:lstStyle/>
          <a:p>
            <a:r>
              <a:rPr lang="en-SG" sz="3000" dirty="0">
                <a:solidFill>
                  <a:schemeClr val="bg1"/>
                </a:solidFill>
                <a:latin typeface="+mn-lt"/>
              </a:rPr>
              <a:t>Lecture #10: Counting and Probability 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6" name="TextBox 5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/>
                </a:solidFill>
              </a:rPr>
              <a:t> Introduction	Possibility Trees and Multiplication Rule	Counting Elements of Disjoint Sets		The Pigeonhole Principle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</a:t>
            </a:fld>
            <a:endParaRPr lang="en-SG" dirty="0"/>
          </a:p>
        </p:txBody>
      </p:sp>
      <p:sp>
        <p:nvSpPr>
          <p:cNvPr id="19" name="Oval 1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6" name="Oval 1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7" name="Oval 1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TextBox 27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DD1A70-7DD0-40DD-AC6E-D520AD28636C}"/>
              </a:ext>
            </a:extLst>
          </p:cNvPr>
          <p:cNvSpPr txBox="1"/>
          <p:nvPr/>
        </p:nvSpPr>
        <p:spPr>
          <a:xfrm>
            <a:off x="101700" y="6362437"/>
            <a:ext cx="2408081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AY2026</a:t>
            </a:r>
            <a:r>
              <a:rPr lang="en-US" dirty="0"/>
              <a:t>/27 Semester 1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51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0" y="485733"/>
            <a:ext cx="9144000" cy="27699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</a:t>
            </a:fld>
            <a:endParaRPr lang="en-SG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10. Counting and Probability 1</a:t>
            </a:r>
            <a:endParaRPr lang="en-SG" sz="1100" dirty="0">
              <a:solidFill>
                <a:schemeClr val="bg1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27946744"/>
              </p:ext>
            </p:extLst>
          </p:nvPr>
        </p:nvGraphicFramePr>
        <p:xfrm>
          <a:off x="567523" y="998375"/>
          <a:ext cx="7979318" cy="5378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/>
                </a:solidFill>
              </a:rPr>
              <a:t> Introduction	Possibility Trees and Multiplication Rule	Counting Elements of Disjoint Sets		The Pigeonhole Principle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5" name="Oval 14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6" name="Oval 15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7" name="Oval 16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8" name="Oval 17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9" name="Oval 18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0" name="Oval 19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1" name="Oval 20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2" name="Oval 21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4" name="Oval 23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5" name="Oval 24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6" name="Oval 25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Oval 26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8" name="Oval 27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7849C3-455C-4E2C-AFB8-00C5134DC270}"/>
              </a:ext>
            </a:extLst>
          </p:cNvPr>
          <p:cNvSpPr txBox="1"/>
          <p:nvPr/>
        </p:nvSpPr>
        <p:spPr>
          <a:xfrm>
            <a:off x="520363" y="6321366"/>
            <a:ext cx="5937587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Reference: Epp’s Chapter 9 Counting and Probability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15F129-A04D-47ED-8220-0927526E913A}"/>
              </a:ext>
            </a:extLst>
          </p:cNvPr>
          <p:cNvSpPr txBox="1"/>
          <p:nvPr/>
        </p:nvSpPr>
        <p:spPr>
          <a:xfrm>
            <a:off x="3584864" y="834066"/>
            <a:ext cx="541885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SG" dirty="0"/>
              <a:t>This lecture is based on Epp’s book chapter 9. </a:t>
            </a:r>
          </a:p>
          <a:p>
            <a:r>
              <a:rPr lang="en-SG" dirty="0"/>
              <a:t>Hence, the section numbering is according to the book.</a:t>
            </a:r>
          </a:p>
        </p:txBody>
      </p:sp>
    </p:spTree>
    <p:extLst>
      <p:ext uri="{BB962C8B-B14F-4D97-AF65-F5344CB8AC3E}">
        <p14:creationId xmlns:p14="http://schemas.microsoft.com/office/powerpoint/2010/main" val="299924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/>
                </a:solidFill>
              </a:rPr>
              <a:t> </a:t>
            </a:r>
            <a:r>
              <a:rPr lang="en-SG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I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</a:t>
            </a:fld>
            <a:endParaRPr lang="en-SG" dirty="0"/>
          </a:p>
        </p:txBody>
      </p:sp>
      <p:grpSp>
        <p:nvGrpSpPr>
          <p:cNvPr id="2" name="Group 1"/>
          <p:cNvGrpSpPr/>
          <p:nvPr/>
        </p:nvGrpSpPr>
        <p:grpSpPr>
          <a:xfrm>
            <a:off x="644577" y="2152650"/>
            <a:ext cx="7809875" cy="751115"/>
            <a:chOff x="644577" y="2152650"/>
            <a:chExt cx="7809875" cy="751115"/>
          </a:xfrm>
        </p:grpSpPr>
        <p:sp>
          <p:nvSpPr>
            <p:cNvPr id="23" name="Rounded Rectangle 22"/>
            <p:cNvSpPr/>
            <p:nvPr/>
          </p:nvSpPr>
          <p:spPr>
            <a:xfrm>
              <a:off x="644577" y="2152650"/>
              <a:ext cx="7809875" cy="751115"/>
            </a:xfrm>
            <a:prstGeom prst="roundRect">
              <a:avLst/>
            </a:prstGeom>
            <a:solidFill>
              <a:srgbClr val="0033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SG" sz="1350" dirty="0"/>
            </a:p>
          </p:txBody>
        </p:sp>
        <p:sp>
          <p:nvSpPr>
            <p:cNvPr id="27" name="Title 1"/>
            <p:cNvSpPr txBox="1">
              <a:spLocks/>
            </p:cNvSpPr>
            <p:nvPr/>
          </p:nvSpPr>
          <p:spPr>
            <a:xfrm>
              <a:off x="922086" y="2220685"/>
              <a:ext cx="7247642" cy="597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SG" sz="3000" dirty="0">
                  <a:solidFill>
                    <a:schemeClr val="bg1"/>
                  </a:solidFill>
                  <a:latin typeface="+mn-lt"/>
                </a:rPr>
                <a:t>9.1 Introduction</a:t>
              </a:r>
            </a:p>
          </p:txBody>
        </p:sp>
      </p:grpSp>
      <p:sp>
        <p:nvSpPr>
          <p:cNvPr id="58" name="Oval 57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6" name="Oval 65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2" name="Oval 71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Oval 72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4" name="Oval 73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6" name="Oval 75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44474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</a:t>
            </a:fld>
            <a:endParaRPr lang="en-SG" dirty="0"/>
          </a:p>
        </p:txBody>
      </p:sp>
      <p:sp>
        <p:nvSpPr>
          <p:cNvPr id="77" name="TextBox 76"/>
          <p:cNvSpPr txBox="1"/>
          <p:nvPr/>
        </p:nvSpPr>
        <p:spPr>
          <a:xfrm>
            <a:off x="324356" y="1557543"/>
            <a:ext cx="8609870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800" dirty="0">
                <a:solidFill>
                  <a:srgbClr val="0033CC"/>
                </a:solidFill>
              </a:rPr>
              <a:t>Counting schemes covered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/>
              <a:t>Basics of counting: </a:t>
            </a:r>
            <a:r>
              <a:rPr lang="en-SG" sz="2400" dirty="0">
                <a:solidFill>
                  <a:srgbClr val="C00000"/>
                </a:solidFill>
              </a:rPr>
              <a:t>product/multiplication rule </a:t>
            </a:r>
            <a:r>
              <a:rPr lang="en-SG" sz="2400" dirty="0"/>
              <a:t>and </a:t>
            </a:r>
            <a:r>
              <a:rPr lang="en-SG" sz="2400" dirty="0">
                <a:solidFill>
                  <a:srgbClr val="C00000"/>
                </a:solidFill>
              </a:rPr>
              <a:t>sum/addition rule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>
                <a:solidFill>
                  <a:srgbClr val="C00000"/>
                </a:solidFill>
              </a:rPr>
              <a:t>Permutations</a:t>
            </a:r>
            <a:r>
              <a:rPr lang="en-SG" sz="2400" dirty="0"/>
              <a:t>, with or without repetitions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>
                <a:solidFill>
                  <a:srgbClr val="C00000"/>
                </a:solidFill>
              </a:rPr>
              <a:t>Combinations</a:t>
            </a:r>
            <a:r>
              <a:rPr lang="en-SG" sz="2400" dirty="0"/>
              <a:t>, with or without repetitions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>
                <a:solidFill>
                  <a:srgbClr val="C00000"/>
                </a:solidFill>
              </a:rPr>
              <a:t>Inclusion-exclusion principle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>
                <a:solidFill>
                  <a:srgbClr val="C00000"/>
                </a:solidFill>
              </a:rPr>
              <a:t>Pigeonhole principle </a:t>
            </a:r>
            <a:r>
              <a:rPr lang="en-SG" sz="2400" dirty="0"/>
              <a:t>(Dirichlet drawer principle)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Counting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3" name="Oval 92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4" name="Oval 93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6" name="Oval 95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7" name="Oval 96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843802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</a:t>
            </a:fld>
            <a:endParaRPr lang="en-SG" dirty="0"/>
          </a:p>
        </p:txBody>
      </p:sp>
      <p:sp>
        <p:nvSpPr>
          <p:cNvPr id="78" name="TextBox 7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Counting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3" name="Oval 92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4" name="Oval 93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6" name="Oval 95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7" name="Oval 96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4476FB-48D5-427A-8E83-A8BF6776A25D}"/>
              </a:ext>
            </a:extLst>
          </p:cNvPr>
          <p:cNvSpPr txBox="1"/>
          <p:nvPr/>
        </p:nvSpPr>
        <p:spPr>
          <a:xfrm>
            <a:off x="324356" y="1414787"/>
            <a:ext cx="86098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800" dirty="0">
                <a:solidFill>
                  <a:srgbClr val="C00000"/>
                </a:solidFill>
              </a:rPr>
              <a:t>Counting has important applications in Computer Science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/>
              <a:t>Determining complexity of algorithms</a:t>
            </a:r>
          </a:p>
          <a:p>
            <a:pPr marL="914400" lvl="1" indent="-457200"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SG" sz="2400" dirty="0"/>
              <a:t>Computing discrete probability of some events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BE6D420-FB76-4296-820F-F02BEF06E583}"/>
              </a:ext>
            </a:extLst>
          </p:cNvPr>
          <p:cNvSpPr txBox="1"/>
          <p:nvPr/>
        </p:nvSpPr>
        <p:spPr>
          <a:xfrm>
            <a:off x="267065" y="3281135"/>
            <a:ext cx="86098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Wingdings" panose="05000000000000000000" pitchFamily="2" charset="2"/>
              <a:buChar char="§"/>
              <a:tabLst>
                <a:tab pos="892175" algn="l"/>
              </a:tabLst>
            </a:pPr>
            <a:r>
              <a:rPr lang="en-SG" sz="2800" dirty="0">
                <a:solidFill>
                  <a:srgbClr val="0033CC"/>
                </a:solidFill>
              </a:rPr>
              <a:t>Example: </a:t>
            </a:r>
            <a:r>
              <a:rPr lang="en-SG" sz="2800" dirty="0"/>
              <a:t>How many times is the routine </a:t>
            </a:r>
            <a:r>
              <a:rPr lang="en-SG" sz="2800" dirty="0">
                <a:solidFill>
                  <a:srgbClr val="C00000"/>
                </a:solidFill>
              </a:rPr>
              <a:t>this() </a:t>
            </a:r>
            <a:r>
              <a:rPr lang="en-SG" sz="2800" dirty="0"/>
              <a:t>called in the following algorithm?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1FE29C4-3207-4E77-96E2-D79C19EB3819}"/>
              </a:ext>
            </a:extLst>
          </p:cNvPr>
          <p:cNvSpPr txBox="1"/>
          <p:nvPr/>
        </p:nvSpPr>
        <p:spPr>
          <a:xfrm>
            <a:off x="3315068" y="4289051"/>
            <a:ext cx="3864628" cy="2308324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SG" dirty="0">
                <a:latin typeface="Lucida Console" panose="020B0609040504020204" pitchFamily="49" charset="0"/>
              </a:rPr>
              <a:t>process(n, m) {</a:t>
            </a:r>
          </a:p>
          <a:p>
            <a:pPr>
              <a:tabLst>
                <a:tab pos="452438" algn="l"/>
              </a:tabLst>
            </a:pPr>
            <a:r>
              <a:rPr lang="en-SG" dirty="0">
                <a:latin typeface="Lucida Console" panose="020B0609040504020204" pitchFamily="49" charset="0"/>
              </a:rPr>
              <a:t>	while (n&gt;0) </a:t>
            </a: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{</a:t>
            </a:r>
          </a:p>
          <a:p>
            <a:pPr>
              <a:tabLst>
                <a:tab pos="452438" algn="l"/>
                <a:tab pos="892175" algn="l"/>
              </a:tabLst>
            </a:pP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		for j  1 to m {</a:t>
            </a:r>
          </a:p>
          <a:p>
            <a:pPr>
              <a:tabLst>
                <a:tab pos="452438" algn="l"/>
                <a:tab pos="892175" algn="l"/>
                <a:tab pos="1258888" algn="l"/>
              </a:tabLst>
            </a:pP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			this(j);</a:t>
            </a:r>
          </a:p>
          <a:p>
            <a:pPr>
              <a:tabLst>
                <a:tab pos="452438" algn="l"/>
                <a:tab pos="892175" algn="l"/>
              </a:tabLst>
            </a:pP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		}</a:t>
            </a:r>
          </a:p>
          <a:p>
            <a:pPr>
              <a:tabLst>
                <a:tab pos="452438" algn="l"/>
                <a:tab pos="892175" algn="l"/>
              </a:tabLst>
            </a:pP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		n = n/2;</a:t>
            </a:r>
          </a:p>
          <a:p>
            <a:pPr>
              <a:tabLst>
                <a:tab pos="452438" algn="l"/>
                <a:tab pos="892175" algn="l"/>
              </a:tabLst>
            </a:pPr>
            <a:r>
              <a:rPr lang="en-SG" dirty="0">
                <a:latin typeface="Lucida Console" panose="020B0609040504020204" pitchFamily="49" charset="0"/>
                <a:sym typeface="Wingdings" panose="05000000000000000000" pitchFamily="2" charset="2"/>
              </a:rPr>
              <a:t>	}</a:t>
            </a:r>
            <a:endParaRPr lang="en-SG" dirty="0">
              <a:latin typeface="Lucida Console" panose="020B0609040504020204" pitchFamily="49" charset="0"/>
            </a:endParaRPr>
          </a:p>
          <a:p>
            <a:r>
              <a:rPr lang="en-SG" dirty="0">
                <a:latin typeface="Lucida Console" panose="020B06090405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605362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146" y="1403344"/>
            <a:ext cx="1781046" cy="17810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I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-32124" y="6459403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</a:t>
            </a:fld>
            <a:endParaRPr lang="en-SG" dirty="0"/>
          </a:p>
        </p:txBody>
      </p:sp>
      <p:grpSp>
        <p:nvGrpSpPr>
          <p:cNvPr id="16" name="Group 15"/>
          <p:cNvGrpSpPr/>
          <p:nvPr/>
        </p:nvGrpSpPr>
        <p:grpSpPr>
          <a:xfrm>
            <a:off x="6376830" y="4145072"/>
            <a:ext cx="2244867" cy="1984708"/>
            <a:chOff x="549072" y="3859160"/>
            <a:chExt cx="2244867" cy="1984708"/>
          </a:xfrm>
        </p:grpSpPr>
        <p:grpSp>
          <p:nvGrpSpPr>
            <p:cNvPr id="12" name="Group 11"/>
            <p:cNvGrpSpPr/>
            <p:nvPr/>
          </p:nvGrpSpPr>
          <p:grpSpPr>
            <a:xfrm>
              <a:off x="634040" y="3859160"/>
              <a:ext cx="2074931" cy="1037466"/>
              <a:chOff x="530620" y="3859160"/>
              <a:chExt cx="2074931" cy="1037466"/>
            </a:xfrm>
          </p:grpSpPr>
          <p:pic>
            <p:nvPicPr>
              <p:cNvPr id="38" name="Picture 37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0620" y="3859160"/>
                <a:ext cx="1037466" cy="1037466"/>
              </a:xfrm>
              <a:prstGeom prst="rect">
                <a:avLst/>
              </a:prstGeom>
            </p:spPr>
          </p:pic>
          <p:pic>
            <p:nvPicPr>
              <p:cNvPr id="39" name="Picture 3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68086" y="3859161"/>
                <a:ext cx="1037465" cy="1037465"/>
              </a:xfrm>
              <a:prstGeom prst="rect">
                <a:avLst/>
              </a:prstGeom>
            </p:spPr>
          </p:pic>
        </p:grpSp>
        <p:sp>
          <p:nvSpPr>
            <p:cNvPr id="2" name="TextBox 1"/>
            <p:cNvSpPr txBox="1"/>
            <p:nvPr/>
          </p:nvSpPr>
          <p:spPr>
            <a:xfrm>
              <a:off x="549072" y="5012871"/>
              <a:ext cx="224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/>
                <a:t>Two heads obtained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327662" y="3960882"/>
            <a:ext cx="2592371" cy="2629507"/>
            <a:chOff x="3327662" y="3859161"/>
            <a:chExt cx="2592371" cy="2629507"/>
          </a:xfrm>
        </p:grpSpPr>
        <p:grpSp>
          <p:nvGrpSpPr>
            <p:cNvPr id="10" name="Group 9"/>
            <p:cNvGrpSpPr/>
            <p:nvPr/>
          </p:nvGrpSpPr>
          <p:grpSpPr>
            <a:xfrm>
              <a:off x="3560373" y="3859161"/>
              <a:ext cx="2080540" cy="1037465"/>
              <a:chOff x="3517796" y="3859161"/>
              <a:chExt cx="2080540" cy="1037465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7796" y="3859162"/>
                <a:ext cx="1037464" cy="1037464"/>
              </a:xfrm>
              <a:prstGeom prst="rect">
                <a:avLst/>
              </a:prstGeom>
            </p:spPr>
          </p:pic>
          <p:pic>
            <p:nvPicPr>
              <p:cNvPr id="41" name="Picture 4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0871" y="3859161"/>
                <a:ext cx="1037465" cy="1037465"/>
              </a:xfrm>
              <a:prstGeom prst="rect">
                <a:avLst/>
              </a:prstGeom>
            </p:spPr>
          </p:pic>
        </p:grpSp>
        <p:grpSp>
          <p:nvGrpSpPr>
            <p:cNvPr id="11" name="Group 10"/>
            <p:cNvGrpSpPr/>
            <p:nvPr/>
          </p:nvGrpSpPr>
          <p:grpSpPr>
            <a:xfrm>
              <a:off x="3560374" y="5451203"/>
              <a:ext cx="2080539" cy="1037465"/>
              <a:chOff x="3517796" y="5451203"/>
              <a:chExt cx="2080539" cy="1037465"/>
            </a:xfrm>
          </p:grpSpPr>
          <p:pic>
            <p:nvPicPr>
              <p:cNvPr id="43" name="Picture 42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60871" y="5451204"/>
                <a:ext cx="1037464" cy="1037464"/>
              </a:xfrm>
              <a:prstGeom prst="rect">
                <a:avLst/>
              </a:prstGeom>
            </p:spPr>
          </p:pic>
          <p:pic>
            <p:nvPicPr>
              <p:cNvPr id="44" name="Picture 4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17796" y="5451203"/>
                <a:ext cx="1037465" cy="1037465"/>
              </a:xfrm>
              <a:prstGeom prst="rect">
                <a:avLst/>
              </a:prstGeom>
            </p:spPr>
          </p:pic>
        </p:grpSp>
        <p:sp>
          <p:nvSpPr>
            <p:cNvPr id="72" name="TextBox 71"/>
            <p:cNvSpPr txBox="1"/>
            <p:nvPr/>
          </p:nvSpPr>
          <p:spPr>
            <a:xfrm>
              <a:off x="3327662" y="4946676"/>
              <a:ext cx="25923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/>
                <a:t>One head obtained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0699" y="4167038"/>
            <a:ext cx="2244867" cy="1984706"/>
            <a:chOff x="6593450" y="3859162"/>
            <a:chExt cx="2244867" cy="1984706"/>
          </a:xfrm>
        </p:grpSpPr>
        <p:grpSp>
          <p:nvGrpSpPr>
            <p:cNvPr id="9" name="Group 8"/>
            <p:cNvGrpSpPr/>
            <p:nvPr/>
          </p:nvGrpSpPr>
          <p:grpSpPr>
            <a:xfrm>
              <a:off x="6671751" y="3859162"/>
              <a:ext cx="2088264" cy="1037464"/>
              <a:chOff x="6593450" y="3859162"/>
              <a:chExt cx="2088264" cy="1037464"/>
            </a:xfrm>
          </p:grpSpPr>
          <p:pic>
            <p:nvPicPr>
              <p:cNvPr id="40" name="Picture 3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93450" y="3859162"/>
                <a:ext cx="1037464" cy="1037464"/>
              </a:xfrm>
              <a:prstGeom prst="rect">
                <a:avLst/>
              </a:prstGeom>
            </p:spPr>
          </p:pic>
          <p:pic>
            <p:nvPicPr>
              <p:cNvPr id="42" name="Picture 4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44250" y="3859162"/>
                <a:ext cx="1037464" cy="1037464"/>
              </a:xfrm>
              <a:prstGeom prst="rect">
                <a:avLst/>
              </a:prstGeom>
            </p:spPr>
          </p:pic>
        </p:grpSp>
        <p:sp>
          <p:nvSpPr>
            <p:cNvPr id="73" name="TextBox 72"/>
            <p:cNvSpPr txBox="1"/>
            <p:nvPr/>
          </p:nvSpPr>
          <p:spPr>
            <a:xfrm>
              <a:off x="6593450" y="5012871"/>
              <a:ext cx="224486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i="1" dirty="0"/>
                <a:t>No heads obtained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057525" y="3767982"/>
            <a:ext cx="3124200" cy="2629508"/>
            <a:chOff x="3057525" y="3767982"/>
            <a:chExt cx="3124200" cy="262950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057525" y="3767982"/>
              <a:ext cx="0" cy="26295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6181725" y="3767982"/>
              <a:ext cx="0" cy="2629508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TextBox 76"/>
          <p:cNvSpPr txBox="1"/>
          <p:nvPr/>
        </p:nvSpPr>
        <p:spPr>
          <a:xfrm>
            <a:off x="369739" y="1612027"/>
            <a:ext cx="48870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SG" sz="2800" dirty="0"/>
              <a:t>0, 1 or 2 heads?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SG" sz="2800" dirty="0"/>
              <a:t>Does each of these events occur about </a:t>
            </a:r>
            <a:r>
              <a:rPr lang="en-SG" sz="2800" dirty="0">
                <a:solidFill>
                  <a:srgbClr val="0000FF"/>
                </a:solidFill>
              </a:rPr>
              <a:t>1/3</a:t>
            </a:r>
            <a:r>
              <a:rPr lang="en-SG" sz="2800" dirty="0"/>
              <a:t> of the time?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Tossing two coins</a:t>
            </a:r>
            <a:endParaRPr lang="en-SG" sz="2000" dirty="0">
              <a:solidFill>
                <a:schemeClr val="bg1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388" y="847808"/>
            <a:ext cx="1733732" cy="1733732"/>
          </a:xfrm>
          <a:prstGeom prst="rect">
            <a:avLst/>
          </a:prstGeom>
        </p:spPr>
      </p:pic>
      <p:sp>
        <p:nvSpPr>
          <p:cNvPr id="79" name="Oval 7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3" name="Oval 92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4" name="Oval 93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6" name="Oval 95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7" name="Oval 96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872884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5492" y="1140589"/>
            <a:ext cx="83713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Table 9.1.1. Relative frequencies.</a:t>
            </a:r>
            <a:endParaRPr lang="en-SG" sz="2400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</a:t>
            </a:fld>
            <a:endParaRPr lang="en-SG" dirty="0"/>
          </a:p>
        </p:txBody>
      </p:sp>
      <p:sp>
        <p:nvSpPr>
          <p:cNvPr id="77" name="TextBox 76"/>
          <p:cNvSpPr txBox="1"/>
          <p:nvPr/>
        </p:nvSpPr>
        <p:spPr>
          <a:xfrm>
            <a:off x="415123" y="3932774"/>
            <a:ext cx="81436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Formalizing the analysis, we introduce:</a:t>
            </a:r>
          </a:p>
          <a:p>
            <a:pPr marL="914400" indent="-566738">
              <a:buFont typeface="Wingdings" panose="05000000000000000000" pitchFamily="2" charset="2"/>
              <a:buChar char="§"/>
            </a:pPr>
            <a:r>
              <a:rPr lang="en-US" altLang="en-US" sz="2400" dirty="0"/>
              <a:t>random process</a:t>
            </a:r>
          </a:p>
          <a:p>
            <a:pPr marL="914400" indent="-566738">
              <a:buFont typeface="Wingdings" panose="05000000000000000000" pitchFamily="2" charset="2"/>
              <a:buChar char="§"/>
            </a:pPr>
            <a:r>
              <a:rPr lang="en-US" altLang="en-US" sz="2400" dirty="0"/>
              <a:t>sample space</a:t>
            </a:r>
          </a:p>
          <a:p>
            <a:pPr marL="914400" indent="-566738">
              <a:buFont typeface="Wingdings" panose="05000000000000000000" pitchFamily="2" charset="2"/>
              <a:buChar char="§"/>
            </a:pPr>
            <a:r>
              <a:rPr lang="en-US" altLang="en-US" sz="2400" dirty="0"/>
              <a:t>event</a:t>
            </a:r>
          </a:p>
          <a:p>
            <a:pPr marL="914400" indent="-566738">
              <a:buFont typeface="Wingdings" panose="05000000000000000000" pitchFamily="2" charset="2"/>
              <a:buChar char="§"/>
            </a:pPr>
            <a:r>
              <a:rPr lang="en-US" altLang="en-US" sz="2400" dirty="0"/>
              <a:t>probability</a:t>
            </a:r>
            <a:endParaRPr lang="en-SG" sz="2000" dirty="0"/>
          </a:p>
        </p:txBody>
      </p:sp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60" y="1663809"/>
            <a:ext cx="8229600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34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9" name="Oval 38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6" name="Oval 75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9" name="Oval 7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67587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/>
                </a:solidFill>
              </a:rPr>
              <a:t> 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Introduction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5492" y="1140589"/>
            <a:ext cx="837130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800" dirty="0"/>
              <a:t>To say that a process is </a:t>
            </a:r>
            <a:r>
              <a:rPr lang="en-US" altLang="en-US" sz="2800" b="1" dirty="0"/>
              <a:t>random</a:t>
            </a:r>
            <a:r>
              <a:rPr lang="en-US" altLang="en-US" sz="2800" dirty="0"/>
              <a:t> means that when it takes place, one outcome from some set of outcomes is sure to occur, but it is impossible to predict with certainty which outcome that will be.</a:t>
            </a:r>
            <a:endParaRPr lang="en-SG" sz="2800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8</a:t>
            </a:fld>
            <a:endParaRPr lang="en-SG" dirty="0"/>
          </a:p>
        </p:txBody>
      </p:sp>
      <p:grpSp>
        <p:nvGrpSpPr>
          <p:cNvPr id="35" name="Group 34"/>
          <p:cNvGrpSpPr/>
          <p:nvPr/>
        </p:nvGrpSpPr>
        <p:grpSpPr>
          <a:xfrm>
            <a:off x="922086" y="3289874"/>
            <a:ext cx="7176411" cy="1818173"/>
            <a:chOff x="993228" y="4598517"/>
            <a:chExt cx="7176411" cy="1818173"/>
          </a:xfrm>
        </p:grpSpPr>
        <p:sp>
          <p:nvSpPr>
            <p:cNvPr id="36" name="Rectangle 35"/>
            <p:cNvSpPr/>
            <p:nvPr/>
          </p:nvSpPr>
          <p:spPr>
            <a:xfrm>
              <a:off x="993228" y="4598517"/>
              <a:ext cx="7176411" cy="1818173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93228" y="4598517"/>
              <a:ext cx="7176411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109374" y="4645644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109374" y="5193984"/>
              <a:ext cx="692535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A </a:t>
              </a:r>
              <a:r>
                <a:rPr lang="en-SG" sz="2400" b="1" dirty="0"/>
                <a:t>sample space</a:t>
              </a:r>
              <a:r>
                <a:rPr lang="en-SG" sz="2400" dirty="0"/>
                <a:t> is the set of all possible outcomes of a random process or experiment. </a:t>
              </a:r>
            </a:p>
            <a:p>
              <a:r>
                <a:rPr lang="en-SG" sz="2400" dirty="0"/>
                <a:t>An </a:t>
              </a:r>
              <a:r>
                <a:rPr lang="en-SG" sz="2400" b="1" dirty="0"/>
                <a:t>event </a:t>
              </a:r>
              <a:r>
                <a:rPr lang="en-SG" sz="2400" dirty="0"/>
                <a:t>is a subset of a sample space.</a:t>
              </a:r>
            </a:p>
          </p:txBody>
        </p:sp>
      </p:grpSp>
      <p:sp>
        <p:nvSpPr>
          <p:cNvPr id="40" name="Oval 39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4" name="Oval 73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6" name="Oval 75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476966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Equally Likely Probability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9</a:t>
            </a:fld>
            <a:endParaRPr lang="en-SG" dirty="0"/>
          </a:p>
        </p:txBody>
      </p:sp>
      <p:grpSp>
        <p:nvGrpSpPr>
          <p:cNvPr id="40" name="Group 39"/>
          <p:cNvGrpSpPr/>
          <p:nvPr/>
        </p:nvGrpSpPr>
        <p:grpSpPr>
          <a:xfrm>
            <a:off x="444058" y="1014828"/>
            <a:ext cx="7895270" cy="1057132"/>
            <a:chOff x="825277" y="4598517"/>
            <a:chExt cx="7895270" cy="1057132"/>
          </a:xfrm>
        </p:grpSpPr>
        <p:sp>
          <p:nvSpPr>
            <p:cNvPr id="41" name="Rectangle 40"/>
            <p:cNvSpPr/>
            <p:nvPr/>
          </p:nvSpPr>
          <p:spPr>
            <a:xfrm>
              <a:off x="825277" y="4598518"/>
              <a:ext cx="7895270" cy="1057131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825277" y="4598517"/>
              <a:ext cx="7895270" cy="508792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109374" y="4645644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Notation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25277" y="5161749"/>
              <a:ext cx="776121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For a finite set </a:t>
              </a:r>
              <a:r>
                <a:rPr lang="en-SG" sz="2400" i="1" dirty="0"/>
                <a:t>A</a:t>
              </a:r>
              <a:r>
                <a:rPr lang="en-SG" sz="2400" dirty="0"/>
                <a:t>, |</a:t>
              </a:r>
              <a:r>
                <a:rPr lang="en-SG" sz="2400" i="1" dirty="0"/>
                <a:t>A</a:t>
              </a:r>
              <a:r>
                <a:rPr lang="en-SG" sz="2400" dirty="0"/>
                <a:t>| denotes the number of elements in </a:t>
              </a:r>
              <a:r>
                <a:rPr lang="en-SG" sz="2400" i="1" dirty="0"/>
                <a:t>A</a:t>
              </a:r>
              <a:r>
                <a:rPr lang="en-SG" sz="2400" dirty="0"/>
                <a:t>.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26176" y="3429000"/>
            <a:ext cx="7913152" cy="2965347"/>
            <a:chOff x="426176" y="2486497"/>
            <a:chExt cx="7913152" cy="2965347"/>
          </a:xfrm>
        </p:grpSpPr>
        <p:grpSp>
          <p:nvGrpSpPr>
            <p:cNvPr id="35" name="Group 34"/>
            <p:cNvGrpSpPr/>
            <p:nvPr/>
          </p:nvGrpSpPr>
          <p:grpSpPr>
            <a:xfrm>
              <a:off x="426176" y="2486497"/>
              <a:ext cx="7913152" cy="2965347"/>
              <a:chOff x="993228" y="4598517"/>
              <a:chExt cx="7913152" cy="2965347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993228" y="4598517"/>
                <a:ext cx="7913152" cy="290379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993228" y="4598517"/>
                <a:ext cx="7913152" cy="573090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1109373" y="4645644"/>
                <a:ext cx="64955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>
                    <a:solidFill>
                      <a:schemeClr val="bg1"/>
                    </a:solidFill>
                  </a:rPr>
                  <a:t>Equally Likely Probability Formula</a:t>
                </a: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109374" y="5193984"/>
                <a:ext cx="6925353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/>
                  <a:t>If </a:t>
                </a:r>
                <a:r>
                  <a:rPr lang="en-SG" sz="2400" i="1" dirty="0"/>
                  <a:t>S</a:t>
                </a:r>
                <a:r>
                  <a:rPr lang="en-SG" sz="2400" dirty="0"/>
                  <a:t> is a finite sample space in which all outcomes are equally likely and </a:t>
                </a:r>
                <a:r>
                  <a:rPr lang="en-SG" sz="2400" i="1" dirty="0"/>
                  <a:t>E</a:t>
                </a:r>
                <a:r>
                  <a:rPr lang="en-SG" sz="2400" dirty="0"/>
                  <a:t> is an event in </a:t>
                </a:r>
                <a:r>
                  <a:rPr lang="en-SG" sz="2400" i="1" dirty="0"/>
                  <a:t>S</a:t>
                </a:r>
                <a:r>
                  <a:rPr lang="en-SG" sz="2400" dirty="0"/>
                  <a:t>, then the </a:t>
                </a:r>
                <a:r>
                  <a:rPr lang="en-SG" sz="2400" b="1" dirty="0"/>
                  <a:t>probability</a:t>
                </a:r>
                <a:r>
                  <a:rPr lang="en-SG" sz="2400" dirty="0"/>
                  <a:t> of </a:t>
                </a:r>
                <a:r>
                  <a:rPr lang="en-SG" sz="2400" i="1" dirty="0"/>
                  <a:t>E</a:t>
                </a:r>
                <a:r>
                  <a:rPr lang="en-SG" sz="2400" dirty="0"/>
                  <a:t>, denoted </a:t>
                </a:r>
                <a:r>
                  <a:rPr lang="en-SG" sz="2400" i="1" dirty="0"/>
                  <a:t>P</a:t>
                </a:r>
                <a:r>
                  <a:rPr lang="en-SG" sz="2400" dirty="0"/>
                  <a:t>(</a:t>
                </a:r>
                <a:r>
                  <a:rPr lang="en-SG" sz="2400" i="1" dirty="0"/>
                  <a:t>E</a:t>
                </a:r>
                <a:r>
                  <a:rPr lang="en-SG" sz="2400" dirty="0"/>
                  <a:t>), is</a:t>
                </a:r>
              </a:p>
              <a:p>
                <a:endParaRPr lang="en-SG" sz="2400" dirty="0"/>
              </a:p>
              <a:p>
                <a:pPr>
                  <a:tabLst>
                    <a:tab pos="439738" algn="l"/>
                  </a:tabLst>
                </a:pPr>
                <a:r>
                  <a:rPr lang="en-SG" sz="2800" i="1" dirty="0"/>
                  <a:t>P</a:t>
                </a:r>
                <a:r>
                  <a:rPr lang="en-SG" sz="2800" dirty="0"/>
                  <a:t>(</a:t>
                </a:r>
                <a:r>
                  <a:rPr lang="en-SG" sz="2800" i="1" dirty="0"/>
                  <a:t>E</a:t>
                </a:r>
                <a:r>
                  <a:rPr lang="en-SG" sz="2800" dirty="0"/>
                  <a:t>) = </a:t>
                </a:r>
              </a:p>
              <a:p>
                <a:endParaRPr lang="en-SG" sz="2400" dirty="0"/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410423" y="4369527"/>
              <a:ext cx="5367195" cy="937612"/>
              <a:chOff x="2472704" y="2917632"/>
              <a:chExt cx="5367195" cy="937612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2824802" y="2917632"/>
                <a:ext cx="474001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The number of outcomes in </a:t>
                </a:r>
                <a:r>
                  <a:rPr lang="en-SG" sz="2800" i="1" dirty="0"/>
                  <a:t>E</a:t>
                </a: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2472704" y="3332024"/>
                <a:ext cx="536719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The total number of outcomes in </a:t>
                </a:r>
                <a:r>
                  <a:rPr lang="en-SG" sz="2800" i="1" dirty="0"/>
                  <a:t>S</a:t>
                </a: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2637693" y="3402362"/>
                <a:ext cx="508985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1"/>
            <p:cNvGrpSpPr/>
            <p:nvPr/>
          </p:nvGrpSpPr>
          <p:grpSpPr>
            <a:xfrm>
              <a:off x="6705990" y="4331037"/>
              <a:ext cx="1523369" cy="1046440"/>
              <a:chOff x="3980390" y="5378738"/>
              <a:chExt cx="1523369" cy="1046440"/>
            </a:xfrm>
          </p:grpSpPr>
          <p:sp>
            <p:nvSpPr>
              <p:cNvPr id="8" name="TextBox 7"/>
              <p:cNvSpPr txBox="1"/>
              <p:nvPr/>
            </p:nvSpPr>
            <p:spPr>
              <a:xfrm>
                <a:off x="3980390" y="5640348"/>
                <a:ext cx="45230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800" dirty="0"/>
                  <a:t>=</a:t>
                </a:r>
              </a:p>
            </p:txBody>
          </p:sp>
          <p:grpSp>
            <p:nvGrpSpPr>
              <p:cNvPr id="11" name="Group 10"/>
              <p:cNvGrpSpPr/>
              <p:nvPr/>
            </p:nvGrpSpPr>
            <p:grpSpPr>
              <a:xfrm>
                <a:off x="4219358" y="5378738"/>
                <a:ext cx="1284401" cy="1046440"/>
                <a:chOff x="4387309" y="5378738"/>
                <a:chExt cx="1284401" cy="1046440"/>
              </a:xfrm>
            </p:grpSpPr>
            <p:sp>
              <p:nvSpPr>
                <p:cNvPr id="72" name="TextBox 71"/>
                <p:cNvSpPr txBox="1"/>
                <p:nvPr/>
              </p:nvSpPr>
              <p:spPr>
                <a:xfrm>
                  <a:off x="4387309" y="5378738"/>
                  <a:ext cx="1284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SG" sz="2800" dirty="0"/>
                    <a:t>|</a:t>
                  </a:r>
                  <a:r>
                    <a:rPr lang="en-SG" sz="2800" i="1" dirty="0"/>
                    <a:t>E</a:t>
                  </a:r>
                  <a:r>
                    <a:rPr lang="en-SG" sz="2800" dirty="0"/>
                    <a:t>|</a:t>
                  </a:r>
                </a:p>
              </p:txBody>
            </p:sp>
            <p:sp>
              <p:nvSpPr>
                <p:cNvPr id="73" name="TextBox 72"/>
                <p:cNvSpPr txBox="1"/>
                <p:nvPr/>
              </p:nvSpPr>
              <p:spPr>
                <a:xfrm>
                  <a:off x="4387309" y="5901958"/>
                  <a:ext cx="1284401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SG" sz="2800" dirty="0"/>
                    <a:t>|</a:t>
                  </a:r>
                  <a:r>
                    <a:rPr lang="en-SG" sz="2800" i="1" dirty="0"/>
                    <a:t>S</a:t>
                  </a:r>
                  <a:r>
                    <a:rPr lang="en-SG" sz="2800" dirty="0"/>
                    <a:t>|</a:t>
                  </a:r>
                </a:p>
              </p:txBody>
            </p:sp>
            <p:cxnSp>
              <p:nvCxnSpPr>
                <p:cNvPr id="10" name="Straight Connector 9"/>
                <p:cNvCxnSpPr/>
                <p:nvPr/>
              </p:nvCxnSpPr>
              <p:spPr>
                <a:xfrm>
                  <a:off x="4506283" y="5901958"/>
                  <a:ext cx="104645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74" name="Oval 73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6" name="Oval 75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7" name="Oval 76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8" name="Oval 77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9" name="Oval 78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0" name="Oval 89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1" name="Oval 90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2" name="Oval 91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53CEDE-3257-4694-9040-AB9079BC0077}"/>
              </a:ext>
            </a:extLst>
          </p:cNvPr>
          <p:cNvSpPr txBox="1"/>
          <p:nvPr/>
        </p:nvSpPr>
        <p:spPr>
          <a:xfrm>
            <a:off x="1144560" y="2128979"/>
            <a:ext cx="64330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3888" algn="l"/>
              </a:tabLst>
            </a:pPr>
            <a:r>
              <a:rPr lang="en-SG" dirty="0"/>
              <a:t>Note:	Epp uses </a:t>
            </a:r>
            <a:r>
              <a:rPr lang="en-SG" sz="1800" i="1" dirty="0"/>
              <a:t>N</a:t>
            </a:r>
            <a:r>
              <a:rPr lang="en-SG" sz="1800" dirty="0"/>
              <a:t>(</a:t>
            </a:r>
            <a:r>
              <a:rPr lang="en-SG" sz="1800" i="1" dirty="0"/>
              <a:t>A</a:t>
            </a:r>
            <a:r>
              <a:rPr lang="en-SG" sz="1800" dirty="0"/>
              <a:t>) to denote the number of elements in </a:t>
            </a:r>
            <a:r>
              <a:rPr lang="en-SG" sz="1800" i="1" dirty="0"/>
              <a:t>A</a:t>
            </a:r>
            <a:r>
              <a:rPr lang="en-SG" sz="1800" dirty="0"/>
              <a:t>.</a:t>
            </a:r>
          </a:p>
          <a:p>
            <a:pPr>
              <a:tabLst>
                <a:tab pos="623888" algn="l"/>
              </a:tabLst>
            </a:pPr>
            <a:r>
              <a:rPr lang="en-SG" dirty="0"/>
              <a:t>	For consistency with earlier topic (Sets), we shall use |</a:t>
            </a:r>
            <a:r>
              <a:rPr lang="en-SG" i="1" dirty="0"/>
              <a:t>A</a:t>
            </a:r>
            <a:r>
              <a:rPr lang="en-SG" dirty="0"/>
              <a:t>|.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4950647-B6AD-489C-9AC2-5F1091DA3FD5}"/>
              </a:ext>
            </a:extLst>
          </p:cNvPr>
          <p:cNvSpPr txBox="1"/>
          <p:nvPr/>
        </p:nvSpPr>
        <p:spPr>
          <a:xfrm>
            <a:off x="1769260" y="2700080"/>
            <a:ext cx="5902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Also, we deal with finite sets here. Infinite sets will be discussed another time.</a:t>
            </a:r>
          </a:p>
        </p:txBody>
      </p:sp>
    </p:spTree>
    <p:extLst>
      <p:ext uri="{BB962C8B-B14F-4D97-AF65-F5344CB8AC3E}">
        <p14:creationId xmlns:p14="http://schemas.microsoft.com/office/powerpoint/2010/main" val="300487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Equally Likely Probability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10</a:t>
            </a:fld>
            <a:endParaRPr lang="en-SG" dirty="0"/>
          </a:p>
        </p:txBody>
      </p:sp>
      <p:pic>
        <p:nvPicPr>
          <p:cNvPr id="42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702" y="2223462"/>
            <a:ext cx="6849678" cy="3916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Rolling a Pair of Dice</a:t>
            </a:r>
            <a:endParaRPr lang="en-SG" sz="2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84" y="732686"/>
            <a:ext cx="2539682" cy="1282540"/>
          </a:xfrm>
          <a:prstGeom prst="rect">
            <a:avLst/>
          </a:prstGeom>
        </p:spPr>
      </p:pic>
      <p:sp>
        <p:nvSpPr>
          <p:cNvPr id="37" name="Oval 36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8" name="Oval 37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3" name="Oval 42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4" name="Oval 43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Oval 72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4" name="Oval 73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9" name="Oval 78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407539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Equally Likely Probability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11</a:t>
            </a:fld>
            <a:endParaRPr lang="en-SG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457200" y="2032801"/>
            <a:ext cx="8229600" cy="4494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/>
              <a:t>A more compact notation identifies, say,               with the notation 24,              with 53, and so forth.</a:t>
            </a:r>
          </a:p>
          <a:p>
            <a:pPr marL="514350" indent="-514350">
              <a:buFont typeface="+mj-lt"/>
              <a:buAutoNum type="alphaLcPeriod"/>
            </a:pPr>
            <a:r>
              <a:rPr lang="en-US" altLang="en-US" dirty="0"/>
              <a:t>Use the compact notation to write the sample space </a:t>
            </a:r>
            <a:r>
              <a:rPr lang="en-US" altLang="en-US" i="1" dirty="0"/>
              <a:t>S</a:t>
            </a:r>
            <a:r>
              <a:rPr lang="en-US" altLang="en-US" dirty="0"/>
              <a:t> of possible outcomes.</a:t>
            </a:r>
          </a:p>
          <a:p>
            <a:pPr marL="514350" indent="-514350">
              <a:spcBef>
                <a:spcPts val="1200"/>
              </a:spcBef>
              <a:spcAft>
                <a:spcPts val="1200"/>
              </a:spcAft>
              <a:buFont typeface="+mj-lt"/>
              <a:buAutoNum type="alphaLcPeriod"/>
            </a:pPr>
            <a:endParaRPr lang="en-US" altLang="en-US" dirty="0"/>
          </a:p>
          <a:p>
            <a:pPr marL="514350" indent="-514350">
              <a:buFont typeface="+mj-lt"/>
              <a:buAutoNum type="alphaLcPeriod"/>
            </a:pPr>
            <a:r>
              <a:rPr lang="en-US" altLang="en-US" dirty="0"/>
              <a:t>Use set notation to write the event </a:t>
            </a:r>
            <a:r>
              <a:rPr lang="en-US" altLang="en-US" i="1" dirty="0"/>
              <a:t>E</a:t>
            </a:r>
            <a:r>
              <a:rPr lang="en-US" altLang="en-US" dirty="0"/>
              <a:t> that the numbers showing face up have a sum of 6 and find the probability of this event.</a:t>
            </a:r>
          </a:p>
        </p:txBody>
      </p: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100" b="9605"/>
          <a:stretch>
            <a:fillRect/>
          </a:stretch>
        </p:blipFill>
        <p:spPr bwMode="auto">
          <a:xfrm>
            <a:off x="6501840" y="1966649"/>
            <a:ext cx="990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617" r="633"/>
          <a:stretch>
            <a:fillRect/>
          </a:stretch>
        </p:blipFill>
        <p:spPr bwMode="auto">
          <a:xfrm>
            <a:off x="2982755" y="2394506"/>
            <a:ext cx="942975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0" y="6439892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40" name="TextBox 39"/>
          <p:cNvSpPr txBox="1"/>
          <p:nvPr/>
        </p:nvSpPr>
        <p:spPr>
          <a:xfrm>
            <a:off x="999270" y="3721618"/>
            <a:ext cx="7636429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000" i="1" dirty="0"/>
              <a:t>S</a:t>
            </a:r>
            <a:r>
              <a:rPr lang="en-SG" sz="2000" dirty="0"/>
              <a:t> = { 11, 12, 13, 14, 15, 16, </a:t>
            </a:r>
            <a:r>
              <a:rPr lang="en-SG" sz="2000" dirty="0">
                <a:solidFill>
                  <a:srgbClr val="0033CC"/>
                </a:solidFill>
              </a:rPr>
              <a:t>21, 22, 23, 24, 25, 26,</a:t>
            </a:r>
            <a:r>
              <a:rPr lang="en-SG" sz="2000" dirty="0"/>
              <a:t> 31, 32, 33, 34, 35, 36, </a:t>
            </a:r>
          </a:p>
          <a:p>
            <a:r>
              <a:rPr lang="en-SG" sz="2000" dirty="0"/>
              <a:t>         </a:t>
            </a:r>
            <a:r>
              <a:rPr lang="en-SG" sz="2000" dirty="0">
                <a:solidFill>
                  <a:srgbClr val="0033CC"/>
                </a:solidFill>
              </a:rPr>
              <a:t>41, 42, 43, 44, 45, 46, </a:t>
            </a:r>
            <a:r>
              <a:rPr lang="en-SG" sz="2000" dirty="0"/>
              <a:t>51, 52, 53, 54, 55, 56, </a:t>
            </a:r>
            <a:r>
              <a:rPr lang="en-SG" sz="2000" dirty="0">
                <a:solidFill>
                  <a:srgbClr val="0033CC"/>
                </a:solidFill>
              </a:rPr>
              <a:t>61, 62, 63, 64, 65, 66 </a:t>
            </a:r>
            <a:r>
              <a:rPr lang="en-SG" sz="2000" dirty="0"/>
              <a:t>} 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784" y="732686"/>
            <a:ext cx="2539682" cy="1282540"/>
          </a:xfrm>
          <a:prstGeom prst="rect">
            <a:avLst/>
          </a:prstGeom>
        </p:spPr>
      </p:pic>
      <p:sp>
        <p:nvSpPr>
          <p:cNvPr id="44" name="Oval 43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5" name="Oval 44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2" name="Oval 71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Oval 72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4" name="Oval 73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5" name="Oval 74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8" name="Oval 77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9" name="Oval 78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5" name="Oval 84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6" name="Oval 85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66000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Counting the Elements of a List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12</a:t>
            </a:fld>
            <a:endParaRPr lang="en-SG" dirty="0"/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457200" y="1540205"/>
            <a:ext cx="8229600" cy="14198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/>
              <a:t>Some counting problems are as simple as </a:t>
            </a:r>
            <a:r>
              <a:rPr lang="en-US" altLang="en-US" dirty="0">
                <a:solidFill>
                  <a:srgbClr val="C00000"/>
                </a:solidFill>
              </a:rPr>
              <a:t>counting the elements of a list</a:t>
            </a:r>
            <a:r>
              <a:rPr lang="en-US" altLang="en-US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 err="1"/>
              <a:t>Eg</a:t>
            </a:r>
            <a:r>
              <a:rPr lang="en-US" altLang="en-US" dirty="0"/>
              <a:t>: How many integers are there from 5 through 12?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98057" y="2854414"/>
            <a:ext cx="637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4250" algn="l"/>
                <a:tab pos="1617663" algn="l"/>
                <a:tab pos="2233613" algn="l"/>
                <a:tab pos="2867025" algn="l"/>
                <a:tab pos="3498850" algn="l"/>
                <a:tab pos="4219575" algn="l"/>
                <a:tab pos="4924425" algn="l"/>
                <a:tab pos="5645150" algn="l"/>
              </a:tabLst>
            </a:pPr>
            <a:r>
              <a:rPr lang="en-SG" sz="2400" dirty="0">
                <a:solidFill>
                  <a:srgbClr val="0033CC"/>
                </a:solidFill>
              </a:rPr>
              <a:t>list:	</a:t>
            </a:r>
            <a:r>
              <a:rPr lang="en-SG" sz="2400" dirty="0"/>
              <a:t>5	6	7	8	9	10	11	12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98057" y="3605029"/>
            <a:ext cx="6548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84250" algn="l"/>
                <a:tab pos="1617663" algn="l"/>
                <a:tab pos="2233613" algn="l"/>
                <a:tab pos="2867025" algn="l"/>
                <a:tab pos="3498850" algn="l"/>
                <a:tab pos="4219575" algn="l"/>
                <a:tab pos="4924425" algn="l"/>
                <a:tab pos="5645150" algn="l"/>
              </a:tabLst>
            </a:pPr>
            <a:r>
              <a:rPr lang="en-SG" sz="2400" dirty="0">
                <a:solidFill>
                  <a:srgbClr val="0033CC"/>
                </a:solidFill>
              </a:rPr>
              <a:t>count:	</a:t>
            </a:r>
            <a:r>
              <a:rPr lang="en-SG" sz="2400" dirty="0"/>
              <a:t>1	2	3	4	5	 6	 7	 8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2529118" y="3230640"/>
            <a:ext cx="4753663" cy="393786"/>
            <a:chOff x="2535011" y="4699808"/>
            <a:chExt cx="4753663" cy="393786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2535011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/>
            <p:cNvCxnSpPr/>
            <p:nvPr/>
          </p:nvCxnSpPr>
          <p:spPr>
            <a:xfrm>
              <a:off x="3162841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/>
            <p:cNvCxnSpPr/>
            <p:nvPr/>
          </p:nvCxnSpPr>
          <p:spPr>
            <a:xfrm>
              <a:off x="3796759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/>
            <p:nvPr/>
          </p:nvCxnSpPr>
          <p:spPr>
            <a:xfrm>
              <a:off x="4432167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/>
            <p:nvPr/>
          </p:nvCxnSpPr>
          <p:spPr>
            <a:xfrm>
              <a:off x="5043748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5852641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/>
            <p:nvPr/>
          </p:nvCxnSpPr>
          <p:spPr>
            <a:xfrm>
              <a:off x="6532685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/>
            <p:nvPr/>
          </p:nvCxnSpPr>
          <p:spPr>
            <a:xfrm>
              <a:off x="7288674" y="4699808"/>
              <a:ext cx="0" cy="393786"/>
            </a:xfrm>
            <a:prstGeom prst="straightConnector1">
              <a:avLst/>
            </a:prstGeom>
            <a:ln w="28575">
              <a:solidFill>
                <a:srgbClr val="0033CC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8" name="TextBox 7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Counting the Elements of a List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9" name="Oval 7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0" name="Oval 7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1" name="Oval 8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2" name="Oval 81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3" name="Oval 82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4" name="Oval 83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3" name="Oval 92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4" name="Oval 93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6" name="Oval 95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7" name="Oval 96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C98AD9B-95F9-48BB-B6EC-8867E2ECFE8B}"/>
              </a:ext>
            </a:extLst>
          </p:cNvPr>
          <p:cNvGrpSpPr/>
          <p:nvPr/>
        </p:nvGrpSpPr>
        <p:grpSpPr>
          <a:xfrm>
            <a:off x="973378" y="4197252"/>
            <a:ext cx="7398282" cy="2159099"/>
            <a:chOff x="730523" y="4598517"/>
            <a:chExt cx="7398282" cy="215909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8A7ADAA-F5E7-4215-984A-4B682528D9BD}"/>
                </a:ext>
              </a:extLst>
            </p:cNvPr>
            <p:cNvSpPr/>
            <p:nvPr/>
          </p:nvSpPr>
          <p:spPr>
            <a:xfrm>
              <a:off x="730523" y="4598518"/>
              <a:ext cx="7398282" cy="2148779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3FD6905-80AA-4955-A057-3519A80CCC2B}"/>
                </a:ext>
              </a:extLst>
            </p:cNvPr>
            <p:cNvSpPr/>
            <p:nvPr/>
          </p:nvSpPr>
          <p:spPr>
            <a:xfrm>
              <a:off x="730523" y="4598517"/>
              <a:ext cx="739828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B9CD8E3-AEC1-43A8-9D70-F3DCDC7A4A00}"/>
                </a:ext>
              </a:extLst>
            </p:cNvPr>
            <p:cNvSpPr txBox="1"/>
            <p:nvPr/>
          </p:nvSpPr>
          <p:spPr>
            <a:xfrm>
              <a:off x="898473" y="4645644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9.1.1 The Number of Elements in a List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38DA4F-682D-47AF-8EC0-7AC2A4CF5517}"/>
                </a:ext>
              </a:extLst>
            </p:cNvPr>
            <p:cNvSpPr txBox="1"/>
            <p:nvPr/>
          </p:nvSpPr>
          <p:spPr>
            <a:xfrm>
              <a:off x="795941" y="5218733"/>
              <a:ext cx="7242559" cy="1538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800" dirty="0"/>
                <a:t>If </a:t>
              </a:r>
              <a:r>
                <a:rPr lang="en-SG" sz="2800" i="1" dirty="0"/>
                <a:t>m</a:t>
              </a:r>
              <a:r>
                <a:rPr lang="en-SG" sz="2800" dirty="0"/>
                <a:t> and </a:t>
              </a:r>
              <a:r>
                <a:rPr lang="en-SG" sz="2800" i="1" dirty="0"/>
                <a:t>n</a:t>
              </a:r>
              <a:r>
                <a:rPr lang="en-SG" sz="2800" dirty="0"/>
                <a:t> are integers and </a:t>
              </a:r>
              <a:r>
                <a:rPr lang="en-SG" sz="2800" i="1" dirty="0"/>
                <a:t>m </a:t>
              </a:r>
              <a:r>
                <a:rPr lang="en-SG" sz="2800" dirty="0">
                  <a:sym typeface="Symbol" panose="05050102010706020507" pitchFamily="18" charset="2"/>
                </a:rPr>
                <a:t></a:t>
              </a:r>
              <a:r>
                <a:rPr lang="en-SG" sz="2800" dirty="0"/>
                <a:t> </a:t>
              </a:r>
              <a:r>
                <a:rPr lang="en-SG" sz="2800" i="1" dirty="0"/>
                <a:t>n</a:t>
              </a:r>
              <a:r>
                <a:rPr lang="en-SG" sz="2800" dirty="0"/>
                <a:t>, then there are </a:t>
              </a:r>
            </a:p>
            <a:p>
              <a:pPr>
                <a:spcAft>
                  <a:spcPts val="600"/>
                </a:spcAft>
              </a:pPr>
              <a:r>
                <a:rPr lang="en-SG" sz="2800" dirty="0">
                  <a:sym typeface="Symbol" panose="05050102010706020507" pitchFamily="18" charset="2"/>
                </a:rPr>
                <a:t>		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 – 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m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 + 1</a:t>
              </a:r>
            </a:p>
            <a:p>
              <a:pPr>
                <a:spcAft>
                  <a:spcPts val="600"/>
                </a:spcAft>
              </a:pPr>
              <a:r>
                <a:rPr lang="en-SG" sz="2800" dirty="0">
                  <a:sym typeface="Symbol" panose="05050102010706020507" pitchFamily="18" charset="2"/>
                </a:rPr>
                <a:t>integers from </a:t>
              </a:r>
              <a:r>
                <a:rPr lang="en-SG" sz="2800" i="1" dirty="0">
                  <a:sym typeface="Symbol" panose="05050102010706020507" pitchFamily="18" charset="2"/>
                </a:rPr>
                <a:t>m</a:t>
              </a:r>
              <a:r>
                <a:rPr lang="en-SG" sz="2800" dirty="0">
                  <a:sym typeface="Symbol" panose="05050102010706020507" pitchFamily="18" charset="2"/>
                </a:rPr>
                <a:t> to </a:t>
              </a:r>
              <a:r>
                <a:rPr lang="en-SG" sz="2800" i="1" dirty="0">
                  <a:sym typeface="Symbol" panose="05050102010706020507" pitchFamily="18" charset="2"/>
                </a:rPr>
                <a:t>n</a:t>
              </a:r>
              <a:r>
                <a:rPr lang="en-SG" sz="2800" dirty="0">
                  <a:sym typeface="Symbol" panose="05050102010706020507" pitchFamily="18" charset="2"/>
                </a:rPr>
                <a:t> inclusive.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60474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Counting the Elements of a List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13</a:t>
            </a:fld>
            <a:endParaRPr lang="en-SG" dirty="0"/>
          </a:p>
        </p:txBody>
      </p:sp>
      <p:sp>
        <p:nvSpPr>
          <p:cNvPr id="85" name="Oval 84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6" name="Oval 85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7" name="Oval 86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8" name="Oval 87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89" name="Oval 88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0" name="Oval 89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3" name="Oval 92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4" name="Oval 93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5" name="Oval 94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99" name="Oval 98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0" name="Oval 99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1" name="Oval 100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2" name="Oval 101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103" name="Oval 102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TextBox 36"/>
          <p:cNvSpPr txBox="1"/>
          <p:nvPr/>
        </p:nvSpPr>
        <p:spPr>
          <a:xfrm>
            <a:off x="0" y="6439892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9"/>
          <a:stretch/>
        </p:blipFill>
        <p:spPr>
          <a:xfrm>
            <a:off x="7445649" y="816419"/>
            <a:ext cx="1598100" cy="862724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1DB56364-BE6C-4FCE-BD51-C8DE5420FE8A}"/>
              </a:ext>
            </a:extLst>
          </p:cNvPr>
          <p:cNvSpPr txBox="1"/>
          <p:nvPr/>
        </p:nvSpPr>
        <p:spPr>
          <a:xfrm>
            <a:off x="567523" y="1841839"/>
            <a:ext cx="7947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b="1" dirty="0">
                <a:solidFill>
                  <a:srgbClr val="FF0000"/>
                </a:solidFill>
              </a:rPr>
              <a:t>100 </a:t>
            </a:r>
            <a:r>
              <a:rPr lang="en-SG" dirty="0"/>
              <a:t> 101  102  103  104  </a:t>
            </a:r>
            <a:r>
              <a:rPr lang="en-SG" b="1" dirty="0">
                <a:solidFill>
                  <a:srgbClr val="FF0000"/>
                </a:solidFill>
              </a:rPr>
              <a:t>105</a:t>
            </a:r>
            <a:r>
              <a:rPr lang="en-SG" dirty="0"/>
              <a:t>  106  107  108  109  </a:t>
            </a:r>
            <a:r>
              <a:rPr lang="en-SG" b="1" dirty="0">
                <a:solidFill>
                  <a:srgbClr val="FF0000"/>
                </a:solidFill>
              </a:rPr>
              <a:t>110</a:t>
            </a:r>
            <a:r>
              <a:rPr lang="en-SG" dirty="0"/>
              <a:t> … 994  </a:t>
            </a:r>
            <a:r>
              <a:rPr lang="en-SG" b="1" dirty="0">
                <a:solidFill>
                  <a:srgbClr val="FF0000"/>
                </a:solidFill>
              </a:rPr>
              <a:t>995</a:t>
            </a:r>
            <a:r>
              <a:rPr lang="en-SG" dirty="0"/>
              <a:t>  996  997  998  999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C5EEF0D-2683-4415-A155-55402D018DDC}"/>
              </a:ext>
            </a:extLst>
          </p:cNvPr>
          <p:cNvGrpSpPr/>
          <p:nvPr/>
        </p:nvGrpSpPr>
        <p:grpSpPr>
          <a:xfrm>
            <a:off x="587402" y="2211171"/>
            <a:ext cx="6520378" cy="461665"/>
            <a:chOff x="587402" y="3270794"/>
            <a:chExt cx="6520378" cy="46166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5985F06-6F90-4FA6-B324-83E7F14D20EE}"/>
                </a:ext>
              </a:extLst>
            </p:cNvPr>
            <p:cNvSpPr txBox="1"/>
            <p:nvPr/>
          </p:nvSpPr>
          <p:spPr>
            <a:xfrm>
              <a:off x="587402" y="3270794"/>
              <a:ext cx="999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5</a:t>
              </a:r>
              <a:r>
                <a:rPr lang="en-SG" sz="2400" dirty="0">
                  <a:sym typeface="Symbol" panose="05050102010706020507" pitchFamily="18" charset="2"/>
                </a:rPr>
                <a:t></a:t>
              </a:r>
              <a:r>
                <a:rPr lang="en-SG" sz="24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20</a:t>
              </a:r>
              <a:endParaRPr lang="en-SG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05CD6F9-4CFB-48A5-9B42-D81E216224F6}"/>
                </a:ext>
              </a:extLst>
            </p:cNvPr>
            <p:cNvSpPr txBox="1"/>
            <p:nvPr/>
          </p:nvSpPr>
          <p:spPr>
            <a:xfrm>
              <a:off x="2812493" y="3270794"/>
              <a:ext cx="999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5</a:t>
              </a:r>
              <a:r>
                <a:rPr lang="en-SG" sz="2400" dirty="0">
                  <a:sym typeface="Symbol" panose="05050102010706020507" pitchFamily="18" charset="2"/>
                </a:rPr>
                <a:t></a:t>
              </a:r>
              <a:r>
                <a:rPr lang="en-SG" sz="24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21</a:t>
              </a:r>
              <a:endParaRPr lang="en-SG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A20B70D-0DDF-49D8-88F6-8EAF720486BB}"/>
                </a:ext>
              </a:extLst>
            </p:cNvPr>
            <p:cNvSpPr txBox="1"/>
            <p:nvPr/>
          </p:nvSpPr>
          <p:spPr>
            <a:xfrm>
              <a:off x="5088371" y="3270794"/>
              <a:ext cx="999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5</a:t>
              </a:r>
              <a:r>
                <a:rPr lang="en-SG" sz="2400" dirty="0">
                  <a:sym typeface="Symbol" panose="05050102010706020507" pitchFamily="18" charset="2"/>
                </a:rPr>
                <a:t></a:t>
              </a:r>
              <a:r>
                <a:rPr lang="en-SG" sz="24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22</a:t>
              </a:r>
              <a:endParaRPr lang="en-SG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B27528F-2341-4E75-B2A5-ABAF367E7865}"/>
                </a:ext>
              </a:extLst>
            </p:cNvPr>
            <p:cNvSpPr txBox="1"/>
            <p:nvPr/>
          </p:nvSpPr>
          <p:spPr>
            <a:xfrm>
              <a:off x="6108015" y="3270794"/>
              <a:ext cx="99976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5</a:t>
              </a:r>
              <a:r>
                <a:rPr lang="en-SG" sz="2400" dirty="0">
                  <a:sym typeface="Symbol" panose="05050102010706020507" pitchFamily="18" charset="2"/>
                </a:rPr>
                <a:t></a:t>
              </a:r>
              <a:r>
                <a:rPr lang="en-SG" sz="2400" b="1" dirty="0">
                  <a:solidFill>
                    <a:srgbClr val="FF0000"/>
                  </a:solidFill>
                  <a:sym typeface="Symbol" panose="05050102010706020507" pitchFamily="18" charset="2"/>
                </a:rPr>
                <a:t>199</a:t>
              </a:r>
              <a:endParaRPr lang="en-SG" sz="2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B7BC057F-85AD-48F6-9116-81F51C815424}"/>
              </a:ext>
            </a:extLst>
          </p:cNvPr>
          <p:cNvSpPr txBox="1"/>
          <p:nvPr/>
        </p:nvSpPr>
        <p:spPr>
          <a:xfrm>
            <a:off x="415123" y="2765837"/>
            <a:ext cx="8284697" cy="8925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dirty="0"/>
              <a:t>From Theorem 9.1.1, there are 199 – 20 + 1 = 180 such integers.</a:t>
            </a:r>
          </a:p>
          <a:p>
            <a:r>
              <a:rPr lang="en-SG" sz="2400" dirty="0"/>
              <a:t>Hence, there are </a:t>
            </a:r>
            <a:r>
              <a:rPr lang="en-SG" sz="2800" b="1" dirty="0">
                <a:solidFill>
                  <a:srgbClr val="0033CC"/>
                </a:solidFill>
              </a:rPr>
              <a:t>180</a:t>
            </a:r>
            <a:r>
              <a:rPr lang="en-SG" sz="2400" dirty="0"/>
              <a:t> 3-digit integers that are divisible by 5. </a:t>
            </a:r>
          </a:p>
        </p:txBody>
      </p:sp>
      <p:sp>
        <p:nvSpPr>
          <p:cNvPr id="42" name="Rectangle 3">
            <a:extLst>
              <a:ext uri="{FF2B5EF4-FFF2-40B4-BE49-F238E27FC236}">
                <a16:creationId xmlns:a16="http://schemas.microsoft.com/office/drawing/2014/main" id="{4035A5E3-8EC7-4C3F-B89B-AD2C365892C3}"/>
              </a:ext>
            </a:extLst>
          </p:cNvPr>
          <p:cNvSpPr txBox="1">
            <a:spLocks noChangeArrowheads="1"/>
          </p:cNvSpPr>
          <p:nvPr/>
        </p:nvSpPr>
        <p:spPr>
          <a:xfrm>
            <a:off x="505789" y="3645899"/>
            <a:ext cx="7663652" cy="8925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2"/>
            </a:pPr>
            <a:r>
              <a:rPr lang="en-US" altLang="en-US" sz="2400" dirty="0"/>
              <a:t>What is the probability that a randomly chosen 3-digit integer is divisible by 5?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07CE508-A661-404B-9200-AE36A3B5C1AC}"/>
              </a:ext>
            </a:extLst>
          </p:cNvPr>
          <p:cNvSpPr txBox="1">
            <a:spLocks noChangeArrowheads="1"/>
          </p:cNvSpPr>
          <p:nvPr/>
        </p:nvSpPr>
        <p:spPr>
          <a:xfrm>
            <a:off x="505789" y="956164"/>
            <a:ext cx="6762277" cy="106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lnSpc>
                <a:spcPct val="10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en-US" altLang="en-US" sz="2400" dirty="0"/>
              <a:t>How many 3-digit integers (from 100 to 999 inclusive) are divisible by 5?</a:t>
            </a:r>
          </a:p>
        </p:txBody>
      </p:sp>
    </p:spTree>
    <p:extLst>
      <p:ext uri="{BB962C8B-B14F-4D97-AF65-F5344CB8AC3E}">
        <p14:creationId xmlns:p14="http://schemas.microsoft.com/office/powerpoint/2010/main" val="3530945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11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14</a:t>
            </a:fld>
            <a:endParaRPr lang="en-SG" dirty="0"/>
          </a:p>
        </p:txBody>
      </p:sp>
      <p:grpSp>
        <p:nvGrpSpPr>
          <p:cNvPr id="2" name="Group 1"/>
          <p:cNvGrpSpPr/>
          <p:nvPr/>
        </p:nvGrpSpPr>
        <p:grpSpPr>
          <a:xfrm>
            <a:off x="644577" y="2152650"/>
            <a:ext cx="7809875" cy="751115"/>
            <a:chOff x="644577" y="2152650"/>
            <a:chExt cx="7809875" cy="751115"/>
          </a:xfrm>
        </p:grpSpPr>
        <p:sp>
          <p:nvSpPr>
            <p:cNvPr id="32" name="Rounded Rectangle 31"/>
            <p:cNvSpPr/>
            <p:nvPr/>
          </p:nvSpPr>
          <p:spPr>
            <a:xfrm>
              <a:off x="644577" y="2152650"/>
              <a:ext cx="7809875" cy="751115"/>
            </a:xfrm>
            <a:prstGeom prst="roundRect">
              <a:avLst/>
            </a:prstGeom>
            <a:solidFill>
              <a:srgbClr val="0033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SG" sz="1350" dirty="0"/>
            </a:p>
          </p:txBody>
        </p:sp>
        <p:sp>
          <p:nvSpPr>
            <p:cNvPr id="33" name="Title 1"/>
            <p:cNvSpPr txBox="1">
              <a:spLocks/>
            </p:cNvSpPr>
            <p:nvPr/>
          </p:nvSpPr>
          <p:spPr>
            <a:xfrm>
              <a:off x="663368" y="2220685"/>
              <a:ext cx="7791084" cy="597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SG" sz="3000" dirty="0">
                  <a:solidFill>
                    <a:schemeClr val="bg1"/>
                  </a:solidFill>
                  <a:latin typeface="+mn-lt"/>
                </a:rPr>
                <a:t>9.2 Possibility Trees and the Multiplication Rule</a:t>
              </a:r>
            </a:p>
          </p:txBody>
        </p:sp>
      </p:grpSp>
      <p:sp>
        <p:nvSpPr>
          <p:cNvPr id="29" name="Oval 28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0" name="Oval 29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Oval 30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3" name="Oval 52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9" name="Oval 58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0" name="Oval 59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27510835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Possibility Trees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15</a:t>
            </a:fld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2800" dirty="0">
                <a:solidFill>
                  <a:schemeClr val="bg1"/>
                </a:solidFill>
              </a:rPr>
              <a:t>Possibility Trees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2" name="Rectangle 3"/>
          <p:cNvSpPr txBox="1">
            <a:spLocks noChangeArrowheads="1"/>
          </p:cNvSpPr>
          <p:nvPr/>
        </p:nvSpPr>
        <p:spPr>
          <a:xfrm>
            <a:off x="291105" y="1418330"/>
            <a:ext cx="5119881" cy="156054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A </a:t>
            </a:r>
            <a:r>
              <a:rPr lang="en-US" altLang="en-US" b="1" dirty="0">
                <a:solidFill>
                  <a:srgbClr val="0033CC"/>
                </a:solidFill>
              </a:rPr>
              <a:t>tree structure </a:t>
            </a:r>
            <a:r>
              <a:rPr lang="en-US" altLang="en-US" dirty="0"/>
              <a:t>is a useful tool for keeping systematic track of all possibilities in situations in which events happen in order.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0" y="3139204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1: Possibilities for Tournament Play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389532" y="3750264"/>
            <a:ext cx="8229600" cy="2729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Teams </a:t>
            </a:r>
            <a:r>
              <a:rPr lang="en-US" altLang="en-US" i="1" dirty="0"/>
              <a:t>A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 are to play each other repeatedly </a:t>
            </a:r>
            <a:r>
              <a:rPr lang="en-US" altLang="en-US" dirty="0">
                <a:solidFill>
                  <a:srgbClr val="C00000"/>
                </a:solidFill>
              </a:rPr>
              <a:t>until one wins two games in a row, or a total of three games</a:t>
            </a:r>
            <a:r>
              <a:rPr lang="en-US" altLang="en-US" dirty="0"/>
              <a:t>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One way in which this tournament can be played is for </a:t>
            </a:r>
            <a:r>
              <a:rPr lang="en-US" altLang="en-US" i="1" dirty="0"/>
              <a:t>A</a:t>
            </a:r>
            <a:r>
              <a:rPr lang="en-US" altLang="en-US" dirty="0"/>
              <a:t> to win the first game, </a:t>
            </a:r>
            <a:r>
              <a:rPr lang="en-US" altLang="en-US" i="1" dirty="0"/>
              <a:t>B</a:t>
            </a:r>
            <a:r>
              <a:rPr lang="en-US" altLang="en-US" dirty="0"/>
              <a:t> to win the second, and </a:t>
            </a:r>
            <a:r>
              <a:rPr lang="en-US" altLang="en-US" i="1" dirty="0"/>
              <a:t>A</a:t>
            </a:r>
            <a:r>
              <a:rPr lang="en-US" altLang="en-US" dirty="0"/>
              <a:t> to win the third and fourth games. Denote this by writing </a:t>
            </a:r>
            <a:r>
              <a:rPr lang="en-US" altLang="en-US" i="1" dirty="0"/>
              <a:t>A</a:t>
            </a:r>
            <a:r>
              <a:rPr lang="en-US" altLang="en-US" dirty="0"/>
              <a:t>–</a:t>
            </a:r>
            <a:r>
              <a:rPr lang="en-US" altLang="en-US" i="1" dirty="0"/>
              <a:t>B</a:t>
            </a:r>
            <a:r>
              <a:rPr lang="en-US" altLang="en-US" dirty="0"/>
              <a:t>–</a:t>
            </a:r>
            <a:r>
              <a:rPr lang="en-US" altLang="en-US" i="1" dirty="0"/>
              <a:t>A</a:t>
            </a:r>
            <a:r>
              <a:rPr lang="en-US" altLang="en-US" dirty="0"/>
              <a:t>–</a:t>
            </a:r>
            <a:r>
              <a:rPr lang="en-US" altLang="en-US" i="1" dirty="0"/>
              <a:t>A.</a:t>
            </a:r>
            <a:endParaRPr lang="en-US" altLang="en-US" dirty="0"/>
          </a:p>
        </p:txBody>
      </p:sp>
      <p:grpSp>
        <p:nvGrpSpPr>
          <p:cNvPr id="21" name="Group 20"/>
          <p:cNvGrpSpPr/>
          <p:nvPr/>
        </p:nvGrpSpPr>
        <p:grpSpPr>
          <a:xfrm>
            <a:off x="5221971" y="1453252"/>
            <a:ext cx="3717745" cy="1657344"/>
            <a:chOff x="5221971" y="1453252"/>
            <a:chExt cx="3717745" cy="1657344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6678725" y="1453252"/>
              <a:ext cx="740227" cy="293914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6548096" y="1724536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108778" y="1724536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H="1">
              <a:off x="6275953" y="1975264"/>
              <a:ext cx="375558" cy="23924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 flipV="1">
              <a:off x="7418952" y="1453252"/>
              <a:ext cx="740227" cy="293914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H="1" flipV="1">
              <a:off x="6643348" y="1975264"/>
              <a:ext cx="375558" cy="23924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H="1">
              <a:off x="7836182" y="1975264"/>
              <a:ext cx="375558" cy="23924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 flipV="1">
              <a:off x="8203577" y="1975264"/>
              <a:ext cx="375558" cy="23924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6161653" y="2215490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934538" y="2213653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730042" y="2217565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502927" y="2215728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cxnSp>
          <p:nvCxnSpPr>
            <p:cNvPr id="45" name="Straight Connector 44"/>
            <p:cNvCxnSpPr/>
            <p:nvPr/>
          </p:nvCxnSpPr>
          <p:spPr>
            <a:xfrm flipH="1">
              <a:off x="6045993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/>
            <p:cNvSpPr txBox="1"/>
            <p:nvPr/>
          </p:nvSpPr>
          <p:spPr>
            <a:xfrm>
              <a:off x="5942771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6330383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6727714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126404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7516405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915095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8312426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H</a:t>
              </a: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8711116" y="2772042"/>
              <a:ext cx="2286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</a:t>
              </a: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221971" y="1747166"/>
              <a:ext cx="75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Coin 1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221971" y="2213653"/>
              <a:ext cx="75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Coin 2</a:t>
              </a: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221971" y="2769971"/>
              <a:ext cx="7591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Coin 3</a:t>
              </a:r>
            </a:p>
          </p:txBody>
        </p:sp>
        <p:cxnSp>
          <p:nvCxnSpPr>
            <p:cNvPr id="83" name="Straight Connector 82"/>
            <p:cNvCxnSpPr/>
            <p:nvPr/>
          </p:nvCxnSpPr>
          <p:spPr>
            <a:xfrm flipH="1" flipV="1">
              <a:off x="6253845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 flipH="1">
              <a:off x="6851190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H="1" flipV="1">
              <a:off x="7059042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 flipH="1">
              <a:off x="7636490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 flipH="1" flipV="1">
              <a:off x="7844342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H="1">
              <a:off x="8409372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H="1" flipV="1">
              <a:off x="8617224" y="2494064"/>
              <a:ext cx="208192" cy="277978"/>
            </a:xfrm>
            <a:prstGeom prst="line">
              <a:avLst/>
            </a:prstGeom>
            <a:ln>
              <a:solidFill>
                <a:srgbClr val="00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65358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Possibility Trees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1: Possibilities for Tournament Play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15123" y="1561784"/>
            <a:ext cx="8229600" cy="594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/>
              <a:t>How many ways can the tournament be played?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7522" y="2184333"/>
            <a:ext cx="794782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400" dirty="0"/>
              <a:t>Possible ways are represented by the distinct paths from “root” (the start) to “leaf” (a terminal point) in the tree below.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507337" y="3146836"/>
            <a:ext cx="6523361" cy="3293836"/>
            <a:chOff x="1507337" y="3146836"/>
            <a:chExt cx="6523361" cy="3293836"/>
          </a:xfrm>
        </p:grpSpPr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7337" y="3146836"/>
              <a:ext cx="6523361" cy="2861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1684808" y="6040562"/>
              <a:ext cx="61684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000" dirty="0"/>
                <a:t>Figure 9.2.1 The Outcomes of a Tournament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2425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Possibility Trees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1: Possibilities for Tournament Play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15123" y="1561784"/>
            <a:ext cx="8229600" cy="5948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/>
              <a:t>How many ways can the tournament be played?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7522" y="2184333"/>
            <a:ext cx="794782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/>
              <a:t>Ten paths from the root of the tree to its leaves </a:t>
            </a:r>
            <a:r>
              <a:rPr lang="en-SG" sz="2800" dirty="0">
                <a:sym typeface="Wingdings" panose="05000000000000000000" pitchFamily="2" charset="2"/>
              </a:rPr>
              <a:t> ten possible ways for the tournament to be played.</a:t>
            </a:r>
            <a:endParaRPr lang="en-SG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1931807" y="3408567"/>
            <a:ext cx="250978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SG" sz="2800" dirty="0"/>
              <a:t>A-A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A-B-A-B-A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A-B-A-B-B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63286" y="3368457"/>
            <a:ext cx="250978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B-A-A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B-A-B-A-A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B-A-B-A-B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B-A-B-B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B-B</a:t>
            </a:r>
          </a:p>
        </p:txBody>
      </p:sp>
    </p:spTree>
    <p:extLst>
      <p:ext uri="{BB962C8B-B14F-4D97-AF65-F5344CB8AC3E}">
        <p14:creationId xmlns:p14="http://schemas.microsoft.com/office/powerpoint/2010/main" val="302624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3" grpId="0" animBg="1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Possibility Trees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1: Possibilities for Tournament Play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15123" y="1561784"/>
            <a:ext cx="8482692" cy="1761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2"/>
            </a:pPr>
            <a:r>
              <a:rPr lang="en-US" altLang="en-US" dirty="0"/>
              <a:t>Assuming that all the ways of playing the tournament are equally likely, what is the probability that five games are needed to determine the tournament winner?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8751" y="5807554"/>
            <a:ext cx="7576655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/>
              <a:t>Probability that 5 games are needed = 4/10 = </a:t>
            </a:r>
            <a:r>
              <a:rPr lang="en-SG" sz="2800" b="1" dirty="0">
                <a:solidFill>
                  <a:srgbClr val="0033CC"/>
                </a:solidFill>
              </a:rPr>
              <a:t>2/5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931807" y="3408567"/>
            <a:ext cx="250978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SG" sz="2800" dirty="0"/>
              <a:t>A-A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A-B-A-B-A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A-B-A-B-B</a:t>
            </a:r>
          </a:p>
          <a:p>
            <a:pPr marL="514350" indent="-514350">
              <a:buFont typeface="+mj-lt"/>
              <a:buAutoNum type="arabicPeriod"/>
            </a:pPr>
            <a:r>
              <a:rPr lang="en-SG" sz="2800" dirty="0"/>
              <a:t>A-B-B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763286" y="3368457"/>
            <a:ext cx="2509786" cy="22467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B-A-A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B-A-B-A-A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B-A-B-A-B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B-A-B-B</a:t>
            </a:r>
          </a:p>
          <a:p>
            <a:pPr marL="514350" indent="-514350">
              <a:buFont typeface="+mj-lt"/>
              <a:buAutoNum type="arabicPeriod" startAt="6"/>
            </a:pPr>
            <a:r>
              <a:rPr lang="en-SG" sz="2800" dirty="0"/>
              <a:t>B-B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334076" y="4290646"/>
            <a:ext cx="1921401" cy="86164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35" name="Rounded Rectangle 34"/>
          <p:cNvSpPr/>
          <p:nvPr/>
        </p:nvSpPr>
        <p:spPr>
          <a:xfrm>
            <a:off x="5210938" y="3845704"/>
            <a:ext cx="1921401" cy="86164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19182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2" grpId="0" animBg="1"/>
      <p:bldP spid="3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19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15123" y="1561784"/>
            <a:ext cx="8482692" cy="32932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000" dirty="0"/>
              <a:t>Consider the following example.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Suppose a computer installation has </a:t>
            </a:r>
            <a:r>
              <a:rPr lang="en-US" altLang="en-US" dirty="0">
                <a:solidFill>
                  <a:srgbClr val="C00000"/>
                </a:solidFill>
              </a:rPr>
              <a:t>four input/output units</a:t>
            </a:r>
            <a:r>
              <a:rPr lang="en-US" altLang="en-US" dirty="0">
                <a:solidFill>
                  <a:srgbClr val="0033CC"/>
                </a:solidFill>
              </a:rPr>
              <a:t> </a:t>
            </a:r>
            <a:r>
              <a:rPr lang="en-US" altLang="en-US" dirty="0"/>
              <a:t>(</a:t>
            </a:r>
            <a:r>
              <a:rPr lang="en-US" altLang="en-US" i="1" dirty="0"/>
              <a:t>A</a:t>
            </a:r>
            <a:r>
              <a:rPr lang="en-US" altLang="en-US" dirty="0"/>
              <a:t>,</a:t>
            </a:r>
            <a:r>
              <a:rPr lang="en-US" altLang="en-US" i="1" dirty="0"/>
              <a:t> B</a:t>
            </a:r>
            <a:r>
              <a:rPr lang="en-US" altLang="en-US" dirty="0"/>
              <a:t>,</a:t>
            </a:r>
            <a:r>
              <a:rPr lang="en-US" altLang="en-US" i="1" dirty="0"/>
              <a:t> C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and</a:t>
            </a:r>
            <a:r>
              <a:rPr lang="en-US" altLang="en-US" i="1" dirty="0"/>
              <a:t> D</a:t>
            </a:r>
            <a:r>
              <a:rPr lang="en-US" altLang="en-US" dirty="0"/>
              <a:t>) and </a:t>
            </a:r>
            <a:r>
              <a:rPr lang="en-US" altLang="en-US" dirty="0">
                <a:solidFill>
                  <a:srgbClr val="C00000"/>
                </a:solidFill>
              </a:rPr>
              <a:t>three central processing units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,</a:t>
            </a:r>
            <a:r>
              <a:rPr lang="en-US" altLang="en-US" i="1" dirty="0"/>
              <a:t> Y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and</a:t>
            </a:r>
            <a:r>
              <a:rPr lang="en-US" altLang="en-US" i="1" dirty="0"/>
              <a:t> Z</a:t>
            </a:r>
            <a:r>
              <a:rPr lang="en-US" altLang="en-US" dirty="0"/>
              <a:t>).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Any input/output</a:t>
            </a:r>
            <a:r>
              <a:rPr lang="en-US" altLang="en-US" i="1" dirty="0"/>
              <a:t> </a:t>
            </a:r>
            <a:r>
              <a:rPr lang="en-US" altLang="en-US" dirty="0"/>
              <a:t>unit can be paired with any central processing unit. </a:t>
            </a:r>
            <a:r>
              <a:rPr lang="en-US" altLang="en-US" dirty="0">
                <a:solidFill>
                  <a:srgbClr val="C00000"/>
                </a:solidFill>
              </a:rPr>
              <a:t>How many ways are there to pair an input/output unit with a central processing unit?</a:t>
            </a:r>
          </a:p>
        </p:txBody>
      </p:sp>
    </p:spTree>
    <p:extLst>
      <p:ext uri="{BB962C8B-B14F-4D97-AF65-F5344CB8AC3E}">
        <p14:creationId xmlns:p14="http://schemas.microsoft.com/office/powerpoint/2010/main" val="3810221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415123" y="1034475"/>
            <a:ext cx="2855615" cy="5307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Possibility tree: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748" y="1093736"/>
            <a:ext cx="6048588" cy="4938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4255772" y="5948343"/>
            <a:ext cx="323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dirty="0"/>
              <a:t>Figure 9.2.2 Pairing Objects Using a Possibility Tree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18994" y="1835099"/>
            <a:ext cx="3425468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/>
              <a:t>The total number of ways to pair the two types of units…</a:t>
            </a:r>
            <a:endParaRPr lang="en-SG" sz="2800" b="1" dirty="0">
              <a:solidFill>
                <a:srgbClr val="0033CC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44158" y="4266846"/>
            <a:ext cx="3425468" cy="22467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/>
              <a:t>is the same as the number of branches of the tree:</a:t>
            </a:r>
          </a:p>
          <a:p>
            <a:r>
              <a:rPr lang="en-SG" sz="2800" dirty="0"/>
              <a:t>3 + 3 + 3 + 3 = 4</a:t>
            </a:r>
            <a:r>
              <a:rPr lang="en-SG" sz="2800" dirty="0">
                <a:sym typeface="Symbol" panose="05050102010706020507" pitchFamily="18" charset="2"/>
              </a:rPr>
              <a:t></a:t>
            </a:r>
            <a:r>
              <a:rPr lang="en-SG" sz="2800" dirty="0"/>
              <a:t>3 = </a:t>
            </a:r>
            <a:r>
              <a:rPr lang="en-SG" sz="2800" b="1" dirty="0">
                <a:solidFill>
                  <a:srgbClr val="0033CC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08447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/>
                </a:solidFill>
              </a:rPr>
              <a:t> 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5504"/>
            <a:ext cx="9144000" cy="303577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21</a:t>
            </a:fld>
            <a:endParaRPr lang="en-SG" dirty="0"/>
          </a:p>
        </p:txBody>
      </p:sp>
      <p:grpSp>
        <p:nvGrpSpPr>
          <p:cNvPr id="80" name="Group 79"/>
          <p:cNvGrpSpPr/>
          <p:nvPr/>
        </p:nvGrpSpPr>
        <p:grpSpPr>
          <a:xfrm>
            <a:off x="796357" y="1119528"/>
            <a:ext cx="7398282" cy="4937735"/>
            <a:chOff x="730523" y="4598517"/>
            <a:chExt cx="7398282" cy="4937735"/>
          </a:xfrm>
        </p:grpSpPr>
        <p:sp>
          <p:nvSpPr>
            <p:cNvPr id="81" name="Rectangle 80"/>
            <p:cNvSpPr/>
            <p:nvPr/>
          </p:nvSpPr>
          <p:spPr>
            <a:xfrm>
              <a:off x="730523" y="4598518"/>
              <a:ext cx="7398282" cy="4937734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730523" y="4598517"/>
              <a:ext cx="739828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898473" y="4645644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9.2.1 The Multiplication/Product Rule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795941" y="5218733"/>
              <a:ext cx="7242559" cy="4278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800" dirty="0"/>
                <a:t>If an operation consists of </a:t>
              </a:r>
              <a:r>
                <a:rPr lang="en-SG" sz="2800" i="1" dirty="0"/>
                <a:t>k</a:t>
              </a:r>
              <a:r>
                <a:rPr lang="en-SG" sz="2800" dirty="0"/>
                <a:t> steps and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the first step can be performed in </a:t>
              </a:r>
              <a:r>
                <a:rPr lang="en-SG" sz="2800" i="1" dirty="0">
                  <a:sym typeface="Symbol" panose="05050102010706020507" pitchFamily="18" charset="2"/>
                </a:rPr>
                <a:t>n</a:t>
              </a:r>
              <a:r>
                <a:rPr lang="en-SG" sz="2800" baseline="-25000" dirty="0">
                  <a:sym typeface="Symbol" panose="05050102010706020507" pitchFamily="18" charset="2"/>
                </a:rPr>
                <a:t>1</a:t>
              </a:r>
              <a:r>
                <a:rPr lang="en-SG" sz="2800" dirty="0">
                  <a:sym typeface="Symbol" panose="05050102010706020507" pitchFamily="18" charset="2"/>
                </a:rPr>
                <a:t> ways,</a:t>
              </a:r>
            </a:p>
            <a:p>
              <a:pPr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the second step can be performed in </a:t>
              </a:r>
              <a:r>
                <a:rPr lang="en-SG" sz="2800" i="1" dirty="0">
                  <a:sym typeface="Symbol" panose="05050102010706020507" pitchFamily="18" charset="2"/>
                </a:rPr>
                <a:t>n</a:t>
              </a:r>
              <a:r>
                <a:rPr lang="en-SG" sz="2800" baseline="-25000" dirty="0">
                  <a:sym typeface="Symbol" panose="05050102010706020507" pitchFamily="18" charset="2"/>
                </a:rPr>
                <a:t>2</a:t>
              </a:r>
              <a:r>
                <a:rPr lang="en-SG" sz="2800" dirty="0">
                  <a:sym typeface="Symbol" panose="05050102010706020507" pitchFamily="18" charset="2"/>
                </a:rPr>
                <a:t> ways 	</a:t>
              </a:r>
              <a:r>
                <a:rPr lang="en-SG" sz="2000" dirty="0">
                  <a:sym typeface="Symbol" panose="05050102010706020507" pitchFamily="18" charset="2"/>
                </a:rPr>
                <a:t>(regardless of how the first step was performed)</a:t>
              </a:r>
              <a:r>
                <a:rPr lang="en-SG" sz="2800" dirty="0">
                  <a:sym typeface="Symbol" panose="05050102010706020507" pitchFamily="18" charset="2"/>
                </a:rPr>
                <a:t>,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                                    :</a:t>
              </a:r>
            </a:p>
            <a:p>
              <a:pPr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the </a:t>
              </a:r>
              <a:r>
                <a:rPr lang="en-SG" sz="2800" i="1" dirty="0">
                  <a:sym typeface="Symbol" panose="05050102010706020507" pitchFamily="18" charset="2"/>
                </a:rPr>
                <a:t>k</a:t>
              </a:r>
              <a:r>
                <a:rPr lang="en-SG" sz="2800" baseline="30000" dirty="0">
                  <a:sym typeface="Symbol" panose="05050102010706020507" pitchFamily="18" charset="2"/>
                </a:rPr>
                <a:t>th</a:t>
              </a:r>
              <a:r>
                <a:rPr lang="en-SG" sz="2800" dirty="0">
                  <a:sym typeface="Symbol" panose="05050102010706020507" pitchFamily="18" charset="2"/>
                </a:rPr>
                <a:t> step can be performed in </a:t>
              </a:r>
              <a:r>
                <a:rPr lang="en-SG" sz="2800" i="1" dirty="0">
                  <a:sym typeface="Symbol" panose="05050102010706020507" pitchFamily="18" charset="2"/>
                </a:rPr>
                <a:t>n</a:t>
              </a:r>
              <a:r>
                <a:rPr lang="en-SG" sz="2800" i="1" baseline="-25000" dirty="0">
                  <a:sym typeface="Symbol" panose="05050102010706020507" pitchFamily="18" charset="2"/>
                </a:rPr>
                <a:t>k</a:t>
              </a:r>
              <a:r>
                <a:rPr lang="en-SG" sz="2800" dirty="0">
                  <a:sym typeface="Symbol" panose="05050102010706020507" pitchFamily="18" charset="2"/>
                </a:rPr>
                <a:t> ways	</a:t>
              </a:r>
              <a:r>
                <a:rPr lang="en-SG" sz="2000" dirty="0">
                  <a:sym typeface="Symbol" panose="05050102010706020507" pitchFamily="18" charset="2"/>
                </a:rPr>
                <a:t>(regardless of how the preceding steps were performed)</a:t>
              </a:r>
              <a:r>
                <a:rPr lang="en-SG" sz="2800" dirty="0">
                  <a:sym typeface="Symbol" panose="05050102010706020507" pitchFamily="18" charset="2"/>
                </a:rPr>
                <a:t>,</a:t>
              </a:r>
            </a:p>
            <a:p>
              <a:pPr>
                <a:spcAft>
                  <a:spcPts val="600"/>
                </a:spcAft>
                <a:tabLst>
                  <a:tab pos="35242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Then the entire operation can be performed in</a:t>
              </a:r>
            </a:p>
            <a:p>
              <a:pPr>
                <a:spcAft>
                  <a:spcPts val="600"/>
                </a:spcAft>
                <a:tabLst>
                  <a:tab pos="352425" algn="l"/>
                  <a:tab pos="1336675" algn="l"/>
                </a:tabLst>
              </a:pPr>
              <a:r>
                <a:rPr lang="en-SG" sz="2800" dirty="0">
                  <a:sym typeface="Symbol" panose="05050102010706020507" pitchFamily="18" charset="2"/>
                </a:rPr>
                <a:t>		</a:t>
              </a:r>
              <a:r>
                <a:rPr lang="en-SG" sz="28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8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1</a:t>
              </a:r>
              <a:r>
                <a:rPr lang="en-SG" sz="28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</a:t>
              </a:r>
              <a:r>
                <a:rPr lang="en-SG" sz="28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8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2</a:t>
              </a:r>
              <a:r>
                <a:rPr lang="en-SG" sz="28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</a:t>
              </a:r>
              <a:r>
                <a:rPr lang="en-SG" sz="28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800" b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3</a:t>
              </a:r>
              <a:r>
                <a:rPr lang="en-SG" sz="28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 …  </a:t>
              </a:r>
              <a:r>
                <a:rPr lang="en-SG" sz="2800" b="1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n</a:t>
              </a:r>
              <a:r>
                <a:rPr lang="en-SG" sz="2800" b="1" i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k</a:t>
              </a:r>
              <a:r>
                <a:rPr lang="en-SG" sz="28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 </a:t>
              </a:r>
              <a:r>
                <a:rPr lang="en-SG" sz="2800" dirty="0">
                  <a:sym typeface="Symbol" panose="05050102010706020507" pitchFamily="18" charset="2"/>
                </a:rPr>
                <a:t>ways.</a:t>
              </a:r>
            </a:p>
          </p:txBody>
        </p:sp>
      </p:grpSp>
      <p:sp>
        <p:nvSpPr>
          <p:cNvPr id="31" name="Oval 30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Oval 31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3" name="Oval 32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4" name="Oval 33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Oval 35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7" name="Oval 36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0" name="Oval 39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1" name="Oval 40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2" name="Oval 41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6" name="Oval 45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7" name="Oval 46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8" name="Oval 47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49" name="Oval 48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0" name="Oval 49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10127057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22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2: No. of Personal Identification Numbers (PINs)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4" name="Rectangle 3">
            <a:extLst>
              <a:ext uri="{FF2B5EF4-FFF2-40B4-BE49-F238E27FC236}">
                <a16:creationId xmlns:a16="http://schemas.microsoft.com/office/drawing/2014/main" id="{BAA26CAD-9FC0-4889-ABB3-0C825A8B90A6}"/>
              </a:ext>
            </a:extLst>
          </p:cNvPr>
          <p:cNvSpPr txBox="1">
            <a:spLocks noChangeArrowheads="1"/>
          </p:cNvSpPr>
          <p:nvPr/>
        </p:nvSpPr>
        <p:spPr>
          <a:xfrm>
            <a:off x="415123" y="1610908"/>
            <a:ext cx="8507204" cy="1771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600" dirty="0"/>
              <a:t>A typical PIN is a sequence of </a:t>
            </a:r>
            <a:r>
              <a:rPr lang="en-US" altLang="en-US" sz="2600" dirty="0">
                <a:solidFill>
                  <a:srgbClr val="C00000"/>
                </a:solidFill>
              </a:rPr>
              <a:t>any four symbols </a:t>
            </a:r>
            <a:r>
              <a:rPr lang="en-US" altLang="en-US" sz="2600" dirty="0"/>
              <a:t>chosen from the </a:t>
            </a:r>
            <a:r>
              <a:rPr lang="en-US" altLang="en-US" sz="2600" dirty="0">
                <a:solidFill>
                  <a:srgbClr val="C00000"/>
                </a:solidFill>
              </a:rPr>
              <a:t>26 letters </a:t>
            </a:r>
            <a:r>
              <a:rPr lang="en-US" altLang="en-US" sz="2600" dirty="0"/>
              <a:t>in the alphabet and the ten digits, with repetition allowed. Examples: CARE, 3387, B32B, and so forth.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600" dirty="0">
                <a:solidFill>
                  <a:srgbClr val="0033CC"/>
                </a:solidFill>
              </a:rPr>
              <a:t>How many different PINs are possible?</a:t>
            </a: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C2080EB1-3D39-44D3-AF62-4C2A3459E3C6}"/>
              </a:ext>
            </a:extLst>
          </p:cNvPr>
          <p:cNvSpPr txBox="1">
            <a:spLocks noChangeArrowheads="1"/>
          </p:cNvSpPr>
          <p:nvPr/>
        </p:nvSpPr>
        <p:spPr>
          <a:xfrm>
            <a:off x="567522" y="3480601"/>
            <a:ext cx="3265569" cy="17713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You can think of forming a PIN as a </a:t>
            </a:r>
            <a:r>
              <a:rPr lang="en-US" altLang="en-US" sz="2400" dirty="0">
                <a:solidFill>
                  <a:srgbClr val="C00000"/>
                </a:solidFill>
              </a:rPr>
              <a:t>four-step operation</a:t>
            </a:r>
            <a:r>
              <a:rPr lang="en-US" altLang="en-US" sz="2400" dirty="0"/>
              <a:t> to fill in each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of the four symbols in</a:t>
            </a: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sequence.</a:t>
            </a:r>
            <a:endParaRPr lang="en-US" altLang="en-US" sz="2000" dirty="0"/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5B0A60CA-9608-46AF-82DC-9E63158E2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60" y="3310243"/>
            <a:ext cx="4405176" cy="177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">
            <a:extLst>
              <a:ext uri="{FF2B5EF4-FFF2-40B4-BE49-F238E27FC236}">
                <a16:creationId xmlns:a16="http://schemas.microsoft.com/office/drawing/2014/main" id="{C4C74807-7668-42F3-8270-9D6AA80F9415}"/>
              </a:ext>
            </a:extLst>
          </p:cNvPr>
          <p:cNvSpPr txBox="1">
            <a:spLocks noChangeArrowheads="1"/>
          </p:cNvSpPr>
          <p:nvPr/>
        </p:nvSpPr>
        <p:spPr>
          <a:xfrm>
            <a:off x="1508170" y="5440795"/>
            <a:ext cx="5884077" cy="9568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/>
              <a:t>Hence, by the </a:t>
            </a:r>
            <a:r>
              <a:rPr lang="en-US" altLang="en-US" sz="2400" b="1" dirty="0"/>
              <a:t>multiplication rule</a:t>
            </a:r>
            <a:r>
              <a:rPr lang="en-US" altLang="en-US" sz="2400" dirty="0"/>
              <a:t>, there are: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/>
              <a:t>36</a:t>
            </a:r>
            <a:r>
              <a:rPr lang="en-US" altLang="en-US" sz="2400" dirty="0">
                <a:sym typeface="Symbol" panose="05050102010706020507" pitchFamily="18" charset="2"/>
              </a:rPr>
              <a:t>36</a:t>
            </a:r>
            <a:r>
              <a:rPr lang="en-US" altLang="en-US" sz="2400" dirty="0"/>
              <a:t>36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sz="2400" dirty="0"/>
              <a:t>36 = 36</a:t>
            </a:r>
            <a:r>
              <a:rPr lang="en-US" altLang="en-US" sz="2400" baseline="30000" dirty="0"/>
              <a:t>4</a:t>
            </a:r>
            <a:r>
              <a:rPr lang="en-US" altLang="en-US" sz="2400" dirty="0"/>
              <a:t> = </a:t>
            </a:r>
            <a:r>
              <a:rPr lang="en-US" altLang="en-US" sz="2400" b="1" dirty="0">
                <a:solidFill>
                  <a:srgbClr val="0033CC"/>
                </a:solidFill>
              </a:rPr>
              <a:t>1,679,616</a:t>
            </a:r>
            <a:r>
              <a:rPr lang="en-US" altLang="en-US" sz="2400" dirty="0"/>
              <a:t> PINs in all.</a:t>
            </a:r>
          </a:p>
        </p:txBody>
      </p:sp>
    </p:spTree>
    <p:extLst>
      <p:ext uri="{BB962C8B-B14F-4D97-AF65-F5344CB8AC3E}">
        <p14:creationId xmlns:p14="http://schemas.microsoft.com/office/powerpoint/2010/main" val="294900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23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3: No. of PINs without Repetition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-36103" y="6443584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9AC58B1-815B-4F56-9EBF-5AC6453D2F74}"/>
              </a:ext>
            </a:extLst>
          </p:cNvPr>
          <p:cNvSpPr txBox="1"/>
          <p:nvPr/>
        </p:nvSpPr>
        <p:spPr>
          <a:xfrm>
            <a:off x="337838" y="1931322"/>
            <a:ext cx="79931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LcPeriod"/>
            </a:pPr>
            <a:r>
              <a:rPr lang="en-US" altLang="en-US" sz="2600" dirty="0"/>
              <a:t>How many different PINs are there?</a:t>
            </a: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F2AE1667-F53A-4720-AA7C-C04FA443FD2B}"/>
              </a:ext>
            </a:extLst>
          </p:cNvPr>
          <p:cNvSpPr txBox="1">
            <a:spLocks noChangeArrowheads="1"/>
          </p:cNvSpPr>
          <p:nvPr/>
        </p:nvSpPr>
        <p:spPr>
          <a:xfrm>
            <a:off x="337839" y="2467538"/>
            <a:ext cx="3502204" cy="135414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000" dirty="0"/>
              <a:t>Step 1: Choose the 1</a:t>
            </a:r>
            <a:r>
              <a:rPr lang="en-US" altLang="en-US" sz="2000" baseline="30000" dirty="0"/>
              <a:t>st</a:t>
            </a:r>
            <a:r>
              <a:rPr lang="en-US" altLang="en-US" sz="2000" dirty="0"/>
              <a:t> symbol.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000" dirty="0"/>
              <a:t>Step 2: Choose the 2</a:t>
            </a:r>
            <a:r>
              <a:rPr lang="en-US" altLang="en-US" sz="2000" baseline="30000" dirty="0"/>
              <a:t>nd</a:t>
            </a:r>
            <a:r>
              <a:rPr lang="en-US" altLang="en-US" sz="2000" dirty="0"/>
              <a:t> symbol.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000" dirty="0"/>
              <a:t>Step 3: Choose the 3</a:t>
            </a:r>
            <a:r>
              <a:rPr lang="en-US" altLang="en-US" sz="2000" baseline="30000" dirty="0"/>
              <a:t>rd</a:t>
            </a:r>
            <a:r>
              <a:rPr lang="en-US" altLang="en-US" sz="2000" dirty="0"/>
              <a:t> symbol.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000" dirty="0"/>
              <a:t>Step 4: Choose the 4</a:t>
            </a:r>
            <a:r>
              <a:rPr lang="en-US" altLang="en-US" sz="2000" baseline="30000" dirty="0"/>
              <a:t>th</a:t>
            </a:r>
            <a:r>
              <a:rPr lang="en-US" altLang="en-US" sz="2000" dirty="0"/>
              <a:t> symbol.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88BB046-59B5-42D9-A1D9-8428398C0B21}"/>
              </a:ext>
            </a:extLst>
          </p:cNvPr>
          <p:cNvSpPr txBox="1"/>
          <p:nvPr/>
        </p:nvSpPr>
        <p:spPr>
          <a:xfrm>
            <a:off x="3779495" y="2470824"/>
            <a:ext cx="10309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>
                <a:sym typeface="Wingdings" panose="05000000000000000000" pitchFamily="2" charset="2"/>
              </a:rPr>
              <a:t>36 ways</a:t>
            </a:r>
            <a:endParaRPr lang="en-SG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E8EDF-BF5D-4624-9514-B98020A7F561}"/>
              </a:ext>
            </a:extLst>
          </p:cNvPr>
          <p:cNvSpPr txBox="1"/>
          <p:nvPr/>
        </p:nvSpPr>
        <p:spPr>
          <a:xfrm>
            <a:off x="393127" y="1516710"/>
            <a:ext cx="799312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600" dirty="0"/>
              <a:t>Now, suppose that </a:t>
            </a:r>
            <a:r>
              <a:rPr lang="en-US" altLang="en-US" sz="2600" dirty="0">
                <a:solidFill>
                  <a:srgbClr val="C00000"/>
                </a:solidFill>
              </a:rPr>
              <a:t>repetition is not allowed</a:t>
            </a:r>
            <a:r>
              <a:rPr lang="en-US" altLang="en-US" sz="2600" dirty="0"/>
              <a:t>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8562EC-B14E-4A6E-AC11-265E3257499B}"/>
              </a:ext>
            </a:extLst>
          </p:cNvPr>
          <p:cNvSpPr txBox="1"/>
          <p:nvPr/>
        </p:nvSpPr>
        <p:spPr>
          <a:xfrm>
            <a:off x="337838" y="4020604"/>
            <a:ext cx="817751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lphaLcPeriod" startAt="2"/>
            </a:pPr>
            <a:r>
              <a:rPr lang="en-US" altLang="en-US" sz="2600" dirty="0"/>
              <a:t>If all PINs are equally likely, what is the probability that a PIN chosen at random contains no repeated symbols?</a:t>
            </a:r>
          </a:p>
        </p:txBody>
      </p:sp>
      <p:sp>
        <p:nvSpPr>
          <p:cNvPr id="39" name="Rectangle 3">
            <a:extLst>
              <a:ext uri="{FF2B5EF4-FFF2-40B4-BE49-F238E27FC236}">
                <a16:creationId xmlns:a16="http://schemas.microsoft.com/office/drawing/2014/main" id="{2A94DEEF-9932-477C-B156-513AFC397AAE}"/>
              </a:ext>
            </a:extLst>
          </p:cNvPr>
          <p:cNvSpPr txBox="1">
            <a:spLocks noChangeArrowheads="1"/>
          </p:cNvSpPr>
          <p:nvPr/>
        </p:nvSpPr>
        <p:spPr>
          <a:xfrm>
            <a:off x="439147" y="4908454"/>
            <a:ext cx="5424196" cy="8290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rgbClr val="0033CC"/>
                </a:solidFill>
              </a:rPr>
              <a:t>1,679,616</a:t>
            </a:r>
            <a:r>
              <a:rPr lang="en-US" altLang="en-US" sz="2400" b="1" dirty="0">
                <a:solidFill>
                  <a:srgbClr val="0033CC"/>
                </a:solidFill>
              </a:rPr>
              <a:t> </a:t>
            </a:r>
            <a:r>
              <a:rPr lang="en-US" altLang="en-US" sz="2400" dirty="0"/>
              <a:t>PINS in all.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>
                <a:solidFill>
                  <a:srgbClr val="0033CC"/>
                </a:solidFill>
              </a:rPr>
              <a:t>     ??         </a:t>
            </a:r>
            <a:r>
              <a:rPr lang="en-US" altLang="en-US" sz="2400" dirty="0"/>
              <a:t> PINs with no repeated symbol.</a:t>
            </a:r>
            <a:endParaRPr lang="en-US" altLang="en-US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5D2C2363-9812-4C92-BF5A-951760C1DD37}"/>
              </a:ext>
            </a:extLst>
          </p:cNvPr>
          <p:cNvSpPr txBox="1">
            <a:spLocks noChangeArrowheads="1"/>
          </p:cNvSpPr>
          <p:nvPr/>
        </p:nvSpPr>
        <p:spPr>
          <a:xfrm>
            <a:off x="439147" y="5796043"/>
            <a:ext cx="5424197" cy="86296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/>
              <a:t>Hence, probability that a PIN chosen at random contains no repeated symbols: </a:t>
            </a:r>
          </a:p>
        </p:txBody>
      </p:sp>
    </p:spTree>
    <p:extLst>
      <p:ext uri="{BB962C8B-B14F-4D97-AF65-F5344CB8AC3E}">
        <p14:creationId xmlns:p14="http://schemas.microsoft.com/office/powerpoint/2010/main" val="250596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 animBg="1"/>
      <p:bldP spid="28" grpId="0"/>
      <p:bldP spid="39" grpId="0" animBg="1"/>
      <p:bldP spid="4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Multiplication/Product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24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Power set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9163F6-8594-4503-B21B-64163B83B98A}"/>
                  </a:ext>
                </a:extLst>
              </p:cNvPr>
              <p:cNvSpPr txBox="1"/>
              <p:nvPr/>
            </p:nvSpPr>
            <p:spPr>
              <a:xfrm>
                <a:off x="415123" y="2617572"/>
                <a:ext cx="7398282" cy="1277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altLang="en-US" sz="2400" dirty="0"/>
                  <a:t>Let </a:t>
                </a:r>
                <a14:m>
                  <m:oMath xmlns:m="http://schemas.openxmlformats.org/officeDocument/2006/math">
                    <m:r>
                      <a:rPr lang="en-SG" alt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SG" alt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SG" alt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SG" altLang="en-US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SG" alt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SG" alt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SG" alt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SG" altLang="en-US" sz="24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SG" alt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SG" alt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SG" alt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⋯</m:t>
                        </m:r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SG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SG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SG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SG" altLang="en-US" sz="2400" b="0" dirty="0">
                    <a:ea typeface="Cambria Math" panose="02040503050406030204" pitchFamily="18" charset="0"/>
                  </a:rPr>
                  <a:t> Then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SG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SG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altLang="en-US" sz="2400" b="0" dirty="0">
                    <a:ea typeface="Cambria Math" panose="02040503050406030204" pitchFamily="18" charset="0"/>
                  </a:rPr>
                  <a:t>.</a:t>
                </a:r>
              </a:p>
              <a:p>
                <a:r>
                  <a:rPr lang="en-US" altLang="en-US" sz="2400" dirty="0"/>
                  <a:t>A subset of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 is formed by picking or dropping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altLang="en-US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alt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en-US" sz="2400" dirty="0"/>
                  <a:t> from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en-US" sz="2400" dirty="0"/>
                  <a:t>, for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altLang="en-US" sz="2400" dirty="0"/>
                  <a:t>.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19163F6-8594-4503-B21B-64163B83B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23" y="2617572"/>
                <a:ext cx="7398282" cy="1277273"/>
              </a:xfrm>
              <a:prstGeom prst="rect">
                <a:avLst/>
              </a:prstGeom>
              <a:blipFill>
                <a:blip r:embed="rId3"/>
                <a:stretch>
                  <a:fillRect l="-1236" t="-3810" b="-952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>
            <a:extLst>
              <a:ext uri="{FF2B5EF4-FFF2-40B4-BE49-F238E27FC236}">
                <a16:creationId xmlns:a16="http://schemas.microsoft.com/office/drawing/2014/main" id="{5C931205-D1E9-4D54-BDDA-2BC597358BBA}"/>
              </a:ext>
            </a:extLst>
          </p:cNvPr>
          <p:cNvGrpSpPr/>
          <p:nvPr/>
        </p:nvGrpSpPr>
        <p:grpSpPr>
          <a:xfrm>
            <a:off x="872859" y="1467635"/>
            <a:ext cx="7398282" cy="1098048"/>
            <a:chOff x="730523" y="4598517"/>
            <a:chExt cx="7398282" cy="10925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95D8822-6E7D-40F8-A2B3-6CAD69162095}"/>
                </a:ext>
              </a:extLst>
            </p:cNvPr>
            <p:cNvSpPr/>
            <p:nvPr/>
          </p:nvSpPr>
          <p:spPr>
            <a:xfrm>
              <a:off x="730523" y="4598518"/>
              <a:ext cx="7398282" cy="10925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1FA52A6-9018-4ADA-8EF0-56DDFB3FC8D1}"/>
                </a:ext>
              </a:extLst>
            </p:cNvPr>
            <p:cNvSpPr/>
            <p:nvPr/>
          </p:nvSpPr>
          <p:spPr>
            <a:xfrm>
              <a:off x="730523" y="4598517"/>
              <a:ext cx="7398282" cy="508792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D1AC4796-BCE5-4631-911D-2167635B42BD}"/>
                </a:ext>
              </a:extLst>
            </p:cNvPr>
            <p:cNvSpPr txBox="1"/>
            <p:nvPr/>
          </p:nvSpPr>
          <p:spPr>
            <a:xfrm>
              <a:off x="890282" y="4611672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5.2.4 (Sets)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67376BF-B745-452C-85BE-9C0BF6B85E9B}"/>
                    </a:ext>
                  </a:extLst>
                </p:cNvPr>
                <p:cNvSpPr txBox="1"/>
                <p:nvPr/>
              </p:nvSpPr>
              <p:spPr>
                <a:xfrm>
                  <a:off x="886246" y="5130993"/>
                  <a:ext cx="7242559" cy="5366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800" dirty="0"/>
                    <a:t>Suppose </a:t>
                  </a:r>
                  <a14:m>
                    <m:oMath xmlns:m="http://schemas.openxmlformats.org/officeDocument/2006/math">
                      <m:r>
                        <a:rPr lang="en-SG" sz="2800" i="1" dirty="0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a14:m>
                  <a:r>
                    <a:rPr lang="en-SG" sz="2800" dirty="0"/>
                    <a:t> is a finite set. Then </a:t>
                  </a:r>
                  <a14:m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𝒫</m:t>
                          </m:r>
                          <m:d>
                            <m:dPr>
                              <m:ctrlPr>
                                <a:rPr lang="en-SG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</m:d>
                      <m:r>
                        <a:rPr lang="en-SG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  <m: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SG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|</m:t>
                          </m:r>
                        </m:sup>
                      </m:sSup>
                      <m:r>
                        <a:rPr lang="en-SG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a14:m>
                  <a:endParaRPr lang="en-SG" sz="2800" dirty="0">
                    <a:sym typeface="Symbol" panose="05050102010706020507" pitchFamily="18" charset="2"/>
                  </a:endParaRP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767376BF-B745-452C-85BE-9C0BF6B85E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6246" y="5130993"/>
                  <a:ext cx="7242559" cy="536622"/>
                </a:xfrm>
                <a:prstGeom prst="rect">
                  <a:avLst/>
                </a:prstGeom>
                <a:blipFill>
                  <a:blip r:embed="rId4"/>
                  <a:stretch>
                    <a:fillRect l="-1768" t="-7955" b="-32955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9FC5488-14A4-4EF2-A968-90E8B5F9C8C2}"/>
                  </a:ext>
                </a:extLst>
              </p:cNvPr>
              <p:cNvSpPr txBox="1"/>
              <p:nvPr/>
            </p:nvSpPr>
            <p:spPr>
              <a:xfrm>
                <a:off x="2338157" y="3837222"/>
                <a:ext cx="39220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20725" algn="l"/>
                    <a:tab pos="1347788" algn="l"/>
                    <a:tab pos="1976438" algn="l"/>
                    <a:tab pos="2605088" algn="l"/>
                    <a:tab pos="3232150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{ </m:t>
                        </m:r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</a:t>
                </a:r>
                <a14:m>
                  <m:oMath xmlns:m="http://schemas.openxmlformats.org/officeDocument/2006/math">
                    <m:r>
                      <a:rPr lang="en-SG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SG" sz="20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A9FC5488-14A4-4EF2-A968-90E8B5F9C8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157" y="3837222"/>
                <a:ext cx="3922098" cy="400110"/>
              </a:xfrm>
              <a:prstGeom prst="rect">
                <a:avLst/>
              </a:prstGeom>
              <a:blipFill>
                <a:blip r:embed="rId5"/>
                <a:stretch>
                  <a:fillRect l="-778" b="-151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404DCF13-3FE5-445C-B15B-87994F047E34}"/>
              </a:ext>
            </a:extLst>
          </p:cNvPr>
          <p:cNvSpPr txBox="1"/>
          <p:nvPr/>
        </p:nvSpPr>
        <p:spPr>
          <a:xfrm>
            <a:off x="2452048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 </a:t>
            </a:r>
            <a:endParaRPr lang="en-SG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A12263-1AEE-4103-83BF-6266DC99FDD0}"/>
              </a:ext>
            </a:extLst>
          </p:cNvPr>
          <p:cNvSpPr txBox="1"/>
          <p:nvPr/>
        </p:nvSpPr>
        <p:spPr>
          <a:xfrm>
            <a:off x="3747315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</a:t>
            </a:r>
            <a:endParaRPr lang="en-SG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8496E5D-3A49-4C20-9D07-3F4A9BCDBBC7}"/>
              </a:ext>
            </a:extLst>
          </p:cNvPr>
          <p:cNvSpPr txBox="1"/>
          <p:nvPr/>
        </p:nvSpPr>
        <p:spPr>
          <a:xfrm>
            <a:off x="5593237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</a:t>
            </a:r>
            <a:endParaRPr lang="en-SG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FD13221-DBE0-4744-A0F4-88644A7D8EC4}"/>
              </a:ext>
            </a:extLst>
          </p:cNvPr>
          <p:cNvSpPr txBox="1"/>
          <p:nvPr/>
        </p:nvSpPr>
        <p:spPr>
          <a:xfrm>
            <a:off x="3086079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BB6395E-2A51-4E2F-AB93-A3D5488ABEF3}"/>
              </a:ext>
            </a:extLst>
          </p:cNvPr>
          <p:cNvSpPr txBox="1"/>
          <p:nvPr/>
        </p:nvSpPr>
        <p:spPr>
          <a:xfrm>
            <a:off x="4959206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A2317ED-55F7-422C-8BF8-F2551BAF21FF}"/>
              </a:ext>
            </a:extLst>
          </p:cNvPr>
          <p:cNvSpPr txBox="1"/>
          <p:nvPr/>
        </p:nvSpPr>
        <p:spPr>
          <a:xfrm>
            <a:off x="4350953" y="4175776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92FFFDC3-AEA6-4C86-A134-9078DE78821F}"/>
              </a:ext>
            </a:extLst>
          </p:cNvPr>
          <p:cNvSpPr/>
          <p:nvPr/>
        </p:nvSpPr>
        <p:spPr>
          <a:xfrm>
            <a:off x="6303518" y="3971696"/>
            <a:ext cx="416109" cy="26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02268D-6E15-48C8-BF04-C15982A0F829}"/>
                  </a:ext>
                </a:extLst>
              </p:cNvPr>
              <p:cNvSpPr txBox="1"/>
              <p:nvPr/>
            </p:nvSpPr>
            <p:spPr>
              <a:xfrm>
                <a:off x="6746892" y="3893750"/>
                <a:ext cx="1445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{</m:t>
                      </m:r>
                      <m:sSub>
                        <m:sSubPr>
                          <m:ctrlPr>
                            <a:rPr lang="en-SG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SG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SG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SG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SG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SG" sz="20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SG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SG" sz="20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402268D-6E15-48C8-BF04-C15982A0F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92" y="3893750"/>
                <a:ext cx="1445763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TextBox 44">
            <a:extLst>
              <a:ext uri="{FF2B5EF4-FFF2-40B4-BE49-F238E27FC236}">
                <a16:creationId xmlns:a16="http://schemas.microsoft.com/office/drawing/2014/main" id="{860A064C-1EEA-4A1C-950D-C80D1C6B6B5C}"/>
              </a:ext>
            </a:extLst>
          </p:cNvPr>
          <p:cNvSpPr txBox="1"/>
          <p:nvPr/>
        </p:nvSpPr>
        <p:spPr>
          <a:xfrm>
            <a:off x="567523" y="3837222"/>
            <a:ext cx="1492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000" dirty="0">
                <a:solidFill>
                  <a:srgbClr val="C00000"/>
                </a:solidFill>
              </a:rPr>
              <a:t>Examples: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FFA130-0EA7-46E5-9D08-43FA64DA8523}"/>
                  </a:ext>
                </a:extLst>
              </p:cNvPr>
              <p:cNvSpPr txBox="1"/>
              <p:nvPr/>
            </p:nvSpPr>
            <p:spPr>
              <a:xfrm>
                <a:off x="2338157" y="4627079"/>
                <a:ext cx="3922098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720725" algn="l"/>
                    <a:tab pos="1347788" algn="l"/>
                    <a:tab pos="1976438" algn="l"/>
                    <a:tab pos="2605088" algn="l"/>
                    <a:tab pos="3232150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{ </m:t>
                        </m:r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SG" sz="2000" dirty="0"/>
                  <a:t>	</a:t>
                </a:r>
                <a14:m>
                  <m:oMath xmlns:m="http://schemas.openxmlformats.org/officeDocument/2006/math">
                    <m:r>
                      <a:rPr lang="en-SG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⋯</m:t>
                    </m:r>
                  </m:oMath>
                </a14:m>
                <a:r>
                  <a:rPr lang="en-SG" sz="2000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SG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SG" sz="20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8FFA130-0EA7-46E5-9D08-43FA64DA8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8157" y="4627079"/>
                <a:ext cx="3922098" cy="400110"/>
              </a:xfrm>
              <a:prstGeom prst="rect">
                <a:avLst/>
              </a:prstGeom>
              <a:blipFill>
                <a:blip r:embed="rId7"/>
                <a:stretch>
                  <a:fillRect l="-778" b="-1515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BEEE8B20-8336-4537-AABD-BC19CA0465A6}"/>
              </a:ext>
            </a:extLst>
          </p:cNvPr>
          <p:cNvSpPr txBox="1"/>
          <p:nvPr/>
        </p:nvSpPr>
        <p:spPr>
          <a:xfrm>
            <a:off x="2452048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 </a:t>
            </a:r>
            <a:endParaRPr lang="en-SG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E38A013-AA71-449D-A930-7050816AA56F}"/>
              </a:ext>
            </a:extLst>
          </p:cNvPr>
          <p:cNvSpPr txBox="1"/>
          <p:nvPr/>
        </p:nvSpPr>
        <p:spPr>
          <a:xfrm>
            <a:off x="3747315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64AA9ED-E06A-4444-8751-8B7E32CBEFFB}"/>
              </a:ext>
            </a:extLst>
          </p:cNvPr>
          <p:cNvSpPr txBox="1"/>
          <p:nvPr/>
        </p:nvSpPr>
        <p:spPr>
          <a:xfrm>
            <a:off x="5593237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46F180-C4A8-4599-B6D1-90D67C5B3F69}"/>
              </a:ext>
            </a:extLst>
          </p:cNvPr>
          <p:cNvSpPr txBox="1"/>
          <p:nvPr/>
        </p:nvSpPr>
        <p:spPr>
          <a:xfrm>
            <a:off x="3086079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228D5A4-8ADD-4C4A-B959-D71685467EBF}"/>
              </a:ext>
            </a:extLst>
          </p:cNvPr>
          <p:cNvSpPr txBox="1"/>
          <p:nvPr/>
        </p:nvSpPr>
        <p:spPr>
          <a:xfrm>
            <a:off x="4959206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91830C6-B696-4536-B636-91136CB4D928}"/>
              </a:ext>
            </a:extLst>
          </p:cNvPr>
          <p:cNvSpPr txBox="1"/>
          <p:nvPr/>
        </p:nvSpPr>
        <p:spPr>
          <a:xfrm>
            <a:off x="4350953" y="4965633"/>
            <a:ext cx="431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 2" panose="05020102010507070707" pitchFamily="18" charset="2"/>
              </a:rPr>
              <a:t></a:t>
            </a:r>
            <a:endParaRPr lang="en-SG" dirty="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D838F3FD-CF74-4132-B65F-D45485FE5FAF}"/>
              </a:ext>
            </a:extLst>
          </p:cNvPr>
          <p:cNvSpPr/>
          <p:nvPr/>
        </p:nvSpPr>
        <p:spPr>
          <a:xfrm>
            <a:off x="6303518" y="4761553"/>
            <a:ext cx="416109" cy="2656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B185245-21C7-46CA-AA90-E6D1A8FDF459}"/>
                  </a:ext>
                </a:extLst>
              </p:cNvPr>
              <p:cNvSpPr txBox="1"/>
              <p:nvPr/>
            </p:nvSpPr>
            <p:spPr>
              <a:xfrm>
                <a:off x="6746892" y="4683607"/>
                <a:ext cx="1445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SG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∅</m:t>
                      </m:r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3B185245-21C7-46CA-AA90-E6D1A8FDF4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892" y="4683607"/>
                <a:ext cx="1445763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DD9AB46-0FD0-4701-A303-E7ABBFB26436}"/>
                  </a:ext>
                </a:extLst>
              </p:cNvPr>
              <p:cNvSpPr txBox="1"/>
              <p:nvPr/>
            </p:nvSpPr>
            <p:spPr>
              <a:xfrm>
                <a:off x="476756" y="5390364"/>
                <a:ext cx="7607773" cy="1231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/>
                  <a:t>Since there are 2 choices (pick or drop) for every element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SG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SG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SG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SG" sz="2400" dirty="0"/>
                  <a:t> and there are </a:t>
                </a:r>
                <a14:m>
                  <m:oMath xmlns:m="http://schemas.openxmlformats.org/officeDocument/2006/math">
                    <m:r>
                      <a:rPr lang="en-SG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sz="2400" dirty="0"/>
                  <a:t> elements, by the multiplication rule there are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SG" sz="240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SG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SG" sz="24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SG" sz="2400" dirty="0">
                    <a:solidFill>
                      <a:srgbClr val="C00000"/>
                    </a:solidFill>
                  </a:rPr>
                  <a:t> ways </a:t>
                </a:r>
                <a:r>
                  <a:rPr lang="en-SG" sz="2400" dirty="0"/>
                  <a:t>of forming a subset.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6DD9AB46-0FD0-4701-A303-E7ABBFB264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56" y="5390364"/>
                <a:ext cx="7607773" cy="1231940"/>
              </a:xfrm>
              <a:prstGeom prst="rect">
                <a:avLst/>
              </a:prstGeom>
              <a:blipFill>
                <a:blip r:embed="rId9"/>
                <a:stretch>
                  <a:fillRect l="-1202" t="-3960" b="-792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9020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500"/>
                            </p:stCondLst>
                            <p:childTnLst>
                              <p:par>
                                <p:cTn id="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3" grpId="0"/>
      <p:bldP spid="34" grpId="0"/>
      <p:bldP spid="36" grpId="0"/>
      <p:bldP spid="39" grpId="0"/>
      <p:bldP spid="40" grpId="0"/>
      <p:bldP spid="41" grpId="0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9" grpId="0" animBg="1"/>
      <p:bldP spid="60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When the Multiplication Rule is Difficult or 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25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When the Multiplication Rule is Difficult/Impossible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756" y="1490619"/>
            <a:ext cx="8177050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dirty="0">
                <a:solidFill>
                  <a:srgbClr val="0033CC"/>
                </a:solidFill>
              </a:rPr>
              <a:t>Example 4:</a:t>
            </a:r>
            <a:r>
              <a:rPr lang="en-US" altLang="en-US" sz="2400" dirty="0"/>
              <a:t> </a:t>
            </a:r>
            <a:r>
              <a:rPr lang="en-US" altLang="en-US" sz="2000" dirty="0"/>
              <a:t>Consider the following problem: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Three officers – a president, a treasurer, and a secretary – are to be chosen from among four people: Ann, Bob, Cyd, and Dan. Suppose that, for various reasons, </a:t>
            </a:r>
            <a:r>
              <a:rPr lang="en-US" altLang="en-US" sz="2400" dirty="0">
                <a:solidFill>
                  <a:srgbClr val="C00000"/>
                </a:solidFill>
              </a:rPr>
              <a:t>Ann cannot be president </a:t>
            </a:r>
            <a:r>
              <a:rPr lang="en-US" altLang="en-US" sz="2400" dirty="0"/>
              <a:t>and either </a:t>
            </a:r>
            <a:r>
              <a:rPr lang="en-US" altLang="en-US" sz="2400" dirty="0">
                <a:solidFill>
                  <a:srgbClr val="C00000"/>
                </a:solidFill>
              </a:rPr>
              <a:t>Cyd or Dan must be secretary</a:t>
            </a:r>
            <a:r>
              <a:rPr lang="en-US" altLang="en-US" sz="2400" dirty="0"/>
              <a:t>. How many ways can the officers be chosen?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22139" y="3941875"/>
            <a:ext cx="7993126" cy="25237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400" dirty="0"/>
              <a:t>It is natural to try to solve this problem using the multiplication rule. A person might answer as follows: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There are three choices for president (all except Ann), three choices for treasurer (all except the one chosen as president), and two choices for secretary (Cyd or Dan).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Therefore, by the </a:t>
            </a:r>
            <a:r>
              <a:rPr lang="en-US" altLang="en-US" sz="2400" b="1" dirty="0"/>
              <a:t>multiplication rule</a:t>
            </a:r>
            <a:r>
              <a:rPr lang="en-US" altLang="en-US" sz="2400" dirty="0"/>
              <a:t>, 3</a:t>
            </a:r>
            <a:r>
              <a:rPr lang="en-US" altLang="en-US" sz="2400" dirty="0">
                <a:sym typeface="Symbol" panose="05050102010706020507" pitchFamily="18" charset="2"/>
              </a:rPr>
              <a:t>32 = </a:t>
            </a:r>
            <a:r>
              <a:rPr lang="en-US" altLang="en-US" sz="2800" b="1" dirty="0">
                <a:solidFill>
                  <a:srgbClr val="0033CC"/>
                </a:solidFill>
                <a:sym typeface="Symbol" panose="05050102010706020507" pitchFamily="18" charset="2"/>
              </a:rPr>
              <a:t>18</a:t>
            </a:r>
            <a:endParaRPr lang="en-US" altLang="en-US" sz="2800" b="1" dirty="0">
              <a:solidFill>
                <a:srgbClr val="0033CC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398117" y="3502427"/>
            <a:ext cx="2383827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i="1" dirty="0">
                <a:solidFill>
                  <a:srgbClr val="C00000"/>
                </a:solidFill>
              </a:rPr>
              <a:t>Is this correct?</a:t>
            </a:r>
          </a:p>
        </p:txBody>
      </p:sp>
    </p:spTree>
    <p:extLst>
      <p:ext uri="{BB962C8B-B14F-4D97-AF65-F5344CB8AC3E}">
        <p14:creationId xmlns:p14="http://schemas.microsoft.com/office/powerpoint/2010/main" val="1235827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When the Multiplication Rule is Difficult or 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TextBox 34"/>
          <p:cNvSpPr txBox="1"/>
          <p:nvPr/>
        </p:nvSpPr>
        <p:spPr>
          <a:xfrm>
            <a:off x="522139" y="1128447"/>
            <a:ext cx="7993126" cy="427809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It is </a:t>
            </a:r>
            <a:r>
              <a:rPr lang="en-US" altLang="en-US" sz="2800" dirty="0">
                <a:solidFill>
                  <a:srgbClr val="C00000"/>
                </a:solidFill>
              </a:rPr>
              <a:t>incorrect</a:t>
            </a:r>
            <a:r>
              <a:rPr lang="en-US" altLang="en-US" sz="2800" dirty="0"/>
              <a:t>. The number of ways to choose the secretary varies </a:t>
            </a:r>
            <a:r>
              <a:rPr lang="en-US" altLang="en-US" sz="2800" dirty="0">
                <a:solidFill>
                  <a:srgbClr val="0033CC"/>
                </a:solidFill>
              </a:rPr>
              <a:t>depending on who is chosen for president and treasurer</a:t>
            </a:r>
            <a:r>
              <a:rPr lang="en-US" altLang="en-US" sz="2800" dirty="0"/>
              <a:t>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For instance, if Bob is chosen for president and Ann for treasurer, then there are two choices for secretary: Cyd and Dan.</a:t>
            </a:r>
          </a:p>
          <a:p>
            <a:pPr>
              <a:spcBef>
                <a:spcPts val="1200"/>
              </a:spcBef>
            </a:pPr>
            <a:r>
              <a:rPr lang="en-US" altLang="en-US" sz="2800" dirty="0"/>
              <a:t>But if Bob is chosen for president and Cyd for treasurer, then there is just one choice for secretary: Dan.</a:t>
            </a:r>
          </a:p>
        </p:txBody>
      </p:sp>
    </p:spTree>
    <p:extLst>
      <p:ext uri="{BB962C8B-B14F-4D97-AF65-F5344CB8AC3E}">
        <p14:creationId xmlns:p14="http://schemas.microsoft.com/office/powerpoint/2010/main" val="14620731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When the Multiplication Rule is Difficult or 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5" name="TextBox 34"/>
          <p:cNvSpPr txBox="1"/>
          <p:nvPr/>
        </p:nvSpPr>
        <p:spPr>
          <a:xfrm>
            <a:off x="522139" y="1128447"/>
            <a:ext cx="7993126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en-US" sz="2800" dirty="0"/>
              <a:t>The clearest way to see all the possible choices is to construct the possibility tree, as shown below.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84865" y="2300574"/>
            <a:ext cx="6173085" cy="4127370"/>
            <a:chOff x="284865" y="2300574"/>
            <a:chExt cx="6173085" cy="4127370"/>
          </a:xfrm>
        </p:grpSpPr>
        <p:pic>
          <p:nvPicPr>
            <p:cNvPr id="2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865" y="2300574"/>
              <a:ext cx="6173085" cy="4127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>
              <a:off x="663368" y="6027834"/>
              <a:ext cx="1502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000" dirty="0"/>
                <a:t>Figure 9.2.3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6457949" y="3341077"/>
            <a:ext cx="2422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How many ways?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57948" y="3902594"/>
            <a:ext cx="14727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solidFill>
                  <a:srgbClr val="0033CC"/>
                </a:solidFill>
              </a:rPr>
              <a:t>8</a:t>
            </a:r>
            <a:r>
              <a:rPr lang="en-SG" sz="2800" dirty="0"/>
              <a:t> ways.</a:t>
            </a:r>
          </a:p>
        </p:txBody>
      </p:sp>
    </p:spTree>
    <p:extLst>
      <p:ext uri="{BB962C8B-B14F-4D97-AF65-F5344CB8AC3E}">
        <p14:creationId xmlns:p14="http://schemas.microsoft.com/office/powerpoint/2010/main" val="396549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When the Multiplication Rule is Difficult or 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5: A More Subtle Use of the Multiplication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6756" y="1556607"/>
            <a:ext cx="799312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800" dirty="0">
                <a:solidFill>
                  <a:srgbClr val="0033CC"/>
                </a:solidFill>
              </a:rPr>
              <a:t>Reorder the steps </a:t>
            </a:r>
            <a:r>
              <a:rPr lang="en-US" sz="2800" dirty="0"/>
              <a:t>for choosing the officers in the previous example so that the total number of ways to choose officers can be computed using the multiplication rule.</a:t>
            </a:r>
            <a:endParaRPr lang="en-US" altLang="en-US" sz="2800" dirty="0"/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476756" y="3513547"/>
            <a:ext cx="4500563" cy="129039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Step 1: Choose the secretary.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Step 2: Choose the president.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Step 3: Choose the treasurer.</a:t>
            </a:r>
          </a:p>
        </p:txBody>
      </p:sp>
      <p:sp>
        <p:nvSpPr>
          <p:cNvPr id="3" name="Line Callout 1 2"/>
          <p:cNvSpPr/>
          <p:nvPr/>
        </p:nvSpPr>
        <p:spPr>
          <a:xfrm>
            <a:off x="5088370" y="3006969"/>
            <a:ext cx="3717414" cy="679084"/>
          </a:xfrm>
          <a:prstGeom prst="borderCallout1">
            <a:avLst>
              <a:gd name="adj1" fmla="val 23929"/>
              <a:gd name="adj2" fmla="val -533"/>
              <a:gd name="adj3" fmla="val 89195"/>
              <a:gd name="adj4" fmla="val -25561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2400" dirty="0">
                <a:solidFill>
                  <a:schemeClr val="tx1"/>
                </a:solidFill>
              </a:rPr>
              <a:t>2 ways: Either Cyd or Dan.</a:t>
            </a:r>
          </a:p>
        </p:txBody>
      </p:sp>
      <p:sp>
        <p:nvSpPr>
          <p:cNvPr id="31" name="Line Callout 1 30"/>
          <p:cNvSpPr/>
          <p:nvPr/>
        </p:nvSpPr>
        <p:spPr>
          <a:xfrm>
            <a:off x="5424273" y="3845793"/>
            <a:ext cx="3381511" cy="1918905"/>
          </a:xfrm>
          <a:prstGeom prst="borderCallout1">
            <a:avLst>
              <a:gd name="adj1" fmla="val 19108"/>
              <a:gd name="adj2" fmla="val 430"/>
              <a:gd name="adj3" fmla="val 19535"/>
              <a:gd name="adj4" fmla="val -17745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2400" dirty="0">
                <a:solidFill>
                  <a:schemeClr val="tx1"/>
                </a:solidFill>
              </a:rPr>
              <a:t>2 ways: Neither Ann nor the person chosen in step 1 may be chosen, but either of the other two may.</a:t>
            </a:r>
          </a:p>
        </p:txBody>
      </p:sp>
      <p:sp>
        <p:nvSpPr>
          <p:cNvPr id="33" name="Line Callout 1 32"/>
          <p:cNvSpPr/>
          <p:nvPr/>
        </p:nvSpPr>
        <p:spPr>
          <a:xfrm>
            <a:off x="476756" y="5051048"/>
            <a:ext cx="4438930" cy="1015643"/>
          </a:xfrm>
          <a:prstGeom prst="borderCallout1">
            <a:avLst>
              <a:gd name="adj1" fmla="val -1092"/>
              <a:gd name="adj2" fmla="val 60246"/>
              <a:gd name="adj3" fmla="val -24696"/>
              <a:gd name="adj4" fmla="val 69277"/>
            </a:avLst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SG" sz="2400" dirty="0">
                <a:solidFill>
                  <a:schemeClr val="tx1"/>
                </a:solidFill>
              </a:rPr>
              <a:t>2 ways: Either of the 2 persons not chosen in steps 1 and 2 may be chosen.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1535576" y="6157247"/>
            <a:ext cx="6344718" cy="56422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Hence, total number of ways = 2</a:t>
            </a:r>
            <a:r>
              <a:rPr lang="en-US" altLang="en-US" dirty="0">
                <a:sym typeface="Symbol" panose="05050102010706020507" pitchFamily="18" charset="2"/>
              </a:rPr>
              <a:t> 2 2 = </a:t>
            </a:r>
            <a:r>
              <a:rPr lang="en-US" altLang="en-US" b="1" dirty="0">
                <a:solidFill>
                  <a:srgbClr val="0033CC"/>
                </a:solidFill>
                <a:sym typeface="Symbol" panose="05050102010706020507" pitchFamily="18" charset="2"/>
              </a:rPr>
              <a:t>8</a:t>
            </a:r>
            <a:endParaRPr lang="en-US" altLang="en-US" b="1" dirty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423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" grpId="0" animBg="1"/>
      <p:bldP spid="31" grpId="0" animBg="1"/>
      <p:bldP spid="33" grpId="0" animBg="1"/>
      <p:bldP spid="3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When the Multiplication Rule is Difficult or Impossible to Apply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29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476756" y="1171160"/>
            <a:ext cx="79931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/>
              <a:t>A possibility tree illustrating this sequence of choices: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63368" y="1751451"/>
            <a:ext cx="4334236" cy="4402015"/>
            <a:chOff x="663368" y="2136898"/>
            <a:chExt cx="3819946" cy="4402015"/>
          </a:xfrm>
        </p:grpSpPr>
        <p:pic>
          <p:nvPicPr>
            <p:cNvPr id="3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368" y="2136898"/>
              <a:ext cx="3819946" cy="4402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663368" y="6027834"/>
              <a:ext cx="15027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000" dirty="0"/>
                <a:t>Figure 9.2.4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9022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476756" y="1239538"/>
            <a:ext cx="6716524" cy="14619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/>
              <a:t>Given 26 scrabble tiles with letters ‘A’ to ‘Z’,</a:t>
            </a:r>
          </a:p>
          <a:p>
            <a:pPr>
              <a:spcBef>
                <a:spcPts val="600"/>
              </a:spcBef>
            </a:pPr>
            <a:r>
              <a:rPr lang="en-US" altLang="en-US" sz="2800" dirty="0"/>
              <a:t>what is the probability of drawing “</a:t>
            </a:r>
            <a:r>
              <a:rPr lang="en-US" altLang="en-US" sz="2800" dirty="0">
                <a:solidFill>
                  <a:srgbClr val="C00000"/>
                </a:solidFill>
              </a:rPr>
              <a:t>ICANDOIT</a:t>
            </a:r>
            <a:r>
              <a:rPr lang="en-US" altLang="en-US" sz="2800" dirty="0"/>
              <a:t>” if…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6870" y="1746303"/>
            <a:ext cx="2190750" cy="131445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67522" y="3060753"/>
            <a:ext cx="66257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3550" indent="-463550">
              <a:spcBef>
                <a:spcPts val="600"/>
              </a:spcBef>
              <a:buFont typeface="+mj-lt"/>
              <a:buAutoNum type="alphaLcPeriod"/>
            </a:pPr>
            <a:r>
              <a:rPr lang="en-US" altLang="en-US" sz="2800" dirty="0"/>
              <a:t>you must not return the tile after it is drawn.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7522" y="4208615"/>
            <a:ext cx="6625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spcBef>
                <a:spcPts val="600"/>
              </a:spcBef>
              <a:buFont typeface="+mj-lt"/>
              <a:buAutoNum type="alphaLcPeriod" startAt="2"/>
            </a:pPr>
            <a:r>
              <a:rPr lang="en-US" altLang="en-US" sz="2800" dirty="0"/>
              <a:t>you must return the tile after it is drawn.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36103" y="6443584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9"/>
          <a:stretch/>
        </p:blipFill>
        <p:spPr>
          <a:xfrm>
            <a:off x="7445649" y="816419"/>
            <a:ext cx="1598100" cy="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027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31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476756" y="1239538"/>
            <a:ext cx="6716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3600" dirty="0"/>
              <a:t>Summary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08814" y="2087266"/>
            <a:ext cx="7832210" cy="17081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>
                <a:solidFill>
                  <a:srgbClr val="0033CC"/>
                </a:solidFill>
              </a:rPr>
              <a:t>Principle of Product (or the Multiplication Principle)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If there are </a:t>
            </a:r>
            <a:r>
              <a:rPr lang="en-US" altLang="en-US" sz="2400" i="1" dirty="0"/>
              <a:t>m</a:t>
            </a:r>
            <a:r>
              <a:rPr lang="en-US" altLang="en-US" sz="2400" dirty="0"/>
              <a:t> ways of doing something and </a:t>
            </a:r>
            <a:r>
              <a:rPr lang="en-US" altLang="en-US" sz="2400" i="1" dirty="0"/>
              <a:t>n</a:t>
            </a:r>
            <a:r>
              <a:rPr lang="en-US" altLang="en-US" sz="2400" dirty="0"/>
              <a:t> ways of doing another thing, then there are </a:t>
            </a:r>
            <a:r>
              <a:rPr lang="en-US" altLang="en-US" sz="2400" i="1" dirty="0" err="1"/>
              <a:t>mn</a:t>
            </a:r>
            <a:r>
              <a:rPr lang="en-US" altLang="en-US" sz="2400" dirty="0"/>
              <a:t> ways of performing both actions.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E56050-FC5C-489D-9B42-B4F28B0CA9FD}"/>
              </a:ext>
            </a:extLst>
          </p:cNvPr>
          <p:cNvSpPr txBox="1"/>
          <p:nvPr/>
        </p:nvSpPr>
        <p:spPr>
          <a:xfrm>
            <a:off x="924514" y="4220994"/>
            <a:ext cx="7832209" cy="1708160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>
                <a:solidFill>
                  <a:srgbClr val="0033CC"/>
                </a:solidFill>
              </a:rPr>
              <a:t>Principle of Sum (or the Addition Principle)</a:t>
            </a:r>
          </a:p>
          <a:p>
            <a:pPr>
              <a:spcBef>
                <a:spcPts val="600"/>
              </a:spcBef>
            </a:pPr>
            <a:r>
              <a:rPr lang="en-US" altLang="en-US" sz="2400" dirty="0"/>
              <a:t>If we have </a:t>
            </a:r>
            <a:r>
              <a:rPr lang="en-US" altLang="en-US" sz="2400" i="1" dirty="0"/>
              <a:t>m</a:t>
            </a:r>
            <a:r>
              <a:rPr lang="en-US" altLang="en-US" sz="2400" dirty="0"/>
              <a:t> ways of doing something and </a:t>
            </a:r>
            <a:r>
              <a:rPr lang="en-US" altLang="en-US" sz="2400" i="1" dirty="0"/>
              <a:t>n</a:t>
            </a:r>
            <a:r>
              <a:rPr lang="en-US" altLang="en-US" sz="2400" dirty="0"/>
              <a:t> ways of doing another thing and we cannot do both at the same time, then there are </a:t>
            </a:r>
            <a:r>
              <a:rPr lang="en-US" altLang="en-US" sz="2400" i="1" dirty="0" err="1"/>
              <a:t>m</a:t>
            </a:r>
            <a:r>
              <a:rPr lang="en-US" altLang="en-US" sz="2400" dirty="0" err="1"/>
              <a:t>+</a:t>
            </a:r>
            <a:r>
              <a:rPr lang="en-US" altLang="en-US" sz="2400" i="1" dirty="0" err="1"/>
              <a:t>n</a:t>
            </a:r>
            <a:r>
              <a:rPr lang="en-US" altLang="en-US" sz="2400" dirty="0"/>
              <a:t> ways to choose one of these actions.</a:t>
            </a:r>
          </a:p>
        </p:txBody>
      </p:sp>
    </p:spTree>
    <p:extLst>
      <p:ext uri="{BB962C8B-B14F-4D97-AF65-F5344CB8AC3E}">
        <p14:creationId xmlns:p14="http://schemas.microsoft.com/office/powerpoint/2010/main" val="40347309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32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76755" y="1561784"/>
            <a:ext cx="8227629" cy="14979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A </a:t>
            </a:r>
            <a:r>
              <a:rPr lang="en-US" altLang="en-US" b="1" dirty="0"/>
              <a:t>permutation </a:t>
            </a:r>
            <a:r>
              <a:rPr lang="en-US" altLang="en-US" dirty="0"/>
              <a:t>of a set of objects is an ordering of the objects in a row. For example, the set of elements </a:t>
            </a:r>
            <a:r>
              <a:rPr lang="en-US" altLang="en-US" i="1" dirty="0"/>
              <a:t>a</a:t>
            </a:r>
            <a:r>
              <a:rPr lang="en-US" altLang="en-US" dirty="0"/>
              <a:t>,</a:t>
            </a:r>
            <a:r>
              <a:rPr lang="en-US" altLang="en-US" i="1" dirty="0"/>
              <a:t> b</a:t>
            </a:r>
            <a:r>
              <a:rPr lang="en-US" altLang="en-US" dirty="0"/>
              <a:t>,</a:t>
            </a:r>
            <a:r>
              <a:rPr lang="en-US" altLang="en-US" i="1" dirty="0"/>
              <a:t> </a:t>
            </a:r>
            <a:r>
              <a:rPr lang="en-US" altLang="en-US" dirty="0"/>
              <a:t>and</a:t>
            </a:r>
            <a:r>
              <a:rPr lang="en-US" altLang="en-US" i="1" dirty="0"/>
              <a:t> c </a:t>
            </a:r>
            <a:r>
              <a:rPr lang="en-US" altLang="en-US" dirty="0"/>
              <a:t>has six permutations.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860916" y="3023681"/>
            <a:ext cx="4906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20725" algn="l"/>
                <a:tab pos="1441450" algn="l"/>
                <a:tab pos="2144713" algn="l"/>
                <a:tab pos="2867025" algn="l"/>
                <a:tab pos="3675063" algn="l"/>
              </a:tabLst>
            </a:pPr>
            <a:r>
              <a:rPr lang="en-SG" sz="2800" i="1" dirty="0"/>
              <a:t>abc	acb	cba	bac	bca	cab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476755" y="4007144"/>
            <a:ext cx="8227629" cy="1028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In general, given a set of </a:t>
            </a:r>
            <a:r>
              <a:rPr lang="en-US" altLang="en-US" i="1" dirty="0"/>
              <a:t>n</a:t>
            </a:r>
            <a:r>
              <a:rPr lang="en-US" altLang="en-US" dirty="0"/>
              <a:t> objects, how many permutations does the set have? </a:t>
            </a:r>
          </a:p>
        </p:txBody>
      </p:sp>
    </p:spTree>
    <p:extLst>
      <p:ext uri="{BB962C8B-B14F-4D97-AF65-F5344CB8AC3E}">
        <p14:creationId xmlns:p14="http://schemas.microsoft.com/office/powerpoint/2010/main" val="897319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33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76755" y="1561784"/>
            <a:ext cx="8227629" cy="7418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Imagine forming a permutation as an </a:t>
            </a:r>
            <a:r>
              <a:rPr lang="en-US" altLang="en-US" i="1" dirty="0"/>
              <a:t>n</a:t>
            </a:r>
            <a:r>
              <a:rPr lang="en-US" altLang="en-US" dirty="0"/>
              <a:t>-step operation: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729643" y="2361897"/>
            <a:ext cx="5741780" cy="23507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Step 1: Choose an element to write first.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Step 2: Choose an element to write second.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Step 3: Choose an element to write third.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	: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Step </a:t>
            </a:r>
            <a:r>
              <a:rPr lang="en-US" altLang="en-US" sz="2400" i="1" dirty="0"/>
              <a:t>n</a:t>
            </a:r>
            <a:r>
              <a:rPr lang="en-US" altLang="en-US" sz="2400" dirty="0"/>
              <a:t>: Choose an element to write </a:t>
            </a:r>
            <a:r>
              <a:rPr lang="en-US" altLang="en-US" sz="2400" i="1" dirty="0"/>
              <a:t>n</a:t>
            </a:r>
            <a:r>
              <a:rPr lang="en-US" altLang="en-US" sz="2400" dirty="0"/>
              <a:t>th.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90662" y="2361897"/>
            <a:ext cx="1965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ym typeface="Wingdings" panose="05000000000000000000" pitchFamily="2" charset="2"/>
              </a:rPr>
              <a:t> </a:t>
            </a:r>
            <a:r>
              <a:rPr lang="en-SG" sz="2400" i="1" dirty="0">
                <a:sym typeface="Wingdings" panose="05000000000000000000" pitchFamily="2" charset="2"/>
              </a:rPr>
              <a:t>n</a:t>
            </a:r>
            <a:r>
              <a:rPr lang="en-SG" sz="2400" dirty="0">
                <a:sym typeface="Wingdings" panose="05000000000000000000" pitchFamily="2" charset="2"/>
              </a:rPr>
              <a:t> ways</a:t>
            </a:r>
            <a:endParaRPr lang="en-SG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390662" y="2844233"/>
            <a:ext cx="1965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ym typeface="Wingdings" panose="05000000000000000000" pitchFamily="2" charset="2"/>
              </a:rPr>
              <a:t> </a:t>
            </a:r>
            <a:r>
              <a:rPr lang="en-SG" sz="2400" i="1" dirty="0">
                <a:sym typeface="Wingdings" panose="05000000000000000000" pitchFamily="2" charset="2"/>
              </a:rPr>
              <a:t>n</a:t>
            </a:r>
            <a:r>
              <a:rPr lang="en-SG" sz="2400" dirty="0">
                <a:sym typeface="Wingdings" panose="05000000000000000000" pitchFamily="2" charset="2"/>
              </a:rPr>
              <a:t> – 1 ways</a:t>
            </a:r>
            <a:endParaRPr lang="en-SG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390662" y="3306454"/>
            <a:ext cx="1965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ym typeface="Wingdings" panose="05000000000000000000" pitchFamily="2" charset="2"/>
              </a:rPr>
              <a:t></a:t>
            </a:r>
            <a:r>
              <a:rPr lang="en-SG" sz="2400" i="1" dirty="0">
                <a:sym typeface="Wingdings" panose="05000000000000000000" pitchFamily="2" charset="2"/>
              </a:rPr>
              <a:t> n</a:t>
            </a:r>
            <a:r>
              <a:rPr lang="en-SG" sz="2400" dirty="0">
                <a:sym typeface="Wingdings" panose="05000000000000000000" pitchFamily="2" charset="2"/>
              </a:rPr>
              <a:t> – 2 ways</a:t>
            </a:r>
            <a:endParaRPr lang="en-SG" sz="2400" dirty="0"/>
          </a:p>
        </p:txBody>
      </p:sp>
      <p:sp>
        <p:nvSpPr>
          <p:cNvPr id="33" name="TextBox 32"/>
          <p:cNvSpPr txBox="1"/>
          <p:nvPr/>
        </p:nvSpPr>
        <p:spPr>
          <a:xfrm>
            <a:off x="6390662" y="4125853"/>
            <a:ext cx="1965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>
                <a:sym typeface="Wingdings" panose="05000000000000000000" pitchFamily="2" charset="2"/>
              </a:rPr>
              <a:t> 1 way</a:t>
            </a:r>
            <a:endParaRPr lang="en-SG" sz="2400" dirty="0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567523" y="4847907"/>
            <a:ext cx="8227629" cy="14983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By the </a:t>
            </a:r>
            <a:r>
              <a:rPr lang="en-US" altLang="en-US" b="1" dirty="0"/>
              <a:t>multiplication rule</a:t>
            </a:r>
            <a:r>
              <a:rPr lang="en-US" altLang="en-US" dirty="0"/>
              <a:t>, there are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441450" algn="l"/>
              </a:tabLst>
            </a:pPr>
            <a:r>
              <a:rPr lang="en-US" altLang="en-US" dirty="0"/>
              <a:t>	</a:t>
            </a:r>
            <a:r>
              <a:rPr lang="en-US" altLang="en-US" i="1" dirty="0"/>
              <a:t>n</a:t>
            </a:r>
            <a:r>
              <a:rPr lang="en-US" altLang="en-US" dirty="0"/>
              <a:t> </a:t>
            </a:r>
            <a:r>
              <a:rPr lang="en-US" altLang="en-US" dirty="0">
                <a:sym typeface="Symbol" panose="05050102010706020507" pitchFamily="18" charset="2"/>
              </a:rPr>
              <a:t></a:t>
            </a:r>
            <a:r>
              <a:rPr lang="en-US" altLang="en-US" dirty="0"/>
              <a:t> (</a:t>
            </a:r>
            <a:r>
              <a:rPr lang="en-US" altLang="en-US" i="1" dirty="0"/>
              <a:t>n</a:t>
            </a:r>
            <a:r>
              <a:rPr lang="en-US" altLang="en-US" dirty="0"/>
              <a:t> – 1)</a:t>
            </a:r>
            <a:r>
              <a:rPr lang="en-US" altLang="en-US" dirty="0">
                <a:sym typeface="Symbol" panose="05050102010706020507" pitchFamily="18" charset="2"/>
              </a:rPr>
              <a:t>  </a:t>
            </a:r>
            <a:r>
              <a:rPr lang="en-US" altLang="en-US" dirty="0"/>
              <a:t>(</a:t>
            </a:r>
            <a:r>
              <a:rPr lang="en-US" altLang="en-US" i="1" dirty="0"/>
              <a:t>n</a:t>
            </a:r>
            <a:r>
              <a:rPr lang="en-US" altLang="en-US" dirty="0"/>
              <a:t> – 2) </a:t>
            </a:r>
            <a:r>
              <a:rPr lang="en-US" altLang="en-US" dirty="0">
                <a:sym typeface="Symbol" panose="05050102010706020507" pitchFamily="18" charset="2"/>
              </a:rPr>
              <a:t> </a:t>
            </a:r>
            <a:r>
              <a:rPr lang="en-US" altLang="en-US" dirty="0"/>
              <a:t>… </a:t>
            </a:r>
            <a:r>
              <a:rPr lang="en-US" altLang="en-US" dirty="0">
                <a:sym typeface="Symbol" panose="05050102010706020507" pitchFamily="18" charset="2"/>
              </a:rPr>
              <a:t> </a:t>
            </a:r>
            <a:r>
              <a:rPr lang="en-US" altLang="en-US" dirty="0"/>
              <a:t>2 </a:t>
            </a:r>
            <a:r>
              <a:rPr lang="en-US" altLang="en-US" dirty="0">
                <a:sym typeface="Symbol" panose="05050102010706020507" pitchFamily="18" charset="2"/>
              </a:rPr>
              <a:t> </a:t>
            </a:r>
            <a:r>
              <a:rPr lang="en-US" altLang="en-US" dirty="0"/>
              <a:t>1 = </a:t>
            </a:r>
            <a:r>
              <a:rPr lang="en-US" altLang="en-US" b="1" i="1" dirty="0">
                <a:solidFill>
                  <a:srgbClr val="0033CC"/>
                </a:solidFill>
              </a:rPr>
              <a:t>n</a:t>
            </a:r>
            <a:r>
              <a:rPr lang="en-US" altLang="en-US" b="1" dirty="0">
                <a:solidFill>
                  <a:srgbClr val="0033CC"/>
                </a:solidFill>
              </a:rPr>
              <a:t>!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  <a:tabLst>
                <a:tab pos="1441450" algn="l"/>
              </a:tabLst>
            </a:pPr>
            <a:r>
              <a:rPr lang="en-US" altLang="en-US" dirty="0"/>
              <a:t>ways to perform the entire operation.</a:t>
            </a:r>
          </a:p>
        </p:txBody>
      </p:sp>
    </p:spTree>
    <p:extLst>
      <p:ext uri="{BB962C8B-B14F-4D97-AF65-F5344CB8AC3E}">
        <p14:creationId xmlns:p14="http://schemas.microsoft.com/office/powerpoint/2010/main" val="1516824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/>
      <p:bldP spid="32" grpId="0"/>
      <p:bldP spid="33" grpId="0"/>
      <p:bldP spid="3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9053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4702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53" name="Oval 52"/>
          <p:cNvSpPr/>
          <p:nvPr/>
        </p:nvSpPr>
        <p:spPr>
          <a:xfrm>
            <a:off x="324356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299794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299794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5" name="Group 34"/>
          <p:cNvGrpSpPr/>
          <p:nvPr/>
        </p:nvGrpSpPr>
        <p:grpSpPr>
          <a:xfrm>
            <a:off x="887124" y="1541194"/>
            <a:ext cx="7398282" cy="1588503"/>
            <a:chOff x="730523" y="4598517"/>
            <a:chExt cx="7398282" cy="1588503"/>
          </a:xfrm>
        </p:grpSpPr>
        <p:sp>
          <p:nvSpPr>
            <p:cNvPr id="36" name="Rectangle 35"/>
            <p:cNvSpPr/>
            <p:nvPr/>
          </p:nvSpPr>
          <p:spPr>
            <a:xfrm>
              <a:off x="730523" y="4598518"/>
              <a:ext cx="7398282" cy="158850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0523" y="4598517"/>
              <a:ext cx="739828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98473" y="4645644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9.2.2 Permutations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95941" y="5218733"/>
              <a:ext cx="6719407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en-SG" sz="2800" dirty="0"/>
                <a:t>The number of permutations of a set with </a:t>
              </a:r>
              <a:r>
                <a:rPr lang="en-SG" sz="2800" i="1" dirty="0"/>
                <a:t>n</a:t>
              </a:r>
              <a:r>
                <a:rPr lang="en-SG" sz="2800" dirty="0"/>
                <a:t> (</a:t>
              </a:r>
              <a:r>
                <a:rPr lang="en-SG" sz="2800" i="1" dirty="0"/>
                <a:t>n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</a:t>
              </a:r>
              <a:r>
                <a:rPr lang="en-SG" sz="2800" dirty="0"/>
                <a:t> 1) elements is </a:t>
              </a:r>
              <a:r>
                <a:rPr lang="en-SG" sz="2800" b="1" i="1" dirty="0">
                  <a:solidFill>
                    <a:srgbClr val="0033CC"/>
                  </a:solidFill>
                </a:rPr>
                <a:t>n</a:t>
              </a:r>
              <a:r>
                <a:rPr lang="en-SG" sz="2800" b="1" dirty="0">
                  <a:solidFill>
                    <a:srgbClr val="0033CC"/>
                  </a:solidFill>
                </a:rPr>
                <a:t>! </a:t>
              </a:r>
              <a:endParaRPr lang="en-SG" sz="2800" b="1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0" y="492499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62409" y="4742536"/>
            <a:ext cx="8010938" cy="1488629"/>
            <a:chOff x="562409" y="4742536"/>
            <a:chExt cx="8010938" cy="1488629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2409" y="4742536"/>
              <a:ext cx="1191491" cy="119149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674694" y="5215502"/>
              <a:ext cx="689865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/>
                <a:t>0! is defined to be 1.</a:t>
              </a:r>
            </a:p>
            <a:p>
              <a:r>
                <a:rPr lang="en-US" sz="1600" dirty="0"/>
                <a:t>(See </a:t>
              </a:r>
              <a:r>
                <a:rPr lang="en-US" sz="1600" dirty="0">
                  <a:hlinkClick r:id="rId4"/>
                </a:rPr>
                <a:t>https://www.khanacademy.org/math/precalculus/x9e81a4f98389efdf:prob-comb/x9e81a4f98389efdf:combinatorics-precalc/v/zero-factorial-or-0</a:t>
              </a:r>
              <a:r>
                <a:rPr lang="en-US" sz="1600" dirty="0"/>
                <a:t>) </a:t>
              </a:r>
            </a:p>
          </p:txBody>
        </p:sp>
      </p:grpSp>
      <p:sp>
        <p:nvSpPr>
          <p:cNvPr id="29" name="Slide Number Placeholder 18">
            <a:extLst>
              <a:ext uri="{FF2B5EF4-FFF2-40B4-BE49-F238E27FC236}">
                <a16:creationId xmlns:a16="http://schemas.microsoft.com/office/drawing/2014/main" id="{BDDE4873-0713-4F66-822F-E515B14A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/>
          <a:p>
            <a:fld id="{3945BCA7-BE1F-44EA-8FAA-E97CADA8B770}" type="slidenum">
              <a:rPr lang="en-SG" smtClean="0"/>
              <a:t>34</a:t>
            </a:fld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847514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35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1" name="TextBox 30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6 – Permutations of the Letters in a Word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-36103" y="6443584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32D8CC71-BCE7-4323-9323-D1F6608D1159}"/>
              </a:ext>
            </a:extLst>
          </p:cNvPr>
          <p:cNvSpPr txBox="1">
            <a:spLocks noChangeArrowheads="1"/>
          </p:cNvSpPr>
          <p:nvPr/>
        </p:nvSpPr>
        <p:spPr>
          <a:xfrm>
            <a:off x="476755" y="1466280"/>
            <a:ext cx="8227629" cy="1022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en-US" altLang="en-US" sz="2400" dirty="0"/>
              <a:t>How many ways can the letters in the word </a:t>
            </a:r>
            <a:r>
              <a:rPr lang="en-US" altLang="en-US" sz="2400" i="1" dirty="0"/>
              <a:t>COMPUTER</a:t>
            </a:r>
            <a:r>
              <a:rPr lang="en-US" altLang="en-US" sz="2400" dirty="0"/>
              <a:t> be arranged in a row? </a:t>
            </a:r>
          </a:p>
        </p:txBody>
      </p:sp>
      <p:sp>
        <p:nvSpPr>
          <p:cNvPr id="35" name="Rectangle 3">
            <a:extLst>
              <a:ext uri="{FF2B5EF4-FFF2-40B4-BE49-F238E27FC236}">
                <a16:creationId xmlns:a16="http://schemas.microsoft.com/office/drawing/2014/main" id="{D1A83DDA-C5DE-456C-8B4D-D3AA69B15FD1}"/>
              </a:ext>
            </a:extLst>
          </p:cNvPr>
          <p:cNvSpPr txBox="1">
            <a:spLocks noChangeArrowheads="1"/>
          </p:cNvSpPr>
          <p:nvPr/>
        </p:nvSpPr>
        <p:spPr>
          <a:xfrm>
            <a:off x="1236653" y="2261977"/>
            <a:ext cx="7278696" cy="87710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/>
              <a:t>All the eight letters in the word </a:t>
            </a:r>
            <a:r>
              <a:rPr lang="en-US" altLang="en-US" sz="2400" i="1" dirty="0"/>
              <a:t>COMPUTER</a:t>
            </a:r>
            <a:r>
              <a:rPr lang="en-US" altLang="en-US" sz="2400" dirty="0"/>
              <a:t> are distinct. Hence, </a:t>
            </a:r>
            <a:r>
              <a:rPr lang="en-US" altLang="en-US" sz="2400" b="1" dirty="0">
                <a:solidFill>
                  <a:srgbClr val="0033CC"/>
                </a:solidFill>
              </a:rPr>
              <a:t>8! </a:t>
            </a:r>
            <a:r>
              <a:rPr lang="en-US" altLang="en-US" sz="2400" dirty="0"/>
              <a:t>= </a:t>
            </a:r>
            <a:r>
              <a:rPr lang="en-US" altLang="en-US" sz="2400" b="1" dirty="0">
                <a:solidFill>
                  <a:srgbClr val="0033CC"/>
                </a:solidFill>
              </a:rPr>
              <a:t>40320</a:t>
            </a:r>
            <a:r>
              <a:rPr lang="en-US" altLang="en-US" sz="2400" dirty="0"/>
              <a:t>.</a:t>
            </a:r>
          </a:p>
        </p:txBody>
      </p:sp>
      <p:sp>
        <p:nvSpPr>
          <p:cNvPr id="36" name="Rectangle 3">
            <a:extLst>
              <a:ext uri="{FF2B5EF4-FFF2-40B4-BE49-F238E27FC236}">
                <a16:creationId xmlns:a16="http://schemas.microsoft.com/office/drawing/2014/main" id="{54845392-54BB-4294-BF33-902488C7523E}"/>
              </a:ext>
            </a:extLst>
          </p:cNvPr>
          <p:cNvSpPr txBox="1">
            <a:spLocks noChangeArrowheads="1"/>
          </p:cNvSpPr>
          <p:nvPr/>
        </p:nvSpPr>
        <p:spPr>
          <a:xfrm>
            <a:off x="476755" y="3192864"/>
            <a:ext cx="8227629" cy="1222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2"/>
            </a:pPr>
            <a:r>
              <a:rPr lang="en-US" sz="2400" dirty="0"/>
              <a:t>How many ways can the letters in the word </a:t>
            </a:r>
            <a:r>
              <a:rPr lang="en-US" sz="2400" i="1" dirty="0"/>
              <a:t>COMPUTER </a:t>
            </a:r>
            <a:r>
              <a:rPr lang="en-US" sz="2400" dirty="0"/>
              <a:t>be arranged if the letters </a:t>
            </a:r>
            <a:r>
              <a:rPr lang="en-US" sz="2400" i="1" dirty="0"/>
              <a:t>CO </a:t>
            </a:r>
            <a:r>
              <a:rPr lang="en-US" sz="2400" dirty="0"/>
              <a:t>must remain next to each other (in order) as a unit</a:t>
            </a:r>
            <a:r>
              <a:rPr lang="en-US" altLang="en-US" sz="2400" dirty="0"/>
              <a:t>? </a:t>
            </a:r>
          </a:p>
        </p:txBody>
      </p:sp>
      <p:sp>
        <p:nvSpPr>
          <p:cNvPr id="38" name="Rectangle 3">
            <a:extLst>
              <a:ext uri="{FF2B5EF4-FFF2-40B4-BE49-F238E27FC236}">
                <a16:creationId xmlns:a16="http://schemas.microsoft.com/office/drawing/2014/main" id="{4585B2BE-7446-48BC-9B83-4F5292B04344}"/>
              </a:ext>
            </a:extLst>
          </p:cNvPr>
          <p:cNvSpPr txBox="1">
            <a:spLocks noChangeArrowheads="1"/>
          </p:cNvSpPr>
          <p:nvPr/>
        </p:nvSpPr>
        <p:spPr>
          <a:xfrm>
            <a:off x="476755" y="4702373"/>
            <a:ext cx="8227629" cy="1301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3"/>
            </a:pPr>
            <a:r>
              <a:rPr lang="en-US" sz="2400" dirty="0"/>
              <a:t>If letters of the word </a:t>
            </a:r>
            <a:r>
              <a:rPr lang="en-US" sz="2400" i="1" dirty="0"/>
              <a:t>COMPUTER </a:t>
            </a:r>
            <a:r>
              <a:rPr lang="en-US" sz="2400" dirty="0"/>
              <a:t>are randomly arranged in a row, what is the probability that the letters </a:t>
            </a:r>
            <a:r>
              <a:rPr lang="en-US" sz="2400" i="1" dirty="0"/>
              <a:t>CO </a:t>
            </a:r>
            <a:r>
              <a:rPr lang="en-US" sz="2400" dirty="0"/>
              <a:t>remain next to each other (in order) as a unit</a:t>
            </a:r>
            <a:r>
              <a:rPr lang="en-US" altLang="en-US" sz="2400" dirty="0"/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69701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 of Selected Elements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3" name="TextBox 72"/>
          <p:cNvSpPr txBox="1"/>
          <p:nvPr/>
        </p:nvSpPr>
        <p:spPr>
          <a:xfrm>
            <a:off x="0" y="804489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Permutations of Selected Elements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74" name="Rectangle 3"/>
          <p:cNvSpPr txBox="1">
            <a:spLocks noChangeArrowheads="1"/>
          </p:cNvSpPr>
          <p:nvPr/>
        </p:nvSpPr>
        <p:spPr>
          <a:xfrm>
            <a:off x="476755" y="1500184"/>
            <a:ext cx="8227629" cy="10231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Given the set {</a:t>
            </a:r>
            <a:r>
              <a:rPr lang="en-US" altLang="en-US" i="1" dirty="0"/>
              <a:t>a</a:t>
            </a:r>
            <a:r>
              <a:rPr lang="en-US" altLang="en-US" dirty="0"/>
              <a:t>, </a:t>
            </a:r>
            <a:r>
              <a:rPr lang="en-US" altLang="en-US" i="1" dirty="0"/>
              <a:t>b</a:t>
            </a:r>
            <a:r>
              <a:rPr lang="en-US" altLang="en-US" dirty="0"/>
              <a:t>, </a:t>
            </a:r>
            <a:r>
              <a:rPr lang="en-US" altLang="en-US" i="1" dirty="0"/>
              <a:t>c</a:t>
            </a:r>
            <a:r>
              <a:rPr lang="en-US" altLang="en-US" dirty="0"/>
              <a:t>}, there are six ways to select two letters from the set and write them in order.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860916" y="2432773"/>
            <a:ext cx="4906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720725" algn="l"/>
                <a:tab pos="1441450" algn="l"/>
                <a:tab pos="2144713" algn="l"/>
                <a:tab pos="2867025" algn="l"/>
                <a:tab pos="3675063" algn="l"/>
              </a:tabLst>
            </a:pPr>
            <a:r>
              <a:rPr lang="en-SG" sz="2800" i="1" dirty="0"/>
              <a:t>ab	ac	ba	bc	ca	cb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76755" y="3034725"/>
            <a:ext cx="8227629" cy="1028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Each such ordering of two elements of {</a:t>
            </a:r>
            <a:r>
              <a:rPr lang="en-US" altLang="en-US" i="1" dirty="0"/>
              <a:t>a</a:t>
            </a:r>
            <a:r>
              <a:rPr lang="en-US" altLang="en-US" dirty="0"/>
              <a:t>, </a:t>
            </a:r>
            <a:r>
              <a:rPr lang="en-US" altLang="en-US" i="1" dirty="0"/>
              <a:t>b</a:t>
            </a:r>
            <a:r>
              <a:rPr lang="en-US" altLang="en-US" dirty="0"/>
              <a:t>, </a:t>
            </a:r>
            <a:r>
              <a:rPr lang="en-US" altLang="en-US" i="1" dirty="0"/>
              <a:t>c</a:t>
            </a:r>
            <a:r>
              <a:rPr lang="en-US" altLang="en-US" dirty="0"/>
              <a:t>} is called a </a:t>
            </a:r>
            <a:r>
              <a:rPr lang="en-US" altLang="en-US" b="1" dirty="0">
                <a:solidFill>
                  <a:srgbClr val="0033CC"/>
                </a:solidFill>
              </a:rPr>
              <a:t>2-</a:t>
            </a:r>
            <a:r>
              <a:rPr lang="en-US" altLang="en-US" b="1" i="1" dirty="0">
                <a:solidFill>
                  <a:srgbClr val="0033CC"/>
                </a:solidFill>
              </a:rPr>
              <a:t>permutation</a:t>
            </a:r>
            <a:r>
              <a:rPr lang="en-US" altLang="en-US" dirty="0"/>
              <a:t> of {</a:t>
            </a:r>
            <a:r>
              <a:rPr lang="en-US" altLang="en-US" i="1" dirty="0"/>
              <a:t>a</a:t>
            </a:r>
            <a:r>
              <a:rPr lang="en-US" altLang="en-US" dirty="0"/>
              <a:t>, </a:t>
            </a:r>
            <a:r>
              <a:rPr lang="en-US" altLang="en-US" i="1" dirty="0"/>
              <a:t>b</a:t>
            </a:r>
            <a:r>
              <a:rPr lang="en-US" altLang="en-US" dirty="0"/>
              <a:t>, </a:t>
            </a:r>
            <a:r>
              <a:rPr lang="en-US" altLang="en-US" i="1" dirty="0"/>
              <a:t>c</a:t>
            </a:r>
            <a:r>
              <a:rPr lang="en-US" altLang="en-US" dirty="0"/>
              <a:t>}?.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018228" y="4127450"/>
            <a:ext cx="7176411" cy="2165127"/>
            <a:chOff x="993228" y="4598517"/>
            <a:chExt cx="7176411" cy="2165127"/>
          </a:xfrm>
        </p:grpSpPr>
        <p:sp>
          <p:nvSpPr>
            <p:cNvPr id="33" name="Rectangle 32"/>
            <p:cNvSpPr/>
            <p:nvPr/>
          </p:nvSpPr>
          <p:spPr>
            <a:xfrm>
              <a:off x="993228" y="4598517"/>
              <a:ext cx="7176411" cy="212391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93228" y="4598517"/>
              <a:ext cx="7176411" cy="573090"/>
            </a:xfrm>
            <a:prstGeom prst="rect">
              <a:avLst/>
            </a:prstGeom>
            <a:solidFill>
              <a:srgbClr val="0000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109374" y="4645644"/>
              <a:ext cx="42358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Definition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109374" y="5193984"/>
              <a:ext cx="692535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/>
                <a:t>An </a:t>
              </a:r>
              <a:r>
                <a:rPr lang="en-SG" sz="2400" b="1" i="1" dirty="0"/>
                <a:t>r</a:t>
              </a:r>
              <a:r>
                <a:rPr lang="en-SG" sz="2400" b="1" dirty="0"/>
                <a:t>-permutation</a:t>
              </a:r>
              <a:r>
                <a:rPr lang="en-SG" sz="2400" dirty="0"/>
                <a:t> of a set of </a:t>
              </a:r>
              <a:r>
                <a:rPr lang="en-SG" sz="2400" b="1" i="1" dirty="0"/>
                <a:t>n</a:t>
              </a:r>
              <a:r>
                <a:rPr lang="en-SG" sz="2400" b="1" dirty="0"/>
                <a:t> elements </a:t>
              </a:r>
              <a:r>
                <a:rPr lang="en-SG" sz="2400" dirty="0"/>
                <a:t>is an ordered selection of </a:t>
              </a:r>
              <a:r>
                <a:rPr lang="en-SG" sz="2400" i="1" dirty="0"/>
                <a:t>r</a:t>
              </a:r>
              <a:r>
                <a:rPr lang="en-SG" sz="2400" dirty="0"/>
                <a:t> elements taken from the set.</a:t>
              </a:r>
            </a:p>
            <a:p>
              <a:r>
                <a:rPr lang="en-SG" sz="2400" dirty="0"/>
                <a:t>The number of </a:t>
              </a:r>
              <a:r>
                <a:rPr lang="en-SG" sz="2400" i="1" dirty="0"/>
                <a:t>r</a:t>
              </a:r>
              <a:r>
                <a:rPr lang="en-SG" sz="2400" dirty="0"/>
                <a:t>-permutations of a set of </a:t>
              </a:r>
              <a:r>
                <a:rPr lang="en-SG" sz="2400" i="1" dirty="0"/>
                <a:t>n</a:t>
              </a:r>
              <a:r>
                <a:rPr lang="en-SG" sz="2400" dirty="0"/>
                <a:t> elements is denoted </a:t>
              </a:r>
              <a:r>
                <a:rPr lang="en-SG" sz="2400" b="1" i="1" dirty="0"/>
                <a:t>P</a:t>
              </a:r>
              <a:r>
                <a:rPr lang="en-SG" sz="2400" b="1" dirty="0"/>
                <a:t>(</a:t>
              </a:r>
              <a:r>
                <a:rPr lang="en-SG" sz="2400" b="1" i="1" dirty="0"/>
                <a:t>n</a:t>
              </a:r>
              <a:r>
                <a:rPr lang="en-SG" sz="2400" b="1" dirty="0"/>
                <a:t>, </a:t>
              </a:r>
              <a:r>
                <a:rPr lang="en-SG" sz="2400" b="1" i="1" dirty="0"/>
                <a:t>r</a:t>
              </a:r>
              <a:r>
                <a:rPr lang="en-SG" sz="2400" b="1" dirty="0"/>
                <a:t>)</a:t>
              </a:r>
              <a:r>
                <a:rPr lang="en-SG" sz="2400" dirty="0"/>
                <a:t>.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255365" y="6072298"/>
                <a:ext cx="3675302" cy="461665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Other notations: </a:t>
                </a:r>
                <a:r>
                  <a:rPr lang="en-US" sz="2400" i="1" baseline="-25000" dirty="0" err="1"/>
                  <a:t>n</a:t>
                </a:r>
                <a:r>
                  <a:rPr lang="en-US" sz="2400" i="1" dirty="0" err="1"/>
                  <a:t>P</a:t>
                </a:r>
                <a:r>
                  <a:rPr lang="en-US" sz="2400" i="1" baseline="-25000" dirty="0" err="1"/>
                  <a:t>r</a:t>
                </a:r>
                <a:r>
                  <a:rPr lang="en-US" sz="2400" dirty="0"/>
                  <a:t> ,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endParaRPr lang="en-US" sz="2400" i="1" baseline="-25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365" y="6072298"/>
                <a:ext cx="3675302" cy="461665"/>
              </a:xfrm>
              <a:prstGeom prst="rect">
                <a:avLst/>
              </a:prstGeom>
              <a:blipFill>
                <a:blip r:embed="rId3"/>
                <a:stretch>
                  <a:fillRect l="-2314" t="-8974" b="-2692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304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 of Selected Elements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8" name="Group 7"/>
          <p:cNvGrpSpPr/>
          <p:nvPr/>
        </p:nvGrpSpPr>
        <p:grpSpPr>
          <a:xfrm>
            <a:off x="796357" y="1119528"/>
            <a:ext cx="7398282" cy="3922361"/>
            <a:chOff x="796357" y="1119528"/>
            <a:chExt cx="7398282" cy="3922361"/>
          </a:xfrm>
        </p:grpSpPr>
        <p:grpSp>
          <p:nvGrpSpPr>
            <p:cNvPr id="37" name="Group 36"/>
            <p:cNvGrpSpPr/>
            <p:nvPr/>
          </p:nvGrpSpPr>
          <p:grpSpPr>
            <a:xfrm>
              <a:off x="796357" y="1119528"/>
              <a:ext cx="7398282" cy="3922361"/>
              <a:chOff x="730523" y="4598517"/>
              <a:chExt cx="7398282" cy="3922361"/>
            </a:xfrm>
          </p:grpSpPr>
          <p:sp>
            <p:nvSpPr>
              <p:cNvPr id="38" name="Rectangle 37"/>
              <p:cNvSpPr/>
              <p:nvPr/>
            </p:nvSpPr>
            <p:spPr>
              <a:xfrm>
                <a:off x="730523" y="4598518"/>
                <a:ext cx="7398282" cy="392236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chemeClr val="accent5">
                    <a:lumMod val="40000"/>
                    <a:lumOff val="60000"/>
                  </a:schemeClr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730523" y="4598517"/>
                <a:ext cx="7398282" cy="573090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SG" dirty="0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898473" y="4645644"/>
                <a:ext cx="70787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SG" sz="2400" dirty="0">
                    <a:solidFill>
                      <a:schemeClr val="bg1"/>
                    </a:solidFill>
                  </a:rPr>
                  <a:t>Theorem 9.2.3 </a:t>
                </a:r>
                <a:r>
                  <a:rPr lang="en-SG" sz="2400" i="1" dirty="0">
                    <a:solidFill>
                      <a:schemeClr val="bg1"/>
                    </a:solidFill>
                  </a:rPr>
                  <a:t>r</a:t>
                </a:r>
                <a:r>
                  <a:rPr lang="en-SG" sz="2400" dirty="0">
                    <a:solidFill>
                      <a:schemeClr val="bg1"/>
                    </a:solidFill>
                  </a:rPr>
                  <a:t>-permutations from a set of </a:t>
                </a:r>
                <a:r>
                  <a:rPr lang="en-SG" sz="2400" i="1" dirty="0">
                    <a:solidFill>
                      <a:schemeClr val="bg1"/>
                    </a:solidFill>
                  </a:rPr>
                  <a:t>n</a:t>
                </a:r>
                <a:r>
                  <a:rPr lang="en-SG" sz="2400" dirty="0">
                    <a:solidFill>
                      <a:schemeClr val="bg1"/>
                    </a:solidFill>
                  </a:rPr>
                  <a:t> elements</a:t>
                </a: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95941" y="5218733"/>
                <a:ext cx="7242559" cy="29854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SG" sz="2800" dirty="0"/>
                  <a:t>If </a:t>
                </a:r>
                <a:r>
                  <a:rPr lang="en-SG" sz="2800" i="1" dirty="0"/>
                  <a:t>n</a:t>
                </a:r>
                <a:r>
                  <a:rPr lang="en-SG" sz="2800" dirty="0"/>
                  <a:t> and </a:t>
                </a:r>
                <a:r>
                  <a:rPr lang="en-SG" sz="2800" i="1" dirty="0"/>
                  <a:t>r</a:t>
                </a:r>
                <a:r>
                  <a:rPr lang="en-SG" sz="2800" dirty="0"/>
                  <a:t> are integers and 1 </a:t>
                </a:r>
                <a:r>
                  <a:rPr lang="en-SG" sz="2800" dirty="0">
                    <a:sym typeface="Symbol" panose="05050102010706020507" pitchFamily="18" charset="2"/>
                  </a:rPr>
                  <a:t> </a:t>
                </a:r>
                <a:r>
                  <a:rPr lang="en-SG" sz="2800" i="1" dirty="0">
                    <a:sym typeface="Symbol" panose="05050102010706020507" pitchFamily="18" charset="2"/>
                  </a:rPr>
                  <a:t>r</a:t>
                </a:r>
                <a:r>
                  <a:rPr lang="en-SG" sz="2800" dirty="0">
                    <a:sym typeface="Symbol" panose="05050102010706020507" pitchFamily="18" charset="2"/>
                  </a:rPr>
                  <a:t>  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, then the number of </a:t>
                </a:r>
                <a:r>
                  <a:rPr lang="en-SG" sz="2800" i="1" dirty="0">
                    <a:sym typeface="Symbol" panose="05050102010706020507" pitchFamily="18" charset="2"/>
                  </a:rPr>
                  <a:t>r</a:t>
                </a:r>
                <a:r>
                  <a:rPr lang="en-SG" sz="2800" dirty="0">
                    <a:sym typeface="Symbol" panose="05050102010706020507" pitchFamily="18" charset="2"/>
                  </a:rPr>
                  <a:t>-permutations of a set of 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 elements is given by the formula</a:t>
                </a:r>
              </a:p>
              <a:p>
                <a:pPr>
                  <a:tabLst>
                    <a:tab pos="352425" algn="l"/>
                    <a:tab pos="5732463" algn="l"/>
                  </a:tabLst>
                </a:pPr>
                <a:r>
                  <a:rPr lang="en-SG" sz="2800" dirty="0">
                    <a:sym typeface="Symbol" panose="05050102010706020507" pitchFamily="18" charset="2"/>
                  </a:rPr>
                  <a:t>	</a:t>
                </a:r>
                <a:r>
                  <a:rPr lang="en-SG" sz="2800" i="1" dirty="0">
                    <a:sym typeface="Symbol" panose="05050102010706020507" pitchFamily="18" charset="2"/>
                  </a:rPr>
                  <a:t>P</a:t>
                </a:r>
                <a:r>
                  <a:rPr lang="en-SG" sz="2800" dirty="0">
                    <a:sym typeface="Symbol" panose="05050102010706020507" pitchFamily="18" charset="2"/>
                  </a:rPr>
                  <a:t>(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, </a:t>
                </a:r>
                <a:r>
                  <a:rPr lang="en-SG" sz="2800" i="1" dirty="0">
                    <a:sym typeface="Symbol" panose="05050102010706020507" pitchFamily="18" charset="2"/>
                  </a:rPr>
                  <a:t>r</a:t>
                </a:r>
                <a:r>
                  <a:rPr lang="en-SG" sz="2800" dirty="0">
                    <a:sym typeface="Symbol" panose="05050102010706020507" pitchFamily="18" charset="2"/>
                  </a:rPr>
                  <a:t>) = 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(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 – 1)(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 – 2) … (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 – </a:t>
                </a:r>
                <a:r>
                  <a:rPr lang="en-SG" sz="2800" i="1" dirty="0">
                    <a:sym typeface="Symbol" panose="05050102010706020507" pitchFamily="18" charset="2"/>
                  </a:rPr>
                  <a:t>r</a:t>
                </a:r>
                <a:r>
                  <a:rPr lang="en-SG" sz="2800" dirty="0">
                    <a:sym typeface="Symbol" panose="05050102010706020507" pitchFamily="18" charset="2"/>
                  </a:rPr>
                  <a:t> + 1) 	</a:t>
                </a:r>
                <a:r>
                  <a:rPr lang="en-SG" sz="2000" dirty="0">
                    <a:solidFill>
                      <a:srgbClr val="0033CC"/>
                    </a:solidFill>
                    <a:sym typeface="Symbol" panose="05050102010706020507" pitchFamily="18" charset="2"/>
                  </a:rPr>
                  <a:t>first version</a:t>
                </a: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  <a:tabLst>
                    <a:tab pos="352425" algn="l"/>
                  </a:tabLst>
                </a:pPr>
                <a:r>
                  <a:rPr lang="en-SG" sz="2800" dirty="0">
                    <a:sym typeface="Symbol" panose="05050102010706020507" pitchFamily="18" charset="2"/>
                  </a:rPr>
                  <a:t>or, equivalently,</a:t>
                </a:r>
              </a:p>
              <a:p>
                <a:pPr>
                  <a:spcAft>
                    <a:spcPts val="600"/>
                  </a:spcAft>
                  <a:tabLst>
                    <a:tab pos="352425" algn="l"/>
                    <a:tab pos="2338388" algn="l"/>
                    <a:tab pos="5381625" algn="l"/>
                  </a:tabLst>
                </a:pPr>
                <a:r>
                  <a:rPr lang="en-SG" sz="2800" dirty="0">
                    <a:sym typeface="Symbol" panose="05050102010706020507" pitchFamily="18" charset="2"/>
                  </a:rPr>
                  <a:t>		</a:t>
                </a:r>
                <a:r>
                  <a:rPr lang="en-SG" sz="2800" i="1" dirty="0">
                    <a:sym typeface="Symbol" panose="05050102010706020507" pitchFamily="18" charset="2"/>
                  </a:rPr>
                  <a:t>P</a:t>
                </a:r>
                <a:r>
                  <a:rPr lang="en-SG" sz="2800" dirty="0">
                    <a:sym typeface="Symbol" panose="05050102010706020507" pitchFamily="18" charset="2"/>
                  </a:rPr>
                  <a:t>(</a:t>
                </a:r>
                <a:r>
                  <a:rPr lang="en-SG" sz="2800" i="1" dirty="0">
                    <a:sym typeface="Symbol" panose="05050102010706020507" pitchFamily="18" charset="2"/>
                  </a:rPr>
                  <a:t>n</a:t>
                </a:r>
                <a:r>
                  <a:rPr lang="en-SG" sz="2800" dirty="0">
                    <a:sym typeface="Symbol" panose="05050102010706020507" pitchFamily="18" charset="2"/>
                  </a:rPr>
                  <a:t>, </a:t>
                </a:r>
                <a:r>
                  <a:rPr lang="en-SG" sz="2800" i="1" dirty="0">
                    <a:sym typeface="Symbol" panose="05050102010706020507" pitchFamily="18" charset="2"/>
                  </a:rPr>
                  <a:t>r</a:t>
                </a:r>
                <a:r>
                  <a:rPr lang="en-SG" sz="2800" dirty="0">
                    <a:sym typeface="Symbol" panose="05050102010706020507" pitchFamily="18" charset="2"/>
                  </a:rPr>
                  <a:t>) =	</a:t>
                </a:r>
                <a:r>
                  <a:rPr lang="en-SG" sz="2000" dirty="0">
                    <a:solidFill>
                      <a:srgbClr val="0033CC"/>
                    </a:solidFill>
                    <a:sym typeface="Symbol" panose="05050102010706020507" pitchFamily="18" charset="2"/>
                  </a:rPr>
                  <a:t>second version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484910" y="3951247"/>
              <a:ext cx="1206921" cy="954107"/>
              <a:chOff x="4484910" y="3951247"/>
              <a:chExt cx="1206921" cy="954107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4484910" y="3951247"/>
                <a:ext cx="120692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i="1" dirty="0"/>
                  <a:t>n</a:t>
                </a:r>
                <a:r>
                  <a:rPr lang="en-SG" sz="2800" dirty="0"/>
                  <a:t>!</a:t>
                </a:r>
              </a:p>
              <a:p>
                <a:pPr algn="ctr"/>
                <a:r>
                  <a:rPr lang="en-SG" sz="2800" dirty="0"/>
                  <a:t>(</a:t>
                </a:r>
                <a:r>
                  <a:rPr lang="en-SG" sz="2800" i="1" dirty="0"/>
                  <a:t>n</a:t>
                </a:r>
                <a:r>
                  <a:rPr lang="en-SG" sz="2800" dirty="0"/>
                  <a:t> – </a:t>
                </a:r>
                <a:r>
                  <a:rPr lang="en-SG" sz="2800" i="1" dirty="0"/>
                  <a:t>r</a:t>
                </a:r>
                <a:r>
                  <a:rPr lang="en-SG" sz="2800" dirty="0"/>
                  <a:t>)!</a:t>
                </a: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4550548" y="4393948"/>
                <a:ext cx="103809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671091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Possibility Trees and Multiplication Rule</a:t>
            </a:r>
            <a:r>
              <a:rPr lang="en-SG" sz="1200" dirty="0">
                <a:solidFill>
                  <a:schemeClr val="bg1"/>
                </a:solidFill>
              </a:rPr>
              <a:t>	Counting Elements of Disjoint Sets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Permutations of Selected Elements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476755" y="1581757"/>
            <a:ext cx="8227629" cy="10223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/>
            </a:pPr>
            <a:r>
              <a:rPr lang="en-US" altLang="en-US" dirty="0"/>
              <a:t>Evaluate </a:t>
            </a:r>
            <a:r>
              <a:rPr lang="en-US" altLang="en-US" i="1" dirty="0"/>
              <a:t>P</a:t>
            </a:r>
            <a:r>
              <a:rPr lang="en-US" altLang="en-US" dirty="0"/>
              <a:t>(5, 2).</a:t>
            </a: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>
          <a:xfrm>
            <a:off x="476755" y="2923293"/>
            <a:ext cx="8227629" cy="926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2"/>
            </a:pPr>
            <a:r>
              <a:rPr lang="en-US" altLang="en-US" dirty="0"/>
              <a:t>How many 4-permutations are there of a set of seven objects? </a:t>
            </a:r>
          </a:p>
        </p:txBody>
      </p:sp>
      <p:sp>
        <p:nvSpPr>
          <p:cNvPr id="43" name="Rectangle 3"/>
          <p:cNvSpPr txBox="1">
            <a:spLocks noChangeArrowheads="1"/>
          </p:cNvSpPr>
          <p:nvPr/>
        </p:nvSpPr>
        <p:spPr>
          <a:xfrm>
            <a:off x="1123938" y="2178611"/>
            <a:ext cx="5334012" cy="5305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i="1" dirty="0"/>
              <a:t>P</a:t>
            </a:r>
            <a:r>
              <a:rPr lang="en-US" altLang="en-US" dirty="0"/>
              <a:t>(5, 2) = 5! / (5 – 2)! = 5 </a:t>
            </a:r>
            <a:r>
              <a:rPr lang="en-US" altLang="en-US" dirty="0">
                <a:sym typeface="Symbol" panose="05050102010706020507" pitchFamily="18" charset="2"/>
              </a:rPr>
              <a:t> 4 = </a:t>
            </a:r>
            <a:r>
              <a:rPr lang="en-US" altLang="en-US" b="1" dirty="0">
                <a:solidFill>
                  <a:srgbClr val="0033CC"/>
                </a:solidFill>
                <a:sym typeface="Symbol" panose="05050102010706020507" pitchFamily="18" charset="2"/>
              </a:rPr>
              <a:t>20</a:t>
            </a:r>
            <a:endParaRPr lang="en-US" altLang="en-US" b="1" dirty="0">
              <a:solidFill>
                <a:srgbClr val="0033CC"/>
              </a:solidFill>
            </a:endParaRP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476755" y="4546724"/>
            <a:ext cx="8227629" cy="9266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600"/>
              </a:spcBef>
              <a:buFont typeface="+mj-lt"/>
              <a:buAutoNum type="alphaLcPeriod" startAt="3"/>
            </a:pPr>
            <a:r>
              <a:rPr lang="en-US" altLang="en-US" dirty="0"/>
              <a:t>How many 5-permutations are there of a set of five objects?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-36103" y="6443584"/>
            <a:ext cx="558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dirty="0">
                <a:sym typeface="Wingdings" panose="05000000000000000000" pitchFamily="2" charset="2"/>
              </a:rPr>
              <a:t></a:t>
            </a:r>
            <a:endParaRPr lang="en-SG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49"/>
          <a:stretch/>
        </p:blipFill>
        <p:spPr>
          <a:xfrm>
            <a:off x="7437631" y="844143"/>
            <a:ext cx="1598100" cy="862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87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39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2" name="Group 31"/>
          <p:cNvGrpSpPr/>
          <p:nvPr/>
        </p:nvGrpSpPr>
        <p:grpSpPr>
          <a:xfrm>
            <a:off x="644577" y="2152650"/>
            <a:ext cx="7809875" cy="751115"/>
            <a:chOff x="644577" y="2152650"/>
            <a:chExt cx="7809875" cy="751115"/>
          </a:xfrm>
        </p:grpSpPr>
        <p:sp>
          <p:nvSpPr>
            <p:cNvPr id="35" name="Rounded Rectangle 34"/>
            <p:cNvSpPr/>
            <p:nvPr/>
          </p:nvSpPr>
          <p:spPr>
            <a:xfrm>
              <a:off x="644577" y="2152650"/>
              <a:ext cx="7809875" cy="751115"/>
            </a:xfrm>
            <a:prstGeom prst="roundRect">
              <a:avLst/>
            </a:prstGeom>
            <a:solidFill>
              <a:srgbClr val="0033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SG" sz="1350" dirty="0"/>
            </a:p>
          </p:txBody>
        </p:sp>
        <p:sp>
          <p:nvSpPr>
            <p:cNvPr id="36" name="Title 1"/>
            <p:cNvSpPr txBox="1">
              <a:spLocks/>
            </p:cNvSpPr>
            <p:nvPr/>
          </p:nvSpPr>
          <p:spPr>
            <a:xfrm>
              <a:off x="663368" y="2220685"/>
              <a:ext cx="7791084" cy="597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SG" sz="3000" dirty="0">
                  <a:solidFill>
                    <a:schemeClr val="bg1"/>
                  </a:solidFill>
                  <a:latin typeface="+mn-lt"/>
                </a:rPr>
                <a:t>9.3 Counting Elements of Disjoint Sets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55953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Counting Elements of Disjoint Sets: The Addition/Sum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Counting Elements of Disjoint Sets: The Addition/Sum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76755" y="1724717"/>
            <a:ext cx="8227629" cy="12041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sz="2400" dirty="0"/>
              <a:t>The </a:t>
            </a:r>
            <a:r>
              <a:rPr lang="en-US" altLang="en-US" sz="2400" b="1" dirty="0"/>
              <a:t>addition rule </a:t>
            </a:r>
            <a:r>
              <a:rPr lang="en-US" altLang="en-US" sz="2400" dirty="0"/>
              <a:t>(or </a:t>
            </a:r>
            <a:r>
              <a:rPr lang="en-US" altLang="en-US" sz="2400" b="1" dirty="0"/>
              <a:t>sum rule</a:t>
            </a:r>
            <a:r>
              <a:rPr lang="en-US" altLang="en-US" sz="2400" dirty="0"/>
              <a:t>) states that the number of elements in a union of mutually disjoint finite sets equals the sum of the number of elements in each of the component sets.</a:t>
            </a:r>
            <a:endParaRPr lang="en-US" altLang="en-US" sz="2400" i="1" dirty="0"/>
          </a:p>
        </p:txBody>
      </p:sp>
      <p:grpSp>
        <p:nvGrpSpPr>
          <p:cNvPr id="34" name="Group 33"/>
          <p:cNvGrpSpPr/>
          <p:nvPr/>
        </p:nvGrpSpPr>
        <p:grpSpPr>
          <a:xfrm>
            <a:off x="973378" y="3277993"/>
            <a:ext cx="7398282" cy="2566291"/>
            <a:chOff x="730523" y="4598517"/>
            <a:chExt cx="7398282" cy="2566291"/>
          </a:xfrm>
        </p:grpSpPr>
        <p:sp>
          <p:nvSpPr>
            <p:cNvPr id="40" name="Rectangle 39"/>
            <p:cNvSpPr/>
            <p:nvPr/>
          </p:nvSpPr>
          <p:spPr>
            <a:xfrm>
              <a:off x="730523" y="4598518"/>
              <a:ext cx="7398282" cy="256629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30523" y="4598517"/>
              <a:ext cx="739828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98473" y="4645644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9.3.1 The Addition/Sum Rule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95941" y="5218733"/>
              <a:ext cx="7242559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Suppose a finite set </a:t>
              </a:r>
              <a:r>
                <a:rPr lang="en-SG" sz="2800" i="1" dirty="0"/>
                <a:t>A</a:t>
              </a:r>
              <a:r>
                <a:rPr lang="en-SG" sz="2800" dirty="0"/>
                <a:t> equals the union of </a:t>
              </a:r>
              <a:r>
                <a:rPr lang="en-SG" sz="2800" i="1" dirty="0"/>
                <a:t>k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distinct mutually disjoint subsets </a:t>
              </a:r>
              <a:r>
                <a:rPr lang="en-SG" sz="2800" i="1" dirty="0">
                  <a:sym typeface="Symbol" panose="05050102010706020507" pitchFamily="18" charset="2"/>
                </a:rPr>
                <a:t>A</a:t>
              </a:r>
              <a:r>
                <a:rPr lang="en-SG" sz="2800" baseline="-25000" dirty="0">
                  <a:sym typeface="Symbol" panose="05050102010706020507" pitchFamily="18" charset="2"/>
                </a:rPr>
                <a:t>1</a:t>
              </a:r>
              <a:r>
                <a:rPr lang="en-SG" sz="2800" dirty="0">
                  <a:sym typeface="Symbol" panose="05050102010706020507" pitchFamily="18" charset="2"/>
                </a:rPr>
                <a:t>, </a:t>
              </a:r>
              <a:r>
                <a:rPr lang="en-SG" sz="2800" i="1" dirty="0">
                  <a:sym typeface="Symbol" panose="05050102010706020507" pitchFamily="18" charset="2"/>
                </a:rPr>
                <a:t>A</a:t>
              </a:r>
              <a:r>
                <a:rPr lang="en-SG" sz="2800" baseline="-25000" dirty="0">
                  <a:sym typeface="Symbol" panose="05050102010706020507" pitchFamily="18" charset="2"/>
                </a:rPr>
                <a:t>2</a:t>
              </a:r>
              <a:r>
                <a:rPr lang="en-SG" sz="2800" dirty="0">
                  <a:sym typeface="Symbol" panose="05050102010706020507" pitchFamily="18" charset="2"/>
                </a:rPr>
                <a:t>, …, </a:t>
              </a:r>
              <a:r>
                <a:rPr lang="en-SG" sz="2800" i="1" dirty="0">
                  <a:sym typeface="Symbol" panose="05050102010706020507" pitchFamily="18" charset="2"/>
                </a:rPr>
                <a:t>A</a:t>
              </a:r>
              <a:r>
                <a:rPr lang="en-SG" sz="2800" i="1" baseline="-25000" dirty="0">
                  <a:sym typeface="Symbol" panose="05050102010706020507" pitchFamily="18" charset="2"/>
                </a:rPr>
                <a:t>k</a:t>
              </a:r>
              <a:r>
                <a:rPr lang="en-SG" sz="2800" dirty="0">
                  <a:sym typeface="Symbol" panose="05050102010706020507" pitchFamily="18" charset="2"/>
                </a:rPr>
                <a:t>. Then</a:t>
              </a:r>
            </a:p>
            <a:p>
              <a:pPr>
                <a:spcAft>
                  <a:spcPts val="600"/>
                </a:spcAft>
                <a:tabLst>
                  <a:tab pos="1441450" algn="l"/>
                </a:tabLst>
              </a:pPr>
              <a:r>
                <a:rPr lang="en-SG" sz="2000" dirty="0">
                  <a:solidFill>
                    <a:srgbClr val="0033CC"/>
                  </a:solidFill>
                  <a:sym typeface="Symbol" panose="05050102010706020507" pitchFamily="18" charset="2"/>
                </a:rPr>
                <a:t>	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 = 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sz="2800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1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 + 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sz="2800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2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 + 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… 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+ 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sz="2800" i="1" baseline="-25000" dirty="0">
                  <a:solidFill>
                    <a:srgbClr val="0033CC"/>
                  </a:solidFill>
                  <a:sym typeface="Symbol" panose="05050102010706020507" pitchFamily="18" charset="2"/>
                </a:rPr>
                <a:t>k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|.</a:t>
              </a:r>
              <a:endParaRPr lang="en-SG" sz="24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406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41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/>
          <p:cNvSpPr/>
          <p:nvPr/>
        </p:nvSpPr>
        <p:spPr>
          <a:xfrm>
            <a:off x="7839900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Counting Elements of Disjoint Sets: The Addition/Sum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7 – Counting Passwords with 3 or fewer Letters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22138" y="1547446"/>
            <a:ext cx="7993211" cy="190808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A computer access password consists of from </a:t>
            </a:r>
            <a:r>
              <a:rPr lang="en-US" altLang="en-US" dirty="0">
                <a:solidFill>
                  <a:srgbClr val="C00000"/>
                </a:solidFill>
              </a:rPr>
              <a:t>one to three letters</a:t>
            </a:r>
            <a:r>
              <a:rPr lang="en-US" altLang="en-US" dirty="0"/>
              <a:t> chosen from the </a:t>
            </a:r>
            <a:r>
              <a:rPr lang="en-US" altLang="en-US" dirty="0">
                <a:solidFill>
                  <a:srgbClr val="C00000"/>
                </a:solidFill>
              </a:rPr>
              <a:t>26 letters </a:t>
            </a:r>
            <a:r>
              <a:rPr lang="en-US" altLang="en-US" dirty="0"/>
              <a:t>in the alphabet with repetitions allowed. How many different passwords are possible?</a:t>
            </a:r>
          </a:p>
        </p:txBody>
      </p:sp>
      <p:sp>
        <p:nvSpPr>
          <p:cNvPr id="47" name="Rectangle 3"/>
          <p:cNvSpPr txBox="1">
            <a:spLocks noChangeArrowheads="1"/>
          </p:cNvSpPr>
          <p:nvPr/>
        </p:nvSpPr>
        <p:spPr>
          <a:xfrm>
            <a:off x="476756" y="3455534"/>
            <a:ext cx="7993211" cy="13637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The set of all passwords can be partitioned into subsets consisting of those of length 1, length 2, and length 3: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67523" y="4869223"/>
            <a:ext cx="6800617" cy="1675903"/>
            <a:chOff x="567523" y="4869223"/>
            <a:chExt cx="6800617" cy="1675903"/>
          </a:xfrm>
        </p:grpSpPr>
        <p:pic>
          <p:nvPicPr>
            <p:cNvPr id="48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5914" y="4869223"/>
              <a:ext cx="4612226" cy="16759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" name="TextBox 48"/>
            <p:cNvSpPr txBox="1"/>
            <p:nvPr/>
          </p:nvSpPr>
          <p:spPr>
            <a:xfrm>
              <a:off x="567523" y="5109807"/>
              <a:ext cx="226252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000" dirty="0"/>
                <a:t>Figure 9.3.1 </a:t>
              </a:r>
            </a:p>
            <a:p>
              <a:r>
                <a:rPr lang="en-SG" sz="2000" dirty="0"/>
                <a:t>Set of all passwords of length </a:t>
              </a:r>
              <a:r>
                <a:rPr lang="en-SG" sz="2000" dirty="0">
                  <a:sym typeface="Symbol" panose="05050102010706020507" pitchFamily="18" charset="2"/>
                </a:rPr>
                <a:t> 3</a:t>
              </a:r>
              <a:endParaRPr lang="en-SG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954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42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Counting Elements of Disjoint Sets: The Addition/Sum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7 – Counting Passwords with 3 or fewer Letters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22138" y="1679143"/>
            <a:ext cx="7993211" cy="13637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By the </a:t>
            </a:r>
            <a:r>
              <a:rPr lang="en-US" altLang="en-US" b="1" dirty="0">
                <a:solidFill>
                  <a:srgbClr val="0033CC"/>
                </a:solidFill>
              </a:rPr>
              <a:t>addition rule</a:t>
            </a:r>
            <a:r>
              <a:rPr lang="en-US" altLang="en-US" dirty="0"/>
              <a:t>, the total number of passwords equals the sum of the number of passwords of length 1, length 2, and length 3. 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>
          <a:xfrm>
            <a:off x="476755" y="3335890"/>
            <a:ext cx="7993211" cy="62064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Number of passwords of length 1 = 26</a:t>
            </a:r>
          </a:p>
        </p:txBody>
      </p:sp>
      <p:sp>
        <p:nvSpPr>
          <p:cNvPr id="44" name="Rectangle 3"/>
          <p:cNvSpPr txBox="1">
            <a:spLocks noChangeArrowheads="1"/>
          </p:cNvSpPr>
          <p:nvPr/>
        </p:nvSpPr>
        <p:spPr>
          <a:xfrm>
            <a:off x="476755" y="3901195"/>
            <a:ext cx="7993211" cy="62064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Number of passwords of length 2 = 26</a:t>
            </a:r>
            <a:r>
              <a:rPr lang="en-US" altLang="en-US" baseline="30000" dirty="0"/>
              <a:t>2</a:t>
            </a:r>
          </a:p>
        </p:txBody>
      </p:sp>
      <p:sp>
        <p:nvSpPr>
          <p:cNvPr id="45" name="Rectangle 3"/>
          <p:cNvSpPr txBox="1">
            <a:spLocks noChangeArrowheads="1"/>
          </p:cNvSpPr>
          <p:nvPr/>
        </p:nvSpPr>
        <p:spPr>
          <a:xfrm>
            <a:off x="476755" y="4466499"/>
            <a:ext cx="7993211" cy="62064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Number of passwords of length 3 = 26</a:t>
            </a:r>
            <a:r>
              <a:rPr lang="en-US" altLang="en-US" baseline="30000" dirty="0"/>
              <a:t>3</a:t>
            </a:r>
          </a:p>
        </p:txBody>
      </p:sp>
      <p:sp>
        <p:nvSpPr>
          <p:cNvPr id="46" name="Rectangle 3"/>
          <p:cNvSpPr txBox="1">
            <a:spLocks noChangeArrowheads="1"/>
          </p:cNvSpPr>
          <p:nvPr/>
        </p:nvSpPr>
        <p:spPr>
          <a:xfrm>
            <a:off x="721296" y="5150922"/>
            <a:ext cx="7993211" cy="89818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Hence, total number of passwords = 26 + 26</a:t>
            </a:r>
            <a:r>
              <a:rPr lang="en-US" altLang="en-US" baseline="30000" dirty="0"/>
              <a:t>2</a:t>
            </a:r>
            <a:r>
              <a:rPr lang="en-US" altLang="en-US" dirty="0"/>
              <a:t> + 26</a:t>
            </a:r>
            <a:r>
              <a:rPr lang="en-US" altLang="en-US" baseline="30000" dirty="0"/>
              <a:t>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5029200" algn="l"/>
              </a:tabLst>
            </a:pPr>
            <a:r>
              <a:rPr lang="en-US" altLang="en-US" dirty="0"/>
              <a:t>	= </a:t>
            </a:r>
            <a:r>
              <a:rPr lang="en-US" altLang="en-US" b="1" dirty="0">
                <a:solidFill>
                  <a:srgbClr val="0033CC"/>
                </a:solidFill>
              </a:rPr>
              <a:t>18,278</a:t>
            </a:r>
            <a:r>
              <a:rPr lang="en-US" altLang="en-US" dirty="0"/>
              <a:t>.</a:t>
            </a:r>
            <a:endParaRPr lang="en-US" altLang="en-US" baseline="300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alt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70955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/>
      <p:bldP spid="45" grpId="0"/>
      <p:bldP spid="4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43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76755" y="1561785"/>
            <a:ext cx="8227629" cy="24475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An important consequence of the addition rule is the fact that if the number of elements in a set </a:t>
            </a:r>
            <a:r>
              <a:rPr lang="en-US" altLang="en-US" i="1" dirty="0"/>
              <a:t>A</a:t>
            </a:r>
            <a:r>
              <a:rPr lang="en-US" altLang="en-US" dirty="0"/>
              <a:t> and the number in a </a:t>
            </a:r>
            <a:r>
              <a:rPr lang="en-US" altLang="en-US" dirty="0">
                <a:solidFill>
                  <a:srgbClr val="C00000"/>
                </a:solidFill>
              </a:rPr>
              <a:t>subset</a:t>
            </a:r>
            <a:r>
              <a:rPr lang="en-US" altLang="en-US" dirty="0"/>
              <a:t> </a:t>
            </a:r>
            <a:r>
              <a:rPr lang="en-US" altLang="en-US" i="1" dirty="0"/>
              <a:t>B</a:t>
            </a:r>
            <a:r>
              <a:rPr lang="en-US" altLang="en-US" dirty="0"/>
              <a:t> of </a:t>
            </a:r>
            <a:r>
              <a:rPr lang="en-US" altLang="en-US" i="1" dirty="0"/>
              <a:t>A</a:t>
            </a:r>
            <a:r>
              <a:rPr lang="en-US" altLang="en-US" dirty="0"/>
              <a:t> are both known, then the number of elements that are in </a:t>
            </a:r>
            <a:r>
              <a:rPr lang="en-US" altLang="en-US" i="1" dirty="0"/>
              <a:t>A</a:t>
            </a:r>
            <a:r>
              <a:rPr lang="en-US" altLang="en-US" dirty="0"/>
              <a:t> and not in </a:t>
            </a:r>
            <a:r>
              <a:rPr lang="en-US" altLang="en-US" i="1" dirty="0"/>
              <a:t>B</a:t>
            </a:r>
            <a:r>
              <a:rPr lang="en-US" altLang="en-US" dirty="0"/>
              <a:t> can be computed.</a:t>
            </a:r>
            <a:endParaRPr lang="en-US" altLang="en-US" i="1" dirty="0"/>
          </a:p>
        </p:txBody>
      </p:sp>
      <p:grpSp>
        <p:nvGrpSpPr>
          <p:cNvPr id="34" name="Group 33"/>
          <p:cNvGrpSpPr/>
          <p:nvPr/>
        </p:nvGrpSpPr>
        <p:grpSpPr>
          <a:xfrm>
            <a:off x="973378" y="3987856"/>
            <a:ext cx="7398282" cy="1639221"/>
            <a:chOff x="730523" y="4598517"/>
            <a:chExt cx="7398282" cy="1639221"/>
          </a:xfrm>
        </p:grpSpPr>
        <p:sp>
          <p:nvSpPr>
            <p:cNvPr id="40" name="Rectangle 39"/>
            <p:cNvSpPr/>
            <p:nvPr/>
          </p:nvSpPr>
          <p:spPr>
            <a:xfrm>
              <a:off x="730523" y="4598518"/>
              <a:ext cx="7398282" cy="163922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730523" y="4598517"/>
              <a:ext cx="7398282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98473" y="4645644"/>
              <a:ext cx="70787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9.3.2 The Difference Rule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058820" y="5218733"/>
              <a:ext cx="697968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If </a:t>
              </a:r>
              <a:r>
                <a:rPr lang="en-SG" sz="2800" i="1" dirty="0"/>
                <a:t>A</a:t>
              </a:r>
              <a:r>
                <a:rPr lang="en-SG" sz="2800" dirty="0"/>
                <a:t> is a finite set and </a:t>
              </a:r>
              <a:r>
                <a:rPr lang="en-SG" sz="2800" i="1" dirty="0"/>
                <a:t>B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 </a:t>
              </a:r>
              <a:r>
                <a:rPr lang="en-SG" sz="2800" i="1" dirty="0"/>
                <a:t>A</a:t>
              </a:r>
              <a:r>
                <a:rPr lang="en-SG" sz="2800" dirty="0"/>
                <a:t>, then</a:t>
              </a:r>
              <a:endParaRPr lang="en-SG" sz="2800" dirty="0">
                <a:sym typeface="Symbol" panose="05050102010706020507" pitchFamily="18" charset="2"/>
              </a:endParaRPr>
            </a:p>
            <a:p>
              <a:pPr>
                <a:spcAft>
                  <a:spcPts val="600"/>
                </a:spcAft>
                <a:tabLst>
                  <a:tab pos="1793875" algn="l"/>
                </a:tabLst>
              </a:pPr>
              <a:r>
                <a:rPr lang="en-SG" sz="2000" dirty="0">
                  <a:solidFill>
                    <a:srgbClr val="0033CC"/>
                  </a:solidFill>
                  <a:sym typeface="Symbol" panose="05050102010706020507" pitchFamily="18" charset="2"/>
                </a:rPr>
                <a:t>	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 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\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 B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 = 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A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 – |</a:t>
              </a:r>
              <a:r>
                <a:rPr lang="en-SG" sz="2800" i="1" dirty="0">
                  <a:solidFill>
                    <a:srgbClr val="0033CC"/>
                  </a:solidFill>
                  <a:sym typeface="Symbol" panose="05050102010706020507" pitchFamily="18" charset="2"/>
                </a:rPr>
                <a:t>B</a:t>
              </a:r>
              <a:r>
                <a:rPr lang="en-SG" sz="2800" dirty="0">
                  <a:solidFill>
                    <a:srgbClr val="0033CC"/>
                  </a:solidFill>
                  <a:sym typeface="Symbol" panose="05050102010706020507" pitchFamily="18" charset="2"/>
                </a:rPr>
                <a:t>|.</a:t>
              </a:r>
              <a:endParaRPr lang="en-SG" sz="24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365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44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567523" y="2805230"/>
            <a:ext cx="8227629" cy="22684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en-US" dirty="0"/>
              <a:t>The difference rule holds for the following reason: </a:t>
            </a:r>
            <a:br>
              <a:rPr lang="en-US" altLang="en-US" dirty="0"/>
            </a:br>
            <a:r>
              <a:rPr lang="en-US" altLang="en-US" dirty="0"/>
              <a:t>If </a:t>
            </a:r>
            <a:r>
              <a:rPr lang="en-US" altLang="en-US" i="1" dirty="0"/>
              <a:t>B </a:t>
            </a:r>
            <a:r>
              <a:rPr lang="en-SG" dirty="0">
                <a:sym typeface="Symbol" panose="05050102010706020507" pitchFamily="18" charset="2"/>
              </a:rPr>
              <a:t> </a:t>
            </a:r>
            <a:r>
              <a:rPr lang="en-US" altLang="en-US" i="1" dirty="0"/>
              <a:t>A</a:t>
            </a:r>
            <a:r>
              <a:rPr lang="en-US" altLang="en-US" dirty="0"/>
              <a:t>, then the two sets </a:t>
            </a:r>
            <a:r>
              <a:rPr lang="en-US" altLang="en-US" i="1" dirty="0"/>
              <a:t>B</a:t>
            </a:r>
            <a:r>
              <a:rPr lang="en-US" altLang="en-US" dirty="0"/>
              <a:t> and </a:t>
            </a:r>
            <a:r>
              <a:rPr lang="en-US" altLang="en-US" i="1" dirty="0"/>
              <a:t>A</a:t>
            </a:r>
            <a:r>
              <a:rPr lang="en-US" altLang="en-US" dirty="0"/>
              <a:t> \ </a:t>
            </a:r>
            <a:r>
              <a:rPr lang="en-US" altLang="en-US" i="1" dirty="0"/>
              <a:t>B</a:t>
            </a:r>
            <a:r>
              <a:rPr lang="en-US" altLang="en-US" dirty="0"/>
              <a:t> have no elements in common and </a:t>
            </a:r>
            <a:r>
              <a:rPr lang="en-US" altLang="en-US" i="1" dirty="0"/>
              <a:t>B </a:t>
            </a:r>
            <a:r>
              <a:rPr lang="en-US" altLang="en-US" b="1" dirty="0">
                <a:sym typeface="Symbol" panose="05050102010706020507" pitchFamily="18" charset="2"/>
              </a:rPr>
              <a:t></a:t>
            </a:r>
            <a:r>
              <a:rPr lang="en-US" altLang="en-US" dirty="0"/>
              <a:t> (</a:t>
            </a:r>
            <a:r>
              <a:rPr lang="en-US" altLang="en-US" i="1" dirty="0"/>
              <a:t>A</a:t>
            </a:r>
            <a:r>
              <a:rPr lang="en-US" altLang="en-US" dirty="0"/>
              <a:t> \ </a:t>
            </a:r>
            <a:r>
              <a:rPr lang="en-US" altLang="en-US" i="1" dirty="0"/>
              <a:t>B</a:t>
            </a:r>
            <a:r>
              <a:rPr lang="en-US" altLang="en-US" dirty="0"/>
              <a:t>) = </a:t>
            </a:r>
            <a:r>
              <a:rPr lang="en-US" altLang="en-US" i="1" dirty="0"/>
              <a:t>A</a:t>
            </a:r>
            <a:r>
              <a:rPr lang="en-US" altLang="en-US" dirty="0"/>
              <a:t>. </a:t>
            </a:r>
          </a:p>
          <a:p>
            <a:pPr marL="0" indent="0">
              <a:buFontTx/>
              <a:buNone/>
            </a:pPr>
            <a:r>
              <a:rPr lang="en-US" altLang="en-US" dirty="0"/>
              <a:t>Hence, by the addition rule,</a:t>
            </a:r>
          </a:p>
          <a:p>
            <a:pPr marL="0" indent="0">
              <a:buFontTx/>
              <a:buNone/>
              <a:tabLst>
                <a:tab pos="2233613" algn="l"/>
              </a:tabLst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33CC"/>
                </a:solidFill>
              </a:rPr>
              <a:t>|</a:t>
            </a:r>
            <a:r>
              <a:rPr lang="en-US" altLang="en-US" i="1" dirty="0">
                <a:solidFill>
                  <a:srgbClr val="0033CC"/>
                </a:solidFill>
              </a:rPr>
              <a:t>B</a:t>
            </a:r>
            <a:r>
              <a:rPr lang="en-US" altLang="en-US" dirty="0">
                <a:solidFill>
                  <a:srgbClr val="0033CC"/>
                </a:solidFill>
              </a:rPr>
              <a:t>| + |</a:t>
            </a:r>
            <a:r>
              <a:rPr lang="en-US" altLang="en-US" i="1" dirty="0">
                <a:solidFill>
                  <a:srgbClr val="0033CC"/>
                </a:solidFill>
              </a:rPr>
              <a:t>A</a:t>
            </a:r>
            <a:r>
              <a:rPr lang="en-US" altLang="en-US" dirty="0">
                <a:solidFill>
                  <a:srgbClr val="0033CC"/>
                </a:solidFill>
              </a:rPr>
              <a:t> \ </a:t>
            </a:r>
            <a:r>
              <a:rPr lang="en-US" altLang="en-US" i="1" dirty="0">
                <a:solidFill>
                  <a:srgbClr val="0033CC"/>
                </a:solidFill>
              </a:rPr>
              <a:t>B</a:t>
            </a:r>
            <a:r>
              <a:rPr lang="en-US" altLang="en-US" dirty="0">
                <a:solidFill>
                  <a:srgbClr val="0033CC"/>
                </a:solidFill>
              </a:rPr>
              <a:t>| = |</a:t>
            </a:r>
            <a:r>
              <a:rPr lang="en-US" altLang="en-US" i="1" dirty="0">
                <a:solidFill>
                  <a:srgbClr val="0033CC"/>
                </a:solidFill>
              </a:rPr>
              <a:t>A</a:t>
            </a:r>
            <a:r>
              <a:rPr lang="en-US" altLang="en-US" dirty="0">
                <a:solidFill>
                  <a:srgbClr val="0033CC"/>
                </a:solidFill>
              </a:rPr>
              <a:t>|.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67523" y="5282748"/>
            <a:ext cx="8227629" cy="11476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en-US" dirty="0"/>
              <a:t>Subtracting |</a:t>
            </a:r>
            <a:r>
              <a:rPr lang="en-US" altLang="en-US" i="1" dirty="0"/>
              <a:t>B</a:t>
            </a:r>
            <a:r>
              <a:rPr lang="en-US" altLang="en-US" dirty="0"/>
              <a:t>| from both sides gives the equation</a:t>
            </a:r>
            <a:endParaRPr lang="en-US" altLang="en-US" i="1" dirty="0"/>
          </a:p>
          <a:p>
            <a:pPr marL="0" indent="0">
              <a:buFontTx/>
              <a:buNone/>
              <a:tabLst>
                <a:tab pos="2233613" algn="l"/>
              </a:tabLst>
            </a:pPr>
            <a:r>
              <a:rPr lang="en-US" altLang="en-US" dirty="0"/>
              <a:t>	</a:t>
            </a:r>
            <a:r>
              <a:rPr lang="en-US" altLang="en-US" dirty="0">
                <a:solidFill>
                  <a:srgbClr val="0033CC"/>
                </a:solidFill>
              </a:rPr>
              <a:t>|</a:t>
            </a:r>
            <a:r>
              <a:rPr lang="en-US" altLang="en-US" i="1" dirty="0">
                <a:solidFill>
                  <a:srgbClr val="0033CC"/>
                </a:solidFill>
              </a:rPr>
              <a:t>A</a:t>
            </a:r>
            <a:r>
              <a:rPr lang="en-US" altLang="en-US" dirty="0">
                <a:solidFill>
                  <a:srgbClr val="0033CC"/>
                </a:solidFill>
              </a:rPr>
              <a:t> \ </a:t>
            </a:r>
            <a:r>
              <a:rPr lang="en-US" altLang="en-US" i="1" dirty="0">
                <a:solidFill>
                  <a:srgbClr val="0033CC"/>
                </a:solidFill>
              </a:rPr>
              <a:t>B</a:t>
            </a:r>
            <a:r>
              <a:rPr lang="en-US" altLang="en-US" dirty="0">
                <a:solidFill>
                  <a:srgbClr val="0033CC"/>
                </a:solidFill>
              </a:rPr>
              <a:t>| = |</a:t>
            </a:r>
            <a:r>
              <a:rPr lang="en-US" altLang="en-US" i="1" dirty="0">
                <a:solidFill>
                  <a:srgbClr val="0033CC"/>
                </a:solidFill>
              </a:rPr>
              <a:t>A</a:t>
            </a:r>
            <a:r>
              <a:rPr lang="en-US" altLang="en-US" dirty="0">
                <a:solidFill>
                  <a:srgbClr val="0033CC"/>
                </a:solidFill>
              </a:rPr>
              <a:t>| – |</a:t>
            </a:r>
            <a:r>
              <a:rPr lang="en-US" altLang="en-US" i="1" dirty="0">
                <a:solidFill>
                  <a:srgbClr val="0033CC"/>
                </a:solidFill>
              </a:rPr>
              <a:t>B</a:t>
            </a:r>
            <a:r>
              <a:rPr lang="en-US" altLang="en-US" dirty="0">
                <a:solidFill>
                  <a:srgbClr val="0033CC"/>
                </a:solidFill>
              </a:rPr>
              <a:t>|.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276F97F-9BAC-49F3-B056-97200E5BE73D}"/>
              </a:ext>
            </a:extLst>
          </p:cNvPr>
          <p:cNvGrpSpPr/>
          <p:nvPr/>
        </p:nvGrpSpPr>
        <p:grpSpPr>
          <a:xfrm>
            <a:off x="2778098" y="986822"/>
            <a:ext cx="2212511" cy="1783270"/>
            <a:chOff x="2166125" y="1049265"/>
            <a:chExt cx="2212511" cy="178327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CBF341C9-F692-42D9-BBD4-605A53195506}"/>
                </a:ext>
              </a:extLst>
            </p:cNvPr>
            <p:cNvSpPr/>
            <p:nvPr/>
          </p:nvSpPr>
          <p:spPr>
            <a:xfrm>
              <a:off x="2166125" y="1059737"/>
              <a:ext cx="1978716" cy="1772798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83B23469-218A-451B-A4B8-2932609FE749}"/>
                </a:ext>
              </a:extLst>
            </p:cNvPr>
            <p:cNvSpPr/>
            <p:nvPr/>
          </p:nvSpPr>
          <p:spPr>
            <a:xfrm>
              <a:off x="2484897" y="1543360"/>
              <a:ext cx="982915" cy="880627"/>
            </a:xfrm>
            <a:prstGeom prst="ellipse">
              <a:avLst/>
            </a:prstGeom>
            <a:noFill/>
            <a:ln w="28575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435112F-79EC-4A88-9F4C-E813B248121C}"/>
                </a:ext>
              </a:extLst>
            </p:cNvPr>
            <p:cNvSpPr txBox="1"/>
            <p:nvPr/>
          </p:nvSpPr>
          <p:spPr>
            <a:xfrm>
              <a:off x="3911045" y="1049265"/>
              <a:ext cx="467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i="1" dirty="0">
                  <a:solidFill>
                    <a:srgbClr val="0033CC"/>
                  </a:solidFill>
                </a:rPr>
                <a:t>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DA75CA7-57F2-4D42-8C65-C4EDA47CF3B4}"/>
                </a:ext>
              </a:extLst>
            </p:cNvPr>
            <p:cNvSpPr txBox="1"/>
            <p:nvPr/>
          </p:nvSpPr>
          <p:spPr>
            <a:xfrm>
              <a:off x="3280978" y="1461774"/>
              <a:ext cx="4675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400" i="1" dirty="0">
                  <a:solidFill>
                    <a:schemeClr val="accent2">
                      <a:lumMod val="50000"/>
                    </a:schemeClr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35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45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76755" y="1609074"/>
            <a:ext cx="8227629" cy="1614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US" altLang="en-US" dirty="0"/>
              <a:t>A typical PIN (personal identification number) is a sequence of any </a:t>
            </a:r>
            <a:r>
              <a:rPr lang="en-US" altLang="en-US" dirty="0">
                <a:solidFill>
                  <a:srgbClr val="C00000"/>
                </a:solidFill>
              </a:rPr>
              <a:t>four symbols </a:t>
            </a:r>
            <a:r>
              <a:rPr lang="en-US" altLang="en-US" dirty="0"/>
              <a:t>chosen from the </a:t>
            </a:r>
            <a:r>
              <a:rPr lang="en-US" altLang="en-US" dirty="0">
                <a:solidFill>
                  <a:srgbClr val="C00000"/>
                </a:solidFill>
              </a:rPr>
              <a:t>26 letters</a:t>
            </a:r>
            <a:r>
              <a:rPr lang="en-US" altLang="en-US" dirty="0"/>
              <a:t> in the alphabet and the </a:t>
            </a:r>
            <a:r>
              <a:rPr lang="en-US" altLang="en-US" dirty="0">
                <a:solidFill>
                  <a:srgbClr val="C00000"/>
                </a:solidFill>
              </a:rPr>
              <a:t>ten digits</a:t>
            </a:r>
            <a:r>
              <a:rPr lang="en-US" altLang="en-US" dirty="0"/>
              <a:t>, with repetition allowed.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8 – Counting PINs with Repeated Symbols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476755" y="3214451"/>
            <a:ext cx="8227629" cy="593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eriod"/>
            </a:pPr>
            <a:r>
              <a:rPr lang="en-US" altLang="en-US" dirty="0"/>
              <a:t>How many PINs contain repeated symbols?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22138" y="3704393"/>
            <a:ext cx="7993211" cy="13637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There are 36</a:t>
            </a:r>
            <a:r>
              <a:rPr lang="en-US" altLang="en-US" baseline="30000" dirty="0"/>
              <a:t>4</a:t>
            </a:r>
            <a:r>
              <a:rPr lang="en-US" altLang="en-US" dirty="0"/>
              <a:t> = 1,679,616 PINs when repetition is allowed, and there are 36 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b="1" dirty="0"/>
              <a:t> </a:t>
            </a:r>
            <a:r>
              <a:rPr lang="en-US" altLang="en-US" dirty="0"/>
              <a:t>35 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b="1" dirty="0"/>
              <a:t> </a:t>
            </a:r>
            <a:r>
              <a:rPr lang="en-US" altLang="en-US" dirty="0"/>
              <a:t>34 </a:t>
            </a:r>
            <a:r>
              <a:rPr lang="en-US" altLang="en-US" sz="2400" dirty="0">
                <a:sym typeface="Symbol" panose="05050102010706020507" pitchFamily="18" charset="2"/>
              </a:rPr>
              <a:t></a:t>
            </a:r>
            <a:r>
              <a:rPr lang="en-US" altLang="en-US" b="1" dirty="0"/>
              <a:t> </a:t>
            </a:r>
            <a:r>
              <a:rPr lang="en-US" altLang="en-US" dirty="0"/>
              <a:t>33 = 1,413,720 PINs when repetition is not allowed.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476755" y="5175200"/>
            <a:ext cx="7993211" cy="136371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By the </a:t>
            </a:r>
            <a:r>
              <a:rPr lang="en-US" altLang="en-US" b="1" dirty="0"/>
              <a:t>difference rule</a:t>
            </a:r>
            <a:r>
              <a:rPr lang="en-US" altLang="en-US" dirty="0"/>
              <a:t>, there are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tabLst>
                <a:tab pos="1073150" algn="l"/>
              </a:tabLst>
            </a:pPr>
            <a:r>
              <a:rPr lang="en-US" altLang="en-US" dirty="0"/>
              <a:t>	 1,679,616 – 1,413,720 = </a:t>
            </a:r>
            <a:r>
              <a:rPr lang="en-US" altLang="en-US" b="1" dirty="0">
                <a:solidFill>
                  <a:srgbClr val="0033CC"/>
                </a:solidFill>
              </a:rPr>
              <a:t>265,896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PINS that contain at least one repeated symbol.</a:t>
            </a:r>
          </a:p>
        </p:txBody>
      </p:sp>
    </p:spTree>
    <p:extLst>
      <p:ext uri="{BB962C8B-B14F-4D97-AF65-F5344CB8AC3E}">
        <p14:creationId xmlns:p14="http://schemas.microsoft.com/office/powerpoint/2010/main" val="407250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8 – Counting PINs with Repeated Symbols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476755" y="1708216"/>
            <a:ext cx="8227629" cy="1263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lphaLcPeriod" startAt="2"/>
            </a:pPr>
            <a:r>
              <a:rPr lang="en-US" altLang="en-US" dirty="0"/>
              <a:t>If all PINs are equally likely, what is the probability that a randomly chosen PIN contains a repeated symbol?</a:t>
            </a:r>
            <a:endParaRPr lang="en-US" altLang="en-US" dirty="0">
              <a:solidFill>
                <a:srgbClr val="0033CC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663368" y="3004405"/>
            <a:ext cx="8216863" cy="99571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There are 1,679,616 PINs in all, and by part (a) 265,896 of these contain at least one repeated symbol.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663367" y="4069564"/>
            <a:ext cx="8216863" cy="9698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Thus, the probability that a randomly chosen PIN contains a repeated symbol is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005649" y="5039403"/>
            <a:ext cx="3729306" cy="954107"/>
            <a:chOff x="2813538" y="5644662"/>
            <a:chExt cx="3729306" cy="954107"/>
          </a:xfrm>
        </p:grpSpPr>
        <p:sp>
          <p:nvSpPr>
            <p:cNvPr id="2" name="TextBox 1"/>
            <p:cNvSpPr txBox="1"/>
            <p:nvPr/>
          </p:nvSpPr>
          <p:spPr>
            <a:xfrm>
              <a:off x="2813538" y="5644662"/>
              <a:ext cx="185898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800" dirty="0"/>
                <a:t>265,896</a:t>
              </a:r>
            </a:p>
            <a:p>
              <a:pPr algn="ctr"/>
              <a:r>
                <a:rPr lang="en-SG" sz="2800" dirty="0"/>
                <a:t>1,679,616</a:t>
              </a:r>
            </a:p>
          </p:txBody>
        </p:sp>
        <p:cxnSp>
          <p:nvCxnSpPr>
            <p:cNvPr id="6" name="Straight Connector 5"/>
            <p:cNvCxnSpPr>
              <a:stCxn id="2" idx="1"/>
              <a:endCxn id="2" idx="3"/>
            </p:cNvCxnSpPr>
            <p:nvPr/>
          </p:nvCxnSpPr>
          <p:spPr>
            <a:xfrm>
              <a:off x="2813538" y="6121716"/>
              <a:ext cx="1858981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4824919" y="5799955"/>
              <a:ext cx="17179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>
                  <a:sym typeface="Symbol" panose="05050102010706020507" pitchFamily="18" charset="2"/>
                </a:rPr>
                <a:t> </a:t>
              </a:r>
              <a:r>
                <a:rPr lang="en-SG" sz="2800" b="1" dirty="0">
                  <a:solidFill>
                    <a:srgbClr val="0033CC"/>
                  </a:solidFill>
                  <a:sym typeface="Symbol" panose="05050102010706020507" pitchFamily="18" charset="2"/>
                </a:rPr>
                <a:t>0.158</a:t>
              </a:r>
              <a:endParaRPr lang="en-SG" sz="2800" b="1" dirty="0">
                <a:solidFill>
                  <a:srgbClr val="0033CC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00719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8 – Counting PINs with Repeated Symbols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663368" y="1624248"/>
            <a:ext cx="8216863" cy="239821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An alternative solution to part (b) is based on the observation that if </a:t>
            </a:r>
            <a:r>
              <a:rPr lang="en-US" altLang="en-US" i="1" dirty="0"/>
              <a:t>S</a:t>
            </a:r>
            <a:r>
              <a:rPr lang="en-US" altLang="en-US" dirty="0"/>
              <a:t> is the set of all PINs and </a:t>
            </a:r>
            <a:r>
              <a:rPr lang="en-US" altLang="en-US" i="1" dirty="0"/>
              <a:t>A</a:t>
            </a:r>
            <a:r>
              <a:rPr lang="en-US" altLang="en-US" dirty="0"/>
              <a:t> is the set of all PINs with no repeated symbol, then </a:t>
            </a:r>
            <a:r>
              <a:rPr lang="en-US" altLang="en-US" i="1" dirty="0"/>
              <a:t>S</a:t>
            </a:r>
            <a:r>
              <a:rPr lang="en-US" altLang="en-US" dirty="0"/>
              <a:t> \ </a:t>
            </a:r>
            <a:r>
              <a:rPr lang="en-US" altLang="en-US" i="1" dirty="0"/>
              <a:t>A</a:t>
            </a:r>
            <a:r>
              <a:rPr lang="en-US" altLang="en-US" dirty="0"/>
              <a:t> is the set of all PINs with at least one repeated symbol.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It follows that: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440925" y="4040033"/>
            <a:ext cx="3130061" cy="954107"/>
            <a:chOff x="1441939" y="4040033"/>
            <a:chExt cx="3130061" cy="954107"/>
          </a:xfrm>
        </p:grpSpPr>
        <p:grpSp>
          <p:nvGrpSpPr>
            <p:cNvPr id="8" name="Group 7"/>
            <p:cNvGrpSpPr/>
            <p:nvPr/>
          </p:nvGrpSpPr>
          <p:grpSpPr>
            <a:xfrm>
              <a:off x="2952853" y="4040033"/>
              <a:ext cx="1619147" cy="954107"/>
              <a:chOff x="2813538" y="5644662"/>
              <a:chExt cx="1858981" cy="954107"/>
            </a:xfrm>
          </p:grpSpPr>
          <p:sp>
            <p:nvSpPr>
              <p:cNvPr id="2" name="TextBox 1"/>
              <p:cNvSpPr txBox="1"/>
              <p:nvPr/>
            </p:nvSpPr>
            <p:spPr>
              <a:xfrm>
                <a:off x="2813538" y="5644662"/>
                <a:ext cx="185898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 \ </a:t>
                </a:r>
                <a:r>
                  <a:rPr lang="en-SG" sz="2800" i="1" dirty="0"/>
                  <a:t>A</a:t>
                </a:r>
                <a:r>
                  <a:rPr lang="en-SG" sz="2800" dirty="0"/>
                  <a:t>|</a:t>
                </a:r>
              </a:p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</a:t>
                </a:r>
              </a:p>
            </p:txBody>
          </p:sp>
          <p:cxnSp>
            <p:nvCxnSpPr>
              <p:cNvPr id="6" name="Straight Connector 5"/>
              <p:cNvCxnSpPr/>
              <p:nvPr/>
            </p:nvCxnSpPr>
            <p:spPr>
              <a:xfrm>
                <a:off x="3013632" y="6121715"/>
                <a:ext cx="1406905" cy="1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" name="TextBox 2"/>
            <p:cNvSpPr txBox="1"/>
            <p:nvPr/>
          </p:nvSpPr>
          <p:spPr>
            <a:xfrm>
              <a:off x="1441939" y="4255477"/>
              <a:ext cx="183373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i="1" dirty="0"/>
                <a:t>P</a:t>
              </a:r>
              <a:r>
                <a:rPr lang="en-SG" sz="2800" dirty="0"/>
                <a:t>(</a:t>
              </a:r>
              <a:r>
                <a:rPr lang="en-SG" sz="2800" i="1" dirty="0"/>
                <a:t>S</a:t>
              </a:r>
              <a:r>
                <a:rPr lang="en-SG" sz="2800" dirty="0"/>
                <a:t> \ </a:t>
              </a:r>
              <a:r>
                <a:rPr lang="en-SG" sz="2800" i="1" dirty="0"/>
                <a:t>A</a:t>
              </a:r>
              <a:r>
                <a:rPr lang="en-SG" sz="2800" dirty="0"/>
                <a:t>) =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3301257" y="4022461"/>
            <a:ext cx="2540871" cy="954107"/>
            <a:chOff x="4805993" y="4022461"/>
            <a:chExt cx="2540871" cy="954107"/>
          </a:xfrm>
        </p:grpSpPr>
        <p:grpSp>
          <p:nvGrpSpPr>
            <p:cNvPr id="40" name="Group 39"/>
            <p:cNvGrpSpPr/>
            <p:nvPr/>
          </p:nvGrpSpPr>
          <p:grpSpPr>
            <a:xfrm>
              <a:off x="5088371" y="4022461"/>
              <a:ext cx="2258493" cy="954107"/>
              <a:chOff x="2813538" y="5644662"/>
              <a:chExt cx="1858981" cy="954107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2813538" y="5644662"/>
                <a:ext cx="185898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 – |</a:t>
                </a:r>
                <a:r>
                  <a:rPr lang="en-SG" sz="2800" i="1" dirty="0"/>
                  <a:t>A</a:t>
                </a:r>
                <a:r>
                  <a:rPr lang="en-SG" sz="2800" dirty="0"/>
                  <a:t>|</a:t>
                </a:r>
              </a:p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</a:t>
                </a:r>
              </a:p>
            </p:txBody>
          </p:sp>
          <p:cxnSp>
            <p:nvCxnSpPr>
              <p:cNvPr id="42" name="Straight Connector 41"/>
              <p:cNvCxnSpPr/>
              <p:nvPr/>
            </p:nvCxnSpPr>
            <p:spPr>
              <a:xfrm>
                <a:off x="3079339" y="6139287"/>
                <a:ext cx="1357152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TextBox 42"/>
            <p:cNvSpPr txBox="1"/>
            <p:nvPr/>
          </p:nvSpPr>
          <p:spPr>
            <a:xfrm>
              <a:off x="4805993" y="4275452"/>
              <a:ext cx="598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800" dirty="0"/>
                <a:t>=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492005" y="4871636"/>
            <a:ext cx="3180514" cy="954107"/>
            <a:chOff x="2668010" y="4872206"/>
            <a:chExt cx="3180514" cy="954107"/>
          </a:xfrm>
        </p:grpSpPr>
        <p:grpSp>
          <p:nvGrpSpPr>
            <p:cNvPr id="36" name="Group 35"/>
            <p:cNvGrpSpPr/>
            <p:nvPr/>
          </p:nvGrpSpPr>
          <p:grpSpPr>
            <a:xfrm>
              <a:off x="3127132" y="4872206"/>
              <a:ext cx="1302585" cy="954107"/>
              <a:chOff x="2813538" y="5644662"/>
              <a:chExt cx="1858981" cy="954107"/>
            </a:xfrm>
          </p:grpSpPr>
          <p:sp>
            <p:nvSpPr>
              <p:cNvPr id="37" name="TextBox 36"/>
              <p:cNvSpPr txBox="1"/>
              <p:nvPr/>
            </p:nvSpPr>
            <p:spPr>
              <a:xfrm>
                <a:off x="2813538" y="5644662"/>
                <a:ext cx="185898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</a:t>
                </a:r>
              </a:p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</a:t>
                </a: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3184177" y="6121715"/>
                <a:ext cx="114725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2668010" y="5146324"/>
              <a:ext cx="598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800" dirty="0"/>
                <a:t>=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4190717" y="5091204"/>
              <a:ext cx="59897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800" dirty="0"/>
                <a:t>–</a:t>
              </a: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4545939" y="4872206"/>
              <a:ext cx="1302585" cy="954107"/>
              <a:chOff x="2813538" y="5644662"/>
              <a:chExt cx="1858981" cy="954107"/>
            </a:xfrm>
          </p:grpSpPr>
          <p:sp>
            <p:nvSpPr>
              <p:cNvPr id="73" name="TextBox 72"/>
              <p:cNvSpPr txBox="1"/>
              <p:nvPr/>
            </p:nvSpPr>
            <p:spPr>
              <a:xfrm>
                <a:off x="2813538" y="5644662"/>
                <a:ext cx="185898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A</a:t>
                </a:r>
                <a:r>
                  <a:rPr lang="en-SG" sz="2800" dirty="0"/>
                  <a:t>|</a:t>
                </a:r>
              </a:p>
              <a:p>
                <a:pPr algn="ctr"/>
                <a:r>
                  <a:rPr lang="en-SG" sz="2800" dirty="0"/>
                  <a:t>|</a:t>
                </a:r>
                <a:r>
                  <a:rPr lang="en-SG" sz="2800" i="1" dirty="0"/>
                  <a:t>S</a:t>
                </a:r>
                <a:r>
                  <a:rPr lang="en-SG" sz="2800" dirty="0"/>
                  <a:t>|</a:t>
                </a:r>
              </a:p>
            </p:txBody>
          </p:sp>
          <p:cxnSp>
            <p:nvCxnSpPr>
              <p:cNvPr id="74" name="Straight Connector 73"/>
              <p:cNvCxnSpPr/>
              <p:nvPr/>
            </p:nvCxnSpPr>
            <p:spPr>
              <a:xfrm>
                <a:off x="3184177" y="6121715"/>
                <a:ext cx="114725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5" name="TextBox 74"/>
          <p:cNvSpPr txBox="1"/>
          <p:nvPr/>
        </p:nvSpPr>
        <p:spPr>
          <a:xfrm>
            <a:off x="1472596" y="5871909"/>
            <a:ext cx="1904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dirty="0"/>
              <a:t>  = 1 – </a:t>
            </a:r>
            <a:r>
              <a:rPr lang="en-SG" sz="2800" i="1" dirty="0"/>
              <a:t>P</a:t>
            </a:r>
            <a:r>
              <a:rPr lang="en-SG" sz="2800" dirty="0"/>
              <a:t>(</a:t>
            </a:r>
            <a:r>
              <a:rPr lang="en-SG" sz="2800" i="1" dirty="0"/>
              <a:t>A</a:t>
            </a:r>
            <a:r>
              <a:rPr lang="en-SG" sz="2800" dirty="0"/>
              <a:t>) 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768585" y="5498409"/>
            <a:ext cx="31565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i="1" dirty="0"/>
              <a:t>P</a:t>
            </a:r>
            <a:r>
              <a:rPr lang="en-SG" sz="2800" dirty="0"/>
              <a:t>(</a:t>
            </a:r>
            <a:r>
              <a:rPr lang="en-SG" sz="2800" i="1" dirty="0"/>
              <a:t>S</a:t>
            </a:r>
            <a:r>
              <a:rPr lang="en-SG" sz="2800" dirty="0"/>
              <a:t> \ </a:t>
            </a:r>
            <a:r>
              <a:rPr lang="en-SG" sz="2800" i="1" dirty="0"/>
              <a:t>A</a:t>
            </a:r>
            <a:r>
              <a:rPr lang="en-SG" sz="2800" dirty="0"/>
              <a:t>) </a:t>
            </a:r>
            <a:r>
              <a:rPr lang="en-SG" sz="2800" dirty="0">
                <a:sym typeface="Symbol" panose="05050102010706020507" pitchFamily="18" charset="2"/>
              </a:rPr>
              <a:t> 1 – 0.842</a:t>
            </a:r>
          </a:p>
          <a:p>
            <a:r>
              <a:rPr lang="en-SG" sz="2800" dirty="0">
                <a:sym typeface="Symbol" panose="05050102010706020507" pitchFamily="18" charset="2"/>
              </a:rPr>
              <a:t>                </a:t>
            </a:r>
            <a:r>
              <a:rPr lang="en-SG" sz="2800" b="1" dirty="0">
                <a:solidFill>
                  <a:srgbClr val="0033CC"/>
                </a:solidFill>
                <a:sym typeface="Symbol" panose="05050102010706020507" pitchFamily="18" charset="2"/>
              </a:rPr>
              <a:t>0.158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6027190" y="4000448"/>
            <a:ext cx="2667979" cy="1497961"/>
            <a:chOff x="6212252" y="4197812"/>
            <a:chExt cx="2667979" cy="1497961"/>
          </a:xfrm>
        </p:grpSpPr>
        <p:sp>
          <p:nvSpPr>
            <p:cNvPr id="7" name="TextBox 6"/>
            <p:cNvSpPr txBox="1"/>
            <p:nvPr/>
          </p:nvSpPr>
          <p:spPr>
            <a:xfrm>
              <a:off x="6212252" y="4413256"/>
              <a:ext cx="13323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i="1" dirty="0"/>
                <a:t>P</a:t>
              </a:r>
              <a:r>
                <a:rPr lang="en-SG" sz="2800" dirty="0"/>
                <a:t>(</a:t>
              </a:r>
              <a:r>
                <a:rPr lang="en-SG" sz="2800" i="1" dirty="0"/>
                <a:t>A</a:t>
              </a:r>
              <a:r>
                <a:rPr lang="en-SG" sz="2800" dirty="0"/>
                <a:t>) </a:t>
              </a:r>
              <a:r>
                <a:rPr lang="en-SG" sz="2800" dirty="0">
                  <a:sym typeface="Symbol" panose="05050102010706020507" pitchFamily="18" charset="2"/>
                </a:rPr>
                <a:t>=  </a:t>
              </a:r>
              <a:endParaRPr lang="en-SG" sz="2800" i="1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21250" y="4197812"/>
              <a:ext cx="185898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800" dirty="0"/>
                <a:t>1,413,720</a:t>
              </a:r>
            </a:p>
            <a:p>
              <a:pPr algn="ctr"/>
              <a:r>
                <a:rPr lang="en-SG" sz="2800" dirty="0"/>
                <a:t>1,679,616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7198835" y="4674866"/>
              <a:ext cx="1533367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6944103" y="5172553"/>
              <a:ext cx="163722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>
                  <a:sym typeface="Symbol" panose="05050102010706020507" pitchFamily="18" charset="2"/>
                </a:rPr>
                <a:t> 0.842 </a:t>
              </a:r>
              <a:endParaRPr lang="en-SG" sz="2800" i="1" dirty="0"/>
            </a:p>
          </p:txBody>
        </p:sp>
      </p:grpSp>
      <p:cxnSp>
        <p:nvCxnSpPr>
          <p:cNvPr id="28" name="Straight Connector 27"/>
          <p:cNvCxnSpPr/>
          <p:nvPr/>
        </p:nvCxnSpPr>
        <p:spPr>
          <a:xfrm>
            <a:off x="5768585" y="4040033"/>
            <a:ext cx="0" cy="235509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136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4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Difference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663368" y="1558926"/>
            <a:ext cx="8216863" cy="17413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This solution illustrates a more general property of probabilities: that the </a:t>
            </a:r>
            <a:r>
              <a:rPr lang="en-US" altLang="en-US" dirty="0">
                <a:solidFill>
                  <a:srgbClr val="0033CC"/>
                </a:solidFill>
              </a:rPr>
              <a:t>probability of the complement of an event</a:t>
            </a:r>
            <a:r>
              <a:rPr lang="en-US" altLang="en-US" dirty="0"/>
              <a:t> is obtained by </a:t>
            </a:r>
            <a:r>
              <a:rPr lang="en-US" altLang="en-US" dirty="0">
                <a:solidFill>
                  <a:srgbClr val="0033CC"/>
                </a:solidFill>
              </a:rPr>
              <a:t>subtracting the probability of the event from the number 1</a:t>
            </a:r>
            <a:r>
              <a:rPr lang="en-US" altLang="en-US" dirty="0"/>
              <a:t>.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983794" y="3452560"/>
            <a:ext cx="7176411" cy="2244855"/>
            <a:chOff x="993228" y="4598517"/>
            <a:chExt cx="7176411" cy="2244855"/>
          </a:xfrm>
        </p:grpSpPr>
        <p:sp>
          <p:nvSpPr>
            <p:cNvPr id="78" name="Rectangle 77"/>
            <p:cNvSpPr/>
            <p:nvPr/>
          </p:nvSpPr>
          <p:spPr>
            <a:xfrm>
              <a:off x="993228" y="4598517"/>
              <a:ext cx="7176411" cy="224485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79" name="Rectangle 78"/>
            <p:cNvSpPr/>
            <p:nvPr/>
          </p:nvSpPr>
          <p:spPr>
            <a:xfrm>
              <a:off x="993228" y="4598517"/>
              <a:ext cx="7176411" cy="8781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109373" y="4645644"/>
              <a:ext cx="64955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Formula for the Probability of the Complement of an Event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/>
                <p:cNvSpPr txBox="1"/>
                <p:nvPr/>
              </p:nvSpPr>
              <p:spPr>
                <a:xfrm>
                  <a:off x="1109374" y="5676046"/>
                  <a:ext cx="6925353" cy="1032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spcAft>
                      <a:spcPts val="600"/>
                    </a:spcAft>
                  </a:pPr>
                  <a:r>
                    <a:rPr lang="en-SG" sz="2400" dirty="0"/>
                    <a:t>If </a:t>
                  </a:r>
                  <a:r>
                    <a:rPr lang="en-SG" sz="2400" i="1" dirty="0"/>
                    <a:t>S</a:t>
                  </a:r>
                  <a:r>
                    <a:rPr lang="en-SG" sz="2400" dirty="0"/>
                    <a:t> is a finite sample space and </a:t>
                  </a:r>
                  <a:r>
                    <a:rPr lang="en-SG" sz="2400" i="1" dirty="0"/>
                    <a:t>A</a:t>
                  </a:r>
                  <a:r>
                    <a:rPr lang="en-SG" sz="2400" dirty="0"/>
                    <a:t> is an event in </a:t>
                  </a:r>
                  <a:r>
                    <a:rPr lang="en-SG" sz="2400" i="1" dirty="0"/>
                    <a:t>S</a:t>
                  </a:r>
                  <a:r>
                    <a:rPr lang="en-SG" sz="2400" dirty="0"/>
                    <a:t>, then</a:t>
                  </a:r>
                </a:p>
                <a:p>
                  <a:pPr>
                    <a:tabLst>
                      <a:tab pos="1793875" algn="l"/>
                    </a:tabLst>
                  </a:pPr>
                  <a:r>
                    <a:rPr lang="en-SG" sz="2400" dirty="0"/>
                    <a:t>	</a:t>
                  </a:r>
                  <a14:m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3200" b="0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̅"/>
                              <m:ctrlP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3200" b="0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</m:d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endParaRPr lang="en-SG" sz="3200" dirty="0">
                    <a:solidFill>
                      <a:srgbClr val="0033CC"/>
                    </a:solidFill>
                  </a:endParaRPr>
                </a:p>
              </p:txBody>
            </p:sp>
          </mc:Choice>
          <mc:Fallback xmlns="">
            <p:sp>
              <p:nvSpPr>
                <p:cNvPr id="81" name="TextBox 8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09374" y="5676046"/>
                  <a:ext cx="6925353" cy="1032206"/>
                </a:xfrm>
                <a:prstGeom prst="rect">
                  <a:avLst/>
                </a:prstGeom>
                <a:blipFill>
                  <a:blip r:embed="rId3"/>
                  <a:stretch>
                    <a:fillRect l="-1320" t="-4734" r="-70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82" name="TextBox 81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Probability of the Complement of an Event</a:t>
            </a:r>
            <a:endParaRPr lang="en-SG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022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49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Inclusion/Exclusion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The Inclusion/Exclusion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476755" y="1561786"/>
            <a:ext cx="8227629" cy="22360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The addition rule says how many elements are in a union of sets </a:t>
            </a:r>
            <a:r>
              <a:rPr lang="en-US" altLang="en-US" u="sng" dirty="0"/>
              <a:t>if the sets are mutually disjoint</a:t>
            </a:r>
            <a:r>
              <a:rPr lang="en-US" altLang="en-US" dirty="0"/>
              <a:t>. Now consider the question of how to determine the number of elements in a union of sets when </a:t>
            </a:r>
            <a:r>
              <a:rPr lang="en-US" altLang="en-US" b="1" dirty="0"/>
              <a:t>some of the sets overlap</a:t>
            </a:r>
            <a:r>
              <a:rPr lang="en-US" altLang="en-US" dirty="0"/>
              <a:t>. 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476755" y="3924177"/>
            <a:ext cx="3661604" cy="19347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en-US" dirty="0"/>
              <a:t>For simplicity, begin by looking at a union of two sets </a:t>
            </a:r>
            <a:r>
              <a:rPr lang="en-US" altLang="en-US" i="1" dirty="0"/>
              <a:t>A</a:t>
            </a:r>
            <a:r>
              <a:rPr lang="en-US" altLang="en-US" dirty="0"/>
              <a:t> and </a:t>
            </a:r>
            <a:r>
              <a:rPr lang="en-US" altLang="en-US" i="1" dirty="0"/>
              <a:t>B</a:t>
            </a:r>
            <a:r>
              <a:rPr lang="en-US" altLang="en-US" dirty="0"/>
              <a:t>, as shown in Figure 9.3.5.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442429" y="3502596"/>
            <a:ext cx="3147602" cy="2882877"/>
            <a:chOff x="4442429" y="3502596"/>
            <a:chExt cx="3147602" cy="2882877"/>
          </a:xfrm>
        </p:grpSpPr>
        <p:pic>
          <p:nvPicPr>
            <p:cNvPr id="32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2429" y="3502596"/>
              <a:ext cx="3147602" cy="2482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4962570" y="5985363"/>
              <a:ext cx="21073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000" dirty="0"/>
                <a:t>Figure 9.3.5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6801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Inclusion/Exclusion Rule</a:t>
            </a:r>
            <a:endParaRPr lang="en-SG" sz="20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"/>
              <p:cNvSpPr txBox="1">
                <a:spLocks noChangeArrowheads="1"/>
              </p:cNvSpPr>
              <p:nvPr/>
            </p:nvSpPr>
            <p:spPr>
              <a:xfrm>
                <a:off x="476755" y="1143211"/>
                <a:ext cx="8038595" cy="232095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FontTx/>
                  <a:buNone/>
                </a:pPr>
                <a:r>
                  <a:rPr lang="en-US" altLang="en-US" dirty="0"/>
                  <a:t>To get an accurate count of the elements in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∪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dirty="0"/>
                  <a:t>, it is necessary to subtract the number of elements that are in both </a:t>
                </a:r>
                <a:r>
                  <a:rPr lang="en-US" altLang="en-US" i="1" dirty="0"/>
                  <a:t>A</a:t>
                </a:r>
                <a:r>
                  <a:rPr lang="en-US" altLang="en-US" dirty="0"/>
                  <a:t> and </a:t>
                </a:r>
                <a:r>
                  <a:rPr lang="en-US" altLang="en-US" i="1" dirty="0"/>
                  <a:t>B</a:t>
                </a:r>
                <a:r>
                  <a:rPr lang="en-US" altLang="en-US" dirty="0"/>
                  <a:t>, i.e.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en-US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∩</m:t>
                    </m:r>
                    <m:r>
                      <a:rPr lang="en-US" altLang="en-US" i="1" dirty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en-US" dirty="0"/>
                  <a:t>,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FontTx/>
                  <a:buNone/>
                  <a:tabLst>
                    <a:tab pos="1489075" algn="l"/>
                  </a:tabLst>
                </a:pPr>
                <a:r>
                  <a:rPr lang="en-US" altLang="en-US" dirty="0"/>
                  <a:t>	</a:t>
                </a:r>
                <a14:m>
                  <m:oMath xmlns:m="http://schemas.openxmlformats.org/officeDocument/2006/math">
                    <m:r>
                      <a:rPr lang="en-SG" altLang="en-US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∪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</m:t>
                    </m:r>
                    <m:r>
                      <a:rPr lang="en-US" altLang="en-US" i="1" dirty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𝐴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|+|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𝐵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|−|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𝐴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∩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𝐵</m:t>
                    </m:r>
                    <m:r>
                      <a:rPr lang="en-SG" alt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anose="05050102010706020507" pitchFamily="18" charset="2"/>
                      </a:rPr>
                      <m:t>|</m:t>
                    </m:r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31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755" y="1143211"/>
                <a:ext cx="8038595" cy="2320957"/>
              </a:xfrm>
              <a:prstGeom prst="rect">
                <a:avLst/>
              </a:prstGeom>
              <a:blipFill>
                <a:blip r:embed="rId3"/>
                <a:stretch>
                  <a:fillRect l="-1516" t="-263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/>
          <p:cNvGrpSpPr/>
          <p:nvPr/>
        </p:nvGrpSpPr>
        <p:grpSpPr>
          <a:xfrm>
            <a:off x="415123" y="3301825"/>
            <a:ext cx="8224785" cy="2943929"/>
            <a:chOff x="730522" y="4598517"/>
            <a:chExt cx="8224785" cy="2943929"/>
          </a:xfrm>
        </p:grpSpPr>
        <p:sp>
          <p:nvSpPr>
            <p:cNvPr id="36" name="Rectangle 35"/>
            <p:cNvSpPr/>
            <p:nvPr/>
          </p:nvSpPr>
          <p:spPr>
            <a:xfrm>
              <a:off x="730522" y="4598518"/>
              <a:ext cx="8222461" cy="289218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30523" y="4598517"/>
              <a:ext cx="8224784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898473" y="4645644"/>
              <a:ext cx="75504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Theorem 9.3.3 The Inclusion/Exclusion Rule for 2 or 3 Sets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795941" y="5218733"/>
                  <a:ext cx="8157042" cy="23237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SG" sz="2800" dirty="0"/>
                    <a:t>If </a:t>
                  </a:r>
                  <a:r>
                    <a:rPr lang="en-SG" sz="2800" i="1" dirty="0"/>
                    <a:t>A</a:t>
                  </a:r>
                  <a:r>
                    <a:rPr lang="en-SG" sz="2800" dirty="0"/>
                    <a:t>, </a:t>
                  </a:r>
                  <a:r>
                    <a:rPr lang="en-SG" sz="2800" i="1" dirty="0"/>
                    <a:t>B</a:t>
                  </a:r>
                  <a:r>
                    <a:rPr lang="en-SG" sz="2800" dirty="0"/>
                    <a:t>, and </a:t>
                  </a:r>
                  <a:r>
                    <a:rPr lang="en-SG" sz="2800" i="1" dirty="0"/>
                    <a:t>C</a:t>
                  </a:r>
                  <a:r>
                    <a:rPr lang="en-SG" sz="2800" dirty="0"/>
                    <a:t> are any finite </a:t>
                  </a:r>
                  <a:r>
                    <a:rPr lang="en-SG" sz="2800" dirty="0">
                      <a:sym typeface="Symbol" panose="05050102010706020507" pitchFamily="18" charset="2"/>
                    </a:rPr>
                    <a:t>sets, then</a:t>
                  </a:r>
                </a:p>
                <a:p>
                  <a:pPr>
                    <a:tabLst>
                      <a:tab pos="1441450" algn="l"/>
                    </a:tabLst>
                  </a:pPr>
                  <a:r>
                    <a:rPr lang="en-SG" sz="2000" dirty="0">
                      <a:solidFill>
                        <a:srgbClr val="0033CC"/>
                      </a:solidFill>
                      <a:sym typeface="Symbol" panose="05050102010706020507" pitchFamily="18" charset="2"/>
                    </a:rPr>
                    <a:t>	</a:t>
                  </a:r>
                  <a14:m>
                    <m:oMath xmlns:m="http://schemas.openxmlformats.org/officeDocument/2006/math"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|=|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8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|−|</m:t>
                      </m:r>
                      <m:r>
                        <a:rPr lang="en-SG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8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</m:oMath>
                  </a14:m>
                  <a:endParaRPr lang="en-SG" sz="2800" dirty="0">
                    <a:solidFill>
                      <a:srgbClr val="C00000"/>
                    </a:solidFill>
                    <a:sym typeface="Symbol" panose="05050102010706020507" pitchFamily="18" charset="2"/>
                  </a:endParaRPr>
                </a:p>
                <a:p>
                  <a:pPr>
                    <a:tabLst>
                      <a:tab pos="1441450" algn="l"/>
                    </a:tabLst>
                  </a:pPr>
                  <a:r>
                    <a:rPr lang="en-SG" sz="2800" dirty="0">
                      <a:sym typeface="Symbol" panose="05050102010706020507" pitchFamily="18" charset="2"/>
                    </a:rPr>
                    <a:t>and</a:t>
                  </a:r>
                </a:p>
                <a:p>
                  <a:pPr>
                    <a:tabLst>
                      <a:tab pos="539750" algn="l"/>
                      <a:tab pos="1441450" algn="l"/>
                    </a:tabLst>
                  </a:pPr>
                  <a:r>
                    <a:rPr lang="en-SG" sz="2800" i="1" dirty="0">
                      <a:solidFill>
                        <a:srgbClr val="0033CC"/>
                      </a:solidFill>
                      <a:sym typeface="Symbol" panose="05050102010706020507" pitchFamily="18" charset="2"/>
                    </a:rPr>
                    <a:t>  	</a:t>
                  </a:r>
                  <a14:m>
                    <m:oMath xmlns:m="http://schemas.openxmlformats.org/officeDocument/2006/math"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∪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|=|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|−|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</m:oMath>
                  </a14:m>
                  <a:endParaRPr lang="en-SG" sz="2800" dirty="0">
                    <a:solidFill>
                      <a:srgbClr val="C00000"/>
                    </a:solidFill>
                    <a:sym typeface="Symbol" panose="05050102010706020507" pitchFamily="18" charset="2"/>
                  </a:endParaRPr>
                </a:p>
                <a:p>
                  <a:pPr>
                    <a:spcAft>
                      <a:spcPts val="600"/>
                    </a:spcAft>
                    <a:tabLst>
                      <a:tab pos="1441450" algn="l"/>
                    </a:tabLst>
                  </a:pPr>
                  <a:r>
                    <a:rPr lang="en-SG" sz="2800" dirty="0">
                      <a:solidFill>
                        <a:srgbClr val="C00000"/>
                      </a:solidFill>
                      <a:sym typeface="Symbol" panose="05050102010706020507" pitchFamily="18" charset="2"/>
                    </a:rPr>
                    <a:t>                             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−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|−|</m:t>
                      </m:r>
                      <m:r>
                        <a:rPr lang="en-SG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4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4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sz="2400" i="1" dirty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|+|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𝐴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𝐵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∩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𝐶</m:t>
                      </m:r>
                      <m:r>
                        <a:rPr lang="en-SG" sz="2400" b="0" i="1" dirty="0" smtClean="0">
                          <a:solidFill>
                            <a:srgbClr val="0033CC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 panose="05050102010706020507" pitchFamily="18" charset="2"/>
                        </a:rPr>
                        <m:t>|</m:t>
                      </m:r>
                    </m:oMath>
                  </a14:m>
                  <a:endParaRPr lang="en-SG" sz="2400" dirty="0">
                    <a:sym typeface="Symbol" panose="05050102010706020507" pitchFamily="18" charset="2"/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5941" y="5218733"/>
                  <a:ext cx="8157042" cy="2323713"/>
                </a:xfrm>
                <a:prstGeom prst="rect">
                  <a:avLst/>
                </a:prstGeom>
                <a:blipFill>
                  <a:blip r:embed="rId4"/>
                  <a:stretch>
                    <a:fillRect l="-1570" t="-2356"/>
                  </a:stretch>
                </a:blipFill>
              </p:spPr>
              <p:txBody>
                <a:bodyPr/>
                <a:lstStyle/>
                <a:p>
                  <a:r>
                    <a:rPr lang="en-SG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27429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51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Inclusion/Exclusion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9 – Counting Elements of a General Union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206932" y="1366038"/>
            <a:ext cx="8408452" cy="7757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96875" indent="-396875">
              <a:lnSpc>
                <a:spcPct val="100000"/>
              </a:lnSpc>
              <a:spcBef>
                <a:spcPts val="0"/>
              </a:spcBef>
              <a:buFont typeface="+mj-lt"/>
              <a:buAutoNum type="alphaLcPeriod"/>
            </a:pPr>
            <a:r>
              <a:rPr lang="en-US" altLang="en-US" sz="2400" dirty="0"/>
              <a:t>How many integers from 1 through 1,000 are multiples of 3 or multiples of 5?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2844328" y="1765509"/>
            <a:ext cx="6178903" cy="6880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1800" dirty="0"/>
              <a:t>Let </a:t>
            </a:r>
            <a:r>
              <a:rPr lang="en-US" altLang="en-US" sz="1800" i="1" dirty="0"/>
              <a:t>A</a:t>
            </a:r>
            <a:r>
              <a:rPr lang="en-US" altLang="en-US" sz="1800" dirty="0"/>
              <a:t> = the set of all integers in [1, 1000] that are multiples of 3.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1800" dirty="0"/>
              <a:t>Let </a:t>
            </a:r>
            <a:r>
              <a:rPr lang="en-US" altLang="en-US" sz="1800" i="1" dirty="0"/>
              <a:t>B</a:t>
            </a:r>
            <a:r>
              <a:rPr lang="en-US" altLang="en-US" sz="1800" dirty="0"/>
              <a:t> = the set of all integers in [1, 1000] that are multiples of 5.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539090" y="2510894"/>
            <a:ext cx="7871665" cy="101051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4975" indent="-1704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Then </a:t>
            </a:r>
            <a:r>
              <a:rPr lang="en-US" altLang="en-US" sz="1800" i="1" dirty="0"/>
              <a:t>A</a:t>
            </a:r>
            <a:r>
              <a:rPr lang="en-US" altLang="en-US" sz="1800" dirty="0"/>
              <a:t> </a:t>
            </a:r>
            <a:r>
              <a:rPr lang="en-US" altLang="en-US" sz="1800" dirty="0">
                <a:sym typeface="Symbol" panose="05050102010706020507" pitchFamily="18" charset="2"/>
              </a:rPr>
              <a:t> </a:t>
            </a:r>
            <a:r>
              <a:rPr lang="en-US" altLang="en-US" sz="1800" i="1" dirty="0">
                <a:sym typeface="Symbol" panose="05050102010706020507" pitchFamily="18" charset="2"/>
              </a:rPr>
              <a:t>B </a:t>
            </a:r>
            <a:r>
              <a:rPr lang="en-US" altLang="en-US" sz="1800" dirty="0"/>
              <a:t>= the set of all integers in [1, 1000] that are multiples of 3 or 5.</a:t>
            </a:r>
          </a:p>
          <a:p>
            <a:pPr marL="1704975" indent="-1704975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1800" dirty="0"/>
              <a:t>Then </a:t>
            </a:r>
            <a:r>
              <a:rPr lang="en-US" altLang="en-US" sz="1800" i="1" dirty="0"/>
              <a:t>A</a:t>
            </a:r>
            <a:r>
              <a:rPr lang="en-US" altLang="en-US" sz="1800" dirty="0"/>
              <a:t> </a:t>
            </a:r>
            <a:r>
              <a:rPr lang="en-US" altLang="en-US" sz="1800" dirty="0">
                <a:sym typeface="Symbol" panose="05050102010706020507" pitchFamily="18" charset="2"/>
              </a:rPr>
              <a:t> </a:t>
            </a:r>
            <a:r>
              <a:rPr lang="en-US" altLang="en-US" sz="1800" i="1" dirty="0">
                <a:sym typeface="Symbol" panose="05050102010706020507" pitchFamily="18" charset="2"/>
              </a:rPr>
              <a:t>B </a:t>
            </a:r>
            <a:r>
              <a:rPr lang="en-US" altLang="en-US" sz="1800" dirty="0"/>
              <a:t>= the set of all integers in [1, 1000] that are multiples of both 3 and 5</a:t>
            </a:r>
          </a:p>
          <a:p>
            <a:pPr marL="1704975" indent="-1704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                     = the set of all integers in [1, 1000] that are multiples of 15.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dirty="0"/>
          </a:p>
        </p:txBody>
      </p:sp>
      <p:sp>
        <p:nvSpPr>
          <p:cNvPr id="27" name="Rectangle 3"/>
          <p:cNvSpPr txBox="1">
            <a:spLocks noChangeArrowheads="1"/>
          </p:cNvSpPr>
          <p:nvPr/>
        </p:nvSpPr>
        <p:spPr>
          <a:xfrm>
            <a:off x="539090" y="3578750"/>
            <a:ext cx="4826540" cy="6567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Every multiple of 3 in [1, 1000] has the form </a:t>
            </a:r>
            <a:r>
              <a:rPr lang="en-US" altLang="en-US" sz="1800" dirty="0" err="1"/>
              <a:t>3</a:t>
            </a:r>
            <a:r>
              <a:rPr lang="en-US" altLang="en-US" sz="1800" i="1" dirty="0" err="1"/>
              <a:t>k</a:t>
            </a:r>
            <a:r>
              <a:rPr lang="en-US" altLang="en-US" sz="1800" dirty="0"/>
              <a:t>, for some integer </a:t>
            </a:r>
            <a:r>
              <a:rPr lang="en-US" altLang="en-US" sz="1800" i="1" dirty="0"/>
              <a:t>k</a:t>
            </a:r>
            <a:r>
              <a:rPr lang="en-US" altLang="en-US" sz="1800" dirty="0"/>
              <a:t> in [1, 333].</a:t>
            </a:r>
          </a:p>
        </p:txBody>
      </p:sp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5682736" y="3729591"/>
            <a:ext cx="1977976" cy="44588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4975" indent="-1704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 err="1"/>
              <a:t>Hence,|</a:t>
            </a:r>
            <a:r>
              <a:rPr lang="en-US" altLang="en-US" sz="2000" i="1" dirty="0" err="1"/>
              <a:t>A</a:t>
            </a:r>
            <a:r>
              <a:rPr lang="en-US" altLang="en-US" sz="2000" dirty="0"/>
              <a:t>| = 333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28959" y="4306568"/>
            <a:ext cx="4836671" cy="72556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Every multiple of 5 in [1, 1000] has the form 5</a:t>
            </a:r>
            <a:r>
              <a:rPr lang="en-US" altLang="en-US" sz="1800" i="1" dirty="0"/>
              <a:t>k</a:t>
            </a:r>
            <a:r>
              <a:rPr lang="en-US" altLang="en-US" sz="1800" dirty="0"/>
              <a:t>, for some integer </a:t>
            </a:r>
            <a:r>
              <a:rPr lang="en-US" altLang="en-US" sz="1800" i="1" dirty="0"/>
              <a:t>k</a:t>
            </a:r>
            <a:r>
              <a:rPr lang="en-US" altLang="en-US" sz="1800" dirty="0"/>
              <a:t> in [1, 200].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5674871" y="4377141"/>
            <a:ext cx="1985841" cy="40634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4975" indent="-1704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 err="1"/>
              <a:t>Hence,|</a:t>
            </a:r>
            <a:r>
              <a:rPr lang="en-US" altLang="en-US" sz="2000" i="1" dirty="0" err="1"/>
              <a:t>B</a:t>
            </a:r>
            <a:r>
              <a:rPr lang="en-US" altLang="en-US" sz="2000" dirty="0"/>
              <a:t>| = 200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523498" y="5101644"/>
            <a:ext cx="4842132" cy="67235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Every multiple of 15 in [1, 1000] has the form 15</a:t>
            </a:r>
            <a:r>
              <a:rPr lang="en-US" altLang="en-US" sz="1800" i="1" dirty="0"/>
              <a:t>k</a:t>
            </a:r>
            <a:r>
              <a:rPr lang="en-US" altLang="en-US" sz="1800" dirty="0"/>
              <a:t>, for some integer </a:t>
            </a:r>
            <a:r>
              <a:rPr lang="en-US" altLang="en-US" sz="1800" i="1" dirty="0"/>
              <a:t>k</a:t>
            </a:r>
            <a:r>
              <a:rPr lang="en-US" altLang="en-US" sz="1800" dirty="0"/>
              <a:t> in [1, 66].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5674871" y="5059611"/>
            <a:ext cx="2409159" cy="4151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04975" indent="-1704975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 err="1"/>
              <a:t>Hence,|</a:t>
            </a:r>
            <a:r>
              <a:rPr lang="en-US" altLang="en-US" sz="2000" i="1" dirty="0" err="1"/>
              <a:t>A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Symbol" panose="05050102010706020507" pitchFamily="18" charset="2"/>
              </a:rPr>
              <a:t></a:t>
            </a:r>
            <a:r>
              <a:rPr lang="en-US" altLang="en-US" sz="2000" dirty="0"/>
              <a:t> </a:t>
            </a:r>
            <a:r>
              <a:rPr lang="en-US" altLang="en-US" sz="2000" i="1" dirty="0"/>
              <a:t>B</a:t>
            </a:r>
            <a:r>
              <a:rPr lang="en-US" altLang="en-US" sz="2000" dirty="0"/>
              <a:t>| = 66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7523" y="5720558"/>
            <a:ext cx="36767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974725" algn="l"/>
                <a:tab pos="1441450" algn="l"/>
              </a:tabLst>
            </a:pPr>
            <a:r>
              <a:rPr lang="en-SG" sz="2800" dirty="0">
                <a:sym typeface="Symbol" panose="05050102010706020507" pitchFamily="18" charset="2"/>
              </a:rPr>
              <a:t> </a:t>
            </a:r>
            <a:r>
              <a:rPr lang="en-SG" sz="2000" dirty="0">
                <a:sym typeface="Symbol" panose="05050102010706020507" pitchFamily="18" charset="2"/>
              </a:rPr>
              <a:t>|</a:t>
            </a:r>
            <a:r>
              <a:rPr lang="en-SG" sz="2000" i="1" dirty="0">
                <a:sym typeface="Symbol" panose="05050102010706020507" pitchFamily="18" charset="2"/>
              </a:rPr>
              <a:t>A </a:t>
            </a:r>
            <a:r>
              <a:rPr lang="en-SG" sz="2000" dirty="0">
                <a:sym typeface="Symbol" panose="05050102010706020507" pitchFamily="18" charset="2"/>
              </a:rPr>
              <a:t></a:t>
            </a:r>
            <a:r>
              <a:rPr lang="en-SG" sz="2000" i="1" dirty="0">
                <a:sym typeface="Symbol" panose="05050102010706020507" pitchFamily="18" charset="2"/>
              </a:rPr>
              <a:t> B</a:t>
            </a:r>
            <a:r>
              <a:rPr lang="en-SG" sz="2000" dirty="0">
                <a:sym typeface="Symbol" panose="05050102010706020507" pitchFamily="18" charset="2"/>
              </a:rPr>
              <a:t>| 	= |</a:t>
            </a:r>
            <a:r>
              <a:rPr lang="en-SG" sz="2000" i="1" dirty="0">
                <a:sym typeface="Symbol" panose="05050102010706020507" pitchFamily="18" charset="2"/>
              </a:rPr>
              <a:t>A</a:t>
            </a:r>
            <a:r>
              <a:rPr lang="en-SG" sz="2000" dirty="0">
                <a:sym typeface="Symbol" panose="05050102010706020507" pitchFamily="18" charset="2"/>
              </a:rPr>
              <a:t>| + |</a:t>
            </a:r>
            <a:r>
              <a:rPr lang="en-SG" sz="2000" i="1" dirty="0">
                <a:sym typeface="Symbol" panose="05050102010706020507" pitchFamily="18" charset="2"/>
              </a:rPr>
              <a:t>B</a:t>
            </a:r>
            <a:r>
              <a:rPr lang="en-SG" sz="2000" dirty="0">
                <a:sym typeface="Symbol" panose="05050102010706020507" pitchFamily="18" charset="2"/>
              </a:rPr>
              <a:t>| – |</a:t>
            </a:r>
            <a:r>
              <a:rPr lang="en-SG" sz="2000" i="1" dirty="0">
                <a:sym typeface="Symbol" panose="05050102010706020507" pitchFamily="18" charset="2"/>
              </a:rPr>
              <a:t>A </a:t>
            </a:r>
            <a:r>
              <a:rPr lang="en-SG" sz="2000" dirty="0">
                <a:sym typeface="Symbol" panose="05050102010706020507" pitchFamily="18" charset="2"/>
              </a:rPr>
              <a:t></a:t>
            </a:r>
            <a:r>
              <a:rPr lang="en-SG" sz="2000" i="1" dirty="0">
                <a:sym typeface="Symbol" panose="05050102010706020507" pitchFamily="18" charset="2"/>
              </a:rPr>
              <a:t> B</a:t>
            </a:r>
            <a:r>
              <a:rPr lang="en-SG" sz="2000" dirty="0">
                <a:sym typeface="Symbol" panose="05050102010706020507" pitchFamily="18" charset="2"/>
              </a:rPr>
              <a:t>|</a:t>
            </a:r>
          </a:p>
          <a:p>
            <a:pPr>
              <a:tabLst>
                <a:tab pos="974725" algn="l"/>
                <a:tab pos="1441450" algn="l"/>
              </a:tabLst>
            </a:pPr>
            <a:r>
              <a:rPr lang="en-SG" sz="2000" dirty="0">
                <a:sym typeface="Symbol" panose="05050102010706020507" pitchFamily="18" charset="2"/>
              </a:rPr>
              <a:t>	= 333 + 200 – 66 = 467</a:t>
            </a: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>
          <a:xfrm>
            <a:off x="4217138" y="5843760"/>
            <a:ext cx="3866892" cy="63751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1800" dirty="0"/>
              <a:t>Thus, </a:t>
            </a:r>
            <a:r>
              <a:rPr lang="en-US" altLang="en-US" sz="1800" b="1" dirty="0">
                <a:solidFill>
                  <a:srgbClr val="0033CC"/>
                </a:solidFill>
              </a:rPr>
              <a:t>467</a:t>
            </a:r>
            <a:r>
              <a:rPr lang="en-US" altLang="en-US" sz="1800" dirty="0"/>
              <a:t> integers from 1 through 1000 are multiples of 3 or multiples of 5.</a:t>
            </a:r>
          </a:p>
        </p:txBody>
      </p:sp>
    </p:spTree>
    <p:extLst>
      <p:ext uri="{BB962C8B-B14F-4D97-AF65-F5344CB8AC3E}">
        <p14:creationId xmlns:p14="http://schemas.microsoft.com/office/powerpoint/2010/main" val="2357375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30" grpId="0" animBg="1"/>
      <p:bldP spid="34" grpId="0" animBg="1"/>
      <p:bldP spid="36" grpId="0" animBg="1"/>
      <p:bldP spid="37" grpId="0" animBg="1"/>
      <p:bldP spid="38" grpId="0"/>
      <p:bldP spid="3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Counting Elements of Disjoint Sets</a:t>
            </a:r>
            <a:r>
              <a:rPr lang="en-SG" sz="1200" dirty="0">
                <a:solidFill>
                  <a:schemeClr val="bg1"/>
                </a:solidFill>
              </a:rPr>
              <a:t>		The Pigeonhole Principle 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52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9" name="TextBox 28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Inclusion/Exclusion Rule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324356" y="859433"/>
            <a:ext cx="7113276" cy="7858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>
              <a:lnSpc>
                <a:spcPct val="100000"/>
              </a:lnSpc>
              <a:spcBef>
                <a:spcPts val="0"/>
              </a:spcBef>
              <a:buFont typeface="+mj-lt"/>
              <a:buAutoNum type="alphaLcPeriod" startAt="2"/>
            </a:pPr>
            <a:r>
              <a:rPr lang="en-US" altLang="en-US" sz="2400" dirty="0"/>
              <a:t>How many integers from 1 through 1,000 are neither multiples of 3 nor multiples of 5?</a:t>
            </a: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522139" y="1680806"/>
            <a:ext cx="6464190" cy="68283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000" dirty="0"/>
              <a:t>There are 1000 integers in [1, 1000].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/>
              <a:t>By part (a), 467 of these are multiples of 3 or multiples of 5.</a:t>
            </a: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522140" y="2469352"/>
            <a:ext cx="6464190" cy="7192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sz="2000" dirty="0"/>
              <a:t>Thus, by the </a:t>
            </a:r>
            <a:r>
              <a:rPr lang="en-US" altLang="en-US" sz="2000" b="1" dirty="0"/>
              <a:t>difference rule</a:t>
            </a:r>
            <a:r>
              <a:rPr lang="en-US" altLang="en-US" sz="2000" dirty="0"/>
              <a:t>, there are 1000 – 467 = </a:t>
            </a:r>
            <a:r>
              <a:rPr lang="en-US" altLang="en-US" sz="2000" b="1" dirty="0">
                <a:solidFill>
                  <a:srgbClr val="0033CC"/>
                </a:solidFill>
              </a:rPr>
              <a:t>533</a:t>
            </a:r>
            <a:r>
              <a:rPr lang="en-US" altLang="en-US" sz="2000" dirty="0"/>
              <a:t> that are neither multiples of 3 nor multiples of 5. 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76756" y="3371632"/>
            <a:ext cx="7993958" cy="4595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sz="2400" dirty="0"/>
              <a:t>Note that the solution to part (b) hid a use of </a:t>
            </a:r>
            <a:r>
              <a:rPr lang="en-US" altLang="en-US" sz="2400" dirty="0">
                <a:solidFill>
                  <a:srgbClr val="0033CC"/>
                </a:solidFill>
              </a:rPr>
              <a:t>De Morgan’s law</a:t>
            </a:r>
            <a:r>
              <a:rPr lang="en-US" altLang="en-US" sz="24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3"/>
              <p:cNvSpPr txBox="1">
                <a:spLocks noChangeArrowheads="1"/>
              </p:cNvSpPr>
              <p:nvPr/>
            </p:nvSpPr>
            <p:spPr>
              <a:xfrm>
                <a:off x="974785" y="3840973"/>
                <a:ext cx="7082287" cy="74047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2000" dirty="0"/>
                  <a:t>The number of elements that are neither in </a:t>
                </a:r>
                <a:r>
                  <a:rPr lang="en-US" altLang="en-US" sz="2000" i="1" dirty="0"/>
                  <a:t>A</a:t>
                </a:r>
                <a:r>
                  <a:rPr lang="en-US" altLang="en-US" sz="2000" dirty="0"/>
                  <a:t> nor in </a:t>
                </a:r>
                <a:r>
                  <a:rPr lang="en-US" altLang="en-US" sz="2000" i="1" dirty="0"/>
                  <a:t>B</a:t>
                </a:r>
                <a:r>
                  <a:rPr lang="en-US" altLang="en-US" sz="2000" dirty="0"/>
                  <a:t> is </a:t>
                </a:r>
                <a14:m>
                  <m:oMath xmlns:m="http://schemas.openxmlformats.org/officeDocument/2006/math">
                    <m:r>
                      <a:rPr lang="en-SG" altLang="en-US" sz="2000" b="0" i="1" smtClean="0">
                        <a:latin typeface="Cambria Math" panose="02040503050406030204" pitchFamily="18" charset="0"/>
                      </a:rPr>
                      <m:t>|</m:t>
                    </m:r>
                    <m:acc>
                      <m:accPr>
                        <m:chr m:val="̅"/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SG" altLang="en-US" sz="20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en-US" sz="2000" dirty="0"/>
                  <a:t>.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2000" dirty="0"/>
                  <a:t>By De Morgan’s law,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acc>
                      <m:accPr>
                        <m:chr m:val="̅"/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000" dirty="0"/>
                  <a:t>.</a:t>
                </a:r>
              </a:p>
            </p:txBody>
          </p:sp>
        </mc:Choice>
        <mc:Fallback xmlns="">
          <p:sp>
            <p:nvSpPr>
              <p:cNvPr id="2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785" y="3840973"/>
                <a:ext cx="7082287" cy="740470"/>
              </a:xfrm>
              <a:prstGeom prst="rect">
                <a:avLst/>
              </a:prstGeom>
              <a:blipFill>
                <a:blip r:embed="rId3"/>
                <a:stretch>
                  <a:fillRect l="-947" t="-409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3"/>
              <p:cNvSpPr txBox="1">
                <a:spLocks noChangeArrowheads="1"/>
              </p:cNvSpPr>
              <p:nvPr/>
            </p:nvSpPr>
            <p:spPr>
              <a:xfrm>
                <a:off x="974785" y="4762251"/>
                <a:ext cx="6927011" cy="103873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2000" dirty="0"/>
                  <a:t>So </a:t>
                </a:r>
                <a14:m>
                  <m:oMath xmlns:m="http://schemas.openxmlformats.org/officeDocument/2006/math">
                    <m:r>
                      <a:rPr lang="en-SG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  <m:acc>
                      <m:accPr>
                        <m:chr m:val="̅"/>
                        <m:ctrlP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𝐴</m:t>
                        </m:r>
                        <m: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</m:t>
                        </m:r>
                        <m:r>
                          <a:rPr lang="en-US" alt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SG" alt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en-US" sz="2000" dirty="0"/>
                  <a:t> was then calculated using the set difference rule: </a:t>
                </a: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acc>
                        <m:accPr>
                          <m:chr m:val="̅"/>
                          <m:ctrlP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∪</m:t>
                          </m:r>
                          <m:r>
                            <a:rPr lang="en-US" alt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US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|−|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US" alt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SG" alt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altLang="en-US" sz="2000" b="0" dirty="0">
                  <a:ea typeface="Cambria Math" panose="02040503050406030204" pitchFamily="18" charset="0"/>
                </a:endParaRPr>
              </a:p>
              <a:p>
                <a:pPr marL="0" indent="0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en-US" sz="2000" dirty="0"/>
                  <a:t>where the universe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altLang="en-US" sz="2000" dirty="0"/>
                  <a:t> was the set of all integers in [1, 1000].</a:t>
                </a:r>
              </a:p>
            </p:txBody>
          </p:sp>
        </mc:Choice>
        <mc:Fallback xmlns="">
          <p:sp>
            <p:nvSpPr>
              <p:cNvPr id="2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785" y="4762251"/>
                <a:ext cx="6927011" cy="1038736"/>
              </a:xfrm>
              <a:prstGeom prst="rect">
                <a:avLst/>
              </a:prstGeom>
              <a:blipFill>
                <a:blip r:embed="rId4"/>
                <a:stretch>
                  <a:fillRect l="-968" t="-2924" b="-7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756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  <p:bldP spid="27" grpId="0"/>
      <p:bldP spid="2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53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grpSp>
        <p:nvGrpSpPr>
          <p:cNvPr id="32" name="Group 31"/>
          <p:cNvGrpSpPr/>
          <p:nvPr/>
        </p:nvGrpSpPr>
        <p:grpSpPr>
          <a:xfrm>
            <a:off x="644577" y="2152650"/>
            <a:ext cx="7809875" cy="751115"/>
            <a:chOff x="644577" y="2152650"/>
            <a:chExt cx="7809875" cy="751115"/>
          </a:xfrm>
        </p:grpSpPr>
        <p:sp>
          <p:nvSpPr>
            <p:cNvPr id="35" name="Rounded Rectangle 34"/>
            <p:cNvSpPr/>
            <p:nvPr/>
          </p:nvSpPr>
          <p:spPr>
            <a:xfrm>
              <a:off x="644577" y="2152650"/>
              <a:ext cx="7809875" cy="751115"/>
            </a:xfrm>
            <a:prstGeom prst="roundRect">
              <a:avLst/>
            </a:prstGeom>
            <a:solidFill>
              <a:srgbClr val="003399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SG" sz="1350" dirty="0"/>
            </a:p>
          </p:txBody>
        </p:sp>
        <p:sp>
          <p:nvSpPr>
            <p:cNvPr id="36" name="Title 1"/>
            <p:cNvSpPr txBox="1">
              <a:spLocks/>
            </p:cNvSpPr>
            <p:nvPr/>
          </p:nvSpPr>
          <p:spPr>
            <a:xfrm>
              <a:off x="663368" y="2220685"/>
              <a:ext cx="7791084" cy="597159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SG" sz="3000" dirty="0">
                  <a:solidFill>
                    <a:schemeClr val="bg1"/>
                  </a:solidFill>
                  <a:latin typeface="+mn-lt"/>
                </a:rPr>
                <a:t>9.4 The Pigeonhole Principle (PHP)</a:t>
              </a:r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232" y="3029586"/>
            <a:ext cx="4104108" cy="332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2637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54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5" y="1568775"/>
            <a:ext cx="6762244" cy="1428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If </a:t>
            </a:r>
            <a:r>
              <a:rPr lang="en-US" altLang="en-US" i="1" dirty="0"/>
              <a:t>n</a:t>
            </a:r>
            <a:r>
              <a:rPr lang="en-US" altLang="en-US" dirty="0"/>
              <a:t> pigeons fly into </a:t>
            </a:r>
            <a:r>
              <a:rPr lang="en-US" altLang="en-US" i="1" dirty="0"/>
              <a:t>m</a:t>
            </a:r>
            <a:r>
              <a:rPr lang="en-US" altLang="en-US" dirty="0"/>
              <a:t> pigeonholes and </a:t>
            </a:r>
            <a:r>
              <a:rPr lang="en-US" altLang="en-US" i="1" dirty="0"/>
              <a:t>n</a:t>
            </a:r>
            <a:r>
              <a:rPr lang="en-US" altLang="en-US" dirty="0"/>
              <a:t> &gt; </a:t>
            </a:r>
            <a:r>
              <a:rPr lang="en-US" altLang="en-US" i="1" dirty="0"/>
              <a:t>m</a:t>
            </a:r>
            <a:r>
              <a:rPr lang="en-US" altLang="en-US" dirty="0"/>
              <a:t>, then at least one hole must contain two or more pigeons.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22139" y="2997092"/>
            <a:ext cx="8221812" cy="3234045"/>
            <a:chOff x="522139" y="2997092"/>
            <a:chExt cx="8221812" cy="3234045"/>
          </a:xfrm>
        </p:grpSpPr>
        <p:pic>
          <p:nvPicPr>
            <p:cNvPr id="31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71"/>
            <a:stretch>
              <a:fillRect/>
            </a:stretch>
          </p:blipFill>
          <p:spPr bwMode="auto">
            <a:xfrm>
              <a:off x="522139" y="2997092"/>
              <a:ext cx="8221812" cy="2841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491136" y="5831027"/>
              <a:ext cx="428381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2000" dirty="0"/>
                <a:t>Figure 9.4.1 </a:t>
              </a:r>
              <a:r>
                <a:rPr lang="en-SG" sz="2000" i="1" dirty="0"/>
                <a:t>n</a:t>
              </a:r>
              <a:r>
                <a:rPr lang="en-SG" sz="2000" dirty="0"/>
                <a:t> = 5 and </a:t>
              </a:r>
              <a:r>
                <a:rPr lang="en-SG" sz="2000" i="1" dirty="0"/>
                <a:t>m</a:t>
              </a:r>
              <a:r>
                <a:rPr lang="en-SG" sz="2000" dirty="0"/>
                <a:t> = 4</a:t>
              </a:r>
            </a:p>
          </p:txBody>
        </p:sp>
      </p:grpSp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147" y="1446898"/>
            <a:ext cx="1340004" cy="114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2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55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147" y="1446898"/>
            <a:ext cx="1340004" cy="1142353"/>
          </a:xfrm>
          <a:prstGeom prst="rect">
            <a:avLst/>
          </a:prstGeom>
        </p:spPr>
      </p:pic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4" y="903854"/>
            <a:ext cx="7507476" cy="14283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The pigeonhole principle is sometimes called the </a:t>
            </a:r>
            <a:r>
              <a:rPr lang="en-US" altLang="en-US" i="1" dirty="0" err="1"/>
              <a:t>Dirichlet</a:t>
            </a:r>
            <a:r>
              <a:rPr lang="en-US" altLang="en-US" i="1" dirty="0"/>
              <a:t> box principle</a:t>
            </a:r>
            <a:r>
              <a:rPr lang="en-US" altLang="en-US" dirty="0"/>
              <a:t> because it was first stated formally by J. P. G. L. </a:t>
            </a:r>
            <a:r>
              <a:rPr lang="en-US" altLang="en-US" dirty="0" err="1"/>
              <a:t>Dirichlet</a:t>
            </a:r>
            <a:r>
              <a:rPr lang="en-US" altLang="en-US" dirty="0"/>
              <a:t> (1805–1859).</a:t>
            </a:r>
          </a:p>
        </p:txBody>
      </p:sp>
      <p:pic>
        <p:nvPicPr>
          <p:cNvPr id="32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99" b="8571"/>
          <a:stretch/>
        </p:blipFill>
        <p:spPr bwMode="auto">
          <a:xfrm>
            <a:off x="5798005" y="2997090"/>
            <a:ext cx="3248740" cy="2647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332424" y="2369057"/>
            <a:ext cx="4340095" cy="539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en-US" dirty="0"/>
              <a:t>Mathematical formulation: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87021" y="2997090"/>
            <a:ext cx="5345565" cy="2925841"/>
            <a:chOff x="730523" y="4598517"/>
            <a:chExt cx="5345565" cy="2925841"/>
          </a:xfrm>
        </p:grpSpPr>
        <p:sp>
          <p:nvSpPr>
            <p:cNvPr id="37" name="Rectangle 36"/>
            <p:cNvSpPr/>
            <p:nvPr/>
          </p:nvSpPr>
          <p:spPr>
            <a:xfrm>
              <a:off x="730523" y="4598517"/>
              <a:ext cx="5345565" cy="292584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8" name="Rectangle 37"/>
            <p:cNvSpPr/>
            <p:nvPr/>
          </p:nvSpPr>
          <p:spPr>
            <a:xfrm>
              <a:off x="730523" y="4598517"/>
              <a:ext cx="5345565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898474" y="4645644"/>
              <a:ext cx="51776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Pigeonhole Principle (PHP)</a:t>
              </a: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95942" y="5218733"/>
              <a:ext cx="5280146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A function from one finite set to a smaller finite set cannot be one-to-one: There must be at least 2 elements in the domain that have the same image in the co-domain.</a:t>
              </a:r>
              <a:endParaRPr lang="en-SG" sz="24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4F5B356-3E27-43F8-AE1E-96E0C0A676D6}"/>
              </a:ext>
            </a:extLst>
          </p:cNvPr>
          <p:cNvSpPr txBox="1"/>
          <p:nvPr/>
        </p:nvSpPr>
        <p:spPr>
          <a:xfrm>
            <a:off x="3203194" y="5990039"/>
            <a:ext cx="46367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400" dirty="0"/>
              <a:t>Epp uses the terms </a:t>
            </a:r>
            <a:r>
              <a:rPr lang="en-SG" sz="2400" dirty="0">
                <a:solidFill>
                  <a:srgbClr val="0033CC"/>
                </a:solidFill>
              </a:rPr>
              <a:t>one-to-one</a:t>
            </a:r>
            <a:r>
              <a:rPr lang="en-SG" sz="2400" dirty="0"/>
              <a:t> for </a:t>
            </a:r>
            <a:r>
              <a:rPr lang="en-SG" sz="2400" dirty="0">
                <a:solidFill>
                  <a:srgbClr val="0033CC"/>
                </a:solidFill>
              </a:rPr>
              <a:t>injective</a:t>
            </a:r>
            <a:r>
              <a:rPr lang="en-SG" sz="2400" dirty="0"/>
              <a:t>, and </a:t>
            </a:r>
            <a:r>
              <a:rPr lang="en-SG" sz="2400" dirty="0">
                <a:solidFill>
                  <a:srgbClr val="0033CC"/>
                </a:solidFill>
              </a:rPr>
              <a:t>onto</a:t>
            </a:r>
            <a:r>
              <a:rPr lang="en-SG" sz="2400" dirty="0"/>
              <a:t> for </a:t>
            </a:r>
            <a:r>
              <a:rPr lang="en-SG" sz="2400" dirty="0">
                <a:solidFill>
                  <a:srgbClr val="0033CC"/>
                </a:solidFill>
              </a:rPr>
              <a:t>surjective</a:t>
            </a:r>
            <a:r>
              <a:rPr lang="en-SG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13656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3" y="1651833"/>
            <a:ext cx="7507477" cy="24934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/>
            </a:pPr>
            <a:r>
              <a:rPr lang="en-US" altLang="en-US" dirty="0"/>
              <a:t>In a group of six people, must there be at least two who were born in the same month?</a:t>
            </a:r>
          </a:p>
          <a:p>
            <a:pPr marL="544513" indent="-544513">
              <a:lnSpc>
                <a:spcPct val="100000"/>
              </a:lnSpc>
              <a:spcBef>
                <a:spcPts val="0"/>
              </a:spcBef>
              <a:buNone/>
              <a:tabLst>
                <a:tab pos="544513" algn="l"/>
              </a:tabLst>
            </a:pPr>
            <a:r>
              <a:rPr lang="en-US" altLang="en-US" dirty="0"/>
              <a:t>	In a group of 13 people, must there be at least two who were born in the same month? Why?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10 – Applying the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6898240" y="2114634"/>
            <a:ext cx="850053" cy="5574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No.</a:t>
            </a: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36" y="3640138"/>
            <a:ext cx="5830796" cy="308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3"/>
          <p:cNvSpPr txBox="1">
            <a:spLocks noChangeArrowheads="1"/>
          </p:cNvSpPr>
          <p:nvPr/>
        </p:nvSpPr>
        <p:spPr>
          <a:xfrm>
            <a:off x="6594232" y="4071449"/>
            <a:ext cx="2356337" cy="22849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Yes. At least 2 people must have been born in the same month.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2644" y="682652"/>
            <a:ext cx="1267925" cy="1238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05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4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4" y="1651833"/>
            <a:ext cx="7675428" cy="1383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 startAt="2"/>
            </a:pPr>
            <a:r>
              <a:rPr lang="en-US" altLang="en-US" dirty="0"/>
              <a:t>Among the population of Singapore, are there at least two people with the same number of hairs on their heads? Why?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10 – Applying the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42" name="Rectangle 3"/>
          <p:cNvSpPr txBox="1">
            <a:spLocks noChangeArrowheads="1"/>
          </p:cNvSpPr>
          <p:nvPr/>
        </p:nvSpPr>
        <p:spPr>
          <a:xfrm>
            <a:off x="900032" y="3034992"/>
            <a:ext cx="7198586" cy="15111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Population of Singapore: 5.47m (June 2014).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Hairs on head: average up to 150,000; no more than 300,000.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59" y="606475"/>
            <a:ext cx="1370360" cy="1253879"/>
          </a:xfrm>
          <a:prstGeom prst="rect">
            <a:avLst/>
          </a:prstGeom>
        </p:spPr>
      </p:pic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900032" y="4716457"/>
            <a:ext cx="7198586" cy="15111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Define a function </a:t>
            </a:r>
            <a:r>
              <a:rPr lang="en-US" altLang="en-US" i="1" dirty="0"/>
              <a:t>H</a:t>
            </a:r>
            <a:r>
              <a:rPr lang="en-US" altLang="en-US" dirty="0"/>
              <a:t> from the set of people in Singapore {</a:t>
            </a:r>
            <a:r>
              <a:rPr lang="en-US" altLang="en-US" i="1" dirty="0"/>
              <a:t>x</a:t>
            </a:r>
            <a:r>
              <a:rPr lang="en-US" altLang="en-US" baseline="-25000" dirty="0"/>
              <a:t>1</a:t>
            </a:r>
            <a:r>
              <a:rPr lang="en-US" altLang="en-US" dirty="0"/>
              <a:t>, </a:t>
            </a:r>
            <a:r>
              <a:rPr lang="en-US" altLang="en-US" i="1" dirty="0"/>
              <a:t>x</a:t>
            </a:r>
            <a:r>
              <a:rPr lang="en-US" altLang="en-US" baseline="-25000" dirty="0"/>
              <a:t>2</a:t>
            </a:r>
            <a:r>
              <a:rPr lang="en-US" altLang="en-US" dirty="0"/>
              <a:t>, … </a:t>
            </a:r>
            <a:r>
              <a:rPr lang="en-US" altLang="en-US" i="1" dirty="0" err="1"/>
              <a:t>x</a:t>
            </a:r>
            <a:r>
              <a:rPr lang="en-US" altLang="en-US" i="1" baseline="-25000" dirty="0" err="1"/>
              <a:t>p</a:t>
            </a:r>
            <a:r>
              <a:rPr lang="en-US" altLang="en-US" dirty="0"/>
              <a:t>} to the set {0, 1, 2, … 300000} as shown in the next slide.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6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2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The Pigeonhole Principle: Introduction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4" y="1651833"/>
            <a:ext cx="7675428" cy="1383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eriod" startAt="2"/>
            </a:pPr>
            <a:r>
              <a:rPr lang="en-US" altLang="en-US" dirty="0"/>
              <a:t>Among the population of Singapore, are there at least two people with the same number of hairs on their heads? Why?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10 – Applying the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459" y="606475"/>
            <a:ext cx="1370360" cy="1253879"/>
          </a:xfrm>
          <a:prstGeom prst="rect">
            <a:avLst/>
          </a:prstGeom>
        </p:spPr>
      </p:pic>
      <p:grpSp>
        <p:nvGrpSpPr>
          <p:cNvPr id="3" name="Group 2"/>
          <p:cNvGrpSpPr/>
          <p:nvPr/>
        </p:nvGrpSpPr>
        <p:grpSpPr>
          <a:xfrm>
            <a:off x="332424" y="3137838"/>
            <a:ext cx="5791349" cy="2971255"/>
            <a:chOff x="332424" y="3137838"/>
            <a:chExt cx="5791349" cy="2971255"/>
          </a:xfrm>
        </p:grpSpPr>
        <p:pic>
          <p:nvPicPr>
            <p:cNvPr id="28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123" y="3197618"/>
              <a:ext cx="5708650" cy="2911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332424" y="3137838"/>
              <a:ext cx="197484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SG" sz="1400" dirty="0"/>
                <a:t>People in Singapore</a:t>
              </a:r>
            </a:p>
          </p:txBody>
        </p:sp>
      </p:grp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6020957" y="3731702"/>
            <a:ext cx="2651813" cy="228490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altLang="en-US" dirty="0"/>
              <a:t>Yes. At least 2 people must have the same number of hairs on their heads.</a:t>
            </a:r>
          </a:p>
        </p:txBody>
      </p:sp>
    </p:spTree>
    <p:extLst>
      <p:ext uri="{BB962C8B-B14F-4D97-AF65-F5344CB8AC3E}">
        <p14:creationId xmlns:p14="http://schemas.microsoft.com/office/powerpoint/2010/main" val="2800190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59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Application to Decimal Expansions of Fractions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332424" y="1513612"/>
            <a:ext cx="8354376" cy="13831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dirty="0"/>
              <a:t>One important consequence of </a:t>
            </a:r>
            <a:r>
              <a:rPr lang="en-US" altLang="en-US"/>
              <a:t>the pigeonhole </a:t>
            </a:r>
            <a:r>
              <a:rPr lang="en-US" altLang="en-US" dirty="0"/>
              <a:t>principle is the fact that </a:t>
            </a:r>
            <a:r>
              <a:rPr lang="en-US" altLang="en-US" i="1" dirty="0">
                <a:solidFill>
                  <a:srgbClr val="C00000"/>
                </a:solidFill>
              </a:rPr>
              <a:t>the decimal expansion of any rational number either terminates or repeats</a:t>
            </a:r>
            <a:r>
              <a:rPr lang="en-US" altLang="en-US" dirty="0"/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Application to Decimal Expansions of Fractions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4135" y="2813478"/>
            <a:ext cx="4574003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SG" sz="2800" dirty="0"/>
              <a:t>A terminating decimal: 3.625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54135" y="3554903"/>
            <a:ext cx="4574003" cy="523220"/>
            <a:chOff x="1406769" y="3771542"/>
            <a:chExt cx="4574003" cy="523220"/>
          </a:xfrm>
        </p:grpSpPr>
        <p:sp>
          <p:nvSpPr>
            <p:cNvPr id="32" name="TextBox 31"/>
            <p:cNvSpPr txBox="1"/>
            <p:nvPr/>
          </p:nvSpPr>
          <p:spPr>
            <a:xfrm>
              <a:off x="1406769" y="3771542"/>
              <a:ext cx="4574003" cy="52322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A repeating decimal: 2.38246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5169877" y="3856521"/>
              <a:ext cx="545123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/>
          <p:cNvSpPr txBox="1"/>
          <p:nvPr/>
        </p:nvSpPr>
        <p:spPr>
          <a:xfrm>
            <a:off x="5328138" y="3550028"/>
            <a:ext cx="3497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dirty="0"/>
              <a:t>(2.38246246246246…)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332424" y="4152141"/>
            <a:ext cx="8645364" cy="2524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dirty="0"/>
              <a:t>A rational number can be written as a fraction </a:t>
            </a:r>
            <a:r>
              <a:rPr lang="en-US" altLang="en-US" i="1" dirty="0"/>
              <a:t>a</a:t>
            </a:r>
            <a:r>
              <a:rPr lang="en-US" altLang="en-US" dirty="0"/>
              <a:t>/</a:t>
            </a:r>
            <a:r>
              <a:rPr lang="en-US" altLang="en-US" i="1" dirty="0"/>
              <a:t>b</a:t>
            </a:r>
            <a:r>
              <a:rPr lang="en-US" altLang="en-US" dirty="0"/>
              <a:t>, </a:t>
            </a:r>
            <a:r>
              <a:rPr lang="en-US" altLang="en-US" i="1" dirty="0"/>
              <a:t>b</a:t>
            </a:r>
            <a:r>
              <a:rPr lang="en-US" altLang="en-US" dirty="0"/>
              <a:t>≠0.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dirty="0"/>
              <a:t>When one integer is divided by another, it is the pigeonhole principle (together with the quotient-remainder theorem) that guarantees that such a repetition of remainders (and hence decimal digits) must always occur. </a:t>
            </a:r>
          </a:p>
        </p:txBody>
      </p:sp>
    </p:spTree>
    <p:extLst>
      <p:ext uri="{BB962C8B-B14F-4D97-AF65-F5344CB8AC3E}">
        <p14:creationId xmlns:p14="http://schemas.microsoft.com/office/powerpoint/2010/main" val="3722210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Application to Decimal Expansions of Fractions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332424" y="974081"/>
            <a:ext cx="8354376" cy="1152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Consider </a:t>
            </a:r>
            <a:r>
              <a:rPr lang="en-US" altLang="en-US" sz="2400" i="1" dirty="0"/>
              <a:t>a</a:t>
            </a:r>
            <a:r>
              <a:rPr lang="en-US" altLang="en-US" sz="2400" dirty="0"/>
              <a:t>/</a:t>
            </a:r>
            <a:r>
              <a:rPr lang="en-US" altLang="en-US" sz="2400" i="1" dirty="0"/>
              <a:t>b</a:t>
            </a:r>
            <a:r>
              <a:rPr lang="en-US" altLang="en-US" sz="2400" dirty="0"/>
              <a:t>, where for simplicity assume that </a:t>
            </a:r>
            <a:r>
              <a:rPr lang="en-US" altLang="en-US" sz="2400" i="1" dirty="0"/>
              <a:t>a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b</a:t>
            </a:r>
            <a:r>
              <a:rPr lang="en-US" altLang="en-US" sz="2400" dirty="0"/>
              <a:t> are positive. The decimal expansion of </a:t>
            </a:r>
            <a:r>
              <a:rPr lang="en-US" altLang="en-US" sz="2400" i="1" dirty="0"/>
              <a:t>a</a:t>
            </a:r>
            <a:r>
              <a:rPr lang="en-US" altLang="en-US" sz="2400" dirty="0"/>
              <a:t>/</a:t>
            </a:r>
            <a:r>
              <a:rPr lang="en-US" altLang="en-US" sz="2400" i="1" dirty="0"/>
              <a:t>b</a:t>
            </a:r>
            <a:r>
              <a:rPr lang="en-US" altLang="en-US" sz="2400" dirty="0"/>
              <a:t> is obtained by dividing </a:t>
            </a:r>
            <a:r>
              <a:rPr lang="en-US" altLang="en-US" sz="2400" i="1" dirty="0"/>
              <a:t>a</a:t>
            </a:r>
            <a:r>
              <a:rPr lang="en-US" altLang="en-US" sz="2400" dirty="0"/>
              <a:t> by </a:t>
            </a:r>
            <a:r>
              <a:rPr lang="en-US" altLang="en-US" sz="2400" i="1" dirty="0"/>
              <a:t>b</a:t>
            </a:r>
            <a:r>
              <a:rPr lang="en-US" altLang="en-US" sz="2400" dirty="0"/>
              <a:t> as illustrated here for </a:t>
            </a:r>
            <a:r>
              <a:rPr lang="en-US" altLang="en-US" sz="2400" i="1" dirty="0"/>
              <a:t>a</a:t>
            </a:r>
            <a:r>
              <a:rPr lang="en-US" altLang="en-US" sz="2400" dirty="0"/>
              <a:t> = 3 and </a:t>
            </a:r>
            <a:r>
              <a:rPr lang="en-US" altLang="en-US" sz="2400" i="1" dirty="0"/>
              <a:t>b</a:t>
            </a:r>
            <a:r>
              <a:rPr lang="en-US" altLang="en-US" sz="2400" dirty="0"/>
              <a:t> = 14.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138" y="2264572"/>
            <a:ext cx="2660650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ectangle 3"/>
          <p:cNvSpPr txBox="1">
            <a:spLocks noChangeArrowheads="1"/>
          </p:cNvSpPr>
          <p:nvPr/>
        </p:nvSpPr>
        <p:spPr>
          <a:xfrm>
            <a:off x="332424" y="2193350"/>
            <a:ext cx="5984714" cy="1194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/>
              <a:t>Let </a:t>
            </a:r>
            <a:r>
              <a:rPr lang="en-US" altLang="en-US" sz="2400" i="1" dirty="0">
                <a:solidFill>
                  <a:srgbClr val="C00000"/>
                </a:solidFill>
              </a:rPr>
              <a:t>r</a:t>
            </a:r>
            <a:r>
              <a:rPr lang="en-US" altLang="en-US" sz="2400" baseline="-20000" dirty="0">
                <a:solidFill>
                  <a:srgbClr val="C00000"/>
                </a:solidFill>
              </a:rPr>
              <a:t>0</a:t>
            </a:r>
            <a:r>
              <a:rPr lang="en-US" altLang="en-US" sz="2400" dirty="0"/>
              <a:t> = </a:t>
            </a:r>
            <a:r>
              <a:rPr lang="en-US" altLang="en-US" sz="2400" i="1" dirty="0"/>
              <a:t>a</a:t>
            </a:r>
            <a:r>
              <a:rPr lang="en-US" altLang="en-US" sz="2400" dirty="0"/>
              <a:t> and let </a:t>
            </a:r>
            <a:r>
              <a:rPr lang="en-US" altLang="en-US" sz="2400" i="1" dirty="0">
                <a:solidFill>
                  <a:srgbClr val="C00000"/>
                </a:solidFill>
              </a:rPr>
              <a:t>r</a:t>
            </a:r>
            <a:r>
              <a:rPr lang="en-US" altLang="en-US" sz="2400" baseline="-20000" dirty="0">
                <a:solidFill>
                  <a:srgbClr val="C00000"/>
                </a:solidFill>
              </a:rPr>
              <a:t>1</a:t>
            </a:r>
            <a:r>
              <a:rPr lang="en-US" altLang="en-US" sz="2400" dirty="0"/>
              <a:t>, </a:t>
            </a:r>
            <a:r>
              <a:rPr lang="en-US" altLang="en-US" sz="2400" i="1" dirty="0">
                <a:solidFill>
                  <a:srgbClr val="C00000"/>
                </a:solidFill>
              </a:rPr>
              <a:t>r</a:t>
            </a:r>
            <a:r>
              <a:rPr lang="en-US" altLang="en-US" sz="2400" baseline="-20000" dirty="0">
                <a:solidFill>
                  <a:srgbClr val="C00000"/>
                </a:solidFill>
              </a:rPr>
              <a:t>2</a:t>
            </a:r>
            <a:r>
              <a:rPr lang="en-US" altLang="en-US" sz="2400" dirty="0"/>
              <a:t>, </a:t>
            </a:r>
            <a:r>
              <a:rPr lang="en-US" altLang="en-US" sz="2400" i="1" dirty="0">
                <a:solidFill>
                  <a:srgbClr val="C00000"/>
                </a:solidFill>
              </a:rPr>
              <a:t>r</a:t>
            </a:r>
            <a:r>
              <a:rPr lang="en-US" altLang="en-US" sz="2400" baseline="-20000" dirty="0">
                <a:solidFill>
                  <a:srgbClr val="C00000"/>
                </a:solidFill>
              </a:rPr>
              <a:t>3</a:t>
            </a:r>
            <a:r>
              <a:rPr lang="en-US" altLang="en-US" sz="2400" dirty="0"/>
              <a:t>, . . . be the successive remainders obtained in the long division of </a:t>
            </a:r>
            <a:r>
              <a:rPr lang="en-US" altLang="en-US" sz="2400" i="1" dirty="0"/>
              <a:t>a</a:t>
            </a:r>
            <a:r>
              <a:rPr lang="en-US" altLang="en-US" sz="2400" dirty="0"/>
              <a:t> by </a:t>
            </a:r>
            <a:r>
              <a:rPr lang="en-US" altLang="en-US" sz="2400" i="1" dirty="0"/>
              <a:t>b</a:t>
            </a:r>
            <a:r>
              <a:rPr lang="en-US" altLang="en-US" sz="2400" dirty="0"/>
              <a:t>.</a:t>
            </a: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332424" y="3402433"/>
            <a:ext cx="5984714" cy="153968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/>
              <a:t>By the quotient-remainder theorem </a:t>
            </a:r>
            <a:r>
              <a:rPr lang="en-US" altLang="en-US" sz="2000" dirty="0">
                <a:solidFill>
                  <a:srgbClr val="006600"/>
                </a:solidFill>
              </a:rPr>
              <a:t>(Theorem 8.1.16: Division Theorem)</a:t>
            </a:r>
            <a:r>
              <a:rPr lang="en-US" altLang="en-US" sz="2400" dirty="0"/>
              <a:t>, each remainder must be between 0 and </a:t>
            </a:r>
            <a:r>
              <a:rPr lang="en-US" altLang="en-US" sz="2400" i="1" dirty="0"/>
              <a:t>b</a:t>
            </a:r>
            <a:r>
              <a:rPr lang="en-US" altLang="en-US" sz="2400" dirty="0"/>
              <a:t> – 1. (Here, </a:t>
            </a:r>
            <a:r>
              <a:rPr lang="en-US" altLang="en-US" sz="2400" i="1" dirty="0"/>
              <a:t>b</a:t>
            </a:r>
            <a:r>
              <a:rPr lang="en-US" altLang="en-US" sz="2400" dirty="0"/>
              <a:t> is 14, and so the remainders are from 0 to 13.)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332423" y="4957097"/>
            <a:ext cx="6577335" cy="1702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/>
              <a:t>If some remainder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i</a:t>
            </a:r>
            <a:r>
              <a:rPr lang="en-US" altLang="en-US" sz="2400" dirty="0"/>
              <a:t> = 0, then the division terminates and </a:t>
            </a:r>
            <a:r>
              <a:rPr lang="en-US" altLang="en-US" sz="2400" i="1" dirty="0"/>
              <a:t>a</a:t>
            </a:r>
            <a:r>
              <a:rPr lang="en-US" altLang="en-US" sz="2400" dirty="0"/>
              <a:t>/</a:t>
            </a:r>
            <a:r>
              <a:rPr lang="en-US" altLang="en-US" sz="2400" i="1" dirty="0"/>
              <a:t>b</a:t>
            </a:r>
            <a:r>
              <a:rPr lang="en-US" altLang="en-US" sz="2400" dirty="0"/>
              <a:t> has a terminating decimal expansion. If no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i</a:t>
            </a:r>
            <a:r>
              <a:rPr lang="en-US" altLang="en-US" sz="2400" dirty="0">
                <a:solidFill>
                  <a:srgbClr val="C00000"/>
                </a:solidFill>
              </a:rPr>
              <a:t> </a:t>
            </a:r>
            <a:r>
              <a:rPr lang="en-US" altLang="en-US" sz="2400" dirty="0"/>
              <a:t>= 0, then the division process and hence the sequence of remainders continues forever.</a:t>
            </a:r>
          </a:p>
        </p:txBody>
      </p:sp>
    </p:spTree>
    <p:extLst>
      <p:ext uri="{BB962C8B-B14F-4D97-AF65-F5344CB8AC3E}">
        <p14:creationId xmlns:p14="http://schemas.microsoft.com/office/powerpoint/2010/main" val="2368120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2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61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Application to Decimal Expansions of Fractions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324356" y="974082"/>
            <a:ext cx="8432782" cy="12843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By the PHP, since there are more remainders than values that the remainders can take, some remainder value must repeat: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j</a:t>
            </a:r>
            <a:r>
              <a:rPr lang="en-US" altLang="en-US" sz="2400" dirty="0"/>
              <a:t> =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k</a:t>
            </a:r>
            <a:r>
              <a:rPr lang="en-US" altLang="en-US" sz="2400" dirty="0"/>
              <a:t>, for some indices </a:t>
            </a:r>
            <a:r>
              <a:rPr lang="en-US" altLang="en-US" sz="2400" i="1" dirty="0"/>
              <a:t>j</a:t>
            </a:r>
            <a:r>
              <a:rPr lang="en-US" altLang="en-US" sz="2400" dirty="0"/>
              <a:t> and </a:t>
            </a:r>
            <a:r>
              <a:rPr lang="en-US" altLang="en-US" sz="2400" i="1" dirty="0"/>
              <a:t>k</a:t>
            </a:r>
            <a:r>
              <a:rPr lang="en-US" altLang="en-US" sz="2400" dirty="0"/>
              <a:t> with </a:t>
            </a:r>
            <a:r>
              <a:rPr lang="en-US" altLang="en-US" sz="2400" i="1" dirty="0"/>
              <a:t>j</a:t>
            </a:r>
            <a:r>
              <a:rPr lang="en-US" altLang="en-US" sz="2400" dirty="0"/>
              <a:t> &lt; </a:t>
            </a:r>
            <a:r>
              <a:rPr lang="en-US" altLang="en-US" sz="2400" i="1" dirty="0"/>
              <a:t>k</a:t>
            </a:r>
            <a:r>
              <a:rPr lang="en-US" altLang="en-US" sz="2400" dirty="0"/>
              <a:t>.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487" y="2189371"/>
            <a:ext cx="4995863" cy="274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324356" y="2458314"/>
            <a:ext cx="3282324" cy="19325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/>
              <a:t>It follows that the decimal digits obtained from the divisions between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j</a:t>
            </a:r>
            <a:r>
              <a:rPr lang="en-US" altLang="en-US" sz="2400" dirty="0"/>
              <a:t> and </a:t>
            </a:r>
            <a:r>
              <a:rPr lang="en-US" altLang="en-US" sz="2400" i="1" dirty="0" err="1">
                <a:solidFill>
                  <a:srgbClr val="C00000"/>
                </a:solidFill>
              </a:rPr>
              <a:t>r</a:t>
            </a:r>
            <a:r>
              <a:rPr lang="en-US" altLang="en-US" sz="2400" i="1" baseline="-20000" dirty="0" err="1">
                <a:solidFill>
                  <a:srgbClr val="C00000"/>
                </a:solidFill>
              </a:rPr>
              <a:t>k</a:t>
            </a:r>
            <a:r>
              <a:rPr lang="en-US" altLang="en-US" sz="2400" baseline="-20000" dirty="0">
                <a:solidFill>
                  <a:srgbClr val="C00000"/>
                </a:solidFill>
              </a:rPr>
              <a:t> – 1</a:t>
            </a:r>
            <a:r>
              <a:rPr lang="en-US" altLang="en-US" sz="2400" dirty="0">
                <a:solidFill>
                  <a:srgbClr val="C00000"/>
                </a:solidFill>
              </a:rPr>
              <a:t> </a:t>
            </a:r>
            <a:r>
              <a:rPr lang="en-US" altLang="en-US" sz="2400" dirty="0"/>
              <a:t>repeat forever.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24356" y="4868264"/>
            <a:ext cx="8190994" cy="1488087"/>
            <a:chOff x="324356" y="4868264"/>
            <a:chExt cx="8190994" cy="1488087"/>
          </a:xfrm>
        </p:grpSpPr>
        <p:sp>
          <p:nvSpPr>
            <p:cNvPr id="35" name="Rectangle 3"/>
            <p:cNvSpPr txBox="1">
              <a:spLocks noChangeArrowheads="1"/>
            </p:cNvSpPr>
            <p:nvPr/>
          </p:nvSpPr>
          <p:spPr>
            <a:xfrm>
              <a:off x="324356" y="4868264"/>
              <a:ext cx="8190994" cy="1488087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spcBef>
                  <a:spcPct val="0"/>
                </a:spcBef>
                <a:spcAft>
                  <a:spcPts val="600"/>
                </a:spcAft>
                <a:buFontTx/>
                <a:buNone/>
              </a:pPr>
              <a:r>
                <a:rPr lang="en-US" altLang="en-US" sz="2400" dirty="0"/>
                <a:t>In the case of 3/14, the repetition begins with </a:t>
              </a:r>
              <a:r>
                <a:rPr lang="en-US" altLang="en-US" sz="2400" i="1" dirty="0">
                  <a:solidFill>
                    <a:srgbClr val="C00000"/>
                  </a:solidFill>
                </a:rPr>
                <a:t>r</a:t>
              </a:r>
              <a:r>
                <a:rPr lang="en-US" altLang="en-US" sz="2400" baseline="-20000" dirty="0">
                  <a:solidFill>
                    <a:srgbClr val="C00000"/>
                  </a:solidFill>
                </a:rPr>
                <a:t>7</a:t>
              </a:r>
              <a:r>
                <a:rPr lang="en-US" altLang="en-US" sz="2400" dirty="0"/>
                <a:t> = 2 = </a:t>
              </a:r>
              <a:r>
                <a:rPr lang="en-US" altLang="en-US" sz="2400" i="1" dirty="0">
                  <a:solidFill>
                    <a:srgbClr val="C00000"/>
                  </a:solidFill>
                </a:rPr>
                <a:t>r</a:t>
              </a:r>
              <a:r>
                <a:rPr lang="en-US" altLang="en-US" sz="2400" baseline="-20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and the decimal expansion repeats the quotients obtained from the divisions from </a:t>
              </a:r>
              <a:r>
                <a:rPr lang="en-US" altLang="en-US" sz="2400" i="1" dirty="0">
                  <a:solidFill>
                    <a:srgbClr val="C00000"/>
                  </a:solidFill>
                </a:rPr>
                <a:t>r</a:t>
              </a:r>
              <a:r>
                <a:rPr lang="en-US" altLang="en-US" sz="2400" baseline="-20000" dirty="0">
                  <a:solidFill>
                    <a:srgbClr val="C00000"/>
                  </a:solidFill>
                </a:rPr>
                <a:t>1</a:t>
              </a:r>
              <a:r>
                <a:rPr lang="en-US" altLang="en-US" sz="2400" dirty="0"/>
                <a:t> through </a:t>
              </a:r>
              <a:r>
                <a:rPr lang="en-US" altLang="en-US" sz="2400" i="1" dirty="0">
                  <a:solidFill>
                    <a:srgbClr val="C00000"/>
                  </a:solidFill>
                </a:rPr>
                <a:t>r</a:t>
              </a:r>
              <a:r>
                <a:rPr lang="en-US" altLang="en-US" sz="2400" baseline="-20000" dirty="0">
                  <a:solidFill>
                    <a:srgbClr val="C00000"/>
                  </a:solidFill>
                </a:rPr>
                <a:t>6</a:t>
              </a:r>
              <a:r>
                <a:rPr lang="en-US" altLang="en-US" sz="2400" dirty="0"/>
                <a:t> forever:</a:t>
              </a:r>
            </a:p>
            <a:p>
              <a:pPr marL="0" indent="0">
                <a:spcBef>
                  <a:spcPct val="0"/>
                </a:spcBef>
                <a:spcAft>
                  <a:spcPts val="600"/>
                </a:spcAft>
                <a:buFontTx/>
                <a:buNone/>
                <a:tabLst>
                  <a:tab pos="2144713" algn="l"/>
                </a:tabLst>
              </a:pPr>
              <a:r>
                <a:rPr lang="en-US" altLang="en-US" sz="2400" dirty="0"/>
                <a:t>	3/14 = 0.2142857</a:t>
              </a: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3816179" y="5983227"/>
              <a:ext cx="947107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8132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62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67523" y="1658496"/>
            <a:ext cx="7947828" cy="12781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600" dirty="0"/>
              <a:t>If</a:t>
            </a:r>
            <a:r>
              <a:rPr lang="en-US" altLang="en-US" sz="2600" i="1" dirty="0"/>
              <a:t> n</a:t>
            </a:r>
            <a:r>
              <a:rPr lang="en-US" altLang="en-US" sz="2600" dirty="0"/>
              <a:t> pigeons fly into </a:t>
            </a:r>
            <a:r>
              <a:rPr lang="en-US" altLang="en-US" sz="2600" i="1" dirty="0"/>
              <a:t>m</a:t>
            </a:r>
            <a:r>
              <a:rPr lang="en-US" altLang="en-US" sz="2600" dirty="0"/>
              <a:t> pigeonholes and, for some positive integer </a:t>
            </a:r>
            <a:r>
              <a:rPr lang="en-US" altLang="en-US" sz="2600" i="1" dirty="0"/>
              <a:t>k</a:t>
            </a:r>
            <a:r>
              <a:rPr lang="en-US" altLang="en-US" sz="2600" dirty="0"/>
              <a:t>, </a:t>
            </a:r>
            <a:r>
              <a:rPr lang="en-US" altLang="en-US" sz="2600" i="1" dirty="0"/>
              <a:t>k</a:t>
            </a:r>
            <a:r>
              <a:rPr lang="en-US" altLang="en-US" sz="2600" dirty="0"/>
              <a:t> &lt; </a:t>
            </a:r>
            <a:r>
              <a:rPr lang="en-US" altLang="en-US" sz="2600" i="1" dirty="0"/>
              <a:t>n</a:t>
            </a:r>
            <a:r>
              <a:rPr lang="en-US" altLang="en-US" sz="2600" dirty="0"/>
              <a:t>/</a:t>
            </a:r>
            <a:r>
              <a:rPr lang="en-US" altLang="en-US" sz="2600" i="1" dirty="0"/>
              <a:t>m</a:t>
            </a:r>
            <a:r>
              <a:rPr lang="en-US" altLang="en-US" sz="2600" dirty="0"/>
              <a:t>, then at least one pigeonhole contains </a:t>
            </a:r>
            <a:r>
              <a:rPr lang="en-US" altLang="en-US" sz="2600" i="1" dirty="0"/>
              <a:t>k</a:t>
            </a:r>
            <a:r>
              <a:rPr lang="en-US" altLang="en-US" sz="2600" dirty="0"/>
              <a:t> + 1 or more pigeons.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663368" y="3059724"/>
            <a:ext cx="7947827" cy="2925841"/>
            <a:chOff x="730522" y="4598517"/>
            <a:chExt cx="7947827" cy="2925841"/>
          </a:xfrm>
        </p:grpSpPr>
        <p:sp>
          <p:nvSpPr>
            <p:cNvPr id="35" name="Rectangle 34"/>
            <p:cNvSpPr/>
            <p:nvPr/>
          </p:nvSpPr>
          <p:spPr>
            <a:xfrm>
              <a:off x="730522" y="4598517"/>
              <a:ext cx="7947827" cy="292584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30523" y="4598517"/>
              <a:ext cx="7947826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98474" y="4645644"/>
              <a:ext cx="52303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Generalized Pigeonhole Principle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95941" y="5218733"/>
              <a:ext cx="7786563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For any function </a:t>
              </a:r>
              <a:r>
                <a:rPr lang="en-SG" sz="2800" i="1" dirty="0"/>
                <a:t>f</a:t>
              </a:r>
              <a:r>
                <a:rPr lang="en-SG" sz="2800" dirty="0"/>
                <a:t> from a finite set </a:t>
              </a:r>
              <a:r>
                <a:rPr lang="en-SG" sz="2800" i="1" dirty="0"/>
                <a:t>X</a:t>
              </a:r>
              <a:r>
                <a:rPr lang="en-SG" sz="2800" dirty="0"/>
                <a:t> with </a:t>
              </a:r>
              <a:r>
                <a:rPr lang="en-SG" sz="2800" i="1" dirty="0"/>
                <a:t>n </a:t>
              </a:r>
              <a:r>
                <a:rPr lang="en-SG" sz="2800" dirty="0"/>
                <a:t>elements to a finite set </a:t>
              </a:r>
              <a:r>
                <a:rPr lang="en-SG" sz="2800" i="1" dirty="0"/>
                <a:t>Y</a:t>
              </a:r>
              <a:r>
                <a:rPr lang="en-SG" sz="2800" dirty="0"/>
                <a:t> with </a:t>
              </a:r>
              <a:r>
                <a:rPr lang="en-SG" sz="2800" i="1" dirty="0"/>
                <a:t>m</a:t>
              </a:r>
              <a:r>
                <a:rPr lang="en-SG" sz="2800" dirty="0"/>
                <a:t> elements and for any positive integer </a:t>
              </a:r>
              <a:r>
                <a:rPr lang="en-SG" sz="2800" i="1" dirty="0"/>
                <a:t>k</a:t>
              </a:r>
              <a:r>
                <a:rPr lang="en-SG" sz="2800" dirty="0"/>
                <a:t>, if </a:t>
              </a:r>
              <a:r>
                <a:rPr lang="en-SG" sz="2800" i="1" dirty="0"/>
                <a:t>k</a:t>
              </a:r>
              <a:r>
                <a:rPr lang="en-SG" sz="2800" dirty="0"/>
                <a:t> &lt; </a:t>
              </a:r>
              <a:r>
                <a:rPr lang="en-SG" sz="2800" i="1" dirty="0"/>
                <a:t>n</a:t>
              </a:r>
              <a:r>
                <a:rPr lang="en-SG" sz="2800" dirty="0"/>
                <a:t>/</a:t>
              </a:r>
              <a:r>
                <a:rPr lang="en-SG" sz="2800" i="1" dirty="0"/>
                <a:t>m</a:t>
              </a:r>
              <a:r>
                <a:rPr lang="en-SG" sz="2800" dirty="0"/>
                <a:t>, then there is some </a:t>
              </a:r>
              <a:r>
                <a:rPr lang="en-SG" sz="2800" i="1" dirty="0"/>
                <a:t>y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 </a:t>
              </a:r>
              <a:r>
                <a:rPr lang="en-SG" sz="2800" i="1" dirty="0">
                  <a:sym typeface="Symbol" panose="05050102010706020507" pitchFamily="18" charset="2"/>
                </a:rPr>
                <a:t>Y</a:t>
              </a:r>
              <a:r>
                <a:rPr lang="en-SG" sz="2800" dirty="0">
                  <a:sym typeface="Symbol" panose="05050102010706020507" pitchFamily="18" charset="2"/>
                </a:rPr>
                <a:t> such that </a:t>
              </a:r>
              <a:r>
                <a:rPr lang="en-SG" sz="2800" i="1" dirty="0">
                  <a:sym typeface="Symbol" panose="05050102010706020507" pitchFamily="18" charset="2"/>
                </a:rPr>
                <a:t>y</a:t>
              </a:r>
              <a:r>
                <a:rPr lang="en-SG" sz="2800" dirty="0">
                  <a:sym typeface="Symbol" panose="05050102010706020507" pitchFamily="18" charset="2"/>
                </a:rPr>
                <a:t> is the image of</a:t>
              </a:r>
              <a:r>
                <a:rPr lang="en-SG" sz="2800" dirty="0"/>
                <a:t> at least </a:t>
              </a:r>
              <a:r>
                <a:rPr lang="en-SG" sz="2800" i="1" dirty="0"/>
                <a:t>k</a:t>
              </a:r>
              <a:r>
                <a:rPr lang="en-SG" sz="2800" dirty="0"/>
                <a:t> + 1 distinct elements of </a:t>
              </a:r>
              <a:r>
                <a:rPr lang="en-SG" sz="2800" i="1" dirty="0"/>
                <a:t>X</a:t>
              </a:r>
              <a:r>
                <a:rPr lang="en-SG" sz="2800" dirty="0"/>
                <a:t>.</a:t>
              </a:r>
              <a:endParaRPr lang="en-SG" sz="24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9033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63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67523" y="1658496"/>
            <a:ext cx="7947828" cy="14464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Show how the generalized pigeonhole principle implies that in a group of 85 people, at least 4 must have the same last initial (‘A’, ‘B’, …, ‘Z’).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11 – Applying the General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2138" y="3261495"/>
            <a:ext cx="7993211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/>
              <a:t>In this example the pigeons are the 85 people and the pigeonholes are the 26 possible last initials of their names. Note that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127722" y="4709744"/>
            <a:ext cx="2888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800" dirty="0"/>
              <a:t>3 &lt; 85/26 </a:t>
            </a:r>
            <a:r>
              <a:rPr lang="en-SG" sz="2800" dirty="0">
                <a:sym typeface="Symbol" panose="05050102010706020507" pitchFamily="18" charset="2"/>
              </a:rPr>
              <a:t> 3.27</a:t>
            </a:r>
            <a:endParaRPr lang="en-SG" sz="2800" dirty="0"/>
          </a:p>
        </p:txBody>
      </p:sp>
    </p:spTree>
    <p:extLst>
      <p:ext uri="{BB962C8B-B14F-4D97-AF65-F5344CB8AC3E}">
        <p14:creationId xmlns:p14="http://schemas.microsoft.com/office/powerpoint/2010/main" val="2222022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64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67523" y="1658496"/>
            <a:ext cx="3441769" cy="235598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Consider the function </a:t>
            </a:r>
            <a:r>
              <a:rPr lang="en-US" altLang="en-US" i="1" dirty="0"/>
              <a:t>L</a:t>
            </a:r>
            <a:r>
              <a:rPr lang="en-US" altLang="en-US" dirty="0"/>
              <a:t> from people to initials defined by the following arrow diagram.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Example 11 – Applying the General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22138" y="4166049"/>
            <a:ext cx="7993211" cy="138499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/>
              <a:t>Since 3 &lt; 85/26, the generalized pigeonhole principle states that some initial must be the image of at least four (3 + 1) people.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9425" y="1703082"/>
            <a:ext cx="4337050" cy="231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522138" y="5663853"/>
            <a:ext cx="7993211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800" dirty="0"/>
              <a:t>Thus, at least 4 people have the same last initial.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15294" y="5848221"/>
            <a:ext cx="418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sym typeface="Wingdings" panose="05000000000000000000" pitchFamily="2" charset="2"/>
              </a:rPr>
              <a:t>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25283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9" grpId="0" animBg="1"/>
      <p:bldP spid="2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65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4" name="Oval 63"/>
          <p:cNvSpPr/>
          <p:nvPr/>
        </p:nvSpPr>
        <p:spPr>
          <a:xfrm>
            <a:off x="7839900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567523" y="1166127"/>
            <a:ext cx="7947828" cy="18760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Consider the following contrapositive form of the generalized pigeonhole principle. You may find it natural to use the contrapositive form of the generalized pigeonhole principle in certain situations.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663368" y="3059724"/>
            <a:ext cx="7947827" cy="2925841"/>
            <a:chOff x="730522" y="4598517"/>
            <a:chExt cx="7947827" cy="2925841"/>
          </a:xfrm>
        </p:grpSpPr>
        <p:sp>
          <p:nvSpPr>
            <p:cNvPr id="35" name="Rectangle 34"/>
            <p:cNvSpPr/>
            <p:nvPr/>
          </p:nvSpPr>
          <p:spPr>
            <a:xfrm>
              <a:off x="730522" y="4598517"/>
              <a:ext cx="7947827" cy="2925841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accent5">
                  <a:lumMod val="40000"/>
                  <a:lumOff val="6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730523" y="4598517"/>
              <a:ext cx="7947826" cy="573090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SG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898474" y="4645644"/>
              <a:ext cx="76840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400" dirty="0">
                  <a:solidFill>
                    <a:schemeClr val="bg1"/>
                  </a:solidFill>
                </a:rPr>
                <a:t>Generalized Pigeonhole Principle (Contrapositive Form)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795941" y="5218733"/>
              <a:ext cx="7786563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SG" sz="2800" dirty="0"/>
                <a:t>For any function </a:t>
              </a:r>
              <a:r>
                <a:rPr lang="en-SG" sz="2800" i="1" dirty="0"/>
                <a:t>f</a:t>
              </a:r>
              <a:r>
                <a:rPr lang="en-SG" sz="2800" dirty="0"/>
                <a:t> from a finite set </a:t>
              </a:r>
              <a:r>
                <a:rPr lang="en-SG" sz="2800" i="1" dirty="0"/>
                <a:t>X</a:t>
              </a:r>
              <a:r>
                <a:rPr lang="en-SG" sz="2800" dirty="0"/>
                <a:t> with </a:t>
              </a:r>
              <a:r>
                <a:rPr lang="en-SG" sz="2800" i="1" dirty="0"/>
                <a:t>n </a:t>
              </a:r>
              <a:r>
                <a:rPr lang="en-SG" sz="2800" dirty="0"/>
                <a:t>elements to a finite set </a:t>
              </a:r>
              <a:r>
                <a:rPr lang="en-SG" sz="2800" i="1" dirty="0"/>
                <a:t>Y</a:t>
              </a:r>
              <a:r>
                <a:rPr lang="en-SG" sz="2800" dirty="0"/>
                <a:t> with </a:t>
              </a:r>
              <a:r>
                <a:rPr lang="en-SG" sz="2800" i="1" dirty="0"/>
                <a:t>m</a:t>
              </a:r>
              <a:r>
                <a:rPr lang="en-SG" sz="2800" dirty="0"/>
                <a:t> elements and for any positive integer </a:t>
              </a:r>
              <a:r>
                <a:rPr lang="en-SG" sz="2800" i="1" dirty="0"/>
                <a:t>k</a:t>
              </a:r>
              <a:r>
                <a:rPr lang="en-SG" sz="2800" dirty="0"/>
                <a:t>, if for each </a:t>
              </a:r>
              <a:r>
                <a:rPr lang="en-SG" sz="2800" i="1" dirty="0"/>
                <a:t>y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 </a:t>
              </a:r>
              <a:r>
                <a:rPr lang="en-SG" sz="2800" i="1" dirty="0">
                  <a:sym typeface="Symbol" panose="05050102010706020507" pitchFamily="18" charset="2"/>
                </a:rPr>
                <a:t>Y</a:t>
              </a:r>
              <a:r>
                <a:rPr lang="en-SG" sz="2800" dirty="0">
                  <a:sym typeface="Symbol" panose="05050102010706020507" pitchFamily="18" charset="2"/>
                </a:rPr>
                <a:t>, </a:t>
              </a:r>
              <a:r>
                <a:rPr lang="en-SG" sz="2800" i="1" dirty="0">
                  <a:sym typeface="Symbol" panose="05050102010706020507" pitchFamily="18" charset="2"/>
                </a:rPr>
                <a:t>f </a:t>
              </a:r>
              <a:r>
                <a:rPr lang="en-SG" sz="2800" baseline="30000" dirty="0">
                  <a:sym typeface="Symbol" panose="05050102010706020507" pitchFamily="18" charset="2"/>
                </a:rPr>
                <a:t>–</a:t>
              </a:r>
              <a:r>
                <a:rPr lang="en-SG" sz="2800" baseline="30000">
                  <a:sym typeface="Symbol" panose="05050102010706020507" pitchFamily="18" charset="2"/>
                </a:rPr>
                <a:t>1</a:t>
              </a:r>
              <a:r>
                <a:rPr lang="en-SG" sz="2800">
                  <a:sym typeface="Symbol" panose="05050102010706020507" pitchFamily="18" charset="2"/>
                </a:rPr>
                <a:t>({</a:t>
              </a:r>
              <a:r>
                <a:rPr lang="en-SG" sz="2800" i="1">
                  <a:sym typeface="Symbol" panose="05050102010706020507" pitchFamily="18" charset="2"/>
                </a:rPr>
                <a:t>y}</a:t>
              </a:r>
              <a:r>
                <a:rPr lang="en-SG" sz="2800">
                  <a:sym typeface="Symbol" panose="05050102010706020507" pitchFamily="18" charset="2"/>
                </a:rPr>
                <a:t>) </a:t>
              </a:r>
              <a:r>
                <a:rPr lang="en-SG" sz="2800" dirty="0">
                  <a:sym typeface="Symbol" panose="05050102010706020507" pitchFamily="18" charset="2"/>
                </a:rPr>
                <a:t>has at most </a:t>
              </a:r>
              <a:r>
                <a:rPr lang="en-SG" sz="2800" i="1" dirty="0">
                  <a:sym typeface="Symbol" panose="05050102010706020507" pitchFamily="18" charset="2"/>
                </a:rPr>
                <a:t>k</a:t>
              </a:r>
              <a:r>
                <a:rPr lang="en-SG" sz="2800" dirty="0">
                  <a:sym typeface="Symbol" panose="05050102010706020507" pitchFamily="18" charset="2"/>
                </a:rPr>
                <a:t> elements, then </a:t>
              </a:r>
              <a:r>
                <a:rPr lang="en-SG" sz="2800" i="1" dirty="0">
                  <a:sym typeface="Symbol" panose="05050102010706020507" pitchFamily="18" charset="2"/>
                </a:rPr>
                <a:t>X</a:t>
              </a:r>
              <a:r>
                <a:rPr lang="en-SG" sz="2800" dirty="0">
                  <a:sym typeface="Symbol" panose="05050102010706020507" pitchFamily="18" charset="2"/>
                </a:rPr>
                <a:t> has at most </a:t>
              </a:r>
              <a:r>
                <a:rPr lang="en-SG" sz="2800" i="1" dirty="0">
                  <a:sym typeface="Symbol" panose="05050102010706020507" pitchFamily="18" charset="2"/>
                </a:rPr>
                <a:t>km</a:t>
              </a:r>
              <a:r>
                <a:rPr lang="en-SG" sz="2800" dirty="0">
                  <a:sym typeface="Symbol" panose="05050102010706020507" pitchFamily="18" charset="2"/>
                </a:rPr>
                <a:t> elements; in other words, </a:t>
              </a:r>
              <a:r>
                <a:rPr lang="en-SG" sz="2800" i="1" dirty="0"/>
                <a:t>n</a:t>
              </a:r>
              <a:r>
                <a:rPr lang="en-SG" sz="2800" dirty="0"/>
                <a:t> </a:t>
              </a:r>
              <a:r>
                <a:rPr lang="en-SG" sz="2800" dirty="0">
                  <a:sym typeface="Symbol" panose="05050102010706020507" pitchFamily="18" charset="2"/>
                </a:rPr>
                <a:t></a:t>
              </a:r>
              <a:r>
                <a:rPr lang="en-SG" sz="2800" dirty="0"/>
                <a:t> </a:t>
              </a:r>
              <a:r>
                <a:rPr lang="en-SG" sz="2800" i="1" dirty="0"/>
                <a:t>km</a:t>
              </a:r>
              <a:r>
                <a:rPr lang="en-SG" sz="2800" dirty="0"/>
                <a:t>.</a:t>
              </a:r>
              <a:endParaRPr lang="en-SG" sz="2800" dirty="0">
                <a:solidFill>
                  <a:srgbClr val="0033CC"/>
                </a:solidFill>
                <a:sym typeface="Symbol" panose="050501020107060205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8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66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522139" y="1166127"/>
            <a:ext cx="8189614" cy="1014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For instance, the result of Example 11 can be explained as follows: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522139" y="2251854"/>
            <a:ext cx="8196257" cy="10143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Suppose no 4 people out of the 85 had the same last initial. Then at most 3 would share any particular one.</a:t>
            </a:r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522139" y="3337581"/>
            <a:ext cx="8196257" cy="19330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By the generalized pigeonhole principle (contrapositive form), this would imply that the total number of people is at most 3 </a:t>
            </a:r>
            <a:r>
              <a:rPr lang="en-US" altLang="en-US" sz="2400" b="1" dirty="0">
                <a:sym typeface="Symbol" panose="05050102010706020507" pitchFamily="18" charset="2"/>
              </a:rPr>
              <a:t></a:t>
            </a:r>
            <a:r>
              <a:rPr lang="en-US" altLang="en-US" sz="2400" b="1" dirty="0">
                <a:sym typeface="Wingdings 2" panose="05020102010507070707" pitchFamily="18" charset="2"/>
              </a:rPr>
              <a:t> </a:t>
            </a:r>
            <a:r>
              <a:rPr lang="en-US" altLang="en-US" dirty="0"/>
              <a:t>26 = 78. But this contradicts the fact that there are 85 people in all.</a:t>
            </a:r>
          </a:p>
        </p:txBody>
      </p:sp>
      <p:sp>
        <p:nvSpPr>
          <p:cNvPr id="32" name="Rectangle 3"/>
          <p:cNvSpPr txBox="1">
            <a:spLocks noChangeArrowheads="1"/>
          </p:cNvSpPr>
          <p:nvPr/>
        </p:nvSpPr>
        <p:spPr>
          <a:xfrm>
            <a:off x="522139" y="5268152"/>
            <a:ext cx="8196257" cy="5875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Hence at least 4 people share a last initial.</a:t>
            </a:r>
          </a:p>
        </p:txBody>
      </p:sp>
    </p:spTree>
    <p:extLst>
      <p:ext uri="{BB962C8B-B14F-4D97-AF65-F5344CB8AC3E}">
        <p14:creationId xmlns:p14="http://schemas.microsoft.com/office/powerpoint/2010/main" val="10061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67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522139" y="1459071"/>
            <a:ext cx="8189614" cy="18292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/>
              <a:t>There are 42 students who are to share 12 computers. Each student uses exactly 1 computer, and no computer is used by more than 6 students. Show that at least 5 computers are used by 3 or more students.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0" y="784038"/>
            <a:ext cx="9144000" cy="611060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</a:schemeClr>
              </a:gs>
              <a:gs pos="9000">
                <a:srgbClr val="0033CC"/>
              </a:gs>
              <a:gs pos="92000">
                <a:srgbClr val="0033CC"/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2800" dirty="0">
                <a:solidFill>
                  <a:schemeClr val="bg1"/>
                </a:solidFill>
              </a:rPr>
              <a:t>  </a:t>
            </a:r>
            <a:r>
              <a:rPr lang="en-SG" sz="2400" dirty="0">
                <a:solidFill>
                  <a:schemeClr val="bg1"/>
                </a:solidFill>
              </a:rPr>
              <a:t>Example 12 – Using the General Pigeonhole Principle (Contrapositive)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522139" y="3337581"/>
            <a:ext cx="8196257" cy="279945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b="1" dirty="0"/>
              <a:t>Using an Argument by Contradiction:</a:t>
            </a:r>
            <a:r>
              <a:rPr lang="en-US" altLang="en-US" dirty="0"/>
              <a:t> Suppose not. Suppose that 4 or fewer computers are used by 3 or more students. </a:t>
            </a:r>
            <a:r>
              <a:rPr lang="en-US" altLang="en-US" i="1" dirty="0"/>
              <a:t>[A contradiction will be derived</a:t>
            </a:r>
            <a:r>
              <a:rPr lang="en-US" altLang="en-US" dirty="0"/>
              <a:t>.</a:t>
            </a:r>
            <a:r>
              <a:rPr lang="en-US" altLang="en-US" i="1" dirty="0"/>
              <a:t>]</a:t>
            </a:r>
            <a:r>
              <a:rPr lang="en-US" altLang="en-US" dirty="0"/>
              <a:t> Then </a:t>
            </a:r>
            <a:r>
              <a:rPr lang="en-US" altLang="en-US" dirty="0">
                <a:solidFill>
                  <a:srgbClr val="C00000"/>
                </a:solidFill>
              </a:rPr>
              <a:t>8 or more computers are used by 2 or fewer students</a:t>
            </a:r>
            <a:r>
              <a:rPr lang="en-US" altLang="en-US" dirty="0"/>
              <a:t>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dirty="0"/>
              <a:t>Divide the set of computers into two subsets: </a:t>
            </a:r>
            <a:r>
              <a:rPr lang="en-US" altLang="en-US" i="1" dirty="0"/>
              <a:t>C</a:t>
            </a:r>
            <a:r>
              <a:rPr lang="en-US" altLang="en-US" baseline="-25000" dirty="0"/>
              <a:t>1</a:t>
            </a:r>
            <a:r>
              <a:rPr lang="en-US" altLang="en-US" dirty="0"/>
              <a:t> and </a:t>
            </a:r>
            <a:r>
              <a:rPr lang="en-US" altLang="en-US" i="1" dirty="0"/>
              <a:t>C</a:t>
            </a:r>
            <a:r>
              <a:rPr lang="en-US" altLang="en-US" baseline="-25000" dirty="0"/>
              <a:t>2</a:t>
            </a:r>
            <a:r>
              <a:rPr lang="en-US" alt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6727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68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522139" y="1033996"/>
            <a:ext cx="8196257" cy="183175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dirty="0"/>
              <a:t>Into </a:t>
            </a:r>
            <a:r>
              <a:rPr lang="en-US" altLang="en-US" i="1" dirty="0"/>
              <a:t>C</a:t>
            </a:r>
            <a:r>
              <a:rPr lang="en-US" altLang="en-US" baseline="-20000" dirty="0"/>
              <a:t>1</a:t>
            </a:r>
            <a:r>
              <a:rPr lang="en-US" altLang="en-US" dirty="0"/>
              <a:t> place 8 of the computers used by 2 or fewer students; into </a:t>
            </a:r>
            <a:r>
              <a:rPr lang="en-US" altLang="en-US" i="1" dirty="0"/>
              <a:t>C</a:t>
            </a:r>
            <a:r>
              <a:rPr lang="en-US" altLang="en-US" baseline="-20000" dirty="0"/>
              <a:t>2</a:t>
            </a:r>
            <a:r>
              <a:rPr lang="en-US" altLang="en-US" dirty="0"/>
              <a:t> place the computers used by 3 or more students plus any remaining computers (to make a total of 4 computers in </a:t>
            </a:r>
            <a:r>
              <a:rPr lang="en-US" altLang="en-US" i="1" dirty="0"/>
              <a:t>C</a:t>
            </a:r>
            <a:r>
              <a:rPr lang="en-US" altLang="en-US" baseline="-20000" dirty="0"/>
              <a:t>2</a:t>
            </a:r>
            <a:r>
              <a:rPr lang="en-US" altLang="en-US" dirty="0"/>
              <a:t>).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973892"/>
            <a:ext cx="70659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/>
          <p:nvPr/>
        </p:nvSpPr>
        <p:spPr>
          <a:xfrm>
            <a:off x="2497563" y="5991822"/>
            <a:ext cx="428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dirty="0"/>
              <a:t>Figure 9.4.3 The set of 12 computers</a:t>
            </a:r>
          </a:p>
        </p:txBody>
      </p:sp>
    </p:spTree>
    <p:extLst>
      <p:ext uri="{BB962C8B-B14F-4D97-AF65-F5344CB8AC3E}">
        <p14:creationId xmlns:p14="http://schemas.microsoft.com/office/powerpoint/2010/main" val="266247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69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4" name="Rectangle 3"/>
          <p:cNvSpPr txBox="1">
            <a:spLocks noChangeArrowheads="1"/>
          </p:cNvSpPr>
          <p:nvPr/>
        </p:nvSpPr>
        <p:spPr>
          <a:xfrm>
            <a:off x="237775" y="870028"/>
            <a:ext cx="4374135" cy="162698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Since at most 2 students are served by any one computer in </a:t>
            </a:r>
            <a:r>
              <a:rPr lang="en-US" altLang="en-US" sz="2000" i="1" dirty="0"/>
              <a:t>C</a:t>
            </a:r>
            <a:r>
              <a:rPr lang="en-US" altLang="en-US" sz="2000" baseline="-20000" dirty="0"/>
              <a:t>1</a:t>
            </a:r>
            <a:r>
              <a:rPr lang="en-US" altLang="en-US" sz="2000" dirty="0"/>
              <a:t>, by the generalized pigeonhole principle (contrapositive form), the computers in set </a:t>
            </a:r>
            <a:r>
              <a:rPr lang="en-US" altLang="en-US" sz="2000" i="1" dirty="0"/>
              <a:t>C</a:t>
            </a:r>
            <a:r>
              <a:rPr lang="en-US" altLang="en-US" sz="2000" baseline="-20000" dirty="0"/>
              <a:t>1</a:t>
            </a:r>
            <a:r>
              <a:rPr lang="en-US" altLang="en-US" sz="2000" dirty="0"/>
              <a:t> serve </a:t>
            </a:r>
            <a:r>
              <a:rPr lang="en-US" altLang="en-US" sz="2000" dirty="0">
                <a:solidFill>
                  <a:srgbClr val="C00000"/>
                </a:solidFill>
              </a:rPr>
              <a:t>at most 2</a:t>
            </a:r>
            <a:r>
              <a:rPr lang="en-US" altLang="en-US" sz="2000" b="1" dirty="0">
                <a:solidFill>
                  <a:srgbClr val="C00000"/>
                </a:solidFill>
                <a:sym typeface="Wingdings 2" panose="05020102010507070707" pitchFamily="18" charset="2"/>
              </a:rPr>
              <a:t> </a:t>
            </a:r>
            <a:r>
              <a:rPr lang="en-US" altLang="en-US" sz="2000" b="1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en-US" sz="2000" b="1" dirty="0">
                <a:solidFill>
                  <a:srgbClr val="C00000"/>
                </a:solidFill>
                <a:sym typeface="Wingdings 2" panose="05020102010507070707" pitchFamily="18" charset="2"/>
              </a:rPr>
              <a:t> </a:t>
            </a:r>
            <a:r>
              <a:rPr lang="en-US" altLang="en-US" sz="2000" dirty="0">
                <a:solidFill>
                  <a:srgbClr val="C00000"/>
                </a:solidFill>
              </a:rPr>
              <a:t>8 = 16 students</a:t>
            </a:r>
            <a:r>
              <a:rPr lang="en-US" altLang="en-US" sz="2000" dirty="0"/>
              <a:t>.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4717902" y="870027"/>
            <a:ext cx="4374135" cy="162699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000" dirty="0"/>
              <a:t>Since at most 6 students are served by any one computer in </a:t>
            </a:r>
            <a:r>
              <a:rPr lang="en-US" altLang="en-US" sz="2000" i="1" dirty="0"/>
              <a:t>C</a:t>
            </a:r>
            <a:r>
              <a:rPr lang="en-US" altLang="en-US" sz="2000" baseline="-20000" dirty="0"/>
              <a:t>2</a:t>
            </a:r>
            <a:r>
              <a:rPr lang="en-US" altLang="en-US" sz="2000" dirty="0"/>
              <a:t>, by the generalized pigeonhole principle (contrapositive form), the computers in set </a:t>
            </a:r>
            <a:r>
              <a:rPr lang="en-US" altLang="en-US" sz="2000" i="1" dirty="0"/>
              <a:t>C</a:t>
            </a:r>
            <a:r>
              <a:rPr lang="en-US" altLang="en-US" sz="2000" baseline="-20000" dirty="0"/>
              <a:t>2</a:t>
            </a:r>
            <a:r>
              <a:rPr lang="en-US" altLang="en-US" sz="2000" dirty="0"/>
              <a:t> serve </a:t>
            </a:r>
            <a:r>
              <a:rPr lang="en-US" altLang="en-US" sz="2000" dirty="0">
                <a:solidFill>
                  <a:srgbClr val="C00000"/>
                </a:solidFill>
              </a:rPr>
              <a:t>at most 6</a:t>
            </a:r>
            <a:r>
              <a:rPr lang="en-US" altLang="en-US" sz="2000" b="1" dirty="0">
                <a:solidFill>
                  <a:srgbClr val="C00000"/>
                </a:solidFill>
                <a:sym typeface="Wingdings 2" panose="05020102010507070707" pitchFamily="18" charset="2"/>
              </a:rPr>
              <a:t> </a:t>
            </a:r>
            <a:r>
              <a:rPr lang="en-US" altLang="en-US" sz="2000" b="1" dirty="0">
                <a:solidFill>
                  <a:srgbClr val="C00000"/>
                </a:solidFill>
                <a:sym typeface="Symbol" panose="05050102010706020507" pitchFamily="18" charset="2"/>
              </a:rPr>
              <a:t></a:t>
            </a:r>
            <a:r>
              <a:rPr lang="en-US" altLang="en-US" sz="2000" b="1" dirty="0">
                <a:solidFill>
                  <a:srgbClr val="C00000"/>
                </a:solidFill>
                <a:sym typeface="Wingdings 2" panose="05020102010507070707" pitchFamily="18" charset="2"/>
              </a:rPr>
              <a:t> </a:t>
            </a:r>
            <a:r>
              <a:rPr lang="en-US" altLang="en-US" sz="2000" dirty="0">
                <a:solidFill>
                  <a:srgbClr val="C00000"/>
                </a:solidFill>
              </a:rPr>
              <a:t>4 = 24 students</a:t>
            </a:r>
            <a:r>
              <a:rPr lang="en-US" altLang="en-US" sz="2000" dirty="0"/>
              <a:t>.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38421"/>
            <a:ext cx="7065963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2497563" y="6356351"/>
            <a:ext cx="428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000" dirty="0"/>
              <a:t>Figure 9.4.3 The set of 12 computers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>
          <a:xfrm>
            <a:off x="567523" y="2567684"/>
            <a:ext cx="8058551" cy="119542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Total number of students served by the computers is at most </a:t>
            </a:r>
            <a:r>
              <a:rPr lang="en-US" altLang="en-US" sz="2000" dirty="0">
                <a:solidFill>
                  <a:srgbClr val="C00000"/>
                </a:solidFill>
              </a:rPr>
              <a:t>24 + 16 = 40</a:t>
            </a:r>
            <a:r>
              <a:rPr lang="en-US" altLang="en-US" sz="2000" dirty="0"/>
              <a:t>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This contradicts that there are 42 students, each served by a computer.</a:t>
            </a: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Therefore, the supposition is false.</a:t>
            </a:r>
          </a:p>
        </p:txBody>
      </p:sp>
    </p:spTree>
    <p:extLst>
      <p:ext uri="{BB962C8B-B14F-4D97-AF65-F5344CB8AC3E}">
        <p14:creationId xmlns:p14="http://schemas.microsoft.com/office/powerpoint/2010/main" val="193681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3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14994"/>
            <a:ext cx="9144000" cy="5149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noAutofit/>
          </a:bodyPr>
          <a:lstStyle/>
          <a:p>
            <a:endParaRPr lang="en-SG" sz="135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-643"/>
            <a:ext cx="9144000" cy="4616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200" dirty="0">
                <a:solidFill>
                  <a:schemeClr val="bg1">
                    <a:lumMod val="95000"/>
                  </a:schemeClr>
                </a:solidFill>
              </a:rPr>
              <a:t> Introduction</a:t>
            </a:r>
            <a:r>
              <a:rPr lang="en-SG" sz="1200" dirty="0">
                <a:solidFill>
                  <a:schemeClr val="bg1"/>
                </a:solidFill>
              </a:rPr>
              <a:t>	Possibility Trees and Multiplication Rule	Counting Elements of Disjoint Sets		</a:t>
            </a:r>
            <a:r>
              <a:rPr lang="en-SG" sz="1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The Pigeonhole Principle </a:t>
            </a: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  <a:p>
            <a:pPr>
              <a:tabLst>
                <a:tab pos="201216" algn="l"/>
                <a:tab pos="1543050" algn="l"/>
                <a:tab pos="2289572" algn="l"/>
                <a:tab pos="3025379" algn="l"/>
                <a:tab pos="3701654" algn="l"/>
                <a:tab pos="4579144" algn="l"/>
                <a:tab pos="5314950" algn="l"/>
                <a:tab pos="5849541" algn="l"/>
                <a:tab pos="6727031" algn="l"/>
                <a:tab pos="7261622" algn="l"/>
                <a:tab pos="8008144" algn="l"/>
                <a:tab pos="8612981" algn="l"/>
              </a:tabLst>
            </a:pPr>
            <a:r>
              <a:rPr lang="en-SG" sz="1200" dirty="0">
                <a:solidFill>
                  <a:schemeClr val="bg1"/>
                </a:solidFill>
              </a:rPr>
              <a:t>	</a:t>
            </a:r>
            <a:endParaRPr lang="en-SG" sz="1050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70</a:t>
            </a:fld>
            <a:endParaRPr lang="en-SG" dirty="0"/>
          </a:p>
        </p:txBody>
      </p:sp>
      <p:sp>
        <p:nvSpPr>
          <p:cNvPr id="53" name="Oval 52"/>
          <p:cNvSpPr/>
          <p:nvPr/>
        </p:nvSpPr>
        <p:spPr>
          <a:xfrm>
            <a:off x="3243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4" name="Oval 53"/>
          <p:cNvSpPr/>
          <p:nvPr/>
        </p:nvSpPr>
        <p:spPr>
          <a:xfrm>
            <a:off x="47675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5" name="Oval 54"/>
          <p:cNvSpPr/>
          <p:nvPr/>
        </p:nvSpPr>
        <p:spPr>
          <a:xfrm>
            <a:off x="663368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6" name="Oval 55"/>
          <p:cNvSpPr/>
          <p:nvPr/>
        </p:nvSpPr>
        <p:spPr>
          <a:xfrm>
            <a:off x="46725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7" name="Oval 56"/>
          <p:cNvSpPr/>
          <p:nvPr/>
        </p:nvSpPr>
        <p:spPr>
          <a:xfrm>
            <a:off x="4824919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58" name="Oval 57"/>
          <p:cNvSpPr/>
          <p:nvPr/>
        </p:nvSpPr>
        <p:spPr>
          <a:xfrm>
            <a:off x="499760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1" name="Oval 60"/>
          <p:cNvSpPr/>
          <p:nvPr/>
        </p:nvSpPr>
        <p:spPr>
          <a:xfrm>
            <a:off x="73468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2" name="Oval 61"/>
          <p:cNvSpPr/>
          <p:nvPr/>
        </p:nvSpPr>
        <p:spPr>
          <a:xfrm>
            <a:off x="749926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3" name="Oval 62"/>
          <p:cNvSpPr/>
          <p:nvPr/>
        </p:nvSpPr>
        <p:spPr>
          <a:xfrm>
            <a:off x="7671949" y="303853"/>
            <a:ext cx="90767" cy="7430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7" name="Oval 66"/>
          <p:cNvSpPr/>
          <p:nvPr/>
        </p:nvSpPr>
        <p:spPr>
          <a:xfrm>
            <a:off x="16631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8" name="Oval 67"/>
          <p:cNvSpPr/>
          <p:nvPr/>
        </p:nvSpPr>
        <p:spPr>
          <a:xfrm>
            <a:off x="1815533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9" name="Oval 68"/>
          <p:cNvSpPr/>
          <p:nvPr/>
        </p:nvSpPr>
        <p:spPr>
          <a:xfrm>
            <a:off x="1998174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0" name="Oval 69"/>
          <p:cNvSpPr/>
          <p:nvPr/>
        </p:nvSpPr>
        <p:spPr>
          <a:xfrm>
            <a:off x="2166125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71" name="Oval 70"/>
          <p:cNvSpPr/>
          <p:nvPr/>
        </p:nvSpPr>
        <p:spPr>
          <a:xfrm>
            <a:off x="2334076" y="303853"/>
            <a:ext cx="90767" cy="7430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496558"/>
            <a:ext cx="9144000" cy="32733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1000">
                <a:schemeClr val="accent5">
                  <a:lumMod val="75000"/>
                </a:schemeClr>
              </a:gs>
              <a:gs pos="91000">
                <a:schemeClr val="accent5">
                  <a:lumMod val="75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5400000" scaled="1"/>
          </a:gradFill>
        </p:spPr>
        <p:txBody>
          <a:bodyPr wrap="square" rtlCol="0">
            <a:noAutofit/>
          </a:bodyPr>
          <a:lstStyle/>
          <a:p>
            <a:pPr>
              <a:tabLst>
                <a:tab pos="201216" algn="l"/>
              </a:tabLst>
            </a:pPr>
            <a:r>
              <a:rPr lang="en-SG" sz="900" dirty="0">
                <a:solidFill>
                  <a:schemeClr val="bg1"/>
                </a:solidFill>
              </a:rPr>
              <a:t>	</a:t>
            </a:r>
            <a:r>
              <a:rPr lang="en-SG" sz="1400" dirty="0">
                <a:solidFill>
                  <a:schemeClr val="bg1"/>
                </a:solidFill>
              </a:rPr>
              <a:t>Generalized Pigeonhole Principle</a:t>
            </a:r>
            <a:endParaRPr lang="en-SG" sz="2000" dirty="0">
              <a:solidFill>
                <a:schemeClr val="bg1"/>
              </a:solidFill>
            </a:endParaRPr>
          </a:p>
        </p:txBody>
      </p:sp>
      <p:sp>
        <p:nvSpPr>
          <p:cNvPr id="25" name="Rectangle 3"/>
          <p:cNvSpPr txBox="1">
            <a:spLocks noChangeArrowheads="1"/>
          </p:cNvSpPr>
          <p:nvPr/>
        </p:nvSpPr>
        <p:spPr>
          <a:xfrm>
            <a:off x="237775" y="975382"/>
            <a:ext cx="8431440" cy="77021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b="1" dirty="0"/>
              <a:t>Using a Direct Argument:</a:t>
            </a:r>
            <a:r>
              <a:rPr lang="en-US" altLang="en-US" sz="2400" dirty="0"/>
              <a:t> Let </a:t>
            </a:r>
            <a:r>
              <a:rPr lang="en-US" altLang="en-US" sz="2400" i="1" dirty="0"/>
              <a:t>k</a:t>
            </a:r>
            <a:r>
              <a:rPr lang="en-US" altLang="en-US" sz="2400" dirty="0"/>
              <a:t> be the number of </a:t>
            </a:r>
            <a:br>
              <a:rPr lang="en-US" altLang="en-US" sz="2400" dirty="0"/>
            </a:br>
            <a:r>
              <a:rPr lang="en-US" altLang="en-US" sz="2400" dirty="0"/>
              <a:t>computers used by 3 or more students. </a:t>
            </a:r>
            <a:r>
              <a:rPr lang="en-US" altLang="en-US" sz="2400" i="1" dirty="0"/>
              <a:t>[We must show that k </a:t>
            </a:r>
            <a:r>
              <a:rPr lang="en-US" altLang="en-US" sz="2400" b="1" dirty="0">
                <a:sym typeface="Symbol" panose="05050102010706020507" pitchFamily="18" charset="2"/>
              </a:rPr>
              <a:t></a:t>
            </a:r>
            <a:r>
              <a:rPr lang="en-US" altLang="en-US" sz="2400" i="1" dirty="0"/>
              <a:t> </a:t>
            </a:r>
            <a:r>
              <a:rPr lang="en-US" altLang="en-US" sz="2400" dirty="0"/>
              <a:t>5.</a:t>
            </a:r>
            <a:r>
              <a:rPr lang="en-US" altLang="en-US" sz="2400" i="1" dirty="0"/>
              <a:t>]</a:t>
            </a:r>
            <a:r>
              <a:rPr lang="en-US" altLang="en-US" sz="2400" dirty="0"/>
              <a:t> </a:t>
            </a:r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>
          <a:xfrm>
            <a:off x="237775" y="1874891"/>
            <a:ext cx="8431440" cy="76280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Because each computer is used by at most 6 students, these computers are used by at </a:t>
            </a:r>
            <a:r>
              <a:rPr lang="en-US" altLang="en-US" sz="2000" dirty="0">
                <a:solidFill>
                  <a:srgbClr val="C00000"/>
                </a:solidFill>
              </a:rPr>
              <a:t>most 6</a:t>
            </a:r>
            <a:r>
              <a:rPr lang="en-US" altLang="en-US" sz="2000" i="1" dirty="0">
                <a:solidFill>
                  <a:srgbClr val="C00000"/>
                </a:solidFill>
              </a:rPr>
              <a:t>k</a:t>
            </a:r>
            <a:r>
              <a:rPr lang="en-US" altLang="en-US" sz="2000" dirty="0">
                <a:solidFill>
                  <a:srgbClr val="C00000"/>
                </a:solidFill>
              </a:rPr>
              <a:t> students </a:t>
            </a:r>
            <a:r>
              <a:rPr lang="en-US" altLang="en-US" sz="2000" dirty="0"/>
              <a:t>(by the generalized PHP (contrapositive form)).</a:t>
            </a:r>
          </a:p>
        </p:txBody>
      </p:sp>
      <p:sp>
        <p:nvSpPr>
          <p:cNvPr id="30" name="Rectangle 3"/>
          <p:cNvSpPr txBox="1">
            <a:spLocks noChangeArrowheads="1"/>
          </p:cNvSpPr>
          <p:nvPr/>
        </p:nvSpPr>
        <p:spPr>
          <a:xfrm>
            <a:off x="237775" y="2755363"/>
            <a:ext cx="8431440" cy="40648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Each of the remaining 12 – </a:t>
            </a:r>
            <a:r>
              <a:rPr lang="en-US" altLang="en-US" sz="2000" i="1" dirty="0"/>
              <a:t>k</a:t>
            </a:r>
            <a:r>
              <a:rPr lang="en-US" altLang="en-US" sz="2000" dirty="0"/>
              <a:t> computers is used by at most 2 students.</a:t>
            </a:r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>
          <a:xfrm>
            <a:off x="237775" y="3273401"/>
            <a:ext cx="8431440" cy="71995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Taken together, they are used by </a:t>
            </a:r>
            <a:r>
              <a:rPr lang="en-US" altLang="en-US" sz="2000" dirty="0">
                <a:solidFill>
                  <a:srgbClr val="C00000"/>
                </a:solidFill>
              </a:rPr>
              <a:t>at most 2(12 – </a:t>
            </a:r>
            <a:r>
              <a:rPr lang="en-US" altLang="en-US" sz="2000" i="1" dirty="0">
                <a:solidFill>
                  <a:srgbClr val="C00000"/>
                </a:solidFill>
              </a:rPr>
              <a:t>k</a:t>
            </a:r>
            <a:r>
              <a:rPr lang="en-US" altLang="en-US" sz="2000" dirty="0">
                <a:solidFill>
                  <a:srgbClr val="C00000"/>
                </a:solidFill>
              </a:rPr>
              <a:t>) = 24 – 2</a:t>
            </a:r>
            <a:r>
              <a:rPr lang="en-US" altLang="en-US" sz="2000" i="1" dirty="0">
                <a:solidFill>
                  <a:srgbClr val="C00000"/>
                </a:solidFill>
              </a:rPr>
              <a:t>k</a:t>
            </a:r>
            <a:r>
              <a:rPr lang="en-US" altLang="en-US" sz="2000" dirty="0">
                <a:solidFill>
                  <a:srgbClr val="C00000"/>
                </a:solidFill>
              </a:rPr>
              <a:t> students</a:t>
            </a:r>
            <a:r>
              <a:rPr lang="en-US" altLang="en-US" sz="2000" dirty="0"/>
              <a:t> (again, by the generalized PHP).</a:t>
            </a:r>
          </a:p>
        </p:txBody>
      </p:sp>
      <p:sp>
        <p:nvSpPr>
          <p:cNvPr id="35" name="Rectangle 3"/>
          <p:cNvSpPr txBox="1">
            <a:spLocks noChangeArrowheads="1"/>
          </p:cNvSpPr>
          <p:nvPr/>
        </p:nvSpPr>
        <p:spPr>
          <a:xfrm>
            <a:off x="237775" y="4064339"/>
            <a:ext cx="8431440" cy="88014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400" dirty="0"/>
              <a:t>Thus the maximum number of students served by the computers is 6</a:t>
            </a:r>
            <a:r>
              <a:rPr lang="en-US" altLang="en-US" sz="2400" i="1" dirty="0"/>
              <a:t>k</a:t>
            </a:r>
            <a:r>
              <a:rPr lang="en-US" altLang="en-US" sz="2400" dirty="0"/>
              <a:t> + (24 – 2</a:t>
            </a:r>
            <a:r>
              <a:rPr lang="en-US" altLang="en-US" sz="2400" i="1" dirty="0"/>
              <a:t>k</a:t>
            </a:r>
            <a:r>
              <a:rPr lang="en-US" altLang="en-US" sz="2400" dirty="0"/>
              <a:t>) = </a:t>
            </a:r>
            <a:r>
              <a:rPr lang="en-US" altLang="en-US" sz="2400" dirty="0">
                <a:solidFill>
                  <a:srgbClr val="C00000"/>
                </a:solidFill>
              </a:rPr>
              <a:t>4</a:t>
            </a:r>
            <a:r>
              <a:rPr lang="en-US" altLang="en-US" sz="2400" i="1" dirty="0">
                <a:solidFill>
                  <a:srgbClr val="C00000"/>
                </a:solidFill>
              </a:rPr>
              <a:t>k</a:t>
            </a:r>
            <a:r>
              <a:rPr lang="en-US" altLang="en-US" sz="2400" dirty="0">
                <a:solidFill>
                  <a:srgbClr val="C00000"/>
                </a:solidFill>
              </a:rPr>
              <a:t> + 24</a:t>
            </a:r>
            <a:r>
              <a:rPr lang="en-US" altLang="en-US" sz="2400" dirty="0"/>
              <a:t>.</a:t>
            </a:r>
          </a:p>
        </p:txBody>
      </p:sp>
      <p:sp>
        <p:nvSpPr>
          <p:cNvPr id="36" name="Rectangle 3"/>
          <p:cNvSpPr txBox="1">
            <a:spLocks noChangeArrowheads="1"/>
          </p:cNvSpPr>
          <p:nvPr/>
        </p:nvSpPr>
        <p:spPr>
          <a:xfrm>
            <a:off x="237775" y="5056032"/>
            <a:ext cx="8431440" cy="4303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n-US" altLang="en-US" sz="2000" dirty="0"/>
              <a:t>Because 42 students are served by the computers, </a:t>
            </a:r>
            <a:r>
              <a:rPr lang="en-US" altLang="en-US" sz="2000" dirty="0" err="1"/>
              <a:t>4</a:t>
            </a:r>
            <a:r>
              <a:rPr lang="en-US" altLang="en-US" sz="2000" i="1" dirty="0" err="1"/>
              <a:t>k</a:t>
            </a:r>
            <a:r>
              <a:rPr lang="en-US" altLang="en-US" sz="2000" i="1" dirty="0"/>
              <a:t> </a:t>
            </a:r>
            <a:r>
              <a:rPr lang="en-US" altLang="en-US" sz="2000" dirty="0"/>
              <a:t>+ 24 </a:t>
            </a:r>
            <a:r>
              <a:rPr lang="en-US" altLang="en-US" sz="2000" b="1" dirty="0">
                <a:sym typeface="Symbol" panose="05050102010706020507" pitchFamily="18" charset="2"/>
              </a:rPr>
              <a:t></a:t>
            </a:r>
            <a:r>
              <a:rPr lang="en-US" altLang="en-US" sz="2000" dirty="0"/>
              <a:t> 42.</a:t>
            </a:r>
          </a:p>
        </p:txBody>
      </p:sp>
      <p:sp>
        <p:nvSpPr>
          <p:cNvPr id="37" name="Rectangle 3"/>
          <p:cNvSpPr txBox="1">
            <a:spLocks noChangeArrowheads="1"/>
          </p:cNvSpPr>
          <p:nvPr/>
        </p:nvSpPr>
        <p:spPr>
          <a:xfrm>
            <a:off x="237775" y="5597948"/>
            <a:ext cx="8431440" cy="79542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FontTx/>
              <a:buNone/>
            </a:pPr>
            <a:r>
              <a:rPr lang="en-US" altLang="en-US" sz="2400" dirty="0"/>
              <a:t>Solving for </a:t>
            </a:r>
            <a:r>
              <a:rPr lang="en-US" altLang="en-US" sz="2400" i="1" dirty="0"/>
              <a:t>k</a:t>
            </a:r>
            <a:r>
              <a:rPr lang="en-US" altLang="en-US" sz="2400" dirty="0"/>
              <a:t> gives </a:t>
            </a:r>
            <a:r>
              <a:rPr lang="en-US" altLang="en-US" sz="2400" i="1" dirty="0"/>
              <a:t>k</a:t>
            </a:r>
            <a:r>
              <a:rPr lang="en-US" altLang="en-US" sz="2400" dirty="0"/>
              <a:t> </a:t>
            </a:r>
            <a:r>
              <a:rPr lang="en-US" altLang="en-US" sz="2400" b="1" dirty="0">
                <a:sym typeface="Symbol" panose="05050102010706020507" pitchFamily="18" charset="2"/>
              </a:rPr>
              <a:t></a:t>
            </a:r>
            <a:r>
              <a:rPr lang="en-US" altLang="en-US" sz="2400" dirty="0"/>
              <a:t> 4.5, and since </a:t>
            </a:r>
            <a:r>
              <a:rPr lang="en-US" altLang="en-US" sz="2400" i="1" dirty="0"/>
              <a:t>k</a:t>
            </a:r>
            <a:r>
              <a:rPr lang="en-US" altLang="en-US" sz="2400" dirty="0"/>
              <a:t> is an integer, this implies that </a:t>
            </a:r>
            <a:r>
              <a:rPr lang="en-US" altLang="en-US" sz="2400" i="1" dirty="0">
                <a:solidFill>
                  <a:srgbClr val="C00000"/>
                </a:solidFill>
              </a:rPr>
              <a:t>k</a:t>
            </a:r>
            <a:r>
              <a:rPr lang="en-US" altLang="en-US" sz="2400" dirty="0">
                <a:solidFill>
                  <a:srgbClr val="C00000"/>
                </a:solidFill>
              </a:rPr>
              <a:t> </a:t>
            </a:r>
            <a:r>
              <a:rPr lang="en-US" altLang="en-US" sz="2400" b="1" dirty="0">
                <a:solidFill>
                  <a:srgbClr val="C00000"/>
                </a:solidFill>
                <a:sym typeface="Symbol" panose="05050102010706020507" pitchFamily="18" charset="2"/>
              </a:rPr>
              <a:t></a:t>
            </a:r>
            <a:r>
              <a:rPr lang="en-US" altLang="en-US" sz="2400" dirty="0">
                <a:solidFill>
                  <a:srgbClr val="C00000"/>
                </a:solidFill>
              </a:rPr>
              <a:t> 5</a:t>
            </a:r>
            <a:r>
              <a:rPr lang="en-US" altLang="en-US" sz="2400" i="1" dirty="0"/>
              <a:t>.</a:t>
            </a: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7814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71</a:t>
            </a:fld>
            <a:endParaRPr lang="en-SG" dirty="0"/>
          </a:p>
        </p:txBody>
      </p:sp>
      <p:sp>
        <p:nvSpPr>
          <p:cNvPr id="2" name="TextBox 1"/>
          <p:cNvSpPr txBox="1"/>
          <p:nvPr/>
        </p:nvSpPr>
        <p:spPr>
          <a:xfrm>
            <a:off x="1558977" y="1409075"/>
            <a:ext cx="61009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dirty="0"/>
              <a:t>Next week’s lectures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5475" y="2542395"/>
            <a:ext cx="7809875" cy="751115"/>
          </a:xfrm>
          <a:prstGeom prst="roundRect">
            <a:avLst/>
          </a:prstGeom>
          <a:solidFill>
            <a:srgbClr val="003399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SG" sz="135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82984" y="2604016"/>
            <a:ext cx="7247642" cy="6278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SG" sz="3000" dirty="0">
                <a:solidFill>
                  <a:schemeClr val="bg1"/>
                </a:solidFill>
                <a:latin typeface="+mn-lt"/>
              </a:rPr>
              <a:t>More on Counting!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98628" y="3342278"/>
            <a:ext cx="68163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Combinations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i="1" dirty="0"/>
              <a:t>r</a:t>
            </a:r>
            <a:r>
              <a:rPr lang="en-US" sz="2800" dirty="0"/>
              <a:t>-Combinations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Pascal’s Formula and the Binomial Theorem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Probability Axioms and Expected Value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800" dirty="0"/>
              <a:t>Conditional Probability, Bayes’ Formula, and Independent Events</a:t>
            </a:r>
          </a:p>
        </p:txBody>
      </p:sp>
    </p:spTree>
    <p:extLst>
      <p:ext uri="{BB962C8B-B14F-4D97-AF65-F5344CB8AC3E}">
        <p14:creationId xmlns:p14="http://schemas.microsoft.com/office/powerpoint/2010/main" val="1404968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5BCA7-BE1F-44EA-8FAA-E97CADA8B770}" type="slidenum">
              <a:rPr lang="en-SG" smtClean="0"/>
              <a:t>72</a:t>
            </a:fld>
            <a:endParaRPr lang="en-SG" dirty="0"/>
          </a:p>
        </p:txBody>
      </p:sp>
      <p:sp>
        <p:nvSpPr>
          <p:cNvPr id="2" name="TextBox 1"/>
          <p:cNvSpPr txBox="1"/>
          <p:nvPr/>
        </p:nvSpPr>
        <p:spPr>
          <a:xfrm>
            <a:off x="1558977" y="1409075"/>
            <a:ext cx="62059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800" dirty="0"/>
              <a:t>END OF FILE</a:t>
            </a:r>
          </a:p>
        </p:txBody>
      </p:sp>
    </p:spTree>
    <p:extLst>
      <p:ext uri="{BB962C8B-B14F-4D97-AF65-F5344CB8AC3E}">
        <p14:creationId xmlns:p14="http://schemas.microsoft.com/office/powerpoint/2010/main" val="2008885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14529</TotalTime>
  <Words>7842</Words>
  <Application>Microsoft Office PowerPoint</Application>
  <PresentationFormat>On-screen Show (4:3)</PresentationFormat>
  <Paragraphs>828</Paragraphs>
  <Slides>72</Slides>
  <Notes>72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72</vt:i4>
      </vt:variant>
    </vt:vector>
  </HeadingPairs>
  <TitlesOfParts>
    <vt:vector size="81" baseType="lpstr">
      <vt:lpstr>Arial</vt:lpstr>
      <vt:lpstr>Calibri</vt:lpstr>
      <vt:lpstr>Calibri Light</vt:lpstr>
      <vt:lpstr>Cambria Math</vt:lpstr>
      <vt:lpstr>Lucida Console</vt:lpstr>
      <vt:lpstr>Symbol</vt:lpstr>
      <vt:lpstr>Wingdings</vt:lpstr>
      <vt:lpstr>Wingdings 2</vt:lpstr>
      <vt:lpstr>Office Theme</vt:lpstr>
      <vt:lpstr>Lecture #10: Counting and Probability 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Tuck-Choy Aaron TAN</dc:creator>
  <cp:lastModifiedBy>Tan Tuck Choy</cp:lastModifiedBy>
  <cp:revision>769</cp:revision>
  <cp:lastPrinted>2016-05-24T05:50:01Z</cp:lastPrinted>
  <dcterms:created xsi:type="dcterms:W3CDTF">2015-07-25T11:08:36Z</dcterms:created>
  <dcterms:modified xsi:type="dcterms:W3CDTF">2026-07-07T03:37:46Z</dcterms:modified>
</cp:coreProperties>
</file>