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95" r:id="rId3"/>
    <p:sldId id="312" r:id="rId4"/>
    <p:sldId id="394" r:id="rId5"/>
    <p:sldId id="395" r:id="rId6"/>
    <p:sldId id="396" r:id="rId7"/>
    <p:sldId id="37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jay Saha" initials="SS" lastIdx="1" clrIdx="0">
    <p:extLst>
      <p:ext uri="{19B8F6BF-5375-455C-9EA6-DF929625EA0E}">
        <p15:presenceInfo xmlns:p15="http://schemas.microsoft.com/office/powerpoint/2012/main" userId="Sanjay Sah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CCECFF"/>
    <a:srgbClr val="FFCCCC"/>
    <a:srgbClr val="0000FF"/>
    <a:srgbClr val="CCFFCC"/>
    <a:srgbClr val="FFFFCC"/>
    <a:srgbClr val="000099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35" autoAdjust="0"/>
    <p:restoredTop sz="95037"/>
  </p:normalViewPr>
  <p:slideViewPr>
    <p:cSldViewPr snapToGrid="0" snapToObjects="1">
      <p:cViewPr varScale="1">
        <p:scale>
          <a:sx n="99" d="100"/>
          <a:sy n="99" d="100"/>
        </p:scale>
        <p:origin x="1098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E0D1F-4E0B-470D-BE89-8B98D1F65AEC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7DDD6-A43A-4F1F-AB30-FF9862BC8D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841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998F76-E9E3-4463-817F-D8C0D573D975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76A5E36-E009-4840-A577-F8CF2911658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33035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78D06-5A9E-4B3F-952F-1E0761201B9F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E36-E009-4840-A577-F8CF29116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647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64F4B-6828-4512-B9A2-CDE95FB13083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E36-E009-4840-A577-F8CF29116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40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A7F3F-66F1-4062-AD20-D4050B2E2316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E36-E009-4840-A577-F8CF29116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787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A186-BC58-4E38-9D6B-E2530ED488D7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E36-E009-4840-A577-F8CF2911658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34966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292B9-BF38-4C9C-90F6-943069E9EDFA}" type="datetime1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E36-E009-4840-A577-F8CF29116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452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ED3BD-47A2-4767-947D-2AE1001298C3}" type="datetime1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E36-E009-4840-A577-F8CF29116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383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D6707-B7B2-4F97-BB0F-04E2D97E588E}" type="datetime1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E36-E009-4840-A577-F8CF29116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061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6F7F-EEFF-4A48-AE97-650E1D713802}" type="datetime1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E36-E009-4840-A577-F8CF29116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721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8CA2C-FFF8-457B-A6F2-A82A2E070B42}" type="datetime1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E36-E009-4840-A577-F8CF29116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213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92C9-6F7B-471B-93D4-A5C041E70C69}" type="datetime1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A5E36-E009-4840-A577-F8CF29116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377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7F60B06E-A043-4080-8A6B-3C15F51235EB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576A5E36-E009-4840-A577-F8CF291165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434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png"/><Relationship Id="rId18" Type="http://schemas.openxmlformats.org/officeDocument/2006/relationships/image" Target="../media/image68.png"/><Relationship Id="rId3" Type="http://schemas.openxmlformats.org/officeDocument/2006/relationships/image" Target="../media/image67.png"/><Relationship Id="rId7" Type="http://schemas.openxmlformats.org/officeDocument/2006/relationships/image" Target="../media/image115.png"/><Relationship Id="rId17" Type="http://schemas.openxmlformats.org/officeDocument/2006/relationships/image" Target="../media/image140.png"/><Relationship Id="rId2" Type="http://schemas.openxmlformats.org/officeDocument/2006/relationships/image" Target="../media/image690.png"/><Relationship Id="rId16" Type="http://schemas.openxmlformats.org/officeDocument/2006/relationships/image" Target="../media/image1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png"/><Relationship Id="rId11" Type="http://schemas.openxmlformats.org/officeDocument/2006/relationships/image" Target="../media/image143.png"/><Relationship Id="rId5" Type="http://schemas.openxmlformats.org/officeDocument/2006/relationships/image" Target="../media/image72.png"/><Relationship Id="rId15" Type="http://schemas.openxmlformats.org/officeDocument/2006/relationships/image" Target="../media/image130.png"/><Relationship Id="rId4" Type="http://schemas.openxmlformats.org/officeDocument/2006/relationships/image" Target="../media/image71.png"/><Relationship Id="rId14" Type="http://schemas.openxmlformats.org/officeDocument/2006/relationships/image" Target="../media/image12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9.png"/><Relationship Id="rId13" Type="http://schemas.openxmlformats.org/officeDocument/2006/relationships/image" Target="../media/image144.png"/><Relationship Id="rId3" Type="http://schemas.openxmlformats.org/officeDocument/2006/relationships/image" Target="../media/image69.png"/><Relationship Id="rId7" Type="http://schemas.openxmlformats.org/officeDocument/2006/relationships/image" Target="../media/image121.png"/><Relationship Id="rId12" Type="http://schemas.openxmlformats.org/officeDocument/2006/relationships/image" Target="../media/image140.png"/><Relationship Id="rId2" Type="http://schemas.openxmlformats.org/officeDocument/2006/relationships/image" Target="../media/image1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1.png"/><Relationship Id="rId11" Type="http://schemas.openxmlformats.org/officeDocument/2006/relationships/image" Target="../media/image138.png"/><Relationship Id="rId5" Type="http://schemas.openxmlformats.org/officeDocument/2006/relationships/image" Target="../media/image128.png"/><Relationship Id="rId10" Type="http://schemas.openxmlformats.org/officeDocument/2006/relationships/image" Target="../media/image142.png"/><Relationship Id="rId4" Type="http://schemas.openxmlformats.org/officeDocument/2006/relationships/image" Target="../media/image127.png"/><Relationship Id="rId9" Type="http://schemas.openxmlformats.org/officeDocument/2006/relationships/image" Target="../media/image141.png"/><Relationship Id="rId14" Type="http://schemas.openxmlformats.org/officeDocument/2006/relationships/image" Target="../media/image7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NULL"/><Relationship Id="rId7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../media/image1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6.png"/><Relationship Id="rId4" Type="http://schemas.openxmlformats.org/officeDocument/2006/relationships/image" Target="../media/image114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../media/image119.png"/><Relationship Id="rId3" Type="http://schemas.openxmlformats.org/officeDocument/2006/relationships/image" Target="NULL"/><Relationship Id="rId7" Type="http://schemas.openxmlformats.org/officeDocument/2006/relationships/image" Target="../media/image118.png"/><Relationship Id="rId12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../media/image117.png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3B366-077F-5141-BDDB-5136E07F82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/>
          <a:lstStyle/>
          <a:p>
            <a:r>
              <a:rPr lang="en-US" dirty="0"/>
              <a:t>Cs1231S</a:t>
            </a:r>
            <a:br>
              <a:rPr lang="en-US" dirty="0"/>
            </a:br>
            <a:r>
              <a:rPr lang="en-US" dirty="0"/>
              <a:t>tutorial #6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ADE500-BCC6-024C-9FB8-F236052DC5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 fontScale="92500" lnSpcReduction="10000"/>
          </a:bodyPr>
          <a:lstStyle/>
          <a:p>
            <a:r>
              <a:rPr lang="en-US" sz="4800" dirty="0"/>
              <a:t>Functions</a:t>
            </a:r>
          </a:p>
          <a:p>
            <a:r>
              <a:rPr lang="en-US" sz="4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Q9</a:t>
            </a: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sz="4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Q10</a:t>
            </a:r>
            <a:endParaRPr lang="en-US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8907FD-659F-47FC-8F71-3939199956D1}"/>
              </a:ext>
            </a:extLst>
          </p:cNvPr>
          <p:cNvSpPr txBox="1"/>
          <p:nvPr/>
        </p:nvSpPr>
        <p:spPr>
          <a:xfrm>
            <a:off x="3832041" y="5209171"/>
            <a:ext cx="45228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800" dirty="0">
                <a:solidFill>
                  <a:schemeClr val="bg1"/>
                </a:solidFill>
              </a:rPr>
              <a:t>(</a:t>
            </a:r>
            <a:r>
              <a:rPr lang="en-SG" sz="2800" dirty="0" err="1">
                <a:solidFill>
                  <a:schemeClr val="bg1"/>
                </a:solidFill>
              </a:rPr>
              <a:t>AY2025</a:t>
            </a:r>
            <a:r>
              <a:rPr lang="en-SG" sz="2800" dirty="0">
                <a:solidFill>
                  <a:schemeClr val="bg1"/>
                </a:solidFill>
              </a:rPr>
              <a:t>/26 Semester 1)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8907FD-659F-47FC-8F71-3939199956D1}"/>
              </a:ext>
            </a:extLst>
          </p:cNvPr>
          <p:cNvSpPr txBox="1"/>
          <p:nvPr/>
        </p:nvSpPr>
        <p:spPr>
          <a:xfrm>
            <a:off x="3832041" y="5851861"/>
            <a:ext cx="45228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800" dirty="0">
                <a:solidFill>
                  <a:schemeClr val="bg1"/>
                </a:solidFill>
              </a:rPr>
              <a:t>Aaron Tan</a:t>
            </a:r>
          </a:p>
        </p:txBody>
      </p:sp>
    </p:spTree>
    <p:extLst>
      <p:ext uri="{BB962C8B-B14F-4D97-AF65-F5344CB8AC3E}">
        <p14:creationId xmlns:p14="http://schemas.microsoft.com/office/powerpoint/2010/main" val="3581375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73E00-B586-45EF-B1B9-C24BA4CFE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351" y="254114"/>
            <a:ext cx="1154437" cy="949693"/>
          </a:xfrm>
        </p:spPr>
        <p:txBody>
          <a:bodyPr>
            <a:normAutofit/>
          </a:bodyPr>
          <a:lstStyle/>
          <a:p>
            <a:r>
              <a:rPr lang="en-US" sz="4000" dirty="0" err="1"/>
              <a:t>Q9</a:t>
            </a:r>
            <a:r>
              <a:rPr lang="en-US" sz="4000" dirty="0"/>
              <a:t>.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99169D7-15E6-4A93-9E6B-DAC5DB6FDF58}"/>
                  </a:ext>
                </a:extLst>
              </p:cNvPr>
              <p:cNvSpPr/>
              <p:nvPr/>
            </p:nvSpPr>
            <p:spPr>
              <a:xfrm>
                <a:off x="1440788" y="325979"/>
                <a:ext cx="748583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solidFill>
                      <a:schemeClr val="tx1"/>
                    </a:solidFill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be a function. Let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99169D7-15E6-4A93-9E6B-DAC5DB6FDF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0788" y="325979"/>
                <a:ext cx="7485832" cy="523220"/>
              </a:xfrm>
              <a:prstGeom prst="rect">
                <a:avLst/>
              </a:prstGeom>
              <a:blipFill>
                <a:blip r:embed="rId2"/>
                <a:stretch>
                  <a:fillRect l="-1629" t="-10465" r="-651" b="-32558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88454E1-49CD-494D-A6D3-54D7BBF239D6}"/>
                  </a:ext>
                </a:extLst>
              </p:cNvPr>
              <p:cNvSpPr/>
              <p:nvPr/>
            </p:nvSpPr>
            <p:spPr>
              <a:xfrm>
                <a:off x="1424747" y="790604"/>
                <a:ext cx="6258380" cy="95410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>
                <a:spAutoFit/>
              </a:bodyPr>
              <a:lstStyle/>
              <a:p>
                <a:pPr marL="546100" indent="-546100">
                  <a:tabLst>
                    <a:tab pos="546100" algn="l"/>
                  </a:tabLst>
                </a:pPr>
                <a:r>
                  <a:rPr lang="en-US" sz="2800" dirty="0">
                    <a:solidFill>
                      <a:srgbClr val="000099"/>
                    </a:solidFill>
                  </a:rPr>
                  <a:t>(a)	Compare the sets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800" dirty="0">
                    <a:solidFill>
                      <a:schemeClr val="accent3"/>
                    </a:solidFill>
                  </a:rPr>
                  <a:t> </a:t>
                </a:r>
                <a:r>
                  <a:rPr lang="en-US" sz="2800" dirty="0">
                    <a:solidFill>
                      <a:srgbClr val="000099"/>
                    </a:solidFill>
                  </a:rPr>
                  <a:t>and</a:t>
                </a:r>
                <a:r>
                  <a:rPr lang="en-US" sz="2800" dirty="0">
                    <a:solidFill>
                      <a:schemeClr val="accent3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8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8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8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r>
                  <a:rPr lang="en-US" sz="2800" dirty="0">
                    <a:solidFill>
                      <a:srgbClr val="000099"/>
                    </a:solidFill>
                  </a:rPr>
                  <a:t>. </a:t>
                </a:r>
              </a:p>
              <a:p>
                <a:pPr marL="546100" indent="-546100">
                  <a:tabLst>
                    <a:tab pos="546100" algn="l"/>
                  </a:tabLst>
                </a:pPr>
                <a:r>
                  <a:rPr lang="en-US" sz="2800" dirty="0">
                    <a:solidFill>
                      <a:srgbClr val="000099"/>
                    </a:solidFill>
                  </a:rPr>
                  <a:t>	Is one always a subset of the other?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88454E1-49CD-494D-A6D3-54D7BBF239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4747" y="790604"/>
                <a:ext cx="6258380" cy="954107"/>
              </a:xfrm>
              <a:prstGeom prst="rect">
                <a:avLst/>
              </a:prstGeom>
              <a:blipFill>
                <a:blip r:embed="rId3"/>
                <a:stretch>
                  <a:fillRect l="-2047" t="-6410" b="-17949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7039D77-2100-4E5E-AADF-A9C1FA272C02}"/>
                  </a:ext>
                </a:extLst>
              </p:cNvPr>
              <p:cNvSpPr txBox="1"/>
              <p:nvPr/>
            </p:nvSpPr>
            <p:spPr>
              <a:xfrm>
                <a:off x="676568" y="1776555"/>
                <a:ext cx="490733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0000FF"/>
                    </a:solidFill>
                  </a:rPr>
                  <a:t>Is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8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8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8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r>
                  <a:rPr lang="en-US" sz="2800" dirty="0">
                    <a:solidFill>
                      <a:srgbClr val="0000FF"/>
                    </a:solidFill>
                  </a:rPr>
                  <a:t> always true?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7039D77-2100-4E5E-AADF-A9C1FA272C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568" y="1776555"/>
                <a:ext cx="4907336" cy="523220"/>
              </a:xfrm>
              <a:prstGeom prst="rect">
                <a:avLst/>
              </a:prstGeom>
              <a:blipFill>
                <a:blip r:embed="rId4"/>
                <a:stretch>
                  <a:fillRect l="-2609" t="-10465" b="-32558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0C94BB4-399E-46A6-94F9-006C4E052F2E}"/>
                  </a:ext>
                </a:extLst>
              </p:cNvPr>
              <p:cNvSpPr txBox="1"/>
              <p:nvPr/>
            </p:nvSpPr>
            <p:spPr>
              <a:xfrm>
                <a:off x="986778" y="2249816"/>
                <a:ext cx="733064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457200" algn="l"/>
                  </a:tabLst>
                </a:pPr>
                <a:r>
                  <a:rPr lang="en-US" sz="2400" dirty="0">
                    <a:solidFill>
                      <a:schemeClr val="tx1"/>
                    </a:solidFill>
                  </a:rPr>
                  <a:t>1. 	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SG" sz="2400" b="0" dirty="0">
                  <a:solidFill>
                    <a:schemeClr val="tx1"/>
                  </a:solidFill>
                </a:endParaRPr>
              </a:p>
              <a:p>
                <a:pPr>
                  <a:tabLst>
                    <a:tab pos="457200" algn="l"/>
                  </a:tabLst>
                </a:pPr>
                <a:r>
                  <a:rPr lang="en-US" sz="2400" dirty="0"/>
                  <a:t>2. 	Then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</m:oMath>
                </a14:m>
                <a:r>
                  <a:rPr lang="en-US" sz="2400" dirty="0"/>
                  <a:t>  </a:t>
                </a:r>
                <a:r>
                  <a:rPr lang="en-US" sz="2400" dirty="0">
                    <a:solidFill>
                      <a:srgbClr val="006600"/>
                    </a:solidFill>
                  </a:rPr>
                  <a:t>by the definition of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sz="2400" i="1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dirty="0">
                  <a:solidFill>
                    <a:srgbClr val="006600"/>
                  </a:solidFill>
                </a:endParaRPr>
              </a:p>
              <a:p>
                <a:pPr>
                  <a:tabLst>
                    <a:tab pos="457200" algn="l"/>
                  </a:tabLst>
                </a:pPr>
                <a:r>
                  <a:rPr lang="en-US" sz="2400" dirty="0"/>
                  <a:t>3. 	So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4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r>
                  <a:rPr lang="en-US" sz="2400" dirty="0"/>
                  <a:t>  </a:t>
                </a:r>
                <a:r>
                  <a:rPr lang="en-US" sz="2400" dirty="0">
                    <a:solidFill>
                      <a:srgbClr val="006600"/>
                    </a:solidFill>
                  </a:rPr>
                  <a:t>by the definition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400" i="1" dirty="0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400" i="1" dirty="0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i="1" dirty="0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i="1" dirty="0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r>
                  <a:rPr lang="en-US" sz="2400" dirty="0">
                    <a:solidFill>
                      <a:srgbClr val="006600"/>
                    </a:solidFill>
                  </a:rPr>
                  <a:t> .</a:t>
                </a:r>
                <a:endParaRPr lang="en-US" sz="28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0C94BB4-399E-46A6-94F9-006C4E052F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778" y="2249816"/>
                <a:ext cx="7330642" cy="1200329"/>
              </a:xfrm>
              <a:prstGeom prst="rect">
                <a:avLst/>
              </a:prstGeom>
              <a:blipFill>
                <a:blip r:embed="rId5"/>
                <a:stretch>
                  <a:fillRect l="-1331" t="-4061" b="-10660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886564B-AD42-45DB-B5EA-6D5A9D94DD36}"/>
                  </a:ext>
                </a:extLst>
              </p:cNvPr>
              <p:cNvSpPr txBox="1"/>
              <p:nvPr/>
            </p:nvSpPr>
            <p:spPr>
              <a:xfrm>
                <a:off x="676568" y="3490726"/>
                <a:ext cx="506753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0000FF"/>
                    </a:solidFill>
                  </a:rPr>
                  <a:t>Is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800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800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))⊆</m:t>
                    </m:r>
                    <m:r>
                      <a:rPr lang="en-US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800" dirty="0">
                    <a:solidFill>
                      <a:srgbClr val="0000FF"/>
                    </a:solidFill>
                  </a:rPr>
                  <a:t> always true?</a:t>
                </a: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886564B-AD42-45DB-B5EA-6D5A9D94DD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568" y="3490726"/>
                <a:ext cx="5067531" cy="523220"/>
              </a:xfrm>
              <a:prstGeom prst="rect">
                <a:avLst/>
              </a:prstGeom>
              <a:blipFill>
                <a:blip r:embed="rId6"/>
                <a:stretch>
                  <a:fillRect l="-2527" t="-11765" b="-34118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1D451A27-C36E-4E3F-94F2-16385CD6A420}"/>
                  </a:ext>
                </a:extLst>
              </p:cNvPr>
              <p:cNvSpPr txBox="1"/>
              <p:nvPr/>
            </p:nvSpPr>
            <p:spPr>
              <a:xfrm>
                <a:off x="986778" y="3971177"/>
                <a:ext cx="9114953" cy="16646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446088" algn="l"/>
                  </a:tabLst>
                </a:pPr>
                <a:r>
                  <a:rPr lang="en-US" sz="2400" dirty="0">
                    <a:solidFill>
                      <a:schemeClr val="tx1"/>
                    </a:solidFill>
                  </a:rPr>
                  <a:t>1. 	Consider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−1, 1</m:t>
                        </m:r>
                      </m:e>
                    </m: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→{0}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where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(−1)=0=</m:t>
                    </m:r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, and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={1}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pPr>
                  <a:tabLst>
                    <a:tab pos="446088" algn="l"/>
                  </a:tabLst>
                </a:pPr>
                <a:r>
                  <a:rPr lang="en-US" sz="2400" dirty="0"/>
                  <a:t>2. 	Note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dirty="0"/>
              </a:p>
              <a:p>
                <a:pPr>
                  <a:tabLst>
                    <a:tab pos="446088" algn="l"/>
                  </a:tabLst>
                </a:pPr>
                <a:r>
                  <a:rPr lang="en-US" sz="2400" dirty="0"/>
                  <a:t>3.	Since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=0,</m:t>
                    </m:r>
                  </m:oMath>
                </a14:m>
                <a:r>
                  <a:rPr lang="en-US" sz="2400" dirty="0"/>
                  <a:t> we know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−1∈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pPr>
                  <a:tabLst>
                    <a:tab pos="446088" algn="l"/>
                  </a:tabLst>
                </a:pPr>
                <a:r>
                  <a:rPr lang="en-US" sz="2400" dirty="0"/>
                  <a:t>4. 	As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−1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400" dirty="0"/>
                  <a:t> we deduce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</m:d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⊈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1D451A27-C36E-4E3F-94F2-16385CD6A4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6778" y="3971177"/>
                <a:ext cx="9114953" cy="1664686"/>
              </a:xfrm>
              <a:prstGeom prst="rect">
                <a:avLst/>
              </a:prstGeom>
              <a:blipFill>
                <a:blip r:embed="rId7"/>
                <a:stretch>
                  <a:fillRect l="-1070" t="-2920" b="-6204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7" name="Group 56">
            <a:extLst>
              <a:ext uri="{FF2B5EF4-FFF2-40B4-BE49-F238E27FC236}">
                <a16:creationId xmlns:a16="http://schemas.microsoft.com/office/drawing/2014/main" id="{4CF649CB-7AE9-4D3D-B451-6BE22F9C5A88}"/>
              </a:ext>
            </a:extLst>
          </p:cNvPr>
          <p:cNvGrpSpPr/>
          <p:nvPr/>
        </p:nvGrpSpPr>
        <p:grpSpPr>
          <a:xfrm>
            <a:off x="9882342" y="963771"/>
            <a:ext cx="360738" cy="711969"/>
            <a:chOff x="9806886" y="866865"/>
            <a:chExt cx="360738" cy="7119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08C5014D-0EF0-4486-A9BA-01C62080FABD}"/>
                    </a:ext>
                  </a:extLst>
                </p:cNvPr>
                <p:cNvSpPr txBox="1"/>
                <p:nvPr/>
              </p:nvSpPr>
              <p:spPr>
                <a:xfrm>
                  <a:off x="9842011" y="866865"/>
                  <a:ext cx="325613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SG" sz="2000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oMath>
                    </m:oMathPara>
                  </a14:m>
                  <a:endParaRPr lang="en-SG" sz="2000" i="1" dirty="0"/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1F62FEA8-B5D5-4C91-84A7-1BC29560706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42011" y="866865"/>
                  <a:ext cx="325613" cy="400110"/>
                </a:xfrm>
                <a:prstGeom prst="rect">
                  <a:avLst/>
                </a:prstGeom>
                <a:blipFill>
                  <a:blip r:embed="rId8"/>
                  <a:stretch>
                    <a:fillRect l="-16981" b="-13636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BDD3A6D6-8898-4BD3-B769-5C47723D05CE}"/>
                </a:ext>
              </a:extLst>
            </p:cNvPr>
            <p:cNvSpPr/>
            <p:nvPr/>
          </p:nvSpPr>
          <p:spPr>
            <a:xfrm rot="19081639">
              <a:off x="9806886" y="1245256"/>
              <a:ext cx="355527" cy="333578"/>
            </a:xfrm>
            <a:prstGeom prst="arc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AB0E122E-9C81-442B-AFC7-63D29F6085AF}"/>
              </a:ext>
            </a:extLst>
          </p:cNvPr>
          <p:cNvGrpSpPr/>
          <p:nvPr/>
        </p:nvGrpSpPr>
        <p:grpSpPr>
          <a:xfrm>
            <a:off x="8970737" y="2048833"/>
            <a:ext cx="864213" cy="859208"/>
            <a:chOff x="8903691" y="2070993"/>
            <a:chExt cx="864213" cy="859208"/>
          </a:xfrm>
        </p:grpSpPr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4BE6E39E-C525-48BC-A99E-A0BB731310ED}"/>
                </a:ext>
              </a:extLst>
            </p:cNvPr>
            <p:cNvSpPr/>
            <p:nvPr/>
          </p:nvSpPr>
          <p:spPr>
            <a:xfrm>
              <a:off x="9141163" y="2070993"/>
              <a:ext cx="626741" cy="859208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989FB233-7B2F-4E48-BFD2-1206C93CD7F4}"/>
                    </a:ext>
                  </a:extLst>
                </p:cNvPr>
                <p:cNvSpPr txBox="1"/>
                <p:nvPr/>
              </p:nvSpPr>
              <p:spPr>
                <a:xfrm>
                  <a:off x="8903691" y="2271648"/>
                  <a:ext cx="32561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SG" sz="16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oMath>
                    </m:oMathPara>
                  </a14:m>
                  <a:endParaRPr lang="en-SG" sz="1600" i="1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989FB233-7B2F-4E48-BFD2-1206C93CD7F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03691" y="2271648"/>
                  <a:ext cx="325613" cy="338554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26A6717-B66F-47EF-B909-78F7DAF2BC17}"/>
              </a:ext>
            </a:extLst>
          </p:cNvPr>
          <p:cNvGrpSpPr/>
          <p:nvPr/>
        </p:nvGrpSpPr>
        <p:grpSpPr>
          <a:xfrm>
            <a:off x="10572978" y="1765856"/>
            <a:ext cx="857986" cy="1243436"/>
            <a:chOff x="10641450" y="2037581"/>
            <a:chExt cx="857986" cy="1243436"/>
          </a:xfrm>
        </p:grpSpPr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1A012615-9283-4A5F-B247-966A1CEF4F42}"/>
                </a:ext>
              </a:extLst>
            </p:cNvPr>
            <p:cNvSpPr/>
            <p:nvPr/>
          </p:nvSpPr>
          <p:spPr>
            <a:xfrm>
              <a:off x="10641450" y="2251396"/>
              <a:ext cx="493299" cy="1029621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3799BE35-7896-4E7C-8C5C-862DDD0503D9}"/>
                    </a:ext>
                  </a:extLst>
                </p:cNvPr>
                <p:cNvSpPr txBox="1"/>
                <p:nvPr/>
              </p:nvSpPr>
              <p:spPr>
                <a:xfrm>
                  <a:off x="11006137" y="2037581"/>
                  <a:ext cx="493299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SG" sz="1600" b="0" i="1" dirty="0" smtClean="0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SG" sz="1600" b="0" i="1" dirty="0" smtClean="0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SG" sz="1600" b="0" i="1" dirty="0" smtClean="0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SG" sz="1600" b="0" i="1" dirty="0" smtClean="0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oMath>
                    </m:oMathPara>
                  </a14:m>
                  <a:endParaRPr lang="en-SG" sz="1600" i="1" dirty="0">
                    <a:solidFill>
                      <a:srgbClr val="006600"/>
                    </a:solidFill>
                  </a:endParaRPr>
                </a:p>
              </p:txBody>
            </p:sp>
          </mc:Choice>
          <mc:Fallback xmlns=""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3799BE35-7896-4E7C-8C5C-862DDD0503D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06137" y="2037581"/>
                  <a:ext cx="493299" cy="338554"/>
                </a:xfrm>
                <a:prstGeom prst="rect">
                  <a:avLst/>
                </a:prstGeom>
                <a:blipFill>
                  <a:blip r:embed="rId15"/>
                  <a:stretch>
                    <a:fillRect l="-16049" r="-7407" b="-10909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E07FC2F-439A-4739-B552-BCE5A700AA48}"/>
              </a:ext>
            </a:extLst>
          </p:cNvPr>
          <p:cNvGrpSpPr/>
          <p:nvPr/>
        </p:nvGrpSpPr>
        <p:grpSpPr>
          <a:xfrm>
            <a:off x="8821344" y="1049898"/>
            <a:ext cx="2627761" cy="2501289"/>
            <a:chOff x="8821344" y="1049898"/>
            <a:chExt cx="2627761" cy="2501289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6A13DB04-C43E-4D73-B356-9804586E9F70}"/>
                </a:ext>
              </a:extLst>
            </p:cNvPr>
            <p:cNvGrpSpPr/>
            <p:nvPr/>
          </p:nvGrpSpPr>
          <p:grpSpPr>
            <a:xfrm>
              <a:off x="8821344" y="1049898"/>
              <a:ext cx="1096124" cy="2501289"/>
              <a:chOff x="7673739" y="2597486"/>
              <a:chExt cx="1458083" cy="3327256"/>
            </a:xfrm>
          </p:grpSpPr>
          <p:sp>
            <p:nvSpPr>
              <p:cNvPr id="105" name="Oval 104">
                <a:extLst>
                  <a:ext uri="{FF2B5EF4-FFF2-40B4-BE49-F238E27FC236}">
                    <a16:creationId xmlns:a16="http://schemas.microsoft.com/office/drawing/2014/main" id="{8C556CC1-C7CC-4A53-870D-D35787475C72}"/>
                  </a:ext>
                </a:extLst>
              </p:cNvPr>
              <p:cNvSpPr/>
              <p:nvPr/>
            </p:nvSpPr>
            <p:spPr>
              <a:xfrm>
                <a:off x="7673739" y="3035663"/>
                <a:ext cx="1458083" cy="2889079"/>
              </a:xfrm>
              <a:prstGeom prst="ellipse">
                <a:avLst/>
              </a:pr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6" name="TextBox 105">
                    <a:extLst>
                      <a:ext uri="{FF2B5EF4-FFF2-40B4-BE49-F238E27FC236}">
                        <a16:creationId xmlns:a16="http://schemas.microsoft.com/office/drawing/2014/main" id="{1BDE9288-C102-4891-A5EF-466E7D8AF229}"/>
                      </a:ext>
                    </a:extLst>
                  </p:cNvPr>
                  <p:cNvSpPr txBox="1"/>
                  <p:nvPr/>
                </p:nvSpPr>
                <p:spPr>
                  <a:xfrm>
                    <a:off x="8026397" y="2597486"/>
                    <a:ext cx="433136" cy="53223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SG" sz="2000" i="1" dirty="0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oMath>
                      </m:oMathPara>
                    </a14:m>
                    <a:endParaRPr lang="en-SG" sz="2000" i="1" dirty="0"/>
                  </a:p>
                </p:txBody>
              </p:sp>
            </mc:Choice>
            <mc:Fallback xmlns="">
              <p:sp>
                <p:nvSpPr>
                  <p:cNvPr id="36" name="TextBox 35">
                    <a:extLst>
                      <a:ext uri="{FF2B5EF4-FFF2-40B4-BE49-F238E27FC236}">
                        <a16:creationId xmlns:a16="http://schemas.microsoft.com/office/drawing/2014/main" id="{AF35C352-8275-4DDE-918C-767851026F8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26397" y="2597486"/>
                    <a:ext cx="433136" cy="532233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 l="-11321"/>
                    </a:stretch>
                  </a:blipFill>
                </p:spPr>
                <p:txBody>
                  <a:bodyPr/>
                  <a:lstStyle/>
                  <a:p>
                    <a:r>
                      <a:rPr lang="en-SG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50B8B7DD-AD07-4467-8489-9662E7531150}"/>
                </a:ext>
              </a:extLst>
            </p:cNvPr>
            <p:cNvGrpSpPr/>
            <p:nvPr/>
          </p:nvGrpSpPr>
          <p:grpSpPr>
            <a:xfrm>
              <a:off x="10348031" y="1049898"/>
              <a:ext cx="1101074" cy="2501289"/>
              <a:chOff x="7828156" y="2597486"/>
              <a:chExt cx="1464668" cy="3327256"/>
            </a:xfrm>
          </p:grpSpPr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1A0AF398-7867-4326-807E-FAD6D87F10B8}"/>
                  </a:ext>
                </a:extLst>
              </p:cNvPr>
              <p:cNvSpPr/>
              <p:nvPr/>
            </p:nvSpPr>
            <p:spPr>
              <a:xfrm>
                <a:off x="7828156" y="3035663"/>
                <a:ext cx="1464668" cy="2889079"/>
              </a:xfrm>
              <a:prstGeom prst="ellipse">
                <a:avLst/>
              </a:pr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4" name="TextBox 103">
                    <a:extLst>
                      <a:ext uri="{FF2B5EF4-FFF2-40B4-BE49-F238E27FC236}">
                        <a16:creationId xmlns:a16="http://schemas.microsoft.com/office/drawing/2014/main" id="{7F51562F-1098-4C74-8EE6-D66F7F056EBC}"/>
                      </a:ext>
                    </a:extLst>
                  </p:cNvPr>
                  <p:cNvSpPr txBox="1"/>
                  <p:nvPr/>
                </p:nvSpPr>
                <p:spPr>
                  <a:xfrm>
                    <a:off x="8026397" y="2597486"/>
                    <a:ext cx="433136" cy="53223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SG" sz="2000" b="0" i="1" dirty="0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en-SG" sz="2000" i="1" dirty="0"/>
                  </a:p>
                </p:txBody>
              </p:sp>
            </mc:Choice>
            <mc:Fallback xmlns="">
              <p:sp>
                <p:nvSpPr>
                  <p:cNvPr id="41" name="TextBox 40">
                    <a:extLst>
                      <a:ext uri="{FF2B5EF4-FFF2-40B4-BE49-F238E27FC236}">
                        <a16:creationId xmlns:a16="http://schemas.microsoft.com/office/drawing/2014/main" id="{FF6B031C-8E95-42B5-8EE0-647296C1D76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26397" y="2597486"/>
                    <a:ext cx="433136" cy="532233"/>
                  </a:xfrm>
                  <a:prstGeom prst="rect">
                    <a:avLst/>
                  </a:prstGeom>
                  <a:blipFill>
                    <a:blip r:embed="rId17"/>
                    <a:stretch>
                      <a:fillRect l="-11321"/>
                    </a:stretch>
                  </a:blipFill>
                </p:spPr>
                <p:txBody>
                  <a:bodyPr/>
                  <a:lstStyle/>
                  <a:p>
                    <a:r>
                      <a:rPr lang="en-SG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F1776C3B-E470-46A0-94A3-7D8C228C81D4}"/>
                </a:ext>
              </a:extLst>
            </p:cNvPr>
            <p:cNvSpPr/>
            <p:nvPr/>
          </p:nvSpPr>
          <p:spPr>
            <a:xfrm>
              <a:off x="9369811" y="1625657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0B85295C-7AEF-4825-B1E2-4EEE81EB3B2B}"/>
                </a:ext>
              </a:extLst>
            </p:cNvPr>
            <p:cNvSpPr/>
            <p:nvPr/>
          </p:nvSpPr>
          <p:spPr>
            <a:xfrm>
              <a:off x="9579044" y="1802606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D8D893BC-F2A4-4618-A9A0-3E2BFD24BAF9}"/>
                </a:ext>
              </a:extLst>
            </p:cNvPr>
            <p:cNvSpPr/>
            <p:nvPr/>
          </p:nvSpPr>
          <p:spPr>
            <a:xfrm>
              <a:off x="10822675" y="1535864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9950054A-98D5-43C5-A83E-FD25EFCB5273}"/>
                </a:ext>
              </a:extLst>
            </p:cNvPr>
            <p:cNvSpPr/>
            <p:nvPr/>
          </p:nvSpPr>
          <p:spPr>
            <a:xfrm>
              <a:off x="9319709" y="2346850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DA0982DD-EAD0-41E5-9B11-0312D6539AAD}"/>
                </a:ext>
              </a:extLst>
            </p:cNvPr>
            <p:cNvSpPr/>
            <p:nvPr/>
          </p:nvSpPr>
          <p:spPr>
            <a:xfrm>
              <a:off x="9384491" y="2557692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54DA767B-4115-40DE-B782-4D3F2A9EEDC2}"/>
                </a:ext>
              </a:extLst>
            </p:cNvPr>
            <p:cNvSpPr/>
            <p:nvPr/>
          </p:nvSpPr>
          <p:spPr>
            <a:xfrm>
              <a:off x="9459559" y="2760751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75AA1003-CB20-4E70-B42A-1A389D1261EA}"/>
                </a:ext>
              </a:extLst>
            </p:cNvPr>
            <p:cNvSpPr/>
            <p:nvPr/>
          </p:nvSpPr>
          <p:spPr>
            <a:xfrm>
              <a:off x="9655930" y="3149110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23E0E0DC-1CAD-4AC2-A669-86A0D3BB2917}"/>
                </a:ext>
              </a:extLst>
            </p:cNvPr>
            <p:cNvSpPr/>
            <p:nvPr/>
          </p:nvSpPr>
          <p:spPr>
            <a:xfrm>
              <a:off x="9295092" y="3093349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ACF3EED0-CE49-40DD-AAF0-C5EC5EFC6626}"/>
                </a:ext>
              </a:extLst>
            </p:cNvPr>
            <p:cNvSpPr/>
            <p:nvPr/>
          </p:nvSpPr>
          <p:spPr>
            <a:xfrm>
              <a:off x="10696509" y="1756551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0704CDE6-997B-4557-A531-0E553389C906}"/>
                </a:ext>
              </a:extLst>
            </p:cNvPr>
            <p:cNvSpPr/>
            <p:nvPr/>
          </p:nvSpPr>
          <p:spPr>
            <a:xfrm>
              <a:off x="10855391" y="3161383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7B16E4B1-3806-4DCF-8108-8CA1B3D3355C}"/>
                </a:ext>
              </a:extLst>
            </p:cNvPr>
            <p:cNvSpPr/>
            <p:nvPr/>
          </p:nvSpPr>
          <p:spPr>
            <a:xfrm>
              <a:off x="10849552" y="2419525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B3C8F5FD-5753-4FA6-9B55-521C80DA1ECB}"/>
                </a:ext>
              </a:extLst>
            </p:cNvPr>
            <p:cNvSpPr/>
            <p:nvPr/>
          </p:nvSpPr>
          <p:spPr>
            <a:xfrm>
              <a:off x="10904270" y="2733347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A29DE1E-9CB7-4869-BBF3-E6C74698CD98}"/>
                </a:ext>
              </a:extLst>
            </p:cNvPr>
            <p:cNvSpPr/>
            <p:nvPr/>
          </p:nvSpPr>
          <p:spPr>
            <a:xfrm>
              <a:off x="10803371" y="2166290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DB731978-1170-4698-AF2E-B878CEF8B50E}"/>
                </a:ext>
              </a:extLst>
            </p:cNvPr>
            <p:cNvSpPr/>
            <p:nvPr/>
          </p:nvSpPr>
          <p:spPr>
            <a:xfrm>
              <a:off x="9555953" y="2192092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CD9DC5D5-53BC-4926-A191-506B4172372D}"/>
              </a:ext>
            </a:extLst>
          </p:cNvPr>
          <p:cNvGrpSpPr/>
          <p:nvPr/>
        </p:nvGrpSpPr>
        <p:grpSpPr>
          <a:xfrm>
            <a:off x="9352848" y="1593318"/>
            <a:ext cx="1548724" cy="1580927"/>
            <a:chOff x="9701559" y="1386486"/>
            <a:chExt cx="1548724" cy="1580927"/>
          </a:xfrm>
        </p:grpSpPr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56843B60-53BA-4806-973B-9FB4D20AC637}"/>
                </a:ext>
              </a:extLst>
            </p:cNvPr>
            <p:cNvGrpSpPr/>
            <p:nvPr/>
          </p:nvGrpSpPr>
          <p:grpSpPr>
            <a:xfrm>
              <a:off x="9738914" y="1630140"/>
              <a:ext cx="1511369" cy="968645"/>
              <a:chOff x="9738914" y="1630140"/>
              <a:chExt cx="1511369" cy="968645"/>
            </a:xfrm>
          </p:grpSpPr>
          <p:cxnSp>
            <p:nvCxnSpPr>
              <p:cNvPr id="117" name="Straight Arrow Connector 116">
                <a:extLst>
                  <a:ext uri="{FF2B5EF4-FFF2-40B4-BE49-F238E27FC236}">
                    <a16:creationId xmlns:a16="http://schemas.microsoft.com/office/drawing/2014/main" id="{30558C7F-AD58-436F-ADA7-B1DA5C0ECB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33408" y="2381210"/>
                <a:ext cx="1381461" cy="149081"/>
              </a:xfrm>
              <a:prstGeom prst="straightConnector1">
                <a:avLst/>
              </a:prstGeom>
              <a:ln w="19050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Arrow Connector 117">
                <a:extLst>
                  <a:ext uri="{FF2B5EF4-FFF2-40B4-BE49-F238E27FC236}">
                    <a16:creationId xmlns:a16="http://schemas.microsoft.com/office/drawing/2014/main" id="{4B3F3707-F202-4242-8FB8-3084F05FCB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905834" y="2593109"/>
                <a:ext cx="1344449" cy="5676"/>
              </a:xfrm>
              <a:prstGeom prst="straightConnector1">
                <a:avLst/>
              </a:prstGeom>
              <a:ln w="19050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>
                <a:extLst>
                  <a:ext uri="{FF2B5EF4-FFF2-40B4-BE49-F238E27FC236}">
                    <a16:creationId xmlns:a16="http://schemas.microsoft.com/office/drawing/2014/main" id="{B99BEACC-3B03-46DA-8783-422BE202C3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38914" y="2180742"/>
                <a:ext cx="1429774" cy="76737"/>
              </a:xfrm>
              <a:prstGeom prst="straightConnector1">
                <a:avLst/>
              </a:prstGeom>
              <a:ln w="19050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Arrow Connector 119">
                <a:extLst>
                  <a:ext uri="{FF2B5EF4-FFF2-40B4-BE49-F238E27FC236}">
                    <a16:creationId xmlns:a16="http://schemas.microsoft.com/office/drawing/2014/main" id="{AD8C5F65-1F2C-4E3A-90DA-CC6193C6BB3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971238" y="2010335"/>
                <a:ext cx="1152230" cy="22173"/>
              </a:xfrm>
              <a:prstGeom prst="straightConnector1">
                <a:avLst/>
              </a:prstGeom>
              <a:ln w="19050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Arrow Connector 120">
                <a:extLst>
                  <a:ext uri="{FF2B5EF4-FFF2-40B4-BE49-F238E27FC236}">
                    <a16:creationId xmlns:a16="http://schemas.microsoft.com/office/drawing/2014/main" id="{8AA02132-A451-4791-B38D-054EE1476B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001943" y="1630140"/>
                <a:ext cx="1121525" cy="331300"/>
              </a:xfrm>
              <a:prstGeom prst="straightConnector1">
                <a:avLst/>
              </a:prstGeom>
              <a:ln w="19050">
                <a:solidFill>
                  <a:srgbClr val="6699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0C0CA025-CD7C-46A7-BB05-E88481542A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96486" y="1386486"/>
              <a:ext cx="490130" cy="31048"/>
            </a:xfrm>
            <a:prstGeom prst="straightConnector1">
              <a:avLst/>
            </a:prstGeom>
            <a:ln w="190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>
              <a:extLst>
                <a:ext uri="{FF2B5EF4-FFF2-40B4-BE49-F238E27FC236}">
                  <a16:creationId xmlns:a16="http://schemas.microsoft.com/office/drawing/2014/main" id="{30D94F3F-0339-4204-805C-B847A4B64E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76377" y="2785391"/>
              <a:ext cx="298343" cy="182022"/>
            </a:xfrm>
            <a:prstGeom prst="straightConnector1">
              <a:avLst/>
            </a:prstGeom>
            <a:ln w="190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>
              <a:extLst>
                <a:ext uri="{FF2B5EF4-FFF2-40B4-BE49-F238E27FC236}">
                  <a16:creationId xmlns:a16="http://schemas.microsoft.com/office/drawing/2014/main" id="{832B2604-773F-41F1-8922-D0B0E2DBADA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01559" y="2676852"/>
              <a:ext cx="658888" cy="225712"/>
            </a:xfrm>
            <a:prstGeom prst="straightConnector1">
              <a:avLst/>
            </a:prstGeom>
            <a:ln w="190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5FD6DB02-6B7D-4785-A8DE-8DED94DD7836}"/>
              </a:ext>
            </a:extLst>
          </p:cNvPr>
          <p:cNvGrpSpPr/>
          <p:nvPr/>
        </p:nvGrpSpPr>
        <p:grpSpPr>
          <a:xfrm>
            <a:off x="8344195" y="1546690"/>
            <a:ext cx="1484523" cy="1428552"/>
            <a:chOff x="8698702" y="1387790"/>
            <a:chExt cx="1484523" cy="1428552"/>
          </a:xfrm>
        </p:grpSpPr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486C995E-8A2B-4CA9-9D07-86364CDF076C}"/>
                </a:ext>
              </a:extLst>
            </p:cNvPr>
            <p:cNvSpPr/>
            <p:nvPr/>
          </p:nvSpPr>
          <p:spPr>
            <a:xfrm>
              <a:off x="9609346" y="1558337"/>
              <a:ext cx="573879" cy="1258005"/>
            </a:xfrm>
            <a:prstGeom prst="ellipse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06EF4694-FA2D-4B58-95F1-DF427D466B19}"/>
                    </a:ext>
                  </a:extLst>
                </p:cNvPr>
                <p:cNvSpPr txBox="1"/>
                <p:nvPr/>
              </p:nvSpPr>
              <p:spPr>
                <a:xfrm>
                  <a:off x="8698702" y="1387790"/>
                  <a:ext cx="1101075" cy="37029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SG" sz="1600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SG" sz="1600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SG" sz="1600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d>
                          <m:dPr>
                            <m:ctrlPr>
                              <a:rPr lang="en-SG" sz="1600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SG" sz="1600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SG" sz="1600" b="0" i="1" dirty="0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SG" sz="1600" b="0" i="1" dirty="0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</m:d>
                          </m:e>
                        </m:d>
                      </m:oMath>
                    </m:oMathPara>
                  </a14:m>
                  <a:endParaRPr lang="en-SG" sz="1600" i="1" dirty="0"/>
                </a:p>
              </p:txBody>
            </p:sp>
          </mc:Choice>
          <mc:Fallback xmlns="">
            <p:sp>
              <p:nvSpPr>
                <p:cNvPr id="113" name="TextBox 112">
                  <a:extLst>
                    <a:ext uri="{FF2B5EF4-FFF2-40B4-BE49-F238E27FC236}">
                      <a16:creationId xmlns:a16="http://schemas.microsoft.com/office/drawing/2014/main" id="{0803EC57-E411-4F5E-8008-076EA815C86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98702" y="1387790"/>
                  <a:ext cx="1101075" cy="370294"/>
                </a:xfrm>
                <a:prstGeom prst="rect">
                  <a:avLst/>
                </a:prstGeom>
                <a:blipFill>
                  <a:blip r:embed="rId11"/>
                  <a:stretch>
                    <a:fillRect l="-2762" b="-6557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" name="TextBox 2"/>
          <p:cNvSpPr txBox="1"/>
          <p:nvPr/>
        </p:nvSpPr>
        <p:spPr>
          <a:xfrm>
            <a:off x="5547792" y="1767681"/>
            <a:ext cx="756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Yes</a:t>
            </a:r>
            <a:endParaRPr lang="en-SG" sz="2800" dirty="0">
              <a:solidFill>
                <a:srgbClr val="C00000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506418" y="3499572"/>
            <a:ext cx="756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No</a:t>
            </a:r>
            <a:endParaRPr lang="en-SG" sz="28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581424" y="5677619"/>
                <a:ext cx="5002480" cy="923330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b="1" dirty="0" err="1"/>
                  <a:t>Setwise</a:t>
                </a:r>
                <a:r>
                  <a:rPr lang="en-US" b="1" dirty="0"/>
                  <a:t> image and preimage. </a:t>
                </a: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r>
                  <a:rPr lang="en-US" dirty="0"/>
                  <a:t>(1)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then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r>
                  <a:rPr lang="en-US" dirty="0"/>
                  <a:t>(2) If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, then let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424" y="5677619"/>
                <a:ext cx="5002480" cy="923330"/>
              </a:xfrm>
              <a:prstGeom prst="rect">
                <a:avLst/>
              </a:prstGeom>
              <a:blipFill>
                <a:blip r:embed="rId18"/>
                <a:stretch>
                  <a:fillRect l="-851" t="-2597" b="-844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Slide Number Placeholder 1"/>
          <p:cNvSpPr txBox="1">
            <a:spLocks/>
          </p:cNvSpPr>
          <p:nvPr/>
        </p:nvSpPr>
        <p:spPr>
          <a:xfrm>
            <a:off x="10485783" y="6492875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76A5E36-E009-4840-A577-F8CF29116582}" type="slidenum">
              <a:rPr lang="en-US" sz="1600" smtClean="0">
                <a:solidFill>
                  <a:schemeClr val="bg1"/>
                </a:solidFill>
              </a:rPr>
              <a:pPr/>
              <a:t>2</a:t>
            </a:fld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039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  <p:bldP spid="51" grpId="0"/>
      <p:bldP spid="53" grpId="0" build="p"/>
      <p:bldP spid="3" grpId="0"/>
      <p:bldP spid="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73E00-B586-45EF-B1B9-C24BA4CFE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351" y="254114"/>
            <a:ext cx="1154437" cy="949693"/>
          </a:xfrm>
        </p:spPr>
        <p:txBody>
          <a:bodyPr>
            <a:normAutofit/>
          </a:bodyPr>
          <a:lstStyle/>
          <a:p>
            <a:r>
              <a:rPr lang="en-US" sz="4000" dirty="0" err="1"/>
              <a:t>Q9</a:t>
            </a:r>
            <a:r>
              <a:rPr lang="en-US" sz="4000" dirty="0"/>
              <a:t>.</a:t>
            </a:r>
            <a:endParaRPr 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99169D7-15E6-4A93-9E6B-DAC5DB6FDF58}"/>
                  </a:ext>
                </a:extLst>
              </p:cNvPr>
              <p:cNvSpPr/>
              <p:nvPr/>
            </p:nvSpPr>
            <p:spPr>
              <a:xfrm>
                <a:off x="1440788" y="292342"/>
                <a:ext cx="748583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>
                    <a:solidFill>
                      <a:schemeClr val="tx1"/>
                    </a:solidFill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be a function. Let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199169D7-15E6-4A93-9E6B-DAC5DB6FDF5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0788" y="292342"/>
                <a:ext cx="7485832" cy="523220"/>
              </a:xfrm>
              <a:prstGeom prst="rect">
                <a:avLst/>
              </a:prstGeom>
              <a:blipFill>
                <a:blip r:embed="rId2"/>
                <a:stretch>
                  <a:fillRect l="-1629" t="-11628" r="-651" b="-32558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88454E1-49CD-494D-A6D3-54D7BBF239D6}"/>
                  </a:ext>
                </a:extLst>
              </p:cNvPr>
              <p:cNvSpPr/>
              <p:nvPr/>
            </p:nvSpPr>
            <p:spPr>
              <a:xfrm>
                <a:off x="1424747" y="783563"/>
                <a:ext cx="6258380" cy="954107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>
                <a:spAutoFit/>
              </a:bodyPr>
              <a:lstStyle/>
              <a:p>
                <a:pPr marL="546100" indent="-546100">
                  <a:tabLst>
                    <a:tab pos="546100" algn="l"/>
                  </a:tabLst>
                </a:pPr>
                <a:r>
                  <a:rPr lang="en-US" sz="2800" dirty="0">
                    <a:solidFill>
                      <a:srgbClr val="000099"/>
                    </a:solidFill>
                  </a:rPr>
                  <a:t>(b)	Compare the sets </a:t>
                </a:r>
                <a14:m>
                  <m:oMath xmlns:m="http://schemas.openxmlformats.org/officeDocument/2006/math">
                    <m:r>
                      <a:rPr lang="en-SG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800" dirty="0">
                    <a:solidFill>
                      <a:schemeClr val="accent3"/>
                    </a:solidFill>
                  </a:rPr>
                  <a:t> </a:t>
                </a:r>
                <a:r>
                  <a:rPr lang="en-US" sz="2800" dirty="0">
                    <a:solidFill>
                      <a:srgbClr val="000099"/>
                    </a:solidFill>
                  </a:rPr>
                  <a:t>and </a:t>
                </a:r>
                <a14:m>
                  <m:oMath xmlns:m="http://schemas.openxmlformats.org/officeDocument/2006/math">
                    <m:r>
                      <a:rPr lang="en-US" sz="28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8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800" i="1" dirty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800" i="1" dirty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SG" sz="28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280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r>
                  <a:rPr lang="en-US" sz="2800" dirty="0">
                    <a:solidFill>
                      <a:srgbClr val="000099"/>
                    </a:solidFill>
                  </a:rPr>
                  <a:t>. </a:t>
                </a:r>
              </a:p>
              <a:p>
                <a:pPr marL="546100" indent="-546100">
                  <a:tabLst>
                    <a:tab pos="546100" algn="l"/>
                  </a:tabLst>
                </a:pPr>
                <a:r>
                  <a:rPr lang="en-US" sz="2800" dirty="0">
                    <a:solidFill>
                      <a:srgbClr val="000099"/>
                    </a:solidFill>
                  </a:rPr>
                  <a:t>	Is one always a subset of the other?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888454E1-49CD-494D-A6D3-54D7BBF239D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4747" y="783563"/>
                <a:ext cx="6258380" cy="954107"/>
              </a:xfrm>
              <a:prstGeom prst="rect">
                <a:avLst/>
              </a:prstGeom>
              <a:blipFill>
                <a:blip r:embed="rId3"/>
                <a:stretch>
                  <a:fillRect l="-2047" t="-6410" b="-17949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7039D77-2100-4E5E-AADF-A9C1FA272C02}"/>
                  </a:ext>
                </a:extLst>
              </p:cNvPr>
              <p:cNvSpPr txBox="1"/>
              <p:nvPr/>
            </p:nvSpPr>
            <p:spPr>
              <a:xfrm>
                <a:off x="636757" y="1696126"/>
                <a:ext cx="490733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0000FF"/>
                    </a:solidFill>
                  </a:rPr>
                  <a:t>Is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800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SG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))⊆</m:t>
                    </m:r>
                    <m:r>
                      <a:rPr lang="en-SG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800" dirty="0">
                    <a:solidFill>
                      <a:srgbClr val="0000FF"/>
                    </a:solidFill>
                  </a:rPr>
                  <a:t> always true?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7039D77-2100-4E5E-AADF-A9C1FA272C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757" y="1696126"/>
                <a:ext cx="4907336" cy="523220"/>
              </a:xfrm>
              <a:prstGeom prst="rect">
                <a:avLst/>
              </a:prstGeom>
              <a:blipFill>
                <a:blip r:embed="rId4"/>
                <a:stretch>
                  <a:fillRect l="-2484" t="-10465" b="-32558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0C94BB4-399E-46A6-94F9-006C4E052F2E}"/>
                  </a:ext>
                </a:extLst>
              </p:cNvPr>
              <p:cNvSpPr txBox="1"/>
              <p:nvPr/>
            </p:nvSpPr>
            <p:spPr>
              <a:xfrm>
                <a:off x="684897" y="2226797"/>
                <a:ext cx="8465223" cy="16312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457200" indent="-457200">
                  <a:buAutoNum type="arabicPeriod"/>
                  <a:tabLst>
                    <a:tab pos="457200" algn="l"/>
                  </a:tabLst>
                </a:pPr>
                <a:r>
                  <a:rPr lang="en-US" sz="2400" dirty="0"/>
                  <a:t>Take any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). </m:t>
                    </m:r>
                  </m:oMath>
                </a14:m>
                <a:endParaRPr lang="en-US" sz="2400" dirty="0"/>
              </a:p>
              <a:p>
                <a:pPr>
                  <a:tabLst>
                    <a:tab pos="457200" algn="l"/>
                  </a:tabLst>
                </a:pPr>
                <a:r>
                  <a:rPr lang="en-US" sz="2400" dirty="0"/>
                  <a:t>2. 	There is some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s.t.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2400" dirty="0"/>
                  <a:t>  </a:t>
                </a:r>
                <a:r>
                  <a:rPr lang="en-US" dirty="0">
                    <a:solidFill>
                      <a:srgbClr val="006600"/>
                    </a:solidFill>
                  </a:rPr>
                  <a:t>by the </a:t>
                </a:r>
                <a:r>
                  <a:rPr lang="en-US" dirty="0" err="1">
                    <a:solidFill>
                      <a:srgbClr val="006600"/>
                    </a:solidFill>
                  </a:rPr>
                  <a:t>def</a:t>
                </a:r>
                <a:r>
                  <a:rPr lang="en-US" baseline="30000" dirty="0" err="1">
                    <a:solidFill>
                      <a:srgbClr val="006600"/>
                    </a:solidFill>
                  </a:rPr>
                  <a:t>n</a:t>
                </a:r>
                <a:r>
                  <a:rPr lang="en-US" dirty="0">
                    <a:solidFill>
                      <a:srgbClr val="006600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i="1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 smtClean="0">
                                <a:solidFill>
                                  <a:srgbClr val="0066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0066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006600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d>
                          <m:dPr>
                            <m:ctrlPr>
                              <a:rPr lang="en-US" i="1">
                                <a:solidFill>
                                  <a:srgbClr val="0066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00660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</m:d>
                      </m:e>
                    </m:d>
                  </m:oMath>
                </a14:m>
                <a:r>
                  <a:rPr lang="en-US" sz="2400" dirty="0">
                    <a:solidFill>
                      <a:srgbClr val="006600"/>
                    </a:solidFill>
                  </a:rPr>
                  <a:t>.</a:t>
                </a:r>
              </a:p>
              <a:p>
                <a:pPr>
                  <a:tabLst>
                    <a:tab pos="457200" algn="l"/>
                  </a:tabLst>
                </a:pPr>
                <a:r>
                  <a:rPr lang="en-US" sz="2400" dirty="0"/>
                  <a:t>3. 	As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400" dirty="0"/>
                  <a:t> we get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′∈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400" dirty="0"/>
                  <a:t> which makes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′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pPr>
                  <a:tabLst>
                    <a:tab pos="457200" algn="l"/>
                  </a:tabLst>
                </a:pPr>
                <a:r>
                  <a:rPr lang="en-US" sz="2400" dirty="0"/>
                  <a:t>4.</a:t>
                </a:r>
                <a:r>
                  <a:rPr lang="en-US" sz="2800" dirty="0"/>
                  <a:t>	</a:t>
                </a:r>
                <a:r>
                  <a:rPr lang="en-US" sz="2400" dirty="0"/>
                  <a:t>Since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2400" dirty="0"/>
                  <a:t> is a function,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60C94BB4-399E-46A6-94F9-006C4E052F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897" y="2226797"/>
                <a:ext cx="8465223" cy="1631216"/>
              </a:xfrm>
              <a:prstGeom prst="rect">
                <a:avLst/>
              </a:prstGeom>
              <a:blipFill>
                <a:blip r:embed="rId5"/>
                <a:stretch>
                  <a:fillRect l="-1152" t="-3358" b="-6716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886564B-AD42-45DB-B5EA-6D5A9D94DD36}"/>
                  </a:ext>
                </a:extLst>
              </p:cNvPr>
              <p:cNvSpPr txBox="1"/>
              <p:nvPr/>
            </p:nvSpPr>
            <p:spPr>
              <a:xfrm>
                <a:off x="636757" y="3844890"/>
                <a:ext cx="497895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>
                    <a:solidFill>
                      <a:srgbClr val="0000FF"/>
                    </a:solidFill>
                  </a:rPr>
                  <a:t>Is </a:t>
                </a:r>
                <a14:m>
                  <m:oMath xmlns:m="http://schemas.openxmlformats.org/officeDocument/2006/math">
                    <m:r>
                      <a:rPr lang="en-SG" sz="28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800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800" i="1" dirty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SG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2800" i="1" dirty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r>
                  <a:rPr lang="en-US" sz="2800" dirty="0">
                    <a:solidFill>
                      <a:srgbClr val="0000FF"/>
                    </a:solidFill>
                  </a:rPr>
                  <a:t> always true?</a:t>
                </a: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886564B-AD42-45DB-B5EA-6D5A9D94DD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757" y="3844890"/>
                <a:ext cx="4978952" cy="523220"/>
              </a:xfrm>
              <a:prstGeom prst="rect">
                <a:avLst/>
              </a:prstGeom>
              <a:blipFill>
                <a:blip r:embed="rId6"/>
                <a:stretch>
                  <a:fillRect l="-2448" t="-11628" b="-32558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1D451A27-C36E-4E3F-94F2-16385CD6A420}"/>
                  </a:ext>
                </a:extLst>
              </p:cNvPr>
              <p:cNvSpPr txBox="1"/>
              <p:nvPr/>
            </p:nvSpPr>
            <p:spPr>
              <a:xfrm>
                <a:off x="737195" y="4280610"/>
                <a:ext cx="8084149" cy="19865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446088" algn="l"/>
                  </a:tabLst>
                </a:pPr>
                <a:r>
                  <a:rPr lang="en-US" sz="2400" dirty="0">
                    <a:solidFill>
                      <a:schemeClr val="tx1"/>
                    </a:solidFill>
                  </a:rPr>
                  <a:t>1. </a:t>
                </a:r>
                <a:r>
                  <a:rPr lang="en-US" sz="2400" dirty="0"/>
                  <a:t> 	Consider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:{0}→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−1, 1</m:t>
                        </m:r>
                      </m:e>
                    </m:d>
                  </m:oMath>
                </a14:m>
                <a:r>
                  <a:rPr lang="en-US" sz="2400" dirty="0"/>
                  <a:t> where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400" i="1" dirty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sz="2400" dirty="0"/>
                  <a:t>, and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={−1}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pPr>
                  <a:tabLst>
                    <a:tab pos="446088" algn="l"/>
                  </a:tabLst>
                </a:pPr>
                <a:r>
                  <a:rPr lang="en-US" sz="2400" dirty="0"/>
                  <a:t>2. 	Note that no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</m:oMath>
                </a14:m>
                <a:r>
                  <a:rPr lang="en-US" sz="2400" dirty="0"/>
                  <a:t> makes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=−1.</m:t>
                    </m:r>
                  </m:oMath>
                </a14:m>
                <a:endParaRPr lang="en-US" sz="2400" dirty="0"/>
              </a:p>
              <a:p>
                <a:pPr>
                  <a:tabLst>
                    <a:tab pos="446088" algn="l"/>
                  </a:tabLst>
                </a:pPr>
                <a:r>
                  <a:rPr lang="en-US" sz="2400" dirty="0"/>
                  <a:t>3.	So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=∅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>
                    <a:solidFill>
                      <a:srgbClr val="006600"/>
                    </a:solidFill>
                  </a:rPr>
                  <a:t>by the definition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400" i="1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pPr>
                  <a:tabLst>
                    <a:tab pos="446088" algn="l"/>
                  </a:tabLst>
                </a:pPr>
                <a:r>
                  <a:rPr lang="en-US" sz="2400" dirty="0"/>
                  <a:t>4. 	This entails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d>
                          <m:d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</m:d>
                      </m:e>
                    </m:d>
                    <m:r>
                      <a:rPr lang="en-US" sz="2400" i="1" dirty="0">
                        <a:latin typeface="Cambria Math" panose="02040503050406030204" pitchFamily="18" charset="0"/>
                      </a:rPr>
                      <m:t>=∅</m:t>
                    </m:r>
                    <m:r>
                      <a:rPr 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⊉</m:t>
                    </m:r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400" dirty="0"/>
                  <a:t> </a:t>
                </a:r>
                <a:br>
                  <a:rPr lang="en-US" sz="2400" dirty="0"/>
                </a:br>
                <a:r>
                  <a:rPr lang="en-US" sz="2400" dirty="0"/>
                  <a:t>	</a:t>
                </a:r>
                <a:r>
                  <a:rPr lang="en-US" sz="2400" dirty="0">
                    <a:solidFill>
                      <a:srgbClr val="006600"/>
                    </a:solidFill>
                  </a:rPr>
                  <a:t>by the definition of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2400" i="1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sz="2400" i="1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sz="2400" i="1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1D451A27-C36E-4E3F-94F2-16385CD6A4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195" y="4280610"/>
                <a:ext cx="8084149" cy="1986506"/>
              </a:xfrm>
              <a:prstGeom prst="rect">
                <a:avLst/>
              </a:prstGeom>
              <a:blipFill>
                <a:blip r:embed="rId7"/>
                <a:stretch>
                  <a:fillRect l="-1207" t="-2454" b="-6135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7" name="Group 56">
            <a:extLst>
              <a:ext uri="{FF2B5EF4-FFF2-40B4-BE49-F238E27FC236}">
                <a16:creationId xmlns:a16="http://schemas.microsoft.com/office/drawing/2014/main" id="{A04F26A7-3146-4BAF-AE17-91440930136C}"/>
              </a:ext>
            </a:extLst>
          </p:cNvPr>
          <p:cNvGrpSpPr/>
          <p:nvPr/>
        </p:nvGrpSpPr>
        <p:grpSpPr>
          <a:xfrm>
            <a:off x="9882342" y="963771"/>
            <a:ext cx="360738" cy="711969"/>
            <a:chOff x="9806886" y="866865"/>
            <a:chExt cx="360738" cy="7119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0107A369-93F9-46A2-ABB1-38B1459E3FFC}"/>
                    </a:ext>
                  </a:extLst>
                </p:cNvPr>
                <p:cNvSpPr txBox="1"/>
                <p:nvPr/>
              </p:nvSpPr>
              <p:spPr>
                <a:xfrm>
                  <a:off x="9842011" y="866865"/>
                  <a:ext cx="325613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SG" sz="2000" b="0" i="1" dirty="0" smtClean="0">
                            <a:latin typeface="Cambria Math" panose="02040503050406030204" pitchFamily="18" charset="0"/>
                          </a:rPr>
                          <m:t>𝑓</m:t>
                        </m:r>
                      </m:oMath>
                    </m:oMathPara>
                  </a14:m>
                  <a:endParaRPr lang="en-SG" sz="2000" i="1" dirty="0"/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1F62FEA8-B5D5-4C91-84A7-1BC29560706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42011" y="866865"/>
                  <a:ext cx="325613" cy="400110"/>
                </a:xfrm>
                <a:prstGeom prst="rect">
                  <a:avLst/>
                </a:prstGeom>
                <a:blipFill>
                  <a:blip r:embed="rId8"/>
                  <a:stretch>
                    <a:fillRect l="-16981" b="-13636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723D200C-A157-4103-890E-95D1FB9361B8}"/>
                </a:ext>
              </a:extLst>
            </p:cNvPr>
            <p:cNvSpPr/>
            <p:nvPr/>
          </p:nvSpPr>
          <p:spPr>
            <a:xfrm rot="19081639">
              <a:off x="9806886" y="1245256"/>
              <a:ext cx="355527" cy="333578"/>
            </a:xfrm>
            <a:prstGeom prst="arc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5E63560D-3E30-40EA-BC25-BAE229907DD0}"/>
              </a:ext>
            </a:extLst>
          </p:cNvPr>
          <p:cNvGrpSpPr/>
          <p:nvPr/>
        </p:nvGrpSpPr>
        <p:grpSpPr>
          <a:xfrm>
            <a:off x="8719939" y="1919725"/>
            <a:ext cx="981883" cy="1043614"/>
            <a:chOff x="8847641" y="1801393"/>
            <a:chExt cx="981883" cy="1043614"/>
          </a:xfrm>
        </p:grpSpPr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38EF0714-ECD7-444F-92C0-597B7CD5D88B}"/>
                </a:ext>
              </a:extLst>
            </p:cNvPr>
            <p:cNvSpPr/>
            <p:nvPr/>
          </p:nvSpPr>
          <p:spPr>
            <a:xfrm>
              <a:off x="9217006" y="2098835"/>
              <a:ext cx="612518" cy="746172"/>
            </a:xfrm>
            <a:prstGeom prst="ellipse">
              <a:avLst/>
            </a:prstGeom>
            <a:noFill/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61912622-37A6-480F-BFAC-B3BA4E10F825}"/>
                    </a:ext>
                  </a:extLst>
                </p:cNvPr>
                <p:cNvSpPr txBox="1"/>
                <p:nvPr/>
              </p:nvSpPr>
              <p:spPr>
                <a:xfrm>
                  <a:off x="8847641" y="1801393"/>
                  <a:ext cx="88047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1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p>
                          <m:r>
                            <a:rPr lang="en-US" sz="1600" i="1" dirty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sz="1600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SG" sz="1600" i="1" dirty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𝑌</m:t>
                      </m:r>
                    </m:oMath>
                  </a14:m>
                  <a:r>
                    <a:rPr lang="en-SG" sz="1600" i="1" dirty="0">
                      <a:solidFill>
                        <a:srgbClr val="C00000"/>
                      </a:solidFill>
                    </a:rPr>
                    <a:t>)</a:t>
                  </a:r>
                </a:p>
              </p:txBody>
            </p:sp>
          </mc:Choice>
          <mc:Fallback xmlns=""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61912622-37A6-480F-BFAC-B3BA4E10F82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47641" y="1801393"/>
                  <a:ext cx="880478" cy="338554"/>
                </a:xfrm>
                <a:prstGeom prst="rect">
                  <a:avLst/>
                </a:prstGeom>
                <a:blipFill>
                  <a:blip r:embed="rId9"/>
                  <a:stretch>
                    <a:fillRect t="-5455" b="-23636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80602F81-B74C-4139-8111-8E23D70D23C0}"/>
              </a:ext>
            </a:extLst>
          </p:cNvPr>
          <p:cNvGrpSpPr/>
          <p:nvPr/>
        </p:nvGrpSpPr>
        <p:grpSpPr>
          <a:xfrm>
            <a:off x="10543240" y="2281382"/>
            <a:ext cx="905865" cy="1014419"/>
            <a:chOff x="10641450" y="2200428"/>
            <a:chExt cx="831333" cy="1014419"/>
          </a:xfrm>
        </p:grpSpPr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7659BF-7970-49AD-9A54-32B2629154E4}"/>
                </a:ext>
              </a:extLst>
            </p:cNvPr>
            <p:cNvSpPr/>
            <p:nvPr/>
          </p:nvSpPr>
          <p:spPr>
            <a:xfrm>
              <a:off x="10641450" y="2200428"/>
              <a:ext cx="530519" cy="1014419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B55C0D5E-521A-4F4F-ADC7-BC2C9D76C4EC}"/>
                    </a:ext>
                  </a:extLst>
                </p:cNvPr>
                <p:cNvSpPr txBox="1"/>
                <p:nvPr/>
              </p:nvSpPr>
              <p:spPr>
                <a:xfrm>
                  <a:off x="11111209" y="2633453"/>
                  <a:ext cx="361574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r>
                          <a:rPr lang="en-SG" sz="1600" b="0" i="1" dirty="0" smtClean="0">
                            <a:solidFill>
                              <a:srgbClr val="006600"/>
                            </a:solidFill>
                            <a:latin typeface="Cambria Math" panose="02040503050406030204" pitchFamily="18" charset="0"/>
                          </a:rPr>
                          <m:t>𝑌</m:t>
                        </m:r>
                      </m:oMath>
                    </m:oMathPara>
                  </a14:m>
                  <a:endParaRPr lang="en-SG" sz="1600" i="1" dirty="0">
                    <a:solidFill>
                      <a:srgbClr val="006600"/>
                    </a:solidFill>
                  </a:endParaRPr>
                </a:p>
              </p:txBody>
            </p:sp>
          </mc:Choice>
          <mc:Fallback xmlns=""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B55C0D5E-521A-4F4F-ADC7-BC2C9D76C4E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111209" y="2633453"/>
                  <a:ext cx="361574" cy="338554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2A961293-6321-4F3C-AA95-BD35C2F77018}"/>
              </a:ext>
            </a:extLst>
          </p:cNvPr>
          <p:cNvGrpSpPr/>
          <p:nvPr/>
        </p:nvGrpSpPr>
        <p:grpSpPr>
          <a:xfrm>
            <a:off x="8821344" y="1049898"/>
            <a:ext cx="2627761" cy="2501289"/>
            <a:chOff x="8821344" y="1049898"/>
            <a:chExt cx="2627761" cy="2501289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EDBA567D-2989-42B8-A55C-D3BA0CD347AD}"/>
                </a:ext>
              </a:extLst>
            </p:cNvPr>
            <p:cNvGrpSpPr/>
            <p:nvPr/>
          </p:nvGrpSpPr>
          <p:grpSpPr>
            <a:xfrm>
              <a:off x="8821344" y="1049898"/>
              <a:ext cx="1096124" cy="2501289"/>
              <a:chOff x="7673739" y="2597486"/>
              <a:chExt cx="1458083" cy="3327256"/>
            </a:xfrm>
          </p:grpSpPr>
          <p:sp>
            <p:nvSpPr>
              <p:cNvPr id="105" name="Oval 104">
                <a:extLst>
                  <a:ext uri="{FF2B5EF4-FFF2-40B4-BE49-F238E27FC236}">
                    <a16:creationId xmlns:a16="http://schemas.microsoft.com/office/drawing/2014/main" id="{11525125-5B08-4CEC-A74D-8391579BD965}"/>
                  </a:ext>
                </a:extLst>
              </p:cNvPr>
              <p:cNvSpPr/>
              <p:nvPr/>
            </p:nvSpPr>
            <p:spPr>
              <a:xfrm>
                <a:off x="7673739" y="3035663"/>
                <a:ext cx="1458083" cy="2889079"/>
              </a:xfrm>
              <a:prstGeom prst="ellipse">
                <a:avLst/>
              </a:pr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6" name="TextBox 105">
                    <a:extLst>
                      <a:ext uri="{FF2B5EF4-FFF2-40B4-BE49-F238E27FC236}">
                        <a16:creationId xmlns:a16="http://schemas.microsoft.com/office/drawing/2014/main" id="{0AE46229-1131-453F-8EB0-111474C88AC9}"/>
                      </a:ext>
                    </a:extLst>
                  </p:cNvPr>
                  <p:cNvSpPr txBox="1"/>
                  <p:nvPr/>
                </p:nvSpPr>
                <p:spPr>
                  <a:xfrm>
                    <a:off x="8026397" y="2597486"/>
                    <a:ext cx="433136" cy="53223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SG" sz="2000" i="1" dirty="0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oMath>
                      </m:oMathPara>
                    </a14:m>
                    <a:endParaRPr lang="en-SG" sz="2000" i="1" dirty="0"/>
                  </a:p>
                </p:txBody>
              </p:sp>
            </mc:Choice>
            <mc:Fallback xmlns="">
              <p:sp>
                <p:nvSpPr>
                  <p:cNvPr id="36" name="TextBox 35">
                    <a:extLst>
                      <a:ext uri="{FF2B5EF4-FFF2-40B4-BE49-F238E27FC236}">
                        <a16:creationId xmlns:a16="http://schemas.microsoft.com/office/drawing/2014/main" id="{AF35C352-8275-4DDE-918C-767851026F88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26397" y="2597486"/>
                    <a:ext cx="433136" cy="532233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 l="-11321"/>
                    </a:stretch>
                  </a:blipFill>
                </p:spPr>
                <p:txBody>
                  <a:bodyPr/>
                  <a:lstStyle/>
                  <a:p>
                    <a:r>
                      <a:rPr lang="en-SG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3A9E094B-DE78-4EC1-9C62-1DEDB23691A1}"/>
                </a:ext>
              </a:extLst>
            </p:cNvPr>
            <p:cNvGrpSpPr/>
            <p:nvPr/>
          </p:nvGrpSpPr>
          <p:grpSpPr>
            <a:xfrm>
              <a:off x="10348031" y="1049898"/>
              <a:ext cx="1101074" cy="2501289"/>
              <a:chOff x="7828156" y="2597486"/>
              <a:chExt cx="1464668" cy="3327256"/>
            </a:xfrm>
          </p:grpSpPr>
          <p:sp>
            <p:nvSpPr>
              <p:cNvPr id="103" name="Oval 102">
                <a:extLst>
                  <a:ext uri="{FF2B5EF4-FFF2-40B4-BE49-F238E27FC236}">
                    <a16:creationId xmlns:a16="http://schemas.microsoft.com/office/drawing/2014/main" id="{78EEEE8C-4021-4F75-B5BA-5DC1F6EC34CD}"/>
                  </a:ext>
                </a:extLst>
              </p:cNvPr>
              <p:cNvSpPr/>
              <p:nvPr/>
            </p:nvSpPr>
            <p:spPr>
              <a:xfrm>
                <a:off x="7828156" y="3035663"/>
                <a:ext cx="1464668" cy="2889079"/>
              </a:xfrm>
              <a:prstGeom prst="ellipse">
                <a:avLst/>
              </a:prstGeom>
              <a:noFill/>
              <a:ln w="28575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4" name="TextBox 103">
                    <a:extLst>
                      <a:ext uri="{FF2B5EF4-FFF2-40B4-BE49-F238E27FC236}">
                        <a16:creationId xmlns:a16="http://schemas.microsoft.com/office/drawing/2014/main" id="{4A5EDC4E-BE0A-4BE9-840D-0BF68ABA2866}"/>
                      </a:ext>
                    </a:extLst>
                  </p:cNvPr>
                  <p:cNvSpPr txBox="1"/>
                  <p:nvPr/>
                </p:nvSpPr>
                <p:spPr>
                  <a:xfrm>
                    <a:off x="8026397" y="2597486"/>
                    <a:ext cx="433136" cy="532233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SG" sz="2000" b="0" i="1" dirty="0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oMath>
                      </m:oMathPara>
                    </a14:m>
                    <a:endParaRPr lang="en-SG" sz="2000" i="1" dirty="0"/>
                  </a:p>
                </p:txBody>
              </p:sp>
            </mc:Choice>
            <mc:Fallback xmlns="">
              <p:sp>
                <p:nvSpPr>
                  <p:cNvPr id="41" name="TextBox 40">
                    <a:extLst>
                      <a:ext uri="{FF2B5EF4-FFF2-40B4-BE49-F238E27FC236}">
                        <a16:creationId xmlns:a16="http://schemas.microsoft.com/office/drawing/2014/main" id="{FF6B031C-8E95-42B5-8EE0-647296C1D76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026397" y="2597486"/>
                    <a:ext cx="433136" cy="532233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 l="-11321"/>
                    </a:stretch>
                  </a:blipFill>
                </p:spPr>
                <p:txBody>
                  <a:bodyPr/>
                  <a:lstStyle/>
                  <a:p>
                    <a:r>
                      <a:rPr lang="en-SG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7EF8B529-2080-4FFB-A1D9-E14CFF5E6FC9}"/>
                </a:ext>
              </a:extLst>
            </p:cNvPr>
            <p:cNvSpPr/>
            <p:nvPr/>
          </p:nvSpPr>
          <p:spPr>
            <a:xfrm>
              <a:off x="9369811" y="1625657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6FBD4CFC-61BC-40AE-9265-81E044E9AE71}"/>
                </a:ext>
              </a:extLst>
            </p:cNvPr>
            <p:cNvSpPr/>
            <p:nvPr/>
          </p:nvSpPr>
          <p:spPr>
            <a:xfrm>
              <a:off x="9579044" y="1802606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D0E9391D-39E2-418D-B5B6-5BB3DF13FFB6}"/>
                </a:ext>
              </a:extLst>
            </p:cNvPr>
            <p:cNvSpPr/>
            <p:nvPr/>
          </p:nvSpPr>
          <p:spPr>
            <a:xfrm>
              <a:off x="10822675" y="1535864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47615FB9-78C2-45DC-819C-675A99E4B3C3}"/>
                </a:ext>
              </a:extLst>
            </p:cNvPr>
            <p:cNvSpPr/>
            <p:nvPr/>
          </p:nvSpPr>
          <p:spPr>
            <a:xfrm>
              <a:off x="9319709" y="2346850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781DB881-F7BA-46EC-BA33-161A670B019D}"/>
                </a:ext>
              </a:extLst>
            </p:cNvPr>
            <p:cNvSpPr/>
            <p:nvPr/>
          </p:nvSpPr>
          <p:spPr>
            <a:xfrm>
              <a:off x="9384491" y="2557692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676DF32B-19CA-4B99-87B5-FD93CEDD72E6}"/>
                </a:ext>
              </a:extLst>
            </p:cNvPr>
            <p:cNvSpPr/>
            <p:nvPr/>
          </p:nvSpPr>
          <p:spPr>
            <a:xfrm>
              <a:off x="9459559" y="2760751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7F151155-CB71-4658-8759-D6BE512AB0C5}"/>
                </a:ext>
              </a:extLst>
            </p:cNvPr>
            <p:cNvSpPr/>
            <p:nvPr/>
          </p:nvSpPr>
          <p:spPr>
            <a:xfrm>
              <a:off x="9655930" y="3149110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826A1FA1-6D8D-42BD-B1FD-5622D56B7D56}"/>
                </a:ext>
              </a:extLst>
            </p:cNvPr>
            <p:cNvSpPr/>
            <p:nvPr/>
          </p:nvSpPr>
          <p:spPr>
            <a:xfrm>
              <a:off x="9295092" y="3093349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A4747603-57CD-462A-ACEA-ADEFFD045DDC}"/>
                </a:ext>
              </a:extLst>
            </p:cNvPr>
            <p:cNvSpPr/>
            <p:nvPr/>
          </p:nvSpPr>
          <p:spPr>
            <a:xfrm>
              <a:off x="10696509" y="1756551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BE5B857F-A110-482E-993D-240DF8EDBCE2}"/>
                </a:ext>
              </a:extLst>
            </p:cNvPr>
            <p:cNvSpPr/>
            <p:nvPr/>
          </p:nvSpPr>
          <p:spPr>
            <a:xfrm>
              <a:off x="10855391" y="3161383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F81D8718-5AFA-4058-835C-A1235D532A23}"/>
                </a:ext>
              </a:extLst>
            </p:cNvPr>
            <p:cNvSpPr/>
            <p:nvPr/>
          </p:nvSpPr>
          <p:spPr>
            <a:xfrm>
              <a:off x="10849552" y="2419525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10AA003B-8199-45B9-9C00-9B741A435272}"/>
                </a:ext>
              </a:extLst>
            </p:cNvPr>
            <p:cNvSpPr/>
            <p:nvPr/>
          </p:nvSpPr>
          <p:spPr>
            <a:xfrm>
              <a:off x="10904270" y="2733347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50100EDF-BDF0-4125-9E67-AE0411B72C4C}"/>
                </a:ext>
              </a:extLst>
            </p:cNvPr>
            <p:cNvSpPr/>
            <p:nvPr/>
          </p:nvSpPr>
          <p:spPr>
            <a:xfrm>
              <a:off x="10803371" y="2166290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80D69AE5-C5A7-42B6-AD86-509EFB358A99}"/>
                </a:ext>
              </a:extLst>
            </p:cNvPr>
            <p:cNvSpPr/>
            <p:nvPr/>
          </p:nvSpPr>
          <p:spPr>
            <a:xfrm>
              <a:off x="9555953" y="2192092"/>
              <a:ext cx="46181" cy="45719"/>
            </a:xfrm>
            <a:prstGeom prst="ellips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6D1429B0-D533-4B6D-AFE1-28B380C450B7}"/>
              </a:ext>
            </a:extLst>
          </p:cNvPr>
          <p:cNvGrpSpPr/>
          <p:nvPr/>
        </p:nvGrpSpPr>
        <p:grpSpPr>
          <a:xfrm>
            <a:off x="9352848" y="1593318"/>
            <a:ext cx="1548724" cy="1580927"/>
            <a:chOff x="9701559" y="1386486"/>
            <a:chExt cx="1548724" cy="1580927"/>
          </a:xfrm>
        </p:grpSpPr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0B0E05DE-A49C-497E-9521-168F6A8F7B95}"/>
                </a:ext>
              </a:extLst>
            </p:cNvPr>
            <p:cNvGrpSpPr/>
            <p:nvPr/>
          </p:nvGrpSpPr>
          <p:grpSpPr>
            <a:xfrm>
              <a:off x="9738914" y="1630140"/>
              <a:ext cx="1511369" cy="968645"/>
              <a:chOff x="9738914" y="1630140"/>
              <a:chExt cx="1511369" cy="968645"/>
            </a:xfrm>
          </p:grpSpPr>
          <p:cxnSp>
            <p:nvCxnSpPr>
              <p:cNvPr id="117" name="Straight Arrow Connector 116">
                <a:extLst>
                  <a:ext uri="{FF2B5EF4-FFF2-40B4-BE49-F238E27FC236}">
                    <a16:creationId xmlns:a16="http://schemas.microsoft.com/office/drawing/2014/main" id="{D408CB7B-8189-4416-9444-EEE13453659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833408" y="2381210"/>
                <a:ext cx="1381461" cy="149081"/>
              </a:xfrm>
              <a:prstGeom prst="straightConnector1">
                <a:avLst/>
              </a:prstGeom>
              <a:ln w="19050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Arrow Connector 117">
                <a:extLst>
                  <a:ext uri="{FF2B5EF4-FFF2-40B4-BE49-F238E27FC236}">
                    <a16:creationId xmlns:a16="http://schemas.microsoft.com/office/drawing/2014/main" id="{5803E49E-83CB-40A2-9450-56121C0DD0B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905834" y="2593109"/>
                <a:ext cx="1344449" cy="5676"/>
              </a:xfrm>
              <a:prstGeom prst="straightConnector1">
                <a:avLst/>
              </a:prstGeom>
              <a:ln w="19050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Arrow Connector 118">
                <a:extLst>
                  <a:ext uri="{FF2B5EF4-FFF2-40B4-BE49-F238E27FC236}">
                    <a16:creationId xmlns:a16="http://schemas.microsoft.com/office/drawing/2014/main" id="{67605A29-BA1B-42E0-A663-CE3506CC78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738914" y="2180742"/>
                <a:ext cx="1429774" cy="76737"/>
              </a:xfrm>
              <a:prstGeom prst="straightConnector1">
                <a:avLst/>
              </a:prstGeom>
              <a:ln w="19050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Arrow Connector 119">
                <a:extLst>
                  <a:ext uri="{FF2B5EF4-FFF2-40B4-BE49-F238E27FC236}">
                    <a16:creationId xmlns:a16="http://schemas.microsoft.com/office/drawing/2014/main" id="{D9D48FFD-33DF-4230-984A-79E86146FCF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971238" y="2010335"/>
                <a:ext cx="1152230" cy="22173"/>
              </a:xfrm>
              <a:prstGeom prst="straightConnector1">
                <a:avLst/>
              </a:prstGeom>
              <a:ln w="19050">
                <a:solidFill>
                  <a:srgbClr val="7030A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Arrow Connector 120">
                <a:extLst>
                  <a:ext uri="{FF2B5EF4-FFF2-40B4-BE49-F238E27FC236}">
                    <a16:creationId xmlns:a16="http://schemas.microsoft.com/office/drawing/2014/main" id="{4A8C92B4-04B5-4FA8-814E-56E7FAFB10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001943" y="1630140"/>
                <a:ext cx="1121525" cy="331300"/>
              </a:xfrm>
              <a:prstGeom prst="straightConnector1">
                <a:avLst/>
              </a:prstGeom>
              <a:ln w="19050">
                <a:solidFill>
                  <a:srgbClr val="6699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25220E60-0732-4410-9924-83065090AAD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96486" y="1386486"/>
              <a:ext cx="490130" cy="31048"/>
            </a:xfrm>
            <a:prstGeom prst="straightConnector1">
              <a:avLst/>
            </a:prstGeom>
            <a:ln w="190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>
              <a:extLst>
                <a:ext uri="{FF2B5EF4-FFF2-40B4-BE49-F238E27FC236}">
                  <a16:creationId xmlns:a16="http://schemas.microsoft.com/office/drawing/2014/main" id="{3856492B-C10B-4F8F-AB8B-BD129A25717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076377" y="2785391"/>
              <a:ext cx="298343" cy="182022"/>
            </a:xfrm>
            <a:prstGeom prst="straightConnector1">
              <a:avLst/>
            </a:prstGeom>
            <a:ln w="190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Arrow Connector 115">
              <a:extLst>
                <a:ext uri="{FF2B5EF4-FFF2-40B4-BE49-F238E27FC236}">
                  <a16:creationId xmlns:a16="http://schemas.microsoft.com/office/drawing/2014/main" id="{0D7E8F51-99D3-4AF3-9E1B-A52F290FD2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01559" y="2676852"/>
              <a:ext cx="658888" cy="225712"/>
            </a:xfrm>
            <a:prstGeom prst="straightConnector1">
              <a:avLst/>
            </a:prstGeom>
            <a:ln w="19050">
              <a:solidFill>
                <a:srgbClr val="FFC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2E711CED-0B77-415E-8785-899D1FCFA6CB}"/>
              </a:ext>
            </a:extLst>
          </p:cNvPr>
          <p:cNvGrpSpPr/>
          <p:nvPr/>
        </p:nvGrpSpPr>
        <p:grpSpPr>
          <a:xfrm>
            <a:off x="10688024" y="1968201"/>
            <a:ext cx="1239512" cy="961360"/>
            <a:chOff x="9609346" y="1223446"/>
            <a:chExt cx="1239512" cy="961360"/>
          </a:xfrm>
        </p:grpSpPr>
        <p:sp>
          <p:nvSpPr>
            <p:cNvPr id="123" name="Oval 122">
              <a:extLst>
                <a:ext uri="{FF2B5EF4-FFF2-40B4-BE49-F238E27FC236}">
                  <a16:creationId xmlns:a16="http://schemas.microsoft.com/office/drawing/2014/main" id="{184CEAA5-FA1B-43F7-8642-3C2F02183863}"/>
                </a:ext>
              </a:extLst>
            </p:cNvPr>
            <p:cNvSpPr/>
            <p:nvPr/>
          </p:nvSpPr>
          <p:spPr>
            <a:xfrm>
              <a:off x="9609346" y="1580363"/>
              <a:ext cx="347723" cy="604443"/>
            </a:xfrm>
            <a:prstGeom prst="ellipse">
              <a:avLst/>
            </a:prstGeom>
            <a:noFill/>
            <a:ln w="28575">
              <a:solidFill>
                <a:schemeClr val="bg2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FAEEB674-97E5-4085-A10C-57E9AC396C8F}"/>
                    </a:ext>
                  </a:extLst>
                </p:cNvPr>
                <p:cNvSpPr txBox="1"/>
                <p:nvPr/>
              </p:nvSpPr>
              <p:spPr>
                <a:xfrm>
                  <a:off x="9747783" y="1223446"/>
                  <a:ext cx="1101075" cy="37029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SG" sz="160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SG" sz="1600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SG" sz="1600" i="1" dirty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SG" sz="1600" i="1" dirty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p>
                                <m:r>
                                  <a:rPr lang="en-SG" sz="1600" i="1" dirty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−1</m:t>
                                </m:r>
                              </m:sup>
                            </m:sSup>
                            <m:d>
                              <m:dPr>
                                <m:ctrlPr>
                                  <a:rPr lang="en-SG" sz="1600" b="0" i="1" dirty="0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SG" sz="1600" b="0" i="1" dirty="0" smtClean="0">
                                    <a:solidFill>
                                      <a:srgbClr val="0000FF"/>
                                    </a:solidFill>
                                    <a:latin typeface="Cambria Math" panose="02040503050406030204" pitchFamily="18" charset="0"/>
                                  </a:rPr>
                                  <m:t>𝑌</m:t>
                                </m:r>
                              </m:e>
                            </m:d>
                          </m:e>
                        </m:d>
                      </m:oMath>
                    </m:oMathPara>
                  </a14:m>
                  <a:endParaRPr lang="en-SG" sz="1600" i="1" dirty="0"/>
                </a:p>
              </p:txBody>
            </p:sp>
          </mc:Choice>
          <mc:Fallback xmlns="">
            <p:sp>
              <p:nvSpPr>
                <p:cNvPr id="124" name="TextBox 123">
                  <a:extLst>
                    <a:ext uri="{FF2B5EF4-FFF2-40B4-BE49-F238E27FC236}">
                      <a16:creationId xmlns:a16="http://schemas.microsoft.com/office/drawing/2014/main" id="{FAEEB674-97E5-4085-A10C-57E9AC396C8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47783" y="1223446"/>
                  <a:ext cx="1101075" cy="370294"/>
                </a:xfrm>
                <a:prstGeom prst="rect">
                  <a:avLst/>
                </a:prstGeom>
                <a:blipFill>
                  <a:blip r:embed="rId13"/>
                  <a:stretch>
                    <a:fillRect l="-2210" b="-6557"/>
                  </a:stretch>
                </a:blipFill>
              </p:spPr>
              <p:txBody>
                <a:bodyPr/>
                <a:lstStyle/>
                <a:p>
                  <a:r>
                    <a:rPr lang="en-SG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4" name="TextBox 53"/>
          <p:cNvSpPr txBox="1"/>
          <p:nvPr/>
        </p:nvSpPr>
        <p:spPr>
          <a:xfrm>
            <a:off x="5359260" y="1703577"/>
            <a:ext cx="756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Yes</a:t>
            </a:r>
            <a:endParaRPr lang="en-SG" sz="2800" dirty="0">
              <a:solidFill>
                <a:srgbClr val="C0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477579" y="3828320"/>
            <a:ext cx="7560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No</a:t>
            </a:r>
            <a:endParaRPr lang="en-SG" sz="28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110AB52F-BB27-4E60-95B9-BA028796EAC2}"/>
                  </a:ext>
                </a:extLst>
              </p:cNvPr>
              <p:cNvSpPr txBox="1"/>
              <p:nvPr/>
            </p:nvSpPr>
            <p:spPr>
              <a:xfrm>
                <a:off x="6851608" y="5218318"/>
                <a:ext cx="5002480" cy="923330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b="1" dirty="0" err="1"/>
                  <a:t>Setwise</a:t>
                </a:r>
                <a:r>
                  <a:rPr lang="en-US" b="1" dirty="0"/>
                  <a:t> image and preimage. </a:t>
                </a:r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r>
                  <a:rPr lang="en-US" dirty="0"/>
                  <a:t>(1)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then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r>
                  <a:rPr lang="en-US" dirty="0"/>
                  <a:t>(2) If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, then let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𝑓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110AB52F-BB27-4E60-95B9-BA028796EA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1608" y="5218318"/>
                <a:ext cx="5002480" cy="923330"/>
              </a:xfrm>
              <a:prstGeom prst="rect">
                <a:avLst/>
              </a:prstGeom>
              <a:blipFill>
                <a:blip r:embed="rId14"/>
                <a:stretch>
                  <a:fillRect l="-972" t="-2614" b="-9150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Slide Number Placeholder 1"/>
          <p:cNvSpPr txBox="1">
            <a:spLocks/>
          </p:cNvSpPr>
          <p:nvPr/>
        </p:nvSpPr>
        <p:spPr>
          <a:xfrm>
            <a:off x="10485783" y="6492875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76A5E36-E009-4840-A577-F8CF29116582}" type="slidenum">
              <a:rPr lang="en-US" sz="1600" smtClean="0">
                <a:solidFill>
                  <a:schemeClr val="bg1"/>
                </a:solidFill>
              </a:rPr>
              <a:pPr/>
              <a:t>3</a:t>
            </a:fld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770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  <p:bldP spid="51" grpId="0"/>
      <p:bldP spid="53" grpId="0" build="p"/>
      <p:bldP spid="54" grpId="0"/>
      <p:bldP spid="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BA5C0D4-C851-4D67-9F80-7E7E13A6DF39}"/>
                  </a:ext>
                </a:extLst>
              </p:cNvPr>
              <p:cNvSpPr txBox="1"/>
              <p:nvPr/>
            </p:nvSpPr>
            <p:spPr>
              <a:xfrm>
                <a:off x="253703" y="2338939"/>
                <a:ext cx="11643122" cy="120032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 well defined 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/~</m:t>
                    </m:r>
                  </m:oMath>
                </a14:m>
                <a:r>
                  <a:rPr lang="en-GB" sz="2400" dirty="0"/>
                  <a:t>?</a:t>
                </a:r>
              </a:p>
              <a:p>
                <a:r>
                  <a:rPr lang="en-US" sz="2400" dirty="0"/>
                  <a:t>I</a:t>
                </a:r>
                <a:r>
                  <a:rPr lang="en-GB" sz="2400" dirty="0"/>
                  <a:t>n other words, is it true that, according to this definition, for all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/~</m:t>
                    </m:r>
                  </m:oMath>
                </a14:m>
                <a:r>
                  <a:rPr lang="en-GB" sz="2400" dirty="0"/>
                  <a:t>,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⇒  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BA5C0D4-C851-4D67-9F80-7E7E13A6DF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703" y="2338939"/>
                <a:ext cx="11643122" cy="1200329"/>
              </a:xfrm>
              <a:prstGeom prst="rect">
                <a:avLst/>
              </a:prstGeom>
              <a:blipFill>
                <a:blip r:embed="rId3"/>
                <a:stretch>
                  <a:fillRect l="-838" t="-4061" r="-105" b="-3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2B20249-BADE-43C0-89FF-B82C73874DC9}"/>
                  </a:ext>
                </a:extLst>
              </p:cNvPr>
              <p:cNvSpPr txBox="1"/>
              <p:nvPr/>
            </p:nvSpPr>
            <p:spPr>
              <a:xfrm>
                <a:off x="253703" y="3624184"/>
                <a:ext cx="11643122" cy="6417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269875" algn="l"/>
                  </a:tabLst>
                </a:pPr>
                <a:r>
                  <a:rPr lang="en-US" sz="2400" dirty="0"/>
                  <a:t>Consider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…,−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,−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,−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r>
                  <a:rPr lang="en-GB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…,−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13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,−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8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,−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17</m:t>
                            </m:r>
                          </m:num>
                          <m:den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r>
                  <a:rPr lang="en-GB" sz="2400" dirty="0"/>
                  <a:t>.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2B20249-BADE-43C0-89FF-B82C73874D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703" y="3624184"/>
                <a:ext cx="11643122" cy="641779"/>
              </a:xfrm>
              <a:prstGeom prst="rect">
                <a:avLst/>
              </a:prstGeom>
              <a:blipFill>
                <a:blip r:embed="rId4"/>
                <a:stretch>
                  <a:fillRect l="-838" b="-857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A0C633E-3870-421B-ACF3-B8844D73074E}"/>
                  </a:ext>
                </a:extLst>
              </p:cNvPr>
              <p:cNvSpPr txBox="1"/>
              <p:nvPr/>
            </p:nvSpPr>
            <p:spPr>
              <a:xfrm>
                <a:off x="253704" y="4264899"/>
                <a:ext cx="441455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269875" algn="l"/>
                  </a:tabLst>
                </a:pPr>
                <a:r>
                  <a:rPr lang="en-US" sz="2400" dirty="0"/>
                  <a:t>Note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/~</m:t>
                    </m:r>
                  </m:oMath>
                </a14:m>
                <a:r>
                  <a:rPr lang="en-GB" sz="2400" dirty="0"/>
                  <a:t>. What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sz="2400" dirty="0"/>
                  <a:t>?</a:t>
                </a: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A0C633E-3870-421B-ACF3-B8844D7307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704" y="4264899"/>
                <a:ext cx="4414550" cy="461665"/>
              </a:xfrm>
              <a:prstGeom prst="rect">
                <a:avLst/>
              </a:prstGeom>
              <a:blipFill>
                <a:blip r:embed="rId5"/>
                <a:stretch>
                  <a:fillRect l="-2210" t="-10667" r="-1243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CF14EC6-5075-4810-8D46-25DCE1C82FE0}"/>
                  </a:ext>
                </a:extLst>
              </p:cNvPr>
              <p:cNvSpPr txBox="1"/>
              <p:nvPr/>
            </p:nvSpPr>
            <p:spPr>
              <a:xfrm>
                <a:off x="253704" y="4724924"/>
                <a:ext cx="11566121" cy="6423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269875" algn="l"/>
                  </a:tabLst>
                </a:pPr>
                <a:r>
                  <a:rPr lang="en-US" sz="2400" dirty="0"/>
                  <a:t>Since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en-GB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e>
                    </m:d>
                  </m:oMath>
                </a14:m>
                <a:r>
                  <a:rPr lang="en-GB" sz="2400" dirty="0"/>
                  <a:t>, the definition above tells us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4CF14EC6-5075-4810-8D46-25DCE1C82F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704" y="4724924"/>
                <a:ext cx="11566121" cy="642355"/>
              </a:xfrm>
              <a:prstGeom prst="rect">
                <a:avLst/>
              </a:prstGeom>
              <a:blipFill>
                <a:blip r:embed="rId6"/>
                <a:stretch>
                  <a:fillRect l="-843" b="-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CA16D37-AC9D-42B7-A791-BADABDD8C1DB}"/>
                  </a:ext>
                </a:extLst>
              </p:cNvPr>
              <p:cNvSpPr txBox="1"/>
              <p:nvPr/>
            </p:nvSpPr>
            <p:spPr>
              <a:xfrm>
                <a:off x="253704" y="5707477"/>
                <a:ext cx="11566121" cy="6423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269875" algn="l"/>
                  </a:tabLst>
                </a:pPr>
                <a:r>
                  <a:rPr lang="en-US" sz="2400" dirty="0"/>
                  <a:t>Since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en-GB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e>
                    </m:d>
                  </m:oMath>
                </a14:m>
                <a:r>
                  <a:rPr lang="en-GB" sz="2400" dirty="0"/>
                  <a:t>, the definition above tells us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41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ACA16D37-AC9D-42B7-A791-BADABDD8C1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704" y="5707477"/>
                <a:ext cx="11566121" cy="642355"/>
              </a:xfrm>
              <a:prstGeom prst="rect">
                <a:avLst/>
              </a:prstGeom>
              <a:blipFill>
                <a:blip r:embed="rId7"/>
                <a:stretch>
                  <a:fillRect l="-843" b="-75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8712D0E-3238-42E3-B2A1-C5FCE8F24353}"/>
                  </a:ext>
                </a:extLst>
              </p:cNvPr>
              <p:cNvSpPr txBox="1"/>
              <p:nvPr/>
            </p:nvSpPr>
            <p:spPr>
              <a:xfrm>
                <a:off x="11069421" y="5363988"/>
                <a:ext cx="553998" cy="346780"/>
              </a:xfrm>
              <a:prstGeom prst="rect">
                <a:avLst/>
              </a:prstGeom>
              <a:noFill/>
            </p:spPr>
            <p:txBody>
              <a:bodyPr vert="vert" wrap="square" rtlCol="0">
                <a:spAutoFit/>
              </a:bodyPr>
              <a:lstStyle/>
              <a:p>
                <a:pPr>
                  <a:tabLst>
                    <a:tab pos="26987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8712D0E-3238-42E3-B2A1-C5FCE8F243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69421" y="5363988"/>
                <a:ext cx="553998" cy="34678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61607258-BF61-4CAE-905B-0CC2CBEA32D9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4668254" y="4495732"/>
            <a:ext cx="6678166" cy="229192"/>
          </a:xfrm>
          <a:prstGeom prst="bentConnector3">
            <a:avLst>
              <a:gd name="adj1" fmla="val 10001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AE9E79C7-1261-46B9-8DD4-DC35D1B5C965}"/>
                  </a:ext>
                </a:extLst>
              </p:cNvPr>
              <p:cNvSpPr/>
              <p:nvPr/>
            </p:nvSpPr>
            <p:spPr>
              <a:xfrm>
                <a:off x="2008471" y="437204"/>
                <a:ext cx="8626886" cy="1815882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Consider the equivalence relation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∼</m:t>
                    </m:r>
                  </m:oMath>
                </a14:m>
                <a:r>
                  <a:rPr lang="en-US" sz="2800" dirty="0"/>
                  <a:t> on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ℚ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defined by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ℚ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(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⇔   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ℤ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).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</a:endParaRPr>
              </a:p>
              <a:p>
                <a:r>
                  <a:rPr lang="en-US" sz="2800" dirty="0">
                    <a:solidFill>
                      <a:schemeClr val="tx1"/>
                    </a:solidFill>
                  </a:rPr>
                  <a:t>Define addition on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ℚ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/~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by setting, for all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ℚ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/~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,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AE9E79C7-1261-46B9-8DD4-DC35D1B5C9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8471" y="437204"/>
                <a:ext cx="8626886" cy="1815882"/>
              </a:xfrm>
              <a:prstGeom prst="rect">
                <a:avLst/>
              </a:prstGeom>
              <a:blipFill>
                <a:blip r:embed="rId9"/>
                <a:stretch>
                  <a:fillRect l="-1340" t="-300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Slide Number Placeholder 1"/>
          <p:cNvSpPr txBox="1">
            <a:spLocks/>
          </p:cNvSpPr>
          <p:nvPr/>
        </p:nvSpPr>
        <p:spPr>
          <a:xfrm>
            <a:off x="10485783" y="6492875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76A5E36-E009-4840-A577-F8CF29116582}" type="slidenum">
              <a:rPr lang="en-US" sz="1600" smtClean="0">
                <a:solidFill>
                  <a:schemeClr val="bg1"/>
                </a:solidFill>
              </a:rPr>
              <a:pPr/>
              <a:t>4</a:t>
            </a:fld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1199532D-7B1D-4496-906D-F1887FE50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03" y="281629"/>
            <a:ext cx="1629878" cy="89592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SG" sz="3600" dirty="0" err="1">
                <a:solidFill>
                  <a:schemeClr val="bg2">
                    <a:lumMod val="50000"/>
                  </a:schemeClr>
                </a:solidFill>
              </a:rPr>
              <a:t>Q10</a:t>
            </a:r>
            <a:r>
              <a:rPr lang="en-SG" sz="3600" dirty="0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en-SG" sz="3600" dirty="0">
                <a:solidFill>
                  <a:srgbClr val="C00000"/>
                </a:solidFill>
              </a:rPr>
              <a:t>+</a:t>
            </a:r>
            <a:r>
              <a:rPr lang="en-SG" sz="3600" dirty="0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SG" sz="3600" dirty="0">
              <a:solidFill>
                <a:schemeClr val="bg2">
                  <a:lumMod val="5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109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  <p:bldP spid="13" grpId="0"/>
      <p:bldP spid="15" grpId="0"/>
      <p:bldP spid="16" grpId="0"/>
      <p:bldP spid="18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9532D-7B1D-4496-906D-F1887FE50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03" y="281629"/>
            <a:ext cx="1629878" cy="89592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SG" sz="3600" dirty="0" err="1">
                <a:solidFill>
                  <a:schemeClr val="bg2">
                    <a:lumMod val="50000"/>
                  </a:schemeClr>
                </a:solidFill>
              </a:rPr>
              <a:t>Q10</a:t>
            </a:r>
            <a:r>
              <a:rPr lang="en-SG" sz="3600" dirty="0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en-SG" sz="3600" dirty="0">
                <a:solidFill>
                  <a:srgbClr val="C00000"/>
                </a:solidFill>
              </a:rPr>
              <a:t>+</a:t>
            </a:r>
            <a:r>
              <a:rPr lang="en-SG" sz="3600" dirty="0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SG" sz="3600" dirty="0">
              <a:solidFill>
                <a:schemeClr val="bg2">
                  <a:lumMod val="5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BA5C0D4-C851-4D67-9F80-7E7E13A6DF39}"/>
                  </a:ext>
                </a:extLst>
              </p:cNvPr>
              <p:cNvSpPr txBox="1"/>
              <p:nvPr/>
            </p:nvSpPr>
            <p:spPr>
              <a:xfrm>
                <a:off x="253703" y="2338939"/>
                <a:ext cx="11643122" cy="120032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 well defined 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/~</m:t>
                    </m:r>
                  </m:oMath>
                </a14:m>
                <a:r>
                  <a:rPr lang="en-GB" sz="2400" dirty="0"/>
                  <a:t>?</a:t>
                </a:r>
              </a:p>
              <a:p>
                <a:r>
                  <a:rPr lang="en-US" sz="2400" dirty="0"/>
                  <a:t>I</a:t>
                </a:r>
                <a:r>
                  <a:rPr lang="en-GB" sz="2400" dirty="0"/>
                  <a:t>n other words, is it true that, according to this definition, for all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/~</m:t>
                    </m:r>
                  </m:oMath>
                </a14:m>
                <a:r>
                  <a:rPr lang="en-GB" sz="2400" dirty="0"/>
                  <a:t>,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⇒  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BA5C0D4-C851-4D67-9F80-7E7E13A6DF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703" y="2338939"/>
                <a:ext cx="11643122" cy="1200329"/>
              </a:xfrm>
              <a:prstGeom prst="rect">
                <a:avLst/>
              </a:prstGeom>
              <a:blipFill>
                <a:blip r:embed="rId3"/>
                <a:stretch>
                  <a:fillRect l="-838" t="-4061" r="-105" b="-30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4D51E2AD-EFCF-40ED-9F5A-16B2C2AD3DE6}"/>
              </a:ext>
            </a:extLst>
          </p:cNvPr>
          <p:cNvSpPr txBox="1"/>
          <p:nvPr/>
        </p:nvSpPr>
        <p:spPr>
          <a:xfrm>
            <a:off x="10760247" y="2046551"/>
            <a:ext cx="924026" cy="584775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Yes!</a:t>
            </a:r>
            <a:endParaRPr lang="en-GB" sz="32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2B20249-BADE-43C0-89FF-B82C73874DC9}"/>
                  </a:ext>
                </a:extLst>
              </p:cNvPr>
              <p:cNvSpPr txBox="1"/>
              <p:nvPr/>
            </p:nvSpPr>
            <p:spPr>
              <a:xfrm>
                <a:off x="253703" y="3624184"/>
                <a:ext cx="11643122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269875" algn="l"/>
                  </a:tabLst>
                </a:pPr>
                <a:r>
                  <a:rPr lang="en-US" sz="2400" dirty="0"/>
                  <a:t>1.	Let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/~</m:t>
                    </m:r>
                  </m:oMath>
                </a14:m>
                <a:r>
                  <a:rPr lang="en-GB" sz="2400" dirty="0"/>
                  <a:t> such that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=[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GB" sz="2400" dirty="0"/>
                  <a:t> and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2400" dirty="0"/>
                  <a:t>.</a:t>
                </a:r>
              </a:p>
              <a:p>
                <a:pPr>
                  <a:tabLst>
                    <a:tab pos="269875" algn="l"/>
                  </a:tabLst>
                </a:pPr>
                <a:r>
                  <a:rPr lang="en-US" sz="2400" dirty="0"/>
                  <a:t>2</a:t>
                </a:r>
                <a:r>
                  <a:rPr lang="en-GB" sz="2400" dirty="0"/>
                  <a:t>.	So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∼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∼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2400" dirty="0"/>
                  <a:t> b</a:t>
                </a:r>
                <a:r>
                  <a:rPr lang="en-GB" sz="2400" dirty="0">
                    <a:solidFill>
                      <a:srgbClr val="006600"/>
                    </a:solidFill>
                  </a:rPr>
                  <a:t>y Lemma </a:t>
                </a:r>
                <a:r>
                  <a:rPr lang="en-GB" sz="2400" dirty="0" err="1">
                    <a:solidFill>
                      <a:srgbClr val="006600"/>
                    </a:solidFill>
                  </a:rPr>
                  <a:t>Rel.1</a:t>
                </a:r>
                <a:r>
                  <a:rPr lang="en-GB" sz="2400" dirty="0"/>
                  <a:t>.</a:t>
                </a:r>
              </a:p>
              <a:p>
                <a:pPr>
                  <a:tabLst>
                    <a:tab pos="269875" algn="l"/>
                  </a:tabLst>
                </a:pPr>
                <a:r>
                  <a:rPr lang="en-US" sz="2400" dirty="0"/>
                  <a:t>3</a:t>
                </a:r>
                <a:r>
                  <a:rPr lang="en-GB" sz="2400" dirty="0"/>
                  <a:t>.	</a:t>
                </a:r>
                <a:r>
                  <a:rPr lang="en-GB" sz="2400" dirty="0">
                    <a:solidFill>
                      <a:srgbClr val="006600"/>
                    </a:solidFill>
                  </a:rPr>
                  <a:t>Use the definition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∼</m:t>
                    </m:r>
                  </m:oMath>
                </a14:m>
                <a:r>
                  <a:rPr lang="en-GB" sz="2400" dirty="0">
                    <a:solidFill>
                      <a:srgbClr val="006600"/>
                    </a:solidFill>
                  </a:rPr>
                  <a:t> to</a:t>
                </a:r>
                <a:r>
                  <a:rPr lang="en-GB" sz="2400" dirty="0"/>
                  <a:t> find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,ℓ∈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ℤ</m:t>
                    </m:r>
                  </m:oMath>
                </a14:m>
                <a:r>
                  <a:rPr lang="en-GB" sz="2400" dirty="0"/>
                  <a:t> such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GB" sz="2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=ℓ</m:t>
                    </m:r>
                  </m:oMath>
                </a14:m>
                <a:r>
                  <a:rPr lang="en-GB" sz="2400" dirty="0"/>
                  <a:t>.</a:t>
                </a:r>
              </a:p>
              <a:p>
                <a:pPr>
                  <a:tabLst>
                    <a:tab pos="269875" algn="l"/>
                  </a:tabLst>
                </a:pPr>
                <a:r>
                  <a:rPr lang="en-US" sz="2400" dirty="0"/>
                  <a:t>4</a:t>
                </a:r>
                <a:r>
                  <a:rPr lang="en-GB" sz="2400" dirty="0"/>
                  <a:t>.	Note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+ℓ∈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ℤ</m:t>
                    </m:r>
                  </m:oMath>
                </a14:m>
                <a:r>
                  <a:rPr lang="en-GB" sz="2400" dirty="0"/>
                  <a:t> </a:t>
                </a:r>
                <a:r>
                  <a:rPr lang="en-GB" sz="2400" dirty="0">
                    <a:solidFill>
                      <a:srgbClr val="006600"/>
                    </a:solidFill>
                  </a:rPr>
                  <a:t>as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ℤ</m:t>
                    </m:r>
                  </m:oMath>
                </a14:m>
                <a:r>
                  <a:rPr lang="en-GB" sz="2400" dirty="0">
                    <a:solidFill>
                      <a:srgbClr val="006600"/>
                    </a:solidFill>
                  </a:rPr>
                  <a:t> is closed under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400" dirty="0"/>
                  <a:t>.</a:t>
                </a:r>
              </a:p>
              <a:p>
                <a:pPr>
                  <a:tabLst>
                    <a:tab pos="269875" algn="l"/>
                  </a:tabLst>
                </a:pPr>
                <a:r>
                  <a:rPr lang="en-US" sz="2400" dirty="0"/>
                  <a:t>5</a:t>
                </a:r>
                <a:r>
                  <a:rPr lang="en-GB" sz="2400" dirty="0"/>
                  <a:t>.	So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∼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GB" sz="2400" dirty="0"/>
                  <a:t> </a:t>
                </a:r>
                <a:r>
                  <a:rPr lang="en-GB" sz="2400" dirty="0">
                    <a:solidFill>
                      <a:srgbClr val="006600"/>
                    </a:solidFill>
                  </a:rPr>
                  <a:t>by the definition of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rgbClr val="006600"/>
                        </a:solidFill>
                        <a:latin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en-GB" sz="2400" dirty="0">
                    <a:solidFill>
                      <a:srgbClr val="006600"/>
                    </a:solidFill>
                  </a:rPr>
                  <a:t>.</a:t>
                </a:r>
                <a:endParaRPr lang="en-GB" sz="2400" dirty="0"/>
              </a:p>
              <a:p>
                <a:pPr>
                  <a:tabLst>
                    <a:tab pos="269875" algn="l"/>
                  </a:tabLst>
                </a:pPr>
                <a:r>
                  <a:rPr lang="en-US" sz="2400" dirty="0"/>
                  <a:t>6.	Hence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GB" sz="2400" dirty="0"/>
                  <a:t> </a:t>
                </a:r>
                <a:r>
                  <a:rPr lang="en-GB" sz="2400" dirty="0">
                    <a:solidFill>
                      <a:srgbClr val="006600"/>
                    </a:solidFill>
                  </a:rPr>
                  <a:t>by Lemma </a:t>
                </a:r>
                <a:r>
                  <a:rPr lang="en-GB" sz="2400" dirty="0" err="1">
                    <a:solidFill>
                      <a:srgbClr val="006600"/>
                    </a:solidFill>
                  </a:rPr>
                  <a:t>Rel.1</a:t>
                </a:r>
                <a:r>
                  <a:rPr lang="en-GB" sz="2400" dirty="0"/>
                  <a:t>.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2B20249-BADE-43C0-89FF-B82C73874D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703" y="3624184"/>
                <a:ext cx="11643122" cy="2308324"/>
              </a:xfrm>
              <a:prstGeom prst="rect">
                <a:avLst/>
              </a:prstGeom>
              <a:blipFill>
                <a:blip r:embed="rId4"/>
                <a:stretch>
                  <a:fillRect l="-838" t="-2116" r="-471" b="-5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20FED57-9F4E-4BBD-97F0-EA64E7B09E91}"/>
                  </a:ext>
                </a:extLst>
              </p:cNvPr>
              <p:cNvSpPr txBox="1"/>
              <p:nvPr/>
            </p:nvSpPr>
            <p:spPr>
              <a:xfrm>
                <a:off x="253703" y="6108427"/>
                <a:ext cx="11271188" cy="461665"/>
              </a:xfrm>
              <a:prstGeom prst="rect">
                <a:avLst/>
              </a:prstGeom>
              <a:solidFill>
                <a:srgbClr val="CCECFF"/>
              </a:solidFill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>
                  <a:defRPr sz="2800"/>
                </a:lvl1pPr>
              </a:lstStyle>
              <a:p>
                <a:r>
                  <a:rPr lang="en-GB" sz="2400" b="1" dirty="0">
                    <a:solidFill>
                      <a:srgbClr val="000099"/>
                    </a:solidFill>
                  </a:rPr>
                  <a:t>Lemma </a:t>
                </a:r>
                <a:r>
                  <a:rPr lang="en-GB" sz="2400" b="1" dirty="0" err="1">
                    <a:solidFill>
                      <a:srgbClr val="000099"/>
                    </a:solidFill>
                  </a:rPr>
                  <a:t>Rel.1</a:t>
                </a:r>
                <a:r>
                  <a:rPr lang="en-GB" sz="2400" b="1" dirty="0">
                    <a:solidFill>
                      <a:srgbClr val="000099"/>
                    </a:solidFill>
                  </a:rPr>
                  <a:t>.</a:t>
                </a:r>
                <a:r>
                  <a:rPr lang="en-GB" sz="2400" dirty="0"/>
                  <a:t>  The following are equivalent:  (</a:t>
                </a:r>
                <a:r>
                  <a:rPr lang="en-GB" sz="2400" dirty="0" err="1"/>
                  <a:t>i</a:t>
                </a:r>
                <a:r>
                  <a:rPr lang="en-GB" sz="2400" dirty="0"/>
                  <a:t>) 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;   (ii)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GB" sz="2400" dirty="0"/>
                  <a:t>;   (iii)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>
                        <a:latin typeface="Cambria Math" panose="02040503050406030204" pitchFamily="18" charset="0"/>
                      </a:rPr>
                      <m:t>∩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GB" sz="2400" dirty="0"/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20FED57-9F4E-4BBD-97F0-EA64E7B09E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703" y="6108427"/>
                <a:ext cx="11271188" cy="461665"/>
              </a:xfrm>
              <a:prstGeom prst="rect">
                <a:avLst/>
              </a:prstGeom>
              <a:blipFill>
                <a:blip r:embed="rId5"/>
                <a:stretch>
                  <a:fillRect l="-810" t="-8974" r="-378" b="-26923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E9E79C7-1261-46B9-8DD4-DC35D1B5C965}"/>
                  </a:ext>
                </a:extLst>
              </p:cNvPr>
              <p:cNvSpPr/>
              <p:nvPr/>
            </p:nvSpPr>
            <p:spPr>
              <a:xfrm>
                <a:off x="2008471" y="437204"/>
                <a:ext cx="8626886" cy="1815882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Consider the equivalence relation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∼</m:t>
                    </m:r>
                  </m:oMath>
                </a14:m>
                <a:r>
                  <a:rPr lang="en-US" sz="2800" dirty="0"/>
                  <a:t> on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ℚ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defined by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ℚ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(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⇔   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ℤ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).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</a:endParaRPr>
              </a:p>
              <a:p>
                <a:r>
                  <a:rPr lang="en-US" sz="2800" dirty="0">
                    <a:solidFill>
                      <a:schemeClr val="tx1"/>
                    </a:solidFill>
                  </a:rPr>
                  <a:t>Define addition on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ℚ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/~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by setting, for all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ℚ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/~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,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E9E79C7-1261-46B9-8DD4-DC35D1B5C9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8471" y="437204"/>
                <a:ext cx="8626886" cy="1815882"/>
              </a:xfrm>
              <a:prstGeom prst="rect">
                <a:avLst/>
              </a:prstGeom>
              <a:blipFill>
                <a:blip r:embed="rId4"/>
                <a:stretch>
                  <a:fillRect l="-1340" t="-300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Slide Number Placeholder 1"/>
          <p:cNvSpPr txBox="1">
            <a:spLocks/>
          </p:cNvSpPr>
          <p:nvPr/>
        </p:nvSpPr>
        <p:spPr>
          <a:xfrm>
            <a:off x="10485783" y="6492875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76A5E36-E009-4840-A577-F8CF29116582}" type="slidenum">
              <a:rPr lang="en-US" sz="1600" smtClean="0">
                <a:solidFill>
                  <a:schemeClr val="bg1"/>
                </a:solidFill>
              </a:rPr>
              <a:pPr/>
              <a:t>5</a:t>
            </a:fld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36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uiExpand="1" build="allAtOnce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9532D-7B1D-4496-906D-F1887FE50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703" y="281629"/>
            <a:ext cx="1629878" cy="89592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SG" sz="3600" dirty="0" err="1">
                <a:solidFill>
                  <a:schemeClr val="bg2">
                    <a:lumMod val="50000"/>
                  </a:schemeClr>
                </a:solidFill>
              </a:rPr>
              <a:t>Q10</a:t>
            </a:r>
            <a:r>
              <a:rPr lang="en-SG" sz="3600" dirty="0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en-SG" sz="3600" dirty="0">
                <a:solidFill>
                  <a:srgbClr val="C00000"/>
                </a:solidFill>
              </a:rPr>
              <a:t>⋅</a:t>
            </a:r>
            <a:r>
              <a:rPr lang="en-SG" sz="3600" dirty="0">
                <a:solidFill>
                  <a:schemeClr val="bg2">
                    <a:lumMod val="50000"/>
                  </a:schemeClr>
                </a:solidFill>
              </a:rPr>
              <a:t>)</a:t>
            </a:r>
            <a:endParaRPr lang="en-SG" sz="3600" dirty="0">
              <a:solidFill>
                <a:schemeClr val="bg2">
                  <a:lumMod val="50000"/>
                </a:schemeClr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BA5C0D4-C851-4D67-9F80-7E7E13A6DF39}"/>
                  </a:ext>
                </a:extLst>
              </p:cNvPr>
              <p:cNvSpPr txBox="1"/>
              <p:nvPr/>
            </p:nvSpPr>
            <p:spPr>
              <a:xfrm>
                <a:off x="253703" y="2338939"/>
                <a:ext cx="11643122" cy="1200329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Is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</m:oMath>
                </a14:m>
                <a:r>
                  <a:rPr lang="en-GB" sz="2400" dirty="0">
                    <a:solidFill>
                      <a:srgbClr val="C00000"/>
                    </a:solidFill>
                  </a:rPr>
                  <a:t> </a:t>
                </a:r>
                <a:r>
                  <a:rPr lang="en-GB" sz="2400" dirty="0"/>
                  <a:t>well defined 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/~</m:t>
                    </m:r>
                  </m:oMath>
                </a14:m>
                <a:r>
                  <a:rPr lang="en-GB" sz="2400" dirty="0"/>
                  <a:t>?</a:t>
                </a:r>
              </a:p>
              <a:p>
                <a:r>
                  <a:rPr lang="en-US" sz="2400" dirty="0"/>
                  <a:t>I</a:t>
                </a:r>
                <a:r>
                  <a:rPr lang="en-GB" sz="2400" dirty="0"/>
                  <a:t>n other words, is it true that, according to this definition, for all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/~</m:t>
                    </m:r>
                  </m:oMath>
                </a14:m>
                <a:r>
                  <a:rPr lang="en-GB" sz="2400" dirty="0"/>
                  <a:t>,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∧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⇒  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BA5C0D4-C851-4D67-9F80-7E7E13A6DF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703" y="2338939"/>
                <a:ext cx="11643122" cy="1200329"/>
              </a:xfrm>
              <a:prstGeom prst="rect">
                <a:avLst/>
              </a:prstGeom>
              <a:blipFill>
                <a:blip r:embed="rId3"/>
                <a:stretch>
                  <a:fillRect l="-838" t="-4061" r="-105" b="-3046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4D51E2AD-EFCF-40ED-9F5A-16B2C2AD3DE6}"/>
              </a:ext>
            </a:extLst>
          </p:cNvPr>
          <p:cNvSpPr txBox="1"/>
          <p:nvPr/>
        </p:nvSpPr>
        <p:spPr>
          <a:xfrm>
            <a:off x="10760247" y="2046551"/>
            <a:ext cx="818840" cy="584775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</a:rPr>
              <a:t>No!</a:t>
            </a:r>
            <a:endParaRPr lang="en-GB" sz="3200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2B20249-BADE-43C0-89FF-B82C73874DC9}"/>
                  </a:ext>
                </a:extLst>
              </p:cNvPr>
              <p:cNvSpPr txBox="1"/>
              <p:nvPr/>
            </p:nvSpPr>
            <p:spPr>
              <a:xfrm>
                <a:off x="253703" y="3624184"/>
                <a:ext cx="11643122" cy="23836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269875" algn="l"/>
                  </a:tabLst>
                </a:pPr>
                <a:r>
                  <a:rPr lang="en-US" sz="2400" dirty="0"/>
                  <a:t>1.	Note that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ℤ</m:t>
                    </m:r>
                  </m:oMath>
                </a14:m>
                <a:r>
                  <a:rPr lang="en-GB" sz="2400" dirty="0"/>
                  <a:t>.</a:t>
                </a:r>
                <a:r>
                  <a:rPr lang="en-GB" sz="2400" dirty="0">
                    <a:solidFill>
                      <a:schemeClr val="bg1"/>
                    </a:solidFill>
                  </a:rPr>
                  <a:t>	This implies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∼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.	So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num>
                          <m:den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by Lemma 6.3.4.</a:t>
                </a:r>
              </a:p>
              <a:p>
                <a:pPr>
                  <a:tabLst>
                    <a:tab pos="269875" algn="l"/>
                  </a:tabLst>
                </a:pPr>
                <a:r>
                  <a:rPr lang="en-GB" sz="2400" dirty="0"/>
                  <a:t>2.	Note also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∉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ℤ</m:t>
                    </m:r>
                  </m:oMath>
                </a14:m>
                <a:r>
                  <a:rPr lang="en-GB" sz="2400" dirty="0"/>
                  <a:t>.</a:t>
                </a:r>
                <a:r>
                  <a:rPr lang="en-GB" sz="2400" dirty="0">
                    <a:solidFill>
                      <a:schemeClr val="bg1"/>
                    </a:solidFill>
                  </a:rPr>
                  <a:t>	This implies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≁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.	So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≠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−1</m:t>
                            </m:r>
                          </m:num>
                          <m:den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r>
                  <a:rPr lang="en-GB" sz="2400" dirty="0">
                    <a:solidFill>
                      <a:schemeClr val="bg1"/>
                    </a:solidFill>
                  </a:rPr>
                  <a:t> by Lemma 6.3.4.</a:t>
                </a:r>
              </a:p>
              <a:p>
                <a:pPr>
                  <a:tabLst>
                    <a:tab pos="269875" algn="l"/>
                  </a:tabLst>
                </a:pPr>
                <a:r>
                  <a:rPr lang="en-US" sz="2400" dirty="0"/>
                  <a:t>3</a:t>
                </a:r>
                <a:r>
                  <a:rPr lang="en-GB" sz="2400" dirty="0"/>
                  <a:t>.	Therefore, according to the definition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</m:oMath>
                </a14:m>
                <a:r>
                  <a:rPr lang="en-GB" sz="2400" dirty="0"/>
                  <a:t> 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ℚ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/~</m:t>
                    </m:r>
                  </m:oMath>
                </a14:m>
                <a:r>
                  <a:rPr lang="en-GB" sz="2400" dirty="0"/>
                  <a:t> above,</a:t>
                </a:r>
              </a:p>
              <a:p>
                <a:pPr>
                  <a:tabLst>
                    <a:tab pos="26987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⋅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2B20249-BADE-43C0-89FF-B82C73874D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703" y="3624184"/>
                <a:ext cx="11643122" cy="2383601"/>
              </a:xfrm>
              <a:prstGeom prst="rect">
                <a:avLst/>
              </a:prstGeom>
              <a:blipFill>
                <a:blip r:embed="rId4"/>
                <a:stretch>
                  <a:fillRect l="-838"/>
                </a:stretch>
              </a:blipFill>
            </p:spPr>
            <p:txBody>
              <a:bodyPr/>
              <a:lstStyle/>
              <a:p>
                <a:r>
                  <a:rPr lang="en-SG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20FED57-9F4E-4BBD-97F0-EA64E7B09E91}"/>
                  </a:ext>
                </a:extLst>
              </p:cNvPr>
              <p:cNvSpPr txBox="1"/>
              <p:nvPr/>
            </p:nvSpPr>
            <p:spPr>
              <a:xfrm>
                <a:off x="253703" y="6108427"/>
                <a:ext cx="11325384" cy="461665"/>
              </a:xfrm>
              <a:prstGeom prst="rect">
                <a:avLst/>
              </a:prstGeom>
              <a:solidFill>
                <a:srgbClr val="CCECFF"/>
              </a:solidFill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>
                  <a:defRPr sz="2800"/>
                </a:lvl1pPr>
              </a:lstStyle>
              <a:p>
                <a:r>
                  <a:rPr lang="en-GB" sz="2400" b="1" dirty="0">
                    <a:solidFill>
                      <a:srgbClr val="000099"/>
                    </a:solidFill>
                  </a:rPr>
                  <a:t>Lemma </a:t>
                </a:r>
                <a:r>
                  <a:rPr lang="en-GB" sz="2400" b="1" dirty="0" err="1">
                    <a:solidFill>
                      <a:srgbClr val="000099"/>
                    </a:solidFill>
                  </a:rPr>
                  <a:t>Rel.1</a:t>
                </a:r>
                <a:r>
                  <a:rPr lang="en-GB" sz="2400" b="1" dirty="0">
                    <a:solidFill>
                      <a:srgbClr val="000099"/>
                    </a:solidFill>
                  </a:rPr>
                  <a:t>.</a:t>
                </a:r>
                <a:r>
                  <a:rPr lang="en-GB" sz="2400" dirty="0"/>
                  <a:t>  The following are equivalent:  (</a:t>
                </a:r>
                <a:r>
                  <a:rPr lang="en-GB" sz="2400" dirty="0" err="1"/>
                  <a:t>i</a:t>
                </a:r>
                <a:r>
                  <a:rPr lang="en-GB" sz="2400" dirty="0"/>
                  <a:t>) 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400" dirty="0"/>
                  <a:t>;   (ii)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GB" sz="2400" dirty="0"/>
                  <a:t>;   (iii)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>
                        <a:latin typeface="Cambria Math" panose="02040503050406030204" pitchFamily="18" charset="0"/>
                      </a:rPr>
                      <m:t>∩</m:t>
                    </m:r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2400">
                        <a:latin typeface="Cambria Math" panose="02040503050406030204" pitchFamily="18" charset="0"/>
                      </a:rPr>
                      <m:t>∅</m:t>
                    </m:r>
                  </m:oMath>
                </a14:m>
                <a:r>
                  <a:rPr lang="en-GB" sz="2400" dirty="0"/>
                  <a:t>.</a:t>
                </a: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B20FED57-9F4E-4BBD-97F0-EA64E7B09E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703" y="6108427"/>
                <a:ext cx="11325384" cy="461665"/>
              </a:xfrm>
              <a:prstGeom prst="rect">
                <a:avLst/>
              </a:prstGeom>
              <a:blipFill>
                <a:blip r:embed="rId5"/>
                <a:stretch>
                  <a:fillRect l="-807" t="-8974" b="-26923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E956D97-CCCC-4D63-B0EC-EDC657FAEC33}"/>
                  </a:ext>
                </a:extLst>
              </p:cNvPr>
              <p:cNvSpPr txBox="1"/>
              <p:nvPr/>
            </p:nvSpPr>
            <p:spPr>
              <a:xfrm>
                <a:off x="3913660" y="3624674"/>
                <a:ext cx="3091660" cy="1192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269875" algn="l"/>
                  </a:tabLst>
                </a:pPr>
                <a:r>
                  <a:rPr lang="en-GB" sz="2400" dirty="0"/>
                  <a:t>This implies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∼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400" dirty="0"/>
                  <a:t>.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en-GB" sz="2400" dirty="0"/>
              </a:p>
              <a:p>
                <a:pPr>
                  <a:tabLst>
                    <a:tab pos="269875" algn="l"/>
                  </a:tabLst>
                </a:pPr>
                <a:r>
                  <a:rPr lang="en-GB" sz="2400" dirty="0"/>
                  <a:t>This implies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≁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400" dirty="0"/>
                  <a:t>.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E956D97-CCCC-4D63-B0EC-EDC657FAEC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3660" y="3624674"/>
                <a:ext cx="3091660" cy="1192378"/>
              </a:xfrm>
              <a:prstGeom prst="rect">
                <a:avLst/>
              </a:prstGeom>
              <a:blipFill>
                <a:blip r:embed="rId6"/>
                <a:stretch>
                  <a:fillRect l="-2959" b="-410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9CD89D6-D03C-43A5-8C0D-17A4DA9CDA92}"/>
                  </a:ext>
                </a:extLst>
              </p:cNvPr>
              <p:cNvSpPr txBox="1"/>
              <p:nvPr/>
            </p:nvSpPr>
            <p:spPr>
              <a:xfrm>
                <a:off x="6651434" y="3623606"/>
                <a:ext cx="4013843" cy="11923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269875" algn="l"/>
                  </a:tabLst>
                </a:pPr>
                <a:r>
                  <a:rPr lang="en-GB" sz="2400" dirty="0"/>
                  <a:t>So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GB" sz="2400" dirty="0"/>
                  <a:t> </a:t>
                </a:r>
                <a:r>
                  <a:rPr lang="en-GB" sz="2400" dirty="0">
                    <a:solidFill>
                      <a:srgbClr val="006600"/>
                    </a:solidFill>
                  </a:rPr>
                  <a:t>by Lemma </a:t>
                </a:r>
                <a:r>
                  <a:rPr lang="en-GB" sz="2400" dirty="0" err="1">
                    <a:solidFill>
                      <a:srgbClr val="006600"/>
                    </a:solidFill>
                  </a:rPr>
                  <a:t>Rel.1</a:t>
                </a:r>
                <a:r>
                  <a:rPr lang="en-GB" sz="2400" dirty="0"/>
                  <a:t>.</a:t>
                </a:r>
              </a:p>
              <a:p>
                <a:pPr>
                  <a:tabLst>
                    <a:tab pos="269875" algn="l"/>
                  </a:tabLst>
                </a:pPr>
                <a:r>
                  <a:rPr lang="en-GB" sz="2400" dirty="0"/>
                  <a:t>So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≠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</m:oMath>
                </a14:m>
                <a:r>
                  <a:rPr lang="en-GB" sz="2400" dirty="0"/>
                  <a:t> </a:t>
                </a:r>
                <a:r>
                  <a:rPr lang="en-GB" sz="2400" dirty="0">
                    <a:solidFill>
                      <a:srgbClr val="006600"/>
                    </a:solidFill>
                  </a:rPr>
                  <a:t>by Lemma </a:t>
                </a:r>
                <a:r>
                  <a:rPr lang="en-GB" sz="2400" dirty="0" err="1">
                    <a:solidFill>
                      <a:srgbClr val="006600"/>
                    </a:solidFill>
                  </a:rPr>
                  <a:t>Rel.1</a:t>
                </a:r>
                <a:r>
                  <a:rPr lang="en-GB" sz="2400" dirty="0"/>
                  <a:t>.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9CD89D6-D03C-43A5-8C0D-17A4DA9CDA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1434" y="3623606"/>
                <a:ext cx="4013843" cy="1192378"/>
              </a:xfrm>
              <a:prstGeom prst="rect">
                <a:avLst/>
              </a:prstGeom>
              <a:blipFill>
                <a:blip r:embed="rId7"/>
                <a:stretch>
                  <a:fillRect l="-2276" r="-1669" b="-3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A3015AE-E306-4BD2-BC71-8585EFC963F3}"/>
                  </a:ext>
                </a:extLst>
              </p:cNvPr>
              <p:cNvSpPr txBox="1"/>
              <p:nvPr/>
            </p:nvSpPr>
            <p:spPr>
              <a:xfrm>
                <a:off x="3754893" y="5077685"/>
                <a:ext cx="1057838" cy="9142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26987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A3015AE-E306-4BD2-BC71-8585EFC963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4893" y="5077685"/>
                <a:ext cx="1057838" cy="91422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2949AD7-CB9D-4711-896E-BDA615006ABA}"/>
                  </a:ext>
                </a:extLst>
              </p:cNvPr>
              <p:cNvSpPr txBox="1"/>
              <p:nvPr/>
            </p:nvSpPr>
            <p:spPr>
              <a:xfrm>
                <a:off x="4593093" y="5077685"/>
                <a:ext cx="1057838" cy="9142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26987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2949AD7-CB9D-4711-896E-BDA615006A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93093" y="5077685"/>
                <a:ext cx="1057838" cy="91422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3A5B1-ECF7-4519-A38B-45C667FCADE6}"/>
                  </a:ext>
                </a:extLst>
              </p:cNvPr>
              <p:cNvSpPr txBox="1"/>
              <p:nvPr/>
            </p:nvSpPr>
            <p:spPr>
              <a:xfrm>
                <a:off x="5780543" y="5078545"/>
                <a:ext cx="1134608" cy="9142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26987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B3C3A5B1-ECF7-4519-A38B-45C667FCAD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0543" y="5078545"/>
                <a:ext cx="1134608" cy="91422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5744911-9650-4460-ABCF-CFFD59BFE962}"/>
                  </a:ext>
                </a:extLst>
              </p:cNvPr>
              <p:cNvSpPr txBox="1"/>
              <p:nvPr/>
            </p:nvSpPr>
            <p:spPr>
              <a:xfrm>
                <a:off x="6806068" y="5080860"/>
                <a:ext cx="1210807" cy="9142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26987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5744911-9650-4460-ABCF-CFFD59BFE9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6068" y="5080860"/>
                <a:ext cx="1210807" cy="91422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9AEEFF-05BE-482B-8F53-466D4E938E45}"/>
                  </a:ext>
                </a:extLst>
              </p:cNvPr>
              <p:cNvSpPr txBox="1"/>
              <p:nvPr/>
            </p:nvSpPr>
            <p:spPr>
              <a:xfrm>
                <a:off x="5472190" y="5310314"/>
                <a:ext cx="40118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tabLst>
                    <a:tab pos="269875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≠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9AEEFF-05BE-482B-8F53-466D4E938E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190" y="5310314"/>
                <a:ext cx="401182" cy="461665"/>
              </a:xfrm>
              <a:prstGeom prst="rect">
                <a:avLst/>
              </a:prstGeom>
              <a:blipFill>
                <a:blip r:embed="rId12"/>
                <a:stretch>
                  <a:fillRect l="-1538" r="-30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AE9E79C7-1261-46B9-8DD4-DC35D1B5C965}"/>
                  </a:ext>
                </a:extLst>
              </p:cNvPr>
              <p:cNvSpPr/>
              <p:nvPr/>
            </p:nvSpPr>
            <p:spPr>
              <a:xfrm>
                <a:off x="2008471" y="437204"/>
                <a:ext cx="8626886" cy="1815882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en-US" sz="2800" dirty="0"/>
                  <a:t>Consider the equivalence relation </a:t>
                </a:r>
                <a14:m>
                  <m:oMath xmlns:m="http://schemas.openxmlformats.org/officeDocument/2006/math">
                    <m:r>
                      <a:rPr lang="en-US" sz="28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∼</m:t>
                    </m:r>
                  </m:oMath>
                </a14:m>
                <a:r>
                  <a:rPr lang="en-US" sz="2800" dirty="0"/>
                  <a:t> on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ℚ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defined by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∀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ℚ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(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   ⇔    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ℤ</m:t>
                      </m:r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).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</a:endParaRPr>
              </a:p>
              <a:p>
                <a:r>
                  <a:rPr lang="en-US" sz="2800" dirty="0">
                    <a:solidFill>
                      <a:schemeClr val="tx1"/>
                    </a:solidFill>
                  </a:rPr>
                  <a:t>Define addition on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ℚ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/~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 by setting, for all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begChr m:val="["/>
                        <m:endChr m:val="]"/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ℚ</m:t>
                    </m:r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/~</m:t>
                    </m:r>
                  </m:oMath>
                </a14:m>
                <a:r>
                  <a:rPr lang="en-US" sz="2800" dirty="0">
                    <a:solidFill>
                      <a:schemeClr val="tx1"/>
                    </a:solidFill>
                  </a:rPr>
                  <a:t>,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AE9E79C7-1261-46B9-8DD4-DC35D1B5C9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8471" y="437204"/>
                <a:ext cx="8626886" cy="1815882"/>
              </a:xfrm>
              <a:prstGeom prst="rect">
                <a:avLst/>
              </a:prstGeom>
              <a:blipFill>
                <a:blip r:embed="rId13"/>
                <a:stretch>
                  <a:fillRect l="-1340" t="-3000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Slide Number Placeholder 1"/>
          <p:cNvSpPr txBox="1">
            <a:spLocks/>
          </p:cNvSpPr>
          <p:nvPr/>
        </p:nvSpPr>
        <p:spPr>
          <a:xfrm>
            <a:off x="10485783" y="6492875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76A5E36-E009-4840-A577-F8CF29116582}" type="slidenum">
              <a:rPr lang="en-US" sz="1600" smtClean="0">
                <a:solidFill>
                  <a:schemeClr val="bg1"/>
                </a:solidFill>
              </a:rPr>
              <a:pPr/>
              <a:t>6</a:t>
            </a:fld>
            <a:endParaRPr 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069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uiExpand="1" build="p"/>
      <p:bldP spid="10" grpId="0" uiExpand="1" build="p"/>
      <p:bldP spid="11" grpId="0" uiExpand="1" build="p"/>
      <p:bldP spid="12" grpId="0"/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54096" y="2258568"/>
            <a:ext cx="70134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/>
              <a:t>END OF FILE</a:t>
            </a:r>
          </a:p>
        </p:txBody>
      </p:sp>
    </p:spTree>
    <p:extLst>
      <p:ext uri="{BB962C8B-B14F-4D97-AF65-F5344CB8AC3E}">
        <p14:creationId xmlns:p14="http://schemas.microsoft.com/office/powerpoint/2010/main" val="379475573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0C403805-0F28-0D4B-9A9D-D07C3B5073D2}" vid="{C6A40526-DE8D-994A-A983-BBF5A3AC01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3677</TotalTime>
  <Words>1261</Words>
  <Application>Microsoft Office PowerPoint</Application>
  <PresentationFormat>Widescreen</PresentationFormat>
  <Paragraphs>112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Cambria Math</vt:lpstr>
      <vt:lpstr>Corbel</vt:lpstr>
      <vt:lpstr>Theme1</vt:lpstr>
      <vt:lpstr>Cs1231S tutorial #6</vt:lpstr>
      <vt:lpstr>Q9.</vt:lpstr>
      <vt:lpstr>Q9.</vt:lpstr>
      <vt:lpstr>Q10(+)</vt:lpstr>
      <vt:lpstr>Q10(+)</vt:lpstr>
      <vt:lpstr>Q10(⋅)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CS1231 Tutorial #5</dc:title>
  <dc:creator>Eng Cheong Teo</dc:creator>
  <cp:lastModifiedBy>Tuck-Choy Aaron TAN</cp:lastModifiedBy>
  <cp:revision>432</cp:revision>
  <dcterms:created xsi:type="dcterms:W3CDTF">2020-08-29T13:48:12Z</dcterms:created>
  <dcterms:modified xsi:type="dcterms:W3CDTF">2025-09-29T04:57:46Z</dcterms:modified>
</cp:coreProperties>
</file>