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313" r:id="rId3"/>
    <p:sldId id="314" r:id="rId4"/>
    <p:sldId id="343" r:id="rId5"/>
    <p:sldId id="373" r:id="rId6"/>
    <p:sldId id="315" r:id="rId7"/>
    <p:sldId id="374" r:id="rId8"/>
    <p:sldId id="388" r:id="rId9"/>
    <p:sldId id="389" r:id="rId10"/>
    <p:sldId id="375" r:id="rId11"/>
    <p:sldId id="376" r:id="rId12"/>
    <p:sldId id="391" r:id="rId13"/>
    <p:sldId id="378" r:id="rId14"/>
    <p:sldId id="321" r:id="rId15"/>
    <p:sldId id="322" r:id="rId16"/>
    <p:sldId id="317" r:id="rId17"/>
    <p:sldId id="334" r:id="rId18"/>
    <p:sldId id="380" r:id="rId19"/>
    <p:sldId id="381" r:id="rId20"/>
    <p:sldId id="390" r:id="rId21"/>
    <p:sldId id="383" r:id="rId22"/>
    <p:sldId id="384" r:id="rId23"/>
    <p:sldId id="385" r:id="rId24"/>
    <p:sldId id="386" r:id="rId25"/>
    <p:sldId id="387" r:id="rId26"/>
    <p:sldId id="3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Saha" initials="SS" lastIdx="1" clrIdx="0">
    <p:extLst>
      <p:ext uri="{19B8F6BF-5375-455C-9EA6-DF929625EA0E}">
        <p15:presenceInfo xmlns:p15="http://schemas.microsoft.com/office/powerpoint/2012/main" userId="Sanjay Sa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FFCC"/>
    <a:srgbClr val="CCECFF"/>
    <a:srgbClr val="CCCCFF"/>
    <a:srgbClr val="FFCCCC"/>
    <a:srgbClr val="FFEBFF"/>
    <a:srgbClr val="FFCCFF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1" autoAdjust="0"/>
    <p:restoredTop sz="95037"/>
  </p:normalViewPr>
  <p:slideViewPr>
    <p:cSldViewPr snapToGrid="0" snapToObjects="1">
      <p:cViewPr varScale="1">
        <p:scale>
          <a:sx n="59" d="100"/>
          <a:sy n="59" d="100"/>
        </p:scale>
        <p:origin x="102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E0D1F-4E0B-470D-BE89-8B98D1F65AEC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7DDD6-A43A-4F1F-AB30-FF9862BC8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4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998F76-E9E3-4463-817F-D8C0D573D975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6A5E36-E009-4840-A577-F8CF2911658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03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8D06-5A9E-4B3F-952F-1E0761201B9F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5E36-E009-4840-A577-F8CF2911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4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4F4B-6828-4512-B9A2-CDE95FB13083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5E36-E009-4840-A577-F8CF2911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7F3F-66F1-4062-AD20-D4050B2E2316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5E36-E009-4840-A577-F8CF2911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8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A186-BC58-4E38-9D6B-E2530ED488D7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5E36-E009-4840-A577-F8CF2911658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496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92B9-BF38-4C9C-90F6-943069E9EDFA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5E36-E009-4840-A577-F8CF2911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5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D3BD-47A2-4767-947D-2AE1001298C3}" type="datetime1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5E36-E009-4840-A577-F8CF2911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6707-B7B2-4F97-BB0F-04E2D97E588E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5E36-E009-4840-A577-F8CF2911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6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6F7F-EEFF-4A48-AE97-650E1D713802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5E36-E009-4840-A577-F8CF2911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A2C-FFF8-457B-A6F2-A82A2E070B42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5E36-E009-4840-A577-F8CF2911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1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92C9-6F7B-471B-93D4-A5C041E70C69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5E36-E009-4840-A577-F8CF2911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7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F60B06E-A043-4080-8A6B-3C15F51235EB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76A5E36-E009-4840-A577-F8CF2911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3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4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42" Type="http://schemas.openxmlformats.org/officeDocument/2006/relationships/image" Target="../media/image67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41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68.png"/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0.png"/><Relationship Id="rId7" Type="http://schemas.openxmlformats.org/officeDocument/2006/relationships/image" Target="../media/image7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1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04.png"/><Relationship Id="rId7" Type="http://schemas.openxmlformats.org/officeDocument/2006/relationships/image" Target="../media/image11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0.png"/><Relationship Id="rId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B366-077F-5141-BDDB-5136E07F8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Cs1231S</a:t>
            </a:r>
            <a:br>
              <a:rPr lang="en-US" dirty="0"/>
            </a:br>
            <a:r>
              <a:rPr lang="en-US" dirty="0"/>
              <a:t>tutorial #8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DE500-BCC6-024C-9FB8-F236052DC5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Cardinality and Revision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250D4-6F2C-41A3-A242-3F91E181CD1D}"/>
              </a:ext>
            </a:extLst>
          </p:cNvPr>
          <p:cNvSpPr txBox="1"/>
          <p:nvPr/>
        </p:nvSpPr>
        <p:spPr>
          <a:xfrm>
            <a:off x="8229599" y="5975624"/>
            <a:ext cx="3646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Aaron/Dr  Wong T.L.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7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950612" cy="895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SG" sz="4000" dirty="0" err="1">
                <a:solidFill>
                  <a:schemeClr val="bg2">
                    <a:lumMod val="50000"/>
                  </a:schemeClr>
                </a:solidFill>
              </a:rPr>
              <a:t>Q3</a:t>
            </a:r>
            <a:r>
              <a:rPr lang="en-SG" sz="40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SG" sz="40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10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255335" y="447261"/>
                <a:ext cx="9802526" cy="37076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(a) 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are finite sets. Then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GB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finite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≥2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Proof: </a:t>
                </a:r>
              </a:p>
              <a:p>
                <a:pPr marL="288925">
                  <a:spcAft>
                    <a:spcPts val="600"/>
                  </a:spcAft>
                </a:pPr>
                <a:r>
                  <a:rPr lang="en-GB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“We will prove by induction o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are finite,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finite, so the claim is true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Now suppose the claim is true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so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finite.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288925"/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nary>
                          <m:naryPr>
                            <m:chr m:val="⋃"/>
                            <m:limLoc m:val="subSup"/>
                            <m:ctrlP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)∪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⋃"/>
                            <m:limLoc m:val="subSup"/>
                            <m:ctrlP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which is finite by the induction hypothesis, so the claim is true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Therefore, the claim is true 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”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is wrong with this “proof”?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335" y="447261"/>
                <a:ext cx="9802526" cy="3707682"/>
              </a:xfrm>
              <a:prstGeom prst="rect">
                <a:avLst/>
              </a:prstGeom>
              <a:blipFill>
                <a:blip r:embed="rId2"/>
                <a:stretch>
                  <a:fillRect l="-995" t="-11658" b="-26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/>
              <p:nvPr/>
            </p:nvSpPr>
            <p:spPr>
              <a:xfrm>
                <a:off x="1281316" y="4350891"/>
                <a:ext cx="9604261" cy="12798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 is an implicit universal quantification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,⋯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i.e. we have to prove the claim is true for </a:t>
                </a: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,⋯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 we cannot just consider the special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316" y="4350891"/>
                <a:ext cx="9604261" cy="1279888"/>
              </a:xfrm>
              <a:prstGeom prst="rect">
                <a:avLst/>
              </a:prstGeom>
              <a:blipFill>
                <a:blip r:embed="rId3"/>
                <a:stretch>
                  <a:fillRect l="-952" t="-3810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E55ABF6-E960-4D5D-AA45-A8EC38D1F9B2}"/>
              </a:ext>
            </a:extLst>
          </p:cNvPr>
          <p:cNvSpPr/>
          <p:nvPr/>
        </p:nvSpPr>
        <p:spPr>
          <a:xfrm>
            <a:off x="5225143" y="1959429"/>
            <a:ext cx="1721922" cy="6056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738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950612" cy="895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SG" sz="4000" dirty="0" err="1">
                <a:solidFill>
                  <a:schemeClr val="bg2">
                    <a:lumMod val="50000"/>
                  </a:schemeClr>
                </a:solidFill>
              </a:rPr>
              <a:t>Q3</a:t>
            </a:r>
            <a:r>
              <a:rPr lang="en-SG" sz="40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SG" sz="40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11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255334" y="447261"/>
                <a:ext cx="9942055" cy="10313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(b)  Disprove the following: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</a:t>
                </a:r>
                <a:r>
                  <a:rPr lang="en-GB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“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</m:oMath>
                </a14:m>
                <a:r>
                  <a:rPr lang="en-GB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are finite sets. Then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GB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GB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finite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”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334" y="447261"/>
                <a:ext cx="9942055" cy="1031308"/>
              </a:xfrm>
              <a:prstGeom prst="rect">
                <a:avLst/>
              </a:prstGeom>
              <a:blipFill>
                <a:blip r:embed="rId2"/>
                <a:stretch>
                  <a:fillRect l="-1288" t="-5294" b="-152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/>
              <p:nvPr/>
            </p:nvSpPr>
            <p:spPr>
              <a:xfrm>
                <a:off x="1554032" y="2065890"/>
                <a:ext cx="6868073" cy="12798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GB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which is infinite.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032" y="2065890"/>
                <a:ext cx="6868073" cy="1279888"/>
              </a:xfrm>
              <a:prstGeom prst="rect">
                <a:avLst/>
              </a:prstGeom>
              <a:blipFill>
                <a:blip r:embed="rId3"/>
                <a:stretch>
                  <a:fillRect l="-1863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1" y="226852"/>
            <a:ext cx="1184529" cy="8959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SG" sz="4000" dirty="0">
                <a:solidFill>
                  <a:schemeClr val="bg2">
                    <a:lumMod val="50000"/>
                  </a:schemeClr>
                </a:solidFill>
              </a:rPr>
              <a:t>Q4.</a:t>
            </a:r>
            <a:endParaRPr lang="en-SG" sz="40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12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255335" y="447261"/>
                <a:ext cx="9802526" cy="10324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are countable sets. </a:t>
                </a:r>
              </a:p>
              <a:p>
                <a:pPr marL="542925" indent="-542925">
                  <a:spcAft>
                    <a:spcPts val="600"/>
                  </a:spcAft>
                </a:pPr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(a)	Prove, by induction, that</a:t>
                </a:r>
                <a:r>
                  <a:rPr lang="en-GB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GB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335" y="447261"/>
                <a:ext cx="9802526" cy="1032462"/>
              </a:xfrm>
              <a:prstGeom prst="rect">
                <a:avLst/>
              </a:prstGeom>
              <a:blipFill>
                <a:blip r:embed="rId2"/>
                <a:stretch>
                  <a:fillRect l="-1306" t="-5294" b="-152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A09137-B667-4B6E-BCF2-0AF091376B41}"/>
                  </a:ext>
                </a:extLst>
              </p:cNvPr>
              <p:cNvSpPr txBox="1"/>
              <p:nvPr/>
            </p:nvSpPr>
            <p:spPr>
              <a:xfrm>
                <a:off x="906925" y="1451374"/>
                <a:ext cx="10352953" cy="4811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2925" indent="-542925">
                  <a:spcAft>
                    <a:spcPts val="600"/>
                  </a:spcAf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means “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</a:t>
                </a:r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”.</a:t>
                </a:r>
              </a:p>
              <a:p>
                <a:pPr marL="542925" indent="-542925">
                  <a:spcAft>
                    <a:spcPts val="600"/>
                  </a:spcAft>
                </a:pPr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	</a:t>
                </a:r>
                <a:r>
                  <a:rPr lang="en-SG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Basis step: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countable, so </a:t>
                </a:r>
                <a14:m>
                  <m:oMath xmlns:m="http://schemas.openxmlformats.org/officeDocument/2006/math">
                    <m:r>
                      <a:rPr lang="en-SG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SG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(1)</m:t>
                    </m:r>
                  </m:oMath>
                </a14:m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true.</a:t>
                </a:r>
              </a:p>
              <a:p>
                <a:pPr marL="542925" indent="-542925">
                  <a:spcAft>
                    <a:spcPts val="600"/>
                  </a:spcAft>
                </a:pPr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	</a:t>
                </a:r>
                <a:r>
                  <a:rPr lang="en-SG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Inductive step: </a:t>
                </a:r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SG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SG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SG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SG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true.</a:t>
                </a:r>
              </a:p>
              <a:p>
                <a:pPr marL="1254125" indent="-630238">
                  <a:spcAft>
                    <a:spcPts val="600"/>
                  </a:spcAf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3.1.	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=(</m:t>
                    </m:r>
                    <m:nary>
                      <m:naryPr>
                        <m:chr m:val="⋃"/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marL="1254125" indent="-630238">
                  <a:spcAft>
                    <a:spcPts val="600"/>
                  </a:spcAf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3.2.	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</a:t>
                </a:r>
                <a:r>
                  <a:rPr lang="en-SG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induction hypothesis) </a:t>
                </a: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countable.</a:t>
                </a:r>
              </a:p>
              <a:p>
                <a:pPr marL="1254125" indent="-630238">
                  <a:spcAft>
                    <a:spcPts val="600"/>
                  </a:spcAf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3.3.	Case 1: Both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finite.</a:t>
                </a:r>
              </a:p>
              <a:p>
                <a:pPr marL="1254125" indent="-630238">
                  <a:spcAft>
                    <a:spcPts val="600"/>
                  </a:spcAf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	3.3.1	Then,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ctrlPr>
                              <a:rPr lang="en-GB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finite, and hence countable.</a:t>
                </a:r>
              </a:p>
              <a:p>
                <a:pPr marL="1254125" indent="-630238">
                  <a:spcAft>
                    <a:spcPts val="600"/>
                  </a:spcAf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3.4.	Case 2: Exactly one of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finite.</a:t>
                </a:r>
              </a:p>
              <a:p>
                <a:pPr marL="1254125" indent="-630238">
                  <a:spcAft>
                    <a:spcPts val="600"/>
                  </a:spcAf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	3.4.1	Then,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ctrlPr>
                              <a:rPr lang="en-GB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</a:t>
                </a:r>
                <a:r>
                  <a:rPr lang="en-SG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Q2)</a:t>
                </a: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1254125" indent="-630238">
                  <a:spcAft>
                    <a:spcPts val="600"/>
                  </a:spcAf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3.5.	Case 3: Neither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finite.</a:t>
                </a:r>
              </a:p>
              <a:p>
                <a:pPr marL="1254125" indent="-630238">
                  <a:spcAft>
                    <a:spcPts val="600"/>
                  </a:spcAft>
                </a:pPr>
                <a:r>
                  <a:rPr lang="en-GB" dirty="0">
                    <a:cs typeface="Calibri" panose="020F0502020204030204" pitchFamily="34" charset="0"/>
                  </a:rPr>
                  <a:t>	3.5.1	Then,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ctrlPr>
                              <a:rPr lang="en-GB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</a:t>
                </a:r>
                <a:r>
                  <a:rPr lang="en-SG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Lemma 9.4)</a:t>
                </a: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1254125" indent="-630238">
                  <a:spcAft>
                    <a:spcPts val="600"/>
                  </a:spcAf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3.6.	</a:t>
                </a:r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Hence </a:t>
                </a:r>
                <a14:m>
                  <m:oMath xmlns:m="http://schemas.openxmlformats.org/officeDocument/2006/math">
                    <m:r>
                      <a:rPr lang="en-SG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SG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SG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SG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+1)</m:t>
                    </m:r>
                  </m:oMath>
                </a14:m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true.</a:t>
                </a:r>
              </a:p>
              <a:p>
                <a:pPr marL="542925" indent="-542925">
                  <a:spcAft>
                    <a:spcPts val="600"/>
                  </a:spcAft>
                </a:pPr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4.	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Therefore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by </a:t>
                </a:r>
                <a:r>
                  <a:rPr lang="en-SG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</a:t>
                </a: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A09137-B667-4B6E-BCF2-0AF091376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25" y="1451374"/>
                <a:ext cx="10352953" cy="4811125"/>
              </a:xfrm>
              <a:prstGeom prst="rect">
                <a:avLst/>
              </a:prstGeom>
              <a:blipFill>
                <a:blip r:embed="rId3"/>
                <a:stretch>
                  <a:fillRect l="-490" t="-7124" b="-1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679B4F4-DBF2-4C5D-BD24-887EB3E87A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2006" y="6234150"/>
                <a:ext cx="6626710" cy="365125"/>
              </a:xfr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 9.4.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SG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SG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SG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SG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SG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be countably infinite sets. Then </a:t>
                </a:r>
                <a14:m>
                  <m:oMath xmlns:m="http://schemas.openxmlformats.org/officeDocument/2006/math">
                    <m:r>
                      <a:rPr lang="en-SG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SG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SG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679B4F4-DBF2-4C5D-BD24-887EB3E87A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2006" y="6234150"/>
                <a:ext cx="6626710" cy="365125"/>
              </a:xfrm>
              <a:blipFill>
                <a:blip r:embed="rId4"/>
                <a:stretch>
                  <a:fillRect t="-3226" b="-967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9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1248324" cy="895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SG" sz="4000" dirty="0">
                <a:solidFill>
                  <a:schemeClr val="bg2">
                    <a:lumMod val="50000"/>
                  </a:schemeClr>
                </a:solidFill>
              </a:rPr>
              <a:t>Q4.</a:t>
            </a:r>
            <a:endParaRPr lang="en-SG" sz="40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13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255335" y="447261"/>
                <a:ext cx="9802526" cy="10313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are countable sets. </a:t>
                </a:r>
              </a:p>
              <a:p>
                <a:pPr marL="542925" indent="-542925">
                  <a:spcAft>
                    <a:spcPts val="600"/>
                  </a:spcAft>
                </a:pPr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(b)	Does (a) prove that</a:t>
                </a:r>
                <a:r>
                  <a:rPr lang="en-GB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GB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GB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335" y="447261"/>
                <a:ext cx="9802526" cy="1031308"/>
              </a:xfrm>
              <a:prstGeom prst="rect">
                <a:avLst/>
              </a:prstGeom>
              <a:blipFill>
                <a:blip r:embed="rId2"/>
                <a:stretch>
                  <a:fillRect l="-1306" t="-5294" b="-152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A09137-B667-4B6E-BCF2-0AF091376B41}"/>
                  </a:ext>
                </a:extLst>
              </p:cNvPr>
              <p:cNvSpPr txBox="1"/>
              <p:nvPr/>
            </p:nvSpPr>
            <p:spPr>
              <a:xfrm>
                <a:off x="789968" y="1700132"/>
                <a:ext cx="10352953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2925" indent="-542925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Question 3(b) shows that a proof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finite 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does not imply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finite. Similarly here, a proof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does not imply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</a:t>
                </a:r>
                <a:endParaRPr lang="en-SG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A09137-B667-4B6E-BCF2-0AF091376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68" y="1700132"/>
                <a:ext cx="10352953" cy="1708160"/>
              </a:xfrm>
              <a:prstGeom prst="rect">
                <a:avLst/>
              </a:prstGeom>
              <a:blipFill>
                <a:blip r:embed="rId3"/>
                <a:stretch>
                  <a:fillRect l="-1237" t="-3571" b="-396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9557A9-7F5A-4F2C-BB8A-6BF9AC6BC96F}"/>
                  </a:ext>
                </a:extLst>
              </p:cNvPr>
              <p:cNvSpPr txBox="1"/>
              <p:nvPr/>
            </p:nvSpPr>
            <p:spPr>
              <a:xfrm>
                <a:off x="789968" y="3649905"/>
                <a:ext cx="10352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400" dirty="0"/>
                  <a:t>Note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indeed countable, just that it cannot be proved using the approach in part (a). We will prove it in the next question.</a:t>
                </a:r>
                <a:endParaRPr lang="en-SG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9557A9-7F5A-4F2C-BB8A-6BF9AC6BC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68" y="3649905"/>
                <a:ext cx="10352953" cy="830997"/>
              </a:xfrm>
              <a:prstGeom prst="rect">
                <a:avLst/>
              </a:prstGeom>
              <a:blipFill>
                <a:blip r:embed="rId4"/>
                <a:stretch>
                  <a:fillRect l="-942" t="-52206" b="-389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97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  <p:bldP spid="9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1205794" cy="895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SG" sz="4000" dirty="0">
                <a:solidFill>
                  <a:schemeClr val="bg2">
                    <a:lumMod val="50000"/>
                  </a:schemeClr>
                </a:solidFill>
              </a:rPr>
              <a:t>Q5.</a:t>
            </a:r>
            <a:endParaRPr lang="en-SG" sz="40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14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386039" y="447261"/>
                <a:ext cx="7492147" cy="9668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countably infinite set for each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Prove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039" y="447261"/>
                <a:ext cx="7492147" cy="966803"/>
              </a:xfrm>
              <a:prstGeom prst="rect">
                <a:avLst/>
              </a:prstGeom>
              <a:blipFill>
                <a:blip r:embed="rId2"/>
                <a:stretch>
                  <a:fillRect l="-1627" t="-5660" b="-1572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75C1349-BAA2-4114-96CB-3D5579628747}"/>
              </a:ext>
            </a:extLst>
          </p:cNvPr>
          <p:cNvGrpSpPr/>
          <p:nvPr/>
        </p:nvGrpSpPr>
        <p:grpSpPr>
          <a:xfrm>
            <a:off x="2279374" y="4866104"/>
            <a:ext cx="4823558" cy="504576"/>
            <a:chOff x="1711886" y="5327769"/>
            <a:chExt cx="4823558" cy="504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5D4F88-45E4-43E2-B4BF-8C64B404542B}"/>
                    </a:ext>
                  </a:extLst>
                </p:cNvPr>
                <p:cNvSpPr txBox="1"/>
                <p:nvPr/>
              </p:nvSpPr>
              <p:spPr>
                <a:xfrm>
                  <a:off x="1711886" y="5354457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5D4F88-45E4-43E2-B4BF-8C64B4045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886" y="5354457"/>
                  <a:ext cx="567488" cy="477888"/>
                </a:xfrm>
                <a:prstGeom prst="rect">
                  <a:avLst/>
                </a:prstGeom>
                <a:blipFill>
                  <a:blip r:embed="rId3"/>
                  <a:stretch>
                    <a:fillRect l="-3226" r="-1505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040DDF5-636A-4863-A097-16018FD5D588}"/>
                    </a:ext>
                  </a:extLst>
                </p:cNvPr>
                <p:cNvSpPr txBox="1"/>
                <p:nvPr/>
              </p:nvSpPr>
              <p:spPr>
                <a:xfrm>
                  <a:off x="2425148" y="5343768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040DDF5-636A-4863-A097-16018FD5D5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148" y="5343768"/>
                  <a:ext cx="567488" cy="477888"/>
                </a:xfrm>
                <a:prstGeom prst="rect">
                  <a:avLst/>
                </a:prstGeom>
                <a:blipFill>
                  <a:blip r:embed="rId4"/>
                  <a:stretch>
                    <a:fillRect l="-3226" r="-1505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D0F8B90-7EE7-413E-AB68-9BB572D087B6}"/>
                    </a:ext>
                  </a:extLst>
                </p:cNvPr>
                <p:cNvSpPr txBox="1"/>
                <p:nvPr/>
              </p:nvSpPr>
              <p:spPr>
                <a:xfrm>
                  <a:off x="3134534" y="5333658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D0F8B90-7EE7-413E-AB68-9BB572D087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4534" y="5333658"/>
                  <a:ext cx="567488" cy="477888"/>
                </a:xfrm>
                <a:prstGeom prst="rect">
                  <a:avLst/>
                </a:prstGeom>
                <a:blipFill>
                  <a:blip r:embed="rId5"/>
                  <a:stretch>
                    <a:fillRect l="-3226" r="-16129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0CE227-578A-423B-9CE2-A0717E7C4267}"/>
                    </a:ext>
                  </a:extLst>
                </p:cNvPr>
                <p:cNvSpPr txBox="1"/>
                <p:nvPr/>
              </p:nvSpPr>
              <p:spPr>
                <a:xfrm>
                  <a:off x="3843920" y="5333658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0CE227-578A-423B-9CE2-A0717E7C42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3920" y="5333658"/>
                  <a:ext cx="567488" cy="477888"/>
                </a:xfrm>
                <a:prstGeom prst="rect">
                  <a:avLst/>
                </a:prstGeom>
                <a:blipFill>
                  <a:blip r:embed="rId6"/>
                  <a:stretch>
                    <a:fillRect l="-3226" r="-1505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23BB765-2B70-4E8A-8971-A41504535526}"/>
                    </a:ext>
                  </a:extLst>
                </p:cNvPr>
                <p:cNvSpPr txBox="1"/>
                <p:nvPr/>
              </p:nvSpPr>
              <p:spPr>
                <a:xfrm>
                  <a:off x="4551740" y="5327769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23BB765-2B70-4E8A-8971-A41504535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1740" y="5327769"/>
                  <a:ext cx="567488" cy="477888"/>
                </a:xfrm>
                <a:prstGeom prst="rect">
                  <a:avLst/>
                </a:prstGeom>
                <a:blipFill>
                  <a:blip r:embed="rId7"/>
                  <a:stretch>
                    <a:fillRect l="-3226" r="-1505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656544F-E337-48E8-97D0-8D464D845394}"/>
                    </a:ext>
                  </a:extLst>
                </p:cNvPr>
                <p:cNvSpPr txBox="1"/>
                <p:nvPr/>
              </p:nvSpPr>
              <p:spPr>
                <a:xfrm>
                  <a:off x="5260136" y="5333658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1,6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656544F-E337-48E8-97D0-8D464D8453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136" y="5333658"/>
                  <a:ext cx="567488" cy="477888"/>
                </a:xfrm>
                <a:prstGeom prst="rect">
                  <a:avLst/>
                </a:prstGeom>
                <a:blipFill>
                  <a:blip r:embed="rId8"/>
                  <a:stretch>
                    <a:fillRect l="-3226" r="-1505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99D05A-1129-4EA4-ADBD-A2F7B8E6F069}"/>
                    </a:ext>
                  </a:extLst>
                </p:cNvPr>
                <p:cNvSpPr txBox="1"/>
                <p:nvPr/>
              </p:nvSpPr>
              <p:spPr>
                <a:xfrm>
                  <a:off x="5967956" y="5343768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99D05A-1129-4EA4-ADBD-A2F7B8E6F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56" y="5343768"/>
                  <a:ext cx="567488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275B5B-9D46-409C-9555-F5F2CA07C201}"/>
              </a:ext>
            </a:extLst>
          </p:cNvPr>
          <p:cNvGrpSpPr/>
          <p:nvPr/>
        </p:nvGrpSpPr>
        <p:grpSpPr>
          <a:xfrm>
            <a:off x="2279374" y="4163739"/>
            <a:ext cx="4823558" cy="504576"/>
            <a:chOff x="1711886" y="4625404"/>
            <a:chExt cx="4823558" cy="504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DD932C3-187E-418F-B397-7FECBD31485B}"/>
                    </a:ext>
                  </a:extLst>
                </p:cNvPr>
                <p:cNvSpPr txBox="1"/>
                <p:nvPr/>
              </p:nvSpPr>
              <p:spPr>
                <a:xfrm>
                  <a:off x="1711886" y="4652092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DD932C3-187E-418F-B397-7FECBD314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886" y="4652092"/>
                  <a:ext cx="567488" cy="477888"/>
                </a:xfrm>
                <a:prstGeom prst="rect">
                  <a:avLst/>
                </a:prstGeom>
                <a:blipFill>
                  <a:blip r:embed="rId10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CCBDD10-96CE-48ED-A8A4-C25E338E3A6C}"/>
                    </a:ext>
                  </a:extLst>
                </p:cNvPr>
                <p:cNvSpPr txBox="1"/>
                <p:nvPr/>
              </p:nvSpPr>
              <p:spPr>
                <a:xfrm>
                  <a:off x="2425148" y="4641403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CCBDD10-96CE-48ED-A8A4-C25E338E3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148" y="4641403"/>
                  <a:ext cx="567488" cy="477888"/>
                </a:xfrm>
                <a:prstGeom prst="rect">
                  <a:avLst/>
                </a:prstGeom>
                <a:blipFill>
                  <a:blip r:embed="rId11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1451952-20BE-4649-90CB-51DB4B12EEA7}"/>
                    </a:ext>
                  </a:extLst>
                </p:cNvPr>
                <p:cNvSpPr txBox="1"/>
                <p:nvPr/>
              </p:nvSpPr>
              <p:spPr>
                <a:xfrm>
                  <a:off x="3134534" y="4631293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1451952-20BE-4649-90CB-51DB4B12E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4534" y="4631293"/>
                  <a:ext cx="567488" cy="477888"/>
                </a:xfrm>
                <a:prstGeom prst="rect">
                  <a:avLst/>
                </a:prstGeom>
                <a:blipFill>
                  <a:blip r:embed="rId12"/>
                  <a:stretch>
                    <a:fillRect l="-3226" r="-1828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F031A22-39AC-42AB-86CA-8868C81EE15C}"/>
                    </a:ext>
                  </a:extLst>
                </p:cNvPr>
                <p:cNvSpPr txBox="1"/>
                <p:nvPr/>
              </p:nvSpPr>
              <p:spPr>
                <a:xfrm>
                  <a:off x="3843920" y="4631293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2,4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F031A22-39AC-42AB-86CA-8868C81EE1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3920" y="4631293"/>
                  <a:ext cx="567488" cy="477888"/>
                </a:xfrm>
                <a:prstGeom prst="rect">
                  <a:avLst/>
                </a:prstGeom>
                <a:blipFill>
                  <a:blip r:embed="rId13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FD651E9-45F8-47CF-8495-533CCEB5B83C}"/>
                    </a:ext>
                  </a:extLst>
                </p:cNvPr>
                <p:cNvSpPr txBox="1"/>
                <p:nvPr/>
              </p:nvSpPr>
              <p:spPr>
                <a:xfrm>
                  <a:off x="4551740" y="4625404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2,5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FD651E9-45F8-47CF-8495-533CCEB5B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1740" y="4625404"/>
                  <a:ext cx="567488" cy="477888"/>
                </a:xfrm>
                <a:prstGeom prst="rect">
                  <a:avLst/>
                </a:prstGeom>
                <a:blipFill>
                  <a:blip r:embed="rId14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CCD5FE9-408A-4666-9404-3BB204FF66CF}"/>
                    </a:ext>
                  </a:extLst>
                </p:cNvPr>
                <p:cNvSpPr txBox="1"/>
                <p:nvPr/>
              </p:nvSpPr>
              <p:spPr>
                <a:xfrm>
                  <a:off x="5260136" y="4631293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2,6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CCD5FE9-408A-4666-9404-3BB204FF6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136" y="4631293"/>
                  <a:ext cx="567488" cy="477888"/>
                </a:xfrm>
                <a:prstGeom prst="rect">
                  <a:avLst/>
                </a:prstGeom>
                <a:blipFill>
                  <a:blip r:embed="rId15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7F809FD-F090-4794-873F-A350579F0CA2}"/>
                    </a:ext>
                  </a:extLst>
                </p:cNvPr>
                <p:cNvSpPr txBox="1"/>
                <p:nvPr/>
              </p:nvSpPr>
              <p:spPr>
                <a:xfrm>
                  <a:off x="5967956" y="4641403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7F809FD-F090-4794-873F-A350579F0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56" y="4641403"/>
                  <a:ext cx="567488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4734803-365A-47F3-9FEB-38A5A506F814}"/>
              </a:ext>
            </a:extLst>
          </p:cNvPr>
          <p:cNvGrpSpPr/>
          <p:nvPr/>
        </p:nvGrpSpPr>
        <p:grpSpPr>
          <a:xfrm>
            <a:off x="2279374" y="3461374"/>
            <a:ext cx="4823558" cy="493887"/>
            <a:chOff x="1711886" y="3923039"/>
            <a:chExt cx="4823558" cy="493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0398AB1-F1C2-4806-B8BA-1022E171467D}"/>
                    </a:ext>
                  </a:extLst>
                </p:cNvPr>
                <p:cNvSpPr txBox="1"/>
                <p:nvPr/>
              </p:nvSpPr>
              <p:spPr>
                <a:xfrm>
                  <a:off x="1711886" y="3939038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0398AB1-F1C2-4806-B8BA-1022E17146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886" y="3939038"/>
                  <a:ext cx="567488" cy="477888"/>
                </a:xfrm>
                <a:prstGeom prst="rect">
                  <a:avLst/>
                </a:prstGeom>
                <a:blipFill>
                  <a:blip r:embed="rId17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B586217-0A82-4800-A627-EA87C14E654C}"/>
                    </a:ext>
                  </a:extLst>
                </p:cNvPr>
                <p:cNvSpPr txBox="1"/>
                <p:nvPr/>
              </p:nvSpPr>
              <p:spPr>
                <a:xfrm>
                  <a:off x="2425148" y="3939038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3,2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B586217-0A82-4800-A627-EA87C14E65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148" y="3939038"/>
                  <a:ext cx="567488" cy="477888"/>
                </a:xfrm>
                <a:prstGeom prst="rect">
                  <a:avLst/>
                </a:prstGeom>
                <a:blipFill>
                  <a:blip r:embed="rId18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CC59E97-E546-46AD-8000-694A0CFF5CED}"/>
                    </a:ext>
                  </a:extLst>
                </p:cNvPr>
                <p:cNvSpPr txBox="1"/>
                <p:nvPr/>
              </p:nvSpPr>
              <p:spPr>
                <a:xfrm>
                  <a:off x="3134534" y="3928928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3,3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CC59E97-E546-46AD-8000-694A0CFF5C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4534" y="3928928"/>
                  <a:ext cx="567488" cy="477888"/>
                </a:xfrm>
                <a:prstGeom prst="rect">
                  <a:avLst/>
                </a:prstGeom>
                <a:blipFill>
                  <a:blip r:embed="rId19"/>
                  <a:stretch>
                    <a:fillRect l="-3226" r="-1828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AE05909-B3B8-4A4B-8F48-47C9686521BB}"/>
                    </a:ext>
                  </a:extLst>
                </p:cNvPr>
                <p:cNvSpPr txBox="1"/>
                <p:nvPr/>
              </p:nvSpPr>
              <p:spPr>
                <a:xfrm>
                  <a:off x="3843920" y="3928928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3,4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AE05909-B3B8-4A4B-8F48-47C9686521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3920" y="3928928"/>
                  <a:ext cx="567488" cy="477888"/>
                </a:xfrm>
                <a:prstGeom prst="rect">
                  <a:avLst/>
                </a:prstGeom>
                <a:blipFill>
                  <a:blip r:embed="rId20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98560D0-0BF1-4BB2-8E42-75672F66CBE8}"/>
                    </a:ext>
                  </a:extLst>
                </p:cNvPr>
                <p:cNvSpPr txBox="1"/>
                <p:nvPr/>
              </p:nvSpPr>
              <p:spPr>
                <a:xfrm>
                  <a:off x="4551740" y="3923039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3,5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98560D0-0BF1-4BB2-8E42-75672F66C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1740" y="3923039"/>
                  <a:ext cx="567488" cy="477888"/>
                </a:xfrm>
                <a:prstGeom prst="rect">
                  <a:avLst/>
                </a:prstGeom>
                <a:blipFill>
                  <a:blip r:embed="rId21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B1F8B09-7A0E-413D-9A03-7823B0C9FD5F}"/>
                    </a:ext>
                  </a:extLst>
                </p:cNvPr>
                <p:cNvSpPr txBox="1"/>
                <p:nvPr/>
              </p:nvSpPr>
              <p:spPr>
                <a:xfrm>
                  <a:off x="5260136" y="3928928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3,6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B1F8B09-7A0E-413D-9A03-7823B0C9F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136" y="3928928"/>
                  <a:ext cx="567488" cy="477888"/>
                </a:xfrm>
                <a:prstGeom prst="rect">
                  <a:avLst/>
                </a:prstGeom>
                <a:blipFill>
                  <a:blip r:embed="rId22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9AB92C2-026A-473E-BF42-29428D373D1A}"/>
                    </a:ext>
                  </a:extLst>
                </p:cNvPr>
                <p:cNvSpPr txBox="1"/>
                <p:nvPr/>
              </p:nvSpPr>
              <p:spPr>
                <a:xfrm>
                  <a:off x="5967956" y="3939038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9AB92C2-026A-473E-BF42-29428D373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56" y="3939038"/>
                  <a:ext cx="56748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C5A5DEC-F5FA-41FA-8599-3D405778D3C6}"/>
              </a:ext>
            </a:extLst>
          </p:cNvPr>
          <p:cNvGrpSpPr/>
          <p:nvPr/>
        </p:nvGrpSpPr>
        <p:grpSpPr>
          <a:xfrm>
            <a:off x="2279374" y="2759009"/>
            <a:ext cx="4823558" cy="493887"/>
            <a:chOff x="1711886" y="3220674"/>
            <a:chExt cx="4823558" cy="493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F331375-26BA-4B29-9736-E3156D3BD7CE}"/>
                    </a:ext>
                  </a:extLst>
                </p:cNvPr>
                <p:cNvSpPr txBox="1"/>
                <p:nvPr/>
              </p:nvSpPr>
              <p:spPr>
                <a:xfrm>
                  <a:off x="1711886" y="3236673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4,1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F331375-26BA-4B29-9736-E3156D3BD7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886" y="3236673"/>
                  <a:ext cx="567488" cy="477888"/>
                </a:xfrm>
                <a:prstGeom prst="rect">
                  <a:avLst/>
                </a:prstGeom>
                <a:blipFill>
                  <a:blip r:embed="rId24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D1A6450-60FF-453D-BBDA-4E08EF2BCDC6}"/>
                    </a:ext>
                  </a:extLst>
                </p:cNvPr>
                <p:cNvSpPr txBox="1"/>
                <p:nvPr/>
              </p:nvSpPr>
              <p:spPr>
                <a:xfrm>
                  <a:off x="2425148" y="3236673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D1A6450-60FF-453D-BBDA-4E08EF2BCD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148" y="3236673"/>
                  <a:ext cx="567488" cy="477888"/>
                </a:xfrm>
                <a:prstGeom prst="rect">
                  <a:avLst/>
                </a:prstGeom>
                <a:blipFill>
                  <a:blip r:embed="rId25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A4B2F2B-2FC3-4FC6-BC86-4A9EC492F942}"/>
                    </a:ext>
                  </a:extLst>
                </p:cNvPr>
                <p:cNvSpPr txBox="1"/>
                <p:nvPr/>
              </p:nvSpPr>
              <p:spPr>
                <a:xfrm>
                  <a:off x="3134534" y="3226563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4,3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A4B2F2B-2FC3-4FC6-BC86-4A9EC492F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4534" y="3226563"/>
                  <a:ext cx="567488" cy="477888"/>
                </a:xfrm>
                <a:prstGeom prst="rect">
                  <a:avLst/>
                </a:prstGeom>
                <a:blipFill>
                  <a:blip r:embed="rId26"/>
                  <a:stretch>
                    <a:fillRect l="-3226" r="-1828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479A92F-AB02-487D-99C3-551E55A09187}"/>
                    </a:ext>
                  </a:extLst>
                </p:cNvPr>
                <p:cNvSpPr txBox="1"/>
                <p:nvPr/>
              </p:nvSpPr>
              <p:spPr>
                <a:xfrm>
                  <a:off x="3843920" y="3226563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4,4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479A92F-AB02-487D-99C3-551E55A09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3920" y="3226563"/>
                  <a:ext cx="567488" cy="477888"/>
                </a:xfrm>
                <a:prstGeom prst="rect">
                  <a:avLst/>
                </a:prstGeom>
                <a:blipFill>
                  <a:blip r:embed="rId27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1A49888-5D94-491C-9A8A-37FAEB24893C}"/>
                    </a:ext>
                  </a:extLst>
                </p:cNvPr>
                <p:cNvSpPr txBox="1"/>
                <p:nvPr/>
              </p:nvSpPr>
              <p:spPr>
                <a:xfrm>
                  <a:off x="4551740" y="3220674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4,5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1A49888-5D94-491C-9A8A-37FAEB248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1740" y="3220674"/>
                  <a:ext cx="567488" cy="477888"/>
                </a:xfrm>
                <a:prstGeom prst="rect">
                  <a:avLst/>
                </a:prstGeom>
                <a:blipFill>
                  <a:blip r:embed="rId28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C3D28E0-CD69-411E-8383-A347E5A3B2FC}"/>
                    </a:ext>
                  </a:extLst>
                </p:cNvPr>
                <p:cNvSpPr txBox="1"/>
                <p:nvPr/>
              </p:nvSpPr>
              <p:spPr>
                <a:xfrm>
                  <a:off x="5260136" y="3226563"/>
                  <a:ext cx="567488" cy="477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4,6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C3D28E0-CD69-411E-8383-A347E5A3B2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136" y="3226563"/>
                  <a:ext cx="567488" cy="477888"/>
                </a:xfrm>
                <a:prstGeom prst="rect">
                  <a:avLst/>
                </a:prstGeom>
                <a:blipFill>
                  <a:blip r:embed="rId29"/>
                  <a:stretch>
                    <a:fillRect l="-3226" r="-172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48507AD-D916-4385-80A0-AC33FF11A296}"/>
                    </a:ext>
                  </a:extLst>
                </p:cNvPr>
                <p:cNvSpPr txBox="1"/>
                <p:nvPr/>
              </p:nvSpPr>
              <p:spPr>
                <a:xfrm>
                  <a:off x="5967956" y="3236673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48507AD-D916-4385-80A0-AC33FF11A2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56" y="3236673"/>
                  <a:ext cx="567488" cy="461665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F5623D4-71D3-4041-A527-1A2B8F556AAE}"/>
              </a:ext>
            </a:extLst>
          </p:cNvPr>
          <p:cNvGrpSpPr/>
          <p:nvPr/>
        </p:nvGrpSpPr>
        <p:grpSpPr>
          <a:xfrm>
            <a:off x="1292087" y="2072643"/>
            <a:ext cx="567488" cy="3271125"/>
            <a:chOff x="724599" y="2534308"/>
            <a:chExt cx="567488" cy="32711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B707AF9-75BE-490B-A5B2-0CEED23F1854}"/>
                    </a:ext>
                  </a:extLst>
                </p:cNvPr>
                <p:cNvSpPr txBox="1"/>
                <p:nvPr/>
              </p:nvSpPr>
              <p:spPr>
                <a:xfrm>
                  <a:off x="724599" y="5343768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B707AF9-75BE-490B-A5B2-0CEED23F1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99" y="5343768"/>
                  <a:ext cx="567488" cy="46166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00A4EAF-024A-4AE8-B100-686DA35B2FA9}"/>
                    </a:ext>
                  </a:extLst>
                </p:cNvPr>
                <p:cNvSpPr txBox="1"/>
                <p:nvPr/>
              </p:nvSpPr>
              <p:spPr>
                <a:xfrm>
                  <a:off x="724599" y="4641403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00A4EAF-024A-4AE8-B100-686DA35B2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99" y="4641403"/>
                  <a:ext cx="567488" cy="461665"/>
                </a:xfrm>
                <a:prstGeom prst="rect">
                  <a:avLst/>
                </a:prstGeom>
                <a:blipFill>
                  <a:blip r:embed="rId32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5BCDA21-F063-46AA-8EB0-4A24929ED9F5}"/>
                    </a:ext>
                  </a:extLst>
                </p:cNvPr>
                <p:cNvSpPr txBox="1"/>
                <p:nvPr/>
              </p:nvSpPr>
              <p:spPr>
                <a:xfrm>
                  <a:off x="724599" y="3939038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5BCDA21-F063-46AA-8EB0-4A24929ED9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99" y="3939038"/>
                  <a:ext cx="567488" cy="461665"/>
                </a:xfrm>
                <a:prstGeom prst="rect">
                  <a:avLst/>
                </a:prstGeom>
                <a:blipFill>
                  <a:blip r:embed="rId3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2D0AC94-6B91-442E-A6B3-08DCE1C3059E}"/>
                    </a:ext>
                  </a:extLst>
                </p:cNvPr>
                <p:cNvSpPr txBox="1"/>
                <p:nvPr/>
              </p:nvSpPr>
              <p:spPr>
                <a:xfrm>
                  <a:off x="724599" y="3236673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2D0AC94-6B91-442E-A6B3-08DCE1C30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99" y="3236673"/>
                  <a:ext cx="567488" cy="461665"/>
                </a:xfrm>
                <a:prstGeom prst="rect">
                  <a:avLst/>
                </a:prstGeom>
                <a:blipFill>
                  <a:blip r:embed="rId3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90EB2CF-E8CB-4EB8-9EDD-D921DAAAE7A7}"/>
                    </a:ext>
                  </a:extLst>
                </p:cNvPr>
                <p:cNvSpPr txBox="1"/>
                <p:nvPr/>
              </p:nvSpPr>
              <p:spPr>
                <a:xfrm>
                  <a:off x="724599" y="2534308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90EB2CF-E8CB-4EB8-9EDD-D921DAAAE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99" y="2534308"/>
                  <a:ext cx="567488" cy="461665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90EA135-C26E-4237-8302-024C59045666}"/>
              </a:ext>
            </a:extLst>
          </p:cNvPr>
          <p:cNvGrpSpPr/>
          <p:nvPr/>
        </p:nvGrpSpPr>
        <p:grpSpPr>
          <a:xfrm>
            <a:off x="2279374" y="2056644"/>
            <a:ext cx="4823558" cy="477664"/>
            <a:chOff x="1711886" y="2518309"/>
            <a:chExt cx="4823558" cy="477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3538D73-3053-4108-8118-9B569DC0C2B8}"/>
                    </a:ext>
                  </a:extLst>
                </p:cNvPr>
                <p:cNvSpPr txBox="1"/>
                <p:nvPr/>
              </p:nvSpPr>
              <p:spPr>
                <a:xfrm>
                  <a:off x="1711886" y="2518310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3538D73-3053-4108-8118-9B569DC0C2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886" y="2518310"/>
                  <a:ext cx="567488" cy="461665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A2071EF-5306-4452-8D97-279A847E3B54}"/>
                    </a:ext>
                  </a:extLst>
                </p:cNvPr>
                <p:cNvSpPr txBox="1"/>
                <p:nvPr/>
              </p:nvSpPr>
              <p:spPr>
                <a:xfrm>
                  <a:off x="2425148" y="2534308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A2071EF-5306-4452-8D97-279A847E3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148" y="2534308"/>
                  <a:ext cx="567488" cy="461665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85BF8AC-CBB1-414F-A8C7-9B788D42C8D1}"/>
                    </a:ext>
                  </a:extLst>
                </p:cNvPr>
                <p:cNvSpPr txBox="1"/>
                <p:nvPr/>
              </p:nvSpPr>
              <p:spPr>
                <a:xfrm>
                  <a:off x="3134534" y="2524198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85BF8AC-CBB1-414F-A8C7-9B788D42C8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4534" y="2524198"/>
                  <a:ext cx="567488" cy="461665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CA3FF0D-7596-4071-9400-DA52C052A3D4}"/>
                    </a:ext>
                  </a:extLst>
                </p:cNvPr>
                <p:cNvSpPr txBox="1"/>
                <p:nvPr/>
              </p:nvSpPr>
              <p:spPr>
                <a:xfrm>
                  <a:off x="3843920" y="2524198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CA3FF0D-7596-4071-9400-DA52C052A3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3920" y="2524198"/>
                  <a:ext cx="567488" cy="461665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D5D87AA-2586-411D-B200-284EC0752FB5}"/>
                    </a:ext>
                  </a:extLst>
                </p:cNvPr>
                <p:cNvSpPr txBox="1"/>
                <p:nvPr/>
              </p:nvSpPr>
              <p:spPr>
                <a:xfrm>
                  <a:off x="4551740" y="2518309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D5D87AA-2586-411D-B200-284EC0752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1740" y="2518309"/>
                  <a:ext cx="567488" cy="461665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7D5F54E-2582-4168-A3D7-5E947E4844BD}"/>
                    </a:ext>
                  </a:extLst>
                </p:cNvPr>
                <p:cNvSpPr txBox="1"/>
                <p:nvPr/>
              </p:nvSpPr>
              <p:spPr>
                <a:xfrm>
                  <a:off x="5260136" y="2524198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7D5F54E-2582-4168-A3D7-5E947E484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136" y="2524198"/>
                  <a:ext cx="567488" cy="461665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A7BDA51-3B9F-4953-AC33-3274387B6049}"/>
                    </a:ext>
                  </a:extLst>
                </p:cNvPr>
                <p:cNvSpPr txBox="1"/>
                <p:nvPr/>
              </p:nvSpPr>
              <p:spPr>
                <a:xfrm>
                  <a:off x="5967956" y="2534308"/>
                  <a:ext cx="5674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A7BDA51-3B9F-4953-AC33-3274387B6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56" y="2534308"/>
                  <a:ext cx="567488" cy="461665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06AE1D29-2263-487A-9531-5AC6A2847B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49052" y="1864782"/>
                <a:ext cx="3118349" cy="176871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Font typeface="Corbel" pitchFamily="34" charset="0"/>
                  <a:buNone/>
                </a:pPr>
                <a:r>
                  <a:rPr lang="en-US" sz="2400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 9.2.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 infinite set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</a:t>
                </a:r>
                <a:r>
                  <a:rPr lang="en-US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there is a sequence in which every element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appears.</a:t>
                </a:r>
              </a:p>
            </p:txBody>
          </p:sp>
        </mc:Choice>
        <mc:Fallback xmlns="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06AE1D29-2263-487A-9531-5AC6A2847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052" y="1864782"/>
                <a:ext cx="3118349" cy="1768717"/>
              </a:xfrm>
              <a:prstGeom prst="rect">
                <a:avLst/>
              </a:prstGeom>
              <a:blipFill>
                <a:blip r:embed="rId43"/>
                <a:stretch>
                  <a:fillRect l="-1365" t="-4452" r="-4873" b="-58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5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1071376" cy="895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SG" sz="4000" dirty="0">
                <a:solidFill>
                  <a:schemeClr val="bg2">
                    <a:lumMod val="50000"/>
                  </a:schemeClr>
                </a:solidFill>
              </a:rPr>
              <a:t>Q5.</a:t>
            </a:r>
            <a:endParaRPr lang="en-SG" sz="40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15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386039" y="447261"/>
                <a:ext cx="7478828" cy="9668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countably infinite set for each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Prove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039" y="447261"/>
                <a:ext cx="7478828" cy="966803"/>
              </a:xfrm>
              <a:prstGeom prst="rect">
                <a:avLst/>
              </a:prstGeom>
              <a:blipFill>
                <a:blip r:embed="rId2"/>
                <a:stretch>
                  <a:fillRect l="-1630" t="-5660" b="-1572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/>
              <p:nvPr/>
            </p:nvSpPr>
            <p:spPr>
              <a:xfrm>
                <a:off x="314662" y="1621777"/>
                <a:ext cx="8550205" cy="44228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61950" indent="-361950"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countable </a:t>
                </a:r>
                <a:r>
                  <a:rPr lang="en-US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(lecture 9 slide 29).</a:t>
                </a:r>
              </a:p>
              <a:p>
                <a:pPr marL="361950" indent="-361950"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	Hence there is a bijection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61950" indent="-361950"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	For each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countable, apply </a:t>
                </a:r>
                <a:r>
                  <a:rPr lang="en-US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 9.2 to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find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which every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appears.</a:t>
                </a:r>
              </a:p>
              <a:p>
                <a:pPr marL="361950" indent="-361950"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4.	Define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setting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61950" indent="-361950"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5.	In view of </a:t>
                </a:r>
                <a:r>
                  <a:rPr lang="en-US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 9.2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it suffices to show that every element of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appears in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61950" indent="-361950"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5.1.	Take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nary>
                      <m:naryPr>
                        <m:chr m:val="⋃"/>
                        <m:supHide m:val="on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61950" indent="-361950"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5.2.	The definition of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gives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61950" indent="-361950"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5.3.	So </a:t>
                </a:r>
                <a:r>
                  <a:rPr lang="en-US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line 3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tells us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appears in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61950" indent="-361950"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5.4.	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61950" indent="-361950"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5.5.	</a:t>
                </a:r>
                <a:r>
                  <a:rPr lang="en-US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the </a:t>
                </a:r>
                <a:r>
                  <a:rPr lang="en-US" sz="2000" dirty="0" err="1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surjectivity</a:t>
                </a:r>
                <a:r>
                  <a:rPr lang="en-US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we obtain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61950" indent="-361950"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5.6.	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by 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62" y="1621777"/>
                <a:ext cx="8550205" cy="4422888"/>
              </a:xfrm>
              <a:prstGeom prst="rect">
                <a:avLst/>
              </a:prstGeom>
              <a:blipFill>
                <a:blip r:embed="rId3"/>
                <a:stretch>
                  <a:fillRect l="-785" t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DFD692-F12F-4380-9E38-1A7082C7C4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572" y="5892813"/>
                <a:ext cx="4877098" cy="60006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Font typeface="Corbel" pitchFamily="34" charset="0"/>
                  <a:buNone/>
                </a:pPr>
                <a:r>
                  <a:rPr lang="en-US" sz="2000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Definition. 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function</a:t>
                </a:r>
                <a:r>
                  <a:rPr lang="en-US" sz="2000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US" sz="2000" i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surjective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DFD692-F12F-4380-9E38-1A7082C7C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2" y="5892813"/>
                <a:ext cx="4877098" cy="600062"/>
              </a:xfrm>
              <a:prstGeom prst="rect">
                <a:avLst/>
              </a:prstGeom>
              <a:blipFill>
                <a:blip r:embed="rId4"/>
                <a:stretch>
                  <a:fillRect l="-249" t="-10000" b="-24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234AABF-7520-489F-B39A-9F330D4D9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11427" y="447261"/>
                <a:ext cx="2796121" cy="2184678"/>
              </a:xfr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 marL="4572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 9.2.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 infinite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there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which every element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appears.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234AABF-7520-489F-B39A-9F330D4D9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11427" y="447261"/>
                <a:ext cx="2796121" cy="2184678"/>
              </a:xfrm>
              <a:blipFill>
                <a:blip r:embed="rId5"/>
                <a:stretch>
                  <a:fillRect l="-217" t="-5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83458EEC-0159-4244-9974-CFFDB666DB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0184489"/>
                  </p:ext>
                </p:extLst>
              </p:nvPr>
            </p:nvGraphicFramePr>
            <p:xfrm>
              <a:off x="8325293" y="3479726"/>
              <a:ext cx="3391788" cy="2049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5298">
                      <a:extLst>
                        <a:ext uri="{9D8B030D-6E8A-4147-A177-3AD203B41FA5}">
                          <a16:colId xmlns:a16="http://schemas.microsoft.com/office/drawing/2014/main" val="3061388646"/>
                        </a:ext>
                      </a:extLst>
                    </a:gridCol>
                    <a:gridCol w="565298">
                      <a:extLst>
                        <a:ext uri="{9D8B030D-6E8A-4147-A177-3AD203B41FA5}">
                          <a16:colId xmlns:a16="http://schemas.microsoft.com/office/drawing/2014/main" val="2482288488"/>
                        </a:ext>
                      </a:extLst>
                    </a:gridCol>
                    <a:gridCol w="565298">
                      <a:extLst>
                        <a:ext uri="{9D8B030D-6E8A-4147-A177-3AD203B41FA5}">
                          <a16:colId xmlns:a16="http://schemas.microsoft.com/office/drawing/2014/main" val="3225220925"/>
                        </a:ext>
                      </a:extLst>
                    </a:gridCol>
                    <a:gridCol w="565298">
                      <a:extLst>
                        <a:ext uri="{9D8B030D-6E8A-4147-A177-3AD203B41FA5}">
                          <a16:colId xmlns:a16="http://schemas.microsoft.com/office/drawing/2014/main" val="192543395"/>
                        </a:ext>
                      </a:extLst>
                    </a:gridCol>
                    <a:gridCol w="565298">
                      <a:extLst>
                        <a:ext uri="{9D8B030D-6E8A-4147-A177-3AD203B41FA5}">
                          <a16:colId xmlns:a16="http://schemas.microsoft.com/office/drawing/2014/main" val="2654514474"/>
                        </a:ext>
                      </a:extLst>
                    </a:gridCol>
                    <a:gridCol w="565298">
                      <a:extLst>
                        <a:ext uri="{9D8B030D-6E8A-4147-A177-3AD203B41FA5}">
                          <a16:colId xmlns:a16="http://schemas.microsoft.com/office/drawing/2014/main" val="2298273503"/>
                        </a:ext>
                      </a:extLst>
                    </a:gridCol>
                  </a:tblGrid>
                  <a:tr h="4997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0221805"/>
                      </a:ext>
                    </a:extLst>
                  </a:tr>
                  <a:tr h="5164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3,4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sz="20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62442229"/>
                      </a:ext>
                    </a:extLst>
                  </a:tr>
                  <a:tr h="5164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2,4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sz="20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0949027"/>
                      </a:ext>
                    </a:extLst>
                  </a:tr>
                  <a:tr h="5164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1,4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SG" sz="2000" b="0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sz="20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1979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83458EEC-0159-4244-9974-CFFDB666DB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0184489"/>
                  </p:ext>
                </p:extLst>
              </p:nvPr>
            </p:nvGraphicFramePr>
            <p:xfrm>
              <a:off x="8325293" y="3479726"/>
              <a:ext cx="3391788" cy="2049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5298">
                      <a:extLst>
                        <a:ext uri="{9D8B030D-6E8A-4147-A177-3AD203B41FA5}">
                          <a16:colId xmlns:a16="http://schemas.microsoft.com/office/drawing/2014/main" val="3061388646"/>
                        </a:ext>
                      </a:extLst>
                    </a:gridCol>
                    <a:gridCol w="565298">
                      <a:extLst>
                        <a:ext uri="{9D8B030D-6E8A-4147-A177-3AD203B41FA5}">
                          <a16:colId xmlns:a16="http://schemas.microsoft.com/office/drawing/2014/main" val="2482288488"/>
                        </a:ext>
                      </a:extLst>
                    </a:gridCol>
                    <a:gridCol w="565298">
                      <a:extLst>
                        <a:ext uri="{9D8B030D-6E8A-4147-A177-3AD203B41FA5}">
                          <a16:colId xmlns:a16="http://schemas.microsoft.com/office/drawing/2014/main" val="3225220925"/>
                        </a:ext>
                      </a:extLst>
                    </a:gridCol>
                    <a:gridCol w="565298">
                      <a:extLst>
                        <a:ext uri="{9D8B030D-6E8A-4147-A177-3AD203B41FA5}">
                          <a16:colId xmlns:a16="http://schemas.microsoft.com/office/drawing/2014/main" val="192543395"/>
                        </a:ext>
                      </a:extLst>
                    </a:gridCol>
                    <a:gridCol w="565298">
                      <a:extLst>
                        <a:ext uri="{9D8B030D-6E8A-4147-A177-3AD203B41FA5}">
                          <a16:colId xmlns:a16="http://schemas.microsoft.com/office/drawing/2014/main" val="2654514474"/>
                        </a:ext>
                      </a:extLst>
                    </a:gridCol>
                    <a:gridCol w="565298">
                      <a:extLst>
                        <a:ext uri="{9D8B030D-6E8A-4147-A177-3AD203B41FA5}">
                          <a16:colId xmlns:a16="http://schemas.microsoft.com/office/drawing/2014/main" val="2298273503"/>
                        </a:ext>
                      </a:extLst>
                    </a:gridCol>
                  </a:tblGrid>
                  <a:tr h="4997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r="-500000" b="-3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000" r="-400000" b="-3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0000" r="-300000" b="-3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0000" r="-200000" b="-3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00000" r="-100000" b="-3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500000" b="-31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0221805"/>
                      </a:ext>
                    </a:extLst>
                  </a:tr>
                  <a:tr h="5164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96471" r="-5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000" t="-96471" r="-4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0000" t="-96471" r="-3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0000" t="-96471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00000" t="-96471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500000" t="-9647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2442229"/>
                      </a:ext>
                    </a:extLst>
                  </a:tr>
                  <a:tr h="5164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96471" r="-5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000" t="-196471" r="-4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0000" t="-196471" r="-3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0000" t="-196471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00000" t="-196471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500000" t="-19647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949027"/>
                      </a:ext>
                    </a:extLst>
                  </a:tr>
                  <a:tr h="5164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296471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000" t="-296471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0000" t="-296471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0000" t="-296471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00000" t="-296471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500000" t="-29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19798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99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1" y="226852"/>
            <a:ext cx="1027121" cy="895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SG" sz="4000" dirty="0">
                <a:solidFill>
                  <a:schemeClr val="bg2">
                    <a:lumMod val="50000"/>
                  </a:schemeClr>
                </a:solidFill>
              </a:rPr>
              <a:t>Q6.</a:t>
            </a:r>
            <a:endParaRPr lang="en-SG" sz="40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16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341782" y="447261"/>
                <a:ext cx="6626418" cy="9541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an infinite set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be a finite set. Define </a:t>
                </a:r>
                <a:r>
                  <a:rPr lang="en-US" sz="2800" dirty="0">
                    <a:solidFill>
                      <a:srgbClr val="006600"/>
                    </a:solidFill>
                  </a:rPr>
                  <a:t>a bijection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.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782" y="447261"/>
                <a:ext cx="6626418" cy="954107"/>
              </a:xfrm>
              <a:prstGeom prst="rect">
                <a:avLst/>
              </a:prstGeom>
              <a:blipFill>
                <a:blip r:embed="rId2"/>
                <a:stretch>
                  <a:fillRect l="-1840" t="-5732" r="-1472" b="-1719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/>
              <p:nvPr/>
            </p:nvSpPr>
            <p:spPr>
              <a:xfrm>
                <a:off x="893598" y="1624418"/>
                <a:ext cx="10068570" cy="40374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446088" indent="-446088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	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Use Proposition 9.3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find a countably infinite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46088" indent="-446088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finite.</a:t>
                </a:r>
              </a:p>
              <a:p>
                <a:pPr marL="446088" indent="-446088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by question 2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46088" indent="-446088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4.	Hence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definition of countably infinite set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46088" indent="-446088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5.	Hence there is a bijection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46088" indent="-446088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6.	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as follows: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  <a:p>
                <a:pPr>
                  <a:tabLst>
                    <a:tab pos="1252538" algn="l"/>
                  </a:tabLst>
                </a:pP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6088" indent="-446088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7.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the required bijection.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98" y="1624418"/>
                <a:ext cx="10068570" cy="4037465"/>
              </a:xfrm>
              <a:prstGeom prst="rect">
                <a:avLst/>
              </a:prstGeom>
              <a:blipFill>
                <a:blip r:embed="rId3"/>
                <a:stretch>
                  <a:fillRect l="-969" t="-12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5869E38-703D-4E00-BCA8-5186E21AB9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0877" y="447261"/>
                <a:ext cx="3856461" cy="108236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Font typeface="Corbel" pitchFamily="34" charset="0"/>
                  <a:buNone/>
                </a:pPr>
                <a:r>
                  <a:rPr lang="en-US" sz="2400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Q2.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be a countably infinite set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finite set. Then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countable.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5869E38-703D-4E00-BCA8-5186E21AB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877" y="447261"/>
                <a:ext cx="3856461" cy="1082364"/>
              </a:xfrm>
              <a:prstGeom prst="rect">
                <a:avLst/>
              </a:prstGeom>
              <a:blipFill>
                <a:blip r:embed="rId4"/>
                <a:stretch>
                  <a:fillRect l="-1266" t="-7865" r="-2373" b="-12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8D45D7F-8DC0-4B27-8749-0D212E8CA70B}"/>
              </a:ext>
            </a:extLst>
          </p:cNvPr>
          <p:cNvGrpSpPr/>
          <p:nvPr/>
        </p:nvGrpSpPr>
        <p:grpSpPr>
          <a:xfrm>
            <a:off x="6975068" y="4877048"/>
            <a:ext cx="1341523" cy="1214233"/>
            <a:chOff x="1570385" y="2009403"/>
            <a:chExt cx="2822135" cy="255435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81FB58-11AE-4C80-8710-59C6326E642D}"/>
                </a:ext>
              </a:extLst>
            </p:cNvPr>
            <p:cNvSpPr/>
            <p:nvPr/>
          </p:nvSpPr>
          <p:spPr>
            <a:xfrm>
              <a:off x="1570385" y="2009403"/>
              <a:ext cx="2782956" cy="2554357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DA8D11E-9EE8-4D64-8C96-1D929A7D7C14}"/>
                    </a:ext>
                  </a:extLst>
                </p:cNvPr>
                <p:cNvSpPr txBox="1"/>
                <p:nvPr/>
              </p:nvSpPr>
              <p:spPr>
                <a:xfrm>
                  <a:off x="2199028" y="2157656"/>
                  <a:ext cx="2193492" cy="1294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006600"/>
                    </a:solidFill>
                  </a:endParaRPr>
                </a:p>
                <a:p>
                  <a:r>
                    <a:rPr lang="en-US" sz="1600" dirty="0">
                      <a:solidFill>
                        <a:srgbClr val="006600"/>
                      </a:solidFill>
                    </a:rPr>
                    <a:t>countable</a:t>
                  </a:r>
                  <a:endParaRPr lang="en-GB" sz="1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DA8D11E-9EE8-4D64-8C96-1D929A7D7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9028" y="2157656"/>
                  <a:ext cx="2193492" cy="1294926"/>
                </a:xfrm>
                <a:prstGeom prst="rect">
                  <a:avLst/>
                </a:prstGeom>
                <a:blipFill>
                  <a:blip r:embed="rId5"/>
                  <a:stretch>
                    <a:fillRect l="-2924" b="-1188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A2FD7AB-0A93-4F5F-92E5-0E0E3A6528D4}"/>
              </a:ext>
            </a:extLst>
          </p:cNvPr>
          <p:cNvSpPr/>
          <p:nvPr/>
        </p:nvSpPr>
        <p:spPr>
          <a:xfrm>
            <a:off x="7598721" y="5547947"/>
            <a:ext cx="1214233" cy="8457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FCACD7D-E454-4914-9B1D-8413F1F0FBCF}"/>
              </a:ext>
            </a:extLst>
          </p:cNvPr>
          <p:cNvGrpSpPr/>
          <p:nvPr/>
        </p:nvGrpSpPr>
        <p:grpSpPr>
          <a:xfrm>
            <a:off x="6168124" y="4710459"/>
            <a:ext cx="2490174" cy="1771740"/>
            <a:chOff x="6168124" y="4710459"/>
            <a:chExt cx="2490174" cy="17717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5206F51-868B-4DC4-BE35-1E73ED8274F1}"/>
                </a:ext>
              </a:extLst>
            </p:cNvPr>
            <p:cNvSpPr/>
            <p:nvPr/>
          </p:nvSpPr>
          <p:spPr>
            <a:xfrm>
              <a:off x="6924355" y="4710459"/>
              <a:ext cx="1733943" cy="177174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91D3B2C-5A1C-429C-B59A-A2999D439585}"/>
                    </a:ext>
                  </a:extLst>
                </p:cNvPr>
                <p:cNvSpPr txBox="1"/>
                <p:nvPr/>
              </p:nvSpPr>
              <p:spPr>
                <a:xfrm>
                  <a:off x="6168124" y="4768938"/>
                  <a:ext cx="11507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GB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en-GB" sz="1600" dirty="0">
                      <a:solidFill>
                        <a:srgbClr val="C00000"/>
                      </a:solidFill>
                    </a:rPr>
                    <a:t>infinite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91D3B2C-5A1C-429C-B59A-A2999D4395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8124" y="4768938"/>
                  <a:ext cx="115076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803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FDB22C-5E81-4D70-8508-D8EB33F6C0C6}"/>
                  </a:ext>
                </a:extLst>
              </p:cNvPr>
              <p:cNvSpPr txBox="1"/>
              <p:nvPr/>
            </p:nvSpPr>
            <p:spPr>
              <a:xfrm>
                <a:off x="8638141" y="5292551"/>
                <a:ext cx="8258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</a:t>
                </a:r>
                <a:r>
                  <a:rPr lang="en-GB" sz="1600" dirty="0"/>
                  <a:t>finite</a:t>
                </a:r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FDB22C-5E81-4D70-8508-D8EB33F6C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141" y="5292551"/>
                <a:ext cx="825854" cy="369332"/>
              </a:xfrm>
              <a:prstGeom prst="rect">
                <a:avLst/>
              </a:prstGeom>
              <a:blipFill>
                <a:blip r:embed="rId7"/>
                <a:stretch>
                  <a:fillRect r="-2222" b="-180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3512E51-D3A7-4307-8AC4-F1736AC0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89" y="5661883"/>
            <a:ext cx="4116296" cy="794335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Proposition 9.3.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infinite set has a countably infinite subset.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C44EA8F-9EF2-42A7-8C82-5C5079B98647}"/>
              </a:ext>
            </a:extLst>
          </p:cNvPr>
          <p:cNvGrpSpPr/>
          <p:nvPr/>
        </p:nvGrpSpPr>
        <p:grpSpPr>
          <a:xfrm>
            <a:off x="8224064" y="5554855"/>
            <a:ext cx="606986" cy="845945"/>
            <a:chOff x="8224064" y="5554855"/>
            <a:chExt cx="606986" cy="845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1611B4-5F70-42ED-B38A-6357914ACDA6}"/>
                    </a:ext>
                  </a:extLst>
                </p:cNvPr>
                <p:cNvSpPr txBox="1"/>
                <p:nvPr/>
              </p:nvSpPr>
              <p:spPr>
                <a:xfrm>
                  <a:off x="8460491" y="6000286"/>
                  <a:ext cx="3245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1611B4-5F70-42ED-B38A-6357914ACD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0491" y="6000286"/>
                  <a:ext cx="324597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754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87D415-B5A4-4287-8CE7-18ACF1CF9641}"/>
                </a:ext>
              </a:extLst>
            </p:cNvPr>
            <p:cNvSpPr/>
            <p:nvPr/>
          </p:nvSpPr>
          <p:spPr>
            <a:xfrm>
              <a:off x="8224064" y="5554855"/>
              <a:ext cx="606986" cy="845945"/>
            </a:xfrm>
            <a:custGeom>
              <a:avLst/>
              <a:gdLst>
                <a:gd name="connsiteX0" fmla="*/ 435842 w 606986"/>
                <a:gd name="connsiteY0" fmla="*/ 39121 h 845945"/>
                <a:gd name="connsiteX1" fmla="*/ 416283 w 606986"/>
                <a:gd name="connsiteY1" fmla="*/ 185817 h 845945"/>
                <a:gd name="connsiteX2" fmla="*/ 411393 w 606986"/>
                <a:gd name="connsiteY2" fmla="*/ 264054 h 845945"/>
                <a:gd name="connsiteX3" fmla="*/ 401613 w 606986"/>
                <a:gd name="connsiteY3" fmla="*/ 278724 h 845945"/>
                <a:gd name="connsiteX4" fmla="*/ 386943 w 606986"/>
                <a:gd name="connsiteY4" fmla="*/ 342292 h 845945"/>
                <a:gd name="connsiteX5" fmla="*/ 377164 w 606986"/>
                <a:gd name="connsiteY5" fmla="*/ 371631 h 845945"/>
                <a:gd name="connsiteX6" fmla="*/ 338045 w 606986"/>
                <a:gd name="connsiteY6" fmla="*/ 425419 h 845945"/>
                <a:gd name="connsiteX7" fmla="*/ 323376 w 606986"/>
                <a:gd name="connsiteY7" fmla="*/ 479207 h 845945"/>
                <a:gd name="connsiteX8" fmla="*/ 308706 w 606986"/>
                <a:gd name="connsiteY8" fmla="*/ 498766 h 845945"/>
                <a:gd name="connsiteX9" fmla="*/ 303816 w 606986"/>
                <a:gd name="connsiteY9" fmla="*/ 513436 h 845945"/>
                <a:gd name="connsiteX10" fmla="*/ 264697 w 606986"/>
                <a:gd name="connsiteY10" fmla="*/ 562334 h 845945"/>
                <a:gd name="connsiteX11" fmla="*/ 254918 w 606986"/>
                <a:gd name="connsiteY11" fmla="*/ 586784 h 845945"/>
                <a:gd name="connsiteX12" fmla="*/ 230469 w 606986"/>
                <a:gd name="connsiteY12" fmla="*/ 621012 h 845945"/>
                <a:gd name="connsiteX13" fmla="*/ 206019 w 606986"/>
                <a:gd name="connsiteY13" fmla="*/ 655241 h 845945"/>
                <a:gd name="connsiteX14" fmla="*/ 181570 w 606986"/>
                <a:gd name="connsiteY14" fmla="*/ 679690 h 845945"/>
                <a:gd name="connsiteX15" fmla="*/ 162011 w 606986"/>
                <a:gd name="connsiteY15" fmla="*/ 694360 h 845945"/>
                <a:gd name="connsiteX16" fmla="*/ 147341 w 606986"/>
                <a:gd name="connsiteY16" fmla="*/ 709029 h 845945"/>
                <a:gd name="connsiteX17" fmla="*/ 132672 w 606986"/>
                <a:gd name="connsiteY17" fmla="*/ 713919 h 845945"/>
                <a:gd name="connsiteX18" fmla="*/ 108223 w 606986"/>
                <a:gd name="connsiteY18" fmla="*/ 738369 h 845945"/>
                <a:gd name="connsiteX19" fmla="*/ 73994 w 606986"/>
                <a:gd name="connsiteY19" fmla="*/ 767708 h 845945"/>
                <a:gd name="connsiteX20" fmla="*/ 44655 w 606986"/>
                <a:gd name="connsiteY20" fmla="*/ 797047 h 845945"/>
                <a:gd name="connsiteX21" fmla="*/ 29985 w 606986"/>
                <a:gd name="connsiteY21" fmla="*/ 801936 h 845945"/>
                <a:gd name="connsiteX22" fmla="*/ 10426 w 606986"/>
                <a:gd name="connsiteY22" fmla="*/ 811716 h 845945"/>
                <a:gd name="connsiteX23" fmla="*/ 20206 w 606986"/>
                <a:gd name="connsiteY23" fmla="*/ 841055 h 845945"/>
                <a:gd name="connsiteX24" fmla="*/ 49545 w 606986"/>
                <a:gd name="connsiteY24" fmla="*/ 836165 h 845945"/>
                <a:gd name="connsiteX25" fmla="*/ 147341 w 606986"/>
                <a:gd name="connsiteY25" fmla="*/ 831275 h 845945"/>
                <a:gd name="connsiteX26" fmla="*/ 191350 w 606986"/>
                <a:gd name="connsiteY26" fmla="*/ 826386 h 845945"/>
                <a:gd name="connsiteX27" fmla="*/ 230469 w 606986"/>
                <a:gd name="connsiteY27" fmla="*/ 831275 h 845945"/>
                <a:gd name="connsiteX28" fmla="*/ 328265 w 606986"/>
                <a:gd name="connsiteY28" fmla="*/ 836165 h 845945"/>
                <a:gd name="connsiteX29" fmla="*/ 479850 w 606986"/>
                <a:gd name="connsiteY29" fmla="*/ 845945 h 845945"/>
                <a:gd name="connsiteX30" fmla="*/ 543418 w 606986"/>
                <a:gd name="connsiteY30" fmla="*/ 841055 h 845945"/>
                <a:gd name="connsiteX31" fmla="*/ 548308 w 606986"/>
                <a:gd name="connsiteY31" fmla="*/ 826386 h 845945"/>
                <a:gd name="connsiteX32" fmla="*/ 558088 w 606986"/>
                <a:gd name="connsiteY32" fmla="*/ 806826 h 845945"/>
                <a:gd name="connsiteX33" fmla="*/ 562978 w 606986"/>
                <a:gd name="connsiteY33" fmla="*/ 787267 h 845945"/>
                <a:gd name="connsiteX34" fmla="*/ 567868 w 606986"/>
                <a:gd name="connsiteY34" fmla="*/ 772597 h 845945"/>
                <a:gd name="connsiteX35" fmla="*/ 572757 w 606986"/>
                <a:gd name="connsiteY35" fmla="*/ 753038 h 845945"/>
                <a:gd name="connsiteX36" fmla="*/ 587427 w 606986"/>
                <a:gd name="connsiteY36" fmla="*/ 704140 h 845945"/>
                <a:gd name="connsiteX37" fmla="*/ 597207 w 606986"/>
                <a:gd name="connsiteY37" fmla="*/ 601453 h 845945"/>
                <a:gd name="connsiteX38" fmla="*/ 606986 w 606986"/>
                <a:gd name="connsiteY38" fmla="*/ 557444 h 845945"/>
                <a:gd name="connsiteX39" fmla="*/ 602096 w 606986"/>
                <a:gd name="connsiteY39" fmla="*/ 523216 h 845945"/>
                <a:gd name="connsiteX40" fmla="*/ 597207 w 606986"/>
                <a:gd name="connsiteY40" fmla="*/ 498766 h 845945"/>
                <a:gd name="connsiteX41" fmla="*/ 592317 w 606986"/>
                <a:gd name="connsiteY41" fmla="*/ 435198 h 845945"/>
                <a:gd name="connsiteX42" fmla="*/ 597207 w 606986"/>
                <a:gd name="connsiteY42" fmla="*/ 371631 h 845945"/>
                <a:gd name="connsiteX43" fmla="*/ 602096 w 606986"/>
                <a:gd name="connsiteY43" fmla="*/ 347181 h 845945"/>
                <a:gd name="connsiteX44" fmla="*/ 592317 w 606986"/>
                <a:gd name="connsiteY44" fmla="*/ 259164 h 845945"/>
                <a:gd name="connsiteX45" fmla="*/ 587427 w 606986"/>
                <a:gd name="connsiteY45" fmla="*/ 136918 h 845945"/>
                <a:gd name="connsiteX46" fmla="*/ 582537 w 606986"/>
                <a:gd name="connsiteY46" fmla="*/ 122249 h 845945"/>
                <a:gd name="connsiteX47" fmla="*/ 572757 w 606986"/>
                <a:gd name="connsiteY47" fmla="*/ 107579 h 845945"/>
                <a:gd name="connsiteX48" fmla="*/ 562978 w 606986"/>
                <a:gd name="connsiteY48" fmla="*/ 78240 h 845945"/>
                <a:gd name="connsiteX49" fmla="*/ 548308 w 606986"/>
                <a:gd name="connsiteY49" fmla="*/ 44011 h 845945"/>
                <a:gd name="connsiteX50" fmla="*/ 533639 w 606986"/>
                <a:gd name="connsiteY50" fmla="*/ 34232 h 845945"/>
                <a:gd name="connsiteX51" fmla="*/ 518969 w 606986"/>
                <a:gd name="connsiteY51" fmla="*/ 19562 h 845945"/>
                <a:gd name="connsiteX52" fmla="*/ 514079 w 606986"/>
                <a:gd name="connsiteY52" fmla="*/ 4893 h 845945"/>
                <a:gd name="connsiteX53" fmla="*/ 460291 w 606986"/>
                <a:gd name="connsiteY53" fmla="*/ 4893 h 845945"/>
                <a:gd name="connsiteX54" fmla="*/ 430952 w 606986"/>
                <a:gd name="connsiteY54" fmla="*/ 19562 h 845945"/>
                <a:gd name="connsiteX55" fmla="*/ 426062 w 606986"/>
                <a:gd name="connsiteY55" fmla="*/ 92910 h 845945"/>
                <a:gd name="connsiteX56" fmla="*/ 421172 w 606986"/>
                <a:gd name="connsiteY56" fmla="*/ 107579 h 84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6986" h="845945">
                  <a:moveTo>
                    <a:pt x="435842" y="39121"/>
                  </a:moveTo>
                  <a:cubicBezTo>
                    <a:pt x="429322" y="88020"/>
                    <a:pt x="421614" y="136774"/>
                    <a:pt x="416283" y="185817"/>
                  </a:cubicBezTo>
                  <a:cubicBezTo>
                    <a:pt x="413459" y="211794"/>
                    <a:pt x="415468" y="238244"/>
                    <a:pt x="411393" y="264054"/>
                  </a:cubicBezTo>
                  <a:cubicBezTo>
                    <a:pt x="410476" y="269859"/>
                    <a:pt x="404873" y="273834"/>
                    <a:pt x="401613" y="278724"/>
                  </a:cubicBezTo>
                  <a:cubicBezTo>
                    <a:pt x="397733" y="298121"/>
                    <a:pt x="392841" y="324595"/>
                    <a:pt x="386943" y="342292"/>
                  </a:cubicBezTo>
                  <a:cubicBezTo>
                    <a:pt x="383683" y="352072"/>
                    <a:pt x="383349" y="363384"/>
                    <a:pt x="377164" y="371631"/>
                  </a:cubicBezTo>
                  <a:cubicBezTo>
                    <a:pt x="344299" y="415451"/>
                    <a:pt x="356866" y="397187"/>
                    <a:pt x="338045" y="425419"/>
                  </a:cubicBezTo>
                  <a:cubicBezTo>
                    <a:pt x="335681" y="437239"/>
                    <a:pt x="330142" y="470186"/>
                    <a:pt x="323376" y="479207"/>
                  </a:cubicBezTo>
                  <a:lnTo>
                    <a:pt x="308706" y="498766"/>
                  </a:lnTo>
                  <a:cubicBezTo>
                    <a:pt x="307076" y="503656"/>
                    <a:pt x="306373" y="508961"/>
                    <a:pt x="303816" y="513436"/>
                  </a:cubicBezTo>
                  <a:cubicBezTo>
                    <a:pt x="298406" y="522903"/>
                    <a:pt x="267968" y="558408"/>
                    <a:pt x="264697" y="562334"/>
                  </a:cubicBezTo>
                  <a:cubicBezTo>
                    <a:pt x="261437" y="570484"/>
                    <a:pt x="258843" y="578933"/>
                    <a:pt x="254918" y="586784"/>
                  </a:cubicBezTo>
                  <a:cubicBezTo>
                    <a:pt x="251346" y="593929"/>
                    <a:pt x="233787" y="616589"/>
                    <a:pt x="230469" y="621012"/>
                  </a:cubicBezTo>
                  <a:cubicBezTo>
                    <a:pt x="220068" y="652214"/>
                    <a:pt x="233866" y="618112"/>
                    <a:pt x="206019" y="655241"/>
                  </a:cubicBezTo>
                  <a:cubicBezTo>
                    <a:pt x="185877" y="682097"/>
                    <a:pt x="208853" y="670597"/>
                    <a:pt x="181570" y="679690"/>
                  </a:cubicBezTo>
                  <a:cubicBezTo>
                    <a:pt x="175050" y="684580"/>
                    <a:pt x="168199" y="689056"/>
                    <a:pt x="162011" y="694360"/>
                  </a:cubicBezTo>
                  <a:cubicBezTo>
                    <a:pt x="156761" y="698860"/>
                    <a:pt x="153095" y="705193"/>
                    <a:pt x="147341" y="709029"/>
                  </a:cubicBezTo>
                  <a:cubicBezTo>
                    <a:pt x="143052" y="711888"/>
                    <a:pt x="137562" y="712289"/>
                    <a:pt x="132672" y="713919"/>
                  </a:cubicBezTo>
                  <a:cubicBezTo>
                    <a:pt x="124522" y="722069"/>
                    <a:pt x="116837" y="730712"/>
                    <a:pt x="108223" y="738369"/>
                  </a:cubicBezTo>
                  <a:cubicBezTo>
                    <a:pt x="87399" y="756879"/>
                    <a:pt x="90803" y="747537"/>
                    <a:pt x="73994" y="767708"/>
                  </a:cubicBezTo>
                  <a:cubicBezTo>
                    <a:pt x="57842" y="787091"/>
                    <a:pt x="71483" y="781717"/>
                    <a:pt x="44655" y="797047"/>
                  </a:cubicBezTo>
                  <a:cubicBezTo>
                    <a:pt x="40180" y="799604"/>
                    <a:pt x="34723" y="799906"/>
                    <a:pt x="29985" y="801936"/>
                  </a:cubicBezTo>
                  <a:cubicBezTo>
                    <a:pt x="23285" y="804807"/>
                    <a:pt x="16946" y="808456"/>
                    <a:pt x="10426" y="811716"/>
                  </a:cubicBezTo>
                  <a:cubicBezTo>
                    <a:pt x="1785" y="824677"/>
                    <a:pt x="-11905" y="834633"/>
                    <a:pt x="20206" y="841055"/>
                  </a:cubicBezTo>
                  <a:cubicBezTo>
                    <a:pt x="29928" y="842999"/>
                    <a:pt x="39660" y="836925"/>
                    <a:pt x="49545" y="836165"/>
                  </a:cubicBezTo>
                  <a:cubicBezTo>
                    <a:pt x="82088" y="833662"/>
                    <a:pt x="114742" y="832905"/>
                    <a:pt x="147341" y="831275"/>
                  </a:cubicBezTo>
                  <a:cubicBezTo>
                    <a:pt x="162011" y="829645"/>
                    <a:pt x="176590" y="826386"/>
                    <a:pt x="191350" y="826386"/>
                  </a:cubicBezTo>
                  <a:cubicBezTo>
                    <a:pt x="204491" y="826386"/>
                    <a:pt x="217361" y="830339"/>
                    <a:pt x="230469" y="831275"/>
                  </a:cubicBezTo>
                  <a:cubicBezTo>
                    <a:pt x="263025" y="833600"/>
                    <a:pt x="295671" y="834449"/>
                    <a:pt x="328265" y="836165"/>
                  </a:cubicBezTo>
                  <a:cubicBezTo>
                    <a:pt x="424356" y="841223"/>
                    <a:pt x="396492" y="839533"/>
                    <a:pt x="479850" y="845945"/>
                  </a:cubicBezTo>
                  <a:cubicBezTo>
                    <a:pt x="501039" y="844315"/>
                    <a:pt x="522984" y="846893"/>
                    <a:pt x="543418" y="841055"/>
                  </a:cubicBezTo>
                  <a:cubicBezTo>
                    <a:pt x="548374" y="839639"/>
                    <a:pt x="546278" y="831123"/>
                    <a:pt x="548308" y="826386"/>
                  </a:cubicBezTo>
                  <a:cubicBezTo>
                    <a:pt x="551180" y="819686"/>
                    <a:pt x="555528" y="813651"/>
                    <a:pt x="558088" y="806826"/>
                  </a:cubicBezTo>
                  <a:cubicBezTo>
                    <a:pt x="560448" y="800534"/>
                    <a:pt x="561132" y="793729"/>
                    <a:pt x="562978" y="787267"/>
                  </a:cubicBezTo>
                  <a:cubicBezTo>
                    <a:pt x="564394" y="782311"/>
                    <a:pt x="566452" y="777553"/>
                    <a:pt x="567868" y="772597"/>
                  </a:cubicBezTo>
                  <a:cubicBezTo>
                    <a:pt x="569714" y="766135"/>
                    <a:pt x="570826" y="759475"/>
                    <a:pt x="572757" y="753038"/>
                  </a:cubicBezTo>
                  <a:cubicBezTo>
                    <a:pt x="590621" y="693490"/>
                    <a:pt x="576152" y="749237"/>
                    <a:pt x="587427" y="704140"/>
                  </a:cubicBezTo>
                  <a:cubicBezTo>
                    <a:pt x="590517" y="663971"/>
                    <a:pt x="591417" y="639089"/>
                    <a:pt x="597207" y="601453"/>
                  </a:cubicBezTo>
                  <a:cubicBezTo>
                    <a:pt x="599691" y="585304"/>
                    <a:pt x="603090" y="573026"/>
                    <a:pt x="606986" y="557444"/>
                  </a:cubicBezTo>
                  <a:cubicBezTo>
                    <a:pt x="605356" y="546035"/>
                    <a:pt x="603991" y="534584"/>
                    <a:pt x="602096" y="523216"/>
                  </a:cubicBezTo>
                  <a:cubicBezTo>
                    <a:pt x="600730" y="515018"/>
                    <a:pt x="598125" y="507027"/>
                    <a:pt x="597207" y="498766"/>
                  </a:cubicBezTo>
                  <a:cubicBezTo>
                    <a:pt x="594860" y="477644"/>
                    <a:pt x="593947" y="456387"/>
                    <a:pt x="592317" y="435198"/>
                  </a:cubicBezTo>
                  <a:cubicBezTo>
                    <a:pt x="593947" y="414009"/>
                    <a:pt x="594860" y="392753"/>
                    <a:pt x="597207" y="371631"/>
                  </a:cubicBezTo>
                  <a:cubicBezTo>
                    <a:pt x="598125" y="363370"/>
                    <a:pt x="602096" y="355492"/>
                    <a:pt x="602096" y="347181"/>
                  </a:cubicBezTo>
                  <a:cubicBezTo>
                    <a:pt x="602096" y="284386"/>
                    <a:pt x="603855" y="293778"/>
                    <a:pt x="592317" y="259164"/>
                  </a:cubicBezTo>
                  <a:cubicBezTo>
                    <a:pt x="590687" y="218415"/>
                    <a:pt x="590333" y="177596"/>
                    <a:pt x="587427" y="136918"/>
                  </a:cubicBezTo>
                  <a:cubicBezTo>
                    <a:pt x="587060" y="131777"/>
                    <a:pt x="584842" y="126859"/>
                    <a:pt x="582537" y="122249"/>
                  </a:cubicBezTo>
                  <a:cubicBezTo>
                    <a:pt x="579909" y="116992"/>
                    <a:pt x="576017" y="112469"/>
                    <a:pt x="572757" y="107579"/>
                  </a:cubicBezTo>
                  <a:cubicBezTo>
                    <a:pt x="569497" y="97799"/>
                    <a:pt x="565478" y="88241"/>
                    <a:pt x="562978" y="78240"/>
                  </a:cubicBezTo>
                  <a:cubicBezTo>
                    <a:pt x="559237" y="63277"/>
                    <a:pt x="559564" y="55267"/>
                    <a:pt x="548308" y="44011"/>
                  </a:cubicBezTo>
                  <a:cubicBezTo>
                    <a:pt x="544153" y="39856"/>
                    <a:pt x="538154" y="37994"/>
                    <a:pt x="533639" y="34232"/>
                  </a:cubicBezTo>
                  <a:cubicBezTo>
                    <a:pt x="528326" y="29805"/>
                    <a:pt x="523859" y="24452"/>
                    <a:pt x="518969" y="19562"/>
                  </a:cubicBezTo>
                  <a:cubicBezTo>
                    <a:pt x="517339" y="14672"/>
                    <a:pt x="518104" y="8113"/>
                    <a:pt x="514079" y="4893"/>
                  </a:cubicBezTo>
                  <a:cubicBezTo>
                    <a:pt x="501270" y="-5354"/>
                    <a:pt x="470420" y="3446"/>
                    <a:pt x="460291" y="4893"/>
                  </a:cubicBezTo>
                  <a:cubicBezTo>
                    <a:pt x="455258" y="6571"/>
                    <a:pt x="432566" y="12704"/>
                    <a:pt x="430952" y="19562"/>
                  </a:cubicBezTo>
                  <a:cubicBezTo>
                    <a:pt x="425340" y="43414"/>
                    <a:pt x="428768" y="68556"/>
                    <a:pt x="426062" y="92910"/>
                  </a:cubicBezTo>
                  <a:cubicBezTo>
                    <a:pt x="425493" y="98033"/>
                    <a:pt x="422802" y="102689"/>
                    <a:pt x="421172" y="107579"/>
                  </a:cubicBezTo>
                </a:path>
              </a:pathLst>
            </a:custGeom>
            <a:noFill/>
            <a:ln w="38100" cmpd="dbl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4520B0-0A29-4CCD-BF5C-45D5E190DD21}"/>
              </a:ext>
            </a:extLst>
          </p:cNvPr>
          <p:cNvGrpSpPr/>
          <p:nvPr/>
        </p:nvGrpSpPr>
        <p:grpSpPr>
          <a:xfrm>
            <a:off x="6989001" y="4721135"/>
            <a:ext cx="4558108" cy="1771740"/>
            <a:chOff x="7830901" y="3551904"/>
            <a:chExt cx="4558108" cy="17717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7308630-0AA2-4414-AF0B-BB7B27F1C3E2}"/>
                    </a:ext>
                  </a:extLst>
                </p:cNvPr>
                <p:cNvSpPr txBox="1"/>
                <p:nvPr/>
              </p:nvSpPr>
              <p:spPr>
                <a:xfrm>
                  <a:off x="10219049" y="4049030"/>
                  <a:ext cx="3519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GB" sz="24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7308630-0AA2-4414-AF0B-BB7B27F1C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9049" y="4049030"/>
                  <a:ext cx="35198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AFDEE4F-A483-49F8-8B80-4C7E5983E6B5}"/>
                </a:ext>
              </a:extLst>
            </p:cNvPr>
            <p:cNvGrpSpPr/>
            <p:nvPr/>
          </p:nvGrpSpPr>
          <p:grpSpPr>
            <a:xfrm>
              <a:off x="7830901" y="3551904"/>
              <a:ext cx="4558108" cy="1771740"/>
              <a:chOff x="7010004" y="4710459"/>
              <a:chExt cx="4558108" cy="177174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4B996FA-6925-4B8C-8AD4-C9E0AC9B618D}"/>
                  </a:ext>
                </a:extLst>
              </p:cNvPr>
              <p:cNvGrpSpPr/>
              <p:nvPr/>
            </p:nvGrpSpPr>
            <p:grpSpPr>
              <a:xfrm>
                <a:off x="9704157" y="4710459"/>
                <a:ext cx="1863955" cy="1771740"/>
                <a:chOff x="9681499" y="4721135"/>
                <a:chExt cx="1863955" cy="177174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385C6C21-5B74-4224-A0A4-6F482FC143BD}"/>
                    </a:ext>
                  </a:extLst>
                </p:cNvPr>
                <p:cNvGrpSpPr/>
                <p:nvPr/>
              </p:nvGrpSpPr>
              <p:grpSpPr>
                <a:xfrm>
                  <a:off x="9681499" y="4721135"/>
                  <a:ext cx="1863955" cy="1771740"/>
                  <a:chOff x="7263847" y="1681412"/>
                  <a:chExt cx="3921165" cy="3727174"/>
                </a:xfrm>
              </p:grpSpPr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6E070F8D-63D9-4107-A0A9-5AE8AA43E377}"/>
                      </a:ext>
                    </a:extLst>
                  </p:cNvPr>
                  <p:cNvSpPr/>
                  <p:nvPr/>
                </p:nvSpPr>
                <p:spPr>
                  <a:xfrm>
                    <a:off x="7263847" y="1681412"/>
                    <a:ext cx="3647661" cy="3727174"/>
                  </a:xfrm>
                  <a:prstGeom prst="ellipse">
                    <a:avLst/>
                  </a:prstGeom>
                  <a:noFill/>
                  <a:ln>
                    <a:solidFill>
                      <a:srgbClr val="C00000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6791B17B-8758-4BD5-9E4C-FEFCECCA71B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513941" y="1778568"/>
                        <a:ext cx="671071" cy="77695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m:oMathPara>
                        </a14:m>
                        <a:endParaRPr lang="en-GB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6791B17B-8758-4BD5-9E4C-FEFCECCA71B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513941" y="1778568"/>
                        <a:ext cx="671071" cy="776956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r="-192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SG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FA77700-214A-4DAD-8B50-4531071886B6}"/>
                    </a:ext>
                  </a:extLst>
                </p:cNvPr>
                <p:cNvGrpSpPr/>
                <p:nvPr/>
              </p:nvGrpSpPr>
              <p:grpSpPr>
                <a:xfrm>
                  <a:off x="9761818" y="4877048"/>
                  <a:ext cx="1322899" cy="1214233"/>
                  <a:chOff x="7432813" y="2009403"/>
                  <a:chExt cx="2782956" cy="2554357"/>
                </a:xfrm>
              </p:grpSpPr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09781AA2-4B12-43DE-849A-D014ED37FE0A}"/>
                      </a:ext>
                    </a:extLst>
                  </p:cNvPr>
                  <p:cNvSpPr/>
                  <p:nvPr/>
                </p:nvSpPr>
                <p:spPr>
                  <a:xfrm>
                    <a:off x="7432813" y="2009403"/>
                    <a:ext cx="2782956" cy="2554357"/>
                  </a:xfrm>
                  <a:prstGeom prst="ellipse">
                    <a:avLst/>
                  </a:prstGeom>
                  <a:noFill/>
                  <a:ln>
                    <a:solidFill>
                      <a:srgbClr val="00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49BAFF3B-8AE3-47A6-96BD-E93EF2C80CB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241469" y="2397223"/>
                        <a:ext cx="716497" cy="77695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2400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49BAFF3B-8AE3-47A6-96BD-E93EF2C80CB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241469" y="2397223"/>
                        <a:ext cx="716497" cy="776956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r="-125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SG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3AD3E848-7B39-4EE9-8235-CF5746F367B3}"/>
                  </a:ext>
                </a:extLst>
              </p:cNvPr>
              <p:cNvGrpSpPr/>
              <p:nvPr/>
            </p:nvGrpSpPr>
            <p:grpSpPr>
              <a:xfrm>
                <a:off x="7010004" y="4866371"/>
                <a:ext cx="4097371" cy="1494542"/>
                <a:chOff x="6998404" y="4874170"/>
                <a:chExt cx="4097371" cy="1494542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F7B803F2-1899-45D1-9E45-432E19E318F3}"/>
                    </a:ext>
                  </a:extLst>
                </p:cNvPr>
                <p:cNvSpPr/>
                <p:nvPr/>
              </p:nvSpPr>
              <p:spPr>
                <a:xfrm>
                  <a:off x="6998404" y="4876813"/>
                  <a:ext cx="1322899" cy="1214233"/>
                </a:xfrm>
                <a:prstGeom prst="ellipse">
                  <a:avLst/>
                </a:prstGeom>
                <a:solidFill>
                  <a:srgbClr val="33CC33">
                    <a:alpha val="7451"/>
                  </a:srgbClr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7232440A-90EE-47EC-8D55-E691FF79D8BA}"/>
                    </a:ext>
                  </a:extLst>
                </p:cNvPr>
                <p:cNvSpPr/>
                <p:nvPr/>
              </p:nvSpPr>
              <p:spPr>
                <a:xfrm>
                  <a:off x="8238081" y="5522767"/>
                  <a:ext cx="606986" cy="845945"/>
                </a:xfrm>
                <a:custGeom>
                  <a:avLst/>
                  <a:gdLst>
                    <a:gd name="connsiteX0" fmla="*/ 435842 w 606986"/>
                    <a:gd name="connsiteY0" fmla="*/ 39121 h 845945"/>
                    <a:gd name="connsiteX1" fmla="*/ 416283 w 606986"/>
                    <a:gd name="connsiteY1" fmla="*/ 185817 h 845945"/>
                    <a:gd name="connsiteX2" fmla="*/ 411393 w 606986"/>
                    <a:gd name="connsiteY2" fmla="*/ 264054 h 845945"/>
                    <a:gd name="connsiteX3" fmla="*/ 401613 w 606986"/>
                    <a:gd name="connsiteY3" fmla="*/ 278724 h 845945"/>
                    <a:gd name="connsiteX4" fmla="*/ 386943 w 606986"/>
                    <a:gd name="connsiteY4" fmla="*/ 342292 h 845945"/>
                    <a:gd name="connsiteX5" fmla="*/ 377164 w 606986"/>
                    <a:gd name="connsiteY5" fmla="*/ 371631 h 845945"/>
                    <a:gd name="connsiteX6" fmla="*/ 338045 w 606986"/>
                    <a:gd name="connsiteY6" fmla="*/ 425419 h 845945"/>
                    <a:gd name="connsiteX7" fmla="*/ 323376 w 606986"/>
                    <a:gd name="connsiteY7" fmla="*/ 479207 h 845945"/>
                    <a:gd name="connsiteX8" fmla="*/ 308706 w 606986"/>
                    <a:gd name="connsiteY8" fmla="*/ 498766 h 845945"/>
                    <a:gd name="connsiteX9" fmla="*/ 303816 w 606986"/>
                    <a:gd name="connsiteY9" fmla="*/ 513436 h 845945"/>
                    <a:gd name="connsiteX10" fmla="*/ 264697 w 606986"/>
                    <a:gd name="connsiteY10" fmla="*/ 562334 h 845945"/>
                    <a:gd name="connsiteX11" fmla="*/ 254918 w 606986"/>
                    <a:gd name="connsiteY11" fmla="*/ 586784 h 845945"/>
                    <a:gd name="connsiteX12" fmla="*/ 230469 w 606986"/>
                    <a:gd name="connsiteY12" fmla="*/ 621012 h 845945"/>
                    <a:gd name="connsiteX13" fmla="*/ 206019 w 606986"/>
                    <a:gd name="connsiteY13" fmla="*/ 655241 h 845945"/>
                    <a:gd name="connsiteX14" fmla="*/ 181570 w 606986"/>
                    <a:gd name="connsiteY14" fmla="*/ 679690 h 845945"/>
                    <a:gd name="connsiteX15" fmla="*/ 162011 w 606986"/>
                    <a:gd name="connsiteY15" fmla="*/ 694360 h 845945"/>
                    <a:gd name="connsiteX16" fmla="*/ 147341 w 606986"/>
                    <a:gd name="connsiteY16" fmla="*/ 709029 h 845945"/>
                    <a:gd name="connsiteX17" fmla="*/ 132672 w 606986"/>
                    <a:gd name="connsiteY17" fmla="*/ 713919 h 845945"/>
                    <a:gd name="connsiteX18" fmla="*/ 108223 w 606986"/>
                    <a:gd name="connsiteY18" fmla="*/ 738369 h 845945"/>
                    <a:gd name="connsiteX19" fmla="*/ 73994 w 606986"/>
                    <a:gd name="connsiteY19" fmla="*/ 767708 h 845945"/>
                    <a:gd name="connsiteX20" fmla="*/ 44655 w 606986"/>
                    <a:gd name="connsiteY20" fmla="*/ 797047 h 845945"/>
                    <a:gd name="connsiteX21" fmla="*/ 29985 w 606986"/>
                    <a:gd name="connsiteY21" fmla="*/ 801936 h 845945"/>
                    <a:gd name="connsiteX22" fmla="*/ 10426 w 606986"/>
                    <a:gd name="connsiteY22" fmla="*/ 811716 h 845945"/>
                    <a:gd name="connsiteX23" fmla="*/ 20206 w 606986"/>
                    <a:gd name="connsiteY23" fmla="*/ 841055 h 845945"/>
                    <a:gd name="connsiteX24" fmla="*/ 49545 w 606986"/>
                    <a:gd name="connsiteY24" fmla="*/ 836165 h 845945"/>
                    <a:gd name="connsiteX25" fmla="*/ 147341 w 606986"/>
                    <a:gd name="connsiteY25" fmla="*/ 831275 h 845945"/>
                    <a:gd name="connsiteX26" fmla="*/ 191350 w 606986"/>
                    <a:gd name="connsiteY26" fmla="*/ 826386 h 845945"/>
                    <a:gd name="connsiteX27" fmla="*/ 230469 w 606986"/>
                    <a:gd name="connsiteY27" fmla="*/ 831275 h 845945"/>
                    <a:gd name="connsiteX28" fmla="*/ 328265 w 606986"/>
                    <a:gd name="connsiteY28" fmla="*/ 836165 h 845945"/>
                    <a:gd name="connsiteX29" fmla="*/ 479850 w 606986"/>
                    <a:gd name="connsiteY29" fmla="*/ 845945 h 845945"/>
                    <a:gd name="connsiteX30" fmla="*/ 543418 w 606986"/>
                    <a:gd name="connsiteY30" fmla="*/ 841055 h 845945"/>
                    <a:gd name="connsiteX31" fmla="*/ 548308 w 606986"/>
                    <a:gd name="connsiteY31" fmla="*/ 826386 h 845945"/>
                    <a:gd name="connsiteX32" fmla="*/ 558088 w 606986"/>
                    <a:gd name="connsiteY32" fmla="*/ 806826 h 845945"/>
                    <a:gd name="connsiteX33" fmla="*/ 562978 w 606986"/>
                    <a:gd name="connsiteY33" fmla="*/ 787267 h 845945"/>
                    <a:gd name="connsiteX34" fmla="*/ 567868 w 606986"/>
                    <a:gd name="connsiteY34" fmla="*/ 772597 h 845945"/>
                    <a:gd name="connsiteX35" fmla="*/ 572757 w 606986"/>
                    <a:gd name="connsiteY35" fmla="*/ 753038 h 845945"/>
                    <a:gd name="connsiteX36" fmla="*/ 587427 w 606986"/>
                    <a:gd name="connsiteY36" fmla="*/ 704140 h 845945"/>
                    <a:gd name="connsiteX37" fmla="*/ 597207 w 606986"/>
                    <a:gd name="connsiteY37" fmla="*/ 601453 h 845945"/>
                    <a:gd name="connsiteX38" fmla="*/ 606986 w 606986"/>
                    <a:gd name="connsiteY38" fmla="*/ 557444 h 845945"/>
                    <a:gd name="connsiteX39" fmla="*/ 602096 w 606986"/>
                    <a:gd name="connsiteY39" fmla="*/ 523216 h 845945"/>
                    <a:gd name="connsiteX40" fmla="*/ 597207 w 606986"/>
                    <a:gd name="connsiteY40" fmla="*/ 498766 h 845945"/>
                    <a:gd name="connsiteX41" fmla="*/ 592317 w 606986"/>
                    <a:gd name="connsiteY41" fmla="*/ 435198 h 845945"/>
                    <a:gd name="connsiteX42" fmla="*/ 597207 w 606986"/>
                    <a:gd name="connsiteY42" fmla="*/ 371631 h 845945"/>
                    <a:gd name="connsiteX43" fmla="*/ 602096 w 606986"/>
                    <a:gd name="connsiteY43" fmla="*/ 347181 h 845945"/>
                    <a:gd name="connsiteX44" fmla="*/ 592317 w 606986"/>
                    <a:gd name="connsiteY44" fmla="*/ 259164 h 845945"/>
                    <a:gd name="connsiteX45" fmla="*/ 587427 w 606986"/>
                    <a:gd name="connsiteY45" fmla="*/ 136918 h 845945"/>
                    <a:gd name="connsiteX46" fmla="*/ 582537 w 606986"/>
                    <a:gd name="connsiteY46" fmla="*/ 122249 h 845945"/>
                    <a:gd name="connsiteX47" fmla="*/ 572757 w 606986"/>
                    <a:gd name="connsiteY47" fmla="*/ 107579 h 845945"/>
                    <a:gd name="connsiteX48" fmla="*/ 562978 w 606986"/>
                    <a:gd name="connsiteY48" fmla="*/ 78240 h 845945"/>
                    <a:gd name="connsiteX49" fmla="*/ 548308 w 606986"/>
                    <a:gd name="connsiteY49" fmla="*/ 44011 h 845945"/>
                    <a:gd name="connsiteX50" fmla="*/ 533639 w 606986"/>
                    <a:gd name="connsiteY50" fmla="*/ 34232 h 845945"/>
                    <a:gd name="connsiteX51" fmla="*/ 518969 w 606986"/>
                    <a:gd name="connsiteY51" fmla="*/ 19562 h 845945"/>
                    <a:gd name="connsiteX52" fmla="*/ 514079 w 606986"/>
                    <a:gd name="connsiteY52" fmla="*/ 4893 h 845945"/>
                    <a:gd name="connsiteX53" fmla="*/ 460291 w 606986"/>
                    <a:gd name="connsiteY53" fmla="*/ 4893 h 845945"/>
                    <a:gd name="connsiteX54" fmla="*/ 430952 w 606986"/>
                    <a:gd name="connsiteY54" fmla="*/ 19562 h 845945"/>
                    <a:gd name="connsiteX55" fmla="*/ 426062 w 606986"/>
                    <a:gd name="connsiteY55" fmla="*/ 92910 h 845945"/>
                    <a:gd name="connsiteX56" fmla="*/ 421172 w 606986"/>
                    <a:gd name="connsiteY56" fmla="*/ 107579 h 845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606986" h="845945">
                      <a:moveTo>
                        <a:pt x="435842" y="39121"/>
                      </a:moveTo>
                      <a:cubicBezTo>
                        <a:pt x="429322" y="88020"/>
                        <a:pt x="421614" y="136774"/>
                        <a:pt x="416283" y="185817"/>
                      </a:cubicBezTo>
                      <a:cubicBezTo>
                        <a:pt x="413459" y="211794"/>
                        <a:pt x="415468" y="238244"/>
                        <a:pt x="411393" y="264054"/>
                      </a:cubicBezTo>
                      <a:cubicBezTo>
                        <a:pt x="410476" y="269859"/>
                        <a:pt x="404873" y="273834"/>
                        <a:pt x="401613" y="278724"/>
                      </a:cubicBezTo>
                      <a:cubicBezTo>
                        <a:pt x="397733" y="298121"/>
                        <a:pt x="392841" y="324595"/>
                        <a:pt x="386943" y="342292"/>
                      </a:cubicBezTo>
                      <a:cubicBezTo>
                        <a:pt x="383683" y="352072"/>
                        <a:pt x="383349" y="363384"/>
                        <a:pt x="377164" y="371631"/>
                      </a:cubicBezTo>
                      <a:cubicBezTo>
                        <a:pt x="344299" y="415451"/>
                        <a:pt x="356866" y="397187"/>
                        <a:pt x="338045" y="425419"/>
                      </a:cubicBezTo>
                      <a:cubicBezTo>
                        <a:pt x="335681" y="437239"/>
                        <a:pt x="330142" y="470186"/>
                        <a:pt x="323376" y="479207"/>
                      </a:cubicBezTo>
                      <a:lnTo>
                        <a:pt x="308706" y="498766"/>
                      </a:lnTo>
                      <a:cubicBezTo>
                        <a:pt x="307076" y="503656"/>
                        <a:pt x="306373" y="508961"/>
                        <a:pt x="303816" y="513436"/>
                      </a:cubicBezTo>
                      <a:cubicBezTo>
                        <a:pt x="298406" y="522903"/>
                        <a:pt x="267968" y="558408"/>
                        <a:pt x="264697" y="562334"/>
                      </a:cubicBezTo>
                      <a:cubicBezTo>
                        <a:pt x="261437" y="570484"/>
                        <a:pt x="258843" y="578933"/>
                        <a:pt x="254918" y="586784"/>
                      </a:cubicBezTo>
                      <a:cubicBezTo>
                        <a:pt x="251346" y="593929"/>
                        <a:pt x="233787" y="616589"/>
                        <a:pt x="230469" y="621012"/>
                      </a:cubicBezTo>
                      <a:cubicBezTo>
                        <a:pt x="220068" y="652214"/>
                        <a:pt x="233866" y="618112"/>
                        <a:pt x="206019" y="655241"/>
                      </a:cubicBezTo>
                      <a:cubicBezTo>
                        <a:pt x="185877" y="682097"/>
                        <a:pt x="208853" y="670597"/>
                        <a:pt x="181570" y="679690"/>
                      </a:cubicBezTo>
                      <a:cubicBezTo>
                        <a:pt x="175050" y="684580"/>
                        <a:pt x="168199" y="689056"/>
                        <a:pt x="162011" y="694360"/>
                      </a:cubicBezTo>
                      <a:cubicBezTo>
                        <a:pt x="156761" y="698860"/>
                        <a:pt x="153095" y="705193"/>
                        <a:pt x="147341" y="709029"/>
                      </a:cubicBezTo>
                      <a:cubicBezTo>
                        <a:pt x="143052" y="711888"/>
                        <a:pt x="137562" y="712289"/>
                        <a:pt x="132672" y="713919"/>
                      </a:cubicBezTo>
                      <a:cubicBezTo>
                        <a:pt x="124522" y="722069"/>
                        <a:pt x="116837" y="730712"/>
                        <a:pt x="108223" y="738369"/>
                      </a:cubicBezTo>
                      <a:cubicBezTo>
                        <a:pt x="87399" y="756879"/>
                        <a:pt x="90803" y="747537"/>
                        <a:pt x="73994" y="767708"/>
                      </a:cubicBezTo>
                      <a:cubicBezTo>
                        <a:pt x="57842" y="787091"/>
                        <a:pt x="71483" y="781717"/>
                        <a:pt x="44655" y="797047"/>
                      </a:cubicBezTo>
                      <a:cubicBezTo>
                        <a:pt x="40180" y="799604"/>
                        <a:pt x="34723" y="799906"/>
                        <a:pt x="29985" y="801936"/>
                      </a:cubicBezTo>
                      <a:cubicBezTo>
                        <a:pt x="23285" y="804807"/>
                        <a:pt x="16946" y="808456"/>
                        <a:pt x="10426" y="811716"/>
                      </a:cubicBezTo>
                      <a:cubicBezTo>
                        <a:pt x="1785" y="824677"/>
                        <a:pt x="-11905" y="834633"/>
                        <a:pt x="20206" y="841055"/>
                      </a:cubicBezTo>
                      <a:cubicBezTo>
                        <a:pt x="29928" y="842999"/>
                        <a:pt x="39660" y="836925"/>
                        <a:pt x="49545" y="836165"/>
                      </a:cubicBezTo>
                      <a:cubicBezTo>
                        <a:pt x="82088" y="833662"/>
                        <a:pt x="114742" y="832905"/>
                        <a:pt x="147341" y="831275"/>
                      </a:cubicBezTo>
                      <a:cubicBezTo>
                        <a:pt x="162011" y="829645"/>
                        <a:pt x="176590" y="826386"/>
                        <a:pt x="191350" y="826386"/>
                      </a:cubicBezTo>
                      <a:cubicBezTo>
                        <a:pt x="204491" y="826386"/>
                        <a:pt x="217361" y="830339"/>
                        <a:pt x="230469" y="831275"/>
                      </a:cubicBezTo>
                      <a:cubicBezTo>
                        <a:pt x="263025" y="833600"/>
                        <a:pt x="295671" y="834449"/>
                        <a:pt x="328265" y="836165"/>
                      </a:cubicBezTo>
                      <a:cubicBezTo>
                        <a:pt x="424356" y="841223"/>
                        <a:pt x="396492" y="839533"/>
                        <a:pt x="479850" y="845945"/>
                      </a:cubicBezTo>
                      <a:cubicBezTo>
                        <a:pt x="501039" y="844315"/>
                        <a:pt x="522984" y="846893"/>
                        <a:pt x="543418" y="841055"/>
                      </a:cubicBezTo>
                      <a:cubicBezTo>
                        <a:pt x="548374" y="839639"/>
                        <a:pt x="546278" y="831123"/>
                        <a:pt x="548308" y="826386"/>
                      </a:cubicBezTo>
                      <a:cubicBezTo>
                        <a:pt x="551180" y="819686"/>
                        <a:pt x="555528" y="813651"/>
                        <a:pt x="558088" y="806826"/>
                      </a:cubicBezTo>
                      <a:cubicBezTo>
                        <a:pt x="560448" y="800534"/>
                        <a:pt x="561132" y="793729"/>
                        <a:pt x="562978" y="787267"/>
                      </a:cubicBezTo>
                      <a:cubicBezTo>
                        <a:pt x="564394" y="782311"/>
                        <a:pt x="566452" y="777553"/>
                        <a:pt x="567868" y="772597"/>
                      </a:cubicBezTo>
                      <a:cubicBezTo>
                        <a:pt x="569714" y="766135"/>
                        <a:pt x="570826" y="759475"/>
                        <a:pt x="572757" y="753038"/>
                      </a:cubicBezTo>
                      <a:cubicBezTo>
                        <a:pt x="590621" y="693490"/>
                        <a:pt x="576152" y="749237"/>
                        <a:pt x="587427" y="704140"/>
                      </a:cubicBezTo>
                      <a:cubicBezTo>
                        <a:pt x="590517" y="663971"/>
                        <a:pt x="591417" y="639089"/>
                        <a:pt x="597207" y="601453"/>
                      </a:cubicBezTo>
                      <a:cubicBezTo>
                        <a:pt x="599691" y="585304"/>
                        <a:pt x="603090" y="573026"/>
                        <a:pt x="606986" y="557444"/>
                      </a:cubicBezTo>
                      <a:cubicBezTo>
                        <a:pt x="605356" y="546035"/>
                        <a:pt x="603991" y="534584"/>
                        <a:pt x="602096" y="523216"/>
                      </a:cubicBezTo>
                      <a:cubicBezTo>
                        <a:pt x="600730" y="515018"/>
                        <a:pt x="598125" y="507027"/>
                        <a:pt x="597207" y="498766"/>
                      </a:cubicBezTo>
                      <a:cubicBezTo>
                        <a:pt x="594860" y="477644"/>
                        <a:pt x="593947" y="456387"/>
                        <a:pt x="592317" y="435198"/>
                      </a:cubicBezTo>
                      <a:cubicBezTo>
                        <a:pt x="593947" y="414009"/>
                        <a:pt x="594860" y="392753"/>
                        <a:pt x="597207" y="371631"/>
                      </a:cubicBezTo>
                      <a:cubicBezTo>
                        <a:pt x="598125" y="363370"/>
                        <a:pt x="602096" y="355492"/>
                        <a:pt x="602096" y="347181"/>
                      </a:cubicBezTo>
                      <a:cubicBezTo>
                        <a:pt x="602096" y="284386"/>
                        <a:pt x="603855" y="293778"/>
                        <a:pt x="592317" y="259164"/>
                      </a:cubicBezTo>
                      <a:cubicBezTo>
                        <a:pt x="590687" y="218415"/>
                        <a:pt x="590333" y="177596"/>
                        <a:pt x="587427" y="136918"/>
                      </a:cubicBezTo>
                      <a:cubicBezTo>
                        <a:pt x="587060" y="131777"/>
                        <a:pt x="584842" y="126859"/>
                        <a:pt x="582537" y="122249"/>
                      </a:cubicBezTo>
                      <a:cubicBezTo>
                        <a:pt x="579909" y="116992"/>
                        <a:pt x="576017" y="112469"/>
                        <a:pt x="572757" y="107579"/>
                      </a:cubicBezTo>
                      <a:cubicBezTo>
                        <a:pt x="569497" y="97799"/>
                        <a:pt x="565478" y="88241"/>
                        <a:pt x="562978" y="78240"/>
                      </a:cubicBezTo>
                      <a:cubicBezTo>
                        <a:pt x="559237" y="63277"/>
                        <a:pt x="559564" y="55267"/>
                        <a:pt x="548308" y="44011"/>
                      </a:cubicBezTo>
                      <a:cubicBezTo>
                        <a:pt x="544153" y="39856"/>
                        <a:pt x="538154" y="37994"/>
                        <a:pt x="533639" y="34232"/>
                      </a:cubicBezTo>
                      <a:cubicBezTo>
                        <a:pt x="528326" y="29805"/>
                        <a:pt x="523859" y="24452"/>
                        <a:pt x="518969" y="19562"/>
                      </a:cubicBezTo>
                      <a:cubicBezTo>
                        <a:pt x="517339" y="14672"/>
                        <a:pt x="518104" y="8113"/>
                        <a:pt x="514079" y="4893"/>
                      </a:cubicBezTo>
                      <a:cubicBezTo>
                        <a:pt x="501270" y="-5354"/>
                        <a:pt x="470420" y="3446"/>
                        <a:pt x="460291" y="4893"/>
                      </a:cubicBezTo>
                      <a:cubicBezTo>
                        <a:pt x="455258" y="6571"/>
                        <a:pt x="432566" y="12704"/>
                        <a:pt x="430952" y="19562"/>
                      </a:cubicBezTo>
                      <a:cubicBezTo>
                        <a:pt x="425340" y="43414"/>
                        <a:pt x="428768" y="68556"/>
                        <a:pt x="426062" y="92910"/>
                      </a:cubicBezTo>
                      <a:cubicBezTo>
                        <a:pt x="425493" y="98033"/>
                        <a:pt x="422802" y="102689"/>
                        <a:pt x="421172" y="107579"/>
                      </a:cubicBezTo>
                    </a:path>
                  </a:pathLst>
                </a:custGeom>
                <a:solidFill>
                  <a:srgbClr val="85B2F6">
                    <a:alpha val="30196"/>
                  </a:srgbClr>
                </a:solidFill>
                <a:ln w="38100" cmpd="dbl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10883174-EF16-43C1-A2E1-CECBB14423B4}"/>
                    </a:ext>
                  </a:extLst>
                </p:cNvPr>
                <p:cNvSpPr/>
                <p:nvPr/>
              </p:nvSpPr>
              <p:spPr>
                <a:xfrm>
                  <a:off x="9772876" y="4874170"/>
                  <a:ext cx="1322899" cy="1214233"/>
                </a:xfrm>
                <a:prstGeom prst="ellipse">
                  <a:avLst/>
                </a:prstGeom>
                <a:solidFill>
                  <a:srgbClr val="33CC33">
                    <a:alpha val="7451"/>
                  </a:srgbClr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/>
                </a:p>
              </p:txBody>
            </p: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206C2888-E484-4C20-8241-15919436AB64}"/>
                    </a:ext>
                  </a:extLst>
                </p:cNvPr>
                <p:cNvCxnSpPr/>
                <p:nvPr/>
              </p:nvCxnSpPr>
              <p:spPr>
                <a:xfrm>
                  <a:off x="7968200" y="5217908"/>
                  <a:ext cx="2171581" cy="28159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5A182390-D4EE-44F3-9E71-088C78C071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09011" y="5432784"/>
                  <a:ext cx="1455215" cy="532200"/>
                </a:xfrm>
                <a:prstGeom prst="straightConnector1">
                  <a:avLst/>
                </a:prstGeom>
                <a:ln w="28575">
                  <a:solidFill>
                    <a:srgbClr val="006600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5215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1017181" cy="895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SG" dirty="0">
                <a:solidFill>
                  <a:schemeClr val="bg2">
                    <a:lumMod val="50000"/>
                  </a:schemeClr>
                </a:solidFill>
              </a:rPr>
              <a:t>Q7.</a:t>
            </a:r>
            <a:endParaRPr lang="en-SG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17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331842" y="447261"/>
                <a:ext cx="10210801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be a countably infinite set. Prove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is uncountable</a:t>
                </a:r>
                <a:r>
                  <a:rPr lang="en-US" sz="2800" dirty="0"/>
                  <a:t>.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42" y="447261"/>
                <a:ext cx="10210801" cy="523220"/>
              </a:xfrm>
              <a:prstGeom prst="rect">
                <a:avLst/>
              </a:prstGeom>
              <a:blipFill>
                <a:blip r:embed="rId2"/>
                <a:stretch>
                  <a:fillRect l="-1194" t="-10465" b="-3255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65CD265-A314-4499-B6F6-BE613D5BE7C5}"/>
                  </a:ext>
                </a:extLst>
              </p:cNvPr>
              <p:cNvSpPr txBox="1"/>
              <p:nvPr/>
            </p:nvSpPr>
            <p:spPr>
              <a:xfrm>
                <a:off x="504188" y="1122779"/>
                <a:ext cx="10755064" cy="40374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446088" indent="-446088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	Suppose not, that is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countable.</a:t>
                </a:r>
              </a:p>
              <a:p>
                <a:pPr marL="446088" indent="-446088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infinite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infinite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}∈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446088" indent="-446088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	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By Proposition 9.1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there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,⋯∈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in which every element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appears exactly once.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6088" indent="-446088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4.	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By Proposition 9.1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there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,⋯∈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which every element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appears exactly once.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6088" indent="-446088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5.	Now,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SG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SG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SG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.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65CD265-A314-4499-B6F6-BE613D5BE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8" y="1122779"/>
                <a:ext cx="10755064" cy="4037465"/>
              </a:xfrm>
              <a:prstGeom prst="rect">
                <a:avLst/>
              </a:prstGeom>
              <a:blipFill>
                <a:blip r:embed="rId3"/>
                <a:stretch>
                  <a:fillRect l="-907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7D3EB2C8-172F-43CE-811B-89E2AC24A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188" y="5815960"/>
                <a:ext cx="8335011" cy="676915"/>
              </a:xfr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Proposition 9.1.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 infinite set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if and only if there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which every element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appears exactly once.</a:t>
                </a: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7D3EB2C8-172F-43CE-811B-89E2AC24A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188" y="5815960"/>
                <a:ext cx="8335011" cy="676915"/>
              </a:xfrm>
              <a:blipFill>
                <a:blip r:embed="rId4"/>
                <a:stretch>
                  <a:fillRect l="-146" t="-3540" b="-185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27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uiExpand="1" build="p"/>
      <p:bldP spid="6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1017181" cy="895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SG" dirty="0">
                <a:solidFill>
                  <a:schemeClr val="bg2">
                    <a:lumMod val="50000"/>
                  </a:schemeClr>
                </a:solidFill>
              </a:rPr>
              <a:t>Q7.</a:t>
            </a:r>
            <a:endParaRPr lang="en-SG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18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331842" y="447261"/>
                <a:ext cx="10210801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be a countably infinite set. Prove that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is uncountable</a:t>
                </a:r>
                <a:r>
                  <a:rPr lang="en-US" sz="2800" dirty="0"/>
                  <a:t>.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42" y="447261"/>
                <a:ext cx="10210801" cy="523220"/>
              </a:xfrm>
              <a:prstGeom prst="rect">
                <a:avLst/>
              </a:prstGeom>
              <a:blipFill>
                <a:blip r:embed="rId2"/>
                <a:stretch>
                  <a:fillRect l="-119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65CD265-A314-4499-B6F6-BE613D5BE7C5}"/>
                  </a:ext>
                </a:extLst>
              </p:cNvPr>
              <p:cNvSpPr txBox="1"/>
              <p:nvPr/>
            </p:nvSpPr>
            <p:spPr>
              <a:xfrm>
                <a:off x="504188" y="1122780"/>
                <a:ext cx="10755064" cy="181920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446088" indent="-446088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	Suppose not, that is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countable.</a:t>
                </a:r>
              </a:p>
              <a:p>
                <a:pPr marL="446088" indent="-446088">
                  <a:spcAft>
                    <a:spcPts val="600"/>
                  </a:spcAft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	</a:t>
                </a:r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infinite as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infinite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}∈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𝒫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1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446088" indent="-446088">
                  <a:spcAft>
                    <a:spcPts val="600"/>
                  </a:spcAft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	</a:t>
                </a:r>
                <a:r>
                  <a:rPr lang="en-US" sz="1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By Proposition 9.1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there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,⋯∈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/>
                  <a:t> in which every element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/>
                  <a:t> appears exactly once.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6088" indent="-446088">
                  <a:spcAft>
                    <a:spcPts val="600"/>
                  </a:spcAft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4.	</a:t>
                </a:r>
                <a:r>
                  <a:rPr lang="en-US" sz="1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By Proposition 9.1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there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,⋯∈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in which every element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 appears exactly once.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6088" indent="-446088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5.	Now,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SG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SG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SG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.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65CD265-A314-4499-B6F6-BE613D5BE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8" y="1122780"/>
                <a:ext cx="10755064" cy="1819204"/>
              </a:xfrm>
              <a:prstGeom prst="rect">
                <a:avLst/>
              </a:prstGeom>
              <a:blipFill>
                <a:blip r:embed="rId3"/>
                <a:stretch>
                  <a:fillRect l="-907" t="-2676" b="-46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1DD06AE5-03BF-406C-A1A8-402A2BA638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158444"/>
                  </p:ext>
                </p:extLst>
              </p:nvPr>
            </p:nvGraphicFramePr>
            <p:xfrm>
              <a:off x="7599947" y="2692572"/>
              <a:ext cx="4168360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5480">
                      <a:extLst>
                        <a:ext uri="{9D8B030D-6E8A-4147-A177-3AD203B41FA5}">
                          <a16:colId xmlns:a16="http://schemas.microsoft.com/office/drawing/2014/main" val="615454275"/>
                        </a:ext>
                      </a:extLst>
                    </a:gridCol>
                    <a:gridCol w="595480">
                      <a:extLst>
                        <a:ext uri="{9D8B030D-6E8A-4147-A177-3AD203B41FA5}">
                          <a16:colId xmlns:a16="http://schemas.microsoft.com/office/drawing/2014/main" val="2878273983"/>
                        </a:ext>
                      </a:extLst>
                    </a:gridCol>
                    <a:gridCol w="595480">
                      <a:extLst>
                        <a:ext uri="{9D8B030D-6E8A-4147-A177-3AD203B41FA5}">
                          <a16:colId xmlns:a16="http://schemas.microsoft.com/office/drawing/2014/main" val="3052219812"/>
                        </a:ext>
                      </a:extLst>
                    </a:gridCol>
                    <a:gridCol w="595480">
                      <a:extLst>
                        <a:ext uri="{9D8B030D-6E8A-4147-A177-3AD203B41FA5}">
                          <a16:colId xmlns:a16="http://schemas.microsoft.com/office/drawing/2014/main" val="1234795203"/>
                        </a:ext>
                      </a:extLst>
                    </a:gridCol>
                    <a:gridCol w="595480">
                      <a:extLst>
                        <a:ext uri="{9D8B030D-6E8A-4147-A177-3AD203B41FA5}">
                          <a16:colId xmlns:a16="http://schemas.microsoft.com/office/drawing/2014/main" val="800411055"/>
                        </a:ext>
                      </a:extLst>
                    </a:gridCol>
                    <a:gridCol w="595480">
                      <a:extLst>
                        <a:ext uri="{9D8B030D-6E8A-4147-A177-3AD203B41FA5}">
                          <a16:colId xmlns:a16="http://schemas.microsoft.com/office/drawing/2014/main" val="2519827307"/>
                        </a:ext>
                      </a:extLst>
                    </a:gridCol>
                    <a:gridCol w="595480">
                      <a:extLst>
                        <a:ext uri="{9D8B030D-6E8A-4147-A177-3AD203B41FA5}">
                          <a16:colId xmlns:a16="http://schemas.microsoft.com/office/drawing/2014/main" val="32209148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SG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SG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0527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8863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8628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35425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4759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8677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en-SG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81764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SG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</m:oMath>
                            </m:oMathPara>
                          </a14:m>
                          <a:endParaRPr lang="en-SG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</m:oMath>
                            </m:oMathPara>
                          </a14:m>
                          <a:endParaRPr lang="en-SG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G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SG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9377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1DD06AE5-03BF-406C-A1A8-402A2BA638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158444"/>
                  </p:ext>
                </p:extLst>
              </p:nvPr>
            </p:nvGraphicFramePr>
            <p:xfrm>
              <a:off x="7599947" y="2692572"/>
              <a:ext cx="4168360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5480">
                      <a:extLst>
                        <a:ext uri="{9D8B030D-6E8A-4147-A177-3AD203B41FA5}">
                          <a16:colId xmlns:a16="http://schemas.microsoft.com/office/drawing/2014/main" val="615454275"/>
                        </a:ext>
                      </a:extLst>
                    </a:gridCol>
                    <a:gridCol w="595480">
                      <a:extLst>
                        <a:ext uri="{9D8B030D-6E8A-4147-A177-3AD203B41FA5}">
                          <a16:colId xmlns:a16="http://schemas.microsoft.com/office/drawing/2014/main" val="2878273983"/>
                        </a:ext>
                      </a:extLst>
                    </a:gridCol>
                    <a:gridCol w="595480">
                      <a:extLst>
                        <a:ext uri="{9D8B030D-6E8A-4147-A177-3AD203B41FA5}">
                          <a16:colId xmlns:a16="http://schemas.microsoft.com/office/drawing/2014/main" val="3052219812"/>
                        </a:ext>
                      </a:extLst>
                    </a:gridCol>
                    <a:gridCol w="595480">
                      <a:extLst>
                        <a:ext uri="{9D8B030D-6E8A-4147-A177-3AD203B41FA5}">
                          <a16:colId xmlns:a16="http://schemas.microsoft.com/office/drawing/2014/main" val="1234795203"/>
                        </a:ext>
                      </a:extLst>
                    </a:gridCol>
                    <a:gridCol w="595480">
                      <a:extLst>
                        <a:ext uri="{9D8B030D-6E8A-4147-A177-3AD203B41FA5}">
                          <a16:colId xmlns:a16="http://schemas.microsoft.com/office/drawing/2014/main" val="800411055"/>
                        </a:ext>
                      </a:extLst>
                    </a:gridCol>
                    <a:gridCol w="595480">
                      <a:extLst>
                        <a:ext uri="{9D8B030D-6E8A-4147-A177-3AD203B41FA5}">
                          <a16:colId xmlns:a16="http://schemas.microsoft.com/office/drawing/2014/main" val="2519827307"/>
                        </a:ext>
                      </a:extLst>
                    </a:gridCol>
                    <a:gridCol w="595480">
                      <a:extLst>
                        <a:ext uri="{9D8B030D-6E8A-4147-A177-3AD203B41FA5}">
                          <a16:colId xmlns:a16="http://schemas.microsoft.com/office/drawing/2014/main" val="322091487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SG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r="-498980" b="-7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r="-398980" b="-7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3093" r="-303093" b="-7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980" r="-200000" b="-7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8980" r="-100000" b="-7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8980" b="-7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05273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598980" b="-6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00000" r="-498980" b="-6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100000" r="-398980" b="-6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3093" t="-100000" r="-303093" b="-6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980" t="-100000" r="-200000" b="-6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8980" t="-100000" r="-100000" b="-6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8980" t="-100000" b="-6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88632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0000" r="-598980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200000" r="-498980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200000" r="-398980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3093" t="-200000" r="-303093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980" t="-200000" r="-200000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8980" t="-200000" r="-100000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8980" t="-200000" b="-5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862882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95455" r="-598980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295455" r="-498980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295455" r="-398980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3093" t="-295455" r="-303093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980" t="-295455" r="-200000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8980" t="-295455" r="-100000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8980" t="-295455" b="-396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54253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01538" r="-598980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401538" r="-498980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401538" r="-398980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3093" t="-401538" r="-303093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980" t="-401538" r="-200000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8980" t="-401538" r="-100000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8980" t="-401538" b="-3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75987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501538" r="-598980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501538" r="-498980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501538" r="-398980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3093" t="-501538" r="-303093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980" t="-501538" r="-200000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8980" t="-501538" r="-100000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8980" t="-501538" b="-2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867769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01538" r="-598980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601538" r="-498980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601538" r="-398980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3093" t="-601538" r="-303093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980" t="-601538" r="-200000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8980" t="-601538" r="-100000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8980" t="-601538" b="-1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1764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701538" r="-598980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701538" r="-498980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701538" r="-398980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3093" t="-701538" r="-303093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980" t="-701538" r="-200000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8980" t="-701538" r="-100000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8980" t="-701538" b="-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37797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0BD00F-2B65-47FD-AA45-13B33322052D}"/>
              </a:ext>
            </a:extLst>
          </p:cNvPr>
          <p:cNvCxnSpPr>
            <a:cxnSpLocks/>
          </p:cNvCxnSpPr>
          <p:nvPr/>
        </p:nvCxnSpPr>
        <p:spPr>
          <a:xfrm>
            <a:off x="7726017" y="5486400"/>
            <a:ext cx="40422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BB6FD9-AC6C-4F5D-B7B8-4B8EEA655A9F}"/>
                  </a:ext>
                </a:extLst>
              </p:cNvPr>
              <p:cNvSpPr txBox="1"/>
              <p:nvPr/>
            </p:nvSpPr>
            <p:spPr>
              <a:xfrm>
                <a:off x="504188" y="2910051"/>
                <a:ext cx="7221829" cy="36935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446088" indent="-446088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6.	</a:t>
                </a:r>
                <a:r>
                  <a:rPr lang="en-US" sz="2400" dirty="0"/>
                  <a:t>Note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,⋯∈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46088" indent="-446088">
                  <a:spcAft>
                    <a:spcPts val="3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7.	To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show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SG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1073150" indent="-622300">
                  <a:spcAft>
                    <a:spcPts val="3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7.1.	Let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1073150" indent="-622300">
                  <a:spcAft>
                    <a:spcPts val="3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7.2.	Case 1: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∉</m:t>
                    </m:r>
                    <m:sSub>
                      <m:sSubPr>
                        <m:ctrlPr>
                          <a:rPr lang="en-SG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the definition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073150" indent="-622300">
                  <a:spcAft>
                    <a:spcPts val="300"/>
                  </a:spcAft>
                </a:pPr>
                <a:r>
                  <a:rPr lang="en-US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7.3.	Case 2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SG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the definition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073150" indent="-622300">
                  <a:spcAft>
                    <a:spcPts val="600"/>
                  </a:spcAft>
                </a:pPr>
                <a:r>
                  <a:rPr lang="en-US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7.4.	In all cases,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SG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0850" indent="-450850">
                  <a:spcAft>
                    <a:spcPts val="600"/>
                  </a:spcAf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8.	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not in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SG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SG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,⋯∈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this contradicts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countable.</a:t>
                </a:r>
              </a:p>
              <a:p>
                <a:pPr marL="450850" indent="-450850"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9.	Therefore,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uncountable.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BB6FD9-AC6C-4F5D-B7B8-4B8EEA655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8" y="2910051"/>
                <a:ext cx="7221829" cy="3693534"/>
              </a:xfrm>
              <a:prstGeom prst="rect">
                <a:avLst/>
              </a:prstGeom>
              <a:blipFill>
                <a:blip r:embed="rId5"/>
                <a:stretch>
                  <a:fillRect l="-1351" t="-1320" r="-5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5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1017181" cy="8959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SG" dirty="0">
                <a:solidFill>
                  <a:schemeClr val="bg2">
                    <a:lumMod val="50000"/>
                  </a:schemeClr>
                </a:solidFill>
              </a:rPr>
              <a:t>Q8.</a:t>
            </a:r>
            <a:endParaRPr lang="en-SG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19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331843" y="307171"/>
                <a:ext cx="9866588" cy="16312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be any finite set. Prove or disprove each of the statements:</a:t>
                </a:r>
              </a:p>
              <a:p>
                <a:pPr>
                  <a:tabLst>
                    <a:tab pos="355600" algn="l"/>
                    <a:tab pos="1081088" algn="l"/>
                  </a:tabLst>
                </a:pPr>
                <a:r>
                  <a:rPr lang="en-US" sz="2400" dirty="0"/>
                  <a:t>	(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	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a reflexive relation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|≤</m:t>
                    </m:r>
                    <m:d>
                      <m:dPr>
                        <m:begChr m:val="|"/>
                        <m:endChr m:val="|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SG" sz="2400" dirty="0"/>
              </a:p>
              <a:p>
                <a:pPr>
                  <a:tabLst>
                    <a:tab pos="355600" algn="l"/>
                    <a:tab pos="1081088" algn="l"/>
                  </a:tabLst>
                </a:pPr>
                <a:r>
                  <a:rPr lang="en-US" sz="2400" dirty="0"/>
                  <a:t>	(ii)	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a symmetric relation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|≤</m:t>
                    </m:r>
                    <m:d>
                      <m:dPr>
                        <m:begChr m:val="|"/>
                        <m:endChr m:val="|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SG" sz="2400" dirty="0"/>
              </a:p>
              <a:p>
                <a:pPr>
                  <a:tabLst>
                    <a:tab pos="355600" algn="l"/>
                    <a:tab pos="1081088" algn="l"/>
                  </a:tabLst>
                </a:pPr>
                <a:r>
                  <a:rPr lang="en-US" sz="2400" dirty="0"/>
                  <a:t>	(iii)	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a transitive relation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|≤</m:t>
                    </m:r>
                    <m:d>
                      <m:dPr>
                        <m:begChr m:val="|"/>
                        <m:endChr m:val="|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SG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43" y="307171"/>
                <a:ext cx="9866588" cy="1631216"/>
              </a:xfrm>
              <a:prstGeom prst="rect">
                <a:avLst/>
              </a:prstGeom>
              <a:blipFill>
                <a:blip r:embed="rId2"/>
                <a:stretch>
                  <a:fillRect l="-1235" t="-3358" b="-74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1E17614-EA2A-4349-BDA1-C40D23AD6A25}"/>
              </a:ext>
            </a:extLst>
          </p:cNvPr>
          <p:cNvSpPr txBox="1"/>
          <p:nvPr/>
        </p:nvSpPr>
        <p:spPr>
          <a:xfrm>
            <a:off x="8433780" y="691892"/>
            <a:ext cx="125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True</a:t>
            </a:r>
            <a:endParaRPr lang="en-SG" sz="2400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06782-26D4-4A73-B66D-0D6131C65909}"/>
              </a:ext>
            </a:extLst>
          </p:cNvPr>
          <p:cNvSpPr txBox="1"/>
          <p:nvPr/>
        </p:nvSpPr>
        <p:spPr>
          <a:xfrm>
            <a:off x="8433780" y="1080486"/>
            <a:ext cx="125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False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026CC-2D8C-4B72-BCC2-73C27E85E6B1}"/>
              </a:ext>
            </a:extLst>
          </p:cNvPr>
          <p:cNvSpPr txBox="1"/>
          <p:nvPr/>
        </p:nvSpPr>
        <p:spPr>
          <a:xfrm>
            <a:off x="8433780" y="1483538"/>
            <a:ext cx="125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False</a:t>
            </a:r>
            <a:endParaRPr lang="en-SG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E6E7EC-FD5A-4C85-B43C-C025209F0D84}"/>
                  </a:ext>
                </a:extLst>
              </p:cNvPr>
              <p:cNvSpPr txBox="1"/>
              <p:nvPr/>
            </p:nvSpPr>
            <p:spPr>
              <a:xfrm>
                <a:off x="422783" y="1287770"/>
                <a:ext cx="9258062" cy="5214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SG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	Let </a:t>
                </a:r>
                <a14:m>
                  <m:oMath xmlns:m="http://schemas.openxmlformats.org/officeDocument/2006/math">
                    <m:r>
                      <a:rPr lang="en-SG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SG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</a:t>
                </a:r>
                <a:r>
                  <a:rPr lang="en-SG" sz="2200">
                    <a:latin typeface="Calibri" panose="020F0502020204030204" pitchFamily="34" charset="0"/>
                    <a:cs typeface="Calibri" panose="020F0502020204030204" pitchFamily="34" charset="0"/>
                  </a:rPr>
                  <a:t>a finite set </a:t>
                </a:r>
                <a:r>
                  <a:rPr lang="en-SG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SG" sz="2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SG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 reflexive relation on </a:t>
                </a:r>
                <a14:m>
                  <m:oMath xmlns:m="http://schemas.openxmlformats.org/officeDocument/2006/math">
                    <m:r>
                      <a:rPr lang="en-SG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SG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	Define a function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setting, </a:t>
                </a: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for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SG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3.1.	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SG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3.2.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n-US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by the definition of reflexivity).</a:t>
                </a:r>
                <a:endParaRPr lang="en-SG" sz="2000" dirty="0">
                  <a:solidFill>
                    <a:srgbClr val="0066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3.3.	Hence, 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SG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the definition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  <a:endParaRPr lang="en-SG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4.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4.1.	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SG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SG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SG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4.2.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the definition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SG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5.	</a:t>
                </a:r>
                <a:r>
                  <a:rPr lang="en-US" sz="22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lines 3 and 4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well defined.</a:t>
                </a:r>
                <a:endParaRPr lang="en-SG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6.	</a:t>
                </a:r>
                <a:r>
                  <a:rPr lang="en-US" sz="22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injective)</a:t>
                </a:r>
                <a:endParaRPr lang="en-SG" sz="22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6.1.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SG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6.2.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G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G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2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the definition of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SG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6.3.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2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equality of ordered pairs).</a:t>
                </a:r>
                <a:endParaRPr lang="en-SG" sz="2200" dirty="0">
                  <a:solidFill>
                    <a:srgbClr val="0066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6.4. Therefore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injective.</a:t>
                </a:r>
                <a:endParaRPr lang="en-SG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tabLst>
                    <a:tab pos="355600" algn="l"/>
                    <a:tab pos="985838" algn="l"/>
                    <a:tab pos="1520825" algn="l"/>
                  </a:tabLst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7.	Since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an injective function,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2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Pigeonhole Principle).</a:t>
                </a:r>
                <a:endParaRPr lang="en-SG" sz="2200" dirty="0">
                  <a:solidFill>
                    <a:srgbClr val="0066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E6E7EC-FD5A-4C85-B43C-C025209F0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3" y="1287770"/>
                <a:ext cx="9258062" cy="5214248"/>
              </a:xfrm>
              <a:prstGeom prst="rect">
                <a:avLst/>
              </a:prstGeom>
              <a:blipFill>
                <a:blip r:embed="rId3"/>
                <a:stretch>
                  <a:fillRect l="-789" t="-6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8BF7C31-516D-4950-A6B4-AF18106F28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03984" y="1725949"/>
                <a:ext cx="5805577" cy="1084837"/>
              </a:xfr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447675" algn="l"/>
                  </a:tabLst>
                </a:pPr>
                <a:r>
                  <a:rPr lang="en-US" sz="2000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Function.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a relation satisfying: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447675" algn="l"/>
                  </a:tabLst>
                </a:pPr>
                <a:r>
                  <a:rPr lang="en-US" sz="1600" dirty="0">
                    <a:solidFill>
                      <a:schemeClr val="tx1"/>
                    </a:solidFill>
                  </a:rPr>
                  <a:t>(F1)	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∃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chemeClr val="tx1"/>
                        </a:solidFill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447675" algn="l"/>
                  </a:tabLst>
                </a:pPr>
                <a:r>
                  <a:rPr lang="en-US" sz="1600" dirty="0">
                    <a:solidFill>
                      <a:schemeClr val="tx1"/>
                    </a:solidFill>
                  </a:rPr>
                  <a:t>(F2)	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. </a:t>
                </a:r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8BF7C31-516D-4950-A6B4-AF18106F28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3984" y="1725949"/>
                <a:ext cx="5805577" cy="1084837"/>
              </a:xfrm>
              <a:blipFill>
                <a:blip r:embed="rId4"/>
                <a:stretch>
                  <a:fillRect l="-210" t="-22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1E902E-EA8D-4D3F-BBDF-BA2C0220FC44}"/>
                  </a:ext>
                </a:extLst>
              </p:cNvPr>
              <p:cNvSpPr txBox="1"/>
              <p:nvPr/>
            </p:nvSpPr>
            <p:spPr>
              <a:xfrm>
                <a:off x="6762705" y="4022593"/>
                <a:ext cx="4880655" cy="70788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99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99"/>
                    </a:solidFill>
                  </a:rPr>
                  <a:t>Injection.</a:t>
                </a:r>
                <a:r>
                  <a:rPr lang="en-US" sz="2000" dirty="0"/>
                  <a:t> A function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SG" sz="2000" dirty="0"/>
                  <a:t>is </a:t>
                </a:r>
                <a:r>
                  <a:rPr lang="en-SG" sz="2000" b="1" dirty="0"/>
                  <a:t>injective</a:t>
                </a:r>
                <a:r>
                  <a:rPr lang="en-SG" sz="2000" dirty="0"/>
                  <a:t>  </a:t>
                </a:r>
              </a:p>
              <a:p>
                <a:r>
                  <a:rPr lang="en-SG" sz="2000" dirty="0" err="1"/>
                  <a:t>iff</a:t>
                </a:r>
                <a:r>
                  <a:rPr lang="en-SG" sz="2000" dirty="0"/>
                  <a:t> </a:t>
                </a:r>
                <a14:m>
                  <m:oMath xmlns:m="http://schemas.openxmlformats.org/officeDocument/2006/math"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SG" sz="20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SG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SG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SG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SG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SG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1E902E-EA8D-4D3F-BBDF-BA2C0220F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05" y="4022593"/>
                <a:ext cx="4880655" cy="707886"/>
              </a:xfrm>
              <a:prstGeom prst="rect">
                <a:avLst/>
              </a:prstGeom>
              <a:blipFill>
                <a:blip r:embed="rId5"/>
                <a:stretch>
                  <a:fillRect l="-1121" t="-4237" b="-13559"/>
                </a:stretch>
              </a:blipFill>
              <a:ln>
                <a:solidFill>
                  <a:srgbClr val="0000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1E902E-EA8D-4D3F-BBDF-BA2C0220FC44}"/>
                  </a:ext>
                </a:extLst>
              </p:cNvPr>
              <p:cNvSpPr txBox="1"/>
              <p:nvPr/>
            </p:nvSpPr>
            <p:spPr>
              <a:xfrm>
                <a:off x="6928907" y="5003192"/>
                <a:ext cx="4714454" cy="923330"/>
              </a:xfrm>
              <a:prstGeom prst="rect">
                <a:avLst/>
              </a:prstGeom>
              <a:solidFill>
                <a:srgbClr val="FFEBFF"/>
              </a:solidFill>
              <a:ln>
                <a:solidFill>
                  <a:srgbClr val="000099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Pigeonhole Principle (Lecture 9 slide 6)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finite sets. If there is an injection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|≤|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1E902E-EA8D-4D3F-BBDF-BA2C0220F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907" y="5003192"/>
                <a:ext cx="4714454" cy="923330"/>
              </a:xfrm>
              <a:prstGeom prst="rect">
                <a:avLst/>
              </a:prstGeom>
              <a:blipFill>
                <a:blip r:embed="rId6"/>
                <a:stretch>
                  <a:fillRect l="-1032" t="-3268" r="-774" b="-9150"/>
                </a:stretch>
              </a:blipFill>
              <a:ln>
                <a:solidFill>
                  <a:srgbClr val="0000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3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7" grpId="0" uiExpand="1" build="p" animBg="1"/>
      <p:bldP spid="14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of this tutorial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564" y="1965960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Cardinality</a:t>
            </a:r>
          </a:p>
          <a:p>
            <a:pPr marL="346075" indent="-300038">
              <a:lnSpc>
                <a:spcPct val="100000"/>
              </a:lnSpc>
              <a:spcBef>
                <a:spcPts val="600"/>
              </a:spcBef>
              <a:buClrTx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between bijections and cardinality</a:t>
            </a:r>
          </a:p>
          <a:p>
            <a:pPr marL="346075" indent="-300038">
              <a:lnSpc>
                <a:spcPct val="100000"/>
              </a:lnSpc>
              <a:spcBef>
                <a:spcPts val="600"/>
              </a:spcBef>
              <a:buClrTx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Cantor’s definition of same-cardinality</a:t>
            </a:r>
          </a:p>
          <a:p>
            <a:pPr marL="346075" indent="-300038">
              <a:lnSpc>
                <a:spcPct val="100000"/>
              </a:lnSpc>
              <a:spcBef>
                <a:spcPts val="600"/>
              </a:spcBef>
              <a:buClrTx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notion of countability</a:t>
            </a:r>
          </a:p>
          <a:p>
            <a:pPr marL="346075" indent="-300038">
              <a:lnSpc>
                <a:spcPct val="100000"/>
              </a:lnSpc>
              <a:spcBef>
                <a:spcPts val="600"/>
              </a:spcBef>
              <a:buClrTx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techniques to show a set is countable</a:t>
            </a:r>
          </a:p>
          <a:p>
            <a:pPr marL="346075" indent="-300038">
              <a:lnSpc>
                <a:spcPct val="100000"/>
              </a:lnSpc>
              <a:spcBef>
                <a:spcPts val="600"/>
              </a:spcBef>
              <a:buClrTx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techniques to show a set is uncountable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53555" y="6588953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1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20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331843" y="307171"/>
                <a:ext cx="9153940" cy="16466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sz="2400" dirty="0"/>
                  <a:t>Fibonacci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is defined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=1,</m:t>
                      </m:r>
                      <m:r>
                        <m:rPr>
                          <m:nor/>
                        </m:rPr>
                        <a:rPr lang="en-US" sz="2400"/>
                        <m:t>     </m:t>
                      </m:r>
                      <m:r>
                        <m:rPr>
                          <m:nor/>
                        </m:rPr>
                        <a:rPr lang="en-US" sz="2400"/>
                        <m:t>and</m:t>
                      </m:r>
                      <m:r>
                        <m:rPr>
                          <m:nor/>
                        </m:rPr>
                        <a:rPr lang="en-US" sz="2400"/>
                        <m:t>    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for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&gt;1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SG" sz="2400" dirty="0"/>
              </a:p>
              <a:p>
                <a:r>
                  <a:rPr lang="en-SG" sz="2400" dirty="0"/>
                  <a:t>Prove by Mathematical Induction ::</a:t>
                </a:r>
                <a:endParaRPr lang="en-US" sz="2400" dirty="0"/>
              </a:p>
              <a:p>
                <a:r>
                  <a:rPr lang="en-SG" sz="2400" dirty="0"/>
                  <a:t>	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𝑬𝒗𝒆𝒏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𝑬𝒗𝒆𝒏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b="1" dirty="0"/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43" y="307171"/>
                <a:ext cx="9153940" cy="1646605"/>
              </a:xfrm>
              <a:prstGeom prst="rect">
                <a:avLst/>
              </a:prstGeom>
              <a:blipFill>
                <a:blip r:embed="rId2"/>
                <a:stretch>
                  <a:fillRect l="-999" t="-2952" b="-7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1017181" cy="8959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SG" dirty="0" err="1">
                <a:solidFill>
                  <a:schemeClr val="bg2">
                    <a:lumMod val="50000"/>
                  </a:schemeClr>
                </a:solidFill>
              </a:rPr>
              <a:t>Q9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SG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58989" y="1315453"/>
                <a:ext cx="2598822" cy="6819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Fact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989" y="1315453"/>
                <a:ext cx="2598822" cy="681982"/>
              </a:xfrm>
              <a:prstGeom prst="rect">
                <a:avLst/>
              </a:prstGeom>
              <a:blipFill>
                <a:blip r:embed="rId3"/>
                <a:stretch>
                  <a:fillRect l="-1869" t="-43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3836" y="1997435"/>
                <a:ext cx="11182112" cy="4727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4488" indent="-344488">
                  <a:tabLst>
                    <a:tab pos="690563" algn="l"/>
                    <a:tab pos="5202238" algn="l"/>
                  </a:tabLs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	For each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let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)≡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4488" indent="-344488">
                  <a:tabLst>
                    <a:tab pos="690563" algn="l"/>
                    <a:tab pos="5202238" algn="l"/>
                  </a:tabLs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	</a:t>
                </a:r>
                <a:r>
                  <a:rPr lang="en-SG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(Basis step)</a:t>
                </a:r>
                <a:endParaRPr lang="en-US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8038" indent="-452438"/>
                <a:r>
                  <a:rPr lang="en-SG" dirty="0"/>
                  <a:t>2.1.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=1+0=1;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=1+1=2; </m:t>
                    </m:r>
                  </m:oMath>
                </a14:m>
                <a:r>
                  <a:rPr lang="en-SG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i="1">
                        <a:latin typeface="Cambria Math" panose="02040503050406030204" pitchFamily="18" charset="0"/>
                      </a:rPr>
                      <m:t>=2+1=3</m:t>
                    </m:r>
                  </m:oMath>
                </a14:m>
                <a:r>
                  <a:rPr lang="en-SG" dirty="0"/>
                  <a:t> </a:t>
                </a:r>
                <a:r>
                  <a:rPr lang="en-SG" dirty="0">
                    <a:solidFill>
                      <a:srgbClr val="006600"/>
                    </a:solidFill>
                  </a:rPr>
                  <a:t>(by </a:t>
                </a:r>
                <a:r>
                  <a:rPr lang="en-SG" dirty="0" err="1">
                    <a:solidFill>
                      <a:srgbClr val="006600"/>
                    </a:solidFill>
                  </a:rPr>
                  <a:t>defn</a:t>
                </a:r>
                <a:r>
                  <a:rPr lang="en-SG" dirty="0">
                    <a:solidFill>
                      <a:srgbClr val="006600"/>
                    </a:solidFill>
                  </a:rPr>
                  <a:t> of Fibonacci </a:t>
                </a:r>
                <a:r>
                  <a:rPr lang="en-SG" dirty="0" err="1">
                    <a:solidFill>
                      <a:srgbClr val="006600"/>
                    </a:solidFill>
                  </a:rPr>
                  <a:t>seq</a:t>
                </a:r>
                <a:r>
                  <a:rPr lang="en-SG" dirty="0">
                    <a:solidFill>
                      <a:srgbClr val="006600"/>
                    </a:solidFill>
                  </a:rPr>
                  <a:t>)</a:t>
                </a:r>
                <a:r>
                  <a:rPr lang="en-SG" dirty="0"/>
                  <a:t>	</a:t>
                </a:r>
              </a:p>
              <a:p>
                <a:pPr marL="808038" indent="-452438"/>
                <a:r>
                  <a:rPr lang="en-SG" dirty="0"/>
                  <a:t>2.2.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))≡(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(2))</m:t>
                    </m:r>
                  </m:oMath>
                </a14:m>
                <a:r>
                  <a:rPr lang="en-US" dirty="0"/>
                  <a:t> is true.</a:t>
                </a:r>
                <a:endParaRPr lang="en-SG" dirty="0"/>
              </a:p>
              <a:p>
                <a:pPr marL="344488" indent="-344488">
                  <a:tabLst>
                    <a:tab pos="690563" algn="l"/>
                    <a:tab pos="5202238" algn="l"/>
                  </a:tabLs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	</a:t>
                </a:r>
                <a:r>
                  <a:rPr lang="en-SG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(Inductive step)</a:t>
                </a:r>
                <a:endParaRPr lang="en-US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54075" indent="-509588">
                  <a:tabLst>
                    <a:tab pos="2173288" algn="l"/>
                    <a:tab pos="5830888" algn="l"/>
                  </a:tabLs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3.1.	 Let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true.</a:t>
                </a:r>
              </a:p>
              <a:p>
                <a:pPr marL="854075" indent="-509588">
                  <a:tabLst>
                    <a:tab pos="2173288" algn="l"/>
                    <a:tab pos="5830888" algn="l"/>
                  </a:tabLs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3.2.	Case 1: </a:t>
                </a:r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SG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854075" indent="-509588">
                  <a:tabLst>
                    <a:tab pos="2173288" algn="l"/>
                    <a:tab pos="5830888" algn="l"/>
                  </a:tabLs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	3.2.1.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))≡(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(3))</m:t>
                    </m:r>
                  </m:oMath>
                </a14:m>
                <a:r>
                  <a:rPr lang="en-US" dirty="0"/>
                  <a:t> is true </a:t>
                </a:r>
                <a:r>
                  <a:rPr lang="en-SG" dirty="0">
                    <a:solidFill>
                      <a:srgbClr val="006600"/>
                    </a:solidFill>
                  </a:rPr>
                  <a:t>(by step 2.1)</a:t>
                </a:r>
                <a:r>
                  <a:rPr lang="en-US" dirty="0"/>
                  <a:t>.</a:t>
                </a:r>
                <a:endParaRPr lang="en-S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54075" indent="-509588">
                  <a:tabLst>
                    <a:tab pos="2173288" algn="l"/>
                    <a:tab pos="5830888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3.3.	Case 2: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1514475" indent="-661988">
                  <a:tabLst>
                    <a:tab pos="2795588" algn="l"/>
                    <a:tab pos="6350000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3.3.1.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𝐸𝑣𝑒𝑛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𝐸𝑣𝑒𝑛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definition of Fibonacci sequence)</a:t>
                </a:r>
              </a:p>
              <a:p>
                <a:pPr marL="1514475" indent="-661988">
                  <a:tabLst>
                    <a:tab pos="2881313" algn="l"/>
                    <a:tab pos="6350000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3.3.2.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)⇔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𝐸𝑣𝑒𝑛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Fact 1)</a:t>
                </a:r>
              </a:p>
              <a:p>
                <a:pPr marL="1514475" indent="-661988">
                  <a:tabLst>
                    <a:tab pos="2881313" algn="l"/>
                    <a:tab pos="6350000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3.3.3.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)⇔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𝐸𝑣𝑒𝑛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</a:t>
                </a:r>
                <a:r>
                  <a:rPr lang="en-US" dirty="0" err="1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IH</a:t>
                </a:r>
                <a:r>
                  <a:rPr lang="en-US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are true)</a:t>
                </a:r>
              </a:p>
              <a:p>
                <a:pPr marL="1514475" indent="-661988">
                  <a:tabLst>
                    <a:tab pos="2881313" algn="l"/>
                    <a:tab pos="6350000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3.3.4.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𝐸𝑣𝑒𝑛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Fact 1)</a:t>
                </a:r>
              </a:p>
              <a:p>
                <a:pPr marL="1514475" indent="-661988">
                  <a:tabLst>
                    <a:tab pos="2881313" algn="l"/>
                    <a:tab pos="6350000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3.3.5.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𝐸𝑣𝑒𝑛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definition of Fibonacci sequence)</a:t>
                </a:r>
              </a:p>
              <a:p>
                <a:pPr marL="854075" indent="-509588">
                  <a:tabLst>
                    <a:tab pos="2173288" algn="l"/>
                    <a:tab pos="5830888" algn="l"/>
                  </a:tabLs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3.4.	Thus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true.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4488" indent="-344488">
                  <a:tabLst>
                    <a:tab pos="690563" algn="l"/>
                    <a:tab pos="5202238" algn="l"/>
                  </a:tabLst>
                </a:pP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4.	Therefore,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true </a:t>
                </a:r>
                <a:r>
                  <a:rPr lang="en-SG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by Strong Mathematical Induction</a:t>
                </a:r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36" y="1997435"/>
                <a:ext cx="11182112" cy="4727576"/>
              </a:xfrm>
              <a:prstGeom prst="rect">
                <a:avLst/>
              </a:prstGeom>
              <a:blipFill>
                <a:blip r:embed="rId4"/>
                <a:stretch>
                  <a:fillRect l="-340" t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7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21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468153" y="325767"/>
                <a:ext cx="9801727" cy="19389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77850" indent="-577850"/>
                <a:r>
                  <a:rPr lang="en-US" sz="2400" dirty="0"/>
                  <a:t>(a)	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/>
                  <a:t> be an equivalence relation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and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be a function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	</a:t>
                </a:r>
              </a:p>
              <a:p>
                <a:pPr marL="577850" indent="-577850"/>
                <a:r>
                  <a:rPr lang="en-US" sz="2400" dirty="0"/>
                  <a:t>	Prove or disprove the following statement:</a:t>
                </a:r>
              </a:p>
              <a:p>
                <a:pPr marL="577850" indent="-577850">
                  <a:tabLst>
                    <a:tab pos="914400" algn="l"/>
                  </a:tabLst>
                </a:pPr>
                <a:r>
                  <a:rPr lang="en-US" sz="2400" dirty="0"/>
                  <a:t>		 The following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well-defined: </a:t>
                </a:r>
              </a:p>
              <a:p>
                <a:pPr marL="577850" indent="-577850">
                  <a:tabLst>
                    <a:tab pos="1604963" algn="l"/>
                    <a:tab pos="2005013" algn="l"/>
                  </a:tabLst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/~→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given by the formula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53" y="325767"/>
                <a:ext cx="9801727" cy="1938992"/>
              </a:xfrm>
              <a:prstGeom prst="rect">
                <a:avLst/>
              </a:prstGeom>
              <a:blipFill>
                <a:blip r:embed="rId2"/>
                <a:stretch>
                  <a:fillRect l="-995" t="-2508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1257464" cy="8959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SG" dirty="0" err="1">
                <a:solidFill>
                  <a:schemeClr val="bg2">
                    <a:lumMod val="50000"/>
                  </a:schemeClr>
                </a:solidFill>
              </a:rPr>
              <a:t>Q10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SG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17614-EA2A-4349-BDA1-C40D23AD6A25}"/>
              </a:ext>
            </a:extLst>
          </p:cNvPr>
          <p:cNvSpPr txBox="1"/>
          <p:nvPr/>
        </p:nvSpPr>
        <p:spPr>
          <a:xfrm>
            <a:off x="10573491" y="1606531"/>
            <a:ext cx="100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True</a:t>
            </a:r>
            <a:endParaRPr lang="en-SG" sz="2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8620" y="2254415"/>
                <a:ext cx="11245515" cy="3844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5475" indent="-625475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	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625475" indent="-625475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	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/~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an arbitrary equivalence class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625475" indent="-625475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	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function, this shows the existence of an image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(i.e.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under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625475" indent="-625475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4.	(Next, to show that the 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under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unique) </a:t>
                </a:r>
                <a:b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625475" indent="-625475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5.	Since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Lemma </a:t>
                </a:r>
                <a:r>
                  <a:rPr lang="en-US" sz="2400" dirty="0" err="1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Rel.1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Equivalence Classes)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625475" indent="-625475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6.	Hence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definition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625475" indent="-625475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7.	Hence the 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unique.</a:t>
                </a:r>
              </a:p>
              <a:p>
                <a:pPr marL="625475" indent="-625475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8.	Since the 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exists and is unique 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/~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the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well-defined.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0" y="2254415"/>
                <a:ext cx="11245515" cy="3844386"/>
              </a:xfrm>
              <a:prstGeom prst="rect">
                <a:avLst/>
              </a:prstGeom>
              <a:blipFill>
                <a:blip r:embed="rId3"/>
                <a:stretch>
                  <a:fillRect l="-813" t="-1270" r="-759" b="-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4166559" y="5704726"/>
                <a:ext cx="7668882" cy="93761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Lemma </a:t>
                </a:r>
                <a:r>
                  <a:rPr lang="en-SG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Rel.1</a:t>
                </a:r>
                <a:r>
                  <a:rPr lang="en-SG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Equivalence Classes: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be an equivalence relation on a set </a:t>
                </a:r>
                <a14:m>
                  <m:oMath xmlns:m="http://schemas.openxmlformats.org/officeDocument/2006/math">
                    <m:r>
                      <a:rPr lang="en-SG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The following are equivalent for all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SG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SG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71450" algn="l"/>
                    <a:tab pos="914400" algn="l"/>
                    <a:tab pos="1943100" algn="l"/>
                  </a:tabLst>
                </a:pPr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	(</a:t>
                </a:r>
                <a:r>
                  <a:rPr lang="en-SG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	</a:t>
                </a:r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(ii)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	(iii)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∩[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]≠∅</m:t>
                    </m:r>
                  </m:oMath>
                </a14:m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sz="1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6559" y="5704726"/>
                <a:ext cx="7668882" cy="937614"/>
              </a:xfrm>
              <a:prstGeom prst="rect">
                <a:avLst/>
              </a:prstGeom>
              <a:blipFill>
                <a:blip r:embed="rId4"/>
                <a:stretch>
                  <a:fillRect l="-555" t="-3205" b="-7051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59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uiExpand="1" build="p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22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468153" y="325767"/>
                <a:ext cx="9801727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77850" indent="-577850"/>
                <a:r>
                  <a:rPr lang="en-US" sz="2400" dirty="0"/>
                  <a:t>(b)	If the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in part (a) above is well-defined, prove or disprove whether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injective or not injective.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53" y="325767"/>
                <a:ext cx="9801727" cy="830997"/>
              </a:xfrm>
              <a:prstGeom prst="rect">
                <a:avLst/>
              </a:prstGeom>
              <a:blipFill>
                <a:blip r:embed="rId2"/>
                <a:stretch>
                  <a:fillRect l="-995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1257464" cy="8959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SG" dirty="0" err="1">
                <a:solidFill>
                  <a:schemeClr val="bg2">
                    <a:lumMod val="50000"/>
                  </a:schemeClr>
                </a:solidFill>
              </a:rPr>
              <a:t>Q10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SG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3394" y="2545032"/>
                <a:ext cx="8169215" cy="2055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	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	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definition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	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definition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4.	Then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Lemma </a:t>
                </a:r>
                <a:r>
                  <a:rPr lang="en-US" sz="2400" dirty="0" err="1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Rel.1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Equivalence Classes)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5.	Hence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injective 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definition of injection)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94" y="2545032"/>
                <a:ext cx="8169215" cy="2055691"/>
              </a:xfrm>
              <a:prstGeom prst="rect">
                <a:avLst/>
              </a:prstGeom>
              <a:blipFill>
                <a:blip r:embed="rId3"/>
                <a:stretch>
                  <a:fillRect l="-1194" t="-296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4166559" y="5704726"/>
                <a:ext cx="7668882" cy="93761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Lemma </a:t>
                </a:r>
                <a:r>
                  <a:rPr lang="en-SG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Rel.1</a:t>
                </a:r>
                <a:r>
                  <a:rPr lang="en-SG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Equivalence Classes: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be an equivalence relation on a set </a:t>
                </a:r>
                <a14:m>
                  <m:oMath xmlns:m="http://schemas.openxmlformats.org/officeDocument/2006/math">
                    <m:r>
                      <a:rPr lang="en-SG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The following are equivalent for all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SG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SG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71450" algn="l"/>
                    <a:tab pos="914400" algn="l"/>
                    <a:tab pos="1943100" algn="l"/>
                  </a:tabLst>
                </a:pPr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	(</a:t>
                </a:r>
                <a:r>
                  <a:rPr lang="en-SG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	</a:t>
                </a:r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(ii)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	(iii)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∩[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]≠∅</m:t>
                    </m:r>
                  </m:oMath>
                </a14:m>
                <a:r>
                  <a:rPr lang="en-S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sz="1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6559" y="5704726"/>
                <a:ext cx="7668882" cy="937614"/>
              </a:xfrm>
              <a:prstGeom prst="rect">
                <a:avLst/>
              </a:prstGeom>
              <a:blipFill>
                <a:blip r:embed="rId4"/>
                <a:stretch>
                  <a:fillRect l="-555" t="-3205" b="-7051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1E902E-EA8D-4D3F-BBDF-BA2C0220FC44}"/>
                  </a:ext>
                </a:extLst>
              </p:cNvPr>
              <p:cNvSpPr txBox="1"/>
              <p:nvPr/>
            </p:nvSpPr>
            <p:spPr>
              <a:xfrm>
                <a:off x="4166559" y="4902487"/>
                <a:ext cx="4880655" cy="70788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99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99"/>
                    </a:solidFill>
                  </a:rPr>
                  <a:t>Injection.</a:t>
                </a:r>
                <a:r>
                  <a:rPr lang="en-US" sz="2000" dirty="0"/>
                  <a:t> A function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SG" sz="2000" dirty="0"/>
                  <a:t>is </a:t>
                </a:r>
                <a:r>
                  <a:rPr lang="en-SG" sz="2000" b="1" dirty="0"/>
                  <a:t>injective</a:t>
                </a:r>
                <a:r>
                  <a:rPr lang="en-SG" sz="2000" dirty="0"/>
                  <a:t>  </a:t>
                </a:r>
              </a:p>
              <a:p>
                <a:r>
                  <a:rPr lang="en-SG" sz="2000" dirty="0" err="1"/>
                  <a:t>iff</a:t>
                </a:r>
                <a:r>
                  <a:rPr lang="en-SG" sz="2000" dirty="0"/>
                  <a:t> </a:t>
                </a:r>
                <a14:m>
                  <m:oMath xmlns:m="http://schemas.openxmlformats.org/officeDocument/2006/math"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SG" sz="20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SG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SG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SG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SG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SG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1E902E-EA8D-4D3F-BBDF-BA2C0220F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559" y="4902487"/>
                <a:ext cx="4880655" cy="707886"/>
              </a:xfrm>
              <a:prstGeom prst="rect">
                <a:avLst/>
              </a:prstGeom>
              <a:blipFill>
                <a:blip r:embed="rId5"/>
                <a:stretch>
                  <a:fillRect l="-1121" t="-3390" b="-13559"/>
                </a:stretch>
              </a:blipFill>
              <a:ln>
                <a:solidFill>
                  <a:srgbClr val="0000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5503654" y="1208201"/>
                <a:ext cx="6435304" cy="13234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4488" indent="-344488"/>
                <a:r>
                  <a:rPr lang="en-US" sz="1600" dirty="0"/>
                  <a:t>(a)	Let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600" dirty="0"/>
                  <a:t> be an equivalence relation 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and let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600" dirty="0"/>
                  <a:t> be a function such that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)⇔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.	</a:t>
                </a:r>
              </a:p>
              <a:p>
                <a:pPr marL="344488" indent="-344488"/>
                <a:r>
                  <a:rPr lang="en-US" sz="1600" dirty="0"/>
                  <a:t>	Prove or disprove the following statement:</a:t>
                </a:r>
              </a:p>
              <a:p>
                <a:pPr marL="344488" indent="-344488">
                  <a:tabLst>
                    <a:tab pos="630238" algn="l"/>
                    <a:tab pos="1604963" algn="l"/>
                    <a:tab pos="2005013" algn="l"/>
                  </a:tabLst>
                </a:pPr>
                <a:r>
                  <a:rPr lang="en-US" sz="1600" dirty="0"/>
                  <a:t>		 The following function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/>
                  <a:t> is well-defined: </a:t>
                </a:r>
              </a:p>
              <a:p>
                <a:pPr marL="344488" indent="-344488">
                  <a:tabLst>
                    <a:tab pos="457200" algn="l"/>
                    <a:tab pos="974725" algn="l"/>
                    <a:tab pos="1604963" algn="l"/>
                    <a:tab pos="2005013" algn="l"/>
                  </a:tabLst>
                </a:pPr>
                <a:r>
                  <a:rPr lang="en-US" sz="1600" dirty="0"/>
                  <a:t>		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/~→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600" dirty="0"/>
                  <a:t> given by the formula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654" y="1208201"/>
                <a:ext cx="6435304" cy="1323439"/>
              </a:xfrm>
              <a:prstGeom prst="rect">
                <a:avLst/>
              </a:prstGeom>
              <a:blipFill>
                <a:blip r:embed="rId6"/>
                <a:stretch>
                  <a:fillRect l="-569" t="-1382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5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23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468153" y="325767"/>
                <a:ext cx="9215889" cy="16934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625475" indent="-625475">
                  <a:spcAft>
                    <a:spcPts val="300"/>
                  </a:spcAft>
                  <a:tabLst>
                    <a:tab pos="1250950" algn="l"/>
                  </a:tabLst>
                </a:pPr>
                <a:r>
                  <a:rPr lang="en-US" sz="2400" dirty="0"/>
                  <a:t>(c)	Given the following bijections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on the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625475" indent="-625475">
                  <a:spcAft>
                    <a:spcPts val="300"/>
                  </a:spcAft>
                  <a:tabLst>
                    <a:tab pos="1250950" algn="l"/>
                  </a:tabLst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4,3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;</a:t>
                </a:r>
              </a:p>
              <a:p>
                <a:pPr marL="625475" indent="-625475">
                  <a:spcAft>
                    <a:spcPts val="300"/>
                  </a:spcAft>
                  <a:tabLst>
                    <a:tab pos="1250950" algn="l"/>
                  </a:tabLst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(4,3)</m:t>
                    </m:r>
                  </m:oMath>
                </a14:m>
                <a:r>
                  <a:rPr lang="en-US" sz="2400" dirty="0"/>
                  <a:t>}.</a:t>
                </a:r>
              </a:p>
              <a:p>
                <a:pPr marL="625475" indent="-625475">
                  <a:spcAft>
                    <a:spcPts val="300"/>
                  </a:spcAft>
                  <a:tabLst>
                    <a:tab pos="1250950" algn="l"/>
                  </a:tabLst>
                </a:pPr>
                <a:r>
                  <a:rPr lang="en-US" sz="2400" dirty="0"/>
                  <a:t>	Find the order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53" y="325767"/>
                <a:ext cx="9215889" cy="1693412"/>
              </a:xfrm>
              <a:prstGeom prst="rect">
                <a:avLst/>
              </a:prstGeom>
              <a:blipFill>
                <a:blip r:embed="rId2"/>
                <a:stretch>
                  <a:fillRect l="-1058" t="-2878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1257464" cy="8959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SG" dirty="0" err="1">
                <a:solidFill>
                  <a:schemeClr val="bg2">
                    <a:lumMod val="50000"/>
                  </a:schemeClr>
                </a:solidFill>
              </a:rPr>
              <a:t>Q10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SG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09710" y="836989"/>
                <a:ext cx="27271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Order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Order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Order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710" y="836989"/>
                <a:ext cx="2727158" cy="1200329"/>
              </a:xfrm>
              <a:prstGeom prst="rect">
                <a:avLst/>
              </a:prstGeom>
              <a:blipFill>
                <a:blip r:embed="rId3"/>
                <a:stretch>
                  <a:fillRect l="-3348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182443" y="779122"/>
            <a:ext cx="54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3289" y="1169330"/>
            <a:ext cx="54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53577" y="1571965"/>
            <a:ext cx="54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68153" y="2057332"/>
                <a:ext cx="8388015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53" y="2057332"/>
                <a:ext cx="8388015" cy="636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68153" y="2646978"/>
                <a:ext cx="8388015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53" y="2646978"/>
                <a:ext cx="8388015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68153" y="3214296"/>
                <a:ext cx="8388015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53" y="3214296"/>
                <a:ext cx="8388015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68153" y="3822669"/>
                <a:ext cx="8388015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53" y="3822669"/>
                <a:ext cx="8388015" cy="636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7054071" y="4896647"/>
            <a:ext cx="4631202" cy="1520222"/>
            <a:chOff x="0" y="0"/>
            <a:chExt cx="4631202" cy="1404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4631202" cy="1404488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indent="0" algn="just">
                    <a:spcBef>
                      <a:spcPts val="0"/>
                    </a:spcBef>
                    <a:spcAft>
                      <a:spcPts val="600"/>
                    </a:spcAft>
                    <a:tabLst>
                      <a:tab pos="342900" algn="l"/>
                      <a:tab pos="457200" algn="l"/>
                    </a:tabLst>
                  </a:pPr>
                  <a:r>
                    <a:rPr lang="en-US" sz="20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The </a:t>
                  </a:r>
                  <a:r>
                    <a:rPr lang="en-US" sz="2000" b="1" i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order </a:t>
                  </a:r>
                  <a:r>
                    <a:rPr lang="en-US" sz="20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of a a bijection </a:t>
                  </a:r>
                  <a14:m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→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20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is the smallest </a:t>
                  </a:r>
                  <a14:m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20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such that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270510" marR="0" indent="-270510" algn="just">
                    <a:spcBef>
                      <a:spcPts val="0"/>
                    </a:spcBef>
                    <a:spcAft>
                      <a:spcPts val="600"/>
                    </a:spcAft>
                    <a:tabLst>
                      <a:tab pos="342900" algn="l"/>
                      <a:tab pos="45720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∘⋯∘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𝑖𝑑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endParaRPr>
                </a:p>
                <a:p>
                  <a:pPr marL="270510" marR="0" indent="-270510" algn="just">
                    <a:spcBef>
                      <a:spcPts val="0"/>
                    </a:spcBef>
                    <a:spcAft>
                      <a:spcPts val="600"/>
                    </a:spcAft>
                    <a:tabLst>
                      <a:tab pos="1258888" algn="l"/>
                    </a:tabLst>
                  </a:pPr>
                  <a:r>
                    <a:rPr lang="en-US" sz="2000" dirty="0">
                      <a:effectLst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a14:m>
                  <a:r>
                    <a:rPr lang="en-US" sz="20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-many </a:t>
                  </a:r>
                  <a14:m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𝑓</m:t>
                      </m:r>
                    </m:oMath>
                  </a14:m>
                  <a:r>
                    <a:rPr lang="en-US" sz="20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’s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0"/>
                  <a:ext cx="4631202" cy="1404488"/>
                </a:xfrm>
                <a:prstGeom prst="rect">
                  <a:avLst/>
                </a:prstGeom>
                <a:blipFill>
                  <a:blip r:embed="rId8"/>
                  <a:stretch>
                    <a:fillRect l="-1181" t="-1587" r="-1312" b="-2778"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058" y="929088"/>
              <a:ext cx="1403949" cy="16795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848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14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24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468153" y="325767"/>
                <a:ext cx="9215889" cy="16934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625475" indent="-625475">
                  <a:spcAft>
                    <a:spcPts val="300"/>
                  </a:spcAft>
                  <a:tabLst>
                    <a:tab pos="1250950" algn="l"/>
                  </a:tabLst>
                </a:pPr>
                <a:r>
                  <a:rPr lang="en-US" sz="2400" dirty="0"/>
                  <a:t>(c)	Given the following bijections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on the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625475" indent="-625475">
                  <a:spcAft>
                    <a:spcPts val="300"/>
                  </a:spcAft>
                  <a:tabLst>
                    <a:tab pos="1250950" algn="l"/>
                  </a:tabLst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4,3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;</a:t>
                </a:r>
              </a:p>
              <a:p>
                <a:pPr marL="625475" indent="-625475">
                  <a:spcAft>
                    <a:spcPts val="300"/>
                  </a:spcAft>
                  <a:tabLst>
                    <a:tab pos="1250950" algn="l"/>
                  </a:tabLst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(4,3)</m:t>
                    </m:r>
                  </m:oMath>
                </a14:m>
                <a:r>
                  <a:rPr lang="en-US" sz="2400" dirty="0"/>
                  <a:t>}.</a:t>
                </a:r>
              </a:p>
              <a:p>
                <a:pPr marL="625475" indent="-625475">
                  <a:spcAft>
                    <a:spcPts val="300"/>
                  </a:spcAft>
                  <a:tabLst>
                    <a:tab pos="1250950" algn="l"/>
                  </a:tabLst>
                </a:pPr>
                <a:r>
                  <a:rPr lang="en-US" sz="2400" dirty="0"/>
                  <a:t>	Find the order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53" y="325767"/>
                <a:ext cx="9215889" cy="1693412"/>
              </a:xfrm>
              <a:prstGeom prst="rect">
                <a:avLst/>
              </a:prstGeom>
              <a:blipFill>
                <a:blip r:embed="rId2"/>
                <a:stretch>
                  <a:fillRect l="-1058" t="-2878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1257464" cy="8959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SG" dirty="0" err="1">
                <a:solidFill>
                  <a:schemeClr val="bg2">
                    <a:lumMod val="50000"/>
                  </a:schemeClr>
                </a:solidFill>
              </a:rPr>
              <a:t>Q10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SG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09710" y="836989"/>
                <a:ext cx="27271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Order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Order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Order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710" y="836989"/>
                <a:ext cx="2727158" cy="1200329"/>
              </a:xfrm>
              <a:prstGeom prst="rect">
                <a:avLst/>
              </a:prstGeom>
              <a:blipFill>
                <a:blip r:embed="rId3"/>
                <a:stretch>
                  <a:fillRect l="-3348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182443" y="779122"/>
            <a:ext cx="54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3289" y="1169330"/>
            <a:ext cx="54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53577" y="1571965"/>
            <a:ext cx="54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68153" y="2057332"/>
                <a:ext cx="8388015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53" y="2057332"/>
                <a:ext cx="8388015" cy="636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68153" y="2646978"/>
                <a:ext cx="8388015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53" y="2646978"/>
                <a:ext cx="8388015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68153" y="3214296"/>
                <a:ext cx="8388015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53" y="3214296"/>
                <a:ext cx="8388015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68153" y="3822669"/>
                <a:ext cx="8388015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53" y="3822669"/>
                <a:ext cx="8388015" cy="636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7054071" y="4896647"/>
            <a:ext cx="4631202" cy="1520222"/>
            <a:chOff x="0" y="0"/>
            <a:chExt cx="4631202" cy="1404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4631202" cy="1404488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indent="0" algn="just">
                    <a:spcBef>
                      <a:spcPts val="0"/>
                    </a:spcBef>
                    <a:spcAft>
                      <a:spcPts val="600"/>
                    </a:spcAft>
                    <a:tabLst>
                      <a:tab pos="342900" algn="l"/>
                      <a:tab pos="457200" algn="l"/>
                    </a:tabLst>
                  </a:pPr>
                  <a:r>
                    <a:rPr lang="en-US" sz="20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The </a:t>
                  </a:r>
                  <a:r>
                    <a:rPr lang="en-US" sz="2000" b="1" i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order </a:t>
                  </a:r>
                  <a:r>
                    <a:rPr lang="en-US" sz="20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of a a bijection </a:t>
                  </a:r>
                  <a14:m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→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20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is the smallest </a:t>
                  </a:r>
                  <a14:m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20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such that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270510" marR="0" indent="-270510" algn="just">
                    <a:spcBef>
                      <a:spcPts val="0"/>
                    </a:spcBef>
                    <a:spcAft>
                      <a:spcPts val="600"/>
                    </a:spcAft>
                    <a:tabLst>
                      <a:tab pos="342900" algn="l"/>
                      <a:tab pos="45720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∘⋯∘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𝑖𝑑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endParaRPr>
                </a:p>
                <a:p>
                  <a:pPr marL="270510" marR="0" indent="-270510" algn="just">
                    <a:spcBef>
                      <a:spcPts val="0"/>
                    </a:spcBef>
                    <a:spcAft>
                      <a:spcPts val="600"/>
                    </a:spcAft>
                    <a:tabLst>
                      <a:tab pos="1258888" algn="l"/>
                    </a:tabLst>
                  </a:pPr>
                  <a:r>
                    <a:rPr lang="en-US" sz="2000" dirty="0">
                      <a:effectLst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a14:m>
                  <a:r>
                    <a:rPr lang="en-US" sz="20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-many </a:t>
                  </a:r>
                  <a14:m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𝑓</m:t>
                      </m:r>
                    </m:oMath>
                  </a14:m>
                  <a:r>
                    <a:rPr lang="en-US" sz="20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’s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0"/>
                  <a:ext cx="4631202" cy="1404488"/>
                </a:xfrm>
                <a:prstGeom prst="rect">
                  <a:avLst/>
                </a:prstGeom>
                <a:blipFill>
                  <a:blip r:embed="rId8"/>
                  <a:stretch>
                    <a:fillRect l="-1181" t="-1587" r="-1312" b="-2778"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058" y="929088"/>
              <a:ext cx="1403949" cy="16795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403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25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468153" y="325767"/>
                <a:ext cx="9215889" cy="16934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625475" indent="-625475">
                  <a:spcAft>
                    <a:spcPts val="300"/>
                  </a:spcAft>
                  <a:tabLst>
                    <a:tab pos="1250950" algn="l"/>
                  </a:tabLst>
                </a:pPr>
                <a:r>
                  <a:rPr lang="en-US" sz="2400" dirty="0"/>
                  <a:t>(c)	Given the following bijections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on the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625475" indent="-625475">
                  <a:spcAft>
                    <a:spcPts val="300"/>
                  </a:spcAft>
                  <a:tabLst>
                    <a:tab pos="1250950" algn="l"/>
                  </a:tabLst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4,3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;</a:t>
                </a:r>
              </a:p>
              <a:p>
                <a:pPr marL="625475" indent="-625475">
                  <a:spcAft>
                    <a:spcPts val="300"/>
                  </a:spcAft>
                  <a:tabLst>
                    <a:tab pos="1250950" algn="l"/>
                  </a:tabLst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(4,3)</m:t>
                    </m:r>
                  </m:oMath>
                </a14:m>
                <a:r>
                  <a:rPr lang="en-US" sz="2400" dirty="0"/>
                  <a:t>}.</a:t>
                </a:r>
              </a:p>
              <a:p>
                <a:pPr marL="625475" indent="-625475">
                  <a:spcAft>
                    <a:spcPts val="300"/>
                  </a:spcAft>
                  <a:tabLst>
                    <a:tab pos="1250950" algn="l"/>
                  </a:tabLst>
                </a:pPr>
                <a:r>
                  <a:rPr lang="en-US" sz="2400" dirty="0"/>
                  <a:t>	Find the order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53" y="325767"/>
                <a:ext cx="9215889" cy="1693412"/>
              </a:xfrm>
              <a:prstGeom prst="rect">
                <a:avLst/>
              </a:prstGeom>
              <a:blipFill>
                <a:blip r:embed="rId2"/>
                <a:stretch>
                  <a:fillRect l="-1058" t="-2878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1199532D-7B1D-4496-906D-F1887FE5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226852"/>
            <a:ext cx="1257464" cy="8959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SG" dirty="0" err="1">
                <a:solidFill>
                  <a:schemeClr val="bg2">
                    <a:lumMod val="50000"/>
                  </a:schemeClr>
                </a:solidFill>
              </a:rPr>
              <a:t>Q10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SG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09710" y="836989"/>
                <a:ext cx="27271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Order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Order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Order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710" y="836989"/>
                <a:ext cx="2727158" cy="1200329"/>
              </a:xfrm>
              <a:prstGeom prst="rect">
                <a:avLst/>
              </a:prstGeom>
              <a:blipFill>
                <a:blip r:embed="rId3"/>
                <a:stretch>
                  <a:fillRect l="-3348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182443" y="779122"/>
            <a:ext cx="54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3289" y="1169330"/>
            <a:ext cx="54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53577" y="1571965"/>
            <a:ext cx="54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60192" y="4123259"/>
                <a:ext cx="5950564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92" y="4123259"/>
                <a:ext cx="5950564" cy="552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3796" y="2272311"/>
                <a:ext cx="5943600" cy="1829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>
                  <a:tabLst>
                    <a:tab pos="233363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tabLst>
                    <a:tab pos="233363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tabLst>
                    <a:tab pos="233363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tabLst>
                    <a:tab pos="233363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96" y="2272311"/>
                <a:ext cx="5943600" cy="1829347"/>
              </a:xfrm>
              <a:prstGeom prst="rect">
                <a:avLst/>
              </a:prstGeom>
              <a:blipFill>
                <a:blip r:embed="rId5"/>
                <a:stretch>
                  <a:fillRect l="-1026" t="-667" b="-4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60192" y="4533178"/>
                <a:ext cx="5950564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92" y="4533178"/>
                <a:ext cx="5950564" cy="5529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60192" y="4943097"/>
                <a:ext cx="5950564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92" y="4943097"/>
                <a:ext cx="5950564" cy="552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60192" y="5353016"/>
                <a:ext cx="5950564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92" y="5353016"/>
                <a:ext cx="5950564" cy="5529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1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5E36-E009-4840-A577-F8CF29116582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54096" y="2258568"/>
            <a:ext cx="7013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END OF FILE</a:t>
            </a:r>
          </a:p>
        </p:txBody>
      </p:sp>
    </p:spTree>
    <p:extLst>
      <p:ext uri="{BB962C8B-B14F-4D97-AF65-F5344CB8AC3E}">
        <p14:creationId xmlns:p14="http://schemas.microsoft.com/office/powerpoint/2010/main" val="379475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299" y="279418"/>
            <a:ext cx="9875520" cy="1036365"/>
          </a:xfrm>
        </p:spPr>
        <p:txBody>
          <a:bodyPr/>
          <a:lstStyle/>
          <a:p>
            <a:r>
              <a:rPr lang="en-US" dirty="0"/>
              <a:t>Quick summary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814" y="1147322"/>
                <a:ext cx="10359887" cy="5313232"/>
              </a:xfrm>
            </p:spPr>
            <p:txBody>
              <a:bodyPr>
                <a:noAutofit/>
              </a:bodyPr>
              <a:lstStyle/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Definition (Cantor). 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said to have the </a:t>
                </a:r>
                <a:r>
                  <a:rPr lang="en-US" i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same cardinality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as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written as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|=|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 iff there is a bijection </a:t>
                </a:r>
                <a14:m>
                  <m:oMath xmlns:m="http://schemas.openxmlformats.org/officeDocument/2006/math">
                    <m:r>
                      <a:rPr lang="en-SG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SG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Definition (Cantor).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US" i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countably infinite 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lang="en-SG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| (or </a:t>
                </a:r>
                <a14:m>
                  <m:oMath xmlns:m="http://schemas.openxmlformats.org/officeDocument/2006/math">
                    <m:r>
                      <a:rPr lang="en-SG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SG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SG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Definition (Cantor). 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set is </a:t>
                </a:r>
                <a:r>
                  <a:rPr lang="en-US" i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countable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it is finite or </a:t>
                </a:r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countably infinite.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Theorem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SG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 countable.</a:t>
                </a:r>
                <a:endParaRPr lang="en-US" dirty="0">
                  <a:solidFill>
                    <a:srgbClr val="00009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001838" indent="-1957388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Proposition 9.1.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 infinite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if and only if there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which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appears exactly once.</a:t>
                </a:r>
              </a:p>
              <a:p>
                <a:pPr marL="1544638" indent="-1500188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 9.2.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 infinite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if and only if there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which every element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appears.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Theorem 7.4.3.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Any subset of any countable set is countable.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Corollary 7.4.4.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Any set with an uncountable subset is uncountable.</a:t>
                </a:r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Proposition 9.3.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Every infinite set has a countably infinite subset.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 9.4.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SG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SG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be countably infinite sets. Then </a:t>
                </a:r>
                <a14:m>
                  <m:oMath xmlns:m="http://schemas.openxmlformats.org/officeDocument/2006/math">
                    <m:r>
                      <a:rPr lang="en-SG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SG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SG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814" y="1147322"/>
                <a:ext cx="10359887" cy="5313232"/>
              </a:xfrm>
              <a:blipFill>
                <a:blip r:embed="rId2"/>
                <a:stretch>
                  <a:fillRect l="-353" t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53555" y="6588953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E923-EE6F-4CE8-A35B-60142902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40634"/>
            <a:ext cx="1023730" cy="801757"/>
          </a:xfrm>
        </p:spPr>
        <p:txBody>
          <a:bodyPr>
            <a:normAutofit/>
          </a:bodyPr>
          <a:lstStyle/>
          <a:p>
            <a:r>
              <a:rPr lang="en-SG" sz="4000" dirty="0"/>
              <a:t>Q1.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08708-D5AE-450A-A15D-FDDE27A8C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00808" y="444468"/>
                <a:ext cx="9193696" cy="1036262"/>
              </a:xfrm>
              <a:solidFill>
                <a:schemeClr val="bg1">
                  <a:lumMod val="95000"/>
                </a:schemeClr>
              </a:solidFill>
            </p:spPr>
            <p:txBody>
              <a:bodyPr>
                <a:normAutofit/>
              </a:bodyPr>
              <a:lstStyle/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G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SG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by defining a bijection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using a single-line formula.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08708-D5AE-450A-A15D-FDDE27A8C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0808" y="444468"/>
                <a:ext cx="9193696" cy="1036262"/>
              </a:xfrm>
              <a:blipFill>
                <a:blip r:embed="rId2"/>
                <a:stretch>
                  <a:fillRect l="-796" t="-5882" b="-823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87EC9-4B94-42BC-9FC2-E6CDDE4B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712921-9C5F-4BBA-81E0-B6E406148165}"/>
                  </a:ext>
                </a:extLst>
              </p:cNvPr>
              <p:cNvSpPr txBox="1"/>
              <p:nvPr/>
            </p:nvSpPr>
            <p:spPr>
              <a:xfrm>
                <a:off x="2768048" y="1556967"/>
                <a:ext cx="3614530" cy="91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SG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SG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SG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SG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SG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SG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d>
                        <m:dPr>
                          <m:begChr m:val="⌊"/>
                          <m:endChr m:val="⌋"/>
                          <m:ctrlPr>
                            <a:rPr lang="en-SG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SG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SG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SG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SG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SG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712921-9C5F-4BBA-81E0-B6E406148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048" y="1556967"/>
                <a:ext cx="3614530" cy="914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A96A0B7-FDC4-4134-A584-C8E38F202EBA}"/>
              </a:ext>
            </a:extLst>
          </p:cNvPr>
          <p:cNvSpPr txBox="1"/>
          <p:nvPr/>
        </p:nvSpPr>
        <p:spPr>
          <a:xfrm>
            <a:off x="6520070" y="1590443"/>
            <a:ext cx="361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latin typeface="Calibri" panose="020F0502020204030204" pitchFamily="34" charset="0"/>
                <a:cs typeface="Calibri" panose="020F0502020204030204" pitchFamily="34" charset="0"/>
              </a:rPr>
              <a:t>(Other answers possible.)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9FB579-5612-4354-B1D6-1C0ED72F6173}"/>
                  </a:ext>
                </a:extLst>
              </p:cNvPr>
              <p:cNvSpPr txBox="1"/>
              <p:nvPr/>
            </p:nvSpPr>
            <p:spPr>
              <a:xfrm>
                <a:off x="757030" y="2311050"/>
                <a:ext cx="69337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2925" indent="-542925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	</a:t>
                </a:r>
                <a:r>
                  <a:rPr lang="en-SG" sz="24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(Injectivity)</a:t>
                </a:r>
              </a:p>
              <a:p>
                <a:pPr marL="1166813" indent="-542925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1.1.	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SG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)∈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9FB579-5612-4354-B1D6-1C0ED72F6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30" y="2311050"/>
                <a:ext cx="6933727" cy="830997"/>
              </a:xfrm>
              <a:prstGeom prst="rect">
                <a:avLst/>
              </a:prstGeom>
              <a:blipFill>
                <a:blip r:embed="rId4"/>
                <a:stretch>
                  <a:fillRect l="-131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9C6A56-AFBD-46BC-8A7F-A8E7687D583C}"/>
                  </a:ext>
                </a:extLst>
              </p:cNvPr>
              <p:cNvSpPr txBox="1"/>
              <p:nvPr/>
            </p:nvSpPr>
            <p:spPr>
              <a:xfrm>
                <a:off x="760574" y="5780315"/>
                <a:ext cx="50703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66813" indent="-542925"/>
                <a:r>
                  <a:rPr lang="en-SG" sz="2400" dirty="0"/>
                  <a:t>1.5.	</a:t>
                </a:r>
                <a:r>
                  <a:rPr lang="en-SG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all cases,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SG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166813" indent="-542925"/>
                <a:r>
                  <a:rPr lang="en-SG" sz="2400" dirty="0"/>
                  <a:t>1.6.	</a:t>
                </a:r>
                <a:r>
                  <a:rPr lang="en-SG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Therefore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SG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injective.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9C6A56-AFBD-46BC-8A7F-A8E7687D5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74" y="5780315"/>
                <a:ext cx="5070383" cy="830997"/>
              </a:xfrm>
              <a:prstGeom prst="rect">
                <a:avLst/>
              </a:prstGeom>
              <a:blipFill>
                <a:blip r:embed="rId5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AC551-4E66-4367-BE8A-3E741B1BE0AC}"/>
                  </a:ext>
                </a:extLst>
              </p:cNvPr>
              <p:cNvSpPr txBox="1"/>
              <p:nvPr/>
            </p:nvSpPr>
            <p:spPr>
              <a:xfrm>
                <a:off x="7166344" y="2193596"/>
                <a:ext cx="4624720" cy="70788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A function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SG" sz="2000" dirty="0"/>
                  <a:t>is </a:t>
                </a:r>
                <a:r>
                  <a:rPr lang="en-SG" sz="2000" b="1" dirty="0"/>
                  <a:t>injective</a:t>
                </a:r>
                <a:r>
                  <a:rPr lang="en-SG" sz="2000" dirty="0"/>
                  <a:t> </a:t>
                </a:r>
                <a:r>
                  <a:rPr lang="en-SG" sz="2000" dirty="0" err="1"/>
                  <a:t>iff</a:t>
                </a:r>
                <a:endParaRPr lang="en-SG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SG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SG" sz="20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SG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SG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SG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SG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SG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SG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SG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SG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SG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SG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SG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AC551-4E66-4367-BE8A-3E741B1BE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344" y="2193596"/>
                <a:ext cx="4624720" cy="707886"/>
              </a:xfrm>
              <a:prstGeom prst="rect">
                <a:avLst/>
              </a:prstGeom>
              <a:blipFill>
                <a:blip r:embed="rId6"/>
                <a:stretch>
                  <a:fillRect l="-1316" t="-4237" b="-678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3061E9-16D3-4AF7-B0E2-EA4A985D39CE}"/>
                  </a:ext>
                </a:extLst>
              </p:cNvPr>
              <p:cNvSpPr txBox="1"/>
              <p:nvPr/>
            </p:nvSpPr>
            <p:spPr>
              <a:xfrm>
                <a:off x="757030" y="3042970"/>
                <a:ext cx="10491815" cy="285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66813" indent="-542925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1.2.	Then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SG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SG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SG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must both be non-negative or both negative.</a:t>
                </a:r>
              </a:p>
              <a:p>
                <a:pPr marL="1166813" indent="-542925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1.3.	</a:t>
                </a:r>
                <a:r>
                  <a:rPr lang="en-SG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Case 1: 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SG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SG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SG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both non-negative. </a:t>
                </a:r>
              </a:p>
              <a:p>
                <a:pPr marL="2066925" indent="-900113"/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1.3.1.	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must be even.</a:t>
                </a:r>
              </a:p>
              <a:p>
                <a:pPr marL="2066925" indent="-900113"/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1.3.2.	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d>
                      <m:dPr>
                        <m:begChr m:val="⌊"/>
                        <m:endChr m:val="⌋"/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d>
                      <m:dPr>
                        <m:begChr m:val="⌊"/>
                        <m:endChr m:val="⌋"/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⌊"/>
                        <m:endChr m:val="⌋"/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66813" indent="-542925"/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1.4.	Case 2:</a:t>
                </a:r>
                <a:r>
                  <a:rPr lang="en-SG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SG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SG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SG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both negative. </a:t>
                </a:r>
              </a:p>
              <a:p>
                <a:pPr marL="2066925" indent="-900113"/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1.4.1.	Then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must be odd.</a:t>
                </a:r>
              </a:p>
              <a:p>
                <a:pPr marL="2066925" indent="-900113"/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1.4.2.	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d>
                      <m:dPr>
                        <m:begChr m:val="⌊"/>
                        <m:endChr m:val="⌋"/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d>
                      <m:dPr>
                        <m:begChr m:val="⌊"/>
                        <m:endChr m:val="⌋"/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3061E9-16D3-4AF7-B0E2-EA4A985D3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30" y="3042970"/>
                <a:ext cx="10491815" cy="2855782"/>
              </a:xfrm>
              <a:prstGeom prst="rect">
                <a:avLst/>
              </a:prstGeom>
              <a:blipFill>
                <a:blip r:embed="rId7"/>
                <a:stretch>
                  <a:fillRect t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74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 animBg="1"/>
      <p:bldP spid="2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E923-EE6F-4CE8-A35B-60142902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40634"/>
            <a:ext cx="1023730" cy="801757"/>
          </a:xfrm>
        </p:spPr>
        <p:txBody>
          <a:bodyPr>
            <a:normAutofit/>
          </a:bodyPr>
          <a:lstStyle/>
          <a:p>
            <a:r>
              <a:rPr lang="en-SG" sz="4000" dirty="0"/>
              <a:t>Q1.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08708-D5AE-450A-A15D-FDDE27A8C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00808" y="444468"/>
                <a:ext cx="9193696" cy="1036262"/>
              </a:xfrm>
              <a:solidFill>
                <a:schemeClr val="bg1">
                  <a:lumMod val="95000"/>
                </a:schemeClr>
              </a:solidFill>
            </p:spPr>
            <p:txBody>
              <a:bodyPr>
                <a:normAutofit/>
              </a:bodyPr>
              <a:lstStyle/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G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SG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by defining a bijection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using a single-line formula.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08708-D5AE-450A-A15D-FDDE27A8C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0808" y="444468"/>
                <a:ext cx="9193696" cy="1036262"/>
              </a:xfrm>
              <a:blipFill>
                <a:blip r:embed="rId2"/>
                <a:stretch>
                  <a:fillRect l="-796" t="-5882" b="-823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87EC9-4B94-42BC-9FC2-E6CDDE4B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712921-9C5F-4BBA-81E0-B6E406148165}"/>
                  </a:ext>
                </a:extLst>
              </p:cNvPr>
              <p:cNvSpPr txBox="1"/>
              <p:nvPr/>
            </p:nvSpPr>
            <p:spPr>
              <a:xfrm>
                <a:off x="2768048" y="1556967"/>
                <a:ext cx="3614530" cy="91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SG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SG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SG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SG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SG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SG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d>
                        <m:dPr>
                          <m:begChr m:val="⌊"/>
                          <m:endChr m:val="⌋"/>
                          <m:ctrlPr>
                            <a:rPr lang="en-SG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SG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SG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SG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SG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SG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712921-9C5F-4BBA-81E0-B6E406148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048" y="1556967"/>
                <a:ext cx="3614530" cy="914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A96A0B7-FDC4-4134-A584-C8E38F202EBA}"/>
              </a:ext>
            </a:extLst>
          </p:cNvPr>
          <p:cNvSpPr txBox="1"/>
          <p:nvPr/>
        </p:nvSpPr>
        <p:spPr>
          <a:xfrm>
            <a:off x="6520070" y="1590443"/>
            <a:ext cx="361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(Other answers possible.)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9FB579-5612-4354-B1D6-1C0ED72F6173}"/>
                  </a:ext>
                </a:extLst>
              </p:cNvPr>
              <p:cNvSpPr txBox="1"/>
              <p:nvPr/>
            </p:nvSpPr>
            <p:spPr>
              <a:xfrm>
                <a:off x="757030" y="2311050"/>
                <a:ext cx="77828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2925" indent="-542925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	</a:t>
                </a:r>
                <a:r>
                  <a:rPr lang="en-SG" sz="24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SG" sz="24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Surjectivity</a:t>
                </a:r>
                <a:r>
                  <a:rPr lang="en-SG" sz="24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1166813" indent="-542925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2.1.	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Then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non-negative or negative.</a:t>
                </a:r>
                <a:endParaRPr lang="en-SG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9FB579-5612-4354-B1D6-1C0ED72F6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30" y="2311050"/>
                <a:ext cx="7782813" cy="830997"/>
              </a:xfrm>
              <a:prstGeom prst="rect">
                <a:avLst/>
              </a:prstGeom>
              <a:blipFill>
                <a:blip r:embed="rId4"/>
                <a:stretch>
                  <a:fillRect l="-117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9C6A56-AFBD-46BC-8A7F-A8E7687D583C}"/>
                  </a:ext>
                </a:extLst>
              </p:cNvPr>
              <p:cNvSpPr txBox="1"/>
              <p:nvPr/>
            </p:nvSpPr>
            <p:spPr>
              <a:xfrm>
                <a:off x="760574" y="5462846"/>
                <a:ext cx="99339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66813" indent="-542925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2.4.	</a:t>
                </a:r>
                <a:r>
                  <a:rPr lang="en-SG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all cases, there exists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SG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SG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166813" indent="-542925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2.5.	</a:t>
                </a:r>
                <a:r>
                  <a:rPr lang="en-SG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Therefore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SG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SG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sur</a:t>
                </a:r>
                <a:r>
                  <a:rPr lang="en-SG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jective.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9C6A56-AFBD-46BC-8A7F-A8E7687D5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74" y="5462846"/>
                <a:ext cx="9933930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AC551-4E66-4367-BE8A-3E741B1BE0AC}"/>
                  </a:ext>
                </a:extLst>
              </p:cNvPr>
              <p:cNvSpPr txBox="1"/>
              <p:nvPr/>
            </p:nvSpPr>
            <p:spPr>
              <a:xfrm>
                <a:off x="7759918" y="2058630"/>
                <a:ext cx="4061194" cy="74751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function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en-SG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surjective</a:t>
                </a:r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SG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  <a:tabLst>
                    <a:tab pos="2333625" algn="l"/>
                  </a:tabLst>
                </a:pPr>
                <a14:m>
                  <m:oMath xmlns:m="http://schemas.openxmlformats.org/officeDocument/2006/math"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AC551-4E66-4367-BE8A-3E741B1BE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918" y="2058630"/>
                <a:ext cx="4061194" cy="747512"/>
              </a:xfrm>
              <a:prstGeom prst="rect">
                <a:avLst/>
              </a:prstGeom>
              <a:blipFill>
                <a:blip r:embed="rId6"/>
                <a:stretch>
                  <a:fillRect l="-1497" t="-4032"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3061E9-16D3-4AF7-B0E2-EA4A985D39CE}"/>
                  </a:ext>
                </a:extLst>
              </p:cNvPr>
              <p:cNvSpPr txBox="1"/>
              <p:nvPr/>
            </p:nvSpPr>
            <p:spPr>
              <a:xfrm>
                <a:off x="757030" y="3042970"/>
                <a:ext cx="9937474" cy="2516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66813" indent="-542925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2.2.	</a:t>
                </a:r>
                <a:r>
                  <a:rPr lang="en-SG" sz="2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Case 1: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non-negative. </a:t>
                </a:r>
              </a:p>
              <a:p>
                <a:pPr marL="2066925" indent="-900113"/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2.2.1.	Let </a:t>
                </a:r>
                <a14:m>
                  <m:oMath xmlns:m="http://schemas.openxmlformats.org/officeDocument/2006/math">
                    <m:r>
                      <a:rPr lang="en-SG" sz="22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SG" sz="22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SG" sz="22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066925" indent="-900113"/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2.2.2.	Then </a:t>
                </a:r>
                <a14:m>
                  <m:oMath xmlns:m="http://schemas.openxmlformats.org/officeDocument/2006/math">
                    <m:r>
                      <a:rPr lang="en-SG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SG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SG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SG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d>
                      <m:dPr>
                        <m:begChr m:val="⌊"/>
                        <m:endChr m:val="⌋"/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166813" indent="-542925"/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2.3.	Case 2:</a:t>
                </a:r>
                <a:r>
                  <a:rPr lang="en-SG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negative. </a:t>
                </a:r>
              </a:p>
              <a:p>
                <a:pPr marL="2066925" indent="-900113"/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2.3.1.	 Let </a:t>
                </a:r>
                <a14:m>
                  <m:oMath xmlns:m="http://schemas.openxmlformats.org/officeDocument/2006/math">
                    <m:r>
                      <a:rPr lang="en-SG" sz="2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SG" sz="2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SG" sz="2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SG" sz="22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066925" indent="-900113"/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2.3.2.	 Then </a:t>
                </a:r>
                <a14:m>
                  <m:oMath xmlns:m="http://schemas.openxmlformats.org/officeDocument/2006/math">
                    <m:r>
                      <a:rPr lang="en-SG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SG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SG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⌊"/>
                        <m:endChr m:val="⌋"/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(−2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−1)+1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SG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3061E9-16D3-4AF7-B0E2-EA4A985D3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30" y="3042970"/>
                <a:ext cx="9937474" cy="2516586"/>
              </a:xfrm>
              <a:prstGeom prst="rect">
                <a:avLst/>
              </a:prstGeom>
              <a:blipFill>
                <a:blip r:embed="rId7"/>
                <a:stretch>
                  <a:fillRect t="-1937" b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FDA3E7-268E-4A2F-8268-1CA56311F6E8}"/>
                  </a:ext>
                </a:extLst>
              </p:cNvPr>
              <p:cNvSpPr txBox="1"/>
              <p:nvPr/>
            </p:nvSpPr>
            <p:spPr>
              <a:xfrm>
                <a:off x="760574" y="6182699"/>
                <a:ext cx="8478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2925" indent="-542925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	Therefore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bijection from</a:t>
                </a:r>
                <a:r>
                  <a:rPr lang="en-SG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FDA3E7-268E-4A2F-8268-1CA56311F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74" y="6182699"/>
                <a:ext cx="8478079" cy="461665"/>
              </a:xfrm>
              <a:prstGeom prst="rect">
                <a:avLst/>
              </a:prstGeom>
              <a:blipFill>
                <a:blip r:embed="rId8"/>
                <a:stretch>
                  <a:fillRect l="-1150" t="-10526" b="-2894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0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5" grpId="0" build="p" bldLvl="2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6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/>
              <p:nvPr/>
            </p:nvSpPr>
            <p:spPr>
              <a:xfrm>
                <a:off x="893598" y="2052665"/>
                <a:ext cx="10068570" cy="32973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61950" indent="-361950">
                  <a:spcAft>
                    <a:spcPts val="1200"/>
                  </a:spcAft>
                  <a:tabLst>
                    <a:tab pos="361950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	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Apply</a:t>
                </a:r>
                <a:r>
                  <a:rPr lang="en-US" sz="28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Lemma 9.2 to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obtain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which every element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appears.</a:t>
                </a:r>
              </a:p>
              <a:p>
                <a:pPr marL="361950" indent="-361950">
                  <a:spcAft>
                    <a:spcPts val="1200"/>
                  </a:spcAft>
                  <a:tabLst>
                    <a:tab pos="361950" algn="l"/>
                  </a:tabLst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2.	Suppose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SG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</m:d>
                    <m:r>
                      <a:rPr lang="en-SG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SG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SG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SG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ℕ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We may write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61950" indent="-361950">
                  <a:spcAft>
                    <a:spcPts val="1200"/>
                  </a:spcAft>
                  <a:tabLst>
                    <a:tab pos="361950" algn="l"/>
                  </a:tabLs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 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a sequence in which every element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appears.</a:t>
                </a:r>
              </a:p>
              <a:p>
                <a:pPr marL="361950" indent="-361950">
                  <a:spcAft>
                    <a:spcPts val="1200"/>
                  </a:spcAft>
                  <a:tabLst>
                    <a:tab pos="361950" algn="l"/>
                  </a:tabLs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4. 	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</a:t>
                </a:r>
                <a:r>
                  <a:rPr lang="en-US" sz="28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by Lemma </a:t>
                </a:r>
                <a:r>
                  <a:rPr lang="en-US" sz="24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9.2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98" y="2052665"/>
                <a:ext cx="10068570" cy="3297374"/>
              </a:xfrm>
              <a:prstGeom prst="rect">
                <a:avLst/>
              </a:prstGeom>
              <a:blipFill>
                <a:blip r:embed="rId3"/>
                <a:stretch>
                  <a:fillRect l="-1272" t="-18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8D74AFC-4A00-4BC6-B79E-0D67A1E5F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1961" y="5748594"/>
                <a:ext cx="8148970" cy="797443"/>
              </a:xfr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 9.2.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 infinite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 if and only if there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which every element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appears.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8D74AFC-4A00-4BC6-B79E-0D67A1E5F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1961" y="5748594"/>
                <a:ext cx="8148970" cy="797443"/>
              </a:xfrm>
              <a:blipFill>
                <a:blip r:embed="rId4"/>
                <a:stretch>
                  <a:fillRect l="-448" t="-9774" b="-105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EEDFF456-55C6-4C9C-8FB8-BFA3DFC9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365075"/>
            <a:ext cx="1141998" cy="8959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SG" sz="4000" dirty="0">
                <a:solidFill>
                  <a:schemeClr val="bg2">
                    <a:lumMod val="50000"/>
                  </a:schemeClr>
                </a:solidFill>
              </a:rPr>
              <a:t>Q2.</a:t>
            </a:r>
            <a:endParaRPr lang="en-SG" sz="40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2977E4-B01A-40B9-926C-A4E874909C86}"/>
                  </a:ext>
                </a:extLst>
              </p:cNvPr>
              <p:cNvSpPr txBox="1"/>
              <p:nvPr/>
            </p:nvSpPr>
            <p:spPr>
              <a:xfrm>
                <a:off x="1456660" y="447261"/>
                <a:ext cx="7908543" cy="1384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countably infinite set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finite set. Show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(a)  by using the sequence argument.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2977E4-B01A-40B9-926C-A4E874909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60" y="447261"/>
                <a:ext cx="7908543" cy="1384995"/>
              </a:xfrm>
              <a:prstGeom prst="rect">
                <a:avLst/>
              </a:prstGeom>
              <a:blipFill>
                <a:blip r:embed="rId5"/>
                <a:stretch>
                  <a:fillRect l="-1619" t="-3947" r="-1465" b="-1140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6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7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456660" y="447261"/>
                <a:ext cx="7908543" cy="1384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countably infinite set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finite set. Show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(b)  by defining a bijection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60" y="447261"/>
                <a:ext cx="7908543" cy="1384995"/>
              </a:xfrm>
              <a:prstGeom prst="rect">
                <a:avLst/>
              </a:prstGeom>
              <a:blipFill>
                <a:blip r:embed="rId2"/>
                <a:stretch>
                  <a:fillRect l="-1619" t="-3947" r="-1465" b="-1140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/>
              <p:nvPr/>
            </p:nvSpPr>
            <p:spPr>
              <a:xfrm>
                <a:off x="893598" y="1832256"/>
                <a:ext cx="10068570" cy="4504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61950" indent="-361950"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	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countably infinite set, we have a bijection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ℕ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55600" indent="-355600">
                  <a:spcAft>
                    <a:spcPts val="300"/>
                  </a:spcAft>
                  <a:buAutoNum type="arabicPeriod" startAt="2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Remove all elements in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are in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After removal,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Aft>
                    <a:spcPts val="300"/>
                  </a:spcAft>
                  <a:tabLst>
                    <a:tab pos="355600" algn="l"/>
                  </a:tabLst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(Note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– see next slide.) </a:t>
                </a:r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1950" indent="-361950"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3. 	Define a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</a:t>
                </a:r>
              </a:p>
              <a:p>
                <a:pPr marL="361950" indent="-361950">
                  <a:spcAft>
                    <a:spcPts val="3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otherwise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1950" indent="-361950"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4.	As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are distinct,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Hence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injective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{0,1,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−1}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61950" indent="-361950"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5.	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there exists an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en-GB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000" i="1" dirty="0" err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en-GB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Hence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surjective from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{0,1,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−1}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61950" indent="-361950"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6.	Therefore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bijection between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{0,1,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−1}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361950" indent="-361950"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7.	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bijection between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GB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+1,⋯}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bijective between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GB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2,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⋯}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361950" indent="-361950"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8.	Therefore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bijection between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’, and hence between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98" y="1832256"/>
                <a:ext cx="10068570" cy="4504377"/>
              </a:xfrm>
              <a:prstGeom prst="rect">
                <a:avLst/>
              </a:prstGeom>
              <a:blipFill>
                <a:blip r:embed="rId3"/>
                <a:stretch>
                  <a:fillRect l="-666" t="-813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8251233C-12DA-42FD-AE83-9CD5FA67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365075"/>
            <a:ext cx="1141998" cy="8959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SG" sz="4000" dirty="0">
                <a:solidFill>
                  <a:schemeClr val="bg2">
                    <a:lumMod val="50000"/>
                  </a:schemeClr>
                </a:solidFill>
              </a:rPr>
              <a:t>Q2.</a:t>
            </a:r>
            <a:endParaRPr lang="en-SG" sz="40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8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456660" y="447261"/>
                <a:ext cx="7908543" cy="1384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countably infinite set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finite set. Show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(b)  by defining a bijection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60" y="447261"/>
                <a:ext cx="7908543" cy="1384995"/>
              </a:xfrm>
              <a:prstGeom prst="rect">
                <a:avLst/>
              </a:prstGeom>
              <a:blipFill>
                <a:blip r:embed="rId2"/>
                <a:stretch>
                  <a:fillRect l="-1619" t="-3947" r="-1465" b="-1140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8251233C-12DA-42FD-AE83-9CD5FA67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365075"/>
            <a:ext cx="1141998" cy="8959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SG" sz="4000" dirty="0">
                <a:solidFill>
                  <a:schemeClr val="bg2">
                    <a:lumMod val="50000"/>
                  </a:schemeClr>
                </a:solidFill>
              </a:rPr>
              <a:t>Q2.</a:t>
            </a:r>
            <a:endParaRPr lang="en-SG" sz="40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1B6717-261D-47F0-B0D8-29C87E00987D}"/>
                  </a:ext>
                </a:extLst>
              </p:cNvPr>
              <p:cNvSpPr txBox="1"/>
              <p:nvPr/>
            </p:nvSpPr>
            <p:spPr>
              <a:xfrm>
                <a:off x="1306287" y="2232561"/>
                <a:ext cx="9773392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99"/>
                    </a:solidFill>
                  </a:rPr>
                  <a:t>To show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</a:rPr>
                  <a:t>:</a:t>
                </a:r>
                <a:endParaRPr lang="en-SG" sz="2400" dirty="0">
                  <a:solidFill>
                    <a:srgbClr val="000099"/>
                  </a:solidFill>
                </a:endParaRPr>
              </a:p>
              <a:p>
                <a:pPr marL="903288" indent="-547688">
                  <a:tabLst>
                    <a:tab pos="1698625" algn="l"/>
                    <a:tab pos="4216400" algn="l"/>
                  </a:tabLst>
                </a:pPr>
                <a:r>
                  <a:rPr lang="en-US" sz="2000" dirty="0"/>
                  <a:t>1.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\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dirty="0"/>
                  <a:t> 	</a:t>
                </a:r>
                <a:r>
                  <a:rPr lang="en-US" sz="2000" dirty="0">
                    <a:solidFill>
                      <a:srgbClr val="006600"/>
                    </a:solidFill>
                  </a:rPr>
                  <a:t>(as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6600"/>
                    </a:solidFill>
                  </a:rPr>
                  <a:t> is derived by removed elements 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rgbClr val="0066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rgbClr val="006600"/>
                    </a:solidFill>
                  </a:rPr>
                  <a:t>)</a:t>
                </a:r>
                <a:endParaRPr lang="en-SG" sz="2000" dirty="0"/>
              </a:p>
              <a:p>
                <a:pPr marL="903288" indent="-547688">
                  <a:tabLst>
                    <a:tab pos="1698625" algn="l"/>
                    <a:tab pos="4216400" algn="l"/>
                  </a:tabLst>
                </a:pPr>
                <a:r>
                  <a:rPr lang="en-US" sz="2000" dirty="0"/>
                  <a:t>2.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	</a:t>
                </a:r>
                <a:r>
                  <a:rPr lang="en-US" sz="2000" dirty="0">
                    <a:solidFill>
                      <a:srgbClr val="006600"/>
                    </a:solidFill>
                  </a:rPr>
                  <a:t>(by definition of set difference)</a:t>
                </a:r>
                <a:endParaRPr lang="en-SG" sz="2000" dirty="0">
                  <a:solidFill>
                    <a:srgbClr val="006600"/>
                  </a:solidFill>
                </a:endParaRPr>
              </a:p>
              <a:p>
                <a:pPr marL="903288" indent="-547688">
                  <a:tabLst>
                    <a:tab pos="1698625" algn="l"/>
                    <a:tab pos="4216400" algn="l"/>
                  </a:tabLst>
                </a:pPr>
                <a:r>
                  <a:rPr lang="en-US" sz="2000" dirty="0"/>
                  <a:t>3.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)∩(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	</a:t>
                </a:r>
                <a:r>
                  <a:rPr lang="en-US" sz="2000" dirty="0">
                    <a:solidFill>
                      <a:srgbClr val="006600"/>
                    </a:solidFill>
                  </a:rPr>
                  <a:t>(by distributive law)</a:t>
                </a:r>
                <a:endParaRPr lang="en-SG" sz="2000" dirty="0">
                  <a:solidFill>
                    <a:srgbClr val="006600"/>
                  </a:solidFill>
                </a:endParaRPr>
              </a:p>
              <a:p>
                <a:pPr marL="903288" indent="-547688">
                  <a:tabLst>
                    <a:tab pos="1698625" algn="l"/>
                    <a:tab pos="4216400" algn="l"/>
                  </a:tabLst>
                </a:pPr>
                <a:r>
                  <a:rPr lang="en-US" sz="2000" dirty="0"/>
                  <a:t>4.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	</a:t>
                </a:r>
                <a:r>
                  <a:rPr lang="en-US" sz="2000" dirty="0">
                    <a:solidFill>
                      <a:srgbClr val="006600"/>
                    </a:solidFill>
                  </a:rPr>
                  <a:t>(by complement law)</a:t>
                </a:r>
                <a:endParaRPr lang="en-SG" sz="2000" dirty="0">
                  <a:solidFill>
                    <a:srgbClr val="006600"/>
                  </a:solidFill>
                </a:endParaRPr>
              </a:p>
              <a:p>
                <a:pPr marL="903288" indent="-547688">
                  <a:tabLst>
                    <a:tab pos="1698625" algn="l"/>
                    <a:tab pos="4216400" algn="l"/>
                  </a:tabLst>
                </a:pPr>
                <a:r>
                  <a:rPr lang="en-US" sz="2000" dirty="0"/>
                  <a:t>5.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	</a:t>
                </a:r>
                <a:r>
                  <a:rPr lang="en-US" sz="2000" dirty="0">
                    <a:solidFill>
                      <a:srgbClr val="006600"/>
                    </a:solidFill>
                  </a:rPr>
                  <a:t>(by identity law)</a:t>
                </a:r>
                <a:endParaRPr lang="en-SG" sz="2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1B6717-261D-47F0-B0D8-29C87E009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7" y="2232561"/>
                <a:ext cx="9773392" cy="2077492"/>
              </a:xfrm>
              <a:prstGeom prst="rect">
                <a:avLst/>
              </a:prstGeom>
              <a:blipFill>
                <a:blip r:embed="rId3"/>
                <a:stretch>
                  <a:fillRect l="-935" t="-2346" b="-4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94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85783" y="6492875"/>
            <a:ext cx="1706217" cy="365125"/>
          </a:xfrm>
        </p:spPr>
        <p:txBody>
          <a:bodyPr/>
          <a:lstStyle/>
          <a:p>
            <a:fld id="{576A5E36-E009-4840-A577-F8CF29116582}" type="slidenum">
              <a:rPr lang="en-US" sz="1600" smtClean="0">
                <a:solidFill>
                  <a:schemeClr val="bg1"/>
                </a:solidFill>
              </a:rPr>
              <a:t>9</a:t>
            </a:fld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/>
              <p:nvPr/>
            </p:nvSpPr>
            <p:spPr>
              <a:xfrm>
                <a:off x="1456660" y="447261"/>
                <a:ext cx="7908543" cy="1384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countably infinite set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finite set. Show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countable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(b)  by defining a bijection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4A6ED-FC4F-4C2D-97F4-CBF5FA47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60" y="447261"/>
                <a:ext cx="7908543" cy="1384995"/>
              </a:xfrm>
              <a:prstGeom prst="rect">
                <a:avLst/>
              </a:prstGeom>
              <a:blipFill>
                <a:blip r:embed="rId2"/>
                <a:stretch>
                  <a:fillRect l="-1603" t="-4545" r="-14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/>
              <p:nvPr/>
            </p:nvSpPr>
            <p:spPr>
              <a:xfrm>
                <a:off x="508587" y="1832256"/>
                <a:ext cx="6132844" cy="4660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SG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Proof of injectivity:</a:t>
                </a:r>
              </a:p>
              <a:p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2. Case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 ≥ 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23838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2.1 </a:t>
                </a:r>
                <a14:m>
                  <m:oMath xmlns:m="http://schemas.openxmlformats.org/officeDocument/2006/math"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23838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2.2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injectivity of </a:t>
                </a:r>
                <a14:m>
                  <m:oMath xmlns:m="http://schemas.openxmlformats.org/officeDocument/2006/math">
                    <m:r>
                      <a:rPr lang="en-SG" sz="2000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23838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2.3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3. 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23838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3.1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SG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23838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3.2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SG" sz="200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SG" sz="2000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SG" sz="200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are all distinct)</a:t>
                </a:r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4. Case 3: exactly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less than </a:t>
                </a:r>
                <a14:m>
                  <m:oMath xmlns:m="http://schemas.openxmlformats.org/officeDocument/2006/math"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66700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4.1 WLOG,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SG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66700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4.2 </a:t>
                </a:r>
                <a14:m>
                  <m:oMath xmlns:m="http://schemas.openxmlformats.org/officeDocument/2006/math"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SG" sz="2000" i="1" dirty="0">
                        <a:latin typeface="Cambria Math" panose="02040503050406030204" pitchFamily="18" charset="0"/>
                      </a:rPr>
                      <m:t>’ = </m:t>
                    </m:r>
                    <m:r>
                      <a:rPr lang="en-SG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SG" sz="20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66700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4.3 </a:t>
                </a:r>
                <a14:m>
                  <m:oMath xmlns:m="http://schemas.openxmlformats.org/officeDocument/2006/math">
                    <m:r>
                      <a:rPr lang="en-SG" sz="20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SG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definition of set difference).</a:t>
                </a:r>
              </a:p>
              <a:p>
                <a:pPr marL="266700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4.4 </a:t>
                </a:r>
                <a14:m>
                  <m:oMath xmlns:m="http://schemas.openxmlformats.org/officeDocument/2006/math">
                    <m:r>
                      <a:rPr lang="en-SG" sz="20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SG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SG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0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SG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0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0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66700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4.5 Contradiction, hence this case will never happen.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B4194-8B81-456A-83ED-751997350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87" y="1832256"/>
                <a:ext cx="6132844" cy="4660619"/>
              </a:xfrm>
              <a:prstGeom prst="rect">
                <a:avLst/>
              </a:prstGeom>
              <a:blipFill>
                <a:blip r:embed="rId3"/>
                <a:stretch>
                  <a:fillRect l="-994" t="-785" b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8251233C-12DA-42FD-AE83-9CD5FA67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2" y="365075"/>
            <a:ext cx="1141998" cy="8959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SG" sz="4000" dirty="0">
                <a:solidFill>
                  <a:schemeClr val="bg2">
                    <a:lumMod val="50000"/>
                  </a:schemeClr>
                </a:solidFill>
              </a:rPr>
              <a:t>Q2.</a:t>
            </a:r>
            <a:endParaRPr lang="en-SG" sz="40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F22FE4-5800-11B6-DDE1-4B551A7B0BE2}"/>
                  </a:ext>
                </a:extLst>
              </p:cNvPr>
              <p:cNvSpPr txBox="1"/>
              <p:nvPr/>
            </p:nvSpPr>
            <p:spPr>
              <a:xfrm>
                <a:off x="6513094" y="1832256"/>
                <a:ext cx="5277853" cy="4504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SG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Proof of </a:t>
                </a:r>
                <a:r>
                  <a:rPr lang="en-SG" sz="2000" dirty="0" err="1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surjectivity</a:t>
                </a:r>
                <a:r>
                  <a:rPr lang="en-SG" sz="2000" dirty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1. Let </a:t>
                </a:r>
                <a14:m>
                  <m:oMath xmlns:m="http://schemas.openxmlformats.org/officeDocument/2006/math"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2. Case 1: </a:t>
                </a:r>
                <a14:m>
                  <m:oMath xmlns:m="http://schemas.openxmlformats.org/officeDocument/2006/math">
                    <m:r>
                      <a:rPr lang="en-SG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SG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sz="20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585788" indent="-404813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2.1 There exists some </a:t>
                </a:r>
                <a14:m>
                  <m:oMath xmlns:m="http://schemas.openxmlformats.org/officeDocument/2006/math">
                    <m:r>
                      <a:rPr lang="en-SG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SG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</a:t>
                </a:r>
                <a:r>
                  <a:rPr lang="en-SG" sz="2000" dirty="0" err="1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surjectivity</a:t>
                </a:r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585788" indent="-404813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2.2 Then, </a:t>
                </a:r>
                <a14:m>
                  <m:oMath xmlns:m="http://schemas.openxmlformats.org/officeDocument/2006/math"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definition of </a:t>
                </a:r>
                <a14:m>
                  <m:oMath xmlns:m="http://schemas.openxmlformats.org/officeDocument/2006/math">
                    <m:r>
                      <a:rPr lang="en-SG" sz="2000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3. Case 2: </a:t>
                </a:r>
                <a14:m>
                  <m:oMath xmlns:m="http://schemas.openxmlformats.org/officeDocument/2006/math">
                    <m:r>
                      <a:rPr lang="en-SG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SG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SG" sz="20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SG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85788" indent="-361950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3.1 Then, </a:t>
                </a:r>
                <a14:m>
                  <m:oMath xmlns:m="http://schemas.openxmlformats.org/officeDocument/2006/math">
                    <m:r>
                      <a:rPr lang="en-SG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SG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SG" sz="20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628650" indent="-404813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3.2 There exists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SG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SG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err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SG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(by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SG" sz="20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SG" sz="2000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SG" sz="20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000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585788" indent="-361950"/>
                <a:r>
                  <a:rPr lang="en-SG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3.2 Then, </a:t>
                </a:r>
                <a14:m>
                  <m:oMath xmlns:m="http://schemas.openxmlformats.org/officeDocument/2006/math"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SG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 dirty="0" err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SG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(by definition of </a:t>
                </a:r>
                <a14:m>
                  <m:oMath xmlns:m="http://schemas.openxmlformats.org/officeDocument/2006/math">
                    <m:r>
                      <a:rPr lang="en-SG" sz="2000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SG" sz="2000" dirty="0">
                    <a:solidFill>
                      <a:srgbClr val="0066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F22FE4-5800-11B6-DDE1-4B551A7B0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094" y="1832256"/>
                <a:ext cx="5277853" cy="4504377"/>
              </a:xfrm>
              <a:prstGeom prst="rect">
                <a:avLst/>
              </a:prstGeom>
              <a:blipFill>
                <a:blip r:embed="rId4"/>
                <a:stretch>
                  <a:fillRect l="-1199" t="-845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54190" y="850305"/>
                <a:ext cx="3449052" cy="1064137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 marL="361950" indent="-361950">
                  <a:spcAft>
                    <a:spcPts val="300"/>
                  </a:spcAft>
                  <a:tabLst>
                    <a:tab pos="36195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</a:t>
                </a:r>
              </a:p>
              <a:p>
                <a:pPr marL="361950" indent="-361950">
                  <a:spcAft>
                    <a:spcPts val="3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otherwise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190" y="850305"/>
                <a:ext cx="3449052" cy="1064137"/>
              </a:xfrm>
              <a:prstGeom prst="rect">
                <a:avLst/>
              </a:prstGeom>
              <a:blipFill>
                <a:blip r:embed="rId5"/>
                <a:stretch>
                  <a:fillRect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16940" y="5755561"/>
                <a:ext cx="3368843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99"/>
                    </a:solidFill>
                  </a:rPr>
                  <a:t>To show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</a:rPr>
                  <a:t> is a bijection.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940" y="5755561"/>
                <a:ext cx="3368843" cy="461665"/>
              </a:xfrm>
              <a:prstGeom prst="rect">
                <a:avLst/>
              </a:prstGeom>
              <a:blipFill>
                <a:blip r:embed="rId6"/>
                <a:stretch>
                  <a:fillRect l="-2523"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72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/>
    </p:bldLst>
  </p:timing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C403805-0F28-0D4B-9A9D-D07C3B5073D2}" vid="{C6A40526-DE8D-994A-A983-BBF5A3AC01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4059</TotalTime>
  <Words>5350</Words>
  <Application>Microsoft Office PowerPoint</Application>
  <PresentationFormat>Widescreen</PresentationFormat>
  <Paragraphs>499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Cambria Math</vt:lpstr>
      <vt:lpstr>Corbel</vt:lpstr>
      <vt:lpstr>Times New Roman</vt:lpstr>
      <vt:lpstr>Theme1</vt:lpstr>
      <vt:lpstr>Cs1231S tutorial #8</vt:lpstr>
      <vt:lpstr>Learning objectives of this tutorial</vt:lpstr>
      <vt:lpstr>Quick summary</vt:lpstr>
      <vt:lpstr>Q1.</vt:lpstr>
      <vt:lpstr>Q1.</vt:lpstr>
      <vt:lpstr>Q2.</vt:lpstr>
      <vt:lpstr>Q2.</vt:lpstr>
      <vt:lpstr>Q2.</vt:lpstr>
      <vt:lpstr>Q2.</vt:lpstr>
      <vt:lpstr>Q3.</vt:lpstr>
      <vt:lpstr>Q3.</vt:lpstr>
      <vt:lpstr>Q4.</vt:lpstr>
      <vt:lpstr>Q4.</vt:lpstr>
      <vt:lpstr>Q5.</vt:lpstr>
      <vt:lpstr>Q5.</vt:lpstr>
      <vt:lpstr>Q6.</vt:lpstr>
      <vt:lpstr>Q7.</vt:lpstr>
      <vt:lpstr>Q7.</vt:lpstr>
      <vt:lpstr>Q8.</vt:lpstr>
      <vt:lpstr>Q9.</vt:lpstr>
      <vt:lpstr>Q10.</vt:lpstr>
      <vt:lpstr>Q10.</vt:lpstr>
      <vt:lpstr>Q10.</vt:lpstr>
      <vt:lpstr>Q10.</vt:lpstr>
      <vt:lpstr>Q10.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CS1231 Tutorial #8 T12</dc:title>
  <dc:creator>Eng Cheong Teo</dc:creator>
  <cp:lastModifiedBy>Tuck-Choy Aaron TAN</cp:lastModifiedBy>
  <cp:revision>460</cp:revision>
  <dcterms:created xsi:type="dcterms:W3CDTF">2020-08-29T13:48:12Z</dcterms:created>
  <dcterms:modified xsi:type="dcterms:W3CDTF">2025-09-30T04:13:30Z</dcterms:modified>
</cp:coreProperties>
</file>