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27"/>
  </p:notesMasterIdLst>
  <p:handoutMasterIdLst>
    <p:handoutMasterId r:id="rId28"/>
  </p:handoutMasterIdLst>
  <p:sldIdLst>
    <p:sldId id="256" r:id="rId2"/>
    <p:sldId id="578" r:id="rId3"/>
    <p:sldId id="468" r:id="rId4"/>
    <p:sldId id="525" r:id="rId5"/>
    <p:sldId id="557" r:id="rId6"/>
    <p:sldId id="558" r:id="rId7"/>
    <p:sldId id="559" r:id="rId8"/>
    <p:sldId id="576" r:id="rId9"/>
    <p:sldId id="560" r:id="rId10"/>
    <p:sldId id="561" r:id="rId11"/>
    <p:sldId id="562" r:id="rId12"/>
    <p:sldId id="564" r:id="rId13"/>
    <p:sldId id="563" r:id="rId14"/>
    <p:sldId id="565" r:id="rId15"/>
    <p:sldId id="566" r:id="rId16"/>
    <p:sldId id="568" r:id="rId17"/>
    <p:sldId id="569" r:id="rId18"/>
    <p:sldId id="570" r:id="rId19"/>
    <p:sldId id="571" r:id="rId20"/>
    <p:sldId id="572" r:id="rId21"/>
    <p:sldId id="573" r:id="rId22"/>
    <p:sldId id="574" r:id="rId23"/>
    <p:sldId id="567" r:id="rId24"/>
    <p:sldId id="575" r:id="rId25"/>
    <p:sldId id="308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CCFF"/>
    <a:srgbClr val="CCFFFF"/>
    <a:srgbClr val="E2FFC5"/>
    <a:srgbClr val="FFFFCC"/>
    <a:srgbClr val="A50021"/>
    <a:srgbClr val="CCFF99"/>
    <a:srgbClr val="E5E5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5" autoAdjust="0"/>
    <p:restoredTop sz="91636" autoAdjust="0"/>
  </p:normalViewPr>
  <p:slideViewPr>
    <p:cSldViewPr snapToGrid="0">
      <p:cViewPr varScale="1">
        <p:scale>
          <a:sx n="102" d="100"/>
          <a:sy n="102" d="100"/>
        </p:scale>
        <p:origin x="19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3420" y="7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1/13/2025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88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07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20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87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33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34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30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64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60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0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46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22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07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13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1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6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7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2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228600" indent="-228600" eaLnBrk="1" hangingPunct="1">
              <a:buFont typeface="+mj-lt"/>
              <a:buAutoNum type="arabicPeriod"/>
            </a:pPr>
            <a:r>
              <a:rPr lang="en-SG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An </a:t>
            </a:r>
            <a:r>
              <a:rPr lang="en-SG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imperative language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uses a sequence of statements to determine how to reach a certain goal. These statements are said to change the state of the program as each one is executed in turn.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en-SG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A </a:t>
            </a:r>
            <a:r>
              <a:rPr lang="en-SG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procedural language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is a type of computer programming </a:t>
            </a:r>
            <a:r>
              <a:rPr lang="en-SG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language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 that specifies a series of well-structured steps and procedures within its programming context to compose a program. It contains a systematic order of statements, functions and commands to complete a computational task or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60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 eaLnBrk="1" hangingPunct="1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2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US"/>
              <a:t>Lecture #1: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4abc.blogspot.sg/2010/08/latest-technology-in-computer-hardware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verclock3d.net/reviews/cpu_mainboard/the_computer_council_-_clocked_gamer_quad/1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tech3news.com/most-recent-computer-technolog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computer-hardware-explained.com/what-is-a-motherboar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ets.netlify.app/module/676ca3a07d7f5ffc1741dc6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new-techpc.blogspot.sg/2012/10/latest-in-computer-technology.html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abhanjamindiaits.com/blogdetailedpage.aspx?id=66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custom-build-computers.com/Latest-Computer-Hardware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verge.com/2014/1/6/5282472/intel-announces-edison-a-computer-the-size-of-an-sd-car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#1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058333" y="3462867"/>
            <a:ext cx="7128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Introduction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From High-Level Languages to Computer </a:t>
            </a:r>
            <a:r>
              <a:rPr lang="en-US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Organisation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SG" sz="2400" dirty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en-SG" sz="24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AY2024</a:t>
            </a:r>
            <a:r>
              <a:rPr lang="en-SG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/25 </a:t>
            </a:r>
            <a:r>
              <a:rPr lang="en-SG" sz="2400" dirty="0">
                <a:solidFill>
                  <a:srgbClr val="C00000"/>
                </a:solidFill>
                <a:latin typeface="Calibri" panose="020F0502020204030204" pitchFamily="34" charset="0"/>
              </a:rPr>
              <a:t>Semester 2)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15D3C8C-F8A4-4A66-BE96-54C9419C9038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4158341" y="4683134"/>
            <a:ext cx="1" cy="11028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2. C Programming Language (2/4)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6" y="1398081"/>
            <a:ext cx="829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Creating a C program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DBDC9A-19F1-4CCB-B8CA-FE0C69C5E471}"/>
              </a:ext>
            </a:extLst>
          </p:cNvPr>
          <p:cNvGrpSpPr/>
          <p:nvPr/>
        </p:nvGrpSpPr>
        <p:grpSpPr>
          <a:xfrm>
            <a:off x="3069769" y="2746432"/>
            <a:ext cx="2177144" cy="504612"/>
            <a:chOff x="3069770" y="2284768"/>
            <a:chExt cx="2177144" cy="5046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C45FBE0-2367-4516-9CBC-8AB93CC320D1}"/>
                </a:ext>
              </a:extLst>
            </p:cNvPr>
            <p:cNvSpPr/>
            <p:nvPr/>
          </p:nvSpPr>
          <p:spPr>
            <a:xfrm>
              <a:off x="3069771" y="2284768"/>
              <a:ext cx="2177143" cy="50461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4BB28F-C368-42B4-97CE-3BB7EC40C48D}"/>
                </a:ext>
              </a:extLst>
            </p:cNvPr>
            <p:cNvSpPr txBox="1"/>
            <p:nvPr/>
          </p:nvSpPr>
          <p:spPr>
            <a:xfrm>
              <a:off x="3069770" y="2303524"/>
              <a:ext cx="2177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Source code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3CA4CC-E8ED-4A96-9EE7-BB12368AEB97}"/>
              </a:ext>
            </a:extLst>
          </p:cNvPr>
          <p:cNvGrpSpPr/>
          <p:nvPr/>
        </p:nvGrpSpPr>
        <p:grpSpPr>
          <a:xfrm>
            <a:off x="3069769" y="4239826"/>
            <a:ext cx="2177145" cy="504612"/>
            <a:chOff x="3069769" y="3515358"/>
            <a:chExt cx="2177145" cy="5046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C1AAD-8997-47E9-91A7-FD91017EB24A}"/>
                </a:ext>
              </a:extLst>
            </p:cNvPr>
            <p:cNvSpPr/>
            <p:nvPr/>
          </p:nvSpPr>
          <p:spPr>
            <a:xfrm>
              <a:off x="3069771" y="3515358"/>
              <a:ext cx="2177143" cy="50461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92C44E-4A4F-4B7F-9434-E29976415BFA}"/>
                </a:ext>
              </a:extLst>
            </p:cNvPr>
            <p:cNvSpPr txBox="1"/>
            <p:nvPr/>
          </p:nvSpPr>
          <p:spPr>
            <a:xfrm>
              <a:off x="3069769" y="3558556"/>
              <a:ext cx="2177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Object code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5B90C7-572C-44CE-AF46-CD545F601931}"/>
              </a:ext>
            </a:extLst>
          </p:cNvPr>
          <p:cNvGrpSpPr/>
          <p:nvPr/>
        </p:nvGrpSpPr>
        <p:grpSpPr>
          <a:xfrm>
            <a:off x="3069770" y="5785996"/>
            <a:ext cx="2177143" cy="504612"/>
            <a:chOff x="3069771" y="4745949"/>
            <a:chExt cx="2177143" cy="5046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8F0006-A4BB-4B06-AB64-A7FE2048F864}"/>
                </a:ext>
              </a:extLst>
            </p:cNvPr>
            <p:cNvSpPr/>
            <p:nvPr/>
          </p:nvSpPr>
          <p:spPr>
            <a:xfrm>
              <a:off x="3069771" y="4745949"/>
              <a:ext cx="2177143" cy="50461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70382A-BA3C-4FF1-A8D7-C077BE496A38}"/>
                </a:ext>
              </a:extLst>
            </p:cNvPr>
            <p:cNvSpPr txBox="1"/>
            <p:nvPr/>
          </p:nvSpPr>
          <p:spPr>
            <a:xfrm>
              <a:off x="3069771" y="4813589"/>
              <a:ext cx="2177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Executable code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88C8A9-4C9E-4C73-B783-9D3C6073C6B0}"/>
              </a:ext>
            </a:extLst>
          </p:cNvPr>
          <p:cNvGrpSpPr/>
          <p:nvPr/>
        </p:nvGrpSpPr>
        <p:grpSpPr>
          <a:xfrm>
            <a:off x="3462140" y="2039208"/>
            <a:ext cx="1392405" cy="400111"/>
            <a:chOff x="3413511" y="2039208"/>
            <a:chExt cx="1392405" cy="40011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7A3E82-4FC0-489F-9D66-DEBD0DBF75DF}"/>
                </a:ext>
              </a:extLst>
            </p:cNvPr>
            <p:cNvSpPr/>
            <p:nvPr/>
          </p:nvSpPr>
          <p:spPr>
            <a:xfrm>
              <a:off x="3413511" y="2039208"/>
              <a:ext cx="1392405" cy="4001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E11139-AC3D-45EB-880E-5D8A74716B86}"/>
                </a:ext>
              </a:extLst>
            </p:cNvPr>
            <p:cNvSpPr txBox="1"/>
            <p:nvPr/>
          </p:nvSpPr>
          <p:spPr>
            <a:xfrm>
              <a:off x="3508744" y="2054597"/>
              <a:ext cx="1222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Editor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6DAC8C-F59A-48BD-94F2-D00BDE7FEE38}"/>
              </a:ext>
            </a:extLst>
          </p:cNvPr>
          <p:cNvGrpSpPr/>
          <p:nvPr/>
        </p:nvGrpSpPr>
        <p:grpSpPr>
          <a:xfrm>
            <a:off x="3462139" y="5071750"/>
            <a:ext cx="1392405" cy="400111"/>
            <a:chOff x="3413511" y="2039208"/>
            <a:chExt cx="1392405" cy="40011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5007F34-79D6-4B7D-A08F-49A8BC9B6770}"/>
                </a:ext>
              </a:extLst>
            </p:cNvPr>
            <p:cNvSpPr/>
            <p:nvPr/>
          </p:nvSpPr>
          <p:spPr>
            <a:xfrm>
              <a:off x="3413511" y="2039208"/>
              <a:ext cx="1392405" cy="4001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DF2356-90B3-40B0-B315-0BD15A12B322}"/>
                </a:ext>
              </a:extLst>
            </p:cNvPr>
            <p:cNvSpPr txBox="1"/>
            <p:nvPr/>
          </p:nvSpPr>
          <p:spPr>
            <a:xfrm>
              <a:off x="3508744" y="2054597"/>
              <a:ext cx="1222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Linker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42EC898-EDE7-4283-BAC2-922C4E979904}"/>
              </a:ext>
            </a:extLst>
          </p:cNvPr>
          <p:cNvCxnSpPr>
            <a:stCxn id="17" idx="2"/>
            <a:endCxn id="5" idx="0"/>
          </p:cNvCxnSpPr>
          <p:nvPr/>
        </p:nvCxnSpPr>
        <p:spPr>
          <a:xfrm flipH="1">
            <a:off x="4158341" y="2439319"/>
            <a:ext cx="2" cy="32586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489F4A-4FB5-46CD-8C4A-5986A1D9125E}"/>
              </a:ext>
            </a:extLst>
          </p:cNvPr>
          <p:cNvCxnSpPr>
            <a:cxnSpLocks/>
          </p:cNvCxnSpPr>
          <p:nvPr/>
        </p:nvCxnSpPr>
        <p:spPr>
          <a:xfrm>
            <a:off x="4158341" y="3251044"/>
            <a:ext cx="0" cy="9887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04CE3A-C84B-4E3F-B918-DA76FCE4471A}"/>
              </a:ext>
            </a:extLst>
          </p:cNvPr>
          <p:cNvGrpSpPr/>
          <p:nvPr/>
        </p:nvGrpSpPr>
        <p:grpSpPr>
          <a:xfrm>
            <a:off x="3462139" y="3541655"/>
            <a:ext cx="1392405" cy="400111"/>
            <a:chOff x="3413511" y="2039208"/>
            <a:chExt cx="1392405" cy="40011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444365-BE33-4F45-AD42-8CF59A250A84}"/>
                </a:ext>
              </a:extLst>
            </p:cNvPr>
            <p:cNvSpPr/>
            <p:nvPr/>
          </p:nvSpPr>
          <p:spPr>
            <a:xfrm>
              <a:off x="3413511" y="2039208"/>
              <a:ext cx="1392405" cy="4001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C2EE52-ACC4-473E-87A1-0D7ED584C45D}"/>
                </a:ext>
              </a:extLst>
            </p:cNvPr>
            <p:cNvSpPr txBox="1"/>
            <p:nvPr/>
          </p:nvSpPr>
          <p:spPr>
            <a:xfrm>
              <a:off x="3508744" y="2054597"/>
              <a:ext cx="1222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Compiler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21C477-0238-4EEF-BBBA-198D8194794C}"/>
              </a:ext>
            </a:extLst>
          </p:cNvPr>
          <p:cNvGrpSpPr/>
          <p:nvPr/>
        </p:nvGrpSpPr>
        <p:grpSpPr>
          <a:xfrm>
            <a:off x="1251019" y="4948427"/>
            <a:ext cx="1528825" cy="665866"/>
            <a:chOff x="3069770" y="3505802"/>
            <a:chExt cx="1528825" cy="66586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D54C940-B4DE-4E42-BDAE-22134497ABE7}"/>
                </a:ext>
              </a:extLst>
            </p:cNvPr>
            <p:cNvSpPr/>
            <p:nvPr/>
          </p:nvSpPr>
          <p:spPr>
            <a:xfrm>
              <a:off x="3069773" y="3515357"/>
              <a:ext cx="1528822" cy="6563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35C1C7-A87D-40BE-A694-5763BD8BE4C1}"/>
                </a:ext>
              </a:extLst>
            </p:cNvPr>
            <p:cNvSpPr txBox="1"/>
            <p:nvPr/>
          </p:nvSpPr>
          <p:spPr>
            <a:xfrm>
              <a:off x="3069770" y="3505802"/>
              <a:ext cx="1528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Other object codes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02CB2F-5964-40B4-98DF-8943215D56CB}"/>
              </a:ext>
            </a:extLst>
          </p:cNvPr>
          <p:cNvGrpSpPr/>
          <p:nvPr/>
        </p:nvGrpSpPr>
        <p:grpSpPr>
          <a:xfrm>
            <a:off x="5486400" y="4928892"/>
            <a:ext cx="1557180" cy="675846"/>
            <a:chOff x="3069773" y="3495822"/>
            <a:chExt cx="1557180" cy="67584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F2C5BA-1184-4E49-9F05-78833C048D4D}"/>
                </a:ext>
              </a:extLst>
            </p:cNvPr>
            <p:cNvSpPr/>
            <p:nvPr/>
          </p:nvSpPr>
          <p:spPr>
            <a:xfrm>
              <a:off x="3069773" y="3515357"/>
              <a:ext cx="1557180" cy="6563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FFCB26-8547-4A57-BAD9-D8CD45CEBAEA}"/>
                </a:ext>
              </a:extLst>
            </p:cNvPr>
            <p:cNvSpPr txBox="1"/>
            <p:nvPr/>
          </p:nvSpPr>
          <p:spPr>
            <a:xfrm>
              <a:off x="3077726" y="3495822"/>
              <a:ext cx="1465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Function libraries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F3261C2-8F8B-45FB-9DAB-C13FC45F58AB}"/>
              </a:ext>
            </a:extLst>
          </p:cNvPr>
          <p:cNvCxnSpPr>
            <a:cxnSpLocks/>
            <a:stCxn id="38" idx="3"/>
            <a:endCxn id="26" idx="1"/>
          </p:cNvCxnSpPr>
          <p:nvPr/>
        </p:nvCxnSpPr>
        <p:spPr>
          <a:xfrm>
            <a:off x="2779844" y="5271593"/>
            <a:ext cx="682295" cy="2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E6964DF-F41C-4295-A331-C794EA184760}"/>
              </a:ext>
            </a:extLst>
          </p:cNvPr>
          <p:cNvCxnSpPr>
            <a:cxnSpLocks/>
            <a:stCxn id="40" idx="1"/>
            <a:endCxn id="26" idx="3"/>
          </p:cNvCxnSpPr>
          <p:nvPr/>
        </p:nvCxnSpPr>
        <p:spPr>
          <a:xfrm flipH="1" flipV="1">
            <a:off x="4854544" y="5271806"/>
            <a:ext cx="631856" cy="47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918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0" y="1257423"/>
            <a:ext cx="7543800" cy="52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53" y="1596853"/>
            <a:ext cx="3627643" cy="1900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6" y="5458000"/>
            <a:ext cx="7533014" cy="837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/>
          <a:stretch/>
        </p:blipFill>
        <p:spPr>
          <a:xfrm>
            <a:off x="447535" y="3767683"/>
            <a:ext cx="7525110" cy="1468345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2. C Programming Language (3/4)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34B570-EE3F-40EC-B131-595D11D44C95}"/>
              </a:ext>
            </a:extLst>
          </p:cNvPr>
          <p:cNvGrpSpPr/>
          <p:nvPr/>
        </p:nvGrpSpPr>
        <p:grpSpPr>
          <a:xfrm>
            <a:off x="7438529" y="1059406"/>
            <a:ext cx="990767" cy="400111"/>
            <a:chOff x="3413511" y="2039208"/>
            <a:chExt cx="1392405" cy="40011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183D3B5-D491-4766-BE0E-598B31B36835}"/>
                </a:ext>
              </a:extLst>
            </p:cNvPr>
            <p:cNvSpPr/>
            <p:nvPr/>
          </p:nvSpPr>
          <p:spPr>
            <a:xfrm>
              <a:off x="3413511" y="2039208"/>
              <a:ext cx="1392405" cy="400111"/>
            </a:xfrm>
            <a:prstGeom prst="roundRect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3E2E1BD-1E48-493F-A3D8-9775C951DFA1}"/>
                </a:ext>
              </a:extLst>
            </p:cNvPr>
            <p:cNvSpPr txBox="1"/>
            <p:nvPr/>
          </p:nvSpPr>
          <p:spPr>
            <a:xfrm>
              <a:off x="3561457" y="2054597"/>
              <a:ext cx="1047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Edit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3C7C391-B01A-4B4B-9E7F-B06022536524}"/>
              </a:ext>
            </a:extLst>
          </p:cNvPr>
          <p:cNvGrpSpPr/>
          <p:nvPr/>
        </p:nvGrpSpPr>
        <p:grpSpPr>
          <a:xfrm>
            <a:off x="7298502" y="3332223"/>
            <a:ext cx="1388297" cy="661720"/>
            <a:chOff x="3413511" y="2039208"/>
            <a:chExt cx="1951086" cy="6617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2594822-4CA6-4C14-8044-65F1588099C7}"/>
                </a:ext>
              </a:extLst>
            </p:cNvPr>
            <p:cNvSpPr/>
            <p:nvPr/>
          </p:nvSpPr>
          <p:spPr>
            <a:xfrm>
              <a:off x="3413511" y="2039208"/>
              <a:ext cx="1951086" cy="646331"/>
            </a:xfrm>
            <a:prstGeom prst="roundRect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8F7641-D431-4EFD-AAB6-C6EFB33B8E94}"/>
                </a:ext>
              </a:extLst>
            </p:cNvPr>
            <p:cNvSpPr txBox="1"/>
            <p:nvPr/>
          </p:nvSpPr>
          <p:spPr>
            <a:xfrm>
              <a:off x="3561457" y="2054597"/>
              <a:ext cx="1618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Compile and link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82FC0A1-8222-4DF8-B733-2A975BA8975A}"/>
              </a:ext>
            </a:extLst>
          </p:cNvPr>
          <p:cNvGrpSpPr/>
          <p:nvPr/>
        </p:nvGrpSpPr>
        <p:grpSpPr>
          <a:xfrm>
            <a:off x="7284599" y="5491780"/>
            <a:ext cx="1388297" cy="400111"/>
            <a:chOff x="3413511" y="2039208"/>
            <a:chExt cx="1951086" cy="400111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F6485D7-95A1-44CC-A2A8-7C917BB699E2}"/>
                </a:ext>
              </a:extLst>
            </p:cNvPr>
            <p:cNvSpPr/>
            <p:nvPr/>
          </p:nvSpPr>
          <p:spPr>
            <a:xfrm>
              <a:off x="3413511" y="2039208"/>
              <a:ext cx="1951086" cy="400111"/>
            </a:xfrm>
            <a:prstGeom prst="roundRect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FA4C0B-6472-4038-8A1C-DDB9F59E073B}"/>
                </a:ext>
              </a:extLst>
            </p:cNvPr>
            <p:cNvSpPr txBox="1"/>
            <p:nvPr/>
          </p:nvSpPr>
          <p:spPr>
            <a:xfrm>
              <a:off x="3561457" y="2054597"/>
              <a:ext cx="1638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41BF04D-D66C-4F73-895E-3DB7F32E5527}"/>
              </a:ext>
            </a:extLst>
          </p:cNvPr>
          <p:cNvSpPr txBox="1"/>
          <p:nvPr/>
        </p:nvSpPr>
        <p:spPr>
          <a:xfrm>
            <a:off x="457200" y="1860252"/>
            <a:ext cx="2850931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Illustration on SoC UNIX server</a:t>
            </a:r>
          </a:p>
        </p:txBody>
      </p:sp>
      <p:sp>
        <p:nvSpPr>
          <p:cNvPr id="2" name="Oval 1"/>
          <p:cNvSpPr/>
          <p:nvPr/>
        </p:nvSpPr>
        <p:spPr>
          <a:xfrm>
            <a:off x="5134707" y="4142551"/>
            <a:ext cx="2303821" cy="4479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38897" y="5422275"/>
            <a:ext cx="830307" cy="3478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9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30141"/>
          <a:stretch/>
        </p:blipFill>
        <p:spPr>
          <a:xfrm>
            <a:off x="447535" y="1339810"/>
            <a:ext cx="7525110" cy="1025769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2. C Programming Language (4/4)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3C7C391-B01A-4B4B-9E7F-B06022536524}"/>
              </a:ext>
            </a:extLst>
          </p:cNvPr>
          <p:cNvGrpSpPr/>
          <p:nvPr/>
        </p:nvGrpSpPr>
        <p:grpSpPr>
          <a:xfrm>
            <a:off x="7466667" y="1443062"/>
            <a:ext cx="1388297" cy="661720"/>
            <a:chOff x="3413511" y="2039208"/>
            <a:chExt cx="1951086" cy="6617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2594822-4CA6-4C14-8044-65F1588099C7}"/>
                </a:ext>
              </a:extLst>
            </p:cNvPr>
            <p:cNvSpPr/>
            <p:nvPr/>
          </p:nvSpPr>
          <p:spPr>
            <a:xfrm>
              <a:off x="3413511" y="2039208"/>
              <a:ext cx="1951086" cy="646331"/>
            </a:xfrm>
            <a:prstGeom prst="roundRect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8F7641-D431-4EFD-AAB6-C6EFB33B8E94}"/>
                </a:ext>
              </a:extLst>
            </p:cNvPr>
            <p:cNvSpPr txBox="1"/>
            <p:nvPr/>
          </p:nvSpPr>
          <p:spPr>
            <a:xfrm>
              <a:off x="3561457" y="2054597"/>
              <a:ext cx="1618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solidFill>
                    <a:schemeClr val="bg1"/>
                  </a:solidFill>
                </a:rPr>
                <a:t>Compile and link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0F22652-74AE-445D-BC57-AAA7AD3F146E}"/>
              </a:ext>
            </a:extLst>
          </p:cNvPr>
          <p:cNvSpPr txBox="1"/>
          <p:nvPr/>
        </p:nvSpPr>
        <p:spPr>
          <a:xfrm>
            <a:off x="558691" y="2574482"/>
            <a:ext cx="829627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The command </a:t>
            </a:r>
            <a:r>
              <a:rPr lang="en-SG" sz="2400" dirty="0" err="1">
                <a:solidFill>
                  <a:srgbClr val="C00000"/>
                </a:solidFill>
              </a:rPr>
              <a:t>gcc</a:t>
            </a:r>
            <a:r>
              <a:rPr lang="en-SG" sz="2400" dirty="0"/>
              <a:t> hides all the details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Using </a:t>
            </a:r>
            <a:r>
              <a:rPr lang="en-SG" sz="2400" dirty="0" err="1">
                <a:solidFill>
                  <a:srgbClr val="C00000"/>
                </a:solidFill>
              </a:rPr>
              <a:t>gcc</a:t>
            </a:r>
            <a:r>
              <a:rPr lang="en-SG" sz="2400" dirty="0">
                <a:solidFill>
                  <a:srgbClr val="C00000"/>
                </a:solidFill>
              </a:rPr>
              <a:t> –v </a:t>
            </a:r>
            <a:r>
              <a:rPr lang="en-SG" sz="2400" dirty="0" err="1">
                <a:solidFill>
                  <a:srgbClr val="C00000"/>
                </a:solidFill>
              </a:rPr>
              <a:t>HelloWorld.c</a:t>
            </a:r>
            <a:r>
              <a:rPr lang="en-SG" sz="2400" dirty="0"/>
              <a:t> will display all the details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The process goes through the following steps to generate machine code: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000" dirty="0" err="1"/>
              <a:t>Preprocessing</a:t>
            </a:r>
            <a:endParaRPr lang="en-SG" sz="2000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000" dirty="0"/>
              <a:t>Compilation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000" dirty="0"/>
              <a:t>Assembler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000" dirty="0"/>
              <a:t>Linker</a:t>
            </a:r>
          </a:p>
        </p:txBody>
      </p:sp>
    </p:spTree>
    <p:extLst>
      <p:ext uri="{BB962C8B-B14F-4D97-AF65-F5344CB8AC3E}">
        <p14:creationId xmlns:p14="http://schemas.microsoft.com/office/powerpoint/2010/main" val="32922587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3. Abstraction (1/3)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2783A-A552-4767-BB63-8266A4756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9" t="15927" r="3908" b="7138"/>
          <a:stretch/>
        </p:blipFill>
        <p:spPr>
          <a:xfrm>
            <a:off x="4761068" y="1076474"/>
            <a:ext cx="3593223" cy="53131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A7DFA4-51E7-4BF6-AE54-6CDA92E0FAD7}"/>
              </a:ext>
            </a:extLst>
          </p:cNvPr>
          <p:cNvSpPr txBox="1"/>
          <p:nvPr/>
        </p:nvSpPr>
        <p:spPr>
          <a:xfrm>
            <a:off x="457200" y="1398081"/>
            <a:ext cx="4097390" cy="1723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High-level language</a:t>
            </a:r>
          </a:p>
          <a:p>
            <a:pPr marL="623888" lvl="1" indent="-260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/>
              <a:t>Level of abstraction closer to problem domain</a:t>
            </a:r>
          </a:p>
          <a:p>
            <a:pPr marL="623888" lvl="1" indent="-260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/>
              <a:t>Provides productivity and portability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3A10E-B1C4-45B9-B6A4-B1D06E0ACB6D}"/>
              </a:ext>
            </a:extLst>
          </p:cNvPr>
          <p:cNvSpPr txBox="1"/>
          <p:nvPr/>
        </p:nvSpPr>
        <p:spPr>
          <a:xfrm>
            <a:off x="457200" y="3285552"/>
            <a:ext cx="4097390" cy="10926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Assembly language</a:t>
            </a:r>
          </a:p>
          <a:p>
            <a:pPr marL="623888" lvl="1" indent="-260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/>
              <a:t>Textual and symbolic representation of instructions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D5512E-2C66-4F97-852E-7103944CC05D}"/>
              </a:ext>
            </a:extLst>
          </p:cNvPr>
          <p:cNvSpPr txBox="1"/>
          <p:nvPr/>
        </p:nvSpPr>
        <p:spPr>
          <a:xfrm>
            <a:off x="457200" y="4689559"/>
            <a:ext cx="4097390" cy="1461939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Machine code (object code or binary)</a:t>
            </a:r>
          </a:p>
          <a:p>
            <a:pPr marL="623888" lvl="1" indent="-260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dirty="0"/>
              <a:t>Binary bits of instructions and data</a:t>
            </a:r>
          </a:p>
        </p:txBody>
      </p:sp>
    </p:spTree>
    <p:extLst>
      <p:ext uri="{BB962C8B-B14F-4D97-AF65-F5344CB8AC3E}">
        <p14:creationId xmlns:p14="http://schemas.microsoft.com/office/powerpoint/2010/main" val="302150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3. Abstraction Layers (2/3)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BF04D-D66C-4F73-895E-3DB7F32E5527}"/>
              </a:ext>
            </a:extLst>
          </p:cNvPr>
          <p:cNvSpPr txBox="1"/>
          <p:nvPr/>
        </p:nvSpPr>
        <p:spPr>
          <a:xfrm>
            <a:off x="5946481" y="838174"/>
            <a:ext cx="3005789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Hardware/Software Stack in Computer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082413" y="1887794"/>
            <a:ext cx="3701446" cy="501445"/>
            <a:chOff x="3082413" y="1887794"/>
            <a:chExt cx="3701446" cy="501445"/>
          </a:xfrm>
        </p:grpSpPr>
        <p:sp>
          <p:nvSpPr>
            <p:cNvPr id="2" name="Rectangle 1"/>
            <p:cNvSpPr/>
            <p:nvPr/>
          </p:nvSpPr>
          <p:spPr>
            <a:xfrm>
              <a:off x="3082413" y="1887794"/>
              <a:ext cx="3701446" cy="5014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05981" y="1941783"/>
              <a:ext cx="2809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Application software</a:t>
              </a:r>
              <a:endParaRPr lang="en-US" sz="20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696066" y="2389239"/>
            <a:ext cx="6081862" cy="921448"/>
            <a:chOff x="1696066" y="2389239"/>
            <a:chExt cx="6081862" cy="921448"/>
          </a:xfrm>
        </p:grpSpPr>
        <p:sp>
          <p:nvSpPr>
            <p:cNvPr id="13" name="Rectangle 12"/>
            <p:cNvSpPr/>
            <p:nvPr/>
          </p:nvSpPr>
          <p:spPr>
            <a:xfrm>
              <a:off x="1696066" y="2389239"/>
              <a:ext cx="6081862" cy="92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9513" y="2463118"/>
              <a:ext cx="2542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Operating System</a:t>
              </a:r>
              <a:endParaRPr lang="en-US" sz="2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71121" y="2070543"/>
            <a:ext cx="1528915" cy="1238220"/>
            <a:chOff x="1553498" y="3544319"/>
            <a:chExt cx="1528915" cy="1238220"/>
          </a:xfrm>
        </p:grpSpPr>
        <p:grpSp>
          <p:nvGrpSpPr>
            <p:cNvPr id="5" name="Group 4"/>
            <p:cNvGrpSpPr/>
            <p:nvPr/>
          </p:nvGrpSpPr>
          <p:grpSpPr>
            <a:xfrm>
              <a:off x="1553498" y="3544319"/>
              <a:ext cx="1528915" cy="412741"/>
              <a:chOff x="1553498" y="3544319"/>
              <a:chExt cx="1528915" cy="40011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553498" y="3544320"/>
                <a:ext cx="1528915" cy="4001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93440" y="3544319"/>
                <a:ext cx="1449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/>
                  <a:t>Compiler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553498" y="3957059"/>
              <a:ext cx="1528915" cy="412741"/>
              <a:chOff x="1553498" y="3544319"/>
              <a:chExt cx="1528915" cy="40011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53498" y="3544320"/>
                <a:ext cx="1528915" cy="4001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93440" y="3544319"/>
                <a:ext cx="1449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/>
                  <a:t>Assembler</a:t>
                </a:r>
                <a:endParaRPr lang="en-US" sz="20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553498" y="4369798"/>
              <a:ext cx="1528915" cy="412741"/>
              <a:chOff x="1553498" y="3544319"/>
              <a:chExt cx="1528915" cy="40011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553498" y="3544320"/>
                <a:ext cx="1528915" cy="4001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93440" y="3544319"/>
                <a:ext cx="1449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000" dirty="0"/>
                  <a:t>Linker</a:t>
                </a:r>
                <a:endParaRPr lang="en-US" sz="2000" dirty="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500037" y="2896022"/>
            <a:ext cx="991836" cy="412741"/>
            <a:chOff x="1553499" y="3544319"/>
            <a:chExt cx="1056545" cy="400111"/>
          </a:xfrm>
        </p:grpSpPr>
        <p:sp>
          <p:nvSpPr>
            <p:cNvPr id="35" name="Rectangle 34"/>
            <p:cNvSpPr/>
            <p:nvPr/>
          </p:nvSpPr>
          <p:spPr>
            <a:xfrm>
              <a:off x="1553499" y="3544320"/>
              <a:ext cx="1056545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93441" y="3544319"/>
              <a:ext cx="1016602" cy="35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Loader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91873" y="2896022"/>
            <a:ext cx="1294787" cy="412741"/>
            <a:chOff x="1553498" y="3544319"/>
            <a:chExt cx="1294787" cy="400111"/>
          </a:xfrm>
        </p:grpSpPr>
        <p:sp>
          <p:nvSpPr>
            <p:cNvPr id="38" name="Rectangle 37"/>
            <p:cNvSpPr/>
            <p:nvPr/>
          </p:nvSpPr>
          <p:spPr>
            <a:xfrm>
              <a:off x="1553498" y="3544320"/>
              <a:ext cx="1294787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93440" y="3544319"/>
              <a:ext cx="1254845" cy="35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Scheduler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86661" y="2896023"/>
            <a:ext cx="1791593" cy="412740"/>
            <a:chOff x="1782430" y="3544320"/>
            <a:chExt cx="1779105" cy="400110"/>
          </a:xfrm>
        </p:grpSpPr>
        <p:sp>
          <p:nvSpPr>
            <p:cNvPr id="41" name="Rectangle 40"/>
            <p:cNvSpPr/>
            <p:nvPr/>
          </p:nvSpPr>
          <p:spPr>
            <a:xfrm>
              <a:off x="1782430" y="3544320"/>
              <a:ext cx="1779105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82431" y="3560291"/>
              <a:ext cx="1779104" cy="35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/>
                <a:t>Device Drivers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96065" y="3772138"/>
            <a:ext cx="2035675" cy="416585"/>
            <a:chOff x="1782429" y="3544320"/>
            <a:chExt cx="2021486" cy="403837"/>
          </a:xfrm>
        </p:grpSpPr>
        <p:sp>
          <p:nvSpPr>
            <p:cNvPr id="45" name="Rectangle 44"/>
            <p:cNvSpPr/>
            <p:nvPr/>
          </p:nvSpPr>
          <p:spPr>
            <a:xfrm>
              <a:off x="1782429" y="3544320"/>
              <a:ext cx="2021486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77427" y="3560291"/>
              <a:ext cx="1801605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Processor</a:t>
              </a:r>
              <a:endParaRPr lang="en-US" sz="2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31740" y="3772138"/>
            <a:ext cx="2035675" cy="416585"/>
            <a:chOff x="1782429" y="3544320"/>
            <a:chExt cx="2021486" cy="403837"/>
          </a:xfrm>
        </p:grpSpPr>
        <p:sp>
          <p:nvSpPr>
            <p:cNvPr id="63" name="Rectangle 62"/>
            <p:cNvSpPr/>
            <p:nvPr/>
          </p:nvSpPr>
          <p:spPr>
            <a:xfrm>
              <a:off x="1782429" y="3544320"/>
              <a:ext cx="2021486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77427" y="3560291"/>
              <a:ext cx="1801605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Memory</a:t>
              </a:r>
              <a:endParaRPr lang="en-US" sz="20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767415" y="3772138"/>
            <a:ext cx="2035675" cy="416585"/>
            <a:chOff x="1782429" y="3544320"/>
            <a:chExt cx="2021486" cy="403837"/>
          </a:xfrm>
        </p:grpSpPr>
        <p:sp>
          <p:nvSpPr>
            <p:cNvPr id="66" name="Rectangle 65"/>
            <p:cNvSpPr/>
            <p:nvPr/>
          </p:nvSpPr>
          <p:spPr>
            <a:xfrm>
              <a:off x="1782429" y="3544320"/>
              <a:ext cx="2021486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77427" y="3560291"/>
              <a:ext cx="1801605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I/O System</a:t>
              </a:r>
              <a:endParaRPr lang="en-US" sz="20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696064" y="4179107"/>
            <a:ext cx="6107026" cy="416585"/>
            <a:chOff x="1782429" y="3544320"/>
            <a:chExt cx="6064459" cy="403837"/>
          </a:xfrm>
        </p:grpSpPr>
        <p:sp>
          <p:nvSpPr>
            <p:cNvPr id="69" name="Rectangle 68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 err="1"/>
                <a:t>Datapath</a:t>
              </a:r>
              <a:r>
                <a:rPr lang="en-SG" sz="2000" dirty="0"/>
                <a:t> &amp; Control Design</a:t>
              </a:r>
              <a:endParaRPr lang="en-US" sz="2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6064" y="4582231"/>
            <a:ext cx="6107026" cy="416585"/>
            <a:chOff x="1782429" y="3544320"/>
            <a:chExt cx="6064459" cy="403837"/>
          </a:xfrm>
        </p:grpSpPr>
        <p:sp>
          <p:nvSpPr>
            <p:cNvPr id="72" name="Rectangle 71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Digital Logic Design</a:t>
              </a:r>
              <a:endParaRPr lang="en-US" sz="20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96064" y="4993547"/>
            <a:ext cx="6107026" cy="416585"/>
            <a:chOff x="1782429" y="3544320"/>
            <a:chExt cx="6064459" cy="403837"/>
          </a:xfrm>
        </p:grpSpPr>
        <p:sp>
          <p:nvSpPr>
            <p:cNvPr id="75" name="Rectangle 74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Circuit Design</a:t>
              </a:r>
              <a:endParaRPr lang="en-US" sz="2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96064" y="5406287"/>
            <a:ext cx="6107026" cy="416585"/>
            <a:chOff x="1782429" y="3544320"/>
            <a:chExt cx="6064459" cy="403837"/>
          </a:xfrm>
        </p:grpSpPr>
        <p:sp>
          <p:nvSpPr>
            <p:cNvPr id="78" name="Rectangle 77"/>
            <p:cNvSpPr/>
            <p:nvPr/>
          </p:nvSpPr>
          <p:spPr>
            <a:xfrm>
              <a:off x="1782429" y="3544320"/>
              <a:ext cx="606445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877427" y="3560291"/>
              <a:ext cx="5814163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Transistors</a:t>
              </a:r>
              <a:endParaRPr lang="en-US" sz="2000" dirty="0"/>
            </a:p>
          </p:txBody>
        </p:sp>
      </p:grpSp>
      <p:sp>
        <p:nvSpPr>
          <p:cNvPr id="7" name="TextBox 6"/>
          <p:cNvSpPr txBox="1"/>
          <p:nvPr/>
        </p:nvSpPr>
        <p:spPr>
          <a:xfrm rot="16200000">
            <a:off x="506945" y="2411826"/>
            <a:ext cx="138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>
                <a:solidFill>
                  <a:srgbClr val="C00000"/>
                </a:solidFill>
              </a:rPr>
              <a:t>Software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16200000">
            <a:off x="506944" y="4537867"/>
            <a:ext cx="138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>
                <a:solidFill>
                  <a:srgbClr val="C00000"/>
                </a:solidFill>
              </a:rPr>
              <a:t>Hardware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39773" y="3304380"/>
            <a:ext cx="6845581" cy="477374"/>
            <a:chOff x="1339773" y="3304380"/>
            <a:chExt cx="6845581" cy="477374"/>
          </a:xfrm>
        </p:grpSpPr>
        <p:sp>
          <p:nvSpPr>
            <p:cNvPr id="8" name="Rectangle 7"/>
            <p:cNvSpPr/>
            <p:nvPr/>
          </p:nvSpPr>
          <p:spPr>
            <a:xfrm>
              <a:off x="1339773" y="3304380"/>
              <a:ext cx="6845581" cy="47737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76912" y="3304380"/>
              <a:ext cx="5171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Instruction Set Architecture (ISA)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 flipV="1">
            <a:off x="1504335" y="1887794"/>
            <a:ext cx="0" cy="1377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504335" y="3781754"/>
            <a:ext cx="0" cy="2037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139513" y="2483283"/>
            <a:ext cx="2542944" cy="37994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348215" y="1919382"/>
            <a:ext cx="110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0000FF"/>
                </a:solidFill>
              </a:rPr>
              <a:t>CS2106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6682457" y="2201333"/>
            <a:ext cx="756921" cy="28195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2149987" y="2114202"/>
            <a:ext cx="1189086" cy="31406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711219" y="1372909"/>
            <a:ext cx="110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7030A0"/>
                </a:solidFill>
              </a:rPr>
              <a:t>CS4212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2176913" y="1719767"/>
            <a:ext cx="206364" cy="37282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0" name="Oval 15359"/>
          <p:cNvSpPr/>
          <p:nvPr/>
        </p:nvSpPr>
        <p:spPr>
          <a:xfrm>
            <a:off x="999387" y="3224326"/>
            <a:ext cx="7275369" cy="1785696"/>
          </a:xfrm>
          <a:prstGeom prst="ellipse">
            <a:avLst/>
          </a:prstGeom>
          <a:solidFill>
            <a:srgbClr val="FFCCFF">
              <a:alpha val="27843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7751139" y="4499005"/>
            <a:ext cx="137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rgbClr val="C00000"/>
                </a:solidFill>
              </a:rPr>
              <a:t>CS2100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7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1000"/>
                                        <p:tgtEl>
                                          <p:spTgt spid="1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0" grpId="0"/>
      <p:bldP spid="87" grpId="0" animBg="1"/>
      <p:bldP spid="88" grpId="0"/>
      <p:bldP spid="93" grpId="0" animBg="1"/>
      <p:bldP spid="94" grpId="0"/>
      <p:bldP spid="15360" grpId="0" animBg="1"/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3. Abstraction (3/3)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1BF04D-D66C-4F73-895E-3DB7F32E5527}"/>
              </a:ext>
            </a:extLst>
          </p:cNvPr>
          <p:cNvSpPr txBox="1"/>
          <p:nvPr/>
        </p:nvSpPr>
        <p:spPr>
          <a:xfrm>
            <a:off x="4758236" y="772494"/>
            <a:ext cx="368678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Level of Representation</a:t>
            </a:r>
          </a:p>
        </p:txBody>
      </p:sp>
      <p:pic>
        <p:nvPicPr>
          <p:cNvPr id="83" name="Picture 4" descr="lev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434" y="1329447"/>
            <a:ext cx="7086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829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(1/6)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62000" y="1371600"/>
            <a:ext cx="7239000" cy="3975100"/>
            <a:chOff x="528" y="1248"/>
            <a:chExt cx="4560" cy="250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528" y="1248"/>
              <a:ext cx="2095" cy="988"/>
              <a:chOff x="528" y="1200"/>
              <a:chExt cx="2095" cy="988"/>
            </a:xfrm>
          </p:grpSpPr>
          <p:pic>
            <p:nvPicPr>
              <p:cNvPr id="18" name="Picture 5" descr="Automobil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8775"/>
              <a:stretch>
                <a:fillRect/>
              </a:stretch>
            </p:blipFill>
            <p:spPr bwMode="auto">
              <a:xfrm>
                <a:off x="624" y="1200"/>
                <a:ext cx="1999" cy="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528" y="1248"/>
                <a:ext cx="678" cy="29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>
                    <a:latin typeface="Times New Roman" pitchFamily="18" charset="0"/>
                  </a:rPr>
                  <a:t> </a:t>
                </a:r>
                <a:r>
                  <a:rPr lang="en-US" sz="2000">
                    <a:latin typeface="Calibri" pitchFamily="34" charset="0"/>
                  </a:rPr>
                  <a:t>Driver</a:t>
                </a:r>
              </a:p>
            </p:txBody>
          </p:sp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3504" y="2330"/>
              <a:ext cx="1584" cy="1422"/>
              <a:chOff x="3504" y="2330"/>
              <a:chExt cx="1584" cy="1422"/>
            </a:xfrm>
          </p:grpSpPr>
          <p:pic>
            <p:nvPicPr>
              <p:cNvPr id="16" name="Picture 6" descr="PC_operato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91" t="7733" r="3442" b="8583"/>
              <a:stretch>
                <a:fillRect/>
              </a:stretch>
            </p:blipFill>
            <p:spPr bwMode="auto">
              <a:xfrm>
                <a:off x="3504" y="2330"/>
                <a:ext cx="1488" cy="1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4032" y="3456"/>
                <a:ext cx="1056" cy="296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>
                    <a:latin typeface="Times New Roman" pitchFamily="18" charset="0"/>
                  </a:rPr>
                  <a:t> </a:t>
                </a:r>
                <a:r>
                  <a:rPr lang="en-US" sz="2000">
                    <a:latin typeface="Calibri" pitchFamily="34" charset="0"/>
                  </a:rPr>
                  <a:t>Programmer</a:t>
                </a:r>
              </a:p>
            </p:txBody>
          </p:sp>
        </p:grp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440" y="1536"/>
              <a:ext cx="2064" cy="15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343400" y="1905000"/>
            <a:ext cx="40957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Example: An automobile augments our power of locomotion.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38200" y="3581400"/>
            <a:ext cx="38100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 computer is a device capable of solving problems according to designed programs. It simply augments our power of storage and speed of calculation. </a:t>
            </a:r>
          </a:p>
        </p:txBody>
      </p:sp>
    </p:spTree>
    <p:extLst>
      <p:ext uri="{BB962C8B-B14F-4D97-AF65-F5344CB8AC3E}">
        <p14:creationId xmlns:p14="http://schemas.microsoft.com/office/powerpoint/2010/main" val="2034823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(2/6)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57199" y="1234159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From </a:t>
            </a:r>
            <a:r>
              <a:rPr lang="en-US" dirty="0">
                <a:solidFill>
                  <a:srgbClr val="800000"/>
                </a:solidFill>
              </a:rPr>
              <a:t>computer </a:t>
            </a:r>
            <a:r>
              <a:rPr lang="en-US" dirty="0" err="1">
                <a:solidFill>
                  <a:srgbClr val="800000"/>
                </a:solidFill>
              </a:rPr>
              <a:t>organisation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perspective, we study the </a:t>
            </a:r>
            <a:r>
              <a:rPr lang="en-US" dirty="0">
                <a:solidFill>
                  <a:srgbClr val="800000"/>
                </a:solidFill>
              </a:rPr>
              <a:t>components </a:t>
            </a:r>
            <a:r>
              <a:rPr lang="en-US" dirty="0"/>
              <a:t>and </a:t>
            </a:r>
            <a:r>
              <a:rPr lang="en-US" dirty="0">
                <a:solidFill>
                  <a:srgbClr val="800000"/>
                </a:solidFill>
              </a:rPr>
              <a:t>how they work together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Processor, memory, input/output devices, networks, …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</a:pP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8" name="Picture 27" descr="latest-technology-in-computer-hardwa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438400"/>
            <a:ext cx="4276356" cy="311372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9600" y="5791200"/>
            <a:ext cx="579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Credit: </a:t>
            </a:r>
            <a:r>
              <a:rPr lang="en-US" sz="1100" dirty="0">
                <a:hlinkClick r:id="rId4"/>
              </a:rPr>
              <a:t>http://tech4abc.blogspot.sg/2010/08/latest-technology-in-computer-hardwares.html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874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(3/6)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Picture 8" descr="most_recent_computer_t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34159"/>
            <a:ext cx="5029200" cy="4879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6172200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Credit: </a:t>
            </a:r>
            <a:r>
              <a:rPr lang="en-US" sz="1100" dirty="0">
                <a:hlinkClick r:id="rId4"/>
              </a:rPr>
              <a:t>http://tech3news.com/most-recent-computer-technology/</a:t>
            </a:r>
            <a:r>
              <a:rPr lang="en-US" sz="11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1143000"/>
            <a:ext cx="35052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Power supply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Motherboard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>
                <a:solidFill>
                  <a:srgbClr val="C00000"/>
                </a:solidFill>
              </a:rPr>
              <a:t>Central Processing Unit (CPU)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Random Access Memory (RAM)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Hard drive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Cooling fan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en-US" sz="1600" dirty="0"/>
              <a:t>I/O devices</a:t>
            </a:r>
          </a:p>
        </p:txBody>
      </p:sp>
      <p:pic>
        <p:nvPicPr>
          <p:cNvPr id="14" name="Picture 13" descr="20121022368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276600"/>
            <a:ext cx="1981200" cy="23420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00" y="5562600"/>
            <a:ext cx="3505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Credit: </a:t>
            </a:r>
            <a:r>
              <a:rPr lang="en-US" sz="1100" dirty="0">
                <a:hlinkClick r:id="rId6"/>
              </a:rPr>
              <a:t>http://www.overclock3d.net/reviews/cpu_mainboard/the_computer_council_-_clocked_gamer_quad/1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87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(4/6)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17870" y="138655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 motherboard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304070" y="1386559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400" kern="0" dirty="0">
                <a:latin typeface="+mn-lt"/>
                <a:cs typeface="+mn-cs"/>
              </a:rPr>
              <a:t>Intel i7 Processor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1670" y="1919959"/>
            <a:ext cx="3505200" cy="2488287"/>
            <a:chOff x="381000" y="1905000"/>
            <a:chExt cx="3505200" cy="2488287"/>
          </a:xfrm>
        </p:grpSpPr>
        <p:pic>
          <p:nvPicPr>
            <p:cNvPr id="19" name="Picture 18" descr="motherboard-labelled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905000"/>
              <a:ext cx="3505200" cy="208729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57200" y="3962400"/>
              <a:ext cx="3276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Credit: </a:t>
              </a:r>
              <a:r>
                <a:rPr lang="en-US" sz="1100" dirty="0">
                  <a:hlinkClick r:id="rId4"/>
                </a:rPr>
                <a:t>http://www.computer-hardware-explained.com/what-is-a-motherboard.html</a:t>
              </a:r>
              <a:r>
                <a:rPr lang="en-US" sz="1100" dirty="0"/>
                <a:t> </a:t>
              </a:r>
            </a:p>
          </p:txBody>
        </p:sp>
      </p:grpSp>
      <p:pic>
        <p:nvPicPr>
          <p:cNvPr id="1026" name="Picture 2" descr="How to Read and Understand a CPU Die | GamersNexus - Gaming PC Builds &amp;  Hardware Benchmarks">
            <a:extLst>
              <a:ext uri="{FF2B5EF4-FFF2-40B4-BE49-F238E27FC236}">
                <a16:creationId xmlns:a16="http://schemas.microsoft.com/office/drawing/2014/main" id="{3B299A31-BB5D-22C4-996B-DB2EA0B4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33" y="2224759"/>
            <a:ext cx="4791267" cy="31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l Core i7 processor review | TechRadar">
            <a:extLst>
              <a:ext uri="{FF2B5EF4-FFF2-40B4-BE49-F238E27FC236}">
                <a16:creationId xmlns:a16="http://schemas.microsoft.com/office/drawing/2014/main" id="{0C0FEB42-AB6E-FC1C-AB46-5782BAF3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30" y="1162235"/>
            <a:ext cx="1527740" cy="11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93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AFB3-5B66-B999-65FA-4EF13F50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Blended Learning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E45DC-BC71-B07A-F71D-55A4C328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1600201"/>
            <a:ext cx="8701549" cy="2434472"/>
          </a:xfrm>
        </p:spPr>
        <p:txBody>
          <a:bodyPr>
            <a:normAutofit/>
          </a:bodyPr>
          <a:lstStyle/>
          <a:p>
            <a:r>
              <a:rPr lang="en-US" dirty="0"/>
              <a:t>Lecture slides and videos will be uploaded in advance.</a:t>
            </a:r>
          </a:p>
          <a:p>
            <a:r>
              <a:rPr lang="en-US" dirty="0"/>
              <a:t>We have recitations </a:t>
            </a:r>
            <a:r>
              <a:rPr lang="en-US" dirty="0">
                <a:solidFill>
                  <a:srgbClr val="C00000"/>
                </a:solidFill>
              </a:rPr>
              <a:t>every Monday </a:t>
            </a:r>
            <a:r>
              <a:rPr lang="en-US" dirty="0"/>
              <a:t>face-to-face and over Zoom (hybrid) to answer your questions and do additional exercises.</a:t>
            </a:r>
          </a:p>
          <a:p>
            <a:pPr lvl="2"/>
            <a:r>
              <a:rPr lang="en-US" dirty="0"/>
              <a:t>First meeting on </a:t>
            </a:r>
            <a:r>
              <a:rPr lang="en-US" b="1" dirty="0" smtClean="0"/>
              <a:t>13 </a:t>
            </a:r>
            <a:r>
              <a:rPr lang="en-US" b="1" dirty="0"/>
              <a:t>January </a:t>
            </a:r>
            <a:r>
              <a:rPr lang="en-US" b="1" dirty="0" smtClean="0"/>
              <a:t>2025, </a:t>
            </a:r>
            <a:r>
              <a:rPr lang="en-US" b="1" dirty="0" err="1"/>
              <a:t>10am</a:t>
            </a:r>
            <a:r>
              <a:rPr lang="en-US" b="1" dirty="0"/>
              <a:t> – </a:t>
            </a:r>
            <a:r>
              <a:rPr lang="en-US" b="1" dirty="0" err="1"/>
              <a:t>12nn</a:t>
            </a:r>
            <a:r>
              <a:rPr lang="en-US" b="1" dirty="0"/>
              <a:t>.</a:t>
            </a:r>
          </a:p>
          <a:p>
            <a:pPr lvl="2"/>
            <a:r>
              <a:rPr lang="en-US" dirty="0"/>
              <a:t>Hybrid: </a:t>
            </a:r>
            <a:r>
              <a:rPr lang="en-US" dirty="0" err="1" smtClean="0"/>
              <a:t>LT8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Zoom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7B283-722C-CD26-F815-A7BB3234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135" y="4110874"/>
            <a:ext cx="850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may post questions on </a:t>
            </a:r>
            <a:r>
              <a:rPr lang="en-US" dirty="0" err="1"/>
              <a:t>netlify</a:t>
            </a:r>
            <a:r>
              <a:rPr lang="en-US" dirty="0"/>
              <a:t> </a:t>
            </a:r>
            <a:r>
              <a:rPr lang="en-US" dirty="0" err="1" smtClean="0"/>
              <a:t>QnA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sets.netlify.app</a:t>
            </a:r>
            <a:r>
              <a:rPr lang="en-US" dirty="0" smtClean="0">
                <a:hlinkClick r:id="rId2"/>
              </a:rPr>
              <a:t>/module/</a:t>
            </a:r>
            <a:r>
              <a:rPr lang="en-US" dirty="0" err="1" smtClean="0">
                <a:hlinkClick r:id="rId2"/>
              </a:rPr>
              <a:t>676ca3a07d7f5ffc1741dc65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47914"/>
            <a:ext cx="1695842" cy="1695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374" y="6499557"/>
            <a:ext cx="1335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QnA</a:t>
            </a:r>
            <a:r>
              <a:rPr lang="en-US" sz="1600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129529834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(5/6)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51403" y="1753385"/>
            <a:ext cx="6879242" cy="3922505"/>
            <a:chOff x="851403" y="1753385"/>
            <a:chExt cx="6879242" cy="3922505"/>
          </a:xfrm>
        </p:grpSpPr>
        <p:sp>
          <p:nvSpPr>
            <p:cNvPr id="52" name="Rectangle 51"/>
            <p:cNvSpPr/>
            <p:nvPr/>
          </p:nvSpPr>
          <p:spPr>
            <a:xfrm>
              <a:off x="2780907" y="1753385"/>
              <a:ext cx="3020234" cy="392250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994061" y="1970202"/>
              <a:ext cx="2628143" cy="20731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00482" y="2046261"/>
              <a:ext cx="2628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b="1" dirty="0"/>
                <a:t>Central Processing Unit </a:t>
              </a:r>
            </a:p>
            <a:p>
              <a:pPr algn="ctr"/>
              <a:r>
                <a:rPr lang="en-SG" sz="1600" b="1" dirty="0"/>
                <a:t>(CPU</a:t>
              </a:r>
              <a:r>
                <a:rPr lang="en-SG" sz="1600" dirty="0"/>
                <a:t>)</a:t>
              </a:r>
              <a:endParaRPr lang="en-US" sz="16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29000" y="2772560"/>
              <a:ext cx="1742440" cy="415077"/>
              <a:chOff x="6085378" y="2750443"/>
              <a:chExt cx="1742440" cy="415077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6085378" y="2750443"/>
                <a:ext cx="1742440" cy="4150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222539" y="2788704"/>
                <a:ext cx="1410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Control Unit</a:t>
                </a:r>
                <a:endParaRPr lang="en-US" sz="16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429000" y="3348414"/>
              <a:ext cx="1742440" cy="415077"/>
              <a:chOff x="6256632" y="3307043"/>
              <a:chExt cx="1742440" cy="415077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256632" y="3307043"/>
                <a:ext cx="1742440" cy="41507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495392" y="3345304"/>
                <a:ext cx="12196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ALU</a:t>
                </a:r>
                <a:endParaRPr lang="en-US" sz="1600" dirty="0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3000482" y="4813834"/>
              <a:ext cx="2628143" cy="6953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29000" y="4992244"/>
              <a:ext cx="1742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b="1" dirty="0"/>
                <a:t>Memory Unit</a:t>
              </a:r>
              <a:endParaRPr lang="en-US" sz="16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4671331" y="4043352"/>
              <a:ext cx="0" cy="7704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955706" y="4043352"/>
              <a:ext cx="0" cy="7704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187019" y="3386674"/>
              <a:ext cx="5938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801141" y="3386674"/>
              <a:ext cx="5938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851403" y="3038987"/>
              <a:ext cx="1335616" cy="695375"/>
              <a:chOff x="851403" y="1917839"/>
              <a:chExt cx="1335616" cy="69537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851403" y="1917839"/>
                <a:ext cx="1335616" cy="6953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017970" y="1970202"/>
                <a:ext cx="10024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Input Device</a:t>
                </a:r>
                <a:endParaRPr lang="en-US" sz="16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395029" y="3038987"/>
              <a:ext cx="1335616" cy="695375"/>
              <a:chOff x="851403" y="1917839"/>
              <a:chExt cx="1335616" cy="69537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851403" y="1917839"/>
                <a:ext cx="1335616" cy="6953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017970" y="1970202"/>
                <a:ext cx="10024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dirty="0"/>
                  <a:t>Output Device</a:t>
                </a:r>
                <a:endParaRPr lang="en-US" sz="1600" dirty="0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E23BC8-A5C5-46BF-9622-EA3129EF9ADC}"/>
              </a:ext>
            </a:extLst>
          </p:cNvPr>
          <p:cNvSpPr txBox="1"/>
          <p:nvPr/>
        </p:nvSpPr>
        <p:spPr>
          <a:xfrm>
            <a:off x="5882641" y="5862320"/>
            <a:ext cx="29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ALU: Arithmetic/Logic Unit</a:t>
            </a:r>
          </a:p>
        </p:txBody>
      </p:sp>
    </p:spTree>
    <p:extLst>
      <p:ext uri="{BB962C8B-B14F-4D97-AF65-F5344CB8AC3E}">
        <p14:creationId xmlns:p14="http://schemas.microsoft.com/office/powerpoint/2010/main" val="40684631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4. So, What is a Computer? (6/6)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7199" y="1378670"/>
            <a:ext cx="323810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generation…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oup 31"/>
          <p:cNvGrpSpPr/>
          <p:nvPr/>
        </p:nvGrpSpPr>
        <p:grpSpPr>
          <a:xfrm>
            <a:off x="3962399" y="1378670"/>
            <a:ext cx="5029200" cy="2171700"/>
            <a:chOff x="3962400" y="1143000"/>
            <a:chExt cx="5029200" cy="2171700"/>
          </a:xfrm>
        </p:grpSpPr>
        <p:pic>
          <p:nvPicPr>
            <p:cNvPr id="25" name="Picture 24" descr="next-gen-com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1143000"/>
              <a:ext cx="2895600" cy="21717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8000" y="1905000"/>
              <a:ext cx="2133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Credit: </a:t>
              </a:r>
              <a:r>
                <a:rPr lang="en-US" sz="1100" dirty="0">
                  <a:hlinkClick r:id="rId4"/>
                </a:rPr>
                <a:t>http://www.custom-build-computers.com/Latest-Computer-Hardware.html</a:t>
              </a:r>
              <a:r>
                <a:rPr lang="en-US" sz="1100" dirty="0"/>
                <a:t> </a:t>
              </a:r>
            </a:p>
          </p:txBody>
        </p:sp>
      </p:grpSp>
      <p:grpSp>
        <p:nvGrpSpPr>
          <p:cNvPr id="44" name="Group 30"/>
          <p:cNvGrpSpPr/>
          <p:nvPr/>
        </p:nvGrpSpPr>
        <p:grpSpPr>
          <a:xfrm>
            <a:off x="380999" y="2902670"/>
            <a:ext cx="4267200" cy="2869287"/>
            <a:chOff x="381000" y="2667000"/>
            <a:chExt cx="4267200" cy="2869287"/>
          </a:xfrm>
        </p:grpSpPr>
        <p:pic>
          <p:nvPicPr>
            <p:cNvPr id="45" name="Picture 44" descr="prabhanjamits11142012%2024512%20PMcool-latest-new-best-tech-electronic-gadgets-070305_logisys-finger-mouse-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2667000"/>
              <a:ext cx="3190875" cy="237460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381000" y="5105400"/>
              <a:ext cx="4267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Credit: </a:t>
              </a:r>
            </a:p>
            <a:p>
              <a:r>
                <a:rPr lang="en-US" sz="1100" dirty="0">
                  <a:hlinkClick r:id="rId6"/>
                </a:rPr>
                <a:t>http://www.prabhanjamindiaits.com/blogdetailedpage.aspx?id=66</a:t>
              </a:r>
              <a:r>
                <a:rPr lang="en-US" sz="1100" dirty="0"/>
                <a:t> </a:t>
              </a:r>
            </a:p>
          </p:txBody>
        </p:sp>
      </p:grpSp>
      <p:grpSp>
        <p:nvGrpSpPr>
          <p:cNvPr id="47" name="Group 32"/>
          <p:cNvGrpSpPr/>
          <p:nvPr/>
        </p:nvGrpSpPr>
        <p:grpSpPr>
          <a:xfrm>
            <a:off x="5488780" y="3694881"/>
            <a:ext cx="2738437" cy="2657564"/>
            <a:chOff x="5638800" y="3429000"/>
            <a:chExt cx="2738437" cy="2657564"/>
          </a:xfrm>
        </p:grpSpPr>
        <p:pic>
          <p:nvPicPr>
            <p:cNvPr id="48" name="Picture 47" descr="ATT2717115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8800" y="3429000"/>
              <a:ext cx="2738437" cy="203804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5638800" y="5486400"/>
              <a:ext cx="2667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Credit: </a:t>
              </a:r>
              <a:r>
                <a:rPr lang="en-US" sz="1100" dirty="0">
                  <a:hlinkClick r:id="rId8"/>
                </a:rPr>
                <a:t>http://new-techpc.blogspot.sg/2012/10/latest-in-computer-technology.html</a:t>
              </a:r>
              <a:r>
                <a:rPr lang="en-US" sz="11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363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6</a:t>
            </a:r>
            <a:r>
              <a:rPr lang="en-SG" sz="3600" baseline="30000" dirty="0">
                <a:solidFill>
                  <a:srgbClr val="0000FF"/>
                </a:solidFill>
                <a:latin typeface="+mn-lt"/>
              </a:rPr>
              <a:t>th</a:t>
            </a:r>
            <a:r>
              <a:rPr lang="en-SG" sz="3600" dirty="0">
                <a:solidFill>
                  <a:srgbClr val="0000FF"/>
                </a:solidFill>
                <a:latin typeface="+mn-lt"/>
              </a:rPr>
              <a:t> January 2014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3731" r="23533" b="6250"/>
          <a:stretch/>
        </p:blipFill>
        <p:spPr bwMode="auto">
          <a:xfrm>
            <a:off x="637880" y="1234159"/>
            <a:ext cx="716359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81480" y="2977829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4"/>
              </a:rPr>
              <a:t>http://www.theverge.com/2014/1/6/5282472/intel-announces-edison-a-computer-the-size-of-an-sd-card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7638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 Why Study Computer Organisation?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816" y="1349381"/>
            <a:ext cx="75750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Computer </a:t>
            </a:r>
            <a:r>
              <a:rPr lang="en-US" sz="2400" dirty="0" err="1">
                <a:solidFill>
                  <a:srgbClr val="C00000"/>
                </a:solidFill>
              </a:rPr>
              <a:t>organisation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the study of internal working, structuring and implementation of a computer system.</a:t>
            </a:r>
            <a:endParaRPr lang="en-SG" sz="2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It refers to the level of abstraction above the digital logic level, but below the operating system level.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" b="6836"/>
          <a:stretch/>
        </p:blipFill>
        <p:spPr>
          <a:xfrm>
            <a:off x="1393920" y="3374885"/>
            <a:ext cx="5642811" cy="31570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883120" y="4531807"/>
            <a:ext cx="1615007" cy="1256044"/>
            <a:chOff x="7305151" y="4531807"/>
            <a:chExt cx="1615007" cy="1256044"/>
          </a:xfrm>
        </p:grpSpPr>
        <p:sp>
          <p:nvSpPr>
            <p:cNvPr id="4" name="Right Brace 3"/>
            <p:cNvSpPr/>
            <p:nvPr/>
          </p:nvSpPr>
          <p:spPr>
            <a:xfrm>
              <a:off x="7305151" y="4531807"/>
              <a:ext cx="238649" cy="1256044"/>
            </a:xfrm>
            <a:prstGeom prst="rightBrace">
              <a:avLst>
                <a:gd name="adj1" fmla="val 40591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43800" y="4928996"/>
              <a:ext cx="1376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rgbClr val="C00000"/>
                  </a:solidFill>
                </a:rPr>
                <a:t>CS2100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017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199" y="587828"/>
            <a:ext cx="849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 Why Study Computer Organisation?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BF04D-D66C-4F73-895E-3DB7F32E5527}"/>
              </a:ext>
            </a:extLst>
          </p:cNvPr>
          <p:cNvSpPr txBox="1"/>
          <p:nvPr/>
        </p:nvSpPr>
        <p:spPr>
          <a:xfrm>
            <a:off x="1060190" y="1217034"/>
            <a:ext cx="31600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(From user to builder)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199" y="1714870"/>
            <a:ext cx="8229600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You want to call yourself a </a:t>
            </a:r>
            <a:r>
              <a:rPr lang="en-US" dirty="0">
                <a:solidFill>
                  <a:srgbClr val="800000"/>
                </a:solidFill>
              </a:rPr>
              <a:t>computer scientist/specialist</a:t>
            </a:r>
            <a:r>
              <a:rPr lang="en-US" dirty="0"/>
              <a:t>.</a:t>
            </a:r>
          </a:p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You want to </a:t>
            </a:r>
            <a:r>
              <a:rPr lang="en-US" dirty="0">
                <a:solidFill>
                  <a:srgbClr val="800000"/>
                </a:solidFill>
              </a:rPr>
              <a:t>build</a:t>
            </a:r>
            <a:r>
              <a:rPr lang="en-US" dirty="0"/>
              <a:t> software people use.</a:t>
            </a:r>
          </a:p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You need to make purchasing </a:t>
            </a:r>
            <a:r>
              <a:rPr lang="en-US" dirty="0">
                <a:solidFill>
                  <a:srgbClr val="800000"/>
                </a:solidFill>
              </a:rPr>
              <a:t>decisions</a:t>
            </a:r>
            <a:r>
              <a:rPr lang="en-US" dirty="0"/>
              <a:t>.</a:t>
            </a:r>
          </a:p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You need to offer “expert” </a:t>
            </a:r>
            <a:r>
              <a:rPr lang="en-US" dirty="0">
                <a:solidFill>
                  <a:srgbClr val="800000"/>
                </a:solidFill>
              </a:rPr>
              <a:t>advice</a:t>
            </a:r>
            <a:r>
              <a:rPr lang="en-US" dirty="0"/>
              <a:t>.</a:t>
            </a:r>
          </a:p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Hardware and software affect performance</a:t>
            </a:r>
          </a:p>
          <a:p>
            <a:pPr marL="622300" lvl="1" indent="-3476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Algorithm determines number of source-level statements </a:t>
            </a:r>
            <a:br>
              <a:rPr lang="en-US" dirty="0"/>
            </a:br>
            <a:r>
              <a:rPr lang="en-US" dirty="0">
                <a:solidFill>
                  <a:srgbClr val="0000CC"/>
                </a:solidFill>
              </a:rPr>
              <a:t>(</a:t>
            </a:r>
            <a:r>
              <a:rPr lang="en-US" dirty="0" err="1">
                <a:solidFill>
                  <a:srgbClr val="0000CC"/>
                </a:solidFill>
              </a:rPr>
              <a:t>eg</a:t>
            </a:r>
            <a:r>
              <a:rPr lang="en-US" dirty="0">
                <a:solidFill>
                  <a:srgbClr val="0000CC"/>
                </a:solidFill>
              </a:rPr>
              <a:t>: CS1010, CS2030, CS2040, CS3230)</a:t>
            </a:r>
          </a:p>
          <a:p>
            <a:pPr marL="622300" lvl="1" indent="-3476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Language, compiler, and architecture determine machine instructions </a:t>
            </a:r>
            <a:r>
              <a:rPr lang="en-US" dirty="0">
                <a:solidFill>
                  <a:srgbClr val="0000CC"/>
                </a:solidFill>
              </a:rPr>
              <a:t>(COD chapters 2 and 3)</a:t>
            </a:r>
          </a:p>
          <a:p>
            <a:pPr marL="622300" lvl="1" indent="-3476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Processor and memory determine how fast instructions are executed </a:t>
            </a:r>
            <a:r>
              <a:rPr lang="en-US" dirty="0">
                <a:solidFill>
                  <a:srgbClr val="0000CC"/>
                </a:solidFill>
              </a:rPr>
              <a:t>(COD chapters 5, 6 and 7)</a:t>
            </a:r>
          </a:p>
          <a:p>
            <a:pPr marL="271463" indent="-27146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Understanding performance </a:t>
            </a:r>
            <a:r>
              <a:rPr lang="en-US" sz="2000" dirty="0">
                <a:solidFill>
                  <a:srgbClr val="0000CC"/>
                </a:solidFill>
              </a:rPr>
              <a:t>(COD chapter 4)</a:t>
            </a:r>
          </a:p>
        </p:txBody>
      </p:sp>
    </p:spTree>
    <p:extLst>
      <p:ext uri="{BB962C8B-B14F-4D97-AF65-F5344CB8AC3E}">
        <p14:creationId xmlns:p14="http://schemas.microsoft.com/office/powerpoint/2010/main" val="1647972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solidFill>
                  <a:srgbClr val="0000FF"/>
                </a:solidFill>
              </a:rPr>
              <a:t>Lecture #1: Introduction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418641" y="1371600"/>
            <a:ext cx="8420559" cy="3294993"/>
          </a:xfrm>
        </p:spPr>
        <p:txBody>
          <a:bodyPr/>
          <a:lstStyle/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sz="2800" dirty="0"/>
              <a:t>Programming Languages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C Programming Language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Abstraction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So, What is a Computer?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GB" sz="2800" dirty="0"/>
              <a:t>Why Study Computer Organisation?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188CD-E357-E54E-AB3C-B1048145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Programming Languages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90" y="3161961"/>
            <a:ext cx="6654209" cy="2769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474515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Programming language</a:t>
            </a:r>
            <a:r>
              <a:rPr lang="en-SG" sz="2400" dirty="0"/>
              <a:t>: a </a:t>
            </a:r>
            <a:r>
              <a:rPr lang="en-SG" sz="2400" u="sng" dirty="0"/>
              <a:t>formal</a:t>
            </a:r>
            <a:r>
              <a:rPr lang="en-SG" sz="2400" dirty="0"/>
              <a:t> language that specifies a set of </a:t>
            </a:r>
            <a:r>
              <a:rPr lang="en-SG" sz="2400" u="sng" dirty="0"/>
              <a:t>instructions</a:t>
            </a:r>
            <a:r>
              <a:rPr lang="en-SG" sz="2400" dirty="0"/>
              <a:t> for a computer to implement specific algorithms to </a:t>
            </a:r>
            <a:r>
              <a:rPr lang="en-SG" sz="2400" u="sng" dirty="0"/>
              <a:t>solve problems</a:t>
            </a:r>
            <a:r>
              <a:rPr lang="en-SG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8190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Programming Languages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42" y="762690"/>
            <a:ext cx="2119858" cy="882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97480"/>
            <a:ext cx="3287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High-level program</a:t>
            </a:r>
          </a:p>
          <a:p>
            <a:r>
              <a:rPr lang="en-SG" sz="1600" dirty="0" err="1"/>
              <a:t>Eg</a:t>
            </a:r>
            <a:r>
              <a:rPr lang="en-SG" sz="1600" dirty="0"/>
              <a:t>: C (CS1010), Java (CS1010J), Python (CS1010S), ECMAScript (CS1101S)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99490" y="1697481"/>
            <a:ext cx="2658965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 = 0;</a:t>
            </a:r>
          </a:p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&lt;=10;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a = a +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3246195"/>
            <a:ext cx="307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Low-level program</a:t>
            </a:r>
          </a:p>
          <a:p>
            <a:r>
              <a:rPr lang="en-SG" sz="1600" dirty="0" err="1"/>
              <a:t>Eg</a:t>
            </a:r>
            <a:r>
              <a:rPr lang="en-SG" sz="1600" dirty="0"/>
              <a:t>: MIPS (CS2100)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99490" y="3107974"/>
            <a:ext cx="4074470" cy="1754326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SG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$t1, $zero, 10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add  $t1, $t1, $t1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SG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$t2, $zero, 10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Loop: </a:t>
            </a:r>
            <a:r>
              <a:rPr lang="en-SG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$t2, $t2, 10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SG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$t1, $t1, -1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SG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  $t1, $zero, Loop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198" y="4933545"/>
            <a:ext cx="307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Machine code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9489" y="5042593"/>
            <a:ext cx="4787309" cy="92333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00100000000010010000000000001010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00000001001010010100100000100000</a:t>
            </a:r>
          </a:p>
          <a:p>
            <a:r>
              <a:rPr lang="en-SG" b="1" dirty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Line Callout 2 2"/>
          <p:cNvSpPr/>
          <p:nvPr/>
        </p:nvSpPr>
        <p:spPr>
          <a:xfrm flipH="1">
            <a:off x="595423" y="5552147"/>
            <a:ext cx="2434855" cy="822527"/>
          </a:xfrm>
          <a:prstGeom prst="borderCallout2">
            <a:avLst>
              <a:gd name="adj1" fmla="val 61408"/>
              <a:gd name="adj2" fmla="val -556"/>
              <a:gd name="adj3" fmla="val 61408"/>
              <a:gd name="adj4" fmla="val -6187"/>
              <a:gd name="adj5" fmla="val -7487"/>
              <a:gd name="adj6" fmla="val -35737"/>
            </a:avLst>
          </a:prstGeom>
          <a:solidFill>
            <a:srgbClr val="EBF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Computers can execute only machine code directly.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3634" y="1697481"/>
            <a:ext cx="2469169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0</a:t>
            </a:r>
          </a:p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range(1,11):</a:t>
            </a:r>
          </a:p>
          <a:p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 = a + 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SG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SG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SG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29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29C3333-AE4E-4CBB-986F-972367909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42" y="762690"/>
            <a:ext cx="2119858" cy="882134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Programming Languages (3/5)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39702"/>
            <a:ext cx="43806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SG" sz="2400" dirty="0"/>
              <a:t>1</a:t>
            </a:r>
            <a:r>
              <a:rPr lang="en-SG" sz="2400" baseline="30000" dirty="0"/>
              <a:t>st</a:t>
            </a:r>
            <a:r>
              <a:rPr lang="en-SG" sz="2400" dirty="0"/>
              <a:t> Generation Languages</a:t>
            </a:r>
          </a:p>
          <a:p>
            <a:pPr marL="342900" indent="-342900">
              <a:spcAft>
                <a:spcPts val="3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SG" sz="2400" dirty="0"/>
              <a:t>2</a:t>
            </a:r>
            <a:r>
              <a:rPr lang="en-SG" sz="2400" baseline="30000" dirty="0"/>
              <a:t>nd</a:t>
            </a:r>
            <a:r>
              <a:rPr lang="en-SG" sz="2400" dirty="0"/>
              <a:t> Generation Languages</a:t>
            </a:r>
          </a:p>
          <a:p>
            <a:pPr marL="342900" indent="-342900">
              <a:spcAft>
                <a:spcPts val="3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SG" sz="2400" dirty="0"/>
              <a:t>3</a:t>
            </a:r>
            <a:r>
              <a:rPr lang="en-SG" sz="2400" baseline="30000" dirty="0"/>
              <a:t>rd</a:t>
            </a:r>
            <a:r>
              <a:rPr lang="en-SG" sz="2400" dirty="0"/>
              <a:t> Generation Languages</a:t>
            </a:r>
          </a:p>
          <a:p>
            <a:pPr marL="342900" indent="-342900">
              <a:spcAft>
                <a:spcPts val="3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SG" sz="2400" dirty="0"/>
              <a:t>4</a:t>
            </a:r>
            <a:r>
              <a:rPr lang="en-SG" sz="2400" baseline="30000" dirty="0"/>
              <a:t>th</a:t>
            </a:r>
            <a:r>
              <a:rPr lang="en-SG" sz="2400" dirty="0"/>
              <a:t> Generation Languages</a:t>
            </a:r>
          </a:p>
          <a:p>
            <a:pPr marL="342900" indent="-342900">
              <a:spcAft>
                <a:spcPts val="3600"/>
              </a:spcAft>
              <a:buSzPct val="90000"/>
              <a:buFont typeface="Wingdings" panose="05000000000000000000" pitchFamily="2" charset="2"/>
              <a:buChar char="v"/>
            </a:pPr>
            <a:r>
              <a:rPr lang="en-SG" sz="2400" dirty="0"/>
              <a:t>5</a:t>
            </a:r>
            <a:r>
              <a:rPr lang="en-SG" sz="2400" baseline="30000" dirty="0"/>
              <a:t>th</a:t>
            </a:r>
            <a:r>
              <a:rPr lang="en-SG" sz="2400" dirty="0"/>
              <a:t> Generation Languages</a:t>
            </a:r>
            <a:endParaRPr lang="en-US" sz="1600" dirty="0"/>
          </a:p>
        </p:txBody>
      </p:sp>
      <p:sp>
        <p:nvSpPr>
          <p:cNvPr id="4" name="Line Callout 2 3"/>
          <p:cNvSpPr/>
          <p:nvPr/>
        </p:nvSpPr>
        <p:spPr>
          <a:xfrm>
            <a:off x="5050465" y="1367406"/>
            <a:ext cx="3030279" cy="878310"/>
          </a:xfrm>
          <a:prstGeom prst="borderCallout2">
            <a:avLst>
              <a:gd name="adj1" fmla="val 67174"/>
              <a:gd name="adj2" fmla="val -115"/>
              <a:gd name="adj3" fmla="val 67500"/>
              <a:gd name="adj4" fmla="val -10995"/>
              <a:gd name="adj5" fmla="val 41912"/>
              <a:gd name="adj6" fmla="val -2033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400" dirty="0">
                <a:solidFill>
                  <a:schemeClr val="tx1"/>
                </a:solidFill>
              </a:rPr>
              <a:t>Machine language.</a:t>
            </a:r>
          </a:p>
          <a:p>
            <a:r>
              <a:rPr lang="en-SG" sz="1400" dirty="0">
                <a:solidFill>
                  <a:schemeClr val="tx1"/>
                </a:solidFill>
              </a:rPr>
              <a:t>Directly executable by machine.</a:t>
            </a:r>
          </a:p>
          <a:p>
            <a:r>
              <a:rPr lang="en-SG" sz="1400" dirty="0">
                <a:solidFill>
                  <a:schemeClr val="tx1"/>
                </a:solidFill>
              </a:rPr>
              <a:t>Machine dependent.</a:t>
            </a:r>
          </a:p>
          <a:p>
            <a:r>
              <a:rPr lang="en-SG" sz="1400" dirty="0">
                <a:solidFill>
                  <a:schemeClr val="tx1"/>
                </a:solidFill>
              </a:rPr>
              <a:t>Efficient code but difficult to write.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4837814" y="2351259"/>
            <a:ext cx="4093535" cy="923569"/>
          </a:xfrm>
          <a:prstGeom prst="borderCallout2">
            <a:avLst>
              <a:gd name="adj1" fmla="val 46452"/>
              <a:gd name="adj2" fmla="val -374"/>
              <a:gd name="adj3" fmla="val 46778"/>
              <a:gd name="adj4" fmla="val -7323"/>
              <a:gd name="adj5" fmla="val 28196"/>
              <a:gd name="adj6" fmla="val -12483"/>
            </a:avLst>
          </a:prstGeom>
          <a:solidFill>
            <a:srgbClr val="E5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400" dirty="0">
                <a:solidFill>
                  <a:schemeClr val="tx1"/>
                </a:solidFill>
              </a:rPr>
              <a:t>Assembly language.</a:t>
            </a:r>
          </a:p>
          <a:p>
            <a:r>
              <a:rPr lang="en-SG" sz="1400" dirty="0">
                <a:solidFill>
                  <a:schemeClr val="tx1"/>
                </a:solidFill>
              </a:rPr>
              <a:t>Need to be translated (</a:t>
            </a:r>
            <a:r>
              <a:rPr lang="en-SG" sz="1400" dirty="0">
                <a:solidFill>
                  <a:srgbClr val="C00000"/>
                </a:solidFill>
              </a:rPr>
              <a:t>assembled</a:t>
            </a:r>
            <a:r>
              <a:rPr lang="en-SG" sz="1400" dirty="0">
                <a:solidFill>
                  <a:schemeClr val="tx1"/>
                </a:solidFill>
              </a:rPr>
              <a:t>) into machine code for execution.</a:t>
            </a:r>
          </a:p>
          <a:p>
            <a:r>
              <a:rPr lang="en-SG" sz="1400" dirty="0">
                <a:solidFill>
                  <a:schemeClr val="tx1"/>
                </a:solidFill>
              </a:rPr>
              <a:t>Efficient code, easier to write than machine code.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4837813" y="3347691"/>
            <a:ext cx="4093535" cy="938694"/>
          </a:xfrm>
          <a:prstGeom prst="borderCallout2">
            <a:avLst>
              <a:gd name="adj1" fmla="val 46452"/>
              <a:gd name="adj2" fmla="val -374"/>
              <a:gd name="adj3" fmla="val 46778"/>
              <a:gd name="adj4" fmla="val -7323"/>
              <a:gd name="adj5" fmla="val 7694"/>
              <a:gd name="adj6" fmla="val -1300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400" dirty="0">
                <a:solidFill>
                  <a:schemeClr val="tx1"/>
                </a:solidFill>
              </a:rPr>
              <a:t>Closer to English.</a:t>
            </a:r>
          </a:p>
          <a:p>
            <a:r>
              <a:rPr lang="en-SG" sz="1400" dirty="0">
                <a:solidFill>
                  <a:schemeClr val="tx1"/>
                </a:solidFill>
              </a:rPr>
              <a:t>Need to be translated (</a:t>
            </a:r>
            <a:r>
              <a:rPr lang="en-SG" sz="1400" dirty="0">
                <a:solidFill>
                  <a:srgbClr val="C00000"/>
                </a:solidFill>
              </a:rPr>
              <a:t>compiled</a:t>
            </a:r>
            <a:r>
              <a:rPr lang="en-SG" sz="1400" dirty="0">
                <a:solidFill>
                  <a:schemeClr val="tx1"/>
                </a:solidFill>
              </a:rPr>
              <a:t> or </a:t>
            </a:r>
            <a:r>
              <a:rPr lang="en-SG" sz="1400" dirty="0">
                <a:solidFill>
                  <a:srgbClr val="C00000"/>
                </a:solidFill>
              </a:rPr>
              <a:t>interpreted</a:t>
            </a:r>
            <a:r>
              <a:rPr lang="en-SG" sz="1400" dirty="0">
                <a:solidFill>
                  <a:schemeClr val="tx1"/>
                </a:solidFill>
              </a:rPr>
              <a:t>) into machine code for execution.</a:t>
            </a:r>
          </a:p>
          <a:p>
            <a:r>
              <a:rPr lang="en-SG" sz="1400" dirty="0" err="1">
                <a:solidFill>
                  <a:schemeClr val="tx1"/>
                </a:solidFill>
              </a:rPr>
              <a:t>Eg</a:t>
            </a:r>
            <a:r>
              <a:rPr lang="en-SG" sz="1400" dirty="0">
                <a:solidFill>
                  <a:schemeClr val="tx1"/>
                </a:solidFill>
              </a:rPr>
              <a:t>: FORTRAN, COBOL, C, BASIC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4837812" y="4391928"/>
            <a:ext cx="4093535" cy="938694"/>
          </a:xfrm>
          <a:prstGeom prst="borderCallout2">
            <a:avLst>
              <a:gd name="adj1" fmla="val 19267"/>
              <a:gd name="adj2" fmla="val -114"/>
              <a:gd name="adj3" fmla="val 19593"/>
              <a:gd name="adj4" fmla="val -7063"/>
              <a:gd name="adj5" fmla="val -12695"/>
              <a:gd name="adj6" fmla="val -12482"/>
            </a:avLst>
          </a:prstGeom>
          <a:solidFill>
            <a:srgbClr val="E2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400" dirty="0">
                <a:solidFill>
                  <a:schemeClr val="tx1"/>
                </a:solidFill>
              </a:rPr>
              <a:t>Require fewer instructions than 3GL.</a:t>
            </a:r>
          </a:p>
          <a:p>
            <a:r>
              <a:rPr lang="en-SG" sz="1400" dirty="0">
                <a:solidFill>
                  <a:schemeClr val="tx1"/>
                </a:solidFill>
              </a:rPr>
              <a:t>Used with databases (query languages, report generators, forms designers)</a:t>
            </a:r>
          </a:p>
          <a:p>
            <a:r>
              <a:rPr lang="en-SG" sz="1400" dirty="0" err="1">
                <a:solidFill>
                  <a:schemeClr val="tx1"/>
                </a:solidFill>
              </a:rPr>
              <a:t>Eg</a:t>
            </a:r>
            <a:r>
              <a:rPr lang="en-SG" sz="1400" dirty="0">
                <a:solidFill>
                  <a:schemeClr val="tx1"/>
                </a:solidFill>
              </a:rPr>
              <a:t>: SQL, PostScript, Mathematica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4837811" y="5454913"/>
            <a:ext cx="4093535" cy="938694"/>
          </a:xfrm>
          <a:prstGeom prst="borderCallout2">
            <a:avLst>
              <a:gd name="adj1" fmla="val 19267"/>
              <a:gd name="adj2" fmla="val -114"/>
              <a:gd name="adj3" fmla="val 19593"/>
              <a:gd name="adj4" fmla="val -7063"/>
              <a:gd name="adj5" fmla="val -41012"/>
              <a:gd name="adj6" fmla="val -143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1400" dirty="0">
                <a:solidFill>
                  <a:schemeClr val="tx1"/>
                </a:solidFill>
              </a:rPr>
              <a:t>Used mainly in A.I. research.</a:t>
            </a:r>
          </a:p>
          <a:p>
            <a:r>
              <a:rPr lang="en-SG" sz="1400" dirty="0">
                <a:solidFill>
                  <a:schemeClr val="tx1"/>
                </a:solidFill>
              </a:rPr>
              <a:t>Declarative languages</a:t>
            </a:r>
          </a:p>
          <a:p>
            <a:r>
              <a:rPr lang="en-SG" sz="1400" dirty="0">
                <a:solidFill>
                  <a:schemeClr val="tx1"/>
                </a:solidFill>
              </a:rPr>
              <a:t>Functional languages (</a:t>
            </a:r>
            <a:r>
              <a:rPr lang="en-SG" sz="1400" dirty="0" err="1">
                <a:solidFill>
                  <a:schemeClr val="tx1"/>
                </a:solidFill>
              </a:rPr>
              <a:t>eg</a:t>
            </a:r>
            <a:r>
              <a:rPr lang="en-SG" sz="1400" dirty="0">
                <a:solidFill>
                  <a:schemeClr val="tx1"/>
                </a:solidFill>
              </a:rPr>
              <a:t>: Lisp, Scheme, SML)</a:t>
            </a:r>
          </a:p>
          <a:p>
            <a:r>
              <a:rPr lang="en-SG" sz="1400" dirty="0">
                <a:solidFill>
                  <a:schemeClr val="tx1"/>
                </a:solidFill>
              </a:rPr>
              <a:t>Logic programming (</a:t>
            </a:r>
            <a:r>
              <a:rPr lang="en-SG" sz="1400" dirty="0" err="1">
                <a:solidFill>
                  <a:schemeClr val="tx1"/>
                </a:solidFill>
              </a:rPr>
              <a:t>eg</a:t>
            </a:r>
            <a:r>
              <a:rPr lang="en-SG" sz="1400" dirty="0">
                <a:solidFill>
                  <a:schemeClr val="tx1"/>
                </a:solidFill>
              </a:rPr>
              <a:t>: </a:t>
            </a:r>
            <a:r>
              <a:rPr lang="en-SG" sz="1400" dirty="0" err="1">
                <a:solidFill>
                  <a:schemeClr val="tx1"/>
                </a:solidFill>
              </a:rPr>
              <a:t>Prolog</a:t>
            </a:r>
            <a:r>
              <a:rPr lang="en-SG" sz="1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9586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0FD861-F69A-4FAA-ABD9-60BE6C771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42" y="762690"/>
            <a:ext cx="2119858" cy="882134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Programming Languages (4/5)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5" y="1398081"/>
            <a:ext cx="75834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“Generational” classification of high level languages (3GL and later) was never fully precise.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A different classification is based on </a:t>
            </a:r>
            <a:r>
              <a:rPr lang="en-SG" sz="2400" dirty="0">
                <a:solidFill>
                  <a:srgbClr val="C00000"/>
                </a:solidFill>
              </a:rPr>
              <a:t>paradigm</a:t>
            </a:r>
            <a:r>
              <a:rPr lang="en-SG" sz="24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7049" r="6642" b="3563"/>
          <a:stretch/>
        </p:blipFill>
        <p:spPr>
          <a:xfrm>
            <a:off x="273448" y="2990369"/>
            <a:ext cx="4242511" cy="2528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6348" r="4886" b="12708"/>
          <a:stretch/>
        </p:blipFill>
        <p:spPr>
          <a:xfrm>
            <a:off x="4572000" y="2990369"/>
            <a:ext cx="4340398" cy="222472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15959" y="2839276"/>
            <a:ext cx="0" cy="29184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52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0FD861-F69A-4FAA-ABD9-60BE6C771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42" y="762690"/>
            <a:ext cx="2119858" cy="882134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Programming Languages (5/5)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34159"/>
            <a:ext cx="650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000" dirty="0"/>
              <a:t>Difference between </a:t>
            </a:r>
            <a:r>
              <a:rPr lang="en-SG" sz="2000" dirty="0">
                <a:solidFill>
                  <a:srgbClr val="C00000"/>
                </a:solidFill>
              </a:rPr>
              <a:t>scripting languages </a:t>
            </a:r>
            <a:r>
              <a:rPr lang="en-SG" sz="2000" dirty="0"/>
              <a:t>and </a:t>
            </a:r>
            <a:r>
              <a:rPr lang="en-SG" sz="2000" dirty="0">
                <a:solidFill>
                  <a:srgbClr val="C00000"/>
                </a:solidFill>
              </a:rPr>
              <a:t>programming languages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10622"/>
              </p:ext>
            </p:extLst>
          </p:nvPr>
        </p:nvGraphicFramePr>
        <p:xfrm>
          <a:off x="1180298" y="1942045"/>
          <a:ext cx="6783404" cy="142269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705726">
                  <a:extLst>
                    <a:ext uri="{9D8B030D-6E8A-4147-A177-3AD203B41FA5}">
                      <a16:colId xmlns:a16="http://schemas.microsoft.com/office/drawing/2014/main" val="4039854882"/>
                    </a:ext>
                  </a:extLst>
                </a:gridCol>
                <a:gridCol w="3077678">
                  <a:extLst>
                    <a:ext uri="{9D8B030D-6E8A-4147-A177-3AD203B41FA5}">
                      <a16:colId xmlns:a16="http://schemas.microsoft.com/office/drawing/2014/main" val="1646048082"/>
                    </a:ext>
                  </a:extLst>
                </a:gridCol>
              </a:tblGrid>
              <a:tr h="355673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Scripting languages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Programming languages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88406"/>
                  </a:ext>
                </a:extLst>
              </a:tr>
              <a:tr h="355673">
                <a:tc>
                  <a:txBody>
                    <a:bodyPr/>
                    <a:lstStyle/>
                    <a:p>
                      <a:pPr algn="l"/>
                      <a:r>
                        <a:rPr lang="en-SG" sz="1600" dirty="0" err="1"/>
                        <a:t>Eg</a:t>
                      </a:r>
                      <a:r>
                        <a:rPr lang="en-SG" sz="1600" dirty="0"/>
                        <a:t>: JavaScript, PHP, Python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600" dirty="0" err="1"/>
                        <a:t>Eg</a:t>
                      </a:r>
                      <a:r>
                        <a:rPr lang="en-SG" sz="1600" dirty="0"/>
                        <a:t>: C, C++, Java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734405"/>
                  </a:ext>
                </a:extLst>
              </a:tr>
              <a:tr h="355673">
                <a:tc>
                  <a:txBody>
                    <a:bodyPr/>
                    <a:lstStyle/>
                    <a:p>
                      <a:pPr algn="l"/>
                      <a:r>
                        <a:rPr lang="en-SG" sz="1600" dirty="0"/>
                        <a:t>Interpreted; do not require compilation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600" dirty="0"/>
                        <a:t>Compiled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04438"/>
                  </a:ext>
                </a:extLst>
              </a:tr>
              <a:tr h="355673">
                <a:tc>
                  <a:txBody>
                    <a:bodyPr/>
                    <a:lstStyle/>
                    <a:p>
                      <a:pPr algn="l"/>
                      <a:r>
                        <a:rPr lang="en-SG" sz="1600" dirty="0"/>
                        <a:t>Generally slower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1600" dirty="0"/>
                        <a:t>Generally</a:t>
                      </a:r>
                      <a:r>
                        <a:rPr lang="en-SG" sz="1600" baseline="0" dirty="0"/>
                        <a:t> faster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74786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3346448"/>
            <a:ext cx="841729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000" dirty="0"/>
              <a:t>However, the environment is more important than the language in the classification.</a:t>
            </a:r>
          </a:p>
          <a:p>
            <a:pPr marL="742950" lvl="1" indent="-285750"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dirty="0"/>
              <a:t>We can write a C interpreter and use it as a scripting language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dirty="0"/>
              <a:t>We can compile JavaScript to machine code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000" dirty="0"/>
              <a:t>The distinction is getting blurred due to improved hardware capabilities and coding practices</a:t>
            </a:r>
          </a:p>
          <a:p>
            <a:pPr marL="742950" lvl="1" indent="-285750"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dirty="0" err="1"/>
              <a:t>Eg</a:t>
            </a:r>
            <a:r>
              <a:rPr lang="en-SG" dirty="0"/>
              <a:t>: Python is widely used without compilation, but </a:t>
            </a:r>
            <a:r>
              <a:rPr lang="en-US" dirty="0"/>
              <a:t>the main implementation (</a:t>
            </a:r>
            <a:r>
              <a:rPr lang="en-US" dirty="0" err="1"/>
              <a:t>CPython</a:t>
            </a:r>
            <a:r>
              <a:rPr lang="en-US" dirty="0"/>
              <a:t>) does that by compiling to bytecode on-the-fly and then running the bytecode in a VM (virtual machine)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dirty="0" err="1"/>
              <a:t>Eg</a:t>
            </a:r>
            <a:r>
              <a:rPr lang="en-SG" dirty="0"/>
              <a:t>: Java is compiled to bytecode, which is then interpreted/recompiled at runtime</a:t>
            </a:r>
          </a:p>
        </p:txBody>
      </p:sp>
    </p:spTree>
    <p:extLst>
      <p:ext uri="{BB962C8B-B14F-4D97-AF65-F5344CB8AC3E}">
        <p14:creationId xmlns:p14="http://schemas.microsoft.com/office/powerpoint/2010/main" val="5250947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6975" r="4330"/>
          <a:stretch/>
        </p:blipFill>
        <p:spPr>
          <a:xfrm>
            <a:off x="6864019" y="466080"/>
            <a:ext cx="2219881" cy="2281832"/>
          </a:xfrm>
          <a:prstGeom prst="rect">
            <a:avLst/>
          </a:prstGeom>
        </p:spPr>
      </p:pic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2. C Programming Language (1/4)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6" y="1234159"/>
            <a:ext cx="638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Created by Dennis Ritchie (1941 – 2011) at Bell Laboratories in the early 1970s.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526" y="2065156"/>
            <a:ext cx="769315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C is an </a:t>
            </a:r>
            <a:r>
              <a:rPr lang="en-SG" sz="2400" dirty="0">
                <a:solidFill>
                  <a:srgbClr val="C00000"/>
                </a:solidFill>
              </a:rPr>
              <a:t>imperative procedural language</a:t>
            </a:r>
            <a:r>
              <a:rPr lang="en-SG" sz="2400" dirty="0"/>
              <a:t>.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C provides constructs that map efficiently to typical machine instructions.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C is a high-level language very close to the machine level, hence sometimes it is called “mid-level”.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SG" sz="2400" dirty="0"/>
              <a:t>UNIX is written in C.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71714" y="4088906"/>
            <a:ext cx="4415086" cy="1938992"/>
            <a:chOff x="4271714" y="4088906"/>
            <a:chExt cx="4415086" cy="1938992"/>
          </a:xfrm>
        </p:grpSpPr>
        <p:sp>
          <p:nvSpPr>
            <p:cNvPr id="4" name="TextBox 3"/>
            <p:cNvSpPr txBox="1"/>
            <p:nvPr/>
          </p:nvSpPr>
          <p:spPr>
            <a:xfrm>
              <a:off x="4271714" y="4273572"/>
              <a:ext cx="4284920" cy="175432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361950" algn="l"/>
                </a:tabLst>
              </a:pPr>
              <a:r>
                <a:rPr lang="en-SG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#include </a:t>
              </a:r>
              <a:r>
                <a:rPr lang="en-SG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r>
                <a:rPr lang="en-SG" b="1" dirty="0" err="1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stdio.h</a:t>
              </a:r>
              <a:r>
                <a:rPr lang="en-SG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</a:t>
              </a:r>
            </a:p>
            <a:p>
              <a:pPr>
                <a:tabLst>
                  <a:tab pos="361950" algn="l"/>
                </a:tabLst>
              </a:pPr>
              <a:endParaRPr lang="en-SG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61950" algn="l"/>
                </a:tabLst>
              </a:pPr>
              <a:r>
                <a:rPr lang="en-SG" b="1" dirty="0" err="1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main(</a:t>
              </a:r>
              <a:r>
                <a:rPr lang="en-SG" b="1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{</a:t>
              </a:r>
            </a:p>
            <a:p>
              <a:pPr>
                <a:tabLst>
                  <a:tab pos="361950" algn="l"/>
                </a:tabLst>
              </a:pP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SG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SG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"Hello, world</a:t>
              </a:r>
              <a:r>
                <a:rPr lang="en-SG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\n</a:t>
              </a:r>
              <a:r>
                <a:rPr lang="en-SG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  <a:p>
              <a:pPr>
                <a:tabLst>
                  <a:tab pos="361950" algn="l"/>
                </a:tabLst>
              </a:pP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SG" b="1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SG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pPr>
                <a:tabLst>
                  <a:tab pos="361950" algn="l"/>
                </a:tabLst>
              </a:pPr>
              <a:r>
                <a:rPr lang="en-SG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E8A8E0-C6E2-4967-AA51-8D34455B228E}"/>
                </a:ext>
              </a:extLst>
            </p:cNvPr>
            <p:cNvSpPr txBox="1"/>
            <p:nvPr/>
          </p:nvSpPr>
          <p:spPr>
            <a:xfrm>
              <a:off x="7127065" y="4088906"/>
              <a:ext cx="1559735" cy="369332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HelloWorld.c</a:t>
              </a:r>
              <a:endParaRPr lang="en-SG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5369" y="6129973"/>
            <a:ext cx="825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7388" indent="-687388">
              <a:tabLst>
                <a:tab pos="631825" algn="l"/>
              </a:tabLst>
            </a:pPr>
            <a:r>
              <a:rPr lang="en-SG" dirty="0">
                <a:solidFill>
                  <a:srgbClr val="006600"/>
                </a:solidFill>
              </a:rPr>
              <a:t>(Note:		All C programs in the lectures are available on </a:t>
            </a:r>
            <a:r>
              <a:rPr lang="en-SG" dirty="0" err="1">
                <a:solidFill>
                  <a:srgbClr val="006600"/>
                </a:solidFill>
              </a:rPr>
              <a:t>LumiNUS</a:t>
            </a:r>
            <a:r>
              <a:rPr lang="en-SG" dirty="0">
                <a:solidFill>
                  <a:srgbClr val="006600"/>
                </a:solidFill>
              </a:rPr>
              <a:t> as well as the CS2100 website. Python versions are also available.)</a:t>
            </a: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EEE9BA-D8A5-49AF-B4B2-1977E38C4F10}"/>
              </a:ext>
            </a:extLst>
          </p:cNvPr>
          <p:cNvGrpSpPr/>
          <p:nvPr/>
        </p:nvGrpSpPr>
        <p:grpSpPr>
          <a:xfrm>
            <a:off x="457200" y="5325130"/>
            <a:ext cx="3348392" cy="702768"/>
            <a:chOff x="457200" y="5325130"/>
            <a:chExt cx="3348392" cy="702768"/>
          </a:xfrm>
        </p:grpSpPr>
        <p:sp>
          <p:nvSpPr>
            <p:cNvPr id="14" name="Callout: Bent Line 2">
              <a:extLst>
                <a:ext uri="{FF2B5EF4-FFF2-40B4-BE49-F238E27FC236}">
                  <a16:creationId xmlns:a16="http://schemas.microsoft.com/office/drawing/2014/main" id="{EE04486A-E042-43EE-AA79-6F7295836D4A}"/>
                </a:ext>
              </a:extLst>
            </p:cNvPr>
            <p:cNvSpPr/>
            <p:nvPr/>
          </p:nvSpPr>
          <p:spPr>
            <a:xfrm>
              <a:off x="856649" y="5692294"/>
              <a:ext cx="2948943" cy="335604"/>
            </a:xfrm>
            <a:prstGeom prst="borderCallout2">
              <a:avLst>
                <a:gd name="adj1" fmla="val 369"/>
                <a:gd name="adj2" fmla="val 91695"/>
                <a:gd name="adj3" fmla="val -233644"/>
                <a:gd name="adj4" fmla="val 91410"/>
                <a:gd name="adj5" fmla="val -228846"/>
                <a:gd name="adj6" fmla="val 11563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None/>
                <a:tabLst>
                  <a:tab pos="561975" algn="l"/>
                </a:tabLst>
                <a:defRPr/>
              </a:pPr>
              <a:r>
                <a:rPr lang="en-SG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print(</a:t>
              </a:r>
              <a:r>
                <a:rPr lang="en-SG" sz="1600" b="1" dirty="0">
                  <a:solidFill>
                    <a:srgbClr val="00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"Hello, world"</a:t>
              </a:r>
              <a:r>
                <a:rPr lang="en-SG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DBB3BF-67F5-418E-B1B1-92C3C768FF96}"/>
                </a:ext>
              </a:extLst>
            </p:cNvPr>
            <p:cNvSpPr txBox="1"/>
            <p:nvPr/>
          </p:nvSpPr>
          <p:spPr>
            <a:xfrm>
              <a:off x="457200" y="5325130"/>
              <a:ext cx="1703196" cy="369332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HelloWorld.py</a:t>
              </a:r>
              <a:endParaRPr lang="en-SG" dirty="0"/>
            </a:p>
          </p:txBody>
        </p:sp>
      </p:grpSp>
    </p:spTree>
    <p:extLst>
      <p:ext uri="{BB962C8B-B14F-4D97-AF65-F5344CB8AC3E}">
        <p14:creationId xmlns:p14="http://schemas.microsoft.com/office/powerpoint/2010/main" val="3851609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425</TotalTime>
  <Words>1449</Words>
  <Application>Microsoft Office PowerPoint</Application>
  <PresentationFormat>On-screen Show (4:3)</PresentationFormat>
  <Paragraphs>239</Paragraphs>
  <Slides>25</Slides>
  <Notes>24</Notes>
  <HiddenSlides>14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Wingdings</vt:lpstr>
      <vt:lpstr>Clarity</vt:lpstr>
      <vt:lpstr>PowerPoint Presentation</vt:lpstr>
      <vt:lpstr>Blended Learning Format</vt:lpstr>
      <vt:lpstr>Lecture #1: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1314</cp:revision>
  <cp:lastPrinted>2017-06-30T03:15:07Z</cp:lastPrinted>
  <dcterms:created xsi:type="dcterms:W3CDTF">1998-09-05T15:03:32Z</dcterms:created>
  <dcterms:modified xsi:type="dcterms:W3CDTF">2025-01-13T00:36:20Z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