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20"/>
  </p:notesMasterIdLst>
  <p:handoutMasterIdLst>
    <p:handoutMasterId r:id="rId21"/>
  </p:handoutMasterIdLst>
  <p:sldIdLst>
    <p:sldId id="256" r:id="rId2"/>
    <p:sldId id="620" r:id="rId3"/>
    <p:sldId id="468" r:id="rId4"/>
    <p:sldId id="611" r:id="rId5"/>
    <p:sldId id="558" r:id="rId6"/>
    <p:sldId id="600" r:id="rId7"/>
    <p:sldId id="601" r:id="rId8"/>
    <p:sldId id="602" r:id="rId9"/>
    <p:sldId id="603" r:id="rId10"/>
    <p:sldId id="604" r:id="rId11"/>
    <p:sldId id="605" r:id="rId12"/>
    <p:sldId id="606" r:id="rId13"/>
    <p:sldId id="607" r:id="rId14"/>
    <p:sldId id="608" r:id="rId15"/>
    <p:sldId id="609" r:id="rId16"/>
    <p:sldId id="610" r:id="rId17"/>
    <p:sldId id="621" r:id="rId18"/>
    <p:sldId id="308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6600"/>
    <a:srgbClr val="CCCCFF"/>
    <a:srgbClr val="CCFF99"/>
    <a:srgbClr val="E2FFC5"/>
    <a:srgbClr val="CCFFFF"/>
    <a:srgbClr val="FFCCFF"/>
    <a:srgbClr val="A50021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9E4AE7-A5CD-4554-A317-F8FD369D9FD3}" v="2" dt="2025-01-08T07:52:09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5" autoAdjust="0"/>
    <p:restoredTop sz="91639" autoAdjust="0"/>
  </p:normalViewPr>
  <p:slideViewPr>
    <p:cSldViewPr snapToGrid="0">
      <p:cViewPr varScale="1">
        <p:scale>
          <a:sx n="101" d="100"/>
          <a:sy n="101" d="100"/>
        </p:scale>
        <p:origin x="12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F49E4AE7-A5CD-4554-A317-F8FD369D9FD3}"/>
    <pc:docChg chg="custSel addSld delSld modSld sldOrd modMainMaster">
      <pc:chgData name="Song Kai" userId="012566e0-30ff-4e17-bc5d-803a8d22ce41" providerId="ADAL" clId="{F49E4AE7-A5CD-4554-A317-F8FD369D9FD3}" dt="2025-01-08T07:52:10.953" v="9"/>
      <pc:docMkLst>
        <pc:docMk/>
      </pc:docMkLst>
      <pc:sldChg chg="add ord">
        <pc:chgData name="Song Kai" userId="012566e0-30ff-4e17-bc5d-803a8d22ce41" providerId="ADAL" clId="{F49E4AE7-A5CD-4554-A317-F8FD369D9FD3}" dt="2025-01-08T07:52:10.953" v="9"/>
        <pc:sldMkLst>
          <pc:docMk/>
          <pc:sldMk cId="2980677409" sldId="620"/>
        </pc:sldMkLst>
      </pc:sldChg>
      <pc:sldChg chg="del">
        <pc:chgData name="Song Kai" userId="012566e0-30ff-4e17-bc5d-803a8d22ce41" providerId="ADAL" clId="{F49E4AE7-A5CD-4554-A317-F8FD369D9FD3}" dt="2025-01-08T07:52:08.462" v="6" actId="47"/>
        <pc:sldMkLst>
          <pc:docMk/>
          <pc:sldMk cId="3370545065" sldId="622"/>
        </pc:sldMkLst>
      </pc:sldChg>
      <pc:sldMasterChg chg="addSp delSp modSp mod">
        <pc:chgData name="Song Kai" userId="012566e0-30ff-4e17-bc5d-803a8d22ce41" providerId="ADAL" clId="{F49E4AE7-A5CD-4554-A317-F8FD369D9FD3}" dt="2025-01-08T07:52:01.610" v="5" actId="478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F49E4AE7-A5CD-4554-A317-F8FD369D9FD3}" dt="2025-01-08T07:52:01.610" v="5" actId="478"/>
          <ac:spMkLst>
            <pc:docMk/>
            <pc:sldMasterMk cId="0" sldId="2147485087"/>
            <ac:spMk id="8" creationId="{9F5D5C8B-1502-807E-F715-7591ACA26C8F}"/>
          </ac:spMkLst>
        </pc:spChg>
        <pc:picChg chg="mod">
          <ac:chgData name="Song Kai" userId="012566e0-30ff-4e17-bc5d-803a8d22ce41" providerId="ADAL" clId="{F49E4AE7-A5CD-4554-A317-F8FD369D9FD3}" dt="2025-01-08T07:51:56.131" v="4" actId="1076"/>
          <ac:picMkLst>
            <pc:docMk/>
            <pc:sldMasterMk cId="0" sldId="2147485087"/>
            <ac:picMk id="11" creationId="{FE6E6A42-6A08-B9ED-ED78-04309381EF81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20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130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12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98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631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63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873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4016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10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38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6E6A42-6A08-B9ED-ED78-04309381EF8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496" y="6272784"/>
            <a:ext cx="576072" cy="57607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#3a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493520" y="3462867"/>
            <a:ext cx="635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Data Representation and Number Systems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4. Base-</a:t>
            </a:r>
            <a:r>
              <a:rPr lang="en-SG" sz="3600" i="1" dirty="0">
                <a:solidFill>
                  <a:srgbClr val="0000FF"/>
                </a:solidFill>
                <a:latin typeface="+mn-lt"/>
              </a:rPr>
              <a:t>R</a:t>
            </a:r>
            <a:r>
              <a:rPr lang="en-SG" sz="3600" dirty="0">
                <a:solidFill>
                  <a:srgbClr val="0000FF"/>
                </a:solidFill>
                <a:latin typeface="+mn-lt"/>
              </a:rPr>
              <a:t> to Decimal Conversion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DAE83C9-681D-4D1E-818D-F76263A11194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295401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Easy!</a:t>
            </a:r>
          </a:p>
          <a:p>
            <a:pPr marL="630238" lvl="1" indent="-271463" fontAlgn="auto">
              <a:spcBef>
                <a:spcPts val="1200"/>
              </a:spcBef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60000"/>
              <a:buFont typeface="Wingdings" panose="05000000000000000000" pitchFamily="2" charset="2"/>
              <a:buChar char="q"/>
            </a:pPr>
            <a:r>
              <a:rPr lang="en-GB" sz="2400" dirty="0"/>
              <a:t>1101.101</a:t>
            </a:r>
            <a:r>
              <a:rPr lang="en-GB" sz="2400" baseline="-25000" dirty="0"/>
              <a:t>2 </a:t>
            </a:r>
            <a:r>
              <a:rPr lang="en-GB" sz="2400" dirty="0"/>
              <a:t>= 1</a:t>
            </a:r>
            <a:r>
              <a:rPr lang="en-GB" sz="2400" dirty="0">
                <a:sym typeface="Symbol" pitchFamily="18" charset="2"/>
              </a:rPr>
              <a:t></a:t>
            </a:r>
            <a:r>
              <a:rPr lang="en-GB" sz="2400" dirty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400" baseline="30000" dirty="0">
                <a:solidFill>
                  <a:srgbClr val="006600"/>
                </a:solidFill>
              </a:rPr>
              <a:t>3</a:t>
            </a:r>
            <a:r>
              <a:rPr lang="en-GB" sz="2400" baseline="30000" dirty="0"/>
              <a:t>  </a:t>
            </a:r>
            <a:r>
              <a:rPr lang="en-GB" sz="2400" dirty="0"/>
              <a:t>+  1</a:t>
            </a:r>
            <a:r>
              <a:rPr lang="en-GB" sz="2400" dirty="0">
                <a:sym typeface="Symbol" pitchFamily="18" charset="2"/>
              </a:rPr>
              <a:t></a:t>
            </a:r>
            <a:r>
              <a:rPr lang="en-GB" sz="2400" dirty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400" baseline="30000" dirty="0">
                <a:solidFill>
                  <a:srgbClr val="006600"/>
                </a:solidFill>
              </a:rPr>
              <a:t>2</a:t>
            </a:r>
            <a:r>
              <a:rPr lang="en-GB" sz="2400" baseline="30000" dirty="0"/>
              <a:t>  </a:t>
            </a:r>
            <a:r>
              <a:rPr lang="en-GB" sz="2400" dirty="0"/>
              <a:t>+  1</a:t>
            </a:r>
            <a:r>
              <a:rPr lang="en-GB" sz="2400" dirty="0">
                <a:sym typeface="Symbol" pitchFamily="18" charset="2"/>
              </a:rPr>
              <a:t></a:t>
            </a:r>
            <a:r>
              <a:rPr lang="en-GB" sz="2400" dirty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400" baseline="30000" dirty="0">
                <a:solidFill>
                  <a:srgbClr val="006600"/>
                </a:solidFill>
              </a:rPr>
              <a:t>0</a:t>
            </a:r>
            <a:r>
              <a:rPr lang="en-GB" sz="2400" baseline="30000" dirty="0"/>
              <a:t>  </a:t>
            </a:r>
            <a:r>
              <a:rPr lang="en-GB" sz="2400" dirty="0"/>
              <a:t>+ 1</a:t>
            </a:r>
            <a:r>
              <a:rPr lang="en-GB" sz="2400" dirty="0">
                <a:sym typeface="Symbol" pitchFamily="18" charset="2"/>
              </a:rPr>
              <a:t></a:t>
            </a:r>
            <a:r>
              <a:rPr lang="en-GB" sz="2400" dirty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400" baseline="30000" dirty="0">
                <a:solidFill>
                  <a:srgbClr val="006600"/>
                </a:solidFill>
              </a:rPr>
              <a:t>-1</a:t>
            </a:r>
            <a:r>
              <a:rPr lang="en-GB" sz="2400" baseline="30000" dirty="0"/>
              <a:t>  </a:t>
            </a:r>
            <a:r>
              <a:rPr lang="en-GB" sz="2400" dirty="0"/>
              <a:t>+ 1</a:t>
            </a:r>
            <a:r>
              <a:rPr lang="en-GB" sz="2400" dirty="0">
                <a:sym typeface="Symbol" pitchFamily="18" charset="2"/>
              </a:rPr>
              <a:t></a:t>
            </a:r>
            <a:r>
              <a:rPr lang="en-GB" sz="2400" dirty="0">
                <a:solidFill>
                  <a:srgbClr val="006600"/>
                </a:solidFill>
                <a:sym typeface="Symbol" pitchFamily="18" charset="2"/>
              </a:rPr>
              <a:t>2</a:t>
            </a:r>
            <a:r>
              <a:rPr lang="en-GB" sz="2400" baseline="30000" dirty="0">
                <a:solidFill>
                  <a:srgbClr val="006600"/>
                </a:solidFill>
              </a:rPr>
              <a:t>-3</a:t>
            </a:r>
            <a:r>
              <a:rPr lang="en-GB" sz="2400" baseline="30000" dirty="0"/>
              <a:t> </a:t>
            </a:r>
            <a:r>
              <a:rPr lang="en-GB" sz="2400" dirty="0"/>
              <a:t>		</a:t>
            </a:r>
            <a:endParaRPr lang="en-GB" sz="2400" b="1" baseline="-25000" dirty="0">
              <a:solidFill>
                <a:srgbClr val="0000CC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D60E67-71CB-4AC0-ACDD-14997063A386}"/>
              </a:ext>
            </a:extLst>
          </p:cNvPr>
          <p:cNvSpPr txBox="1"/>
          <p:nvPr/>
        </p:nvSpPr>
        <p:spPr>
          <a:xfrm>
            <a:off x="2667000" y="220087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= 8 + 4 + 1 + 0.5 + 0.125 = </a:t>
            </a:r>
            <a:r>
              <a:rPr lang="en-GB" sz="2400" b="1" dirty="0">
                <a:solidFill>
                  <a:srgbClr val="0000CC"/>
                </a:solidFill>
              </a:rPr>
              <a:t>13.625</a:t>
            </a:r>
            <a:r>
              <a:rPr lang="en-GB" sz="2400" b="1" baseline="-25000" dirty="0">
                <a:solidFill>
                  <a:srgbClr val="0000CC"/>
                </a:solidFill>
              </a:rPr>
              <a:t>10</a:t>
            </a:r>
            <a:endParaRPr lang="en-US" sz="2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EC403A1-E104-49D3-B46F-38EF415BB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85593"/>
            <a:ext cx="25146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572.6</a:t>
            </a:r>
            <a:r>
              <a:rPr kumimoji="0" lang="en-GB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8 	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=</a:t>
            </a:r>
            <a:endParaRPr kumimoji="0" lang="en-GB" sz="2400" b="1" i="0" u="none" strike="noStrike" kern="0" cap="none" spc="0" normalizeH="0" baseline="-2500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202AE4A7-D45C-46B1-BBF4-EDA2294A0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31741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2A.8</a:t>
            </a:r>
            <a:r>
              <a:rPr kumimoji="0" lang="en-GB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16 	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= </a:t>
            </a:r>
            <a:endParaRPr kumimoji="0" lang="en-GB" sz="2400" b="1" i="0" u="none" strike="noStrike" kern="0" cap="none" spc="0" normalizeH="0" baseline="-2500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A73D6F-B72C-4864-8032-F3474B5A7896}"/>
              </a:ext>
            </a:extLst>
          </p:cNvPr>
          <p:cNvSpPr txBox="1"/>
          <p:nvPr/>
        </p:nvSpPr>
        <p:spPr>
          <a:xfrm>
            <a:off x="2743200" y="2775492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0" dirty="0"/>
              <a:t>5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8</a:t>
            </a:r>
            <a:r>
              <a:rPr lang="en-GB" sz="2400" kern="0" baseline="30000" dirty="0">
                <a:solidFill>
                  <a:srgbClr val="006600"/>
                </a:solidFill>
              </a:rPr>
              <a:t>2</a:t>
            </a:r>
            <a:r>
              <a:rPr lang="en-GB" sz="2400" kern="0" baseline="30000" dirty="0"/>
              <a:t>  </a:t>
            </a:r>
            <a:r>
              <a:rPr lang="en-GB" sz="2400" kern="0" dirty="0"/>
              <a:t>+  7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8</a:t>
            </a:r>
            <a:r>
              <a:rPr lang="en-GB" sz="2400" kern="0" baseline="30000" dirty="0">
                <a:solidFill>
                  <a:srgbClr val="006600"/>
                </a:solidFill>
              </a:rPr>
              <a:t>1</a:t>
            </a:r>
            <a:r>
              <a:rPr lang="en-GB" sz="2400" kern="0" baseline="30000" dirty="0"/>
              <a:t>  </a:t>
            </a:r>
            <a:r>
              <a:rPr lang="en-GB" sz="2400" kern="0" dirty="0"/>
              <a:t>+  2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8</a:t>
            </a:r>
            <a:r>
              <a:rPr lang="en-GB" sz="2400" kern="0" baseline="30000" dirty="0">
                <a:solidFill>
                  <a:srgbClr val="006600"/>
                </a:solidFill>
              </a:rPr>
              <a:t>0 </a:t>
            </a:r>
            <a:r>
              <a:rPr lang="en-GB" sz="2400" kern="0" baseline="30000" dirty="0"/>
              <a:t> </a:t>
            </a:r>
            <a:r>
              <a:rPr lang="en-GB" sz="2400" kern="0" dirty="0"/>
              <a:t>+ 6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8</a:t>
            </a:r>
            <a:r>
              <a:rPr lang="en-GB" sz="2400" kern="0" baseline="30000" dirty="0">
                <a:solidFill>
                  <a:srgbClr val="006600"/>
                </a:solidFill>
              </a:rPr>
              <a:t>-1</a:t>
            </a:r>
            <a:r>
              <a:rPr lang="en-GB" sz="2400" kern="0" baseline="30000" dirty="0"/>
              <a:t>  	</a:t>
            </a:r>
            <a:endParaRPr lang="en-US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7ACE37-4A6C-4CCE-9BAA-51BF499AFD3E}"/>
              </a:ext>
            </a:extLst>
          </p:cNvPr>
          <p:cNvSpPr txBox="1"/>
          <p:nvPr/>
        </p:nvSpPr>
        <p:spPr>
          <a:xfrm>
            <a:off x="2438400" y="3193107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0" dirty="0"/>
              <a:t>= 320 + 56 + 2 + 0.75 = </a:t>
            </a:r>
            <a:r>
              <a:rPr lang="en-GB" sz="2400" b="1" kern="0" dirty="0">
                <a:solidFill>
                  <a:srgbClr val="0000CC"/>
                </a:solidFill>
              </a:rPr>
              <a:t>378.75</a:t>
            </a:r>
            <a:r>
              <a:rPr lang="en-GB" sz="2400" b="1" kern="0" baseline="-25000" dirty="0">
                <a:solidFill>
                  <a:srgbClr val="0000CC"/>
                </a:solidFill>
              </a:rPr>
              <a:t>10</a:t>
            </a:r>
            <a:endParaRPr lang="en-US" sz="2400" dirty="0"/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A925E877-A1D6-4086-9227-93044AB1C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674314"/>
            <a:ext cx="2362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341.24</a:t>
            </a:r>
            <a:r>
              <a:rPr kumimoji="0" lang="en-GB" sz="24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5 	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=</a:t>
            </a:r>
            <a:endParaRPr kumimoji="0" lang="en-GB" sz="2400" b="1" i="0" u="none" strike="noStrike" kern="0" cap="none" spc="0" normalizeH="0" baseline="-2500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990E5D6-177F-4301-A99E-2C208667429A}"/>
              </a:ext>
            </a:extLst>
          </p:cNvPr>
          <p:cNvSpPr txBox="1"/>
          <p:nvPr/>
        </p:nvSpPr>
        <p:spPr>
          <a:xfrm>
            <a:off x="2743200" y="3731741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0" dirty="0"/>
              <a:t>2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16</a:t>
            </a:r>
            <a:r>
              <a:rPr lang="en-GB" sz="2400" kern="0" baseline="30000" dirty="0">
                <a:solidFill>
                  <a:srgbClr val="006600"/>
                </a:solidFill>
              </a:rPr>
              <a:t>1</a:t>
            </a:r>
            <a:r>
              <a:rPr lang="en-GB" sz="2400" kern="0" baseline="30000" dirty="0"/>
              <a:t>  </a:t>
            </a:r>
            <a:r>
              <a:rPr lang="en-GB" sz="2400" kern="0" dirty="0"/>
              <a:t>+ 10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16</a:t>
            </a:r>
            <a:r>
              <a:rPr lang="en-GB" sz="2400" kern="0" baseline="30000" dirty="0">
                <a:solidFill>
                  <a:srgbClr val="006600"/>
                </a:solidFill>
              </a:rPr>
              <a:t>0 </a:t>
            </a:r>
            <a:r>
              <a:rPr lang="en-GB" sz="2400" kern="0" baseline="30000" dirty="0"/>
              <a:t> </a:t>
            </a:r>
            <a:r>
              <a:rPr lang="en-GB" sz="2400" kern="0" dirty="0"/>
              <a:t>+ 8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16</a:t>
            </a:r>
            <a:r>
              <a:rPr lang="en-GB" sz="2400" kern="0" baseline="30000" dirty="0">
                <a:solidFill>
                  <a:srgbClr val="006600"/>
                </a:solidFill>
              </a:rPr>
              <a:t>-1</a:t>
            </a:r>
            <a:endParaRPr lang="en-US" sz="2400" dirty="0">
              <a:solidFill>
                <a:srgbClr val="0066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937670-102A-4802-B3C8-A48D1E15733F}"/>
              </a:ext>
            </a:extLst>
          </p:cNvPr>
          <p:cNvSpPr txBox="1"/>
          <p:nvPr/>
        </p:nvSpPr>
        <p:spPr>
          <a:xfrm>
            <a:off x="2438400" y="4093979"/>
            <a:ext cx="5029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kern="0" dirty="0"/>
              <a:t>= 32 + 10 + 0.5 = </a:t>
            </a:r>
            <a:r>
              <a:rPr lang="en-GB" sz="2400" b="1" kern="0" dirty="0">
                <a:solidFill>
                  <a:srgbClr val="0000CC"/>
                </a:solidFill>
              </a:rPr>
              <a:t>42.5</a:t>
            </a:r>
            <a:r>
              <a:rPr lang="en-GB" sz="2400" b="1" kern="0" baseline="-25000" dirty="0">
                <a:solidFill>
                  <a:srgbClr val="0000CC"/>
                </a:solidFill>
              </a:rPr>
              <a:t>10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125471-95CF-4B0F-8455-6D08D43079B9}"/>
              </a:ext>
            </a:extLst>
          </p:cNvPr>
          <p:cNvSpPr txBox="1"/>
          <p:nvPr/>
        </p:nvSpPr>
        <p:spPr>
          <a:xfrm>
            <a:off x="2743200" y="4674314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0" dirty="0"/>
              <a:t>3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5</a:t>
            </a:r>
            <a:r>
              <a:rPr lang="en-GB" sz="2400" kern="0" baseline="30000" dirty="0">
                <a:solidFill>
                  <a:srgbClr val="006600"/>
                </a:solidFill>
              </a:rPr>
              <a:t>2</a:t>
            </a:r>
            <a:r>
              <a:rPr lang="en-GB" sz="2400" kern="0" baseline="30000" dirty="0"/>
              <a:t>  </a:t>
            </a:r>
            <a:r>
              <a:rPr lang="en-GB" sz="2400" kern="0" dirty="0"/>
              <a:t>+  4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5</a:t>
            </a:r>
            <a:r>
              <a:rPr lang="en-GB" sz="2400" kern="0" baseline="30000" dirty="0">
                <a:solidFill>
                  <a:srgbClr val="006600"/>
                </a:solidFill>
              </a:rPr>
              <a:t>1</a:t>
            </a:r>
            <a:r>
              <a:rPr lang="en-GB" sz="2400" kern="0" baseline="30000" dirty="0"/>
              <a:t>  </a:t>
            </a:r>
            <a:r>
              <a:rPr lang="en-GB" sz="2400" kern="0" dirty="0"/>
              <a:t>+ 1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5</a:t>
            </a:r>
            <a:r>
              <a:rPr lang="en-GB" sz="2400" kern="0" baseline="30000" dirty="0">
                <a:solidFill>
                  <a:srgbClr val="006600"/>
                </a:solidFill>
              </a:rPr>
              <a:t>0</a:t>
            </a:r>
            <a:r>
              <a:rPr lang="en-GB" sz="2400" kern="0" baseline="30000" dirty="0"/>
              <a:t>  </a:t>
            </a:r>
            <a:r>
              <a:rPr lang="en-GB" sz="2400" kern="0" dirty="0"/>
              <a:t>+ 2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5</a:t>
            </a:r>
            <a:r>
              <a:rPr lang="en-GB" sz="2400" kern="0" baseline="30000" dirty="0">
                <a:solidFill>
                  <a:srgbClr val="006600"/>
                </a:solidFill>
              </a:rPr>
              <a:t>-1</a:t>
            </a:r>
            <a:r>
              <a:rPr lang="en-GB" sz="2400" kern="0" baseline="30000" dirty="0"/>
              <a:t>  </a:t>
            </a:r>
            <a:r>
              <a:rPr lang="en-GB" sz="2400" kern="0" dirty="0"/>
              <a:t>+ 4</a:t>
            </a:r>
            <a:r>
              <a:rPr lang="en-GB" sz="2400" kern="0" dirty="0">
                <a:sym typeface="Symbol" pitchFamily="18" charset="2"/>
              </a:rPr>
              <a:t></a:t>
            </a:r>
            <a:r>
              <a:rPr lang="en-GB" sz="2400" kern="0" dirty="0">
                <a:solidFill>
                  <a:srgbClr val="006600"/>
                </a:solidFill>
                <a:sym typeface="Symbol" pitchFamily="18" charset="2"/>
              </a:rPr>
              <a:t>5</a:t>
            </a:r>
            <a:r>
              <a:rPr lang="en-GB" sz="2400" kern="0" baseline="30000" dirty="0">
                <a:solidFill>
                  <a:srgbClr val="006600"/>
                </a:solidFill>
              </a:rPr>
              <a:t>-2</a:t>
            </a:r>
            <a:endParaRPr lang="en-US" sz="2400" dirty="0">
              <a:solidFill>
                <a:srgbClr val="0066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B9ABBF-C07B-43C9-BBC2-95C1B4B112D5}"/>
              </a:ext>
            </a:extLst>
          </p:cNvPr>
          <p:cNvSpPr txBox="1"/>
          <p:nvPr/>
        </p:nvSpPr>
        <p:spPr>
          <a:xfrm>
            <a:off x="2438400" y="5013897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kern="0" dirty="0"/>
              <a:t>= 75 + 20 + 1 + 0.4 + 0.16 = </a:t>
            </a:r>
            <a:r>
              <a:rPr lang="en-GB" sz="2400" b="1" kern="0" dirty="0">
                <a:solidFill>
                  <a:srgbClr val="0000CC"/>
                </a:solidFill>
              </a:rPr>
              <a:t>96.56</a:t>
            </a:r>
            <a:r>
              <a:rPr lang="en-GB" sz="2400" b="1" kern="0" baseline="-25000" dirty="0">
                <a:solidFill>
                  <a:srgbClr val="0000CC"/>
                </a:solidFill>
              </a:rPr>
              <a:t>10</a:t>
            </a:r>
            <a:endParaRPr lang="en-US" sz="2400" dirty="0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F32E5AB1-347F-4CF0-AF26-815F2240E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1A3CCD72-A650-4BBD-B095-960172A94983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5582484"/>
            <a:ext cx="8229600" cy="82063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page 42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>
                <a:solidFill>
                  <a:srgbClr val="006600"/>
                </a:solidFill>
              </a:rPr>
              <a:t>Questions 2-1 to 2-4.</a:t>
            </a:r>
          </a:p>
        </p:txBody>
      </p: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  <p:bldP spid="16" grpId="0"/>
      <p:bldP spid="17" grpId="0"/>
      <p:bldP spid="18" grpId="0" animBg="1"/>
      <p:bldP spid="19" grpId="0"/>
      <p:bldP spid="20" grpId="0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 Decimal to Binary Conversion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6DEF5C8-6E57-4515-98FD-611D0698C804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74515"/>
            <a:ext cx="8229600" cy="4656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For whole numbers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Repeated Division-by-2 Method</a:t>
            </a:r>
          </a:p>
          <a:p>
            <a:pPr marL="271463" indent="-271463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For fractions</a:t>
            </a:r>
          </a:p>
          <a:p>
            <a:pPr marL="630238" lvl="1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Repeated Multiplication-by-2 Method</a:t>
            </a:r>
          </a:p>
        </p:txBody>
      </p: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5.1 Repeated Divison-by-2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75BD0A-A56C-4CCD-8144-140FC04DDAD5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0772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To convert a </a:t>
            </a:r>
            <a:r>
              <a:rPr lang="en-GB" dirty="0">
                <a:solidFill>
                  <a:srgbClr val="800000"/>
                </a:solidFill>
              </a:rPr>
              <a:t>whole number</a:t>
            </a:r>
            <a:r>
              <a:rPr lang="en-GB" dirty="0"/>
              <a:t> to binary, use </a:t>
            </a:r>
            <a:r>
              <a:rPr lang="en-GB" dirty="0">
                <a:solidFill>
                  <a:srgbClr val="800000"/>
                </a:solidFill>
              </a:rPr>
              <a:t>successive division by 2</a:t>
            </a:r>
            <a:r>
              <a:rPr lang="en-GB" dirty="0"/>
              <a:t> until the quotient is 0.  The remainders form the answer, with the first remainder as the </a:t>
            </a:r>
            <a:r>
              <a:rPr lang="en-GB" i="1" dirty="0"/>
              <a:t>least significant bit (LSB)</a:t>
            </a:r>
            <a:r>
              <a:rPr lang="en-GB" dirty="0"/>
              <a:t> and the last as the </a:t>
            </a:r>
            <a:r>
              <a:rPr lang="en-GB" i="1" dirty="0"/>
              <a:t>most significant bit (MSB)</a:t>
            </a:r>
            <a:r>
              <a:rPr lang="en-GB" dirty="0"/>
              <a:t>.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dirty="0"/>
              <a:t>    (43)</a:t>
            </a:r>
            <a:r>
              <a:rPr lang="en-GB" baseline="-25000" dirty="0"/>
              <a:t>10 </a:t>
            </a:r>
            <a:r>
              <a:rPr lang="en-GB" dirty="0"/>
              <a:t>= (      </a:t>
            </a:r>
            <a:r>
              <a:rPr lang="en-GB" dirty="0">
                <a:solidFill>
                  <a:srgbClr val="C00000"/>
                </a:solidFill>
              </a:rPr>
              <a:t>?</a:t>
            </a:r>
            <a:r>
              <a:rPr lang="en-GB" dirty="0"/>
              <a:t>      )</a:t>
            </a:r>
            <a:r>
              <a:rPr lang="en-GB" baseline="-25000" dirty="0"/>
              <a:t>2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aphicFrame>
        <p:nvGraphicFramePr>
          <p:cNvPr id="8" name="Object 12">
            <a:extLst>
              <a:ext uri="{FF2B5EF4-FFF2-40B4-BE49-F238E27FC236}">
                <a16:creationId xmlns:a16="http://schemas.microsoft.com/office/drawing/2014/main" id="{5A4CF436-C42C-4514-9308-CF0B172D31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3352800"/>
          <a:ext cx="2784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2783880" imgH="2616120" progId="Word.Document.8">
                  <p:embed/>
                </p:oleObj>
              </mc:Choice>
              <mc:Fallback>
                <p:oleObj name="Document" r:id="rId3" imgW="2783880" imgH="2616120" progId="Word.Document.8">
                  <p:embed/>
                  <p:pic>
                    <p:nvPicPr>
                      <p:cNvPr id="8" name="Object 12">
                        <a:extLst>
                          <a:ext uri="{FF2B5EF4-FFF2-40B4-BE49-F238E27FC236}">
                            <a16:creationId xmlns:a16="http://schemas.microsoft.com/office/drawing/2014/main" id="{5A4CF436-C42C-4514-9308-CF0B172D31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5533"/>
                      <a:stretch>
                        <a:fillRect/>
                      </a:stretch>
                    </p:blipFill>
                    <p:spPr bwMode="auto">
                      <a:xfrm>
                        <a:off x="4876800" y="3352800"/>
                        <a:ext cx="2784475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57400" y="3352800"/>
            <a:ext cx="1219200" cy="46166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101011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179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5.2 Repeated Multiplication-by-2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160F5FAF-810A-4295-AAF3-39F2679E829D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371600"/>
            <a:ext cx="8077200" cy="475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dirty="0"/>
              <a:t>To convert </a:t>
            </a:r>
            <a:r>
              <a:rPr lang="en-GB" dirty="0">
                <a:solidFill>
                  <a:srgbClr val="800000"/>
                </a:solidFill>
              </a:rPr>
              <a:t>decimal fractions</a:t>
            </a:r>
            <a:r>
              <a:rPr lang="en-GB" dirty="0"/>
              <a:t> to binary, </a:t>
            </a:r>
            <a:r>
              <a:rPr lang="en-GB" dirty="0">
                <a:solidFill>
                  <a:srgbClr val="800000"/>
                </a:solidFill>
              </a:rPr>
              <a:t>repeated multiplication by 2</a:t>
            </a:r>
            <a:r>
              <a:rPr lang="en-GB" dirty="0"/>
              <a:t> is used, until the fractional product is 0 (or until the desired number of decimal places). The carried digits, or </a:t>
            </a:r>
            <a:r>
              <a:rPr lang="en-GB" i="1" dirty="0"/>
              <a:t>carries</a:t>
            </a:r>
            <a:r>
              <a:rPr lang="en-GB" dirty="0"/>
              <a:t>, produce the answer, with the first carry as the MSB, and the last as the LSB.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en-GB" dirty="0"/>
              <a:t>    (</a:t>
            </a:r>
            <a:r>
              <a:rPr lang="en-GB" sz="2600" dirty="0"/>
              <a:t>0.3125</a:t>
            </a:r>
            <a:r>
              <a:rPr lang="en-GB" dirty="0"/>
              <a:t>)</a:t>
            </a:r>
            <a:r>
              <a:rPr lang="en-GB" baseline="-25000" dirty="0"/>
              <a:t>10 </a:t>
            </a:r>
            <a:r>
              <a:rPr lang="en-GB" dirty="0"/>
              <a:t>= (     </a:t>
            </a:r>
            <a:r>
              <a:rPr lang="en-GB" dirty="0">
                <a:solidFill>
                  <a:srgbClr val="C00000"/>
                </a:solidFill>
              </a:rPr>
              <a:t>? </a:t>
            </a:r>
            <a:r>
              <a:rPr lang="en-GB" dirty="0"/>
              <a:t>    )</a:t>
            </a:r>
            <a:r>
              <a:rPr lang="en-GB" baseline="-25000" dirty="0"/>
              <a:t>2</a:t>
            </a:r>
          </a:p>
          <a:p>
            <a:pPr fontAlgn="auto">
              <a:spcAft>
                <a:spcPts val="0"/>
              </a:spcAft>
            </a:pPr>
            <a:endParaRPr lang="en-US" dirty="0"/>
          </a:p>
        </p:txBody>
      </p:sp>
      <p:graphicFrame>
        <p:nvGraphicFramePr>
          <p:cNvPr id="10" name="Object 6">
            <a:extLst>
              <a:ext uri="{FF2B5EF4-FFF2-40B4-BE49-F238E27FC236}">
                <a16:creationId xmlns:a16="http://schemas.microsoft.com/office/drawing/2014/main" id="{4AEF7ECD-4A31-406E-8EC7-72CA776309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3657600"/>
          <a:ext cx="4495800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4136400" imgH="1981080" progId="Word.Document.8">
                  <p:embed/>
                </p:oleObj>
              </mc:Choice>
              <mc:Fallback>
                <p:oleObj name="Document" r:id="rId3" imgW="4136400" imgH="1981080" progId="Word.Document.8">
                  <p:embed/>
                  <p:pic>
                    <p:nvPicPr>
                      <p:cNvPr id="10" name="Object 6">
                        <a:extLst>
                          <a:ext uri="{FF2B5EF4-FFF2-40B4-BE49-F238E27FC236}">
                            <a16:creationId xmlns:a16="http://schemas.microsoft.com/office/drawing/2014/main" id="{4AEF7ECD-4A31-406E-8EC7-72CA776309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657600"/>
                        <a:ext cx="4495800" cy="215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3201" y="3400612"/>
            <a:ext cx="990600" cy="46166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400" dirty="0">
                <a:solidFill>
                  <a:srgbClr val="C00000"/>
                </a:solidFill>
              </a:rPr>
              <a:t>.0101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7051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6. 	Conversion Between Decimal and Other Bases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5D63D-03D4-4BB9-B3A5-A7D84FCB124B}"/>
              </a:ext>
            </a:extLst>
          </p:cNvPr>
          <p:cNvSpPr txBox="1"/>
          <p:nvPr/>
        </p:nvSpPr>
        <p:spPr>
          <a:xfrm>
            <a:off x="457198" y="1982660"/>
            <a:ext cx="8382001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800000"/>
                </a:solidFill>
              </a:rPr>
              <a:t>Base-</a:t>
            </a:r>
            <a:r>
              <a:rPr lang="en-GB" sz="2400" i="1" dirty="0">
                <a:solidFill>
                  <a:srgbClr val="800000"/>
                </a:solidFill>
              </a:rPr>
              <a:t>R</a:t>
            </a:r>
            <a:r>
              <a:rPr lang="en-GB" sz="2400" dirty="0">
                <a:solidFill>
                  <a:srgbClr val="800000"/>
                </a:solidFill>
              </a:rPr>
              <a:t> to decimal:</a:t>
            </a:r>
            <a:r>
              <a:rPr lang="en-GB" sz="2400" dirty="0"/>
              <a:t> multiply digits with their corresponding weights </a:t>
            </a:r>
          </a:p>
          <a:p>
            <a:pPr marL="342900" indent="-342900" eaLnBrk="1" hangingPunct="1"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800000"/>
                </a:solidFill>
              </a:rPr>
              <a:t>Decimal to binary (base 2</a:t>
            </a:r>
            <a:r>
              <a:rPr lang="en-US" sz="2400" dirty="0">
                <a:solidFill>
                  <a:srgbClr val="800000"/>
                </a:solidFill>
              </a:rPr>
              <a:t>)</a:t>
            </a:r>
          </a:p>
          <a:p>
            <a:pPr marL="800100" lvl="1" indent="-34290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Whole numbers: repeated division-by-2</a:t>
            </a:r>
          </a:p>
          <a:p>
            <a:pPr marL="800100" lvl="1" indent="-34290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Fractions: repeated multiplication-by-2</a:t>
            </a:r>
          </a:p>
          <a:p>
            <a:pPr marL="342900" indent="-342900" eaLnBrk="1" hangingPunct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Decimal to base-</a:t>
            </a:r>
            <a:r>
              <a:rPr lang="en-US" sz="2400" i="1" dirty="0">
                <a:solidFill>
                  <a:srgbClr val="800000"/>
                </a:solidFill>
              </a:rPr>
              <a:t>R</a:t>
            </a:r>
            <a:endParaRPr lang="en-US" sz="2400" dirty="0">
              <a:solidFill>
                <a:srgbClr val="800000"/>
              </a:solidFill>
            </a:endParaRPr>
          </a:p>
          <a:p>
            <a:pPr marL="800100" lvl="1" indent="-34290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Whole numbers: repeated division-by-</a:t>
            </a:r>
            <a:r>
              <a:rPr lang="en-US" sz="2000" i="1" dirty="0"/>
              <a:t>R</a:t>
            </a:r>
          </a:p>
          <a:p>
            <a:pPr marL="800100" lvl="1" indent="-34290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Fractions: repeated multiplication-by-</a:t>
            </a:r>
            <a:r>
              <a:rPr lang="en-US" sz="2000" i="1" dirty="0"/>
              <a:t>R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FBBBDDD-D3ED-456D-A148-FED5EAC61C69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5582484"/>
            <a:ext cx="8229600" cy="82063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page 42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>
                <a:solidFill>
                  <a:srgbClr val="006600"/>
                </a:solidFill>
              </a:rPr>
              <a:t>Questions 2-5 to 2-8.</a:t>
            </a:r>
          </a:p>
        </p:txBody>
      </p:sp>
    </p:spTree>
    <p:extLst>
      <p:ext uri="{BB962C8B-B14F-4D97-AF65-F5344CB8AC3E}">
        <p14:creationId xmlns:p14="http://schemas.microsoft.com/office/powerpoint/2010/main" val="28027892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7. 	Conversion Between Bases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9E6110F-BA9C-4F5D-BD70-94BD50ED208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44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In general, conversion between bases can be done via decimal: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D049B7-1B0D-43C4-8BB5-20AD7254D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648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Shortcuts for conversion between bases 2, 4, 8, 16 </a:t>
            </a:r>
            <a:r>
              <a:rPr lang="en-US" sz="2800" dirty="0"/>
              <a:t>(see next slide)</a:t>
            </a:r>
          </a:p>
        </p:txBody>
      </p:sp>
      <p:grpSp>
        <p:nvGrpSpPr>
          <p:cNvPr id="10" name="Group 7">
            <a:extLst>
              <a:ext uri="{FF2B5EF4-FFF2-40B4-BE49-F238E27FC236}">
                <a16:creationId xmlns:a16="http://schemas.microsoft.com/office/drawing/2014/main" id="{0C8BFB47-ED2B-4BDE-BFD5-FE8947072E33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514600"/>
            <a:ext cx="4841875" cy="1857375"/>
            <a:chOff x="1584" y="1488"/>
            <a:chExt cx="3050" cy="1170"/>
          </a:xfrm>
        </p:grpSpPr>
        <p:sp>
          <p:nvSpPr>
            <p:cNvPr id="12" name="Text Box 8">
              <a:extLst>
                <a:ext uri="{FF2B5EF4-FFF2-40B4-BE49-F238E27FC236}">
                  <a16:creationId xmlns:a16="http://schemas.microsoft.com/office/drawing/2014/main" id="{3B151BBC-A5DE-4553-BBCC-3FAE87D967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1488"/>
              <a:ext cx="3050" cy="117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GB" sz="2000" dirty="0">
                  <a:latin typeface="Times New Roman" pitchFamily="18" charset="0"/>
                </a:rPr>
                <a:t>Base-2				</a:t>
              </a:r>
              <a:r>
                <a:rPr lang="en-GB" sz="2000" dirty="0" err="1">
                  <a:latin typeface="Times New Roman" pitchFamily="18" charset="0"/>
                </a:rPr>
                <a:t>Base-2</a:t>
              </a:r>
              <a:endParaRPr lang="en-GB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20000"/>
                </a:spcBef>
              </a:pPr>
              <a:r>
                <a:rPr lang="en-GB" sz="2000" dirty="0">
                  <a:latin typeface="Times New Roman" pitchFamily="18" charset="0"/>
                </a:rPr>
                <a:t>Base-3				</a:t>
              </a:r>
              <a:r>
                <a:rPr lang="en-GB" sz="2000" dirty="0" err="1">
                  <a:latin typeface="Times New Roman" pitchFamily="18" charset="0"/>
                </a:rPr>
                <a:t>Base-3</a:t>
              </a:r>
              <a:endParaRPr lang="en-GB" sz="2000" dirty="0">
                <a:latin typeface="Times New Roman" pitchFamily="18" charset="0"/>
              </a:endParaRPr>
            </a:p>
            <a:p>
              <a:pPr eaLnBrk="0" hangingPunct="0">
                <a:spcBef>
                  <a:spcPct val="20000"/>
                </a:spcBef>
              </a:pPr>
              <a:r>
                <a:rPr lang="en-GB" sz="2000" dirty="0">
                  <a:latin typeface="Times New Roman" pitchFamily="18" charset="0"/>
                </a:rPr>
                <a:t>Base-4		Decimal		Base-4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GB" sz="2000" dirty="0">
                  <a:latin typeface="Times New Roman" pitchFamily="18" charset="0"/>
                </a:rPr>
                <a:t>    …				    ….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GB" sz="2000" dirty="0">
                  <a:latin typeface="Times New Roman" pitchFamily="18" charset="0"/>
                </a:rPr>
                <a:t>Base-</a:t>
              </a:r>
              <a:r>
                <a:rPr lang="en-GB" sz="2000" i="1" dirty="0">
                  <a:latin typeface="Times New Roman" pitchFamily="18" charset="0"/>
                </a:rPr>
                <a:t>R</a:t>
              </a:r>
              <a:r>
                <a:rPr lang="en-GB" sz="2000" dirty="0">
                  <a:latin typeface="Times New Roman" pitchFamily="18" charset="0"/>
                </a:rPr>
                <a:t>				</a:t>
              </a:r>
              <a:r>
                <a:rPr lang="en-GB" sz="2000" dirty="0" err="1">
                  <a:latin typeface="Times New Roman" pitchFamily="18" charset="0"/>
                </a:rPr>
                <a:t>Base-</a:t>
              </a:r>
              <a:r>
                <a:rPr lang="en-GB" sz="2000" i="1" dirty="0" err="1">
                  <a:latin typeface="Times New Roman" pitchFamily="18" charset="0"/>
                </a:rPr>
                <a:t>R</a:t>
              </a:r>
              <a:endParaRPr lang="en-GB" sz="2000" i="1" dirty="0">
                <a:latin typeface="Times New Roman" pitchFamily="18" charset="0"/>
              </a:endParaRPr>
            </a:p>
          </p:txBody>
        </p:sp>
        <p:sp>
          <p:nvSpPr>
            <p:cNvPr id="13" name="Line 9">
              <a:extLst>
                <a:ext uri="{FF2B5EF4-FFF2-40B4-BE49-F238E27FC236}">
                  <a16:creationId xmlns:a16="http://schemas.microsoft.com/office/drawing/2014/main" id="{5AF9C477-891B-4756-93C7-0213B37186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680"/>
              <a:ext cx="62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0">
              <a:extLst>
                <a:ext uri="{FF2B5EF4-FFF2-40B4-BE49-F238E27FC236}">
                  <a16:creationId xmlns:a16="http://schemas.microsoft.com/office/drawing/2014/main" id="{B8F082D1-3468-4120-81F2-4F25B29761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1872"/>
              <a:ext cx="624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1">
              <a:extLst>
                <a:ext uri="{FF2B5EF4-FFF2-40B4-BE49-F238E27FC236}">
                  <a16:creationId xmlns:a16="http://schemas.microsoft.com/office/drawing/2014/main" id="{FE1A2AC0-66B3-4C7E-885A-43A40177D1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2" y="2097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2">
              <a:extLst>
                <a:ext uri="{FF2B5EF4-FFF2-40B4-BE49-F238E27FC236}">
                  <a16:creationId xmlns:a16="http://schemas.microsoft.com/office/drawing/2014/main" id="{13EA65F4-2790-44D0-9185-E56A1C55B6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12" y="2160"/>
              <a:ext cx="624" cy="3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3">
              <a:extLst>
                <a:ext uri="{FF2B5EF4-FFF2-40B4-BE49-F238E27FC236}">
                  <a16:creationId xmlns:a16="http://schemas.microsoft.com/office/drawing/2014/main" id="{06B8020A-EF52-4EDD-8023-348A7DAFAB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0" y="1728"/>
              <a:ext cx="52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4">
              <a:extLst>
                <a:ext uri="{FF2B5EF4-FFF2-40B4-BE49-F238E27FC236}">
                  <a16:creationId xmlns:a16="http://schemas.microsoft.com/office/drawing/2014/main" id="{E6C271BA-875F-40E0-980B-EA6237C5D1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0" y="1920"/>
              <a:ext cx="528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5">
              <a:extLst>
                <a:ext uri="{FF2B5EF4-FFF2-40B4-BE49-F238E27FC236}">
                  <a16:creationId xmlns:a16="http://schemas.microsoft.com/office/drawing/2014/main" id="{E7777911-9D91-447D-ABF0-5198CE953F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112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A211AC23-4536-4386-8B6E-52EDD4A710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2160"/>
              <a:ext cx="528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17251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0238" indent="-630238"/>
            <a:r>
              <a:rPr lang="en-SG" sz="3600" dirty="0">
                <a:solidFill>
                  <a:srgbClr val="0000FF"/>
                </a:solidFill>
                <a:latin typeface="+mn-lt"/>
              </a:rPr>
              <a:t>8. 	Binary to Octal/Hexadecimal Conversion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23" name="Rectangle 3">
            <a:extLst>
              <a:ext uri="{FF2B5EF4-FFF2-40B4-BE49-F238E27FC236}">
                <a16:creationId xmlns:a16="http://schemas.microsoft.com/office/drawing/2014/main" id="{49C41BC4-8792-4D2B-9070-1D7577B514F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92876"/>
            <a:ext cx="8229600" cy="3991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8775" indent="-35877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Binary </a:t>
            </a:r>
            <a:r>
              <a:rPr lang="en-US" dirty="0">
                <a:solidFill>
                  <a:srgbClr val="800000"/>
                </a:solidFill>
                <a:sym typeface="Wingdings" pitchFamily="2" charset="2"/>
              </a:rPr>
              <a:t> Octal: </a:t>
            </a:r>
            <a:r>
              <a:rPr lang="en-US" dirty="0">
                <a:sym typeface="Wingdings" pitchFamily="2" charset="2"/>
              </a:rPr>
              <a:t>partition in groups of 3</a:t>
            </a:r>
            <a:endParaRPr lang="en-US" dirty="0">
              <a:solidFill>
                <a:srgbClr val="800000"/>
              </a:solidFill>
            </a:endParaRP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(10 111 011 001 . 101 110)</a:t>
            </a:r>
            <a:r>
              <a:rPr lang="en-US" baseline="-25000" dirty="0"/>
              <a:t>2</a:t>
            </a:r>
            <a:r>
              <a:rPr lang="en-US" dirty="0"/>
              <a:t> =</a:t>
            </a:r>
            <a:endParaRPr lang="en-US" baseline="-25000" dirty="0"/>
          </a:p>
          <a:p>
            <a:pPr marL="358775" indent="-358775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Octal </a:t>
            </a:r>
            <a:r>
              <a:rPr lang="en-US" dirty="0">
                <a:solidFill>
                  <a:srgbClr val="800000"/>
                </a:solidFill>
                <a:sym typeface="Wingdings" pitchFamily="2" charset="2"/>
              </a:rPr>
              <a:t> Binary: </a:t>
            </a:r>
            <a:r>
              <a:rPr lang="en-US" dirty="0">
                <a:sym typeface="Wingdings" pitchFamily="2" charset="2"/>
              </a:rPr>
              <a:t>reverse</a:t>
            </a:r>
            <a:endParaRPr lang="en-US" dirty="0">
              <a:solidFill>
                <a:srgbClr val="800000"/>
              </a:solidFill>
            </a:endParaRP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(2731.56)</a:t>
            </a:r>
            <a:r>
              <a:rPr lang="en-US" baseline="-25000" dirty="0"/>
              <a:t>8</a:t>
            </a:r>
            <a:r>
              <a:rPr lang="en-US" dirty="0"/>
              <a:t> =</a:t>
            </a:r>
            <a:endParaRPr lang="en-US" baseline="-25000" dirty="0"/>
          </a:p>
          <a:p>
            <a:pPr marL="358775" indent="-358775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Binary </a:t>
            </a:r>
            <a:r>
              <a:rPr lang="en-US" dirty="0">
                <a:solidFill>
                  <a:srgbClr val="800000"/>
                </a:solidFill>
                <a:sym typeface="Wingdings" pitchFamily="2" charset="2"/>
              </a:rPr>
              <a:t> Hexadecimal: </a:t>
            </a:r>
            <a:r>
              <a:rPr lang="en-US" dirty="0">
                <a:sym typeface="Wingdings" pitchFamily="2" charset="2"/>
              </a:rPr>
              <a:t>partition in groups of 4</a:t>
            </a:r>
            <a:endParaRPr lang="en-US" dirty="0">
              <a:solidFill>
                <a:srgbClr val="800000"/>
              </a:solidFill>
            </a:endParaRP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(</a:t>
            </a:r>
            <a:r>
              <a:rPr lang="en-GB" sz="1800" dirty="0"/>
              <a:t>101 1101 1001 . 1011 1000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 = </a:t>
            </a:r>
            <a:endParaRPr lang="en-US" baseline="-25000" dirty="0"/>
          </a:p>
          <a:p>
            <a:pPr marL="358775" indent="-358775" fontAlgn="auto">
              <a:spcBef>
                <a:spcPts val="18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800000"/>
                </a:solidFill>
              </a:rPr>
              <a:t>Hexadecimal </a:t>
            </a:r>
            <a:r>
              <a:rPr lang="en-US" dirty="0">
                <a:solidFill>
                  <a:srgbClr val="800000"/>
                </a:solidFill>
                <a:sym typeface="Wingdings" pitchFamily="2" charset="2"/>
              </a:rPr>
              <a:t> Binary: </a:t>
            </a:r>
            <a:r>
              <a:rPr lang="en-US" dirty="0">
                <a:sym typeface="Wingdings" pitchFamily="2" charset="2"/>
              </a:rPr>
              <a:t>reverse</a:t>
            </a:r>
            <a:endParaRPr lang="en-US" dirty="0">
              <a:solidFill>
                <a:srgbClr val="800000"/>
              </a:solidFill>
            </a:endParaRPr>
          </a:p>
          <a:p>
            <a:pPr marL="715963" lvl="1" indent="-357188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(</a:t>
            </a:r>
            <a:r>
              <a:rPr lang="en-GB" sz="1800" dirty="0"/>
              <a:t>5D9.B8</a:t>
            </a:r>
            <a:r>
              <a:rPr lang="en-US" dirty="0"/>
              <a:t>)</a:t>
            </a:r>
            <a:r>
              <a:rPr lang="en-US" baseline="-25000" dirty="0"/>
              <a:t>16</a:t>
            </a:r>
            <a:r>
              <a:rPr lang="en-US" dirty="0"/>
              <a:t> =</a:t>
            </a:r>
            <a:endParaRPr lang="en-US" sz="2400" baseline="-25000" dirty="0"/>
          </a:p>
        </p:txBody>
      </p:sp>
      <p:sp>
        <p:nvSpPr>
          <p:cNvPr id="24" name="Text Box 4">
            <a:extLst>
              <a:ext uri="{FF2B5EF4-FFF2-40B4-BE49-F238E27FC236}">
                <a16:creationId xmlns:a16="http://schemas.microsoft.com/office/drawing/2014/main" id="{A9177F5C-06B6-4215-AC63-2A5DC1FF4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ym typeface="Wingdings 2" pitchFamily="18" charset="2"/>
              </a:rPr>
              <a:t>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E59275-F70C-45F6-9453-C26715FEDDDD}"/>
              </a:ext>
            </a:extLst>
          </p:cNvPr>
          <p:cNvSpPr txBox="1"/>
          <p:nvPr/>
        </p:nvSpPr>
        <p:spPr>
          <a:xfrm>
            <a:off x="4637902" y="2134261"/>
            <a:ext cx="16969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</a:rPr>
              <a:t>(2731.56)</a:t>
            </a:r>
            <a:r>
              <a:rPr lang="en-US" sz="2000" b="1" baseline="-25000" dirty="0">
                <a:solidFill>
                  <a:srgbClr val="0000CC"/>
                </a:solidFill>
              </a:rPr>
              <a:t>8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2A47D01-1ADD-46E5-AECA-2B5F26048F41}"/>
              </a:ext>
            </a:extLst>
          </p:cNvPr>
          <p:cNvSpPr txBox="1"/>
          <p:nvPr/>
        </p:nvSpPr>
        <p:spPr>
          <a:xfrm>
            <a:off x="2685535" y="3057599"/>
            <a:ext cx="3649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</a:rPr>
              <a:t>(10 111 011 001 . 101 110)</a:t>
            </a:r>
            <a:r>
              <a:rPr lang="en-US" sz="2000" b="1" baseline="-25000" dirty="0">
                <a:solidFill>
                  <a:srgbClr val="0000CC"/>
                </a:solidFill>
              </a:rPr>
              <a:t>2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E5AA6EA-F214-4F4A-A9D3-3766761C9979}"/>
              </a:ext>
            </a:extLst>
          </p:cNvPr>
          <p:cNvSpPr txBox="1"/>
          <p:nvPr/>
        </p:nvSpPr>
        <p:spPr>
          <a:xfrm>
            <a:off x="4572000" y="4024762"/>
            <a:ext cx="1762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</a:rPr>
              <a:t>(</a:t>
            </a:r>
            <a:r>
              <a:rPr lang="en-GB" sz="2000" b="1" dirty="0">
                <a:solidFill>
                  <a:srgbClr val="0000CC"/>
                </a:solidFill>
              </a:rPr>
              <a:t>5D9.B8</a:t>
            </a:r>
            <a:r>
              <a:rPr lang="en-US" sz="2000" b="1" dirty="0">
                <a:solidFill>
                  <a:srgbClr val="0000CC"/>
                </a:solidFill>
              </a:rPr>
              <a:t>)</a:t>
            </a:r>
            <a:r>
              <a:rPr lang="en-US" sz="2000" b="1" baseline="-25000" dirty="0">
                <a:solidFill>
                  <a:srgbClr val="0000CC"/>
                </a:solidFill>
              </a:rPr>
              <a:t>16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67E69B7-A4BB-46BA-A94F-63FD4902246C}"/>
              </a:ext>
            </a:extLst>
          </p:cNvPr>
          <p:cNvSpPr txBox="1"/>
          <p:nvPr/>
        </p:nvSpPr>
        <p:spPr>
          <a:xfrm>
            <a:off x="2675238" y="4991925"/>
            <a:ext cx="3793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</a:rPr>
              <a:t>(</a:t>
            </a:r>
            <a:r>
              <a:rPr lang="en-GB" sz="2000" b="1" dirty="0">
                <a:solidFill>
                  <a:srgbClr val="0000CC"/>
                </a:solidFill>
              </a:rPr>
              <a:t>101 1101 1001 . 1011 1000</a:t>
            </a:r>
            <a:r>
              <a:rPr lang="en-US" sz="2000" b="1" dirty="0">
                <a:solidFill>
                  <a:srgbClr val="0000CC"/>
                </a:solidFill>
              </a:rPr>
              <a:t>)</a:t>
            </a:r>
            <a:r>
              <a:rPr lang="en-US" sz="2000" b="1" baseline="-25000" dirty="0">
                <a:solidFill>
                  <a:srgbClr val="0000CC"/>
                </a:solidFill>
              </a:rPr>
              <a:t>2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29" name="Rectangle 3">
            <a:extLst>
              <a:ext uri="{FF2B5EF4-FFF2-40B4-BE49-F238E27FC236}">
                <a16:creationId xmlns:a16="http://schemas.microsoft.com/office/drawing/2014/main" id="{F6881E0B-124E-4F5E-A67B-A163AF2F6DB2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5582484"/>
            <a:ext cx="8229600" cy="82063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6600"/>
                </a:solidFill>
              </a:rPr>
              <a:t>DLD page 42 Quick Review Questions</a:t>
            </a:r>
            <a:br>
              <a:rPr lang="en-US" dirty="0">
                <a:solidFill>
                  <a:srgbClr val="006600"/>
                </a:solidFill>
              </a:rPr>
            </a:br>
            <a:r>
              <a:rPr lang="en-US" dirty="0" err="1">
                <a:solidFill>
                  <a:srgbClr val="006600"/>
                </a:solidFill>
              </a:rPr>
              <a:t>Questions</a:t>
            </a:r>
            <a:r>
              <a:rPr lang="en-US" dirty="0">
                <a:solidFill>
                  <a:srgbClr val="006600"/>
                </a:solidFill>
              </a:rPr>
              <a:t> 2-9 to 2-10.</a:t>
            </a:r>
          </a:p>
        </p:txBody>
      </p:sp>
    </p:spTree>
    <p:extLst>
      <p:ext uri="{BB962C8B-B14F-4D97-AF65-F5344CB8AC3E}">
        <p14:creationId xmlns:p14="http://schemas.microsoft.com/office/powerpoint/2010/main" val="1951290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5294" y="3160059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Number Systems Quiz 1”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260034" y="4131518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4695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381000"/>
            <a:ext cx="8810625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2800" dirty="0">
                <a:solidFill>
                  <a:srgbClr val="0000FF"/>
                </a:solidFill>
              </a:rPr>
              <a:t>Lecture #3: Data Representation and Number Systems </a:t>
            </a:r>
            <a:r>
              <a:rPr lang="en-GB" sz="2000" dirty="0">
                <a:solidFill>
                  <a:srgbClr val="0000FF"/>
                </a:solidFill>
              </a:rPr>
              <a:t>(1/2)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10540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Data Representation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Decimal (base 10) Number System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Other Number Systems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Base-</a:t>
            </a:r>
            <a:r>
              <a:rPr lang="en-GB" i="1" dirty="0"/>
              <a:t>R</a:t>
            </a:r>
            <a:r>
              <a:rPr lang="en-GB" dirty="0"/>
              <a:t> to Decimal Conversion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Decimal to Binary Conversion</a:t>
            </a:r>
          </a:p>
          <a:p>
            <a:pPr marL="1165225" lvl="1" indent="-531813">
              <a:spcBef>
                <a:spcPts val="600"/>
              </a:spcBef>
              <a:buClrTx/>
              <a:buSzPct val="100000"/>
              <a:buNone/>
              <a:tabLst>
                <a:tab pos="1165225" algn="l"/>
              </a:tabLst>
            </a:pPr>
            <a:r>
              <a:rPr lang="en-GB" dirty="0"/>
              <a:t>5.1	Repeated Division-by-2</a:t>
            </a:r>
          </a:p>
          <a:p>
            <a:pPr marL="1165225" lvl="1" indent="-531813">
              <a:spcBef>
                <a:spcPts val="600"/>
              </a:spcBef>
              <a:buClrTx/>
              <a:buSzPct val="100000"/>
              <a:buNone/>
              <a:tabLst>
                <a:tab pos="1165225" algn="l"/>
              </a:tabLst>
            </a:pPr>
            <a:r>
              <a:rPr lang="en-GB" dirty="0"/>
              <a:t>5.2	Repeated Multiplication-by-2</a:t>
            </a:r>
            <a:endParaRPr lang="en-GB" sz="2400" dirty="0"/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Conversion Between Decimal and Other Bases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Conversion Between Bases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dirty="0"/>
              <a:t>Binary to Octal/Hexadecimal Conversion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5875"/>
            <a:ext cx="8420559" cy="5153025"/>
          </a:xfrm>
        </p:spPr>
        <p:txBody>
          <a:bodyPr>
            <a:normAutofit lnSpcReduction="10000"/>
          </a:bodyPr>
          <a:lstStyle/>
          <a:p>
            <a:pPr marL="714375" indent="-714375" eaLnBrk="1" hangingPunct="1">
              <a:lnSpc>
                <a:spcPct val="110000"/>
              </a:lnSpc>
              <a:spcBef>
                <a:spcPts val="600"/>
              </a:spcBef>
              <a:buClrTx/>
              <a:buSzPct val="100000"/>
              <a:buFont typeface="+mj-lt"/>
              <a:buAutoNum type="arabicPeriod" startAt="9"/>
            </a:pPr>
            <a:r>
              <a:rPr lang="en-GB" dirty="0"/>
              <a:t>ASCII Code</a:t>
            </a:r>
          </a:p>
          <a:p>
            <a:pPr marL="714375" indent="-714375" eaLnBrk="1" hangingPunct="1">
              <a:lnSpc>
                <a:spcPct val="110000"/>
              </a:lnSpc>
              <a:spcBef>
                <a:spcPts val="600"/>
              </a:spcBef>
              <a:buClrTx/>
              <a:buSzPct val="100000"/>
              <a:buFont typeface="+mj-lt"/>
              <a:buAutoNum type="arabicPeriod" startAt="9"/>
            </a:pPr>
            <a:r>
              <a:rPr lang="en-GB" dirty="0"/>
              <a:t>Negative Numbers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10.1	Sign-and-Magnitude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10.2	1s Complement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10.3	2s Complement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10.4	Comparisons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10.5	Complement on Fractions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10.6	2s Complement Addition/Subtraction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10.7	1s Complement Addition/Subtraction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10.8	Excess Representation</a:t>
            </a:r>
          </a:p>
          <a:p>
            <a:pPr marL="714375" indent="-714375">
              <a:lnSpc>
                <a:spcPct val="110000"/>
              </a:lnSpc>
              <a:spcBef>
                <a:spcPts val="600"/>
              </a:spcBef>
              <a:buClrTx/>
              <a:buSzPct val="100000"/>
              <a:buFont typeface="+mj-lt"/>
              <a:buAutoNum type="arabicPeriod" startAt="11"/>
            </a:pPr>
            <a:r>
              <a:rPr lang="en-GB" dirty="0"/>
              <a:t>Real Numbers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11.1	Fixed-Point Representation</a:t>
            </a:r>
          </a:p>
          <a:p>
            <a:pPr marL="1695450" lvl="1" indent="-884238">
              <a:lnSpc>
                <a:spcPct val="110000"/>
              </a:lnSpc>
              <a:buClrTx/>
              <a:buSzPct val="100000"/>
              <a:buNone/>
            </a:pPr>
            <a:r>
              <a:rPr lang="en-GB" dirty="0"/>
              <a:t>11.2	Floating-Point Representation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" y="381000"/>
            <a:ext cx="8810625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2800" dirty="0">
                <a:solidFill>
                  <a:srgbClr val="0000FF"/>
                </a:solidFill>
              </a:rPr>
              <a:t>Lecture #3: Data Representation and Number Systems </a:t>
            </a:r>
            <a:r>
              <a:rPr lang="en-GB" sz="2000" dirty="0">
                <a:solidFill>
                  <a:srgbClr val="0000FF"/>
                </a:solidFill>
              </a:rPr>
              <a:t>(2/2)</a:t>
            </a:r>
          </a:p>
        </p:txBody>
      </p:sp>
    </p:spTree>
    <p:extLst>
      <p:ext uri="{BB962C8B-B14F-4D97-AF65-F5344CB8AC3E}">
        <p14:creationId xmlns:p14="http://schemas.microsoft.com/office/powerpoint/2010/main" val="365140786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Data Representation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BC596C-DD33-4DE2-9F5B-B80F8633D04D}"/>
              </a:ext>
            </a:extLst>
          </p:cNvPr>
          <p:cNvSpPr txBox="1"/>
          <p:nvPr/>
        </p:nvSpPr>
        <p:spPr>
          <a:xfrm>
            <a:off x="638432" y="1325909"/>
            <a:ext cx="3933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Basic data types in C: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C3D00F-B311-454E-AE05-5772A5AE6E5C}"/>
              </a:ext>
            </a:extLst>
          </p:cNvPr>
          <p:cNvSpPr txBox="1"/>
          <p:nvPr/>
        </p:nvSpPr>
        <p:spPr>
          <a:xfrm>
            <a:off x="1336590" y="1985657"/>
            <a:ext cx="1196546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 err="1"/>
              <a:t>int</a:t>
            </a:r>
            <a:endParaRPr lang="en-SG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20AFBB-F610-464B-A399-55FCC277228D}"/>
              </a:ext>
            </a:extLst>
          </p:cNvPr>
          <p:cNvSpPr txBox="1"/>
          <p:nvPr/>
        </p:nvSpPr>
        <p:spPr>
          <a:xfrm>
            <a:off x="3120082" y="1982524"/>
            <a:ext cx="1196546" cy="523220"/>
          </a:xfrm>
          <a:prstGeom prst="rect">
            <a:avLst/>
          </a:prstGeom>
          <a:solidFill>
            <a:srgbClr val="CC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float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A26B12-F8C6-4A62-BFC5-B99DA77F8F45}"/>
              </a:ext>
            </a:extLst>
          </p:cNvPr>
          <p:cNvSpPr txBox="1"/>
          <p:nvPr/>
        </p:nvSpPr>
        <p:spPr>
          <a:xfrm>
            <a:off x="4903574" y="1982524"/>
            <a:ext cx="1435442" cy="523220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double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62BAF6-A071-47AE-9F1E-29A42561996C}"/>
              </a:ext>
            </a:extLst>
          </p:cNvPr>
          <p:cNvSpPr txBox="1"/>
          <p:nvPr/>
        </p:nvSpPr>
        <p:spPr>
          <a:xfrm>
            <a:off x="7089689" y="1982524"/>
            <a:ext cx="12140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/>
              <a:t>char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5FBFCE-D2B3-479F-BCB9-BA676F0F3376}"/>
              </a:ext>
            </a:extLst>
          </p:cNvPr>
          <p:cNvSpPr txBox="1"/>
          <p:nvPr/>
        </p:nvSpPr>
        <p:spPr>
          <a:xfrm>
            <a:off x="253726" y="2513613"/>
            <a:ext cx="2279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/>
              <a:t>Variants: short, long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C8C337-F69B-4E29-8E14-58010FA5B57A}"/>
              </a:ext>
            </a:extLst>
          </p:cNvPr>
          <p:cNvSpPr txBox="1"/>
          <p:nvPr/>
        </p:nvSpPr>
        <p:spPr>
          <a:xfrm>
            <a:off x="638431" y="3024209"/>
            <a:ext cx="7665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/>
              <a:t>How data is represented depends on its type: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77D211-25F2-4B9E-AE5A-0AE3E502F2CB}"/>
              </a:ext>
            </a:extLst>
          </p:cNvPr>
          <p:cNvSpPr txBox="1"/>
          <p:nvPr/>
        </p:nvSpPr>
        <p:spPr>
          <a:xfrm>
            <a:off x="1602260" y="3848400"/>
            <a:ext cx="2376615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chemeClr val="bg1"/>
                </a:solidFill>
              </a:rPr>
              <a:t>01000110</a:t>
            </a:r>
          </a:p>
        </p:txBody>
      </p:sp>
      <p:sp>
        <p:nvSpPr>
          <p:cNvPr id="5" name="Callout: Line 4">
            <a:extLst>
              <a:ext uri="{FF2B5EF4-FFF2-40B4-BE49-F238E27FC236}">
                <a16:creationId xmlns:a16="http://schemas.microsoft.com/office/drawing/2014/main" id="{AC23006B-4C01-4D33-A0B5-4F132E9380F0}"/>
              </a:ext>
            </a:extLst>
          </p:cNvPr>
          <p:cNvSpPr/>
          <p:nvPr/>
        </p:nvSpPr>
        <p:spPr>
          <a:xfrm>
            <a:off x="4917581" y="3594088"/>
            <a:ext cx="2868826" cy="367284"/>
          </a:xfrm>
          <a:prstGeom prst="borderCallout1">
            <a:avLst>
              <a:gd name="adj1" fmla="val 24283"/>
              <a:gd name="adj2" fmla="val -702"/>
              <a:gd name="adj3" fmla="val 109734"/>
              <a:gd name="adj4" fmla="val -31250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400" dirty="0">
                <a:solidFill>
                  <a:schemeClr val="tx1"/>
                </a:solidFill>
              </a:rPr>
              <a:t>As an ‘</a:t>
            </a:r>
            <a:r>
              <a:rPr lang="en-SG" sz="2400" dirty="0" err="1">
                <a:solidFill>
                  <a:schemeClr val="tx1"/>
                </a:solidFill>
              </a:rPr>
              <a:t>int</a:t>
            </a:r>
            <a:r>
              <a:rPr lang="en-SG" sz="2400" dirty="0">
                <a:solidFill>
                  <a:schemeClr val="tx1"/>
                </a:solidFill>
              </a:rPr>
              <a:t>’, it is </a:t>
            </a:r>
            <a:r>
              <a:rPr lang="en-SG" sz="2400" dirty="0">
                <a:solidFill>
                  <a:srgbClr val="C00000"/>
                </a:solidFill>
              </a:rPr>
              <a:t>70</a:t>
            </a:r>
          </a:p>
        </p:txBody>
      </p:sp>
      <p:sp>
        <p:nvSpPr>
          <p:cNvPr id="17" name="Callout: Line 16">
            <a:extLst>
              <a:ext uri="{FF2B5EF4-FFF2-40B4-BE49-F238E27FC236}">
                <a16:creationId xmlns:a16="http://schemas.microsoft.com/office/drawing/2014/main" id="{4A1D80A9-7279-4ACA-9F99-E7BA5646F487}"/>
              </a:ext>
            </a:extLst>
          </p:cNvPr>
          <p:cNvSpPr/>
          <p:nvPr/>
        </p:nvSpPr>
        <p:spPr>
          <a:xfrm>
            <a:off x="4917581" y="4170997"/>
            <a:ext cx="2868826" cy="367284"/>
          </a:xfrm>
          <a:prstGeom prst="borderCallout1">
            <a:avLst>
              <a:gd name="adj1" fmla="val 24283"/>
              <a:gd name="adj2" fmla="val -702"/>
              <a:gd name="adj3" fmla="val -3682"/>
              <a:gd name="adj4" fmla="val -30542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400" dirty="0">
                <a:solidFill>
                  <a:schemeClr val="tx1"/>
                </a:solidFill>
              </a:rPr>
              <a:t>As a ‘char’, it is </a:t>
            </a:r>
            <a:r>
              <a:rPr lang="en-SG" sz="2400" dirty="0">
                <a:solidFill>
                  <a:srgbClr val="C00000"/>
                </a:solidFill>
              </a:rPr>
              <a:t>‘F’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CDBB19-BF37-4112-88CD-C1265C6B62C4}"/>
              </a:ext>
            </a:extLst>
          </p:cNvPr>
          <p:cNvSpPr txBox="1"/>
          <p:nvPr/>
        </p:nvSpPr>
        <p:spPr>
          <a:xfrm>
            <a:off x="1393431" y="4825498"/>
            <a:ext cx="7130809" cy="523220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2800" dirty="0">
                <a:solidFill>
                  <a:schemeClr val="bg1"/>
                </a:solidFill>
              </a:rPr>
              <a:t>11000000110100000000000000000000</a:t>
            </a:r>
          </a:p>
        </p:txBody>
      </p:sp>
      <p:sp>
        <p:nvSpPr>
          <p:cNvPr id="24" name="Callout: Line 23">
            <a:extLst>
              <a:ext uri="{FF2B5EF4-FFF2-40B4-BE49-F238E27FC236}">
                <a16:creationId xmlns:a16="http://schemas.microsoft.com/office/drawing/2014/main" id="{CF4D8BD4-D37C-412D-819F-FD07AC96981D}"/>
              </a:ext>
            </a:extLst>
          </p:cNvPr>
          <p:cNvSpPr/>
          <p:nvPr/>
        </p:nvSpPr>
        <p:spPr>
          <a:xfrm>
            <a:off x="473996" y="5772578"/>
            <a:ext cx="4353376" cy="367284"/>
          </a:xfrm>
          <a:prstGeom prst="borderCallout1">
            <a:avLst>
              <a:gd name="adj1" fmla="val 2153"/>
              <a:gd name="adj2" fmla="val 35067"/>
              <a:gd name="adj3" fmla="val -111567"/>
              <a:gd name="adj4" fmla="val 64252"/>
            </a:avLst>
          </a:prstGeom>
          <a:solidFill>
            <a:schemeClr val="accent1"/>
          </a:solidFill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400" dirty="0">
                <a:solidFill>
                  <a:schemeClr val="tx1"/>
                </a:solidFill>
              </a:rPr>
              <a:t>As an ‘</a:t>
            </a:r>
            <a:r>
              <a:rPr lang="en-SG" sz="2400" dirty="0" err="1">
                <a:solidFill>
                  <a:schemeClr val="tx1"/>
                </a:solidFill>
              </a:rPr>
              <a:t>int</a:t>
            </a:r>
            <a:r>
              <a:rPr lang="en-SG" sz="2400" dirty="0">
                <a:solidFill>
                  <a:schemeClr val="tx1"/>
                </a:solidFill>
              </a:rPr>
              <a:t>’, it is </a:t>
            </a:r>
            <a:r>
              <a:rPr lang="en-SG" sz="2400" dirty="0">
                <a:solidFill>
                  <a:srgbClr val="C00000"/>
                </a:solidFill>
              </a:rPr>
              <a:t>-1060110336 </a:t>
            </a:r>
          </a:p>
        </p:txBody>
      </p:sp>
      <p:sp>
        <p:nvSpPr>
          <p:cNvPr id="25" name="Callout: Line 24">
            <a:extLst>
              <a:ext uri="{FF2B5EF4-FFF2-40B4-BE49-F238E27FC236}">
                <a16:creationId xmlns:a16="http://schemas.microsoft.com/office/drawing/2014/main" id="{F390C419-D78C-41DC-9C79-B6BD38CC7A9E}"/>
              </a:ext>
            </a:extLst>
          </p:cNvPr>
          <p:cNvSpPr/>
          <p:nvPr/>
        </p:nvSpPr>
        <p:spPr>
          <a:xfrm>
            <a:off x="5271278" y="5775253"/>
            <a:ext cx="3275044" cy="367284"/>
          </a:xfrm>
          <a:prstGeom prst="borderCallout1">
            <a:avLst>
              <a:gd name="adj1" fmla="val 2153"/>
              <a:gd name="adj2" fmla="val 35067"/>
              <a:gd name="adj3" fmla="val -111567"/>
              <a:gd name="adj4" fmla="val 3510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400" dirty="0">
                <a:solidFill>
                  <a:schemeClr val="tx1"/>
                </a:solidFill>
              </a:rPr>
              <a:t>As an ‘float’, it is </a:t>
            </a:r>
            <a:r>
              <a:rPr lang="en-SG" sz="2400" dirty="0">
                <a:solidFill>
                  <a:srgbClr val="C00000"/>
                </a:solidFill>
              </a:rPr>
              <a:t>-6.5 </a:t>
            </a:r>
          </a:p>
        </p:txBody>
      </p:sp>
    </p:spTree>
    <p:extLst>
      <p:ext uri="{BB962C8B-B14F-4D97-AF65-F5344CB8AC3E}">
        <p14:creationId xmlns:p14="http://schemas.microsoft.com/office/powerpoint/2010/main" val="3419586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17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1. Data Representation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5D63D-03D4-4BB9-B3A5-A7D84FCB124B}"/>
              </a:ext>
            </a:extLst>
          </p:cNvPr>
          <p:cNvSpPr txBox="1"/>
          <p:nvPr/>
        </p:nvSpPr>
        <p:spPr>
          <a:xfrm>
            <a:off x="457199" y="1383957"/>
            <a:ext cx="8006081" cy="48936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Data are internally represented as sequence of </a:t>
            </a:r>
            <a:r>
              <a:rPr lang="en-SG" sz="2400" dirty="0">
                <a:solidFill>
                  <a:srgbClr val="C00000"/>
                </a:solidFill>
              </a:rPr>
              <a:t>bits</a:t>
            </a:r>
            <a:r>
              <a:rPr lang="en-SG" sz="2400" dirty="0"/>
              <a:t> (</a:t>
            </a:r>
            <a:r>
              <a:rPr lang="en-SG" sz="2400" b="1" i="1" dirty="0">
                <a:solidFill>
                  <a:srgbClr val="C00000"/>
                </a:solidFill>
              </a:rPr>
              <a:t>b</a:t>
            </a:r>
            <a:r>
              <a:rPr lang="en-SG" sz="2400" dirty="0"/>
              <a:t>inary dig</a:t>
            </a:r>
            <a:r>
              <a:rPr lang="en-SG" sz="2400" b="1" i="1" dirty="0">
                <a:solidFill>
                  <a:srgbClr val="C00000"/>
                </a:solidFill>
              </a:rPr>
              <a:t>it</a:t>
            </a:r>
            <a:r>
              <a:rPr lang="en-SG" sz="2400" dirty="0"/>
              <a:t>s). A bit is either 0 or 1.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Other units</a:t>
            </a:r>
          </a:p>
          <a:p>
            <a:pPr marL="742950" lvl="1" indent="-285750"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SG" sz="2000" dirty="0">
                <a:solidFill>
                  <a:srgbClr val="C00000"/>
                </a:solidFill>
              </a:rPr>
              <a:t>Byte</a:t>
            </a:r>
            <a:r>
              <a:rPr lang="en-SG" sz="2000" dirty="0"/>
              <a:t>: 8 bits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/>
              <a:t>Nibble: 4 bits (rarely used now)</a:t>
            </a:r>
          </a:p>
          <a:p>
            <a:pPr marL="742950" lvl="1" indent="-285750"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SG" sz="2000" dirty="0">
                <a:solidFill>
                  <a:srgbClr val="C00000"/>
                </a:solidFill>
              </a:rPr>
              <a:t>Word</a:t>
            </a:r>
            <a:r>
              <a:rPr lang="en-SG" sz="2000" dirty="0"/>
              <a:t>: Multiple of bytes (</a:t>
            </a:r>
            <a:r>
              <a:rPr lang="en-SG" sz="2000" dirty="0" err="1"/>
              <a:t>eg</a:t>
            </a:r>
            <a:r>
              <a:rPr lang="en-SG" sz="2000" dirty="0"/>
              <a:t>: 1 byte, 2 bytes, 4 bytes, etc.) depending on the computer architecture</a:t>
            </a:r>
          </a:p>
          <a:p>
            <a:pPr marL="285750" indent="-285750"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SG" sz="2400" i="1" dirty="0">
                <a:solidFill>
                  <a:srgbClr val="C00000"/>
                </a:solidFill>
              </a:rPr>
              <a:t>N</a:t>
            </a:r>
            <a:r>
              <a:rPr lang="en-SG" sz="2400" dirty="0"/>
              <a:t> bits can represent up to </a:t>
            </a:r>
            <a:r>
              <a:rPr lang="en-SG" sz="2400" dirty="0">
                <a:solidFill>
                  <a:srgbClr val="C00000"/>
                </a:solidFill>
              </a:rPr>
              <a:t>2</a:t>
            </a:r>
            <a:r>
              <a:rPr lang="en-SG" sz="2400" i="1" baseline="30000" dirty="0">
                <a:solidFill>
                  <a:srgbClr val="C00000"/>
                </a:solidFill>
              </a:rPr>
              <a:t>N</a:t>
            </a:r>
            <a:r>
              <a:rPr lang="en-SG" sz="2400" dirty="0"/>
              <a:t> values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000" dirty="0" err="1"/>
              <a:t>Eg</a:t>
            </a:r>
            <a:r>
              <a:rPr lang="en-SG" sz="2000" dirty="0"/>
              <a:t>: 2 bits represent up to 4 values (00, 01, 10, 11)</a:t>
            </a:r>
            <a:r>
              <a:rPr lang="en-SG" sz="2400" dirty="0"/>
              <a:t>; </a:t>
            </a:r>
            <a:br>
              <a:rPr lang="en-SG" sz="2400" dirty="0"/>
            </a:br>
            <a:r>
              <a:rPr lang="en-SG" sz="2000" dirty="0"/>
              <a:t>4 bits represent up to 16 values </a:t>
            </a:r>
            <a:r>
              <a:rPr lang="en-SG" dirty="0"/>
              <a:t>(0000, 0001, 0010, …., 1111)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To represent M values, 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</a:t>
            </a:r>
            <a:r>
              <a:rPr lang="en-US" sz="2400" dirty="0">
                <a:solidFill>
                  <a:srgbClr val="800000"/>
                </a:solidFill>
              </a:rPr>
              <a:t>log</a:t>
            </a:r>
            <a:r>
              <a:rPr lang="en-US" sz="2400" baseline="-25000" dirty="0">
                <a:solidFill>
                  <a:srgbClr val="800000"/>
                </a:solidFill>
              </a:rPr>
              <a:t>2</a:t>
            </a:r>
            <a:r>
              <a:rPr lang="en-US" sz="2400" i="1" dirty="0">
                <a:solidFill>
                  <a:srgbClr val="800000"/>
                </a:solidFill>
              </a:rPr>
              <a:t>M</a:t>
            </a:r>
            <a:r>
              <a:rPr lang="en-US" sz="2400" dirty="0">
                <a:solidFill>
                  <a:srgbClr val="800000"/>
                </a:solidFill>
                <a:sym typeface="Symbol" pitchFamily="18" charset="2"/>
              </a:rPr>
              <a:t></a:t>
            </a:r>
            <a:r>
              <a:rPr lang="en-US" sz="2400" i="1" dirty="0">
                <a:solidFill>
                  <a:srgbClr val="800000"/>
                </a:solidFill>
              </a:rPr>
              <a:t> </a:t>
            </a:r>
            <a:r>
              <a:rPr lang="en-US" sz="2400" dirty="0"/>
              <a:t>bits required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32 values require 5 bits; 1000 values require 10 bits</a:t>
            </a:r>
            <a:endParaRPr lang="en-SG" sz="2000" dirty="0"/>
          </a:p>
        </p:txBody>
      </p:sp>
      <p:pic>
        <p:nvPicPr>
          <p:cNvPr id="22" name="Picture 5" descr="on-off-switch">
            <a:extLst>
              <a:ext uri="{FF2B5EF4-FFF2-40B4-BE49-F238E27FC236}">
                <a16:creationId xmlns:a16="http://schemas.microsoft.com/office/drawing/2014/main" id="{1A3341F2-B737-4BB6-AB06-ADA38942F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0801" y="587828"/>
            <a:ext cx="915490" cy="109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0656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2. Decimal (base 10) Number System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5D63D-03D4-4BB9-B3A5-A7D84FCB124B}"/>
              </a:ext>
            </a:extLst>
          </p:cNvPr>
          <p:cNvSpPr txBox="1"/>
          <p:nvPr/>
        </p:nvSpPr>
        <p:spPr>
          <a:xfrm>
            <a:off x="457199" y="1383957"/>
            <a:ext cx="800608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A </a:t>
            </a:r>
            <a:r>
              <a:rPr lang="en-SG" sz="2400" dirty="0">
                <a:solidFill>
                  <a:srgbClr val="C00000"/>
                </a:solidFill>
              </a:rPr>
              <a:t>weighted-positional</a:t>
            </a:r>
            <a:r>
              <a:rPr lang="en-SG" sz="2400" dirty="0"/>
              <a:t> number system.</a:t>
            </a:r>
          </a:p>
          <a:p>
            <a:pPr marL="285750" indent="-285750"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SG" sz="2400" dirty="0">
                <a:solidFill>
                  <a:srgbClr val="C00000"/>
                </a:solidFill>
              </a:rPr>
              <a:t>Base</a:t>
            </a:r>
            <a:r>
              <a:rPr lang="en-SG" sz="2400" dirty="0"/>
              <a:t> (also called </a:t>
            </a:r>
            <a:r>
              <a:rPr lang="en-SG" sz="2400" dirty="0">
                <a:solidFill>
                  <a:srgbClr val="C00000"/>
                </a:solidFill>
              </a:rPr>
              <a:t>radix</a:t>
            </a:r>
            <a:r>
              <a:rPr lang="en-SG" sz="2400" dirty="0"/>
              <a:t>) is 10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Symbols/digits = { 0, 1, 2, 3, 4, 5, 6, 7, 8, 9 }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SG" sz="2400" dirty="0"/>
              <a:t>Each position has a weight of power of 10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 err="1"/>
              <a:t>Eg</a:t>
            </a:r>
            <a:r>
              <a:rPr lang="en-US" sz="2000" dirty="0"/>
              <a:t>: (7594.36)</a:t>
            </a:r>
            <a:r>
              <a:rPr lang="en-US" sz="2000" baseline="-25000" dirty="0"/>
              <a:t>10</a:t>
            </a:r>
            <a:r>
              <a:rPr lang="en-US" sz="2000" dirty="0"/>
              <a:t> = (7 × </a:t>
            </a:r>
            <a:r>
              <a:rPr lang="en-US" sz="2000" dirty="0">
                <a:solidFill>
                  <a:srgbClr val="C00000"/>
                </a:solidFill>
              </a:rPr>
              <a:t>10</a:t>
            </a:r>
            <a:r>
              <a:rPr lang="en-US" sz="2000" baseline="30000" dirty="0">
                <a:solidFill>
                  <a:srgbClr val="C00000"/>
                </a:solidFill>
              </a:rPr>
              <a:t>3</a:t>
            </a:r>
            <a:r>
              <a:rPr lang="en-US" sz="2000" dirty="0"/>
              <a:t>) + (5 × </a:t>
            </a:r>
            <a:r>
              <a:rPr lang="en-US" sz="2000" dirty="0">
                <a:solidFill>
                  <a:srgbClr val="C00000"/>
                </a:solidFill>
              </a:rPr>
              <a:t>10</a:t>
            </a:r>
            <a:r>
              <a:rPr lang="en-US" sz="2000" baseline="30000" dirty="0">
                <a:solidFill>
                  <a:srgbClr val="C00000"/>
                </a:solidFill>
              </a:rPr>
              <a:t>2</a:t>
            </a:r>
            <a:r>
              <a:rPr lang="en-US" sz="2000" dirty="0"/>
              <a:t>) + (9 × </a:t>
            </a:r>
            <a:r>
              <a:rPr lang="en-US" sz="2000" dirty="0">
                <a:solidFill>
                  <a:srgbClr val="C00000"/>
                </a:solidFill>
              </a:rPr>
              <a:t>10</a:t>
            </a:r>
            <a:r>
              <a:rPr lang="en-US" sz="2000" baseline="30000" dirty="0">
                <a:solidFill>
                  <a:srgbClr val="C00000"/>
                </a:solidFill>
              </a:rPr>
              <a:t>1</a:t>
            </a:r>
            <a:r>
              <a:rPr lang="en-US" sz="2000" dirty="0"/>
              <a:t>) + (4 × </a:t>
            </a:r>
            <a:r>
              <a:rPr lang="en-US" sz="2000" dirty="0">
                <a:solidFill>
                  <a:srgbClr val="C00000"/>
                </a:solidFill>
              </a:rPr>
              <a:t>10</a:t>
            </a:r>
            <a:r>
              <a:rPr lang="en-US" sz="2000" baseline="30000" dirty="0">
                <a:solidFill>
                  <a:srgbClr val="C00000"/>
                </a:solidFill>
              </a:rPr>
              <a:t>0</a:t>
            </a:r>
            <a:r>
              <a:rPr lang="en-US" sz="2000" dirty="0"/>
              <a:t>) + (3 × </a:t>
            </a:r>
            <a:r>
              <a:rPr lang="en-US" sz="2000" dirty="0">
                <a:solidFill>
                  <a:srgbClr val="C00000"/>
                </a:solidFill>
              </a:rPr>
              <a:t>10</a:t>
            </a:r>
            <a:r>
              <a:rPr lang="en-US" sz="2000" baseline="30000" dirty="0">
                <a:solidFill>
                  <a:srgbClr val="C00000"/>
                </a:solidFill>
              </a:rPr>
              <a:t>-1</a:t>
            </a:r>
            <a:r>
              <a:rPr lang="en-US" sz="2000" dirty="0"/>
              <a:t>) + (6 × </a:t>
            </a:r>
            <a:r>
              <a:rPr lang="en-US" sz="2000" dirty="0">
                <a:solidFill>
                  <a:srgbClr val="C00000"/>
                </a:solidFill>
              </a:rPr>
              <a:t>10</a:t>
            </a:r>
            <a:r>
              <a:rPr lang="en-US" sz="2000" baseline="30000" dirty="0">
                <a:solidFill>
                  <a:srgbClr val="C00000"/>
                </a:solidFill>
              </a:rPr>
              <a:t>-2</a:t>
            </a:r>
            <a:r>
              <a:rPr lang="en-US" sz="2000" dirty="0"/>
              <a:t>)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SG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C00266-BDD8-4E46-A7A4-3C2D2F9B8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592" y="3951978"/>
            <a:ext cx="7144815" cy="1223293"/>
          </a:xfrm>
          <a:prstGeom prst="rect">
            <a:avLst/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GB" sz="2400" dirty="0"/>
              <a:t>(a</a:t>
            </a:r>
            <a:r>
              <a:rPr lang="en-GB" sz="2400" baseline="-25000" dirty="0"/>
              <a:t>n</a:t>
            </a:r>
            <a:r>
              <a:rPr lang="en-GB" sz="2400" dirty="0"/>
              <a:t>a</a:t>
            </a:r>
            <a:r>
              <a:rPr lang="en-GB" sz="2400" baseline="-25000" dirty="0"/>
              <a:t>n-1</a:t>
            </a:r>
            <a:r>
              <a:rPr lang="en-GB" sz="2400" dirty="0"/>
              <a:t>… a</a:t>
            </a:r>
            <a:r>
              <a:rPr lang="en-GB" sz="2400" baseline="-25000" dirty="0"/>
              <a:t>0</a:t>
            </a:r>
            <a:r>
              <a:rPr lang="en-GB" sz="2400" dirty="0"/>
              <a:t> </a:t>
            </a:r>
            <a:r>
              <a:rPr lang="en-GB" sz="2400" b="1" dirty="0"/>
              <a:t>.</a:t>
            </a:r>
            <a:r>
              <a:rPr lang="en-GB" sz="2400" dirty="0"/>
              <a:t> f</a:t>
            </a:r>
            <a:r>
              <a:rPr lang="en-GB" sz="2400" baseline="-25000" dirty="0"/>
              <a:t>1</a:t>
            </a:r>
            <a:r>
              <a:rPr lang="en-GB" sz="2400" dirty="0"/>
              <a:t>f</a:t>
            </a:r>
            <a:r>
              <a:rPr lang="en-GB" sz="2400" baseline="-25000" dirty="0"/>
              <a:t>2</a:t>
            </a:r>
            <a:r>
              <a:rPr lang="en-GB" sz="2400" dirty="0"/>
              <a:t> … </a:t>
            </a:r>
            <a:r>
              <a:rPr lang="en-GB" sz="2400" dirty="0" err="1"/>
              <a:t>f</a:t>
            </a:r>
            <a:r>
              <a:rPr lang="en-GB" sz="2400" baseline="-25000" dirty="0" err="1"/>
              <a:t>m</a:t>
            </a:r>
            <a:r>
              <a:rPr lang="en-GB" sz="2400" dirty="0"/>
              <a:t>)</a:t>
            </a:r>
            <a:r>
              <a:rPr lang="en-GB" sz="2400" baseline="-25000" dirty="0"/>
              <a:t>10</a:t>
            </a:r>
            <a:r>
              <a:rPr lang="en-GB" sz="2400" dirty="0"/>
              <a:t> = </a:t>
            </a:r>
            <a:br>
              <a:rPr lang="en-GB" sz="2400" dirty="0"/>
            </a:br>
            <a:r>
              <a:rPr lang="en-GB" sz="2400" dirty="0"/>
              <a:t>          (a</a:t>
            </a:r>
            <a:r>
              <a:rPr lang="en-GB" sz="2400" baseline="-25000" dirty="0"/>
              <a:t>n </a:t>
            </a:r>
            <a:r>
              <a:rPr lang="en-GB" sz="2400" dirty="0"/>
              <a:t>x 10</a:t>
            </a:r>
            <a:r>
              <a:rPr lang="en-GB" sz="2400" baseline="30000" dirty="0"/>
              <a:t>n</a:t>
            </a:r>
            <a:r>
              <a:rPr lang="en-GB" sz="2400" dirty="0"/>
              <a:t>) + (a</a:t>
            </a:r>
            <a:r>
              <a:rPr lang="en-GB" sz="2400" baseline="-25000" dirty="0"/>
              <a:t>n-1</a:t>
            </a:r>
            <a:r>
              <a:rPr lang="en-GB" sz="2400" dirty="0"/>
              <a:t>x10</a:t>
            </a:r>
            <a:r>
              <a:rPr lang="en-GB" sz="2400" baseline="30000" dirty="0"/>
              <a:t>n-1</a:t>
            </a:r>
            <a:r>
              <a:rPr lang="en-GB" sz="2400" dirty="0"/>
              <a:t>) + … + (a</a:t>
            </a:r>
            <a:r>
              <a:rPr lang="en-GB" sz="2400" baseline="-25000" dirty="0"/>
              <a:t>0 </a:t>
            </a:r>
            <a:r>
              <a:rPr lang="en-GB" sz="2400" dirty="0"/>
              <a:t>x 10</a:t>
            </a:r>
            <a:r>
              <a:rPr lang="en-GB" sz="2400" baseline="30000" dirty="0"/>
              <a:t>0</a:t>
            </a:r>
            <a:r>
              <a:rPr lang="en-GB" sz="2400" dirty="0"/>
              <a:t>) + </a:t>
            </a:r>
            <a:br>
              <a:rPr lang="en-GB" sz="2400" dirty="0"/>
            </a:br>
            <a:r>
              <a:rPr lang="en-GB" sz="2400" dirty="0"/>
              <a:t>          (f</a:t>
            </a:r>
            <a:r>
              <a:rPr lang="en-GB" sz="2400" baseline="-25000" dirty="0"/>
              <a:t>1 </a:t>
            </a:r>
            <a:r>
              <a:rPr lang="en-GB" sz="2400" dirty="0"/>
              <a:t>x 10</a:t>
            </a:r>
            <a:r>
              <a:rPr lang="en-GB" sz="2400" baseline="30000" dirty="0"/>
              <a:t>-1</a:t>
            </a:r>
            <a:r>
              <a:rPr lang="en-GB" sz="2400" dirty="0"/>
              <a:t>) + (f</a:t>
            </a:r>
            <a:r>
              <a:rPr lang="en-GB" sz="2400" baseline="-25000" dirty="0"/>
              <a:t>2</a:t>
            </a:r>
            <a:r>
              <a:rPr lang="en-GB" sz="2400" dirty="0"/>
              <a:t> x 10</a:t>
            </a:r>
            <a:r>
              <a:rPr lang="en-GB" sz="2400" baseline="30000" dirty="0"/>
              <a:t>-2</a:t>
            </a:r>
            <a:r>
              <a:rPr lang="en-GB" sz="2400" dirty="0"/>
              <a:t>) + … + (</a:t>
            </a:r>
            <a:r>
              <a:rPr lang="en-GB" sz="2400" dirty="0" err="1"/>
              <a:t>f</a:t>
            </a:r>
            <a:r>
              <a:rPr lang="en-GB" sz="2400" baseline="-25000" dirty="0" err="1"/>
              <a:t>m</a:t>
            </a:r>
            <a:r>
              <a:rPr lang="en-GB" sz="2400" baseline="-25000" dirty="0"/>
              <a:t> </a:t>
            </a:r>
            <a:r>
              <a:rPr lang="en-GB" sz="2400" dirty="0"/>
              <a:t>x 10</a:t>
            </a:r>
            <a:r>
              <a:rPr lang="en-GB" sz="2400" baseline="30000" dirty="0"/>
              <a:t>-m</a:t>
            </a:r>
            <a:r>
              <a:rPr lang="en-GB" sz="240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Other Number Systems (1/2)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35D63D-03D4-4BB9-B3A5-A7D84FCB124B}"/>
              </a:ext>
            </a:extLst>
          </p:cNvPr>
          <p:cNvSpPr txBox="1"/>
          <p:nvPr/>
        </p:nvSpPr>
        <p:spPr>
          <a:xfrm>
            <a:off x="457199" y="1383956"/>
            <a:ext cx="811839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Binary (base 2)</a:t>
            </a:r>
          </a:p>
          <a:p>
            <a:pPr marL="800100" lvl="1" indent="-34290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Weights in powers of 2</a:t>
            </a:r>
          </a:p>
          <a:p>
            <a:pPr marL="800100" lvl="1" indent="-342900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Binary digits (bits): </a:t>
            </a:r>
            <a:r>
              <a:rPr lang="en-US" sz="2000" b="1" dirty="0">
                <a:solidFill>
                  <a:srgbClr val="0000CC"/>
                </a:solidFill>
              </a:rPr>
              <a:t>0, 1</a:t>
            </a:r>
          </a:p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Octal (base 8)</a:t>
            </a:r>
          </a:p>
          <a:p>
            <a:pPr marL="800100" lvl="1" indent="-34290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Weights in powers of 8</a:t>
            </a:r>
          </a:p>
          <a:p>
            <a:pPr marL="800100" lvl="1" indent="-342900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Octal digits: </a:t>
            </a:r>
            <a:r>
              <a:rPr lang="en-US" sz="2000" b="1" dirty="0">
                <a:solidFill>
                  <a:srgbClr val="0000CC"/>
                </a:solidFill>
              </a:rPr>
              <a:t>0, 1, 2, 3, 4, 5, 6, 7</a:t>
            </a:r>
            <a:r>
              <a:rPr lang="en-US" sz="2000" dirty="0"/>
              <a:t>.</a:t>
            </a:r>
          </a:p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Hexadecimal (base 16)</a:t>
            </a:r>
          </a:p>
          <a:p>
            <a:pPr marL="800100" lvl="1" indent="-34290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Weights in powers of 16</a:t>
            </a:r>
          </a:p>
          <a:p>
            <a:pPr marL="800100" lvl="1" indent="-342900" eaLnBrk="1" hangingPunct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Hexadecimal digits: </a:t>
            </a:r>
            <a:r>
              <a:rPr lang="en-US" sz="2000" b="1" dirty="0">
                <a:solidFill>
                  <a:srgbClr val="0000CC"/>
                </a:solidFill>
              </a:rPr>
              <a:t>0, 1, 2, 3, 4, 5, 6, 7, 8, 9, A, B, C, D, E, F</a:t>
            </a:r>
            <a:r>
              <a:rPr lang="en-US" sz="2000" dirty="0"/>
              <a:t>.</a:t>
            </a:r>
          </a:p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800000"/>
                </a:solidFill>
              </a:rPr>
              <a:t>Base/radix </a:t>
            </a:r>
            <a:r>
              <a:rPr lang="en-US" sz="2400" i="1" dirty="0">
                <a:solidFill>
                  <a:srgbClr val="800000"/>
                </a:solidFill>
              </a:rPr>
              <a:t>R</a:t>
            </a:r>
            <a:r>
              <a:rPr lang="en-US" sz="2400" dirty="0">
                <a:solidFill>
                  <a:srgbClr val="800000"/>
                </a:solidFill>
              </a:rPr>
              <a:t>:</a:t>
            </a:r>
          </a:p>
          <a:p>
            <a:pPr marL="800100" lvl="1" indent="-342900" eaLnBrk="1" hangingPunct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Weights in powers of </a:t>
            </a:r>
            <a:r>
              <a:rPr lang="en-US" sz="2000" i="1" dirty="0"/>
              <a:t>R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52570799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3. Other Number Systems (2/2)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F0DC55C-8A04-4226-A61D-AE41C043442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34159"/>
            <a:ext cx="8229600" cy="489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some programming languages/software, special notations are used to represent numbers in certain bases</a:t>
            </a:r>
          </a:p>
          <a:p>
            <a:pPr marL="538163" lvl="1" indent="-2635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programming language </a:t>
            </a:r>
            <a:r>
              <a:rPr lang="en-US" dirty="0">
                <a:solidFill>
                  <a:srgbClr val="800000"/>
                </a:solidFill>
              </a:rPr>
              <a:t>C</a:t>
            </a:r>
          </a:p>
          <a:p>
            <a:pPr lvl="2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Prefix </a:t>
            </a:r>
            <a:r>
              <a:rPr lang="en-US" dirty="0">
                <a:solidFill>
                  <a:srgbClr val="0000CC"/>
                </a:solidFill>
              </a:rPr>
              <a:t>0</a:t>
            </a:r>
            <a:r>
              <a:rPr lang="en-US" dirty="0"/>
              <a:t> for octal. </a:t>
            </a:r>
            <a:r>
              <a:rPr lang="en-US" dirty="0" err="1"/>
              <a:t>Eg</a:t>
            </a:r>
            <a:r>
              <a:rPr lang="en-US" dirty="0"/>
              <a:t>: 032 represents the octal number (32)</a:t>
            </a:r>
            <a:r>
              <a:rPr lang="en-US" baseline="-25000" dirty="0"/>
              <a:t>8</a:t>
            </a:r>
          </a:p>
          <a:p>
            <a:pPr lvl="2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Prefix </a:t>
            </a:r>
            <a:r>
              <a:rPr lang="en-US" dirty="0">
                <a:solidFill>
                  <a:srgbClr val="0000CC"/>
                </a:solidFill>
              </a:rPr>
              <a:t>0x</a:t>
            </a:r>
            <a:r>
              <a:rPr lang="en-US" dirty="0"/>
              <a:t> for hexadecimal. </a:t>
            </a:r>
            <a:r>
              <a:rPr lang="en-US" dirty="0" err="1"/>
              <a:t>Eg</a:t>
            </a:r>
            <a:r>
              <a:rPr lang="en-US" dirty="0"/>
              <a:t>: 0x32 represents the hexadecimal number (32)</a:t>
            </a:r>
            <a:r>
              <a:rPr lang="en-US" baseline="-25000" dirty="0"/>
              <a:t>16</a:t>
            </a:r>
          </a:p>
          <a:p>
            <a:pPr marL="538163" lvl="1" indent="-2635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</a:t>
            </a:r>
            <a:r>
              <a:rPr lang="en-US" dirty="0" err="1">
                <a:solidFill>
                  <a:srgbClr val="800000"/>
                </a:solidFill>
              </a:rPr>
              <a:t>QTSpim</a:t>
            </a:r>
            <a:r>
              <a:rPr lang="en-US" dirty="0"/>
              <a:t> (a MIPS simulator you will use)</a:t>
            </a:r>
          </a:p>
          <a:p>
            <a:pPr lvl="2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Prefix </a:t>
            </a:r>
            <a:r>
              <a:rPr lang="en-US" dirty="0">
                <a:solidFill>
                  <a:srgbClr val="0000CC"/>
                </a:solidFill>
              </a:rPr>
              <a:t>0x</a:t>
            </a:r>
            <a:r>
              <a:rPr lang="en-US" dirty="0"/>
              <a:t> for hexadecimal. </a:t>
            </a:r>
            <a:r>
              <a:rPr lang="en-US" dirty="0" err="1"/>
              <a:t>Eg</a:t>
            </a:r>
            <a:r>
              <a:rPr lang="en-US" dirty="0"/>
              <a:t>: 0x100 represents the hexadecimal number (100)</a:t>
            </a:r>
            <a:r>
              <a:rPr lang="en-US" baseline="-25000" dirty="0"/>
              <a:t>16</a:t>
            </a:r>
          </a:p>
          <a:p>
            <a:pPr marL="538163" lvl="1" indent="-263525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</a:t>
            </a:r>
            <a:r>
              <a:rPr lang="en-US" dirty="0">
                <a:solidFill>
                  <a:srgbClr val="800000"/>
                </a:solidFill>
              </a:rPr>
              <a:t>Verilog</a:t>
            </a:r>
            <a:r>
              <a:rPr lang="en-US" dirty="0"/>
              <a:t>, the following values are the same</a:t>
            </a:r>
          </a:p>
          <a:p>
            <a:pPr lvl="2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8’b</a:t>
            </a:r>
            <a:r>
              <a:rPr lang="en-US" dirty="0"/>
              <a:t>11110000: an 8-bit binary value 11110000</a:t>
            </a:r>
          </a:p>
          <a:p>
            <a:pPr lvl="2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8’h</a:t>
            </a:r>
            <a:r>
              <a:rPr lang="en-US" dirty="0"/>
              <a:t>F0: an 8-bit binary value represented in hexadecimal F0</a:t>
            </a:r>
          </a:p>
          <a:p>
            <a:pPr lvl="2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CC"/>
                </a:solidFill>
              </a:rPr>
              <a:t>8’d</a:t>
            </a:r>
            <a:r>
              <a:rPr lang="en-US" dirty="0"/>
              <a:t>240: an 8-bit binary value represented in decimal 240</a:t>
            </a:r>
          </a:p>
        </p:txBody>
      </p:sp>
    </p:spTree>
    <p:extLst>
      <p:ext uri="{BB962C8B-B14F-4D97-AF65-F5344CB8AC3E}">
        <p14:creationId xmlns:p14="http://schemas.microsoft.com/office/powerpoint/2010/main" val="1333940368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17694</TotalTime>
  <Words>1531</Words>
  <Application>Microsoft Office PowerPoint</Application>
  <PresentationFormat>On-screen Show (4:3)</PresentationFormat>
  <Paragraphs>200</Paragraphs>
  <Slides>18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Symbol</vt:lpstr>
      <vt:lpstr>Times New Roman</vt:lpstr>
      <vt:lpstr>Wingdings</vt:lpstr>
      <vt:lpstr>Wingdings 2</vt:lpstr>
      <vt:lpstr>Clarity</vt:lpstr>
      <vt:lpstr>Document</vt:lpstr>
      <vt:lpstr>http://www.comp.nus.edu.sg/~cs2100/</vt:lpstr>
      <vt:lpstr>Questions?</vt:lpstr>
      <vt:lpstr>Lecture #3: Data Representation and Number Systems (1/2)</vt:lpstr>
      <vt:lpstr>Lecture #3: Data Representation and Number Systems (2/2)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1470</cp:revision>
  <cp:lastPrinted>2017-06-30T03:15:07Z</cp:lastPrinted>
  <dcterms:created xsi:type="dcterms:W3CDTF">1998-09-05T15:03:32Z</dcterms:created>
  <dcterms:modified xsi:type="dcterms:W3CDTF">2025-01-08T07:52:12Z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