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11"/>
  </p:notesMasterIdLst>
  <p:handoutMasterIdLst>
    <p:handoutMasterId r:id="rId12"/>
  </p:handoutMasterIdLst>
  <p:sldIdLst>
    <p:sldId id="256" r:id="rId2"/>
    <p:sldId id="672" r:id="rId3"/>
    <p:sldId id="608" r:id="rId4"/>
    <p:sldId id="640" r:id="rId5"/>
    <p:sldId id="609" r:id="rId6"/>
    <p:sldId id="641" r:id="rId7"/>
    <p:sldId id="610" r:id="rId8"/>
    <p:sldId id="671" r:id="rId9"/>
    <p:sldId id="308" r:id="rId10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00FF"/>
    <a:srgbClr val="006600"/>
    <a:srgbClr val="FFCCFF"/>
    <a:srgbClr val="CCCCFF"/>
    <a:srgbClr val="CCFF99"/>
    <a:srgbClr val="E2FFC5"/>
    <a:srgbClr val="CCFFFF"/>
    <a:srgbClr val="A50021"/>
    <a:srgbClr val="E5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9CFC4B2-B8D2-4157-8613-7A176E40398A}" v="2" dt="2025-01-08T08:11:53.15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65" autoAdjust="0"/>
    <p:restoredTop sz="91639" autoAdjust="0"/>
  </p:normalViewPr>
  <p:slideViewPr>
    <p:cSldViewPr snapToGrid="0">
      <p:cViewPr varScale="1">
        <p:scale>
          <a:sx n="73" d="100"/>
          <a:sy n="73" d="100"/>
        </p:scale>
        <p:origin x="1051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341"/>
    </p:cViewPr>
  </p:sorterViewPr>
  <p:notesViewPr>
    <p:cSldViewPr snapToGrid="0">
      <p:cViewPr>
        <p:scale>
          <a:sx n="100" d="100"/>
          <a:sy n="100" d="100"/>
        </p:scale>
        <p:origin x="1152" y="78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ng Kai" userId="012566e0-30ff-4e17-bc5d-803a8d22ce41" providerId="ADAL" clId="{99CFC4B2-B8D2-4157-8613-7A176E40398A}"/>
    <pc:docChg chg="custSel addSld delSld modSld modMainMaster">
      <pc:chgData name="Song Kai" userId="012566e0-30ff-4e17-bc5d-803a8d22ce41" providerId="ADAL" clId="{99CFC4B2-B8D2-4157-8613-7A176E40398A}" dt="2025-01-08T08:11:55.804" v="7" actId="47"/>
      <pc:docMkLst>
        <pc:docMk/>
      </pc:docMkLst>
      <pc:sldChg chg="del">
        <pc:chgData name="Song Kai" userId="012566e0-30ff-4e17-bc5d-803a8d22ce41" providerId="ADAL" clId="{99CFC4B2-B8D2-4157-8613-7A176E40398A}" dt="2025-01-08T08:11:55.804" v="7" actId="47"/>
        <pc:sldMkLst>
          <pc:docMk/>
          <pc:sldMk cId="633851281" sldId="620"/>
        </pc:sldMkLst>
      </pc:sldChg>
      <pc:sldChg chg="add">
        <pc:chgData name="Song Kai" userId="012566e0-30ff-4e17-bc5d-803a8d22ce41" providerId="ADAL" clId="{99CFC4B2-B8D2-4157-8613-7A176E40398A}" dt="2025-01-08T08:11:53.157" v="6"/>
        <pc:sldMkLst>
          <pc:docMk/>
          <pc:sldMk cId="2980677409" sldId="672"/>
        </pc:sldMkLst>
      </pc:sldChg>
      <pc:sldMasterChg chg="addSp delSp modSp mod">
        <pc:chgData name="Song Kai" userId="012566e0-30ff-4e17-bc5d-803a8d22ce41" providerId="ADAL" clId="{99CFC4B2-B8D2-4157-8613-7A176E40398A}" dt="2025-01-08T08:11:46.276" v="5" actId="478"/>
        <pc:sldMasterMkLst>
          <pc:docMk/>
          <pc:sldMasterMk cId="0" sldId="2147485087"/>
        </pc:sldMasterMkLst>
        <pc:spChg chg="add del mod">
          <ac:chgData name="Song Kai" userId="012566e0-30ff-4e17-bc5d-803a8d22ce41" providerId="ADAL" clId="{99CFC4B2-B8D2-4157-8613-7A176E40398A}" dt="2025-01-08T08:11:46.276" v="5" actId="478"/>
          <ac:spMkLst>
            <pc:docMk/>
            <pc:sldMasterMk cId="0" sldId="2147485087"/>
            <ac:spMk id="8" creationId="{5B44A7F2-01B3-83CE-89C3-00854A3A2308}"/>
          </ac:spMkLst>
        </pc:spChg>
        <pc:picChg chg="mod">
          <ac:chgData name="Song Kai" userId="012566e0-30ff-4e17-bc5d-803a8d22ce41" providerId="ADAL" clId="{99CFC4B2-B8D2-4157-8613-7A176E40398A}" dt="2025-01-08T08:11:40.780" v="4" actId="1076"/>
          <ac:picMkLst>
            <pc:docMk/>
            <pc:sldMasterMk cId="0" sldId="2147485087"/>
            <ac:picMk id="11" creationId="{6D4D1A16-5619-88C4-B732-27632C95C75D}"/>
          </ac:picMkLst>
        </pc:pic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CS2100 Computer Organisation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1/8/2025</a:t>
            </a:fld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0368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2312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10792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18981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4224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7631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8462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03458" y="18288"/>
            <a:ext cx="683342" cy="329184"/>
          </a:xfrm>
        </p:spPr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l">
              <a:defRPr/>
            </a:pPr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3960" y="18288"/>
            <a:ext cx="712839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D4D1A16-5619-88C4-B732-27632C95C75D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6272784"/>
            <a:ext cx="576072" cy="5760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comp.nus.edu.sg/~cs2100/" TargetMode="Externa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ets.netlify.app/module/676ca3a07d7f5ffc1741dc65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[TextBox 7]"/>
          <p:cNvSpPr txBox="1"/>
          <p:nvPr/>
        </p:nvSpPr>
        <p:spPr>
          <a:xfrm>
            <a:off x="3513667" y="2800578"/>
            <a:ext cx="22182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Calibri" panose="020F0502020204030204" pitchFamily="34" charset="0"/>
              </a:rPr>
              <a:t>Lecture #4b</a:t>
            </a:r>
          </a:p>
        </p:txBody>
      </p:sp>
      <p:sp>
        <p:nvSpPr>
          <p:cNvPr id="11" name="[TextBox 7]"/>
          <p:cNvSpPr txBox="1"/>
          <p:nvPr/>
        </p:nvSpPr>
        <p:spPr>
          <a:xfrm>
            <a:off x="1493520" y="3462867"/>
            <a:ext cx="635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4000" dirty="0">
                <a:solidFill>
                  <a:srgbClr val="C00000"/>
                </a:solidFill>
                <a:latin typeface="Calibri" panose="020F0502020204030204" pitchFamily="34" charset="0"/>
              </a:rPr>
              <a:t>Pointers and Functions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6541" y="4984151"/>
            <a:ext cx="3735717" cy="122531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958" y="491740"/>
            <a:ext cx="5648858" cy="928216"/>
          </a:xfrm>
          <a:prstGeom prst="rect">
            <a:avLst/>
          </a:prstGeom>
        </p:spPr>
      </p:pic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13667" y="564500"/>
            <a:ext cx="3448798" cy="313527"/>
          </a:xfrm>
        </p:spPr>
        <p:txBody>
          <a:bodyPr>
            <a:noAutofit/>
          </a:bodyPr>
          <a:lstStyle/>
          <a:p>
            <a:pPr algn="dist" eaLnBrk="1" hangingPunct="1"/>
            <a:r>
              <a:rPr lang="en-GB" sz="1600" cap="none" dirty="0">
                <a:latin typeface="Calibri" panose="020F0502020204030204" pitchFamily="34" charset="0"/>
                <a:hlinkClick r:id="rId5"/>
              </a:rPr>
              <a:t>http://www.comp.nus.edu.sg/~cs2100/</a:t>
            </a:r>
            <a:endParaRPr lang="en-GB" sz="1600" cap="none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B227AB-2E92-E3C7-A0C6-7F165266D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C5461-F81C-989D-24C1-6057AF019B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3008" y="5493609"/>
            <a:ext cx="5244353" cy="8309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</a:rPr>
              <a:t>Scan</a:t>
            </a:r>
            <a:r>
              <a:rPr lang="en-US" dirty="0"/>
              <a:t> and ask your questions here! (May be obscured in some slides)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364FB51-AE44-1DD8-051F-ECF4BB553A8F}"/>
              </a:ext>
            </a:extLst>
          </p:cNvPr>
          <p:cNvSpPr txBox="1"/>
          <p:nvPr/>
        </p:nvSpPr>
        <p:spPr>
          <a:xfrm>
            <a:off x="578224" y="2918014"/>
            <a:ext cx="81167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Ask at</a:t>
            </a:r>
          </a:p>
          <a:p>
            <a:r>
              <a:rPr lang="en-US" sz="2400" dirty="0">
                <a:hlinkClick r:id="rId2"/>
              </a:rPr>
              <a:t>https://sets.netlify.app/module/676ca3a07d7f5ffc1741dc65</a:t>
            </a:r>
            <a:endParaRPr lang="en-US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54011FF-7FFB-6F04-59EC-D8C1DA753FF9}"/>
              </a:ext>
            </a:extLst>
          </p:cNvPr>
          <p:cNvSpPr txBox="1"/>
          <p:nvPr/>
        </p:nvSpPr>
        <p:spPr>
          <a:xfrm>
            <a:off x="3909059" y="4412424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OR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F3ABB02-DEE7-0BB8-60DE-1B085766E91E}"/>
              </a:ext>
            </a:extLst>
          </p:cNvPr>
          <p:cNvCxnSpPr>
            <a:cxnSpLocks/>
          </p:cNvCxnSpPr>
          <p:nvPr/>
        </p:nvCxnSpPr>
        <p:spPr>
          <a:xfrm flipH="1">
            <a:off x="743361" y="5999517"/>
            <a:ext cx="2697151" cy="473646"/>
          </a:xfrm>
          <a:prstGeom prst="straightConnector1">
            <a:avLst/>
          </a:prstGeom>
          <a:ln w="47625">
            <a:solidFill>
              <a:schemeClr val="tx1"/>
            </a:solidFill>
            <a:headEnd w="lg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8422538A-9DC6-5CB6-BB79-ED8DF1667754}"/>
              </a:ext>
            </a:extLst>
          </p:cNvPr>
          <p:cNvSpPr txBox="1"/>
          <p:nvPr/>
        </p:nvSpPr>
        <p:spPr>
          <a:xfrm>
            <a:off x="578224" y="1659990"/>
            <a:ext cx="75388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C00000"/>
                </a:solidFill>
              </a:rPr>
              <a:t>IMPORTANT: DO NOT SCAN THE QR CODE IN THE VIDEO RECORDINGS. THEY NO LONGER WORK</a:t>
            </a:r>
          </a:p>
        </p:txBody>
      </p:sp>
    </p:spTree>
    <p:extLst>
      <p:ext uri="{BB962C8B-B14F-4D97-AF65-F5344CB8AC3E}">
        <p14:creationId xmlns:p14="http://schemas.microsoft.com/office/powerpoint/2010/main" val="2980677409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30238" indent="-630238"/>
            <a:r>
              <a:rPr lang="en-SG" sz="3600" dirty="0">
                <a:solidFill>
                  <a:srgbClr val="0000FF"/>
                </a:solidFill>
                <a:latin typeface="+mn-lt"/>
              </a:rPr>
              <a:t>1.7 	Tracing Pointers (1/2)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</a:t>
            </a:fld>
            <a:endParaRPr dirty="0"/>
          </a:p>
        </p:txBody>
      </p:sp>
      <p:sp>
        <p:nvSpPr>
          <p:cNvPr id="8" name="[Rectangle 3]">
            <a:extLst>
              <a:ext uri="{FF2B5EF4-FFF2-40B4-BE49-F238E27FC236}">
                <a16:creationId xmlns:a16="http://schemas.microsoft.com/office/drawing/2014/main" id="{AB62BFBE-9CF5-4121-8FBF-9B95AE247C9E}"/>
              </a:ext>
            </a:extLst>
          </p:cNvPr>
          <p:cNvSpPr txBox="1">
            <a:spLocks noChangeArrowheads="1"/>
          </p:cNvSpPr>
          <p:nvPr/>
        </p:nvSpPr>
        <p:spPr>
          <a:xfrm>
            <a:off x="471488" y="1235825"/>
            <a:ext cx="7948612" cy="9032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2000" dirty="0"/>
              <a:t>Trace the code below manually to obtain the outputs.</a:t>
            </a:r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2000" dirty="0"/>
              <a:t>Compare your outputs with your neighbours.</a:t>
            </a:r>
          </a:p>
        </p:txBody>
      </p:sp>
      <p:sp>
        <p:nvSpPr>
          <p:cNvPr id="9" name="[TextBox 1]">
            <a:extLst>
              <a:ext uri="{FF2B5EF4-FFF2-40B4-BE49-F238E27FC236}">
                <a16:creationId xmlns:a16="http://schemas.microsoft.com/office/drawing/2014/main" id="{008067C8-9705-43AC-B458-2CE9E3C0C2E9}"/>
              </a:ext>
            </a:extLst>
          </p:cNvPr>
          <p:cNvSpPr txBox="1"/>
          <p:nvPr/>
        </p:nvSpPr>
        <p:spPr>
          <a:xfrm>
            <a:off x="261257" y="2122715"/>
            <a:ext cx="6270172" cy="4401205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293688" algn="l"/>
                <a:tab pos="571500" algn="l"/>
              </a:tabLst>
            </a:pP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 = 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b = 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15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c = 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23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293688" algn="l"/>
                <a:tab pos="571500" algn="l"/>
              </a:tabLst>
            </a:pP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*p1, *p2, *p3;</a:t>
            </a:r>
          </a:p>
          <a:p>
            <a:pPr>
              <a:tabLst>
                <a:tab pos="293688" algn="l"/>
                <a:tab pos="571500" algn="l"/>
              </a:tabLst>
            </a:pP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93688" algn="l"/>
                <a:tab pos="571500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p1 = &amp;b;</a:t>
            </a:r>
          </a:p>
          <a:p>
            <a:pPr>
              <a:tabLst>
                <a:tab pos="293688" algn="l"/>
                <a:tab pos="571500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p2 = &amp;c;</a:t>
            </a:r>
          </a:p>
          <a:p>
            <a:pPr>
              <a:tabLst>
                <a:tab pos="293688" algn="l"/>
                <a:tab pos="571500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p3 = p2;</a:t>
            </a:r>
          </a:p>
          <a:p>
            <a:pPr>
              <a:tabLst>
                <a:tab pos="293688" algn="l"/>
                <a:tab pos="571500" algn="l"/>
              </a:tabLst>
            </a:pPr>
            <a:r>
              <a:rPr lang="pt-B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printf(</a:t>
            </a:r>
            <a:r>
              <a:rPr lang="pt-BR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"1: </a:t>
            </a:r>
            <a:r>
              <a:rPr lang="pt-BR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 %d %d\n</a:t>
            </a:r>
            <a:r>
              <a:rPr lang="pt-BR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pt-B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*p1, *p2, *p3);</a:t>
            </a:r>
          </a:p>
          <a:p>
            <a:pPr>
              <a:tabLst>
                <a:tab pos="293688" algn="l"/>
                <a:tab pos="571500" algn="l"/>
              </a:tabLst>
            </a:pP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93688" algn="l"/>
                <a:tab pos="571500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*p1 *= a;</a:t>
            </a:r>
          </a:p>
          <a:p>
            <a:pPr>
              <a:tabLst>
                <a:tab pos="293688" algn="l"/>
                <a:tab pos="571500" algn="l"/>
              </a:tabLst>
            </a:pP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(*p2 &gt; 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>
              <a:tabLst>
                <a:tab pos="293688" algn="l"/>
                <a:tab pos="571500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*p2 -= a;</a:t>
            </a:r>
          </a:p>
          <a:p>
            <a:pPr>
              <a:tabLst>
                <a:tab pos="293688" algn="l"/>
                <a:tab pos="571500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(*p1)++;</a:t>
            </a:r>
          </a:p>
          <a:p>
            <a:pPr>
              <a:tabLst>
                <a:tab pos="293688" algn="l"/>
                <a:tab pos="571500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tabLst>
                <a:tab pos="293688" algn="l"/>
                <a:tab pos="571500" algn="l"/>
              </a:tabLst>
            </a:pPr>
            <a:r>
              <a:rPr lang="pt-B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printf(</a:t>
            </a:r>
            <a:r>
              <a:rPr lang="pt-BR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"2: </a:t>
            </a:r>
            <a:r>
              <a:rPr lang="pt-BR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 %d %d\n</a:t>
            </a:r>
            <a:r>
              <a:rPr lang="pt-BR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pt-B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*p1, *p2, *p3);</a:t>
            </a:r>
          </a:p>
          <a:p>
            <a:pPr>
              <a:tabLst>
                <a:tab pos="293688" algn="l"/>
                <a:tab pos="571500" algn="l"/>
              </a:tabLst>
            </a:pPr>
            <a:r>
              <a:rPr lang="pt-B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printf(</a:t>
            </a:r>
            <a:r>
              <a:rPr lang="pt-BR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"3: </a:t>
            </a:r>
            <a:r>
              <a:rPr lang="pt-BR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 %d %d\n</a:t>
            </a:r>
            <a:r>
              <a:rPr lang="pt-BR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pt-B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a, b, c);</a:t>
            </a:r>
          </a:p>
        </p:txBody>
      </p:sp>
      <p:sp>
        <p:nvSpPr>
          <p:cNvPr id="10" name="[TextBox 15]">
            <a:extLst>
              <a:ext uri="{FF2B5EF4-FFF2-40B4-BE49-F238E27FC236}">
                <a16:creationId xmlns:a16="http://schemas.microsoft.com/office/drawing/2014/main" id="{055B943B-C1F3-4554-B060-12CED00712CE}"/>
              </a:ext>
            </a:extLst>
          </p:cNvPr>
          <p:cNvSpPr txBox="1"/>
          <p:nvPr/>
        </p:nvSpPr>
        <p:spPr>
          <a:xfrm>
            <a:off x="4813738" y="1985912"/>
            <a:ext cx="1927922" cy="369332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TracePointers.c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802789271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30238" indent="-630238"/>
            <a:r>
              <a:rPr lang="en-SG" sz="3600" dirty="0">
                <a:solidFill>
                  <a:srgbClr val="0000FF"/>
                </a:solidFill>
                <a:latin typeface="+mn-lt"/>
              </a:rPr>
              <a:t>1.7 	Tracing Pointers (2/2)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</a:t>
            </a:fld>
            <a:endParaRPr dirty="0"/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44420B36-658B-4216-96C5-8D19EA953AD6}"/>
              </a:ext>
            </a:extLst>
          </p:cNvPr>
          <p:cNvSpPr txBox="1"/>
          <p:nvPr/>
        </p:nvSpPr>
        <p:spPr>
          <a:xfrm>
            <a:off x="500741" y="2177739"/>
            <a:ext cx="6270172" cy="4401205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293688" algn="l"/>
                <a:tab pos="571500" algn="l"/>
              </a:tabLst>
            </a:pP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 = 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b = 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15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c = 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23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293688" algn="l"/>
                <a:tab pos="571500" algn="l"/>
              </a:tabLst>
            </a:pP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*p1, *p2, *p3;</a:t>
            </a:r>
          </a:p>
          <a:p>
            <a:pPr>
              <a:tabLst>
                <a:tab pos="293688" algn="l"/>
                <a:tab pos="571500" algn="l"/>
              </a:tabLst>
            </a:pP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93688" algn="l"/>
                <a:tab pos="571500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p1 = &amp;b;</a:t>
            </a:r>
          </a:p>
          <a:p>
            <a:pPr>
              <a:tabLst>
                <a:tab pos="293688" algn="l"/>
                <a:tab pos="571500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p2 = &amp;c;</a:t>
            </a:r>
          </a:p>
          <a:p>
            <a:pPr>
              <a:tabLst>
                <a:tab pos="293688" algn="l"/>
                <a:tab pos="571500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p3 = p2;</a:t>
            </a:r>
          </a:p>
          <a:p>
            <a:pPr>
              <a:tabLst>
                <a:tab pos="293688" algn="l"/>
                <a:tab pos="571500" algn="l"/>
              </a:tabLst>
            </a:pPr>
            <a:r>
              <a:rPr lang="pt-BR" sz="2000" b="1">
                <a:latin typeface="Courier New" panose="02070309020205020404" pitchFamily="49" charset="0"/>
                <a:cs typeface="Courier New" panose="02070309020205020404" pitchFamily="49" charset="0"/>
              </a:rPr>
              <a:t>printf(</a:t>
            </a:r>
            <a:r>
              <a:rPr lang="pt-BR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"1: </a:t>
            </a:r>
            <a:r>
              <a:rPr lang="pt-BR" sz="20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 %d %d\n</a:t>
            </a:r>
            <a:r>
              <a:rPr lang="pt-BR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pt-BR" sz="2000" b="1">
                <a:latin typeface="Courier New" panose="02070309020205020404" pitchFamily="49" charset="0"/>
                <a:cs typeface="Courier New" panose="02070309020205020404" pitchFamily="49" charset="0"/>
              </a:rPr>
              <a:t>, *p1, *p2, *p3);</a:t>
            </a:r>
          </a:p>
          <a:p>
            <a:pPr>
              <a:tabLst>
                <a:tab pos="293688" algn="l"/>
                <a:tab pos="571500" algn="l"/>
              </a:tabLst>
            </a:pP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93688" algn="l"/>
                <a:tab pos="571500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*p1 *= a;</a:t>
            </a:r>
          </a:p>
          <a:p>
            <a:pPr>
              <a:tabLst>
                <a:tab pos="293688" algn="l"/>
                <a:tab pos="571500" algn="l"/>
              </a:tabLst>
            </a:pP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(*p2 &gt; 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>
              <a:tabLst>
                <a:tab pos="293688" algn="l"/>
                <a:tab pos="571500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*p2 -= a;</a:t>
            </a:r>
          </a:p>
          <a:p>
            <a:pPr>
              <a:tabLst>
                <a:tab pos="293688" algn="l"/>
                <a:tab pos="571500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(*p1)++;</a:t>
            </a:r>
          </a:p>
          <a:p>
            <a:pPr>
              <a:tabLst>
                <a:tab pos="293688" algn="l"/>
                <a:tab pos="571500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tabLst>
                <a:tab pos="293688" algn="l"/>
                <a:tab pos="571500" algn="l"/>
              </a:tabLst>
            </a:pPr>
            <a:r>
              <a:rPr lang="pt-BR" sz="2000" b="1">
                <a:latin typeface="Courier New" panose="02070309020205020404" pitchFamily="49" charset="0"/>
                <a:cs typeface="Courier New" panose="02070309020205020404" pitchFamily="49" charset="0"/>
              </a:rPr>
              <a:t>printf(</a:t>
            </a:r>
            <a:r>
              <a:rPr lang="pt-BR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"2: </a:t>
            </a:r>
            <a:r>
              <a:rPr lang="pt-BR" sz="20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 %d %d\n</a:t>
            </a:r>
            <a:r>
              <a:rPr lang="pt-BR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pt-BR" sz="2000" b="1">
                <a:latin typeface="Courier New" panose="02070309020205020404" pitchFamily="49" charset="0"/>
                <a:cs typeface="Courier New" panose="02070309020205020404" pitchFamily="49" charset="0"/>
              </a:rPr>
              <a:t>, *p1, *p2, *p3);</a:t>
            </a:r>
          </a:p>
          <a:p>
            <a:pPr>
              <a:tabLst>
                <a:tab pos="293688" algn="l"/>
                <a:tab pos="571500" algn="l"/>
              </a:tabLst>
            </a:pPr>
            <a:r>
              <a:rPr lang="pt-BR" sz="2000" b="1">
                <a:latin typeface="Courier New" panose="02070309020205020404" pitchFamily="49" charset="0"/>
                <a:cs typeface="Courier New" panose="02070309020205020404" pitchFamily="49" charset="0"/>
              </a:rPr>
              <a:t>printf(</a:t>
            </a:r>
            <a:r>
              <a:rPr lang="pt-BR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"3: </a:t>
            </a:r>
            <a:r>
              <a:rPr lang="pt-BR" sz="20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 %d %d\n</a:t>
            </a:r>
            <a:r>
              <a:rPr lang="pt-BR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pt-BR" sz="2000" b="1">
                <a:latin typeface="Courier New" panose="02070309020205020404" pitchFamily="49" charset="0"/>
                <a:cs typeface="Courier New" panose="02070309020205020404" pitchFamily="49" charset="0"/>
              </a:rPr>
              <a:t>, a, b, c);</a:t>
            </a:r>
          </a:p>
        </p:txBody>
      </p:sp>
      <p:grpSp>
        <p:nvGrpSpPr>
          <p:cNvPr id="81" name="Group 80">
            <a:extLst>
              <a:ext uri="{FF2B5EF4-FFF2-40B4-BE49-F238E27FC236}">
                <a16:creationId xmlns:a16="http://schemas.microsoft.com/office/drawing/2014/main" id="{DEB25D23-230A-48F8-9CE3-BDCFA2350DFB}"/>
              </a:ext>
            </a:extLst>
          </p:cNvPr>
          <p:cNvGrpSpPr/>
          <p:nvPr/>
        </p:nvGrpSpPr>
        <p:grpSpPr>
          <a:xfrm>
            <a:off x="3684813" y="1408249"/>
            <a:ext cx="4857751" cy="698137"/>
            <a:chOff x="3684813" y="1408249"/>
            <a:chExt cx="4857751" cy="698137"/>
          </a:xfrm>
        </p:grpSpPr>
        <p:grpSp>
          <p:nvGrpSpPr>
            <p:cNvPr id="82" name="Group 81">
              <a:extLst>
                <a:ext uri="{FF2B5EF4-FFF2-40B4-BE49-F238E27FC236}">
                  <a16:creationId xmlns:a16="http://schemas.microsoft.com/office/drawing/2014/main" id="{B5B4619C-BD89-4E8F-96AF-6E65AA937613}"/>
                </a:ext>
              </a:extLst>
            </p:cNvPr>
            <p:cNvGrpSpPr/>
            <p:nvPr/>
          </p:nvGrpSpPr>
          <p:grpSpPr>
            <a:xfrm>
              <a:off x="3684813" y="1408249"/>
              <a:ext cx="1273629" cy="698137"/>
              <a:chOff x="3684813" y="1408249"/>
              <a:chExt cx="1273629" cy="698137"/>
            </a:xfrm>
          </p:grpSpPr>
          <p:grpSp>
            <p:nvGrpSpPr>
              <p:cNvPr id="93" name="Group 92">
                <a:extLst>
                  <a:ext uri="{FF2B5EF4-FFF2-40B4-BE49-F238E27FC236}">
                    <a16:creationId xmlns:a16="http://schemas.microsoft.com/office/drawing/2014/main" id="{CFEC21D3-C10C-45A8-BCEB-C94C7BE88789}"/>
                  </a:ext>
                </a:extLst>
              </p:cNvPr>
              <p:cNvGrpSpPr/>
              <p:nvPr/>
            </p:nvGrpSpPr>
            <p:grpSpPr>
              <a:xfrm>
                <a:off x="4027713" y="1583871"/>
                <a:ext cx="930729" cy="522515"/>
                <a:chOff x="4343400" y="1355271"/>
                <a:chExt cx="930729" cy="522515"/>
              </a:xfrm>
            </p:grpSpPr>
            <p:sp>
              <p:nvSpPr>
                <p:cNvPr id="95" name="Rectangle 94">
                  <a:extLst>
                    <a:ext uri="{FF2B5EF4-FFF2-40B4-BE49-F238E27FC236}">
                      <a16:creationId xmlns:a16="http://schemas.microsoft.com/office/drawing/2014/main" id="{6164DEF9-1A26-4307-8268-C741F565ACCF}"/>
                    </a:ext>
                  </a:extLst>
                </p:cNvPr>
                <p:cNvSpPr/>
                <p:nvPr/>
              </p:nvSpPr>
              <p:spPr>
                <a:xfrm>
                  <a:off x="4343400" y="1355271"/>
                  <a:ext cx="930729" cy="522515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96" name="TextBox 95">
                  <a:extLst>
                    <a:ext uri="{FF2B5EF4-FFF2-40B4-BE49-F238E27FC236}">
                      <a16:creationId xmlns:a16="http://schemas.microsoft.com/office/drawing/2014/main" id="{5515D222-4E0A-44D7-9697-EBB8FA6A3812}"/>
                    </a:ext>
                  </a:extLst>
                </p:cNvPr>
                <p:cNvSpPr txBox="1"/>
                <p:nvPr/>
              </p:nvSpPr>
              <p:spPr>
                <a:xfrm>
                  <a:off x="4433207" y="1404257"/>
                  <a:ext cx="751114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dirty="0"/>
                    <a:t>8</a:t>
                  </a:r>
                </a:p>
              </p:txBody>
            </p:sp>
          </p:grpSp>
          <p:sp>
            <p:nvSpPr>
              <p:cNvPr id="94" name="TextBox 93">
                <a:extLst>
                  <a:ext uri="{FF2B5EF4-FFF2-40B4-BE49-F238E27FC236}">
                    <a16:creationId xmlns:a16="http://schemas.microsoft.com/office/drawing/2014/main" id="{14756AB2-1B8F-4225-899F-197B1AC05ABF}"/>
                  </a:ext>
                </a:extLst>
              </p:cNvPr>
              <p:cNvSpPr txBox="1"/>
              <p:nvPr/>
            </p:nvSpPr>
            <p:spPr>
              <a:xfrm>
                <a:off x="3684813" y="1408249"/>
                <a:ext cx="37555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a</a:t>
                </a:r>
              </a:p>
            </p:txBody>
          </p:sp>
        </p:grpSp>
        <p:grpSp>
          <p:nvGrpSpPr>
            <p:cNvPr id="83" name="Group 82">
              <a:extLst>
                <a:ext uri="{FF2B5EF4-FFF2-40B4-BE49-F238E27FC236}">
                  <a16:creationId xmlns:a16="http://schemas.microsoft.com/office/drawing/2014/main" id="{D5C688F6-5135-4AC3-A9AB-87A7C0AE0005}"/>
                </a:ext>
              </a:extLst>
            </p:cNvPr>
            <p:cNvGrpSpPr/>
            <p:nvPr/>
          </p:nvGrpSpPr>
          <p:grpSpPr>
            <a:xfrm>
              <a:off x="5529942" y="1432802"/>
              <a:ext cx="1240971" cy="673584"/>
              <a:chOff x="5529942" y="1432802"/>
              <a:chExt cx="1240971" cy="673584"/>
            </a:xfrm>
          </p:grpSpPr>
          <p:grpSp>
            <p:nvGrpSpPr>
              <p:cNvPr id="89" name="Group 88">
                <a:extLst>
                  <a:ext uri="{FF2B5EF4-FFF2-40B4-BE49-F238E27FC236}">
                    <a16:creationId xmlns:a16="http://schemas.microsoft.com/office/drawing/2014/main" id="{42B5D44A-870B-43F8-9B81-4352B914AE23}"/>
                  </a:ext>
                </a:extLst>
              </p:cNvPr>
              <p:cNvGrpSpPr/>
              <p:nvPr/>
            </p:nvGrpSpPr>
            <p:grpSpPr>
              <a:xfrm>
                <a:off x="5840184" y="1583871"/>
                <a:ext cx="930729" cy="522515"/>
                <a:chOff x="6066064" y="1404257"/>
                <a:chExt cx="930729" cy="522515"/>
              </a:xfrm>
            </p:grpSpPr>
            <p:sp>
              <p:nvSpPr>
                <p:cNvPr id="91" name="Rectangle 90">
                  <a:extLst>
                    <a:ext uri="{FF2B5EF4-FFF2-40B4-BE49-F238E27FC236}">
                      <a16:creationId xmlns:a16="http://schemas.microsoft.com/office/drawing/2014/main" id="{81199C5E-820C-40DA-8AD4-9A946752243A}"/>
                    </a:ext>
                  </a:extLst>
                </p:cNvPr>
                <p:cNvSpPr/>
                <p:nvPr/>
              </p:nvSpPr>
              <p:spPr>
                <a:xfrm>
                  <a:off x="6066064" y="1404257"/>
                  <a:ext cx="930729" cy="522515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92" name="TextBox 91">
                  <a:extLst>
                    <a:ext uri="{FF2B5EF4-FFF2-40B4-BE49-F238E27FC236}">
                      <a16:creationId xmlns:a16="http://schemas.microsoft.com/office/drawing/2014/main" id="{F1CD8705-3B33-49BC-BAA3-855ADC946D59}"/>
                    </a:ext>
                  </a:extLst>
                </p:cNvPr>
                <p:cNvSpPr txBox="1"/>
                <p:nvPr/>
              </p:nvSpPr>
              <p:spPr>
                <a:xfrm>
                  <a:off x="6155871" y="1453243"/>
                  <a:ext cx="751114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dirty="0"/>
                    <a:t>15</a:t>
                  </a:r>
                </a:p>
              </p:txBody>
            </p:sp>
          </p:grpSp>
          <p:sp>
            <p:nvSpPr>
              <p:cNvPr id="90" name="TextBox 89">
                <a:extLst>
                  <a:ext uri="{FF2B5EF4-FFF2-40B4-BE49-F238E27FC236}">
                    <a16:creationId xmlns:a16="http://schemas.microsoft.com/office/drawing/2014/main" id="{5B93F6B7-7344-451B-AF99-826C6E1A20B6}"/>
                  </a:ext>
                </a:extLst>
              </p:cNvPr>
              <p:cNvSpPr txBox="1"/>
              <p:nvPr/>
            </p:nvSpPr>
            <p:spPr>
              <a:xfrm>
                <a:off x="5529942" y="1432802"/>
                <a:ext cx="37555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b</a:t>
                </a:r>
              </a:p>
            </p:txBody>
          </p:sp>
        </p:grpSp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id="{BAA84043-29B4-4BDE-AF65-406264BD4D1A}"/>
                </a:ext>
              </a:extLst>
            </p:cNvPr>
            <p:cNvGrpSpPr/>
            <p:nvPr/>
          </p:nvGrpSpPr>
          <p:grpSpPr>
            <a:xfrm>
              <a:off x="7236277" y="1432802"/>
              <a:ext cx="1306287" cy="673584"/>
              <a:chOff x="7236277" y="1432802"/>
              <a:chExt cx="1306287" cy="673584"/>
            </a:xfrm>
          </p:grpSpPr>
          <p:grpSp>
            <p:nvGrpSpPr>
              <p:cNvPr id="85" name="Group 84">
                <a:extLst>
                  <a:ext uri="{FF2B5EF4-FFF2-40B4-BE49-F238E27FC236}">
                    <a16:creationId xmlns:a16="http://schemas.microsoft.com/office/drawing/2014/main" id="{27D82C76-1370-49C2-BED6-DCEFA8A5A8FD}"/>
                  </a:ext>
                </a:extLst>
              </p:cNvPr>
              <p:cNvGrpSpPr/>
              <p:nvPr/>
            </p:nvGrpSpPr>
            <p:grpSpPr>
              <a:xfrm>
                <a:off x="7611835" y="1583871"/>
                <a:ext cx="930729" cy="522515"/>
                <a:chOff x="7614557" y="1404257"/>
                <a:chExt cx="930729" cy="522515"/>
              </a:xfrm>
            </p:grpSpPr>
            <p:sp>
              <p:nvSpPr>
                <p:cNvPr id="87" name="Rectangle 86">
                  <a:extLst>
                    <a:ext uri="{FF2B5EF4-FFF2-40B4-BE49-F238E27FC236}">
                      <a16:creationId xmlns:a16="http://schemas.microsoft.com/office/drawing/2014/main" id="{D8AE5675-B2E7-4AA0-B17D-B84615BB934F}"/>
                    </a:ext>
                  </a:extLst>
                </p:cNvPr>
                <p:cNvSpPr/>
                <p:nvPr/>
              </p:nvSpPr>
              <p:spPr>
                <a:xfrm>
                  <a:off x="7614557" y="1404257"/>
                  <a:ext cx="930729" cy="522515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TextBox 87">
                  <a:extLst>
                    <a:ext uri="{FF2B5EF4-FFF2-40B4-BE49-F238E27FC236}">
                      <a16:creationId xmlns:a16="http://schemas.microsoft.com/office/drawing/2014/main" id="{326775B6-B92B-4A0B-8969-75DFAD92FDDB}"/>
                    </a:ext>
                  </a:extLst>
                </p:cNvPr>
                <p:cNvSpPr txBox="1"/>
                <p:nvPr/>
              </p:nvSpPr>
              <p:spPr>
                <a:xfrm>
                  <a:off x="7704364" y="1453243"/>
                  <a:ext cx="751114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dirty="0"/>
                    <a:t>23</a:t>
                  </a:r>
                </a:p>
              </p:txBody>
            </p:sp>
          </p:grpSp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CD846DD5-1293-4018-B07F-1469DDB31F00}"/>
                  </a:ext>
                </a:extLst>
              </p:cNvPr>
              <p:cNvSpPr txBox="1"/>
              <p:nvPr/>
            </p:nvSpPr>
            <p:spPr>
              <a:xfrm>
                <a:off x="7236277" y="1432802"/>
                <a:ext cx="37555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c</a:t>
                </a:r>
              </a:p>
            </p:txBody>
          </p:sp>
        </p:grpSp>
      </p:grpSp>
      <p:grpSp>
        <p:nvGrpSpPr>
          <p:cNvPr id="97" name="Group 96">
            <a:extLst>
              <a:ext uri="{FF2B5EF4-FFF2-40B4-BE49-F238E27FC236}">
                <a16:creationId xmlns:a16="http://schemas.microsoft.com/office/drawing/2014/main" id="{C18DF169-18AF-4F31-8118-58FDA34F2112}"/>
              </a:ext>
            </a:extLst>
          </p:cNvPr>
          <p:cNvGrpSpPr/>
          <p:nvPr/>
        </p:nvGrpSpPr>
        <p:grpSpPr>
          <a:xfrm>
            <a:off x="5538105" y="405041"/>
            <a:ext cx="3501121" cy="922625"/>
            <a:chOff x="5538105" y="405041"/>
            <a:chExt cx="3501121" cy="922625"/>
          </a:xfrm>
        </p:grpSpPr>
        <p:grpSp>
          <p:nvGrpSpPr>
            <p:cNvPr id="98" name="Group 97">
              <a:extLst>
                <a:ext uri="{FF2B5EF4-FFF2-40B4-BE49-F238E27FC236}">
                  <a16:creationId xmlns:a16="http://schemas.microsoft.com/office/drawing/2014/main" id="{6013FB3E-DEE5-4CD5-8C78-98F57E49A80C}"/>
                </a:ext>
              </a:extLst>
            </p:cNvPr>
            <p:cNvGrpSpPr/>
            <p:nvPr/>
          </p:nvGrpSpPr>
          <p:grpSpPr>
            <a:xfrm>
              <a:off x="5538105" y="405041"/>
              <a:ext cx="993324" cy="922625"/>
              <a:chOff x="6711040" y="2168919"/>
              <a:chExt cx="993324" cy="922625"/>
            </a:xfrm>
          </p:grpSpPr>
          <p:sp>
            <p:nvSpPr>
              <p:cNvPr id="105" name="Rectangle 104">
                <a:extLst>
                  <a:ext uri="{FF2B5EF4-FFF2-40B4-BE49-F238E27FC236}">
                    <a16:creationId xmlns:a16="http://schemas.microsoft.com/office/drawing/2014/main" id="{547C013E-D4D2-44F3-A36C-C592763C79C3}"/>
                  </a:ext>
                </a:extLst>
              </p:cNvPr>
              <p:cNvSpPr/>
              <p:nvPr/>
            </p:nvSpPr>
            <p:spPr>
              <a:xfrm>
                <a:off x="6773635" y="2569029"/>
                <a:ext cx="930729" cy="522515"/>
              </a:xfrm>
              <a:prstGeom prst="rect">
                <a:avLst/>
              </a:prstGeom>
              <a:solidFill>
                <a:srgbClr val="CCCCFF"/>
              </a:solidFill>
              <a:ln>
                <a:solidFill>
                  <a:srgbClr val="99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TextBox 105">
                <a:extLst>
                  <a:ext uri="{FF2B5EF4-FFF2-40B4-BE49-F238E27FC236}">
                    <a16:creationId xmlns:a16="http://schemas.microsoft.com/office/drawing/2014/main" id="{BDBE7B5F-B151-4995-A447-6CA9A44044E2}"/>
                  </a:ext>
                </a:extLst>
              </p:cNvPr>
              <p:cNvSpPr txBox="1"/>
              <p:nvPr/>
            </p:nvSpPr>
            <p:spPr>
              <a:xfrm>
                <a:off x="6711040" y="2168919"/>
                <a:ext cx="52795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p1</a:t>
                </a:r>
              </a:p>
            </p:txBody>
          </p:sp>
        </p:grpSp>
        <p:grpSp>
          <p:nvGrpSpPr>
            <p:cNvPr id="99" name="Group 98">
              <a:extLst>
                <a:ext uri="{FF2B5EF4-FFF2-40B4-BE49-F238E27FC236}">
                  <a16:creationId xmlns:a16="http://schemas.microsoft.com/office/drawing/2014/main" id="{15C8DCC5-CC40-49B7-BA94-B71EEE1C3C03}"/>
                </a:ext>
              </a:extLst>
            </p:cNvPr>
            <p:cNvGrpSpPr/>
            <p:nvPr/>
          </p:nvGrpSpPr>
          <p:grpSpPr>
            <a:xfrm>
              <a:off x="6783161" y="405041"/>
              <a:ext cx="993324" cy="922625"/>
              <a:chOff x="6711040" y="2168919"/>
              <a:chExt cx="993324" cy="922625"/>
            </a:xfrm>
          </p:grpSpPr>
          <p:sp>
            <p:nvSpPr>
              <p:cNvPr id="103" name="Rectangle 102">
                <a:extLst>
                  <a:ext uri="{FF2B5EF4-FFF2-40B4-BE49-F238E27FC236}">
                    <a16:creationId xmlns:a16="http://schemas.microsoft.com/office/drawing/2014/main" id="{8C209BF7-7C5C-4FA9-9851-192194774B74}"/>
                  </a:ext>
                </a:extLst>
              </p:cNvPr>
              <p:cNvSpPr/>
              <p:nvPr/>
            </p:nvSpPr>
            <p:spPr>
              <a:xfrm>
                <a:off x="6773635" y="2569029"/>
                <a:ext cx="930729" cy="522515"/>
              </a:xfrm>
              <a:prstGeom prst="rect">
                <a:avLst/>
              </a:prstGeom>
              <a:solidFill>
                <a:srgbClr val="CCCCFF"/>
              </a:solidFill>
              <a:ln>
                <a:solidFill>
                  <a:srgbClr val="99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4" name="TextBox 103">
                <a:extLst>
                  <a:ext uri="{FF2B5EF4-FFF2-40B4-BE49-F238E27FC236}">
                    <a16:creationId xmlns:a16="http://schemas.microsoft.com/office/drawing/2014/main" id="{6AB41796-5ED0-40DE-8872-224B34EC9166}"/>
                  </a:ext>
                </a:extLst>
              </p:cNvPr>
              <p:cNvSpPr txBox="1"/>
              <p:nvPr/>
            </p:nvSpPr>
            <p:spPr>
              <a:xfrm>
                <a:off x="6711040" y="2168919"/>
                <a:ext cx="52795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p2</a:t>
                </a:r>
              </a:p>
            </p:txBody>
          </p:sp>
        </p:grpSp>
        <p:grpSp>
          <p:nvGrpSpPr>
            <p:cNvPr id="100" name="Group 99">
              <a:extLst>
                <a:ext uri="{FF2B5EF4-FFF2-40B4-BE49-F238E27FC236}">
                  <a16:creationId xmlns:a16="http://schemas.microsoft.com/office/drawing/2014/main" id="{B8E964FE-1695-4965-9C6C-7EB2E9A03D6D}"/>
                </a:ext>
              </a:extLst>
            </p:cNvPr>
            <p:cNvGrpSpPr/>
            <p:nvPr/>
          </p:nvGrpSpPr>
          <p:grpSpPr>
            <a:xfrm>
              <a:off x="8045902" y="405041"/>
              <a:ext cx="993324" cy="922625"/>
              <a:chOff x="6711040" y="2168919"/>
              <a:chExt cx="993324" cy="922625"/>
            </a:xfrm>
          </p:grpSpPr>
          <p:sp>
            <p:nvSpPr>
              <p:cNvPr id="101" name="Rectangle 100">
                <a:extLst>
                  <a:ext uri="{FF2B5EF4-FFF2-40B4-BE49-F238E27FC236}">
                    <a16:creationId xmlns:a16="http://schemas.microsoft.com/office/drawing/2014/main" id="{B9F44260-0B48-4AC0-B56A-4BF808232088}"/>
                  </a:ext>
                </a:extLst>
              </p:cNvPr>
              <p:cNvSpPr/>
              <p:nvPr/>
            </p:nvSpPr>
            <p:spPr>
              <a:xfrm>
                <a:off x="6773635" y="2569029"/>
                <a:ext cx="930729" cy="522515"/>
              </a:xfrm>
              <a:prstGeom prst="rect">
                <a:avLst/>
              </a:prstGeom>
              <a:solidFill>
                <a:srgbClr val="CCCCFF"/>
              </a:solidFill>
              <a:ln>
                <a:solidFill>
                  <a:srgbClr val="99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2" name="TextBox 101">
                <a:extLst>
                  <a:ext uri="{FF2B5EF4-FFF2-40B4-BE49-F238E27FC236}">
                    <a16:creationId xmlns:a16="http://schemas.microsoft.com/office/drawing/2014/main" id="{D8E9C88F-7237-4737-A439-A0259B59EF43}"/>
                  </a:ext>
                </a:extLst>
              </p:cNvPr>
              <p:cNvSpPr txBox="1"/>
              <p:nvPr/>
            </p:nvSpPr>
            <p:spPr>
              <a:xfrm>
                <a:off x="6711040" y="2168919"/>
                <a:ext cx="52795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p3</a:t>
                </a:r>
              </a:p>
            </p:txBody>
          </p:sp>
        </p:grpSp>
      </p:grpSp>
      <p:cxnSp>
        <p:nvCxnSpPr>
          <p:cNvPr id="107" name="Straight Arrow Connector 106">
            <a:extLst>
              <a:ext uri="{FF2B5EF4-FFF2-40B4-BE49-F238E27FC236}">
                <a16:creationId xmlns:a16="http://schemas.microsoft.com/office/drawing/2014/main" id="{08931C93-1C17-4EBA-A38E-8D4C5F09C056}"/>
              </a:ext>
            </a:extLst>
          </p:cNvPr>
          <p:cNvCxnSpPr/>
          <p:nvPr/>
        </p:nvCxnSpPr>
        <p:spPr>
          <a:xfrm>
            <a:off x="7369625" y="1053132"/>
            <a:ext cx="332017" cy="530739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>
            <a:extLst>
              <a:ext uri="{FF2B5EF4-FFF2-40B4-BE49-F238E27FC236}">
                <a16:creationId xmlns:a16="http://schemas.microsoft.com/office/drawing/2014/main" id="{F047555B-82C0-41F5-A349-2EC88FDD3F87}"/>
              </a:ext>
            </a:extLst>
          </p:cNvPr>
          <p:cNvCxnSpPr/>
          <p:nvPr/>
        </p:nvCxnSpPr>
        <p:spPr>
          <a:xfrm flipH="1">
            <a:off x="8309881" y="1016363"/>
            <a:ext cx="263980" cy="567508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>
            <a:extLst>
              <a:ext uri="{FF2B5EF4-FFF2-40B4-BE49-F238E27FC236}">
                <a16:creationId xmlns:a16="http://schemas.microsoft.com/office/drawing/2014/main" id="{36F553EB-E66E-4F75-A465-B30F15328F75}"/>
              </a:ext>
            </a:extLst>
          </p:cNvPr>
          <p:cNvCxnSpPr/>
          <p:nvPr/>
        </p:nvCxnSpPr>
        <p:spPr>
          <a:xfrm>
            <a:off x="115105" y="2416628"/>
            <a:ext cx="401410" cy="0"/>
          </a:xfrm>
          <a:prstGeom prst="straightConnector1">
            <a:avLst/>
          </a:prstGeom>
          <a:ln w="28575">
            <a:solidFill>
              <a:srgbClr val="C0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>
            <a:extLst>
              <a:ext uri="{FF2B5EF4-FFF2-40B4-BE49-F238E27FC236}">
                <a16:creationId xmlns:a16="http://schemas.microsoft.com/office/drawing/2014/main" id="{1F140C2E-BDCB-4312-90F1-0A1A350C7040}"/>
              </a:ext>
            </a:extLst>
          </p:cNvPr>
          <p:cNvCxnSpPr/>
          <p:nvPr/>
        </p:nvCxnSpPr>
        <p:spPr>
          <a:xfrm>
            <a:off x="115105" y="2666999"/>
            <a:ext cx="401410" cy="0"/>
          </a:xfrm>
          <a:prstGeom prst="straightConnector1">
            <a:avLst/>
          </a:prstGeom>
          <a:ln w="28575">
            <a:solidFill>
              <a:srgbClr val="C0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>
            <a:extLst>
              <a:ext uri="{FF2B5EF4-FFF2-40B4-BE49-F238E27FC236}">
                <a16:creationId xmlns:a16="http://schemas.microsoft.com/office/drawing/2014/main" id="{12C06A9D-7C73-4ABF-A821-602C563BEFAE}"/>
              </a:ext>
            </a:extLst>
          </p:cNvPr>
          <p:cNvCxnSpPr/>
          <p:nvPr/>
        </p:nvCxnSpPr>
        <p:spPr>
          <a:xfrm>
            <a:off x="115105" y="3143190"/>
            <a:ext cx="401410" cy="0"/>
          </a:xfrm>
          <a:prstGeom prst="straightConnector1">
            <a:avLst/>
          </a:prstGeom>
          <a:ln w="28575">
            <a:solidFill>
              <a:srgbClr val="C0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>
            <a:extLst>
              <a:ext uri="{FF2B5EF4-FFF2-40B4-BE49-F238E27FC236}">
                <a16:creationId xmlns:a16="http://schemas.microsoft.com/office/drawing/2014/main" id="{7B989EFB-8752-4206-9CA6-357E66FFDFC5}"/>
              </a:ext>
            </a:extLst>
          </p:cNvPr>
          <p:cNvCxnSpPr/>
          <p:nvPr/>
        </p:nvCxnSpPr>
        <p:spPr>
          <a:xfrm>
            <a:off x="115105" y="3442546"/>
            <a:ext cx="401410" cy="0"/>
          </a:xfrm>
          <a:prstGeom prst="straightConnector1">
            <a:avLst/>
          </a:prstGeom>
          <a:ln w="28575">
            <a:solidFill>
              <a:srgbClr val="C0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id="{2147C09E-39D2-4FC2-8256-1394DA36E27E}"/>
              </a:ext>
            </a:extLst>
          </p:cNvPr>
          <p:cNvCxnSpPr/>
          <p:nvPr/>
        </p:nvCxnSpPr>
        <p:spPr>
          <a:xfrm>
            <a:off x="115105" y="3758232"/>
            <a:ext cx="401410" cy="0"/>
          </a:xfrm>
          <a:prstGeom prst="straightConnector1">
            <a:avLst/>
          </a:prstGeom>
          <a:ln w="28575">
            <a:solidFill>
              <a:srgbClr val="C0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>
            <a:extLst>
              <a:ext uri="{FF2B5EF4-FFF2-40B4-BE49-F238E27FC236}">
                <a16:creationId xmlns:a16="http://schemas.microsoft.com/office/drawing/2014/main" id="{7CDA91B5-ABC0-4D08-995A-891D691CD685}"/>
              </a:ext>
            </a:extLst>
          </p:cNvPr>
          <p:cNvCxnSpPr/>
          <p:nvPr/>
        </p:nvCxnSpPr>
        <p:spPr>
          <a:xfrm>
            <a:off x="115105" y="4059070"/>
            <a:ext cx="401410" cy="0"/>
          </a:xfrm>
          <a:prstGeom prst="straightConnector1">
            <a:avLst/>
          </a:prstGeom>
          <a:ln w="28575">
            <a:solidFill>
              <a:srgbClr val="C0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>
            <a:extLst>
              <a:ext uri="{FF2B5EF4-FFF2-40B4-BE49-F238E27FC236}">
                <a16:creationId xmlns:a16="http://schemas.microsoft.com/office/drawing/2014/main" id="{A0102119-637F-42D7-A9FC-284BD88B7D22}"/>
              </a:ext>
            </a:extLst>
          </p:cNvPr>
          <p:cNvCxnSpPr/>
          <p:nvPr/>
        </p:nvCxnSpPr>
        <p:spPr>
          <a:xfrm>
            <a:off x="115105" y="4464115"/>
            <a:ext cx="401410" cy="0"/>
          </a:xfrm>
          <a:prstGeom prst="straightConnector1">
            <a:avLst/>
          </a:prstGeom>
          <a:ln w="28575">
            <a:solidFill>
              <a:srgbClr val="C0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>
            <a:extLst>
              <a:ext uri="{FF2B5EF4-FFF2-40B4-BE49-F238E27FC236}">
                <a16:creationId xmlns:a16="http://schemas.microsoft.com/office/drawing/2014/main" id="{F64D1086-9F66-4563-8EA1-B2B82C387A9E}"/>
              </a:ext>
            </a:extLst>
          </p:cNvPr>
          <p:cNvCxnSpPr/>
          <p:nvPr/>
        </p:nvCxnSpPr>
        <p:spPr>
          <a:xfrm>
            <a:off x="115105" y="4791982"/>
            <a:ext cx="401410" cy="0"/>
          </a:xfrm>
          <a:prstGeom prst="straightConnector1">
            <a:avLst/>
          </a:prstGeom>
          <a:ln w="28575">
            <a:solidFill>
              <a:srgbClr val="C0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Arrow Connector 116">
            <a:extLst>
              <a:ext uri="{FF2B5EF4-FFF2-40B4-BE49-F238E27FC236}">
                <a16:creationId xmlns:a16="http://schemas.microsoft.com/office/drawing/2014/main" id="{33A9BBAA-42F9-4679-8063-D59CE7850476}"/>
              </a:ext>
            </a:extLst>
          </p:cNvPr>
          <p:cNvCxnSpPr/>
          <p:nvPr/>
        </p:nvCxnSpPr>
        <p:spPr>
          <a:xfrm>
            <a:off x="432707" y="5094393"/>
            <a:ext cx="401410" cy="0"/>
          </a:xfrm>
          <a:prstGeom prst="straightConnector1">
            <a:avLst/>
          </a:prstGeom>
          <a:ln w="28575">
            <a:solidFill>
              <a:srgbClr val="C0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EFA15D36-21B4-4F9F-B385-426505496A02}"/>
              </a:ext>
            </a:extLst>
          </p:cNvPr>
          <p:cNvCxnSpPr/>
          <p:nvPr/>
        </p:nvCxnSpPr>
        <p:spPr>
          <a:xfrm>
            <a:off x="6066064" y="1053290"/>
            <a:ext cx="0" cy="530581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[TextBox 55]">
            <a:extLst>
              <a:ext uri="{FF2B5EF4-FFF2-40B4-BE49-F238E27FC236}">
                <a16:creationId xmlns:a16="http://schemas.microsoft.com/office/drawing/2014/main" id="{0245A2BA-A189-45FE-8937-AA77D094072F}"/>
              </a:ext>
            </a:extLst>
          </p:cNvPr>
          <p:cNvSpPr txBox="1"/>
          <p:nvPr/>
        </p:nvSpPr>
        <p:spPr>
          <a:xfrm>
            <a:off x="6845756" y="3758232"/>
            <a:ext cx="2193470" cy="400110"/>
          </a:xfrm>
          <a:prstGeom prst="rect">
            <a:avLst/>
          </a:prstGeom>
          <a:solidFill>
            <a:srgbClr val="CC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1: 15 23 23</a:t>
            </a:r>
          </a:p>
        </p:txBody>
      </p:sp>
      <p:cxnSp>
        <p:nvCxnSpPr>
          <p:cNvPr id="120" name="Straight Connector 119">
            <a:extLst>
              <a:ext uri="{FF2B5EF4-FFF2-40B4-BE49-F238E27FC236}">
                <a16:creationId xmlns:a16="http://schemas.microsoft.com/office/drawing/2014/main" id="{CFB4B7B3-8E96-475B-AB6B-C524B3C9EF25}"/>
              </a:ext>
            </a:extLst>
          </p:cNvPr>
          <p:cNvCxnSpPr/>
          <p:nvPr/>
        </p:nvCxnSpPr>
        <p:spPr>
          <a:xfrm flipV="1">
            <a:off x="6151789" y="1718612"/>
            <a:ext cx="329293" cy="22860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5BD59A7A-4628-47CB-B2B8-408D781BE133}"/>
              </a:ext>
            </a:extLst>
          </p:cNvPr>
          <p:cNvCxnSpPr/>
          <p:nvPr/>
        </p:nvCxnSpPr>
        <p:spPr>
          <a:xfrm flipV="1">
            <a:off x="7881255" y="1730828"/>
            <a:ext cx="329293" cy="22860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id="{244B85B6-F4E2-4832-8996-579199A88E76}"/>
              </a:ext>
            </a:extLst>
          </p:cNvPr>
          <p:cNvCxnSpPr/>
          <p:nvPr/>
        </p:nvCxnSpPr>
        <p:spPr>
          <a:xfrm flipV="1">
            <a:off x="6283779" y="2192141"/>
            <a:ext cx="329293" cy="22860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C0C3A342-B7CC-4A2C-A557-964C1EDF3DF9}"/>
              </a:ext>
            </a:extLst>
          </p:cNvPr>
          <p:cNvCxnSpPr/>
          <p:nvPr/>
        </p:nvCxnSpPr>
        <p:spPr>
          <a:xfrm flipV="1">
            <a:off x="8123463" y="2211679"/>
            <a:ext cx="329293" cy="22860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TextBox 123">
            <a:extLst>
              <a:ext uri="{FF2B5EF4-FFF2-40B4-BE49-F238E27FC236}">
                <a16:creationId xmlns:a16="http://schemas.microsoft.com/office/drawing/2014/main" id="{3F28320A-0F4E-4D2C-B311-BC5B834668AD}"/>
              </a:ext>
            </a:extLst>
          </p:cNvPr>
          <p:cNvSpPr txBox="1"/>
          <p:nvPr/>
        </p:nvSpPr>
        <p:spPr>
          <a:xfrm>
            <a:off x="6072869" y="2106386"/>
            <a:ext cx="7511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120</a:t>
            </a: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A69229A9-01B2-465F-9A98-B18A7B8F3B66}"/>
              </a:ext>
            </a:extLst>
          </p:cNvPr>
          <p:cNvSpPr txBox="1"/>
          <p:nvPr/>
        </p:nvSpPr>
        <p:spPr>
          <a:xfrm>
            <a:off x="6088002" y="3076626"/>
            <a:ext cx="7511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123</a:t>
            </a:r>
          </a:p>
        </p:txBody>
      </p:sp>
      <p:cxnSp>
        <p:nvCxnSpPr>
          <p:cNvPr id="126" name="Straight Arrow Connector 125">
            <a:extLst>
              <a:ext uri="{FF2B5EF4-FFF2-40B4-BE49-F238E27FC236}">
                <a16:creationId xmlns:a16="http://schemas.microsoft.com/office/drawing/2014/main" id="{266174B3-FC5A-4B1E-B4EF-A32531B5A8A0}"/>
              </a:ext>
            </a:extLst>
          </p:cNvPr>
          <p:cNvCxnSpPr/>
          <p:nvPr/>
        </p:nvCxnSpPr>
        <p:spPr>
          <a:xfrm>
            <a:off x="432707" y="5410078"/>
            <a:ext cx="401410" cy="0"/>
          </a:xfrm>
          <a:prstGeom prst="straightConnector1">
            <a:avLst/>
          </a:prstGeom>
          <a:ln w="28575">
            <a:solidFill>
              <a:srgbClr val="C0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>
            <a:extLst>
              <a:ext uri="{FF2B5EF4-FFF2-40B4-BE49-F238E27FC236}">
                <a16:creationId xmlns:a16="http://schemas.microsoft.com/office/drawing/2014/main" id="{73102E92-50D9-4AB7-BA39-BFEC79DE1F0C}"/>
              </a:ext>
            </a:extLst>
          </p:cNvPr>
          <p:cNvCxnSpPr/>
          <p:nvPr/>
        </p:nvCxnSpPr>
        <p:spPr>
          <a:xfrm>
            <a:off x="115105" y="6370683"/>
            <a:ext cx="401410" cy="0"/>
          </a:xfrm>
          <a:prstGeom prst="straightConnector1">
            <a:avLst/>
          </a:prstGeom>
          <a:ln w="28575">
            <a:solidFill>
              <a:srgbClr val="C0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Arrow Connector 127">
            <a:extLst>
              <a:ext uri="{FF2B5EF4-FFF2-40B4-BE49-F238E27FC236}">
                <a16:creationId xmlns:a16="http://schemas.microsoft.com/office/drawing/2014/main" id="{C3EECAAB-46E8-4C21-8055-BED5E0ED69EE}"/>
              </a:ext>
            </a:extLst>
          </p:cNvPr>
          <p:cNvCxnSpPr/>
          <p:nvPr/>
        </p:nvCxnSpPr>
        <p:spPr>
          <a:xfrm>
            <a:off x="115105" y="4792678"/>
            <a:ext cx="401410" cy="0"/>
          </a:xfrm>
          <a:prstGeom prst="straightConnector1">
            <a:avLst/>
          </a:prstGeom>
          <a:ln w="28575">
            <a:solidFill>
              <a:srgbClr val="C0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TextBox 128">
            <a:extLst>
              <a:ext uri="{FF2B5EF4-FFF2-40B4-BE49-F238E27FC236}">
                <a16:creationId xmlns:a16="http://schemas.microsoft.com/office/drawing/2014/main" id="{07CFFA94-0DCB-4E5F-B7ED-AE55AEC19A01}"/>
              </a:ext>
            </a:extLst>
          </p:cNvPr>
          <p:cNvSpPr txBox="1"/>
          <p:nvPr/>
        </p:nvSpPr>
        <p:spPr>
          <a:xfrm>
            <a:off x="7892833" y="2090056"/>
            <a:ext cx="7511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15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6D3571ED-6571-4B23-9209-84ECFCD9A534}"/>
              </a:ext>
            </a:extLst>
          </p:cNvPr>
          <p:cNvSpPr txBox="1"/>
          <p:nvPr/>
        </p:nvSpPr>
        <p:spPr>
          <a:xfrm>
            <a:off x="6094642" y="2426732"/>
            <a:ext cx="7511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121</a:t>
            </a:r>
          </a:p>
        </p:txBody>
      </p:sp>
      <p:cxnSp>
        <p:nvCxnSpPr>
          <p:cNvPr id="131" name="Straight Arrow Connector 130">
            <a:extLst>
              <a:ext uri="{FF2B5EF4-FFF2-40B4-BE49-F238E27FC236}">
                <a16:creationId xmlns:a16="http://schemas.microsoft.com/office/drawing/2014/main" id="{69F724CD-1100-459D-B0DD-C4F70A726DA3}"/>
              </a:ext>
            </a:extLst>
          </p:cNvPr>
          <p:cNvCxnSpPr/>
          <p:nvPr/>
        </p:nvCxnSpPr>
        <p:spPr>
          <a:xfrm>
            <a:off x="115105" y="4791982"/>
            <a:ext cx="401410" cy="0"/>
          </a:xfrm>
          <a:prstGeom prst="straightConnector1">
            <a:avLst/>
          </a:prstGeom>
          <a:ln w="28575">
            <a:solidFill>
              <a:srgbClr val="9900CC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Arrow Connector 131">
            <a:extLst>
              <a:ext uri="{FF2B5EF4-FFF2-40B4-BE49-F238E27FC236}">
                <a16:creationId xmlns:a16="http://schemas.microsoft.com/office/drawing/2014/main" id="{6568CD25-8419-452D-94C9-A7CA1693D053}"/>
              </a:ext>
            </a:extLst>
          </p:cNvPr>
          <p:cNvCxnSpPr/>
          <p:nvPr/>
        </p:nvCxnSpPr>
        <p:spPr>
          <a:xfrm>
            <a:off x="432707" y="5109150"/>
            <a:ext cx="401410" cy="0"/>
          </a:xfrm>
          <a:prstGeom prst="straightConnector1">
            <a:avLst/>
          </a:prstGeom>
          <a:ln w="28575">
            <a:solidFill>
              <a:srgbClr val="9900CC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Arrow Connector 132">
            <a:extLst>
              <a:ext uri="{FF2B5EF4-FFF2-40B4-BE49-F238E27FC236}">
                <a16:creationId xmlns:a16="http://schemas.microsoft.com/office/drawing/2014/main" id="{8CA3D3D7-5B28-4D4C-8B28-E53069286D0E}"/>
              </a:ext>
            </a:extLst>
          </p:cNvPr>
          <p:cNvCxnSpPr/>
          <p:nvPr/>
        </p:nvCxnSpPr>
        <p:spPr>
          <a:xfrm>
            <a:off x="432707" y="5410078"/>
            <a:ext cx="401410" cy="0"/>
          </a:xfrm>
          <a:prstGeom prst="straightConnector1">
            <a:avLst/>
          </a:prstGeom>
          <a:ln w="28575">
            <a:solidFill>
              <a:srgbClr val="9900CC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>
            <a:extLst>
              <a:ext uri="{FF2B5EF4-FFF2-40B4-BE49-F238E27FC236}">
                <a16:creationId xmlns:a16="http://schemas.microsoft.com/office/drawing/2014/main" id="{935DB303-7C26-4BE8-A148-9070594863A7}"/>
              </a:ext>
            </a:extLst>
          </p:cNvPr>
          <p:cNvCxnSpPr/>
          <p:nvPr/>
        </p:nvCxnSpPr>
        <p:spPr>
          <a:xfrm flipV="1">
            <a:off x="6316435" y="2485933"/>
            <a:ext cx="329293" cy="22860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id="{59A856B3-D947-41D8-9C3B-52EF55750663}"/>
              </a:ext>
            </a:extLst>
          </p:cNvPr>
          <p:cNvCxnSpPr/>
          <p:nvPr/>
        </p:nvCxnSpPr>
        <p:spPr>
          <a:xfrm flipV="1">
            <a:off x="8123462" y="2459268"/>
            <a:ext cx="329293" cy="22860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TextBox 135">
            <a:extLst>
              <a:ext uri="{FF2B5EF4-FFF2-40B4-BE49-F238E27FC236}">
                <a16:creationId xmlns:a16="http://schemas.microsoft.com/office/drawing/2014/main" id="{B9D26671-D821-43D1-AC8F-A2038C9C15BC}"/>
              </a:ext>
            </a:extLst>
          </p:cNvPr>
          <p:cNvSpPr txBox="1"/>
          <p:nvPr/>
        </p:nvSpPr>
        <p:spPr>
          <a:xfrm>
            <a:off x="7937045" y="2400178"/>
            <a:ext cx="7511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7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FAA5A90B-0A6B-4DF2-BA0B-C43F0E7F5A63}"/>
              </a:ext>
            </a:extLst>
          </p:cNvPr>
          <p:cNvSpPr txBox="1"/>
          <p:nvPr/>
        </p:nvSpPr>
        <p:spPr>
          <a:xfrm>
            <a:off x="6085795" y="2743080"/>
            <a:ext cx="7511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122</a:t>
            </a:r>
          </a:p>
        </p:txBody>
      </p:sp>
      <p:cxnSp>
        <p:nvCxnSpPr>
          <p:cNvPr id="138" name="Straight Arrow Connector 137">
            <a:extLst>
              <a:ext uri="{FF2B5EF4-FFF2-40B4-BE49-F238E27FC236}">
                <a16:creationId xmlns:a16="http://schemas.microsoft.com/office/drawing/2014/main" id="{6B56F6EF-85F6-41B8-AECD-12DD7B21BC0B}"/>
              </a:ext>
            </a:extLst>
          </p:cNvPr>
          <p:cNvCxnSpPr/>
          <p:nvPr/>
        </p:nvCxnSpPr>
        <p:spPr>
          <a:xfrm>
            <a:off x="115105" y="4791982"/>
            <a:ext cx="401410" cy="0"/>
          </a:xfrm>
          <a:prstGeom prst="straightConnector1">
            <a:avLst/>
          </a:prstGeom>
          <a:ln w="28575">
            <a:solidFill>
              <a:srgbClr val="0066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Arrow Connector 138">
            <a:extLst>
              <a:ext uri="{FF2B5EF4-FFF2-40B4-BE49-F238E27FC236}">
                <a16:creationId xmlns:a16="http://schemas.microsoft.com/office/drawing/2014/main" id="{4DD1EC6A-3132-4C62-A1AD-A49CBE6A5126}"/>
              </a:ext>
            </a:extLst>
          </p:cNvPr>
          <p:cNvCxnSpPr/>
          <p:nvPr/>
        </p:nvCxnSpPr>
        <p:spPr>
          <a:xfrm>
            <a:off x="432707" y="5109150"/>
            <a:ext cx="401410" cy="0"/>
          </a:xfrm>
          <a:prstGeom prst="straightConnector1">
            <a:avLst/>
          </a:prstGeom>
          <a:ln w="28575">
            <a:solidFill>
              <a:srgbClr val="0066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Arrow Connector 139">
            <a:extLst>
              <a:ext uri="{FF2B5EF4-FFF2-40B4-BE49-F238E27FC236}">
                <a16:creationId xmlns:a16="http://schemas.microsoft.com/office/drawing/2014/main" id="{1DCE582C-1083-4576-95BF-20CFDEAC01A1}"/>
              </a:ext>
            </a:extLst>
          </p:cNvPr>
          <p:cNvCxnSpPr/>
          <p:nvPr/>
        </p:nvCxnSpPr>
        <p:spPr>
          <a:xfrm>
            <a:off x="432707" y="5410078"/>
            <a:ext cx="401410" cy="0"/>
          </a:xfrm>
          <a:prstGeom prst="straightConnector1">
            <a:avLst/>
          </a:prstGeom>
          <a:ln w="28575">
            <a:solidFill>
              <a:srgbClr val="0066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TextBox 140">
            <a:extLst>
              <a:ext uri="{FF2B5EF4-FFF2-40B4-BE49-F238E27FC236}">
                <a16:creationId xmlns:a16="http://schemas.microsoft.com/office/drawing/2014/main" id="{83DD8267-7E50-4359-82EE-496651F92887}"/>
              </a:ext>
            </a:extLst>
          </p:cNvPr>
          <p:cNvSpPr txBox="1"/>
          <p:nvPr/>
        </p:nvSpPr>
        <p:spPr>
          <a:xfrm>
            <a:off x="7937045" y="2723967"/>
            <a:ext cx="7511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-1</a:t>
            </a:r>
          </a:p>
        </p:txBody>
      </p:sp>
      <p:cxnSp>
        <p:nvCxnSpPr>
          <p:cNvPr id="142" name="Straight Connector 141">
            <a:extLst>
              <a:ext uri="{FF2B5EF4-FFF2-40B4-BE49-F238E27FC236}">
                <a16:creationId xmlns:a16="http://schemas.microsoft.com/office/drawing/2014/main" id="{5BEDFF20-AA40-4715-8404-41AB14D1C3D9}"/>
              </a:ext>
            </a:extLst>
          </p:cNvPr>
          <p:cNvCxnSpPr/>
          <p:nvPr/>
        </p:nvCxnSpPr>
        <p:spPr>
          <a:xfrm flipV="1">
            <a:off x="6335484" y="2828835"/>
            <a:ext cx="329293" cy="22860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Arrow Connector 142">
            <a:extLst>
              <a:ext uri="{FF2B5EF4-FFF2-40B4-BE49-F238E27FC236}">
                <a16:creationId xmlns:a16="http://schemas.microsoft.com/office/drawing/2014/main" id="{14417C59-4226-432D-AD17-C6B9DCF1C231}"/>
              </a:ext>
            </a:extLst>
          </p:cNvPr>
          <p:cNvCxnSpPr/>
          <p:nvPr/>
        </p:nvCxnSpPr>
        <p:spPr>
          <a:xfrm>
            <a:off x="115105" y="6033225"/>
            <a:ext cx="401410" cy="0"/>
          </a:xfrm>
          <a:prstGeom prst="straightConnector1">
            <a:avLst/>
          </a:prstGeom>
          <a:ln w="28575">
            <a:solidFill>
              <a:srgbClr val="C0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TextBox 143">
            <a:extLst>
              <a:ext uri="{FF2B5EF4-FFF2-40B4-BE49-F238E27FC236}">
                <a16:creationId xmlns:a16="http://schemas.microsoft.com/office/drawing/2014/main" id="{FBF05696-F206-4B34-B5A9-83EAE114A37D}"/>
              </a:ext>
            </a:extLst>
          </p:cNvPr>
          <p:cNvSpPr txBox="1"/>
          <p:nvPr/>
        </p:nvSpPr>
        <p:spPr>
          <a:xfrm>
            <a:off x="6836909" y="5744737"/>
            <a:ext cx="2202317" cy="400110"/>
          </a:xfrm>
          <a:prstGeom prst="rect">
            <a:avLst/>
          </a:prstGeom>
          <a:solidFill>
            <a:srgbClr val="CC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2: 123 -1 -1</a:t>
            </a: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0B8825C5-4395-43F6-9ACF-57408F18D9A5}"/>
              </a:ext>
            </a:extLst>
          </p:cNvPr>
          <p:cNvSpPr txBox="1"/>
          <p:nvPr/>
        </p:nvSpPr>
        <p:spPr>
          <a:xfrm>
            <a:off x="6845756" y="6173634"/>
            <a:ext cx="2193470" cy="400110"/>
          </a:xfrm>
          <a:prstGeom prst="rect">
            <a:avLst/>
          </a:prstGeom>
          <a:solidFill>
            <a:srgbClr val="CC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3: 8 123 -1</a:t>
            </a:r>
          </a:p>
        </p:txBody>
      </p:sp>
    </p:spTree>
    <p:extLst>
      <p:ext uri="{BB962C8B-B14F-4D97-AF65-F5344CB8AC3E}">
        <p14:creationId xmlns:p14="http://schemas.microsoft.com/office/powerpoint/2010/main" val="360751425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4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6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8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3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1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00"/>
                            </p:stCondLst>
                            <p:childTnLst>
                              <p:par>
                                <p:cTn id="10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000"/>
                            </p:stCondLst>
                            <p:childTnLst>
                              <p:par>
                                <p:cTn id="10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7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500"/>
                            </p:stCondLst>
                            <p:childTnLst>
                              <p:par>
                                <p:cTn id="1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000"/>
                            </p:stCondLst>
                            <p:childTnLst>
                              <p:par>
                                <p:cTn id="1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6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1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9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1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500"/>
                            </p:stCondLst>
                            <p:childTnLst>
                              <p:par>
                                <p:cTn id="14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6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1000"/>
                            </p:stCondLst>
                            <p:childTnLst>
                              <p:par>
                                <p:cTn id="14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0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5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7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500"/>
                            </p:stCondLst>
                            <p:childTnLst>
                              <p:par>
                                <p:cTn id="16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2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1000"/>
                            </p:stCondLst>
                            <p:childTnLst>
                              <p:par>
                                <p:cTn id="16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6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1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3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9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1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500"/>
                            </p:stCondLst>
                            <p:childTnLst>
                              <p:par>
                                <p:cTn id="18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6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0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5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7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500"/>
                            </p:stCondLst>
                            <p:childTnLst>
                              <p:par>
                                <p:cTn id="20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2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1000"/>
                            </p:stCondLst>
                            <p:childTnLst>
                              <p:par>
                                <p:cTn id="20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6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1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3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9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1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>
                            <p:stCondLst>
                              <p:cond delay="500"/>
                            </p:stCondLst>
                            <p:childTnLst>
                              <p:par>
                                <p:cTn id="2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6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1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3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>
                            <p:stCondLst>
                              <p:cond delay="500"/>
                            </p:stCondLst>
                            <p:childTnLst>
                              <p:par>
                                <p:cTn id="2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8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" grpId="0" animBg="1"/>
      <p:bldP spid="124" grpId="0"/>
      <p:bldP spid="125" grpId="0"/>
      <p:bldP spid="129" grpId="0"/>
      <p:bldP spid="130" grpId="0"/>
      <p:bldP spid="136" grpId="0"/>
      <p:bldP spid="137" grpId="0"/>
      <p:bldP spid="141" grpId="0"/>
      <p:bldP spid="144" grpId="0" animBg="1"/>
      <p:bldP spid="14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30238" indent="-630238"/>
            <a:r>
              <a:rPr lang="en-SG" sz="3600" dirty="0">
                <a:solidFill>
                  <a:srgbClr val="0000FF"/>
                </a:solidFill>
                <a:latin typeface="+mn-lt"/>
              </a:rPr>
              <a:t>1.8 	Incrementing a Pointer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</a:t>
            </a:fld>
            <a:endParaRPr dirty="0"/>
          </a:p>
        </p:txBody>
      </p:sp>
      <p:sp>
        <p:nvSpPr>
          <p:cNvPr id="23" name="Rectangle 3">
            <a:extLst>
              <a:ext uri="{FF2B5EF4-FFF2-40B4-BE49-F238E27FC236}">
                <a16:creationId xmlns:a16="http://schemas.microsoft.com/office/drawing/2014/main" id="{97F3D24C-37EB-4212-9A57-7159B14DEEFE}"/>
              </a:ext>
            </a:extLst>
          </p:cNvPr>
          <p:cNvSpPr txBox="1">
            <a:spLocks noChangeArrowheads="1"/>
          </p:cNvSpPr>
          <p:nvPr/>
        </p:nvSpPr>
        <p:spPr>
          <a:xfrm>
            <a:off x="471488" y="1198021"/>
            <a:ext cx="8149998" cy="78377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/>
              <a:t>If p is a pointer variable, what does </a:t>
            </a:r>
            <a:r>
              <a:rPr lang="en-GB" dirty="0">
                <a:solidFill>
                  <a:srgbClr val="C00000"/>
                </a:solidFill>
              </a:rPr>
              <a:t>p = p + 1 </a:t>
            </a:r>
            <a:r>
              <a:rPr lang="en-GB" dirty="0"/>
              <a:t>(or </a:t>
            </a:r>
            <a:r>
              <a:rPr lang="en-GB" dirty="0">
                <a:solidFill>
                  <a:srgbClr val="C00000"/>
                </a:solidFill>
              </a:rPr>
              <a:t>p++</a:t>
            </a:r>
            <a:r>
              <a:rPr lang="en-GB" dirty="0"/>
              <a:t>) mean?</a:t>
            </a:r>
          </a:p>
        </p:txBody>
      </p:sp>
      <p:sp>
        <p:nvSpPr>
          <p:cNvPr id="24" name="[TextBox 1]">
            <a:extLst>
              <a:ext uri="{FF2B5EF4-FFF2-40B4-BE49-F238E27FC236}">
                <a16:creationId xmlns:a16="http://schemas.microsoft.com/office/drawing/2014/main" id="{47CDD73F-FA49-4A42-A299-F14FF420FDB5}"/>
              </a:ext>
            </a:extLst>
          </p:cNvPr>
          <p:cNvSpPr txBox="1"/>
          <p:nvPr/>
        </p:nvSpPr>
        <p:spPr>
          <a:xfrm>
            <a:off x="261257" y="2065461"/>
            <a:ext cx="6596743" cy="3877985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a; 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b; 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c; 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d;</a:t>
            </a:r>
          </a:p>
          <a:p>
            <a:r>
              <a:rPr lang="en-US" sz="20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  <a:p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ap = &amp;a; bp = &amp;b; cp = &amp;c; dp = &amp;d;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printf(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%p %p %p %p\n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", ap, bp, cp, dp);</a:t>
            </a:r>
          </a:p>
          <a:p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ap++; bp++; cp++; dp++;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printf(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%p %p %p %p\n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", ap, bp, cp, dp);</a:t>
            </a:r>
          </a:p>
          <a:p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ap += 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printf(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%p\n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ap);</a:t>
            </a:r>
            <a:endParaRPr lang="pt-BR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5" name="[TextBox 15]">
            <a:extLst>
              <a:ext uri="{FF2B5EF4-FFF2-40B4-BE49-F238E27FC236}">
                <a16:creationId xmlns:a16="http://schemas.microsoft.com/office/drawing/2014/main" id="{783EA823-8C9C-4C3F-B0D6-4CF30C70C9F9}"/>
              </a:ext>
            </a:extLst>
          </p:cNvPr>
          <p:cNvSpPr txBox="1"/>
          <p:nvPr/>
        </p:nvSpPr>
        <p:spPr>
          <a:xfrm>
            <a:off x="5401002" y="5758780"/>
            <a:ext cx="2334985" cy="369332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IncrementPointers.c</a:t>
            </a:r>
            <a:endParaRPr lang="en-SG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3C5AEC8-B40E-4187-803A-BB6C1F421F43}"/>
              </a:ext>
            </a:extLst>
          </p:cNvPr>
          <p:cNvSpPr txBox="1"/>
          <p:nvPr/>
        </p:nvSpPr>
        <p:spPr>
          <a:xfrm>
            <a:off x="6188529" y="1726756"/>
            <a:ext cx="2710542" cy="1477328"/>
          </a:xfrm>
          <a:prstGeom prst="rect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Recall Lect#2a slide 16:</a:t>
            </a:r>
          </a:p>
          <a:p>
            <a:r>
              <a:rPr lang="en-US" dirty="0">
                <a:solidFill>
                  <a:srgbClr val="0000FF"/>
                </a:solidFill>
              </a:rPr>
              <a:t>int </a:t>
            </a:r>
            <a:r>
              <a:rPr lang="en-US" dirty="0"/>
              <a:t>takes up 4 bytes</a:t>
            </a:r>
          </a:p>
          <a:p>
            <a:r>
              <a:rPr lang="en-US" dirty="0">
                <a:solidFill>
                  <a:srgbClr val="0000FF"/>
                </a:solidFill>
              </a:rPr>
              <a:t>float</a:t>
            </a:r>
            <a:r>
              <a:rPr lang="en-US" dirty="0"/>
              <a:t> takes up 4 bytes</a:t>
            </a:r>
          </a:p>
          <a:p>
            <a:r>
              <a:rPr lang="en-US" dirty="0">
                <a:solidFill>
                  <a:srgbClr val="0000FF"/>
                </a:solidFill>
              </a:rPr>
              <a:t>char </a:t>
            </a:r>
            <a:r>
              <a:rPr lang="en-US" dirty="0"/>
              <a:t>takes up 1 byte</a:t>
            </a:r>
          </a:p>
          <a:p>
            <a:r>
              <a:rPr lang="en-US" dirty="0">
                <a:solidFill>
                  <a:srgbClr val="0000FF"/>
                </a:solidFill>
              </a:rPr>
              <a:t>double</a:t>
            </a:r>
            <a:r>
              <a:rPr lang="en-US" dirty="0"/>
              <a:t> takes up 8 bytes</a:t>
            </a:r>
          </a:p>
        </p:txBody>
      </p:sp>
      <p:sp>
        <p:nvSpPr>
          <p:cNvPr id="27" name="[TextBox 55]">
            <a:extLst>
              <a:ext uri="{FF2B5EF4-FFF2-40B4-BE49-F238E27FC236}">
                <a16:creationId xmlns:a16="http://schemas.microsoft.com/office/drawing/2014/main" id="{38BEC5BD-52D6-4314-9FFD-43C2D7975AE4}"/>
              </a:ext>
            </a:extLst>
          </p:cNvPr>
          <p:cNvSpPr txBox="1"/>
          <p:nvPr/>
        </p:nvSpPr>
        <p:spPr>
          <a:xfrm>
            <a:off x="2997319" y="3833146"/>
            <a:ext cx="5662154" cy="400110"/>
          </a:xfrm>
          <a:prstGeom prst="rect">
            <a:avLst/>
          </a:prstGeom>
          <a:solidFill>
            <a:srgbClr val="CC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ffbff0a4 ffbff0a0 ffbff09f ffbff090</a:t>
            </a:r>
          </a:p>
        </p:txBody>
      </p:sp>
      <p:sp>
        <p:nvSpPr>
          <p:cNvPr id="28" name="[TextBox 55]">
            <a:extLst>
              <a:ext uri="{FF2B5EF4-FFF2-40B4-BE49-F238E27FC236}">
                <a16:creationId xmlns:a16="http://schemas.microsoft.com/office/drawing/2014/main" id="{0115728D-2F26-4B31-8FC3-29DC5E09A239}"/>
              </a:ext>
            </a:extLst>
          </p:cNvPr>
          <p:cNvSpPr txBox="1"/>
          <p:nvPr/>
        </p:nvSpPr>
        <p:spPr>
          <a:xfrm>
            <a:off x="2997319" y="4860308"/>
            <a:ext cx="5662154" cy="400110"/>
          </a:xfrm>
          <a:prstGeom prst="rect">
            <a:avLst/>
          </a:prstGeom>
          <a:solidFill>
            <a:srgbClr val="CC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ffbff0a8 ffbff0a4 ffbff0a0 ffbff098</a:t>
            </a:r>
          </a:p>
        </p:txBody>
      </p:sp>
      <p:sp>
        <p:nvSpPr>
          <p:cNvPr id="29" name="[TextBox 55]">
            <a:extLst>
              <a:ext uri="{FF2B5EF4-FFF2-40B4-BE49-F238E27FC236}">
                <a16:creationId xmlns:a16="http://schemas.microsoft.com/office/drawing/2014/main" id="{86848DE7-ED49-4BAE-8EA3-3C8BE55BF460}"/>
              </a:ext>
            </a:extLst>
          </p:cNvPr>
          <p:cNvSpPr txBox="1"/>
          <p:nvPr/>
        </p:nvSpPr>
        <p:spPr>
          <a:xfrm>
            <a:off x="3429000" y="5487360"/>
            <a:ext cx="1643659" cy="400110"/>
          </a:xfrm>
          <a:prstGeom prst="rect">
            <a:avLst/>
          </a:prstGeom>
          <a:solidFill>
            <a:srgbClr val="CC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ffbff0b4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3936569" y="4233256"/>
            <a:ext cx="0" cy="62705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867391" y="4266992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C00000"/>
                </a:solidFill>
                <a:latin typeface="Consolas" panose="020B0609020204030204" pitchFamily="49" charset="0"/>
              </a:rPr>
              <a:t>+4</a:t>
            </a:r>
            <a:endParaRPr lang="en-GB" sz="1400" dirty="0">
              <a:solidFill>
                <a:srgbClr val="C00000"/>
              </a:solidFill>
              <a:latin typeface="Consolas" panose="020B0609020204030204" pitchFamily="49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5148823" y="4233256"/>
            <a:ext cx="0" cy="62705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079645" y="4266992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C00000"/>
                </a:solidFill>
                <a:latin typeface="Consolas" panose="020B0609020204030204" pitchFamily="49" charset="0"/>
              </a:rPr>
              <a:t>+4</a:t>
            </a:r>
            <a:endParaRPr lang="en-GB" sz="1400" dirty="0">
              <a:solidFill>
                <a:srgbClr val="C00000"/>
              </a:solidFill>
              <a:latin typeface="Consolas" panose="020B0609020204030204" pitchFamily="49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6622182" y="4233256"/>
            <a:ext cx="0" cy="62705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553004" y="4266992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C00000"/>
                </a:solidFill>
                <a:latin typeface="Consolas" panose="020B0609020204030204" pitchFamily="49" charset="0"/>
              </a:rPr>
              <a:t>+1</a:t>
            </a:r>
            <a:endParaRPr lang="en-GB" sz="1400" dirty="0">
              <a:solidFill>
                <a:srgbClr val="C00000"/>
              </a:solidFill>
              <a:latin typeface="Consolas" panose="020B0609020204030204" pitchFamily="49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8070253" y="4233256"/>
            <a:ext cx="0" cy="62705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8001075" y="4266992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C00000"/>
                </a:solidFill>
                <a:latin typeface="Consolas" panose="020B0609020204030204" pitchFamily="49" charset="0"/>
              </a:rPr>
              <a:t>+8</a:t>
            </a:r>
            <a:endParaRPr lang="en-GB" sz="1400" dirty="0">
              <a:solidFill>
                <a:srgbClr val="C00000"/>
              </a:solidFill>
              <a:latin typeface="Consolas" panose="020B0609020204030204" pitchFamily="49" charset="0"/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3936569" y="5260418"/>
            <a:ext cx="0" cy="22382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936569" y="5213479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C00000"/>
                </a:solidFill>
                <a:latin typeface="Consolas" panose="020B0609020204030204" pitchFamily="49" charset="0"/>
              </a:rPr>
              <a:t>+12</a:t>
            </a:r>
            <a:endParaRPr lang="en-GB" sz="1400" dirty="0">
              <a:solidFill>
                <a:srgbClr val="C00000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172516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animBg="1"/>
      <p:bldP spid="4" grpId="0"/>
      <p:bldP spid="17" grpId="0"/>
      <p:bldP spid="19" grpId="0"/>
      <p:bldP spid="22" grpId="0"/>
      <p:bldP spid="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30238" indent="-630238"/>
            <a:r>
              <a:rPr lang="en-SG" sz="3600" dirty="0">
                <a:solidFill>
                  <a:srgbClr val="0000FF"/>
                </a:solidFill>
                <a:latin typeface="+mn-lt"/>
              </a:rPr>
              <a:t>1.9 	Common Mistake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6</a:t>
            </a:fld>
            <a:endParaRPr dirty="0"/>
          </a:p>
        </p:txBody>
      </p:sp>
      <p:grpSp>
        <p:nvGrpSpPr>
          <p:cNvPr id="13" name="Group 12"/>
          <p:cNvGrpSpPr/>
          <p:nvPr/>
        </p:nvGrpSpPr>
        <p:grpSpPr>
          <a:xfrm>
            <a:off x="654145" y="1411523"/>
            <a:ext cx="4593716" cy="1432388"/>
            <a:chOff x="654145" y="1411523"/>
            <a:chExt cx="4593716" cy="1432388"/>
          </a:xfrm>
        </p:grpSpPr>
        <p:sp>
          <p:nvSpPr>
            <p:cNvPr id="15" name="TextBox 14"/>
            <p:cNvSpPr txBox="1"/>
            <p:nvPr/>
          </p:nvSpPr>
          <p:spPr>
            <a:xfrm>
              <a:off x="654145" y="1643582"/>
              <a:ext cx="4025432" cy="1200329"/>
            </a:xfrm>
            <a:prstGeom prst="rect">
              <a:avLst/>
            </a:prstGeom>
            <a:solidFill>
              <a:srgbClr val="FFFFCC"/>
            </a:solidFill>
            <a:ln w="1270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tabLst>
                  <a:tab pos="346075" algn="l"/>
                </a:tabLst>
                <a:defRPr/>
              </a:pP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 *n;</a:t>
              </a:r>
            </a:p>
            <a:p>
              <a:pPr>
                <a:tabLst>
                  <a:tab pos="346075" algn="l"/>
                </a:tabLst>
                <a:defRPr/>
              </a:pPr>
              <a:endParaRPr lang="en-US" sz="12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46075" algn="l"/>
                </a:tabLst>
                <a:defRPr/>
              </a:pP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	*n = </a:t>
              </a:r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123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46075" algn="l"/>
                </a:tabLst>
                <a:defRPr/>
              </a:pP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	printf(</a:t>
              </a:r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%d\n</a:t>
              </a:r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, *n);</a:t>
              </a:r>
            </a:p>
          </p:txBody>
        </p:sp>
        <p:sp>
          <p:nvSpPr>
            <p:cNvPr id="16" name="TextBox 15"/>
            <p:cNvSpPr txBox="1">
              <a:spLocks noChangeArrowheads="1"/>
            </p:cNvSpPr>
            <p:nvPr/>
          </p:nvSpPr>
          <p:spPr bwMode="auto">
            <a:xfrm>
              <a:off x="2994068" y="1411523"/>
              <a:ext cx="2253793" cy="36933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dirty="0" err="1"/>
                <a:t>CommonMistake.c</a:t>
              </a:r>
              <a:endParaRPr lang="en-US" dirty="0"/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4445794" y="1888146"/>
            <a:ext cx="4078517" cy="830997"/>
          </a:xfrm>
          <a:prstGeom prst="rect">
            <a:avLst/>
          </a:prstGeom>
          <a:solidFill>
            <a:srgbClr val="CCFFCC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What’s wrong with this?</a:t>
            </a:r>
          </a:p>
          <a:p>
            <a:r>
              <a:rPr lang="en-US" sz="2400" dirty="0"/>
              <a:t>Can you draw the  picture?</a:t>
            </a:r>
            <a:endParaRPr lang="en-SG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737639" y="4129375"/>
            <a:ext cx="8042807" cy="144655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60363" indent="-360363">
              <a:spcAft>
                <a:spcPts val="600"/>
              </a:spcAft>
              <a:buFont typeface="Wingdings" pitchFamily="2" charset="2"/>
              <a:buChar char="§"/>
              <a:tabLst>
                <a:tab pos="360363" algn="l"/>
              </a:tabLst>
            </a:pPr>
            <a:r>
              <a:rPr lang="en-US" sz="2000" dirty="0"/>
              <a:t>Where is the pointer </a:t>
            </a:r>
            <a:r>
              <a:rPr lang="en-US" sz="2000" dirty="0">
                <a:solidFill>
                  <a:srgbClr val="FF0000"/>
                </a:solidFill>
              </a:rPr>
              <a:t>n</a:t>
            </a:r>
            <a:r>
              <a:rPr lang="en-US" sz="2000" dirty="0"/>
              <a:t> pointing to?</a:t>
            </a:r>
          </a:p>
          <a:p>
            <a:pPr marL="360363" indent="-360363">
              <a:spcAft>
                <a:spcPts val="600"/>
              </a:spcAft>
              <a:buFont typeface="Wingdings" pitchFamily="2" charset="2"/>
              <a:buChar char="§"/>
              <a:tabLst>
                <a:tab pos="360363" algn="l"/>
              </a:tabLst>
            </a:pPr>
            <a:r>
              <a:rPr lang="en-US" sz="2000" dirty="0"/>
              <a:t>Where is the value </a:t>
            </a:r>
            <a:r>
              <a:rPr lang="en-US" sz="2000" dirty="0">
                <a:solidFill>
                  <a:srgbClr val="008000"/>
                </a:solidFill>
              </a:rPr>
              <a:t>123</a:t>
            </a:r>
            <a:r>
              <a:rPr lang="en-US" sz="2000" dirty="0"/>
              <a:t> assigned to?</a:t>
            </a:r>
          </a:p>
          <a:p>
            <a:pPr marL="360363" indent="-360363">
              <a:buFont typeface="Wingdings" pitchFamily="2" charset="2"/>
              <a:buChar char="§"/>
              <a:tabLst>
                <a:tab pos="360363" algn="l"/>
              </a:tabLst>
            </a:pPr>
            <a:r>
              <a:rPr lang="en-US" sz="2000" dirty="0"/>
              <a:t>Result: Segmentation Fault (core dumped)</a:t>
            </a:r>
          </a:p>
          <a:p>
            <a:pPr marL="817563" lvl="1" indent="-360363">
              <a:buFont typeface="Wingdings" pitchFamily="2" charset="2"/>
              <a:buChar char="§"/>
              <a:tabLst>
                <a:tab pos="360363" algn="l"/>
              </a:tabLst>
            </a:pPr>
            <a:r>
              <a:rPr lang="en-US" dirty="0">
                <a:solidFill>
                  <a:srgbClr val="0000FF"/>
                </a:solidFill>
              </a:rPr>
              <a:t>Remove the file “core” from your directory. </a:t>
            </a:r>
            <a:r>
              <a:rPr lang="en-US" dirty="0"/>
              <a:t>It takes up a lot of space!</a:t>
            </a:r>
            <a:endParaRPr lang="en-SG" dirty="0"/>
          </a:p>
        </p:txBody>
      </p:sp>
      <p:grpSp>
        <p:nvGrpSpPr>
          <p:cNvPr id="20" name="Group 19"/>
          <p:cNvGrpSpPr/>
          <p:nvPr/>
        </p:nvGrpSpPr>
        <p:grpSpPr>
          <a:xfrm>
            <a:off x="4862234" y="2900658"/>
            <a:ext cx="1326533" cy="912313"/>
            <a:chOff x="5831012" y="2964750"/>
            <a:chExt cx="1326533" cy="912313"/>
          </a:xfrm>
        </p:grpSpPr>
        <p:grpSp>
          <p:nvGrpSpPr>
            <p:cNvPr id="22" name="Group 21"/>
            <p:cNvGrpSpPr/>
            <p:nvPr/>
          </p:nvGrpSpPr>
          <p:grpSpPr>
            <a:xfrm>
              <a:off x="5831012" y="3324267"/>
              <a:ext cx="960497" cy="552796"/>
              <a:chOff x="6168199" y="3600938"/>
              <a:chExt cx="960497" cy="552796"/>
            </a:xfrm>
          </p:grpSpPr>
          <p:grpSp>
            <p:nvGrpSpPr>
              <p:cNvPr id="31" name="Group 15"/>
              <p:cNvGrpSpPr>
                <a:grpSpLocks/>
              </p:cNvGrpSpPr>
              <p:nvPr/>
            </p:nvGrpSpPr>
            <p:grpSpPr bwMode="auto">
              <a:xfrm>
                <a:off x="6168199" y="3606602"/>
                <a:ext cx="798662" cy="547132"/>
                <a:chOff x="6027680" y="1987635"/>
                <a:chExt cx="798178" cy="547580"/>
              </a:xfrm>
            </p:grpSpPr>
            <p:sp>
              <p:nvSpPr>
                <p:cNvPr id="33" name="TextBox 16"/>
                <p:cNvSpPr txBox="1">
                  <a:spLocks noChangeArrowheads="1"/>
                </p:cNvSpPr>
                <p:nvPr/>
              </p:nvSpPr>
              <p:spPr bwMode="auto">
                <a:xfrm>
                  <a:off x="6027680" y="1987635"/>
                  <a:ext cx="336331" cy="36963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dirty="0">
                      <a:latin typeface="Calibri" pitchFamily="34" charset="0"/>
                    </a:rPr>
                    <a:t>n</a:t>
                  </a:r>
                  <a:endParaRPr lang="en-SG" dirty="0">
                    <a:latin typeface="Calibri" pitchFamily="34" charset="0"/>
                  </a:endParaRPr>
                </a:p>
              </p:txBody>
            </p:sp>
            <p:sp>
              <p:nvSpPr>
                <p:cNvPr id="34" name="TextBox 17"/>
                <p:cNvSpPr txBox="1">
                  <a:spLocks noChangeArrowheads="1"/>
                </p:cNvSpPr>
                <p:nvPr/>
              </p:nvSpPr>
              <p:spPr bwMode="auto">
                <a:xfrm>
                  <a:off x="6295954" y="2196801"/>
                  <a:ext cx="529904" cy="338414"/>
                </a:xfrm>
                <a:prstGeom prst="rect">
                  <a:avLst/>
                </a:prstGeom>
                <a:solidFill>
                  <a:srgbClr val="9F9F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>
                    <a:defRPr/>
                  </a:pPr>
                  <a:endParaRPr lang="en-SG" sz="1600" dirty="0">
                    <a:latin typeface="Calibri" pitchFamily="34" charset="0"/>
                    <a:cs typeface="Arial" pitchFamily="34" charset="0"/>
                  </a:endParaRPr>
                </a:p>
              </p:txBody>
            </p:sp>
          </p:grpSp>
          <p:cxnSp>
            <p:nvCxnSpPr>
              <p:cNvPr id="32" name="Straight Arrow Connector 31"/>
              <p:cNvCxnSpPr>
                <a:cxnSpLocks noChangeShapeType="1"/>
              </p:cNvCxnSpPr>
              <p:nvPr/>
            </p:nvCxnSpPr>
            <p:spPr bwMode="auto">
              <a:xfrm flipV="1">
                <a:off x="6708098" y="3600938"/>
                <a:ext cx="420598" cy="374995"/>
              </a:xfrm>
              <a:prstGeom prst="straightConnector1">
                <a:avLst/>
              </a:prstGeom>
              <a:noFill/>
              <a:ln w="19050" cap="sq" algn="ctr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</p:cxnSp>
        </p:grpSp>
        <p:sp>
          <p:nvSpPr>
            <p:cNvPr id="30" name="TextBox 16"/>
            <p:cNvSpPr txBox="1">
              <a:spLocks noChangeArrowheads="1"/>
            </p:cNvSpPr>
            <p:nvPr/>
          </p:nvSpPr>
          <p:spPr bwMode="auto">
            <a:xfrm>
              <a:off x="6784924" y="2964750"/>
              <a:ext cx="372621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400" dirty="0">
                  <a:latin typeface="Calibri" pitchFamily="34" charset="0"/>
                </a:rPr>
                <a:t>?</a:t>
              </a:r>
              <a:endParaRPr lang="en-SG" sz="2400" dirty="0">
                <a:latin typeface="Calibri" pitchFamily="34" charset="0"/>
              </a:endParaRPr>
            </a:p>
          </p:txBody>
        </p:sp>
      </p:grpSp>
      <p:pic>
        <p:nvPicPr>
          <p:cNvPr id="35" name="Picture 34" descr="alert_smal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99352" y="396137"/>
            <a:ext cx="681094" cy="681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661241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66813" indent="-1166813"/>
            <a:r>
              <a:rPr lang="en-SG" sz="3600" dirty="0">
                <a:solidFill>
                  <a:srgbClr val="0000FF"/>
                </a:solidFill>
                <a:latin typeface="+mn-lt"/>
              </a:rPr>
              <a:t>1.10 	Why Do We Use Pointers?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7</a:t>
            </a:fld>
            <a:endParaRPr dirty="0"/>
          </a:p>
        </p:txBody>
      </p:sp>
      <p:sp>
        <p:nvSpPr>
          <p:cNvPr id="13" name="HighlightTextShape201406241503265130">
            <a:extLst>
              <a:ext uri="{FF2B5EF4-FFF2-40B4-BE49-F238E27FC236}">
                <a16:creationId xmlns:a16="http://schemas.microsoft.com/office/drawing/2014/main" id="{2645AFC4-678D-4609-B08A-85B9C41EB6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320" y="1219200"/>
            <a:ext cx="8127386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It might appear that having a pointer to point to a variable is redundant since we can access the variable directly</a:t>
            </a:r>
          </a:p>
          <a:p>
            <a:pPr marL="342900" indent="-342900">
              <a:spcBef>
                <a:spcPts val="12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The purpose of pointers is apparent later when we pass the address of a variable into a function, for example, in the following scenarios:</a:t>
            </a:r>
          </a:p>
          <a:p>
            <a:pPr marL="800100" lvl="1" indent="-342900">
              <a:spcBef>
                <a:spcPts val="12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To pass the addresses of two or more variables to a function so that the function can pass back to its caller new values for the variables</a:t>
            </a:r>
          </a:p>
          <a:p>
            <a:pPr marL="800100" lvl="1" indent="-342900">
              <a:spcBef>
                <a:spcPts val="12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To pass the address of the first element of an array to a function so that the function can access all elements in the array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51290137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6BF8D6-306C-3B28-CA2E-3A431BD4E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D3E6F0-2CB5-DBA7-222E-C42624403F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Please complete Pointers and Functions Quiz 1 before 3 pm on 23 August 2022.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972469-6BE2-5022-2A55-C0295685C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67735E-4432-4E82-010B-55BDCADA8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AA3F19-0EE8-E513-B0DB-226F1C452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89563CD-7136-641F-567D-4298761857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007635"/>
            <a:ext cx="9144000" cy="842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857940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2964100"/>
            <a:ext cx="6751637" cy="1143000"/>
          </a:xfrm>
        </p:spPr>
        <p:txBody>
          <a:bodyPr/>
          <a:lstStyle/>
          <a:p>
            <a:pPr algn="ctr" eaLnBrk="1" hangingPunct="1"/>
            <a:r>
              <a:rPr lang="en-GB" dirty="0">
                <a:solidFill>
                  <a:srgbClr val="9933FF"/>
                </a:solidFill>
                <a:latin typeface="+mn-lt"/>
              </a:rPr>
              <a:t>End of File</a:t>
            </a:r>
          </a:p>
        </p:txBody>
      </p:sp>
      <p:sp>
        <p:nvSpPr>
          <p:cNvPr id="3" name="[Slide Number Placeholder 8]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5" name="[Footer Placeholder 6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CF758DD0-2305-4BC7-8F1A-93F2452B7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9</a:t>
            </a:fld>
            <a:endParaRPr dirty="0"/>
          </a:p>
        </p:txBody>
      </p:sp>
    </p:spTree>
  </p:cSld>
  <p:clrMapOvr>
    <a:masterClrMapping/>
  </p:clrMapOvr>
  <p:transition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18329</TotalTime>
  <Words>882</Words>
  <Application>Microsoft Office PowerPoint</Application>
  <PresentationFormat>On-screen Show (4:3)</PresentationFormat>
  <Paragraphs>141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Consolas</vt:lpstr>
      <vt:lpstr>Courier New</vt:lpstr>
      <vt:lpstr>Times New Roman</vt:lpstr>
      <vt:lpstr>Wingdings</vt:lpstr>
      <vt:lpstr>Clarity</vt:lpstr>
      <vt:lpstr>http://www.comp.nus.edu.sg/~cs2100/</vt:lpstr>
      <vt:lpstr>Questions?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Quiz</vt:lpstr>
      <vt:lpstr>End of File</vt:lpstr>
    </vt:vector>
  </TitlesOfParts>
  <Company>SoC, NUS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CS2100 Computer Organisation</dc:title>
  <dc:subject>Week 1</dc:subject>
  <dc:creator>Aaron Tan</dc:creator>
  <cp:lastModifiedBy>Song Kai</cp:lastModifiedBy>
  <cp:revision>1575</cp:revision>
  <cp:lastPrinted>2017-06-30T03:15:07Z</cp:lastPrinted>
  <dcterms:created xsi:type="dcterms:W3CDTF">1998-09-05T15:03:32Z</dcterms:created>
  <dcterms:modified xsi:type="dcterms:W3CDTF">2025-01-08T08:12:01Z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