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5087" r:id="rId4"/>
  </p:sldMasterIdLst>
  <p:notesMasterIdLst>
    <p:notesMasterId r:id="rId46"/>
  </p:notesMasterIdLst>
  <p:handoutMasterIdLst>
    <p:handoutMasterId r:id="rId47"/>
  </p:handoutMasterIdLst>
  <p:sldIdLst>
    <p:sldId id="256" r:id="rId5"/>
    <p:sldId id="620" r:id="rId6"/>
    <p:sldId id="468" r:id="rId7"/>
    <p:sldId id="737" r:id="rId8"/>
    <p:sldId id="639" r:id="rId9"/>
    <p:sldId id="729" r:id="rId10"/>
    <p:sldId id="601" r:id="rId11"/>
    <p:sldId id="728" r:id="rId12"/>
    <p:sldId id="604" r:id="rId13"/>
    <p:sldId id="605" r:id="rId14"/>
    <p:sldId id="739" r:id="rId15"/>
    <p:sldId id="740" r:id="rId16"/>
    <p:sldId id="741" r:id="rId17"/>
    <p:sldId id="742" r:id="rId18"/>
    <p:sldId id="743" r:id="rId19"/>
    <p:sldId id="744" r:id="rId20"/>
    <p:sldId id="745" r:id="rId21"/>
    <p:sldId id="700" r:id="rId22"/>
    <p:sldId id="726" r:id="rId23"/>
    <p:sldId id="746" r:id="rId24"/>
    <p:sldId id="747" r:id="rId25"/>
    <p:sldId id="748" r:id="rId26"/>
    <p:sldId id="749" r:id="rId27"/>
    <p:sldId id="750" r:id="rId28"/>
    <p:sldId id="751" r:id="rId29"/>
    <p:sldId id="752" r:id="rId30"/>
    <p:sldId id="753" r:id="rId31"/>
    <p:sldId id="754" r:id="rId32"/>
    <p:sldId id="755" r:id="rId33"/>
    <p:sldId id="756" r:id="rId34"/>
    <p:sldId id="757" r:id="rId35"/>
    <p:sldId id="758" r:id="rId36"/>
    <p:sldId id="759" r:id="rId37"/>
    <p:sldId id="766" r:id="rId38"/>
    <p:sldId id="760" r:id="rId39"/>
    <p:sldId id="761" r:id="rId40"/>
    <p:sldId id="762" r:id="rId41"/>
    <p:sldId id="763" r:id="rId42"/>
    <p:sldId id="764" r:id="rId43"/>
    <p:sldId id="738" r:id="rId44"/>
    <p:sldId id="308" r:id="rId45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D9B3"/>
    <a:srgbClr val="FFCC99"/>
    <a:srgbClr val="E2FFC5"/>
    <a:srgbClr val="006600"/>
    <a:srgbClr val="FFFFFF"/>
    <a:srgbClr val="000000"/>
    <a:srgbClr val="E9D7D3"/>
    <a:srgbClr val="AD8F67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45093CF-0175-48DC-9E25-670890D259FD}" v="1" dt="2025-01-08T08:47:31.74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882" autoAdjust="0"/>
    <p:restoredTop sz="91625" autoAdjust="0"/>
  </p:normalViewPr>
  <p:slideViewPr>
    <p:cSldViewPr snapToGrid="0">
      <p:cViewPr varScale="1">
        <p:scale>
          <a:sx n="80" d="100"/>
          <a:sy n="80" d="100"/>
        </p:scale>
        <p:origin x="979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-341"/>
    </p:cViewPr>
  </p:sorterViewPr>
  <p:notesViewPr>
    <p:cSldViewPr snapToGrid="0">
      <p:cViewPr>
        <p:scale>
          <a:sx n="100" d="100"/>
          <a:sy n="100" d="100"/>
        </p:scale>
        <p:origin x="1152" y="78"/>
      </p:cViewPr>
      <p:guideLst>
        <p:guide orient="horz" pos="3128"/>
        <p:guide pos="2142"/>
      </p:guideLst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slide" Target="slides/slide38.xml"/><Relationship Id="rId47" Type="http://schemas.openxmlformats.org/officeDocument/2006/relationships/handoutMaster" Target="handoutMasters/handoutMaster1.xml"/><Relationship Id="rId50" Type="http://schemas.openxmlformats.org/officeDocument/2006/relationships/theme" Target="theme/theme1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presProps" Target="presProps.xml"/><Relationship Id="rId8" Type="http://schemas.openxmlformats.org/officeDocument/2006/relationships/slide" Target="slides/slide4.xml"/><Relationship Id="rId51" Type="http://schemas.openxmlformats.org/officeDocument/2006/relationships/tableStyles" Target="tableStyles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di Yoga Sidi Prabawa" userId="f1e3baeb-2c62-435e-b3e0-3c15bc5852ab" providerId="ADAL" clId="{04069697-CADA-4E3B-A7A3-E065612D040A}"/>
    <pc:docChg chg="custSel delSld modSld">
      <pc:chgData name="Adi Yoga Sidi Prabawa" userId="f1e3baeb-2c62-435e-b3e0-3c15bc5852ab" providerId="ADAL" clId="{04069697-CADA-4E3B-A7A3-E065612D040A}" dt="2022-02-05T07:13:52.684" v="7" actId="47"/>
      <pc:docMkLst>
        <pc:docMk/>
      </pc:docMkLst>
      <pc:sldChg chg="modSp mod">
        <pc:chgData name="Adi Yoga Sidi Prabawa" userId="f1e3baeb-2c62-435e-b3e0-3c15bc5852ab" providerId="ADAL" clId="{04069697-CADA-4E3B-A7A3-E065612D040A}" dt="2022-02-05T07:10:39.198" v="1" actId="14100"/>
        <pc:sldMkLst>
          <pc:docMk/>
          <pc:sldMk cId="324067863" sldId="746"/>
        </pc:sldMkLst>
      </pc:sldChg>
      <pc:sldChg chg="modSp mod">
        <pc:chgData name="Adi Yoga Sidi Prabawa" userId="f1e3baeb-2c62-435e-b3e0-3c15bc5852ab" providerId="ADAL" clId="{04069697-CADA-4E3B-A7A3-E065612D040A}" dt="2022-02-05T07:10:52.393" v="2" actId="113"/>
        <pc:sldMkLst>
          <pc:docMk/>
          <pc:sldMk cId="1873101905" sldId="747"/>
        </pc:sldMkLst>
      </pc:sldChg>
      <pc:sldChg chg="delSp mod delAnim">
        <pc:chgData name="Adi Yoga Sidi Prabawa" userId="f1e3baeb-2c62-435e-b3e0-3c15bc5852ab" providerId="ADAL" clId="{04069697-CADA-4E3B-A7A3-E065612D040A}" dt="2022-02-05T07:11:42.459" v="4" actId="478"/>
        <pc:sldMkLst>
          <pc:docMk/>
          <pc:sldMk cId="2286459625" sldId="752"/>
        </pc:sldMkLst>
      </pc:sldChg>
      <pc:sldChg chg="delSp mod delAnim">
        <pc:chgData name="Adi Yoga Sidi Prabawa" userId="f1e3baeb-2c62-435e-b3e0-3c15bc5852ab" providerId="ADAL" clId="{04069697-CADA-4E3B-A7A3-E065612D040A}" dt="2022-02-05T07:12:05.095" v="5" actId="478"/>
        <pc:sldMkLst>
          <pc:docMk/>
          <pc:sldMk cId="2312870313" sldId="753"/>
        </pc:sldMkLst>
      </pc:sldChg>
      <pc:sldChg chg="modSp mod">
        <pc:chgData name="Adi Yoga Sidi Prabawa" userId="f1e3baeb-2c62-435e-b3e0-3c15bc5852ab" providerId="ADAL" clId="{04069697-CADA-4E3B-A7A3-E065612D040A}" dt="2022-02-05T07:12:13.424" v="6" actId="113"/>
        <pc:sldMkLst>
          <pc:docMk/>
          <pc:sldMk cId="505607731" sldId="754"/>
        </pc:sldMkLst>
      </pc:sldChg>
      <pc:sldChg chg="del">
        <pc:chgData name="Adi Yoga Sidi Prabawa" userId="f1e3baeb-2c62-435e-b3e0-3c15bc5852ab" providerId="ADAL" clId="{04069697-CADA-4E3B-A7A3-E065612D040A}" dt="2022-02-05T07:13:52.684" v="7" actId="47"/>
        <pc:sldMkLst>
          <pc:docMk/>
          <pc:sldMk cId="1344870687" sldId="767"/>
        </pc:sldMkLst>
      </pc:sldChg>
    </pc:docChg>
  </pc:docChgLst>
  <pc:docChgLst>
    <pc:chgData name="Song Kai" userId="012566e0-30ff-4e17-bc5d-803a8d22ce41" providerId="ADAL" clId="{A45093CF-0175-48DC-9E25-670890D259FD}"/>
    <pc:docChg chg="custSel addSld delSld modSld modMainMaster">
      <pc:chgData name="Song Kai" userId="012566e0-30ff-4e17-bc5d-803a8d22ce41" providerId="ADAL" clId="{A45093CF-0175-48DC-9E25-670890D259FD}" dt="2025-01-08T08:47:58.040" v="5" actId="1076"/>
      <pc:docMkLst>
        <pc:docMk/>
      </pc:docMkLst>
      <pc:sldChg chg="add del">
        <pc:chgData name="Song Kai" userId="012566e0-30ff-4e17-bc5d-803a8d22ce41" providerId="ADAL" clId="{A45093CF-0175-48DC-9E25-670890D259FD}" dt="2025-01-08T08:47:31.747" v="1"/>
        <pc:sldMkLst>
          <pc:docMk/>
          <pc:sldMk cId="2980677409" sldId="620"/>
        </pc:sldMkLst>
      </pc:sldChg>
      <pc:sldMasterChg chg="delSp modSp mod">
        <pc:chgData name="Song Kai" userId="012566e0-30ff-4e17-bc5d-803a8d22ce41" providerId="ADAL" clId="{A45093CF-0175-48DC-9E25-670890D259FD}" dt="2025-01-08T08:47:58.040" v="5" actId="1076"/>
        <pc:sldMasterMkLst>
          <pc:docMk/>
          <pc:sldMasterMk cId="0" sldId="2147485087"/>
        </pc:sldMasterMkLst>
        <pc:spChg chg="del">
          <ac:chgData name="Song Kai" userId="012566e0-30ff-4e17-bc5d-803a8d22ce41" providerId="ADAL" clId="{A45093CF-0175-48DC-9E25-670890D259FD}" dt="2025-01-08T08:47:42.010" v="2" actId="478"/>
          <ac:spMkLst>
            <pc:docMk/>
            <pc:sldMasterMk cId="0" sldId="2147485087"/>
            <ac:spMk id="12" creationId="{57772C85-7221-8D50-B4F5-AC855E75D900}"/>
          </ac:spMkLst>
        </pc:spChg>
        <pc:picChg chg="mod">
          <ac:chgData name="Song Kai" userId="012566e0-30ff-4e17-bc5d-803a8d22ce41" providerId="ADAL" clId="{A45093CF-0175-48DC-9E25-670890D259FD}" dt="2025-01-08T08:47:58.040" v="5" actId="1076"/>
          <ac:picMkLst>
            <pc:docMk/>
            <pc:sldMasterMk cId="0" sldId="2147485087"/>
            <ac:picMk id="9" creationId="{1FF57404-8F8F-8034-B04D-4691022CD078}"/>
          </ac:picMkLst>
        </pc:pic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dirty="0">
                <a:latin typeface="+mn-lt"/>
              </a:rPr>
              <a:t>CS2100 Computer Organisation</a:t>
            </a:r>
          </a:p>
        </p:txBody>
      </p:sp>
      <p:sp>
        <p:nvSpPr>
          <p:cNvPr id="624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099" y="1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9750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24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099" y="9429750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A8128D1A-2CBE-4D8D-BBD3-EF7640D031AF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18130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2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7760" y="4713288"/>
            <a:ext cx="4982156" cy="446881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6042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9750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6042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099" y="9429750"/>
            <a:ext cx="2946576" cy="49688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5899" tIns="47949" rIns="95899" bIns="47949" numCol="1" anchor="b" anchorCtr="0" compatLnSpc="1">
            <a:prstTxWarp prst="textNoShape">
              <a:avLst/>
            </a:prstTxWarp>
          </a:bodyPr>
          <a:lstStyle>
            <a:lvl1pPr algn="r" defTabSz="959358" eaLnBrk="0" hangingPunct="0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fld id="{82D49F41-42BD-4A7F-84D4-B4F7E48B4FCD}" type="slidenum">
              <a:rPr lang="en-GB"/>
              <a:pPr>
                <a:defRPr/>
              </a:pPr>
              <a:t>‹#›</a:t>
            </a:fld>
            <a:endParaRPr lang="en-GB" dirty="0"/>
          </a:p>
        </p:txBody>
      </p:sp>
      <p:sp>
        <p:nvSpPr>
          <p:cNvPr id="8" name="Date Placeholder 7"/>
          <p:cNvSpPr>
            <a:spLocks noGrp="1"/>
          </p:cNvSpPr>
          <p:nvPr>
            <p:ph type="dt" idx="1"/>
          </p:nvPr>
        </p:nvSpPr>
        <p:spPr>
          <a:xfrm>
            <a:off x="3851099" y="1"/>
            <a:ext cx="2944958" cy="496888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pPr>
              <a:defRPr/>
            </a:pPr>
            <a:fld id="{0AF3AFD6-2BC0-4B1C-A3C8-8C3FEB1DB624}" type="datetimeFigureOut">
              <a:rPr lang="en-US"/>
              <a:pPr>
                <a:defRPr/>
              </a:pPr>
              <a:t>1/8/2025</a:t>
            </a:fld>
            <a:endParaRPr lang="en-US" dirty="0"/>
          </a:p>
        </p:txBody>
      </p:sp>
      <p:sp>
        <p:nvSpPr>
          <p:cNvPr id="9" name="Slide Image Placeholder 8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dirty="0"/>
          </a:p>
        </p:txBody>
      </p:sp>
      <p:sp>
        <p:nvSpPr>
          <p:cNvPr id="11" name="Header Placeholder 10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495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r>
              <a:rPr lang="en-US" dirty="0"/>
              <a:t>CS2100 Computer </a:t>
            </a:r>
            <a:r>
              <a:rPr lang="en-US" dirty="0" err="1"/>
              <a:t>Organisation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809687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3491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492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403687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209886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650086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726869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108632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869428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3158256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4411468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389745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290371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194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>
          <a:ln w="9525"/>
        </p:spPr>
        <p:txBody>
          <a:bodyPr/>
          <a:lstStyle/>
          <a:p>
            <a:pPr eaLnBrk="1" hangingPunct="1">
              <a:defRPr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195229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1304265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27963032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280700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841879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492884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893724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9050538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0460613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5168481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017831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879576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5271316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3025645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4815428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0243005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399636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012187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333135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9534609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559788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1116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16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18462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510067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90349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24384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74356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0732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6576" cy="496888"/>
          </a:xfrm>
          <a:noFill/>
          <a:ln>
            <a:miter lim="800000"/>
            <a:headEnd/>
            <a:tailEnd/>
          </a:ln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dirty="0"/>
              <a:t>CS1010 Programming Methodology</a:t>
            </a: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19163" y="744538"/>
            <a:ext cx="4962525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pPr eaLnBrk="1" hangingPunct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4587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[35cce793-99a6-4f28-9e1a-625ba96e3db4]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03458" y="18288"/>
            <a:ext cx="683342" cy="329184"/>
          </a:xfrm>
        </p:spPr>
        <p:txBody>
          <a:bodyPr/>
          <a:lstStyle>
            <a:lvl1pPr>
              <a:defRPr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200" b="0"/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973960" y="18288"/>
            <a:ext cx="712839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r>
              <a:rPr lang="en-US" dirty="0"/>
              <a:t>1 - </a:t>
            </a:r>
            <a:fld id="{2E4790E1-2590-4AEE-892D-AB46A7688113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1FF57404-8F8F-8034-B04D-4691022CD078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0" y="6272784"/>
            <a:ext cx="576072" cy="576072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5088" r:id="rId1"/>
    <p:sldLayoutId id="2147485089" r:id="rId2"/>
    <p:sldLayoutId id="2147485090" r:id="rId3"/>
    <p:sldLayoutId id="2147485091" r:id="rId4"/>
    <p:sldLayoutId id="2147485092" r:id="rId5"/>
    <p:sldLayoutId id="2147485093" r:id="rId6"/>
    <p:sldLayoutId id="2147485094" r:id="rId7"/>
    <p:sldLayoutId id="2147485095" r:id="rId8"/>
    <p:sldLayoutId id="2147485096" r:id="rId9"/>
    <p:sldLayoutId id="2147485097" r:id="rId10"/>
    <p:sldLayoutId id="2147485098" r:id="rId11"/>
  </p:sldLayoutIdLst>
  <p:transition>
    <p:fade/>
  </p:transition>
  <p:hf hdr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comp.nus.edu.sg/~cs2100/" TargetMode="Externa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sets.netlify.app/module/676ca3a07d7f5ffc1741dc65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nyu.edu/~gottlieb/courses/arch/class-notes.html" TargetMode="Externa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s.nyu.edu/~gottlieb/courses/arch/class-notes.html" TargetMode="Externa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wmf"/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[TextBox 7]"/>
          <p:cNvSpPr txBox="1"/>
          <p:nvPr/>
        </p:nvSpPr>
        <p:spPr>
          <a:xfrm>
            <a:off x="3513667" y="2800578"/>
            <a:ext cx="22182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solidFill>
                  <a:srgbClr val="C00000"/>
                </a:solidFill>
                <a:latin typeface="Calibri" panose="020F0502020204030204" pitchFamily="34" charset="0"/>
              </a:rPr>
              <a:t>Lecture #12</a:t>
            </a:r>
          </a:p>
        </p:txBody>
      </p:sp>
      <p:sp>
        <p:nvSpPr>
          <p:cNvPr id="11" name="[TextBox 7]"/>
          <p:cNvSpPr txBox="1"/>
          <p:nvPr/>
        </p:nvSpPr>
        <p:spPr>
          <a:xfrm>
            <a:off x="1005840" y="3462867"/>
            <a:ext cx="725424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SG" sz="4000" dirty="0">
                <a:solidFill>
                  <a:srgbClr val="C00000"/>
                </a:solidFill>
                <a:latin typeface="Calibri" panose="020F0502020204030204" pitchFamily="34" charset="0"/>
              </a:rPr>
              <a:t>The Processor: Control</a:t>
            </a:r>
            <a:endParaRPr lang="en-US" dirty="0">
              <a:solidFill>
                <a:srgbClr val="C00000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6541" y="4984151"/>
            <a:ext cx="3735717" cy="1225315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958" y="491740"/>
            <a:ext cx="5648858" cy="928216"/>
          </a:xfrm>
          <a:prstGeom prst="rect">
            <a:avLst/>
          </a:prstGeom>
        </p:spPr>
      </p:pic>
      <p:sp>
        <p:nvSpPr>
          <p:cNvPr id="1331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13667" y="564500"/>
            <a:ext cx="3448798" cy="313527"/>
          </a:xfrm>
        </p:spPr>
        <p:txBody>
          <a:bodyPr>
            <a:noAutofit/>
          </a:bodyPr>
          <a:lstStyle/>
          <a:p>
            <a:pPr algn="dist" eaLnBrk="1" hangingPunct="1"/>
            <a:r>
              <a:rPr lang="en-GB" sz="1600" cap="none" dirty="0">
                <a:latin typeface="Calibri" panose="020F0502020204030204" pitchFamily="34" charset="0"/>
                <a:hlinkClick r:id="rId5"/>
              </a:rPr>
              <a:t>http://www.comp.nus.edu.sg/~cs2100/</a:t>
            </a:r>
            <a:endParaRPr lang="en-GB" sz="1600" cap="none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RegDst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10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81257"/>
            <a:ext cx="7010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False (0)</a:t>
            </a:r>
            <a:r>
              <a:rPr lang="en-US" dirty="0"/>
              <a:t>:	Write register = 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20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16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True (1)</a:t>
            </a:r>
            <a:r>
              <a:rPr lang="en-US" dirty="0"/>
              <a:t>:	Write register = 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15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11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800"/>
            <a:ext cx="6400800" cy="4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" name="Group 9"/>
          <p:cNvGrpSpPr/>
          <p:nvPr/>
        </p:nvGrpSpPr>
        <p:grpSpPr>
          <a:xfrm>
            <a:off x="7467600" y="1066800"/>
            <a:ext cx="1219200" cy="1329904"/>
            <a:chOff x="7467600" y="1066800"/>
            <a:chExt cx="1219200" cy="1329904"/>
          </a:xfrm>
        </p:grpSpPr>
        <p:sp>
          <p:nvSpPr>
            <p:cNvPr id="12" name="Rounded Rectangle 11"/>
            <p:cNvSpPr/>
            <p:nvPr/>
          </p:nvSpPr>
          <p:spPr>
            <a:xfrm>
              <a:off x="7924800" y="1066800"/>
              <a:ext cx="304800" cy="9144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8077200" y="1981200"/>
              <a:ext cx="0" cy="152400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7467600" y="1371600"/>
              <a:ext cx="457200" cy="0"/>
            </a:xfrm>
            <a:prstGeom prst="line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7620000" y="1066800"/>
              <a:ext cx="3048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7467600" y="1752600"/>
              <a:ext cx="457200" cy="0"/>
            </a:xfrm>
            <a:prstGeom prst="line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7620000" y="1447800"/>
              <a:ext cx="3048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586930" y="2015704"/>
              <a:ext cx="9906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Signal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8229600" y="1524000"/>
              <a:ext cx="457200" cy="0"/>
            </a:xfrm>
            <a:prstGeom prst="line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Oval 1"/>
          <p:cNvSpPr/>
          <p:nvPr/>
        </p:nvSpPr>
        <p:spPr>
          <a:xfrm>
            <a:off x="2428068" y="5470902"/>
            <a:ext cx="702590" cy="3099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96258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RegWrite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11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81257"/>
            <a:ext cx="7010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False (0)</a:t>
            </a:r>
            <a:r>
              <a:rPr lang="en-US" dirty="0"/>
              <a:t>:	No register write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True (1)</a:t>
            </a:r>
            <a:r>
              <a:rPr lang="en-US" dirty="0"/>
              <a:t>:	New value will be written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800"/>
            <a:ext cx="6400800" cy="4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val 21"/>
          <p:cNvSpPr/>
          <p:nvPr/>
        </p:nvSpPr>
        <p:spPr>
          <a:xfrm>
            <a:off x="3259810" y="5362414"/>
            <a:ext cx="816244" cy="3099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320235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ALUSrc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12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81257"/>
            <a:ext cx="7384942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False (0)</a:t>
            </a:r>
            <a:r>
              <a:rPr lang="en-US" dirty="0"/>
              <a:t>:	Operand2 = Register Read Data 2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True (1)</a:t>
            </a:r>
            <a:r>
              <a:rPr lang="en-US" dirty="0"/>
              <a:t>:	Operand2</a:t>
            </a:r>
            <a:r>
              <a:rPr lang="en-US" baseline="-25000" dirty="0"/>
              <a:t> </a:t>
            </a:r>
            <a:r>
              <a:rPr lang="en-US" dirty="0"/>
              <a:t>= </a:t>
            </a:r>
            <a:r>
              <a:rPr lang="en-US" dirty="0" err="1"/>
              <a:t>SignExt</a:t>
            </a:r>
            <a:r>
              <a:rPr lang="en-US" dirty="0"/>
              <a:t>(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15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/>
              <a:t>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800"/>
            <a:ext cx="6400800" cy="4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val 21"/>
          <p:cNvSpPr/>
          <p:nvPr/>
        </p:nvSpPr>
        <p:spPr>
          <a:xfrm>
            <a:off x="4453180" y="4572002"/>
            <a:ext cx="618441" cy="29223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2462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MemRead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13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81257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False (0)</a:t>
            </a:r>
            <a:r>
              <a:rPr lang="en-US" dirty="0"/>
              <a:t>:	 Not performing memory read access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b="1" dirty="0"/>
              <a:t>True (1)</a:t>
            </a:r>
            <a:r>
              <a:rPr lang="en-US" dirty="0"/>
              <a:t>:	 Read memory using </a:t>
            </a:r>
            <a:r>
              <a:rPr lang="en-US" b="1" i="1" dirty="0"/>
              <a:t>Address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800"/>
            <a:ext cx="6400800" cy="4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val 21"/>
          <p:cNvSpPr/>
          <p:nvPr/>
        </p:nvSpPr>
        <p:spPr>
          <a:xfrm>
            <a:off x="5935851" y="5951351"/>
            <a:ext cx="821410" cy="2944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5728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MemWrite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14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81257"/>
            <a:ext cx="8382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sz="2600" b="1" dirty="0"/>
              <a:t>False (0)</a:t>
            </a:r>
            <a:r>
              <a:rPr lang="en-US" sz="2600" dirty="0"/>
              <a:t>:	 Not performing memory write operation</a:t>
            </a:r>
            <a:endParaRPr lang="en-US" sz="2600" dirty="0">
              <a:latin typeface="Courier New" pitchFamily="49" charset="0"/>
              <a:cs typeface="Courier New" pitchFamily="49" charset="0"/>
            </a:endParaRP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</a:tabLst>
            </a:pPr>
            <a:r>
              <a:rPr lang="en-US" sz="2600" b="1" dirty="0"/>
              <a:t>True (1)</a:t>
            </a:r>
            <a:r>
              <a:rPr lang="en-US" sz="2600" dirty="0"/>
              <a:t>:	 memory[</a:t>
            </a:r>
            <a:r>
              <a:rPr lang="en-US" sz="2600" b="1" i="1" dirty="0"/>
              <a:t>Address</a:t>
            </a:r>
            <a:r>
              <a:rPr lang="en-US" sz="2600" dirty="0"/>
              <a:t>] </a:t>
            </a:r>
            <a:r>
              <a:rPr lang="en-US" sz="2600" dirty="0">
                <a:sym typeface="Wingdings" pitchFamily="2" charset="2"/>
              </a:rPr>
              <a:t></a:t>
            </a:r>
            <a:r>
              <a:rPr lang="en-US" sz="2600" dirty="0"/>
              <a:t> Register Read Data 2 </a:t>
            </a:r>
            <a:endParaRPr lang="en-US" sz="2600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799"/>
            <a:ext cx="6400800" cy="4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val 21"/>
          <p:cNvSpPr/>
          <p:nvPr/>
        </p:nvSpPr>
        <p:spPr>
          <a:xfrm>
            <a:off x="5901499" y="4359986"/>
            <a:ext cx="821410" cy="294466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92686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MemToReg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15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81257"/>
            <a:ext cx="8382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  <a:tab pos="1797050" algn="l"/>
              </a:tabLst>
            </a:pPr>
            <a:r>
              <a:rPr lang="en-US" b="1" dirty="0"/>
              <a:t>True (1)</a:t>
            </a:r>
            <a:r>
              <a:rPr lang="en-US" dirty="0"/>
              <a:t>:	 Register write data = Memory read data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  <a:tab pos="1797050" algn="l"/>
              </a:tabLst>
            </a:pPr>
            <a:r>
              <a:rPr lang="en-US" b="1" dirty="0"/>
              <a:t>False (0)</a:t>
            </a:r>
            <a:r>
              <a:rPr lang="en-US" dirty="0"/>
              <a:t>:	 Register write data = ALU result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799"/>
            <a:ext cx="6400800" cy="4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val 21"/>
          <p:cNvSpPr/>
          <p:nvPr/>
        </p:nvSpPr>
        <p:spPr>
          <a:xfrm>
            <a:off x="6762174" y="5030606"/>
            <a:ext cx="845257" cy="2955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7391400" y="2057400"/>
            <a:ext cx="1219200" cy="1329904"/>
            <a:chOff x="7467600" y="1066800"/>
            <a:chExt cx="1219200" cy="1329904"/>
          </a:xfrm>
        </p:grpSpPr>
        <p:sp>
          <p:nvSpPr>
            <p:cNvPr id="12" name="Rounded Rectangle 11"/>
            <p:cNvSpPr/>
            <p:nvPr/>
          </p:nvSpPr>
          <p:spPr>
            <a:xfrm>
              <a:off x="7924800" y="1066800"/>
              <a:ext cx="304800" cy="9144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3" name="Line 16"/>
            <p:cNvSpPr>
              <a:spLocks noChangeShapeType="1"/>
            </p:cNvSpPr>
            <p:nvPr/>
          </p:nvSpPr>
          <p:spPr bwMode="auto">
            <a:xfrm>
              <a:off x="8077200" y="1981200"/>
              <a:ext cx="0" cy="152400"/>
            </a:xfrm>
            <a:prstGeom prst="line">
              <a:avLst/>
            </a:prstGeom>
            <a:noFill/>
            <a:ln w="19050">
              <a:solidFill>
                <a:srgbClr val="C00000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7467600" y="1371600"/>
              <a:ext cx="457200" cy="0"/>
            </a:xfrm>
            <a:prstGeom prst="line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7620000" y="1066800"/>
              <a:ext cx="3048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1</a:t>
              </a:r>
            </a:p>
          </p:txBody>
        </p:sp>
        <p:cxnSp>
          <p:nvCxnSpPr>
            <p:cNvPr id="17" name="Straight Connector 16"/>
            <p:cNvCxnSpPr/>
            <p:nvPr/>
          </p:nvCxnSpPr>
          <p:spPr>
            <a:xfrm>
              <a:off x="7467600" y="1752600"/>
              <a:ext cx="457200" cy="0"/>
            </a:xfrm>
            <a:prstGeom prst="line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Rectangle 17"/>
            <p:cNvSpPr/>
            <p:nvPr/>
          </p:nvSpPr>
          <p:spPr>
            <a:xfrm>
              <a:off x="7620000" y="1447800"/>
              <a:ext cx="3048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7586930" y="2015704"/>
              <a:ext cx="990600" cy="381000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  <a:latin typeface="Courier New" pitchFamily="49" charset="0"/>
                  <a:cs typeface="Courier New" pitchFamily="49" charset="0"/>
                </a:rPr>
                <a:t>Signal</a:t>
              </a:r>
            </a:p>
          </p:txBody>
        </p:sp>
        <p:cxnSp>
          <p:nvCxnSpPr>
            <p:cNvPr id="20" name="Straight Connector 19"/>
            <p:cNvCxnSpPr/>
            <p:nvPr/>
          </p:nvCxnSpPr>
          <p:spPr>
            <a:xfrm>
              <a:off x="8229600" y="1524000"/>
              <a:ext cx="457200" cy="0"/>
            </a:xfrm>
            <a:prstGeom prst="line">
              <a:avLst/>
            </a:prstGeom>
            <a:ln w="22225">
              <a:solidFill>
                <a:srgbClr val="C0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3" name="Rounded Rectangle 22"/>
          <p:cNvSpPr/>
          <p:nvPr/>
        </p:nvSpPr>
        <p:spPr>
          <a:xfrm>
            <a:off x="7086600" y="3505200"/>
            <a:ext cx="1828800" cy="1143000"/>
          </a:xfrm>
          <a:prstGeom prst="roundRect">
            <a:avLst/>
          </a:prstGeom>
          <a:solidFill>
            <a:srgbClr val="FFFFCC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rgbClr val="C00000"/>
                </a:solidFill>
                <a:cs typeface="Courier New" pitchFamily="49" charset="0"/>
              </a:rPr>
              <a:t>IMPORTANT:</a:t>
            </a:r>
          </a:p>
          <a:p>
            <a:pPr algn="ctr"/>
            <a:r>
              <a:rPr lang="en-US" sz="1400" dirty="0">
                <a:solidFill>
                  <a:schemeClr val="tx1"/>
                </a:solidFill>
                <a:cs typeface="Courier New" pitchFamily="49" charset="0"/>
              </a:rPr>
              <a:t>The input of MUX is swapped in this case</a:t>
            </a:r>
            <a:endParaRPr lang="en-SG" sz="1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66270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PCSrc</a:t>
            </a:r>
            <a:r>
              <a:rPr lang="en-SG" sz="4000" dirty="0">
                <a:solidFill>
                  <a:srgbClr val="0000FF"/>
                </a:solidFill>
              </a:rPr>
              <a:t> (1/2)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16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81257"/>
            <a:ext cx="83820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97050" algn="l"/>
              </a:tabLst>
            </a:pPr>
            <a:r>
              <a:rPr lang="en-US" dirty="0"/>
              <a:t>The "</a:t>
            </a:r>
            <a:r>
              <a:rPr lang="en-US" b="1" dirty="0" err="1">
                <a:latin typeface="Courier New" pitchFamily="49" charset="0"/>
                <a:cs typeface="Courier New" pitchFamily="49" charset="0"/>
              </a:rPr>
              <a:t>isZero</a:t>
            </a:r>
            <a:r>
              <a:rPr lang="en-US" b="1" dirty="0">
                <a:latin typeface="Courier New" pitchFamily="49" charset="0"/>
                <a:cs typeface="Courier New" pitchFamily="49" charset="0"/>
              </a:rPr>
              <a:t>?</a:t>
            </a:r>
            <a:r>
              <a:rPr lang="en-US" dirty="0"/>
              <a:t>" signal from the ALU gives us the actual branch outcome (taken/not taken)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97050" algn="l"/>
              </a:tabLst>
            </a:pPr>
            <a:r>
              <a:rPr lang="en-US" b="1" dirty="0"/>
              <a:t>Idea: </a:t>
            </a:r>
            <a:r>
              <a:rPr lang="en-US" dirty="0"/>
              <a:t>“If instruction is a branch </a:t>
            </a:r>
            <a:r>
              <a:rPr lang="en-US" b="1" dirty="0"/>
              <a:t>AND</a:t>
            </a:r>
            <a:r>
              <a:rPr lang="en-US" dirty="0"/>
              <a:t> taken, then…”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9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799"/>
            <a:ext cx="6400800" cy="42061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Oval 21"/>
          <p:cNvSpPr/>
          <p:nvPr/>
        </p:nvSpPr>
        <p:spPr>
          <a:xfrm>
            <a:off x="5960663" y="3382428"/>
            <a:ext cx="598182" cy="29553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3082389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22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Control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PCSrc</a:t>
            </a:r>
            <a:r>
              <a:rPr lang="en-SG" sz="4000" dirty="0">
                <a:solidFill>
                  <a:srgbClr val="0000FF"/>
                </a:solidFill>
              </a:rPr>
              <a:t> (2/2)</a:t>
            </a:r>
            <a:endParaRPr lang="en-US" sz="4000" b="1" dirty="0">
              <a:solidFill>
                <a:srgbClr val="7030A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17</a:t>
            </a:fld>
            <a:endParaRPr dirty="0"/>
          </a:p>
        </p:txBody>
      </p:sp>
      <p:sp>
        <p:nvSpPr>
          <p:cNvPr id="10" name="Rectangle 3"/>
          <p:cNvSpPr txBox="1">
            <a:spLocks noChangeArrowheads="1"/>
          </p:cNvSpPr>
          <p:nvPr/>
        </p:nvSpPr>
        <p:spPr>
          <a:xfrm>
            <a:off x="457200" y="1181257"/>
            <a:ext cx="8382000" cy="91847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  <a:tab pos="1797050" algn="l"/>
              </a:tabLst>
            </a:pPr>
            <a:r>
              <a:rPr lang="en-US" b="1" dirty="0"/>
              <a:t>False (0)</a:t>
            </a:r>
            <a:r>
              <a:rPr lang="en-US" dirty="0"/>
              <a:t>:	 Next PC = PC + 4</a:t>
            </a:r>
            <a:endParaRPr lang="en-US" dirty="0">
              <a:latin typeface="Courier New" pitchFamily="49" charset="0"/>
              <a:cs typeface="Courier New" pitchFamily="49" charset="0"/>
            </a:endParaRPr>
          </a:p>
          <a:p>
            <a:pPr marL="263525" indent="-26352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  <a:tabLst>
                <a:tab pos="1704975" algn="l"/>
                <a:tab pos="1797050" algn="l"/>
              </a:tabLst>
            </a:pPr>
            <a:r>
              <a:rPr lang="en-US" b="1" dirty="0"/>
              <a:t>True (1)</a:t>
            </a:r>
            <a:r>
              <a:rPr lang="en-US" dirty="0"/>
              <a:t>:	</a:t>
            </a:r>
            <a:r>
              <a:rPr lang="en-US" sz="2600" dirty="0"/>
              <a:t> </a:t>
            </a:r>
            <a:r>
              <a:rPr lang="en-US" dirty="0"/>
              <a:t>Next PC = </a:t>
            </a:r>
            <a:r>
              <a:rPr lang="en-US" dirty="0" err="1"/>
              <a:t>SignExt</a:t>
            </a:r>
            <a:r>
              <a:rPr lang="en-US" dirty="0"/>
              <a:t>(</a:t>
            </a:r>
            <a:r>
              <a:rPr lang="en-US" b="1" dirty="0" err="1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rPr>
              <a:t>Inst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[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15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:</a:t>
            </a:r>
            <a:r>
              <a:rPr lang="en-US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0</a:t>
            </a:r>
            <a:r>
              <a:rPr lang="en-US" dirty="0">
                <a:latin typeface="Courier New" pitchFamily="49" charset="0"/>
                <a:cs typeface="Courier New" pitchFamily="49" charset="0"/>
              </a:rPr>
              <a:t>]</a:t>
            </a:r>
            <a:r>
              <a:rPr lang="en-US" dirty="0"/>
              <a:t>) &lt;&lt; 2  + (PC + </a:t>
            </a:r>
            <a:r>
              <a:rPr lang="en-US" sz="2600" dirty="0"/>
              <a:t>4) </a:t>
            </a:r>
            <a:endParaRPr lang="en-US" sz="2600" dirty="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2" name="Oval 5"/>
          <p:cNvSpPr>
            <a:spLocks noChangeArrowheads="1"/>
          </p:cNvSpPr>
          <p:nvPr/>
        </p:nvSpPr>
        <p:spPr bwMode="auto">
          <a:xfrm>
            <a:off x="5943600" y="3352800"/>
            <a:ext cx="609600" cy="304800"/>
          </a:xfrm>
          <a:prstGeom prst="ellipse">
            <a:avLst/>
          </a:prstGeom>
          <a:noFill/>
          <a:ln w="38100" algn="ctr">
            <a:solidFill>
              <a:srgbClr val="FF0000"/>
            </a:solidFill>
            <a:round/>
            <a:headEnd/>
            <a:tailEnd/>
          </a:ln>
        </p:spPr>
        <p:txBody>
          <a:bodyPr wrap="square" anchor="ctr">
            <a:noAutofit/>
          </a:bodyPr>
          <a:lstStyle/>
          <a:p>
            <a:endParaRPr lang="en-US"/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43000" y="2209800"/>
            <a:ext cx="6629400" cy="41822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Rounded Rectangle 14"/>
          <p:cNvSpPr/>
          <p:nvPr/>
        </p:nvSpPr>
        <p:spPr>
          <a:xfrm>
            <a:off x="7247466" y="2286000"/>
            <a:ext cx="1667933" cy="1066800"/>
          </a:xfrm>
          <a:prstGeom prst="roundRect">
            <a:avLst/>
          </a:prstGeom>
          <a:solidFill>
            <a:srgbClr val="FFFFCC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 err="1">
                <a:solidFill>
                  <a:srgbClr val="C00000"/>
                </a:solidFill>
                <a:cs typeface="Courier New" pitchFamily="49" charset="0"/>
              </a:rPr>
              <a:t>PCSrc</a:t>
            </a:r>
            <a:r>
              <a:rPr lang="en-US" sz="1800" b="1" dirty="0">
                <a:solidFill>
                  <a:srgbClr val="C00000"/>
                </a:solidFill>
                <a:cs typeface="Courier New" pitchFamily="49" charset="0"/>
              </a:rPr>
              <a:t> = </a:t>
            </a:r>
          </a:p>
          <a:p>
            <a:pPr algn="ctr"/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( Branch </a:t>
            </a:r>
            <a:r>
              <a:rPr lang="en-US" sz="1800" b="1" dirty="0">
                <a:solidFill>
                  <a:schemeClr val="tx1"/>
                </a:solidFill>
                <a:cs typeface="Courier New" pitchFamily="49" charset="0"/>
              </a:rPr>
              <a:t>AND</a:t>
            </a:r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 </a:t>
            </a:r>
            <a:r>
              <a:rPr lang="en-US" sz="1800" dirty="0" err="1">
                <a:solidFill>
                  <a:schemeClr val="tx1"/>
                </a:solidFill>
                <a:cs typeface="Courier New" pitchFamily="49" charset="0"/>
              </a:rPr>
              <a:t>isZero</a:t>
            </a:r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)</a:t>
            </a:r>
            <a:endParaRPr lang="en-SG" sz="1800" dirty="0">
              <a:solidFill>
                <a:schemeClr val="tx1"/>
              </a:solidFill>
            </a:endParaRPr>
          </a:p>
        </p:txBody>
      </p:sp>
      <p:sp>
        <p:nvSpPr>
          <p:cNvPr id="22" name="Oval 21"/>
          <p:cNvSpPr/>
          <p:nvPr/>
        </p:nvSpPr>
        <p:spPr>
          <a:xfrm>
            <a:off x="5748047" y="3116520"/>
            <a:ext cx="1172042" cy="54108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9515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2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4. Midpoint Check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8A0F247-1DF7-43CA-BF16-01F0E6FE0D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18</a:t>
            </a:fld>
            <a:endParaRPr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3736032"/>
              </p:ext>
            </p:extLst>
          </p:nvPr>
        </p:nvGraphicFramePr>
        <p:xfrm>
          <a:off x="4159955" y="1275300"/>
          <a:ext cx="4792133" cy="2842260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15366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73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4109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09422"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Control</a:t>
                      </a:r>
                      <a:r>
                        <a:rPr lang="en-US" sz="1050" baseline="0" dirty="0"/>
                        <a:t> Signal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Execution</a:t>
                      </a:r>
                      <a:r>
                        <a:rPr lang="en-US" sz="1050" baseline="0" dirty="0"/>
                        <a:t> Stage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Purpose</a:t>
                      </a:r>
                      <a:endParaRPr lang="en-US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2690">
                <a:tc>
                  <a:txBody>
                    <a:bodyPr/>
                    <a:lstStyle/>
                    <a:p>
                      <a:pPr algn="ctr"/>
                      <a:r>
                        <a:rPr lang="en-US" sz="11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RegDst</a:t>
                      </a:r>
                      <a:endParaRPr lang="en-US" sz="11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Decode/Operand Fetch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Select</a:t>
                      </a:r>
                      <a:r>
                        <a:rPr lang="en-US" sz="1050" baseline="0" dirty="0"/>
                        <a:t> the destination register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4269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RegWrite</a:t>
                      </a:r>
                      <a:endParaRPr lang="en-US" sz="11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Decode/Operand Fetch</a:t>
                      </a:r>
                    </a:p>
                    <a:p>
                      <a:pPr algn="ctr"/>
                      <a:r>
                        <a:rPr lang="en-US" sz="1050" dirty="0" err="1"/>
                        <a:t>RegWrite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Enable</a:t>
                      </a:r>
                      <a:r>
                        <a:rPr lang="en-US" sz="1050" baseline="0" dirty="0"/>
                        <a:t> writing of register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15768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ALUSrc</a:t>
                      </a:r>
                      <a:endParaRPr lang="en-US" sz="11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ALU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Select the 2</a:t>
                      </a:r>
                      <a:r>
                        <a:rPr lang="en-US" sz="1050" baseline="30000" dirty="0"/>
                        <a:t>nd</a:t>
                      </a:r>
                      <a:r>
                        <a:rPr lang="en-US" sz="1050" baseline="0" dirty="0"/>
                        <a:t> operand for ALU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269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ALUcontrol</a:t>
                      </a:r>
                      <a:endParaRPr lang="en-US" sz="11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ALU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Select the operation to be performed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5382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MemRead</a:t>
                      </a:r>
                      <a:r>
                        <a:rPr lang="en-US" sz="1050" dirty="0"/>
                        <a:t> / </a:t>
                      </a:r>
                      <a:r>
                        <a:rPr lang="en-US" sz="11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MemWrite</a:t>
                      </a:r>
                      <a:endParaRPr lang="en-US" sz="11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Enable reading/writing</a:t>
                      </a:r>
                      <a:r>
                        <a:rPr lang="en-US" sz="1050" baseline="0" dirty="0"/>
                        <a:t> of data memory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2690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MemToReg</a:t>
                      </a:r>
                      <a:endParaRPr lang="en-US" sz="11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 err="1"/>
                        <a:t>RegWrite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Select the result to be written back to register 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15768">
                <a:tc>
                  <a:txBody>
                    <a:bodyPr/>
                    <a:lstStyle/>
                    <a:p>
                      <a:pPr algn="ctr"/>
                      <a:r>
                        <a:rPr lang="en-US" sz="11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PCSrc</a:t>
                      </a:r>
                      <a:endParaRPr lang="en-US" sz="11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dirty="0"/>
                        <a:t>Memory/</a:t>
                      </a:r>
                      <a:r>
                        <a:rPr lang="en-US" sz="1050" dirty="0" err="1"/>
                        <a:t>RegWrite</a:t>
                      </a:r>
                      <a:endParaRPr lang="en-US" sz="1050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050" dirty="0"/>
                        <a:t>Select the next PC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10" name="Content Placeholder 9"/>
          <p:cNvSpPr>
            <a:spLocks noGrp="1"/>
          </p:cNvSpPr>
          <p:nvPr>
            <p:ph idx="1"/>
          </p:nvPr>
        </p:nvSpPr>
        <p:spPr>
          <a:xfrm>
            <a:off x="457200" y="1474515"/>
            <a:ext cx="3589867" cy="2302933"/>
          </a:xfrm>
        </p:spPr>
        <p:txBody>
          <a:bodyPr>
            <a:normAutofit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have gone through almost all of the signals:</a:t>
            </a:r>
          </a:p>
          <a:p>
            <a:pPr marL="631825" lvl="1" indent="-26987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Left with the more challenging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r>
              <a:rPr lang="en-US" dirty="0"/>
              <a:t> signal</a:t>
            </a:r>
          </a:p>
        </p:txBody>
      </p:sp>
      <p:sp>
        <p:nvSpPr>
          <p:cNvPr id="12" name="Oval 11"/>
          <p:cNvSpPr/>
          <p:nvPr/>
        </p:nvSpPr>
        <p:spPr>
          <a:xfrm>
            <a:off x="4201469" y="2660937"/>
            <a:ext cx="1081731" cy="326592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Content Placeholder 9"/>
          <p:cNvSpPr txBox="1">
            <a:spLocks/>
          </p:cNvSpPr>
          <p:nvPr/>
        </p:nvSpPr>
        <p:spPr>
          <a:xfrm>
            <a:off x="457200" y="4117560"/>
            <a:ext cx="8229600" cy="16933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Observation so far:</a:t>
            </a:r>
          </a:p>
          <a:p>
            <a:pPr marL="631825" lvl="1" indent="-269875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The signals discussed so far can be generated by </a:t>
            </a:r>
            <a:r>
              <a:rPr lang="en-US" i="1" dirty="0"/>
              <a:t>opcode</a:t>
            </a:r>
            <a:r>
              <a:rPr lang="en-US" dirty="0"/>
              <a:t> directly</a:t>
            </a:r>
          </a:p>
          <a:p>
            <a:pPr marL="982663" lvl="2" indent="-26035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Function code is not needed up to this point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è"/>
            </a:pPr>
            <a:r>
              <a:rPr lang="en-US" dirty="0">
                <a:sym typeface="Wingdings" pitchFamily="2" charset="2"/>
              </a:rPr>
              <a:t> A major part of the controller can be built based on </a:t>
            </a:r>
            <a:r>
              <a:rPr lang="en-US" i="1" dirty="0">
                <a:sym typeface="Wingdings" pitchFamily="2" charset="2"/>
              </a:rPr>
              <a:t>opcode </a:t>
            </a:r>
            <a:r>
              <a:rPr lang="en-US" dirty="0">
                <a:sym typeface="Wingdings" pitchFamily="2" charset="2"/>
              </a:rPr>
              <a:t>alone</a:t>
            </a:r>
          </a:p>
          <a:p>
            <a:pPr lvl="1" fontAlgn="auto">
              <a:spcAft>
                <a:spcPts val="0"/>
              </a:spcAft>
              <a:buFont typeface="Wingdings" pitchFamily="2" charset="2"/>
              <a:buChar char="è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866614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19</a:t>
            </a:fld>
            <a:endParaRPr dirty="0"/>
          </a:p>
        </p:txBody>
      </p:sp>
      <p:grpSp>
        <p:nvGrpSpPr>
          <p:cNvPr id="8" name="Group 7"/>
          <p:cNvGrpSpPr/>
          <p:nvPr/>
        </p:nvGrpSpPr>
        <p:grpSpPr>
          <a:xfrm>
            <a:off x="457200" y="598311"/>
            <a:ext cx="8567088" cy="5791200"/>
            <a:chOff x="424512" y="228600"/>
            <a:chExt cx="8567088" cy="5791200"/>
          </a:xfrm>
        </p:grpSpPr>
        <p:sp>
          <p:nvSpPr>
            <p:cNvPr id="12" name="Line 16"/>
            <p:cNvSpPr>
              <a:spLocks noChangeShapeType="1"/>
            </p:cNvSpPr>
            <p:nvPr/>
          </p:nvSpPr>
          <p:spPr bwMode="auto">
            <a:xfrm>
              <a:off x="3539956" y="4419600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" name="Line 28"/>
            <p:cNvSpPr>
              <a:spLocks noChangeShapeType="1"/>
            </p:cNvSpPr>
            <p:nvPr/>
          </p:nvSpPr>
          <p:spPr bwMode="auto">
            <a:xfrm flipV="1">
              <a:off x="4082112" y="3124200"/>
              <a:ext cx="1371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4" name="Line 29"/>
            <p:cNvSpPr>
              <a:spLocks noChangeShapeType="1"/>
            </p:cNvSpPr>
            <p:nvPr/>
          </p:nvSpPr>
          <p:spPr bwMode="auto">
            <a:xfrm>
              <a:off x="4158312" y="4114800"/>
              <a:ext cx="930002" cy="1111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5" name="Straight Connector 14"/>
            <p:cNvCxnSpPr>
              <a:endCxn id="30" idx="0"/>
            </p:cNvCxnSpPr>
            <p:nvPr/>
          </p:nvCxnSpPr>
          <p:spPr>
            <a:xfrm>
              <a:off x="1150898" y="2990851"/>
              <a:ext cx="1300651" cy="57149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/>
            <p:cNvCxnSpPr>
              <a:endCxn id="31" idx="0"/>
            </p:cNvCxnSpPr>
            <p:nvPr/>
          </p:nvCxnSpPr>
          <p:spPr>
            <a:xfrm flipV="1">
              <a:off x="1150898" y="3429000"/>
              <a:ext cx="1300651" cy="209551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Connector 16"/>
            <p:cNvCxnSpPr/>
            <p:nvPr/>
          </p:nvCxnSpPr>
          <p:spPr>
            <a:xfrm>
              <a:off x="1176448" y="4357777"/>
              <a:ext cx="95753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 Box 309"/>
            <p:cNvSpPr txBox="1">
              <a:spLocks noChangeArrowheads="1"/>
            </p:cNvSpPr>
            <p:nvPr/>
          </p:nvSpPr>
          <p:spPr bwMode="auto">
            <a:xfrm>
              <a:off x="1187597" y="2743200"/>
              <a:ext cx="984565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19" name="Text Box 310"/>
            <p:cNvSpPr txBox="1">
              <a:spLocks noChangeArrowheads="1"/>
            </p:cNvSpPr>
            <p:nvPr/>
          </p:nvSpPr>
          <p:spPr bwMode="auto">
            <a:xfrm rot="21202696">
              <a:off x="1168176" y="3303155"/>
              <a:ext cx="984565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20" name="Text Box 324"/>
            <p:cNvSpPr txBox="1">
              <a:spLocks noChangeArrowheads="1"/>
            </p:cNvSpPr>
            <p:nvPr/>
          </p:nvSpPr>
          <p:spPr bwMode="auto">
            <a:xfrm>
              <a:off x="1157168" y="4343400"/>
              <a:ext cx="984565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22" name="Rounded Rectangle 21"/>
            <p:cNvSpPr/>
            <p:nvPr/>
          </p:nvSpPr>
          <p:spPr>
            <a:xfrm>
              <a:off x="2141440" y="38100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rgbClr val="006600"/>
                  </a:solidFill>
                </a:rPr>
                <a:t>MUX</a:t>
              </a:r>
              <a:endParaRPr lang="en-SG" sz="1600" b="1" dirty="0">
                <a:solidFill>
                  <a:srgbClr val="006600"/>
                </a:solidFill>
              </a:endParaRPr>
            </a:p>
          </p:txBody>
        </p:sp>
        <p:cxnSp>
          <p:nvCxnSpPr>
            <p:cNvPr id="23" name="Shape 39"/>
            <p:cNvCxnSpPr>
              <a:stCxn id="19" idx="2"/>
            </p:cNvCxnSpPr>
            <p:nvPr/>
          </p:nvCxnSpPr>
          <p:spPr>
            <a:xfrm rot="16200000" flipH="1">
              <a:off x="1616163" y="3607046"/>
              <a:ext cx="576309" cy="459325"/>
            </a:xfrm>
            <a:prstGeom prst="bentConnector3">
              <a:avLst>
                <a:gd name="adj1" fmla="val 50000"/>
              </a:avLst>
            </a:prstGeom>
            <a:ln w="952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/>
            <p:cNvCxnSpPr>
              <a:stCxn id="22" idx="3"/>
              <a:endCxn id="32" idx="0"/>
            </p:cNvCxnSpPr>
            <p:nvPr/>
          </p:nvCxnSpPr>
          <p:spPr>
            <a:xfrm flipV="1">
              <a:off x="2405583" y="3886199"/>
              <a:ext cx="112001" cy="3810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53"/>
            <p:cNvCxnSpPr>
              <a:stCxn id="48" idx="6"/>
            </p:cNvCxnSpPr>
            <p:nvPr/>
          </p:nvCxnSpPr>
          <p:spPr>
            <a:xfrm flipV="1">
              <a:off x="4062501" y="4724400"/>
              <a:ext cx="781611" cy="723900"/>
            </a:xfrm>
            <a:prstGeom prst="bentConnector3">
              <a:avLst>
                <a:gd name="adj1" fmla="val 50000"/>
              </a:avLst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 Box 324"/>
            <p:cNvSpPr txBox="1">
              <a:spLocks noChangeArrowheads="1"/>
            </p:cNvSpPr>
            <p:nvPr/>
          </p:nvSpPr>
          <p:spPr bwMode="auto">
            <a:xfrm>
              <a:off x="1145996" y="5257800"/>
              <a:ext cx="902811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27" name="Rounded Rectangle 26"/>
            <p:cNvSpPr/>
            <p:nvPr/>
          </p:nvSpPr>
          <p:spPr>
            <a:xfrm>
              <a:off x="4850452" y="39624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rgbClr val="006600"/>
                  </a:solidFill>
                </a:rPr>
                <a:t>MUX</a:t>
              </a:r>
              <a:endParaRPr lang="en-SG" sz="1600" b="1" dirty="0">
                <a:solidFill>
                  <a:srgbClr val="006600"/>
                </a:solidFill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1150905" y="5486400"/>
              <a:ext cx="2047106" cy="0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9" name="Line 28"/>
            <p:cNvSpPr>
              <a:spLocks noChangeShapeType="1"/>
            </p:cNvSpPr>
            <p:nvPr/>
          </p:nvSpPr>
          <p:spPr bwMode="auto">
            <a:xfrm>
              <a:off x="5114595" y="4419600"/>
              <a:ext cx="3391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Line 24"/>
            <p:cNvSpPr>
              <a:spLocks noChangeShapeType="1"/>
            </p:cNvSpPr>
            <p:nvPr/>
          </p:nvSpPr>
          <p:spPr bwMode="auto">
            <a:xfrm>
              <a:off x="2451549" y="3048000"/>
              <a:ext cx="543419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1" name="Line 25"/>
            <p:cNvSpPr>
              <a:spLocks noChangeShapeType="1"/>
            </p:cNvSpPr>
            <p:nvPr/>
          </p:nvSpPr>
          <p:spPr bwMode="auto">
            <a:xfrm>
              <a:off x="2451549" y="3429000"/>
              <a:ext cx="543419" cy="15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2" name="Line 26"/>
            <p:cNvSpPr>
              <a:spLocks noChangeShapeType="1"/>
            </p:cNvSpPr>
            <p:nvPr/>
          </p:nvSpPr>
          <p:spPr bwMode="auto">
            <a:xfrm flipV="1">
              <a:off x="2517584" y="3878262"/>
              <a:ext cx="47738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3" name="Rectangle 15"/>
            <p:cNvSpPr>
              <a:spLocks noChangeArrowheads="1"/>
            </p:cNvSpPr>
            <p:nvPr/>
          </p:nvSpPr>
          <p:spPr bwMode="auto">
            <a:xfrm>
              <a:off x="2984151" y="2819401"/>
              <a:ext cx="1129733" cy="1676400"/>
            </a:xfrm>
            <a:prstGeom prst="rect">
              <a:avLst/>
            </a:prstGeom>
            <a:solidFill>
              <a:schemeClr val="bg1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en-US"/>
            </a:p>
          </p:txBody>
        </p:sp>
        <p:sp>
          <p:nvSpPr>
            <p:cNvPr id="34" name="Text Box 17"/>
            <p:cNvSpPr txBox="1">
              <a:spLocks noChangeArrowheads="1"/>
            </p:cNvSpPr>
            <p:nvPr/>
          </p:nvSpPr>
          <p:spPr bwMode="auto">
            <a:xfrm>
              <a:off x="2949535" y="29541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RR1</a:t>
              </a:r>
            </a:p>
          </p:txBody>
        </p:sp>
        <p:sp>
          <p:nvSpPr>
            <p:cNvPr id="35" name="Text Box 18"/>
            <p:cNvSpPr txBox="1">
              <a:spLocks noChangeArrowheads="1"/>
            </p:cNvSpPr>
            <p:nvPr/>
          </p:nvSpPr>
          <p:spPr bwMode="auto">
            <a:xfrm>
              <a:off x="2949535" y="33351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RR2</a:t>
              </a:r>
            </a:p>
          </p:txBody>
        </p:sp>
        <p:sp>
          <p:nvSpPr>
            <p:cNvPr id="36" name="Text Box 19"/>
            <p:cNvSpPr txBox="1">
              <a:spLocks noChangeArrowheads="1"/>
            </p:cNvSpPr>
            <p:nvPr/>
          </p:nvSpPr>
          <p:spPr bwMode="auto">
            <a:xfrm>
              <a:off x="2949535" y="3733800"/>
              <a:ext cx="32756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</a:t>
              </a:r>
            </a:p>
          </p:txBody>
        </p:sp>
        <p:sp>
          <p:nvSpPr>
            <p:cNvPr id="37" name="Text Box 20"/>
            <p:cNvSpPr txBox="1">
              <a:spLocks noChangeArrowheads="1"/>
            </p:cNvSpPr>
            <p:nvPr/>
          </p:nvSpPr>
          <p:spPr bwMode="auto">
            <a:xfrm>
              <a:off x="2949534" y="4249579"/>
              <a:ext cx="5991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WD</a:t>
              </a:r>
            </a:p>
          </p:txBody>
        </p:sp>
        <p:sp>
          <p:nvSpPr>
            <p:cNvPr id="38" name="Text Box 21"/>
            <p:cNvSpPr txBox="1">
              <a:spLocks noChangeArrowheads="1"/>
            </p:cNvSpPr>
            <p:nvPr/>
          </p:nvSpPr>
          <p:spPr bwMode="auto">
            <a:xfrm>
              <a:off x="3800869" y="2971800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RD1</a:t>
              </a:r>
            </a:p>
          </p:txBody>
        </p:sp>
        <p:sp>
          <p:nvSpPr>
            <p:cNvPr id="39" name="Text Box 22"/>
            <p:cNvSpPr txBox="1">
              <a:spLocks noChangeArrowheads="1"/>
            </p:cNvSpPr>
            <p:nvPr/>
          </p:nvSpPr>
          <p:spPr bwMode="auto">
            <a:xfrm>
              <a:off x="3800869" y="4020979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RD2</a:t>
              </a:r>
            </a:p>
          </p:txBody>
        </p:sp>
        <p:sp>
          <p:nvSpPr>
            <p:cNvPr id="40" name="Text Box 36"/>
            <p:cNvSpPr txBox="1">
              <a:spLocks noChangeArrowheads="1"/>
            </p:cNvSpPr>
            <p:nvPr/>
          </p:nvSpPr>
          <p:spPr bwMode="auto">
            <a:xfrm>
              <a:off x="3132205" y="3505200"/>
              <a:ext cx="1000595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Registers</a:t>
              </a:r>
            </a:p>
          </p:txBody>
        </p:sp>
        <p:sp>
          <p:nvSpPr>
            <p:cNvPr id="41" name="Line 37"/>
            <p:cNvSpPr>
              <a:spLocks noChangeShapeType="1"/>
            </p:cNvSpPr>
            <p:nvPr/>
          </p:nvSpPr>
          <p:spPr bwMode="auto">
            <a:xfrm flipH="1">
              <a:off x="2662038" y="2974975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2" name="Line 38"/>
            <p:cNvSpPr>
              <a:spLocks noChangeShapeType="1"/>
            </p:cNvSpPr>
            <p:nvPr/>
          </p:nvSpPr>
          <p:spPr bwMode="auto">
            <a:xfrm flipH="1">
              <a:off x="2662038" y="3359150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" name="Line 39"/>
            <p:cNvSpPr>
              <a:spLocks noChangeShapeType="1"/>
            </p:cNvSpPr>
            <p:nvPr/>
          </p:nvSpPr>
          <p:spPr bwMode="auto">
            <a:xfrm flipH="1">
              <a:off x="2662038" y="3792538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4" name="Text Box 40"/>
            <p:cNvSpPr txBox="1">
              <a:spLocks noChangeArrowheads="1"/>
            </p:cNvSpPr>
            <p:nvPr/>
          </p:nvSpPr>
          <p:spPr bwMode="auto">
            <a:xfrm>
              <a:off x="2568487" y="281940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5" name="Text Box 41"/>
            <p:cNvSpPr txBox="1">
              <a:spLocks noChangeArrowheads="1"/>
            </p:cNvSpPr>
            <p:nvPr/>
          </p:nvSpPr>
          <p:spPr bwMode="auto">
            <a:xfrm>
              <a:off x="2542348" y="32194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6" name="Text Box 42"/>
            <p:cNvSpPr txBox="1">
              <a:spLocks noChangeArrowheads="1"/>
            </p:cNvSpPr>
            <p:nvPr/>
          </p:nvSpPr>
          <p:spPr bwMode="auto">
            <a:xfrm>
              <a:off x="2542348" y="36766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7" name="Text Box 23"/>
            <p:cNvSpPr txBox="1">
              <a:spLocks noChangeArrowheads="1"/>
            </p:cNvSpPr>
            <p:nvPr/>
          </p:nvSpPr>
          <p:spPr bwMode="auto">
            <a:xfrm>
              <a:off x="3014935" y="4670425"/>
              <a:ext cx="9909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2919502" y="5181600"/>
              <a:ext cx="1142999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rgbClr val="006600"/>
                  </a:solidFill>
                </a:rPr>
                <a:t>Sign Extend</a:t>
              </a:r>
              <a:endParaRPr lang="en-SG" sz="1400" b="1" dirty="0">
                <a:solidFill>
                  <a:srgbClr val="006600"/>
                </a:solidFill>
              </a:endParaRPr>
            </a:p>
          </p:txBody>
        </p:sp>
        <p:sp>
          <p:nvSpPr>
            <p:cNvPr id="49" name="Line 32"/>
            <p:cNvSpPr>
              <a:spLocks noChangeShapeType="1"/>
            </p:cNvSpPr>
            <p:nvPr/>
          </p:nvSpPr>
          <p:spPr bwMode="auto">
            <a:xfrm>
              <a:off x="5453712" y="2935289"/>
              <a:ext cx="762000" cy="341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0" name="Line 33"/>
            <p:cNvSpPr>
              <a:spLocks noChangeShapeType="1"/>
            </p:cNvSpPr>
            <p:nvPr/>
          </p:nvSpPr>
          <p:spPr bwMode="auto">
            <a:xfrm>
              <a:off x="6215711" y="32766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1" name="Line 34"/>
            <p:cNvSpPr>
              <a:spLocks noChangeShapeType="1"/>
            </p:cNvSpPr>
            <p:nvPr/>
          </p:nvSpPr>
          <p:spPr bwMode="auto">
            <a:xfrm flipH="1">
              <a:off x="5453711" y="4191000"/>
              <a:ext cx="7620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2" name="Line 35"/>
            <p:cNvSpPr>
              <a:spLocks noChangeShapeType="1"/>
            </p:cNvSpPr>
            <p:nvPr/>
          </p:nvSpPr>
          <p:spPr bwMode="auto">
            <a:xfrm flipV="1">
              <a:off x="5454423" y="3895725"/>
              <a:ext cx="0" cy="652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" name="Line 36"/>
            <p:cNvSpPr>
              <a:spLocks noChangeShapeType="1"/>
            </p:cNvSpPr>
            <p:nvPr/>
          </p:nvSpPr>
          <p:spPr bwMode="auto">
            <a:xfrm flipV="1">
              <a:off x="5454423" y="3703638"/>
              <a:ext cx="153988" cy="192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4" name="Line 37"/>
            <p:cNvSpPr>
              <a:spLocks noChangeShapeType="1"/>
            </p:cNvSpPr>
            <p:nvPr/>
          </p:nvSpPr>
          <p:spPr bwMode="auto">
            <a:xfrm>
              <a:off x="5453711" y="3473450"/>
              <a:ext cx="153988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5" name="Line 38"/>
            <p:cNvSpPr>
              <a:spLocks noChangeShapeType="1"/>
            </p:cNvSpPr>
            <p:nvPr/>
          </p:nvSpPr>
          <p:spPr bwMode="auto">
            <a:xfrm flipV="1">
              <a:off x="5453711" y="2935288"/>
              <a:ext cx="0" cy="538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6" name="Line 41"/>
            <p:cNvSpPr>
              <a:spLocks noChangeShapeType="1"/>
            </p:cNvSpPr>
            <p:nvPr/>
          </p:nvSpPr>
          <p:spPr bwMode="auto">
            <a:xfrm flipH="1">
              <a:off x="5910912" y="4340225"/>
              <a:ext cx="0" cy="307975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57" name="Text Box 44"/>
            <p:cNvSpPr txBox="1">
              <a:spLocks noChangeArrowheads="1"/>
            </p:cNvSpPr>
            <p:nvPr/>
          </p:nvSpPr>
          <p:spPr bwMode="auto">
            <a:xfrm>
              <a:off x="5695012" y="3794125"/>
              <a:ext cx="5969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ALU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result</a:t>
              </a:r>
            </a:p>
          </p:txBody>
        </p:sp>
        <p:sp>
          <p:nvSpPr>
            <p:cNvPr id="58" name="Text Box 45"/>
            <p:cNvSpPr txBox="1">
              <a:spLocks noChangeArrowheads="1"/>
            </p:cNvSpPr>
            <p:nvPr/>
          </p:nvSpPr>
          <p:spPr bwMode="auto">
            <a:xfrm>
              <a:off x="5606112" y="3505200"/>
              <a:ext cx="523875" cy="2746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59" name="Line 47"/>
            <p:cNvSpPr>
              <a:spLocks noChangeShapeType="1"/>
            </p:cNvSpPr>
            <p:nvPr/>
          </p:nvSpPr>
          <p:spPr bwMode="auto">
            <a:xfrm>
              <a:off x="5787086" y="4495800"/>
              <a:ext cx="230188" cy="777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0" name="Text Box 48"/>
            <p:cNvSpPr txBox="1">
              <a:spLocks noChangeArrowheads="1"/>
            </p:cNvSpPr>
            <p:nvPr/>
          </p:nvSpPr>
          <p:spPr bwMode="auto">
            <a:xfrm>
              <a:off x="5910912" y="434340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solidFill>
                    <a:srgbClr val="660066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61" name="Rectangle 52"/>
            <p:cNvSpPr>
              <a:spLocks noChangeArrowheads="1"/>
            </p:cNvSpPr>
            <p:nvPr/>
          </p:nvSpPr>
          <p:spPr bwMode="auto">
            <a:xfrm>
              <a:off x="6644609" y="3725334"/>
              <a:ext cx="1175657" cy="15240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" name="Line 53"/>
            <p:cNvSpPr>
              <a:spLocks noChangeShapeType="1"/>
            </p:cNvSpPr>
            <p:nvPr/>
          </p:nvSpPr>
          <p:spPr bwMode="auto">
            <a:xfrm flipV="1">
              <a:off x="7815912" y="4876800"/>
              <a:ext cx="457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3" name="Text Box 55"/>
            <p:cNvSpPr txBox="1">
              <a:spLocks noChangeArrowheads="1"/>
            </p:cNvSpPr>
            <p:nvPr/>
          </p:nvSpPr>
          <p:spPr bwMode="auto">
            <a:xfrm>
              <a:off x="6811764" y="4191000"/>
              <a:ext cx="87876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64" name="Text Box 56"/>
            <p:cNvSpPr txBox="1">
              <a:spLocks noChangeArrowheads="1"/>
            </p:cNvSpPr>
            <p:nvPr/>
          </p:nvSpPr>
          <p:spPr bwMode="auto">
            <a:xfrm>
              <a:off x="6644609" y="3876147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65" name="Text Box 57"/>
            <p:cNvSpPr txBox="1">
              <a:spLocks noChangeArrowheads="1"/>
            </p:cNvSpPr>
            <p:nvPr/>
          </p:nvSpPr>
          <p:spPr bwMode="auto">
            <a:xfrm>
              <a:off x="7350003" y="4632325"/>
              <a:ext cx="45066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 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66" name="Text Box 59"/>
            <p:cNvSpPr txBox="1">
              <a:spLocks noChangeArrowheads="1"/>
            </p:cNvSpPr>
            <p:nvPr/>
          </p:nvSpPr>
          <p:spPr bwMode="auto">
            <a:xfrm>
              <a:off x="6596712" y="4860925"/>
              <a:ext cx="476386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Write </a:t>
              </a:r>
            </a:p>
            <a:p>
              <a:r>
                <a:rPr lang="en-US" sz="10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67" name="Line 61"/>
            <p:cNvSpPr>
              <a:spLocks noChangeShapeType="1"/>
            </p:cNvSpPr>
            <p:nvPr/>
          </p:nvSpPr>
          <p:spPr bwMode="auto">
            <a:xfrm>
              <a:off x="7232191" y="3572774"/>
              <a:ext cx="247" cy="15256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68" name="Elbow Connector 67"/>
            <p:cNvCxnSpPr/>
            <p:nvPr/>
          </p:nvCxnSpPr>
          <p:spPr>
            <a:xfrm>
              <a:off x="4615512" y="4114800"/>
              <a:ext cx="2057400" cy="990600"/>
            </a:xfrm>
            <a:prstGeom prst="bentConnector3">
              <a:avLst>
                <a:gd name="adj1" fmla="val -617"/>
              </a:avLst>
            </a:prstGeom>
            <a:ln w="952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9" name="Straight Arrow Connector 68"/>
            <p:cNvCxnSpPr>
              <a:stCxn id="57" idx="3"/>
              <a:endCxn id="64" idx="1"/>
            </p:cNvCxnSpPr>
            <p:nvPr/>
          </p:nvCxnSpPr>
          <p:spPr>
            <a:xfrm>
              <a:off x="6291912" y="3992563"/>
              <a:ext cx="352697" cy="5822"/>
            </a:xfrm>
            <a:prstGeom prst="straightConnector1">
              <a:avLst/>
            </a:prstGeom>
            <a:ln w="952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0" name="Group 91"/>
            <p:cNvGrpSpPr/>
            <p:nvPr/>
          </p:nvGrpSpPr>
          <p:grpSpPr>
            <a:xfrm rot="5400000">
              <a:off x="-1404288" y="373380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147" name="Rectangle 146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8" name="Rectangle 147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9" name="Rectangle 148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0" name="Rectangle 149"/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1" name="Rectangle 150"/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52" name="Rectangle 151"/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71" name="Group 109"/>
            <p:cNvGrpSpPr/>
            <p:nvPr/>
          </p:nvGrpSpPr>
          <p:grpSpPr>
            <a:xfrm rot="5400000">
              <a:off x="-1023288" y="3810000"/>
              <a:ext cx="4114800" cy="304800"/>
              <a:chOff x="457200" y="3429000"/>
              <a:chExt cx="8229600" cy="457200"/>
            </a:xfrm>
          </p:grpSpPr>
          <p:sp>
            <p:nvSpPr>
              <p:cNvPr id="141" name="Rectangle 140"/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2" name="Rectangle 141"/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3" name="Rectangle 142"/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4" name="Rectangle 143"/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5" name="Rectangle 144"/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6" name="Rectangle 145"/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72" name="Elbow Connector 71"/>
            <p:cNvCxnSpPr/>
            <p:nvPr/>
          </p:nvCxnSpPr>
          <p:spPr>
            <a:xfrm>
              <a:off x="6368112" y="4004735"/>
              <a:ext cx="1905000" cy="1405465"/>
            </a:xfrm>
            <a:prstGeom prst="bentConnector3">
              <a:avLst>
                <a:gd name="adj1" fmla="val -222"/>
              </a:avLst>
            </a:prstGeom>
            <a:ln w="952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Elbow Connector 100"/>
            <p:cNvCxnSpPr>
              <a:stCxn id="102" idx="3"/>
              <a:endCxn id="37" idx="1"/>
            </p:cNvCxnSpPr>
            <p:nvPr/>
          </p:nvCxnSpPr>
          <p:spPr>
            <a:xfrm flipH="1" flipV="1">
              <a:off x="2949534" y="4372690"/>
              <a:ext cx="5587721" cy="732710"/>
            </a:xfrm>
            <a:prstGeom prst="bentConnector5">
              <a:avLst>
                <a:gd name="adj1" fmla="val -4091"/>
                <a:gd name="adj2" fmla="val -94754"/>
                <a:gd name="adj3" fmla="val 103030"/>
              </a:avLst>
            </a:prstGeom>
            <a:ln w="952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4" name="Line 28"/>
            <p:cNvSpPr>
              <a:spLocks noChangeShapeType="1"/>
            </p:cNvSpPr>
            <p:nvPr/>
          </p:nvSpPr>
          <p:spPr bwMode="auto">
            <a:xfrm flipV="1">
              <a:off x="5072712" y="1600200"/>
              <a:ext cx="9144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 dirty="0">
                <a:solidFill>
                  <a:srgbClr val="006600"/>
                </a:solidFill>
              </a:endParaRPr>
            </a:p>
          </p:txBody>
        </p:sp>
        <p:sp>
          <p:nvSpPr>
            <p:cNvPr id="75" name="Oval 74"/>
            <p:cNvSpPr/>
            <p:nvPr/>
          </p:nvSpPr>
          <p:spPr>
            <a:xfrm>
              <a:off x="3929712" y="1295400"/>
              <a:ext cx="1142999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100" b="1" dirty="0">
                  <a:solidFill>
                    <a:srgbClr val="006600"/>
                  </a:solidFill>
                </a:rPr>
                <a:t>Left Shift 2-bit</a:t>
              </a:r>
              <a:endParaRPr lang="en-SG" sz="1100" b="1" dirty="0">
                <a:solidFill>
                  <a:srgbClr val="006600"/>
                </a:solidFill>
              </a:endParaRPr>
            </a:p>
          </p:txBody>
        </p:sp>
        <p:sp>
          <p:nvSpPr>
            <p:cNvPr id="76" name="Rectangle 152"/>
            <p:cNvSpPr>
              <a:spLocks noChangeArrowheads="1"/>
            </p:cNvSpPr>
            <p:nvPr/>
          </p:nvSpPr>
          <p:spPr bwMode="auto">
            <a:xfrm>
              <a:off x="1867549" y="533400"/>
              <a:ext cx="457200" cy="762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r>
                <a:rPr lang="en-US" sz="1400" b="1" dirty="0">
                  <a:solidFill>
                    <a:srgbClr val="006600"/>
                  </a:solidFill>
                </a:rPr>
                <a:t>PC</a:t>
              </a:r>
            </a:p>
          </p:txBody>
        </p:sp>
        <p:grpSp>
          <p:nvGrpSpPr>
            <p:cNvPr id="77" name="Group 170"/>
            <p:cNvGrpSpPr/>
            <p:nvPr/>
          </p:nvGrpSpPr>
          <p:grpSpPr>
            <a:xfrm>
              <a:off x="2902599" y="533400"/>
              <a:ext cx="569913" cy="673099"/>
              <a:chOff x="3011487" y="674688"/>
              <a:chExt cx="569913" cy="673099"/>
            </a:xfrm>
          </p:grpSpPr>
          <p:sp>
            <p:nvSpPr>
              <p:cNvPr id="133" name="Line 155"/>
              <p:cNvSpPr>
                <a:spLocks noChangeShapeType="1"/>
              </p:cNvSpPr>
              <p:nvPr/>
            </p:nvSpPr>
            <p:spPr bwMode="auto">
              <a:xfrm>
                <a:off x="3011487" y="674688"/>
                <a:ext cx="569912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4" name="Line 156"/>
              <p:cNvSpPr>
                <a:spLocks noChangeShapeType="1"/>
              </p:cNvSpPr>
              <p:nvPr/>
            </p:nvSpPr>
            <p:spPr bwMode="auto">
              <a:xfrm>
                <a:off x="3581400" y="8509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5" name="Line 157"/>
              <p:cNvSpPr>
                <a:spLocks noChangeShapeType="1"/>
              </p:cNvSpPr>
              <p:nvPr/>
            </p:nvSpPr>
            <p:spPr bwMode="auto">
              <a:xfrm flipH="1">
                <a:off x="3011487" y="1155700"/>
                <a:ext cx="569912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6" name="Line 158"/>
              <p:cNvSpPr>
                <a:spLocks noChangeShapeType="1"/>
              </p:cNvSpPr>
              <p:nvPr/>
            </p:nvSpPr>
            <p:spPr bwMode="auto">
              <a:xfrm flipV="1">
                <a:off x="3011487" y="1076325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7" name="Line 159"/>
              <p:cNvSpPr>
                <a:spLocks noChangeShapeType="1"/>
              </p:cNvSpPr>
              <p:nvPr/>
            </p:nvSpPr>
            <p:spPr bwMode="auto">
              <a:xfrm flipV="1">
                <a:off x="3011487" y="995363"/>
                <a:ext cx="74612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8" name="Line 160"/>
              <p:cNvSpPr>
                <a:spLocks noChangeShapeType="1"/>
              </p:cNvSpPr>
              <p:nvPr/>
            </p:nvSpPr>
            <p:spPr bwMode="auto">
              <a:xfrm>
                <a:off x="3011487" y="900113"/>
                <a:ext cx="74612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9" name="Line 161"/>
              <p:cNvSpPr>
                <a:spLocks noChangeShapeType="1"/>
              </p:cNvSpPr>
              <p:nvPr/>
            </p:nvSpPr>
            <p:spPr bwMode="auto">
              <a:xfrm flipV="1">
                <a:off x="3011487" y="674688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40" name="Text Box 162"/>
              <p:cNvSpPr txBox="1">
                <a:spLocks noChangeArrowheads="1"/>
              </p:cNvSpPr>
              <p:nvPr/>
            </p:nvSpPr>
            <p:spPr bwMode="auto">
              <a:xfrm>
                <a:off x="3024187" y="8382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>
                    <a:solidFill>
                      <a:srgbClr val="006600"/>
                    </a:solidFill>
                    <a:latin typeface="Verdana" pitchFamily="34" charset="0"/>
                  </a:rPr>
                  <a:t>Add</a:t>
                </a:r>
              </a:p>
            </p:txBody>
          </p:sp>
        </p:grpSp>
        <p:sp>
          <p:nvSpPr>
            <p:cNvPr id="78" name="Line 163"/>
            <p:cNvSpPr>
              <a:spLocks noChangeShapeType="1"/>
            </p:cNvSpPr>
            <p:nvPr/>
          </p:nvSpPr>
          <p:spPr bwMode="auto">
            <a:xfrm>
              <a:off x="2639074" y="1087438"/>
              <a:ext cx="265112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79" name="Text Box 167"/>
            <p:cNvSpPr txBox="1">
              <a:spLocks noChangeArrowheads="1"/>
            </p:cNvSpPr>
            <p:nvPr/>
          </p:nvSpPr>
          <p:spPr bwMode="auto">
            <a:xfrm>
              <a:off x="2427937" y="942201"/>
              <a:ext cx="201612" cy="276999"/>
            </a:xfrm>
            <a:prstGeom prst="rect">
              <a:avLst/>
            </a:prstGeom>
            <a:noFill/>
            <a:ln w="38100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80" name="Line 175"/>
            <p:cNvSpPr>
              <a:spLocks noChangeShapeType="1"/>
            </p:cNvSpPr>
            <p:nvPr/>
          </p:nvSpPr>
          <p:spPr bwMode="auto">
            <a:xfrm flipV="1">
              <a:off x="2324747" y="674298"/>
              <a:ext cx="576983" cy="1150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cxnSp>
          <p:nvCxnSpPr>
            <p:cNvPr id="81" name="Straight Arrow Connector 136"/>
            <p:cNvCxnSpPr/>
            <p:nvPr/>
          </p:nvCxnSpPr>
          <p:spPr>
            <a:xfrm>
              <a:off x="4463112" y="838200"/>
              <a:ext cx="1522413" cy="351365"/>
            </a:xfrm>
            <a:prstGeom prst="bentConnector3">
              <a:avLst>
                <a:gd name="adj1" fmla="val 504"/>
              </a:avLst>
            </a:prstGeom>
            <a:noFill/>
            <a:ln w="952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82" name="Line 28"/>
            <p:cNvSpPr>
              <a:spLocks noChangeShapeType="1"/>
            </p:cNvSpPr>
            <p:nvPr/>
          </p:nvSpPr>
          <p:spPr bwMode="auto">
            <a:xfrm flipV="1">
              <a:off x="3472512" y="838200"/>
              <a:ext cx="3505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83" name="Line 28"/>
            <p:cNvSpPr>
              <a:spLocks noChangeShapeType="1"/>
            </p:cNvSpPr>
            <p:nvPr/>
          </p:nvSpPr>
          <p:spPr bwMode="auto">
            <a:xfrm flipV="1">
              <a:off x="6596712" y="1447800"/>
              <a:ext cx="3810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grpSp>
          <p:nvGrpSpPr>
            <p:cNvPr id="84" name="Group 108"/>
            <p:cNvGrpSpPr/>
            <p:nvPr/>
          </p:nvGrpSpPr>
          <p:grpSpPr>
            <a:xfrm>
              <a:off x="5987112" y="1066800"/>
              <a:ext cx="587374" cy="673099"/>
              <a:chOff x="5945188" y="2195513"/>
              <a:chExt cx="587374" cy="673099"/>
            </a:xfrm>
          </p:grpSpPr>
          <p:sp>
            <p:nvSpPr>
              <p:cNvPr id="125" name="Line 176"/>
              <p:cNvSpPr>
                <a:spLocks noChangeShapeType="1"/>
              </p:cNvSpPr>
              <p:nvPr/>
            </p:nvSpPr>
            <p:spPr bwMode="auto">
              <a:xfrm>
                <a:off x="5945188" y="2195513"/>
                <a:ext cx="571500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6" name="Line 177"/>
              <p:cNvSpPr>
                <a:spLocks noChangeShapeType="1"/>
              </p:cNvSpPr>
              <p:nvPr/>
            </p:nvSpPr>
            <p:spPr bwMode="auto">
              <a:xfrm>
                <a:off x="6516688" y="2371725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7" name="Line 178"/>
              <p:cNvSpPr>
                <a:spLocks noChangeShapeType="1"/>
              </p:cNvSpPr>
              <p:nvPr/>
            </p:nvSpPr>
            <p:spPr bwMode="auto">
              <a:xfrm flipH="1">
                <a:off x="5945188" y="2676525"/>
                <a:ext cx="571500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8" name="Line 179"/>
              <p:cNvSpPr>
                <a:spLocks noChangeShapeType="1"/>
              </p:cNvSpPr>
              <p:nvPr/>
            </p:nvSpPr>
            <p:spPr bwMode="auto">
              <a:xfrm flipV="1">
                <a:off x="5945188" y="2597150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9" name="Line 180"/>
              <p:cNvSpPr>
                <a:spLocks noChangeShapeType="1"/>
              </p:cNvSpPr>
              <p:nvPr/>
            </p:nvSpPr>
            <p:spPr bwMode="auto">
              <a:xfrm flipV="1">
                <a:off x="5945188" y="2516188"/>
                <a:ext cx="76200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0" name="Line 181"/>
              <p:cNvSpPr>
                <a:spLocks noChangeShapeType="1"/>
              </p:cNvSpPr>
              <p:nvPr/>
            </p:nvSpPr>
            <p:spPr bwMode="auto">
              <a:xfrm>
                <a:off x="5945188" y="2420938"/>
                <a:ext cx="76200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1" name="Line 182"/>
              <p:cNvSpPr>
                <a:spLocks noChangeShapeType="1"/>
              </p:cNvSpPr>
              <p:nvPr/>
            </p:nvSpPr>
            <p:spPr bwMode="auto">
              <a:xfrm flipV="1">
                <a:off x="5945188" y="2195513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2" name="Text Box 183"/>
              <p:cNvSpPr txBox="1">
                <a:spLocks noChangeArrowheads="1"/>
              </p:cNvSpPr>
              <p:nvPr/>
            </p:nvSpPr>
            <p:spPr bwMode="auto">
              <a:xfrm>
                <a:off x="6000750" y="23622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006600"/>
                    </a:solidFill>
                    <a:latin typeface="Verdana" pitchFamily="34" charset="0"/>
                  </a:rPr>
                  <a:t>Add</a:t>
                </a:r>
              </a:p>
            </p:txBody>
          </p:sp>
        </p:grpSp>
        <p:sp>
          <p:nvSpPr>
            <p:cNvPr id="85" name="Line 16"/>
            <p:cNvSpPr>
              <a:spLocks noChangeShapeType="1"/>
            </p:cNvSpPr>
            <p:nvPr/>
          </p:nvSpPr>
          <p:spPr bwMode="auto">
            <a:xfrm>
              <a:off x="7130112" y="1524000"/>
              <a:ext cx="0" cy="30480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cxnSp>
          <p:nvCxnSpPr>
            <p:cNvPr id="86" name="Straight Arrow Connector 136"/>
            <p:cNvCxnSpPr>
              <a:stCxn id="113" idx="3"/>
              <a:endCxn id="76" idx="0"/>
            </p:cNvCxnSpPr>
            <p:nvPr/>
          </p:nvCxnSpPr>
          <p:spPr>
            <a:xfrm flipH="1" flipV="1">
              <a:off x="2096149" y="533400"/>
              <a:ext cx="5145706" cy="609600"/>
            </a:xfrm>
            <a:prstGeom prst="bentConnector4">
              <a:avLst>
                <a:gd name="adj1" fmla="val -4443"/>
                <a:gd name="adj2" fmla="val 1375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87" name="Straight Connector 86"/>
            <p:cNvCxnSpPr>
              <a:endCxn id="75" idx="4"/>
            </p:cNvCxnSpPr>
            <p:nvPr/>
          </p:nvCxnSpPr>
          <p:spPr>
            <a:xfrm flipV="1">
              <a:off x="4463112" y="1828800"/>
              <a:ext cx="38100" cy="2895600"/>
            </a:xfrm>
            <a:prstGeom prst="line">
              <a:avLst/>
            </a:prstGeom>
            <a:ln w="952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8" name="Rectangle 52"/>
            <p:cNvSpPr>
              <a:spLocks noChangeArrowheads="1"/>
            </p:cNvSpPr>
            <p:nvPr/>
          </p:nvSpPr>
          <p:spPr bwMode="auto">
            <a:xfrm>
              <a:off x="424512" y="228600"/>
              <a:ext cx="1175657" cy="1524000"/>
            </a:xfrm>
            <a:prstGeom prst="rect">
              <a:avLst/>
            </a:prstGeom>
            <a:noFill/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89" name="Text Box 55"/>
            <p:cNvSpPr txBox="1">
              <a:spLocks noChangeArrowheads="1"/>
            </p:cNvSpPr>
            <p:nvPr/>
          </p:nvSpPr>
          <p:spPr bwMode="auto">
            <a:xfrm>
              <a:off x="424512" y="228600"/>
              <a:ext cx="1152881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90" name="Text Box 49"/>
            <p:cNvSpPr txBox="1">
              <a:spLocks noChangeArrowheads="1"/>
            </p:cNvSpPr>
            <p:nvPr/>
          </p:nvSpPr>
          <p:spPr bwMode="auto">
            <a:xfrm>
              <a:off x="5642624" y="3259137"/>
              <a:ext cx="801688" cy="246063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is0?</a:t>
              </a:r>
            </a:p>
          </p:txBody>
        </p:sp>
        <p:sp>
          <p:nvSpPr>
            <p:cNvPr id="91" name="Text Box 56"/>
            <p:cNvSpPr txBox="1">
              <a:spLocks noChangeArrowheads="1"/>
            </p:cNvSpPr>
            <p:nvPr/>
          </p:nvSpPr>
          <p:spPr bwMode="auto">
            <a:xfrm>
              <a:off x="983357" y="1524000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cxnSp>
          <p:nvCxnSpPr>
            <p:cNvPr id="92" name="Straight Arrow Connector 136"/>
            <p:cNvCxnSpPr>
              <a:endCxn id="91" idx="3"/>
            </p:cNvCxnSpPr>
            <p:nvPr/>
          </p:nvCxnSpPr>
          <p:spPr>
            <a:xfrm rot="5400000">
              <a:off x="1506393" y="746919"/>
              <a:ext cx="960438" cy="838200"/>
            </a:xfrm>
            <a:prstGeom prst="bentConnector2">
              <a:avLst/>
            </a:prstGeom>
            <a:noFill/>
            <a:ln w="952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93" name="Text Box 56"/>
            <p:cNvSpPr txBox="1">
              <a:spLocks noChangeArrowheads="1"/>
            </p:cNvSpPr>
            <p:nvPr/>
          </p:nvSpPr>
          <p:spPr bwMode="auto">
            <a:xfrm>
              <a:off x="424512" y="990600"/>
              <a:ext cx="9909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  <p:cxnSp>
          <p:nvCxnSpPr>
            <p:cNvPr id="94" name="Straight Arrow Connector 136"/>
            <p:cNvCxnSpPr>
              <a:stCxn id="93" idx="1"/>
              <a:endCxn id="149" idx="2"/>
            </p:cNvCxnSpPr>
            <p:nvPr/>
          </p:nvCxnSpPr>
          <p:spPr>
            <a:xfrm rot="10800000" flipV="1">
              <a:off x="424512" y="1113710"/>
              <a:ext cx="12700" cy="2524839"/>
            </a:xfrm>
            <a:prstGeom prst="bentConnector3">
              <a:avLst>
                <a:gd name="adj1" fmla="val 2550000"/>
              </a:avLst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95" name="Left Bracket 94"/>
            <p:cNvSpPr/>
            <p:nvPr/>
          </p:nvSpPr>
          <p:spPr>
            <a:xfrm>
              <a:off x="424512" y="1905000"/>
              <a:ext cx="76200" cy="4038600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96" name="Text Box 319"/>
            <p:cNvSpPr txBox="1">
              <a:spLocks noChangeArrowheads="1"/>
            </p:cNvSpPr>
            <p:nvPr/>
          </p:nvSpPr>
          <p:spPr bwMode="auto">
            <a:xfrm>
              <a:off x="1643712" y="4800600"/>
              <a:ext cx="805028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RegDst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97" name="Line 16"/>
            <p:cNvSpPr>
              <a:spLocks noChangeShapeType="1"/>
            </p:cNvSpPr>
            <p:nvPr/>
          </p:nvSpPr>
          <p:spPr bwMode="auto">
            <a:xfrm flipH="1">
              <a:off x="2253312" y="4724400"/>
              <a:ext cx="0" cy="15240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8" name="Line 60"/>
            <p:cNvSpPr>
              <a:spLocks noChangeShapeType="1"/>
            </p:cNvSpPr>
            <p:nvPr/>
          </p:nvSpPr>
          <p:spPr bwMode="auto">
            <a:xfrm>
              <a:off x="7282512" y="5249334"/>
              <a:ext cx="0" cy="30480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99" name="Text Box 62"/>
            <p:cNvSpPr txBox="1">
              <a:spLocks noChangeArrowheads="1"/>
            </p:cNvSpPr>
            <p:nvPr/>
          </p:nvSpPr>
          <p:spPr bwMode="auto">
            <a:xfrm>
              <a:off x="6749112" y="5486400"/>
              <a:ext cx="1029449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MemRead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00" name="Line 16"/>
            <p:cNvSpPr>
              <a:spLocks noChangeShapeType="1"/>
            </p:cNvSpPr>
            <p:nvPr/>
          </p:nvSpPr>
          <p:spPr bwMode="auto">
            <a:xfrm>
              <a:off x="4996512" y="3810000"/>
              <a:ext cx="0" cy="1920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1" name="Line 16"/>
            <p:cNvSpPr>
              <a:spLocks noChangeShapeType="1"/>
            </p:cNvSpPr>
            <p:nvPr/>
          </p:nvSpPr>
          <p:spPr bwMode="auto">
            <a:xfrm>
              <a:off x="8408260" y="4479982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02" name="Rounded Rectangle 101"/>
            <p:cNvSpPr/>
            <p:nvPr/>
          </p:nvSpPr>
          <p:spPr>
            <a:xfrm>
              <a:off x="8273112" y="4648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rgbClr val="006600"/>
                  </a:solidFill>
                </a:rPr>
                <a:t>MUX</a:t>
              </a:r>
              <a:endParaRPr lang="en-SG" sz="1600" b="1" dirty="0">
                <a:solidFill>
                  <a:srgbClr val="006600"/>
                </a:solidFill>
              </a:endParaRPr>
            </a:p>
          </p:txBody>
        </p:sp>
        <p:sp>
          <p:nvSpPr>
            <p:cNvPr id="103" name="Rounded Rectangle 102"/>
            <p:cNvSpPr/>
            <p:nvPr/>
          </p:nvSpPr>
          <p:spPr>
            <a:xfrm rot="5400000">
              <a:off x="2405712" y="1676400"/>
              <a:ext cx="1371600" cy="762000"/>
            </a:xfrm>
            <a:prstGeom prst="roundRect">
              <a:avLst/>
            </a:prstGeom>
            <a:solidFill>
              <a:schemeClr val="tx2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400" b="1" dirty="0">
                  <a:solidFill>
                    <a:srgbClr val="C00000"/>
                  </a:solidFill>
                </a:rPr>
                <a:t>Control</a:t>
              </a:r>
            </a:p>
          </p:txBody>
        </p:sp>
        <p:cxnSp>
          <p:nvCxnSpPr>
            <p:cNvPr id="104" name="Elbow Connector 167"/>
            <p:cNvCxnSpPr>
              <a:endCxn id="123" idx="2"/>
            </p:cNvCxnSpPr>
            <p:nvPr/>
          </p:nvCxnSpPr>
          <p:spPr>
            <a:xfrm>
              <a:off x="3472512" y="2209800"/>
              <a:ext cx="3759892" cy="1334854"/>
            </a:xfrm>
            <a:prstGeom prst="bentConnector4">
              <a:avLst>
                <a:gd name="adj1" fmla="val 99996"/>
                <a:gd name="adj2" fmla="val 117125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5" name="Elbow Connector 104"/>
            <p:cNvCxnSpPr/>
            <p:nvPr/>
          </p:nvCxnSpPr>
          <p:spPr>
            <a:xfrm>
              <a:off x="3495516" y="2070340"/>
              <a:ext cx="4929996" cy="2425460"/>
            </a:xfrm>
            <a:prstGeom prst="bentConnector3">
              <a:avLst>
                <a:gd name="adj1" fmla="val 99694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6" name="Elbow Connector 105"/>
            <p:cNvCxnSpPr/>
            <p:nvPr/>
          </p:nvCxnSpPr>
          <p:spPr>
            <a:xfrm>
              <a:off x="3472512" y="2438400"/>
              <a:ext cx="1524000" cy="1371600"/>
            </a:xfrm>
            <a:prstGeom prst="bentConnector3">
              <a:avLst>
                <a:gd name="adj1" fmla="val 99811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7" name="Elbow Connector 106"/>
            <p:cNvCxnSpPr/>
            <p:nvPr/>
          </p:nvCxnSpPr>
          <p:spPr>
            <a:xfrm>
              <a:off x="3472512" y="2590800"/>
              <a:ext cx="3810000" cy="2971800"/>
            </a:xfrm>
            <a:prstGeom prst="bentConnector3">
              <a:avLst>
                <a:gd name="adj1" fmla="val 21698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8" name="Elbow Connector 107"/>
            <p:cNvCxnSpPr/>
            <p:nvPr/>
          </p:nvCxnSpPr>
          <p:spPr>
            <a:xfrm rot="16200000" flipH="1">
              <a:off x="2253312" y="3352800"/>
              <a:ext cx="1905000" cy="685800"/>
            </a:xfrm>
            <a:prstGeom prst="bentConnector3">
              <a:avLst>
                <a:gd name="adj1" fmla="val 100717"/>
              </a:avLst>
            </a:prstGeom>
            <a:ln w="190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9" name="Elbow Connector 108"/>
            <p:cNvCxnSpPr/>
            <p:nvPr/>
          </p:nvCxnSpPr>
          <p:spPr>
            <a:xfrm rot="16200000" flipH="1">
              <a:off x="881712" y="3505200"/>
              <a:ext cx="2438400" cy="304800"/>
            </a:xfrm>
            <a:prstGeom prst="bentConnector3">
              <a:avLst>
                <a:gd name="adj1" fmla="val 99653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0" name="Straight Connector 109"/>
            <p:cNvCxnSpPr/>
            <p:nvPr/>
          </p:nvCxnSpPr>
          <p:spPr>
            <a:xfrm>
              <a:off x="1948512" y="2438400"/>
              <a:ext cx="762000" cy="0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1" name="Straight Connector 110"/>
            <p:cNvCxnSpPr>
              <a:endCxn id="103" idx="2"/>
            </p:cNvCxnSpPr>
            <p:nvPr/>
          </p:nvCxnSpPr>
          <p:spPr>
            <a:xfrm>
              <a:off x="1186512" y="2057400"/>
              <a:ext cx="1524000" cy="0"/>
            </a:xfrm>
            <a:prstGeom prst="line">
              <a:avLst/>
            </a:prstGeom>
            <a:ln w="2222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2" name="Text Box 319"/>
            <p:cNvSpPr txBox="1">
              <a:spLocks noChangeArrowheads="1"/>
            </p:cNvSpPr>
            <p:nvPr/>
          </p:nvSpPr>
          <p:spPr bwMode="auto">
            <a:xfrm>
              <a:off x="7053912" y="1600200"/>
              <a:ext cx="683199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PCSrc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6977712" y="6858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rgbClr val="006600"/>
                  </a:solidFill>
                </a:rPr>
                <a:t>MUX</a:t>
              </a:r>
              <a:endParaRPr lang="en-SG" sz="1600" b="1" dirty="0">
                <a:solidFill>
                  <a:srgbClr val="006600"/>
                </a:solidFill>
              </a:endParaRPr>
            </a:p>
          </p:txBody>
        </p:sp>
        <p:cxnSp>
          <p:nvCxnSpPr>
            <p:cNvPr id="114" name="Elbow Connector 167"/>
            <p:cNvCxnSpPr/>
            <p:nvPr/>
          </p:nvCxnSpPr>
          <p:spPr>
            <a:xfrm flipV="1">
              <a:off x="3472512" y="1779233"/>
              <a:ext cx="3094608" cy="170158"/>
            </a:xfrm>
            <a:prstGeom prst="bentConnector3">
              <a:avLst>
                <a:gd name="adj1" fmla="val 50000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5" name="Elbow Connector 167"/>
            <p:cNvCxnSpPr/>
            <p:nvPr/>
          </p:nvCxnSpPr>
          <p:spPr>
            <a:xfrm rot="5400000" flipH="1" flipV="1">
              <a:off x="5529912" y="2590800"/>
              <a:ext cx="1524000" cy="152400"/>
            </a:xfrm>
            <a:prstGeom prst="bentConnector3">
              <a:avLst>
                <a:gd name="adj1" fmla="val -97"/>
              </a:avLst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6" name="Straight Connector 115"/>
            <p:cNvCxnSpPr/>
            <p:nvPr/>
          </p:nvCxnSpPr>
          <p:spPr>
            <a:xfrm>
              <a:off x="6368112" y="1905000"/>
              <a:ext cx="152400" cy="0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7" name="Flowchart: Delay 116"/>
            <p:cNvSpPr/>
            <p:nvPr/>
          </p:nvSpPr>
          <p:spPr>
            <a:xfrm>
              <a:off x="6520512" y="1676400"/>
              <a:ext cx="304800" cy="304800"/>
            </a:xfrm>
            <a:prstGeom prst="flowChartDelay">
              <a:avLst/>
            </a:prstGeom>
            <a:solidFill>
              <a:schemeClr val="tx2">
                <a:lumMod val="20000"/>
                <a:lumOff val="80000"/>
              </a:schemeClr>
            </a:solidFill>
            <a:ln w="15875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cxnSp>
          <p:nvCxnSpPr>
            <p:cNvPr id="118" name="Straight Connector 117"/>
            <p:cNvCxnSpPr/>
            <p:nvPr/>
          </p:nvCxnSpPr>
          <p:spPr>
            <a:xfrm flipV="1">
              <a:off x="6825312" y="1823621"/>
              <a:ext cx="292223" cy="5179"/>
            </a:xfrm>
            <a:prstGeom prst="line">
              <a:avLst/>
            </a:prstGeom>
            <a:ln w="2222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9" name="Text Box 319"/>
            <p:cNvSpPr txBox="1">
              <a:spLocks noChangeArrowheads="1"/>
            </p:cNvSpPr>
            <p:nvPr/>
          </p:nvSpPr>
          <p:spPr bwMode="auto">
            <a:xfrm>
              <a:off x="3419613" y="1676400"/>
              <a:ext cx="788999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>
                  <a:solidFill>
                    <a:srgbClr val="660066"/>
                  </a:solidFill>
                  <a:latin typeface="Verdana" pitchFamily="34" charset="0"/>
                </a:rPr>
                <a:t>Branch</a:t>
              </a:r>
            </a:p>
          </p:txBody>
        </p:sp>
        <p:sp>
          <p:nvSpPr>
            <p:cNvPr id="120" name="Text Box 46"/>
            <p:cNvSpPr txBox="1">
              <a:spLocks noChangeArrowheads="1"/>
            </p:cNvSpPr>
            <p:nvPr/>
          </p:nvSpPr>
          <p:spPr bwMode="auto">
            <a:xfrm>
              <a:off x="5301312" y="4648200"/>
              <a:ext cx="1138452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ALUcontrol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21" name="Text Box 324"/>
            <p:cNvSpPr txBox="1">
              <a:spLocks noChangeArrowheads="1"/>
            </p:cNvSpPr>
            <p:nvPr/>
          </p:nvSpPr>
          <p:spPr bwMode="auto">
            <a:xfrm>
              <a:off x="1186512" y="2057400"/>
              <a:ext cx="1077539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[31:26]</a:t>
              </a:r>
            </a:p>
          </p:txBody>
        </p:sp>
        <p:sp>
          <p:nvSpPr>
            <p:cNvPr id="122" name="Text Box 319"/>
            <p:cNvSpPr txBox="1">
              <a:spLocks noChangeArrowheads="1"/>
            </p:cNvSpPr>
            <p:nvPr/>
          </p:nvSpPr>
          <p:spPr bwMode="auto">
            <a:xfrm>
              <a:off x="7854750" y="4200376"/>
              <a:ext cx="1136850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MemToReg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23" name="Text Box 63"/>
            <p:cNvSpPr txBox="1">
              <a:spLocks noChangeArrowheads="1"/>
            </p:cNvSpPr>
            <p:nvPr/>
          </p:nvSpPr>
          <p:spPr bwMode="auto">
            <a:xfrm>
              <a:off x="6696039" y="3267655"/>
              <a:ext cx="1072730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24" name="Text Box 319"/>
            <p:cNvSpPr txBox="1">
              <a:spLocks noChangeArrowheads="1"/>
            </p:cNvSpPr>
            <p:nvPr/>
          </p:nvSpPr>
          <p:spPr bwMode="auto">
            <a:xfrm>
              <a:off x="4650287" y="3609201"/>
              <a:ext cx="803425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</p:grpSp>
      <p:sp>
        <p:nvSpPr>
          <p:cNvPr id="153" name="Rectangle 152"/>
          <p:cNvSpPr/>
          <p:nvPr/>
        </p:nvSpPr>
        <p:spPr>
          <a:xfrm>
            <a:off x="8610600" y="0"/>
            <a:ext cx="533400" cy="3200400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The Control Unit </a:t>
            </a:r>
            <a:r>
              <a:rPr lang="en-US" sz="2400" dirty="0">
                <a:solidFill>
                  <a:schemeClr val="tx1"/>
                </a:solidFill>
              </a:rPr>
              <a:t>v0.5</a:t>
            </a:r>
          </a:p>
        </p:txBody>
      </p:sp>
    </p:spTree>
    <p:extLst>
      <p:ext uri="{BB962C8B-B14F-4D97-AF65-F5344CB8AC3E}">
        <p14:creationId xmlns:p14="http://schemas.microsoft.com/office/powerpoint/2010/main" val="368975112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B227AB-2E92-E3C7-A0C6-7F165266D7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C5461-F81C-989D-24C1-6057AF019B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523008" y="5493609"/>
            <a:ext cx="5244353" cy="83099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00FF"/>
                </a:solidFill>
              </a:rPr>
              <a:t>Scan</a:t>
            </a:r>
            <a:r>
              <a:rPr lang="en-US" dirty="0"/>
              <a:t> and ask your questions here! (May be obscured in some slides)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364FB51-AE44-1DD8-051F-ECF4BB553A8F}"/>
              </a:ext>
            </a:extLst>
          </p:cNvPr>
          <p:cNvSpPr txBox="1"/>
          <p:nvPr/>
        </p:nvSpPr>
        <p:spPr>
          <a:xfrm>
            <a:off x="578224" y="2918014"/>
            <a:ext cx="811677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Ask at</a:t>
            </a:r>
          </a:p>
          <a:p>
            <a:r>
              <a:rPr lang="en-US" sz="2400" dirty="0">
                <a:hlinkClick r:id="rId2"/>
              </a:rPr>
              <a:t>https://sets.netlify.app/module/676ca3a07d7f5ffc1741dc65</a:t>
            </a:r>
            <a:endParaRPr lang="en-US" sz="24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954011FF-7FFB-6F04-59EC-D8C1DA753FF9}"/>
              </a:ext>
            </a:extLst>
          </p:cNvPr>
          <p:cNvSpPr txBox="1"/>
          <p:nvPr/>
        </p:nvSpPr>
        <p:spPr>
          <a:xfrm>
            <a:off x="3909059" y="4412424"/>
            <a:ext cx="87716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/>
              <a:t>OR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CF3ABB02-DEE7-0BB8-60DE-1B085766E91E}"/>
              </a:ext>
            </a:extLst>
          </p:cNvPr>
          <p:cNvCxnSpPr>
            <a:cxnSpLocks/>
          </p:cNvCxnSpPr>
          <p:nvPr/>
        </p:nvCxnSpPr>
        <p:spPr>
          <a:xfrm flipH="1">
            <a:off x="743361" y="5999517"/>
            <a:ext cx="2697151" cy="473646"/>
          </a:xfrm>
          <a:prstGeom prst="straightConnector1">
            <a:avLst/>
          </a:prstGeom>
          <a:ln w="47625">
            <a:solidFill>
              <a:schemeClr val="tx1"/>
            </a:solidFill>
            <a:headEnd w="lg" len="med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80677409"/>
      </p:ext>
    </p:extLst>
  </p:cSld>
  <p:clrMapOvr>
    <a:masterClrMapping/>
  </p:clrMapOvr>
  <p:transition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Closer Look at ALU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20</a:t>
            </a:fld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74515"/>
            <a:ext cx="8229600" cy="2183086"/>
          </a:xfrm>
        </p:spPr>
        <p:txBody>
          <a:bodyPr>
            <a:normAutofit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The ALU is a combinational circuit:</a:t>
            </a:r>
          </a:p>
          <a:p>
            <a:pPr marL="631825" lvl="1" indent="-26987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Capable of performing several arithmetic operations</a:t>
            </a:r>
          </a:p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 Lecture #11:</a:t>
            </a:r>
          </a:p>
          <a:p>
            <a:pPr marL="631825" lvl="1" indent="-269875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noted the required operations for the MIPS subset</a:t>
            </a:r>
          </a:p>
          <a:p>
            <a:endParaRPr lang="en-US" dirty="0"/>
          </a:p>
        </p:txBody>
      </p:sp>
      <p:graphicFrame>
        <p:nvGraphicFramePr>
          <p:cNvPr id="9" name="Group 8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96597774"/>
              </p:ext>
            </p:extLst>
          </p:nvPr>
        </p:nvGraphicFramePr>
        <p:xfrm>
          <a:off x="5486400" y="3429000"/>
          <a:ext cx="2971800" cy="2560320"/>
        </p:xfrm>
        <a:graphic>
          <a:graphicData uri="http://schemas.openxmlformats.org/drawingml/2006/table">
            <a:tbl>
              <a:tblPr/>
              <a:tblGrid>
                <a:gridCol w="1485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5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4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ALUcontrol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533400" y="3581400"/>
            <a:ext cx="4953000" cy="1656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65000"/>
              <a:buFont typeface="Wingdings" pitchFamily="2" charset="2"/>
              <a:buChar char="n"/>
              <a:tabLst/>
              <a:defRPr/>
            </a:pPr>
            <a:r>
              <a:rPr lang="en-US" sz="3000" kern="0" dirty="0">
                <a:latin typeface="+mn-lt"/>
                <a:cs typeface="+mn-cs"/>
              </a:rPr>
              <a:t>Question:</a:t>
            </a:r>
          </a:p>
          <a:p>
            <a:pPr marL="800100" lvl="1" indent="-3429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Wingdings" pitchFamily="2" charset="2"/>
              <a:buChar char="n"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How</a:t>
            </a:r>
            <a:r>
              <a:rPr kumimoji="0" lang="en-US" sz="26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is the </a:t>
            </a:r>
            <a:r>
              <a:rPr kumimoji="0" lang="en-US" sz="2600" b="1" i="0" u="none" strike="noStrike" kern="0" cap="none" spc="0" normalizeH="0" noProof="0" dirty="0" err="1">
                <a:ln>
                  <a:noFill/>
                </a:ln>
                <a:solidFill>
                  <a:srgbClr val="660066"/>
                </a:solidFill>
                <a:effectLst/>
                <a:uLnTx/>
                <a:uFillTx/>
                <a:latin typeface="Courier New" pitchFamily="49" charset="0"/>
                <a:cs typeface="Courier New" pitchFamily="49" charset="0"/>
              </a:rPr>
              <a:t>ALUcontrol</a:t>
            </a:r>
            <a:r>
              <a:rPr kumimoji="0" lang="en-US" sz="26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signal designed?</a:t>
            </a: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552785B-5CA9-49CB-8345-A203FB90B087}"/>
              </a:ext>
            </a:extLst>
          </p:cNvPr>
          <p:cNvSpPr txBox="1"/>
          <p:nvPr/>
        </p:nvSpPr>
        <p:spPr>
          <a:xfrm>
            <a:off x="6107723" y="646451"/>
            <a:ext cx="2735488" cy="1015663"/>
          </a:xfrm>
          <a:prstGeom prst="rect">
            <a:avLst/>
          </a:prstGeom>
          <a:solidFill>
            <a:srgbClr val="FFFFCC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b="1" dirty="0"/>
              <a:t>Note:</a:t>
            </a:r>
            <a:r>
              <a:rPr lang="en-SG" sz="2000" dirty="0"/>
              <a:t> We will cover combinational circuits after the recess.</a:t>
            </a:r>
          </a:p>
        </p:txBody>
      </p:sp>
    </p:spTree>
    <p:extLst>
      <p:ext uri="{BB962C8B-B14F-4D97-AF65-F5344CB8AC3E}">
        <p14:creationId xmlns:p14="http://schemas.microsoft.com/office/powerpoint/2010/main" val="3240678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One Bit At A Time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21</a:t>
            </a:fld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364714"/>
            <a:ext cx="8382000" cy="914400"/>
          </a:xfrm>
        </p:spPr>
        <p:txBody>
          <a:bodyPr>
            <a:normAutofit lnSpcReduction="10000"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simplified 1-bit MIPS ALU can be implemented as follows:</a:t>
            </a:r>
          </a:p>
          <a:p>
            <a:endParaRPr lang="en-US" dirty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0" y="2564157"/>
            <a:ext cx="4286250" cy="298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457200" y="2564157"/>
            <a:ext cx="4038600" cy="3068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 fontScale="77500" lnSpcReduction="20000"/>
          </a:bodyPr>
          <a:lstStyle/>
          <a:p>
            <a:pPr marL="271463" marR="0" lvl="0" indent="-271463" algn="l" defTabSz="914400" rtl="0" eaLnBrk="0" fontAlgn="base" latinLnBrk="0" hangingPunct="0">
              <a:lnSpc>
                <a:spcPct val="120000"/>
              </a:lnSpc>
              <a:spcBef>
                <a:spcPts val="6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31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4 control bits are needed:</a:t>
            </a:r>
            <a:endParaRPr kumimoji="0" lang="en-US" sz="30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631825" lvl="1" indent="-269875" eaLnBrk="0" hangingPunct="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b="1" kern="0" dirty="0" err="1">
                <a:latin typeface="Courier New" pitchFamily="49" charset="0"/>
                <a:cs typeface="Courier New" pitchFamily="49" charset="0"/>
              </a:rPr>
              <a:t>Ainvert</a:t>
            </a:r>
            <a:r>
              <a:rPr lang="en-US" sz="2800" kern="0" dirty="0">
                <a:latin typeface="+mn-lt"/>
                <a:cs typeface="+mn-cs"/>
              </a:rPr>
              <a:t>:</a:t>
            </a:r>
          </a:p>
          <a:p>
            <a:pPr marL="982663" lvl="2" indent="-260350" eaLnBrk="0" hangingPunc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600" kern="0" dirty="0">
                <a:latin typeface="+mn-lt"/>
                <a:cs typeface="+mn-cs"/>
              </a:rPr>
              <a:t>1 to invert input A</a:t>
            </a:r>
          </a:p>
          <a:p>
            <a:pPr marL="631825" lvl="1" indent="-269875" eaLnBrk="0" hangingPunct="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b="1" kern="0" dirty="0" err="1">
                <a:latin typeface="Courier New" pitchFamily="49" charset="0"/>
                <a:cs typeface="Courier New" pitchFamily="49" charset="0"/>
              </a:rPr>
              <a:t>Binvert</a:t>
            </a:r>
            <a:r>
              <a:rPr lang="en-US" sz="2800" b="1" kern="0" dirty="0">
                <a:latin typeface="Courier New" pitchFamily="49" charset="0"/>
                <a:cs typeface="Courier New" pitchFamily="49" charset="0"/>
              </a:rPr>
              <a:t>:</a:t>
            </a:r>
          </a:p>
          <a:p>
            <a:pPr marL="982663" lvl="2" indent="-260350" eaLnBrk="0" hangingPunc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600" kern="0" dirty="0">
                <a:latin typeface="+mn-lt"/>
                <a:cs typeface="+mn-cs"/>
              </a:rPr>
              <a:t>1 to invert input B</a:t>
            </a:r>
            <a:endParaRPr kumimoji="0" lang="en-US" sz="26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  <a:p>
            <a:pPr marL="631825" lvl="1" indent="-269875" eaLnBrk="0" hangingPunct="0">
              <a:lnSpc>
                <a:spcPct val="120000"/>
              </a:lnSpc>
              <a:spcBef>
                <a:spcPts val="6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800" b="1" kern="0" dirty="0">
                <a:latin typeface="Courier New" pitchFamily="49" charset="0"/>
                <a:cs typeface="Courier New" pitchFamily="49" charset="0"/>
              </a:rPr>
              <a:t>Operation</a:t>
            </a:r>
            <a:r>
              <a:rPr lang="en-US" sz="2800" kern="0" dirty="0">
                <a:latin typeface="+mn-lt"/>
                <a:cs typeface="+mn-cs"/>
              </a:rPr>
              <a:t> (2-bit) </a:t>
            </a:r>
          </a:p>
          <a:p>
            <a:pPr marL="1073150" lvl="2" indent="-350838" eaLnBrk="0" hangingPunct="0">
              <a:lnSpc>
                <a:spcPct val="120000"/>
              </a:lnSpc>
              <a:spcBef>
                <a:spcPts val="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kumimoji="0" lang="en-US" sz="26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 select one of the 3 results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638300" y="6324600"/>
            <a:ext cx="5715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Acknowledgement: Image taken from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NYU Course CSCI-UA.0436 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A4216FA-5B34-4D28-88AB-70E8213B5776}"/>
              </a:ext>
            </a:extLst>
          </p:cNvPr>
          <p:cNvSpPr txBox="1"/>
          <p:nvPr/>
        </p:nvSpPr>
        <p:spPr>
          <a:xfrm>
            <a:off x="4875797" y="527349"/>
            <a:ext cx="3982453" cy="707886"/>
          </a:xfrm>
          <a:prstGeom prst="rect">
            <a:avLst/>
          </a:prstGeom>
          <a:solidFill>
            <a:srgbClr val="FFFFCC"/>
          </a:solidFill>
          <a:ln>
            <a:solidFill>
              <a:schemeClr val="accent3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SG" sz="2000" b="1" dirty="0"/>
              <a:t>Note:</a:t>
            </a:r>
            <a:r>
              <a:rPr lang="en-SG" sz="2000" dirty="0"/>
              <a:t> We will revisit this when we cover combinational circuits later.</a:t>
            </a:r>
          </a:p>
        </p:txBody>
      </p:sp>
    </p:spTree>
    <p:extLst>
      <p:ext uri="{BB962C8B-B14F-4D97-AF65-F5344CB8AC3E}">
        <p14:creationId xmlns:p14="http://schemas.microsoft.com/office/powerpoint/2010/main" val="1873101905"/>
      </p:ext>
    </p:extLst>
  </p:cSld>
  <p:clrMapOvr>
    <a:masterClrMapping/>
  </p:clrMapOvr>
  <p:transition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One Bit At A Time (Aha!)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22</a:t>
            </a:fld>
            <a:endParaRPr dirty="0"/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1364713"/>
            <a:ext cx="8382000" cy="1389775"/>
          </a:xfrm>
        </p:spPr>
        <p:txBody>
          <a:bodyPr>
            <a:normAutofit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Can you see how the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r>
              <a:rPr lang="en-US" dirty="0"/>
              <a:t> (4-bit) signal controls the ALU?</a:t>
            </a:r>
          </a:p>
          <a:p>
            <a:pPr marL="541338" lvl="1" indent="-266700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Note: implementation for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slt</a:t>
            </a:r>
            <a:r>
              <a:rPr lang="en-US" dirty="0"/>
              <a:t> not shown</a:t>
            </a:r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57422" y="2885041"/>
            <a:ext cx="3781778" cy="2630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15"/>
          <p:cNvSpPr/>
          <p:nvPr/>
        </p:nvSpPr>
        <p:spPr>
          <a:xfrm>
            <a:off x="1638300" y="6324600"/>
            <a:ext cx="5715000" cy="381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tx1"/>
                </a:solidFill>
              </a:rPr>
              <a:t>Acknowledgement: Image taken from </a:t>
            </a:r>
            <a:r>
              <a:rPr lang="en-US" sz="1400" dirty="0">
                <a:solidFill>
                  <a:schemeClr val="tx1"/>
                </a:solidFill>
                <a:hlinkClick r:id="rId4"/>
              </a:rPr>
              <a:t>NYU Course CSCI-UA.0436 </a:t>
            </a:r>
            <a:endParaRPr lang="en-US" sz="1400" dirty="0">
              <a:solidFill>
                <a:schemeClr val="tx1"/>
              </a:solidFill>
            </a:endParaRPr>
          </a:p>
        </p:txBody>
      </p:sp>
      <p:graphicFrame>
        <p:nvGraphicFramePr>
          <p:cNvPr id="17" name="Group 8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37114253"/>
              </p:ext>
            </p:extLst>
          </p:nvPr>
        </p:nvGraphicFramePr>
        <p:xfrm>
          <a:off x="457200" y="2570444"/>
          <a:ext cx="4267200" cy="3349595"/>
        </p:xfrm>
        <a:graphic>
          <a:graphicData uri="http://schemas.openxmlformats.org/drawingml/2006/table">
            <a:tbl>
              <a:tblPr/>
              <a:tblGrid>
                <a:gridCol w="1066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85011">
                <a:tc gridSpan="3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ALUcontrol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3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Ainvert</a:t>
                      </a:r>
                      <a:endParaRPr kumimoji="0" lang="en-US" sz="14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ea typeface="+mn-ea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Binvert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3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3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23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23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2351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07192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Multilevel Decoding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23</a:t>
            </a:fld>
            <a:endParaRPr dirty="0"/>
          </a:p>
        </p:txBody>
      </p:sp>
      <p:sp>
        <p:nvSpPr>
          <p:cNvPr id="15" name="Content Placeholder 2"/>
          <p:cNvSpPr>
            <a:spLocks noGrp="1"/>
          </p:cNvSpPr>
          <p:nvPr>
            <p:ph idx="1"/>
          </p:nvPr>
        </p:nvSpPr>
        <p:spPr>
          <a:xfrm>
            <a:off x="457200" y="1474515"/>
            <a:ext cx="8229600" cy="4656410"/>
          </a:xfrm>
        </p:spPr>
        <p:txBody>
          <a:bodyPr>
            <a:normAutofit/>
          </a:bodyPr>
          <a:lstStyle/>
          <a:p>
            <a:pPr marL="271463" indent="-271463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Now we can start to design for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r>
              <a:rPr lang="en-US" dirty="0"/>
              <a:t> signal, which depends on:</a:t>
            </a:r>
          </a:p>
          <a:p>
            <a:pPr marL="631825" lvl="1" indent="-26987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Opcode (6-bit) field </a:t>
            </a:r>
            <a:r>
              <a:rPr lang="en-US" b="1" dirty="0"/>
              <a:t>and </a:t>
            </a:r>
            <a:r>
              <a:rPr lang="en-US" dirty="0"/>
              <a:t>Function Code (6-bit) field</a:t>
            </a:r>
            <a:endParaRPr lang="en-US" b="1" dirty="0"/>
          </a:p>
          <a:p>
            <a:pPr marL="271463" indent="-271463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Brute Force approach:</a:t>
            </a:r>
          </a:p>
          <a:p>
            <a:pPr marL="631825" lvl="1" indent="-26987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 </a:t>
            </a:r>
            <a:r>
              <a:rPr lang="en-US" dirty="0" err="1"/>
              <a:t>Opcode</a:t>
            </a:r>
            <a:r>
              <a:rPr lang="en-US" dirty="0"/>
              <a:t> and Function Code directly, i.e. finding expressions with 12 variables</a:t>
            </a:r>
          </a:p>
          <a:p>
            <a:pPr marL="271463" indent="-271463">
              <a:spcBef>
                <a:spcPts val="12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Multilevel Decoding approach:</a:t>
            </a:r>
          </a:p>
          <a:p>
            <a:pPr marL="631825" lvl="1" indent="-26987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Use some of the input to reduce the cases, then generate the full output</a:t>
            </a:r>
          </a:p>
          <a:p>
            <a:pPr marL="631825" lvl="1" indent="-269875">
              <a:spcBef>
                <a:spcPts val="6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Simplify the design process, reduce the size of the main controller, potentially speedup the circuit</a:t>
            </a:r>
          </a:p>
        </p:txBody>
      </p:sp>
    </p:spTree>
    <p:extLst>
      <p:ext uri="{BB962C8B-B14F-4D97-AF65-F5344CB8AC3E}">
        <p14:creationId xmlns:p14="http://schemas.microsoft.com/office/powerpoint/2010/main" val="3237403125"/>
      </p:ext>
    </p:extLst>
  </p:cSld>
  <p:clrMapOvr>
    <a:masterClrMapping/>
  </p:clrMapOvr>
  <p:transition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Intermediate Signal: </a:t>
            </a:r>
            <a:r>
              <a:rPr lang="en-SG" sz="40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ALUop</a:t>
            </a:r>
            <a:r>
              <a:rPr lang="en-SG" sz="3600" dirty="0">
                <a:solidFill>
                  <a:srgbClr val="0000FF"/>
                </a:solidFill>
              </a:rPr>
              <a:t> 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24</a:t>
            </a:fld>
            <a:endParaRPr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1411111"/>
            <a:ext cx="8229600" cy="4532488"/>
          </a:xfrm>
        </p:spPr>
        <p:txBody>
          <a:bodyPr>
            <a:normAutofit/>
          </a:bodyPr>
          <a:lstStyle/>
          <a:p>
            <a:pPr marL="271463" indent="-271463">
              <a:buClr>
                <a:schemeClr val="tx1">
                  <a:lumMod val="75000"/>
                  <a:lumOff val="25000"/>
                </a:schemeClr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b="1" dirty="0"/>
              <a:t>Basic Idea:</a:t>
            </a:r>
          </a:p>
          <a:p>
            <a:pPr marL="722313" lvl="1" indent="-271463">
              <a:buClrTx/>
              <a:buSzPct val="100000"/>
              <a:buFont typeface="+mj-lt"/>
              <a:buAutoNum type="arabicPeriod"/>
            </a:pPr>
            <a:r>
              <a:rPr lang="en-US" dirty="0"/>
              <a:t>Use </a:t>
            </a:r>
            <a:r>
              <a:rPr lang="en-US" dirty="0" err="1"/>
              <a:t>Opcode</a:t>
            </a:r>
            <a:r>
              <a:rPr lang="en-US" dirty="0"/>
              <a:t> to generate a 2-bit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ALUop</a:t>
            </a:r>
            <a:r>
              <a:rPr lang="en-US" dirty="0"/>
              <a:t> signal</a:t>
            </a:r>
          </a:p>
          <a:p>
            <a:pPr marL="1073150" lvl="2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Represents classification of the instructions:</a:t>
            </a:r>
          </a:p>
          <a:p>
            <a:pPr lvl="3">
              <a:buNone/>
            </a:pPr>
            <a:endParaRPr lang="en-US" dirty="0"/>
          </a:p>
          <a:p>
            <a:pPr lvl="3">
              <a:buNone/>
            </a:pPr>
            <a:endParaRPr lang="en-US" dirty="0"/>
          </a:p>
          <a:p>
            <a:pPr lvl="3">
              <a:buNone/>
            </a:pPr>
            <a:endParaRPr lang="en-SG" dirty="0"/>
          </a:p>
          <a:p>
            <a:pPr lvl="3">
              <a:buNone/>
            </a:pPr>
            <a:endParaRPr lang="en-SG" dirty="0"/>
          </a:p>
          <a:p>
            <a:pPr lvl="3">
              <a:buNone/>
            </a:pPr>
            <a:endParaRPr lang="en-US" dirty="0"/>
          </a:p>
          <a:p>
            <a:pPr lvl="3">
              <a:buNone/>
            </a:pPr>
            <a:endParaRPr lang="en-US" dirty="0"/>
          </a:p>
          <a:p>
            <a:pPr marL="833437" lvl="1" indent="-514350">
              <a:buFont typeface="+mj-lt"/>
              <a:buAutoNum type="arabicPeriod" startAt="2"/>
            </a:pPr>
            <a:endParaRPr lang="en-US" dirty="0"/>
          </a:p>
          <a:p>
            <a:pPr marL="831850" lvl="1" indent="-290513">
              <a:buClr>
                <a:schemeClr val="tx1"/>
              </a:buClr>
              <a:buSzPct val="100000"/>
              <a:buFont typeface="+mj-lt"/>
              <a:buAutoNum type="arabicPeriod" startAt="2"/>
            </a:pPr>
            <a:r>
              <a:rPr lang="en-US" dirty="0"/>
              <a:t>Use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ALUop</a:t>
            </a:r>
            <a:r>
              <a:rPr lang="en-US" dirty="0"/>
              <a:t> signal and Function Code field (for R-type instructions) to generate the 4-bit </a:t>
            </a:r>
            <a:r>
              <a:rPr lang="en-US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r>
              <a:rPr lang="en-US" dirty="0"/>
              <a:t> signal</a:t>
            </a:r>
          </a:p>
        </p:txBody>
      </p:sp>
      <p:graphicFrame>
        <p:nvGraphicFramePr>
          <p:cNvPr id="9" name="Group 28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23777143"/>
              </p:ext>
            </p:extLst>
          </p:nvPr>
        </p:nvGraphicFramePr>
        <p:xfrm>
          <a:off x="2667000" y="2590800"/>
          <a:ext cx="3048000" cy="1828800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2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 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ALUop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30262418"/>
      </p:ext>
    </p:extLst>
  </p:cSld>
  <p:clrMapOvr>
    <a:masterClrMapping/>
  </p:clrMapOvr>
  <p:transition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Two-level Implementation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25</a:t>
            </a:fld>
            <a:endParaRPr dirty="0"/>
          </a:p>
        </p:txBody>
      </p:sp>
      <p:grpSp>
        <p:nvGrpSpPr>
          <p:cNvPr id="10" name="Group 91"/>
          <p:cNvGrpSpPr/>
          <p:nvPr/>
        </p:nvGrpSpPr>
        <p:grpSpPr>
          <a:xfrm rot="5400000">
            <a:off x="-1371600" y="3810000"/>
            <a:ext cx="4114800" cy="457200"/>
            <a:chOff x="457200" y="3429000"/>
            <a:chExt cx="8229600" cy="457200"/>
          </a:xfrm>
          <a:noFill/>
        </p:grpSpPr>
        <p:sp>
          <p:nvSpPr>
            <p:cNvPr id="12" name="Rectangle 11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opcode</a:t>
              </a:r>
              <a:endParaRPr lang="en-US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31:26</a:t>
              </a:r>
              <a:endParaRPr lang="en-SG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3" name="Rectangle 12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rs</a:t>
              </a:r>
              <a:endPara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25:21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5" name="Rectangle 14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rt</a:t>
              </a:r>
              <a:endParaRPr lang="en-US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rPr>
                <a:t>20:16</a:t>
              </a:r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6" name="Rectangle 15"/>
            <p:cNvSpPr/>
            <p:nvPr/>
          </p:nvSpPr>
          <p:spPr>
            <a:xfrm>
              <a:off x="45720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rd</a:t>
              </a:r>
            </a:p>
            <a:p>
              <a:pPr algn="ctr"/>
              <a:r>
                <a:rPr lang="en-US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rPr>
                <a:t>15:11</a:t>
              </a:r>
              <a:endParaRPr lang="en-SG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5867400" y="3429000"/>
              <a:ext cx="12954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shamt</a:t>
              </a:r>
              <a:endPara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10:6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8" name="Rectangle 17"/>
            <p:cNvSpPr/>
            <p:nvPr/>
          </p:nvSpPr>
          <p:spPr>
            <a:xfrm>
              <a:off x="7162800" y="3429000"/>
              <a:ext cx="1524000" cy="4572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err="1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funct</a:t>
              </a:r>
              <a:endParaRPr lang="en-US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  <a:p>
              <a:pPr algn="ctr"/>
              <a:r>
                <a: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rPr>
                <a:t>5:0</a:t>
              </a:r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grpSp>
        <p:nvGrpSpPr>
          <p:cNvPr id="19" name="Group 109"/>
          <p:cNvGrpSpPr/>
          <p:nvPr/>
        </p:nvGrpSpPr>
        <p:grpSpPr>
          <a:xfrm rot="5400000">
            <a:off x="-990600" y="3886200"/>
            <a:ext cx="4114800" cy="304800"/>
            <a:chOff x="457200" y="3429000"/>
            <a:chExt cx="8229600" cy="457200"/>
          </a:xfrm>
        </p:grpSpPr>
        <p:sp>
          <p:nvSpPr>
            <p:cNvPr id="20" name="Rectangle 19"/>
            <p:cNvSpPr/>
            <p:nvPr/>
          </p:nvSpPr>
          <p:spPr>
            <a:xfrm>
              <a:off x="4572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2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2" name="Rectangle 21"/>
            <p:cNvSpPr/>
            <p:nvPr/>
          </p:nvSpPr>
          <p:spPr>
            <a:xfrm>
              <a:off x="19812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32766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2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5720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2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5867400" y="3429000"/>
              <a:ext cx="12954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7162800" y="3429000"/>
              <a:ext cx="1524000" cy="457200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 sz="1200" b="1" dirty="0">
                <a:solidFill>
                  <a:srgbClr val="002060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</p:grpSp>
      <p:sp>
        <p:nvSpPr>
          <p:cNvPr id="27" name="Line 125"/>
          <p:cNvSpPr>
            <a:spLocks noChangeShapeType="1"/>
          </p:cNvSpPr>
          <p:nvPr/>
        </p:nvSpPr>
        <p:spPr bwMode="auto">
          <a:xfrm>
            <a:off x="1219200" y="2361132"/>
            <a:ext cx="1676400" cy="106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square" anchor="ctr">
            <a:spAutoFit/>
          </a:bodyPr>
          <a:lstStyle/>
          <a:p>
            <a:endParaRPr lang="en-US"/>
          </a:p>
        </p:txBody>
      </p:sp>
      <p:sp>
        <p:nvSpPr>
          <p:cNvPr id="28" name="Line 144"/>
          <p:cNvSpPr>
            <a:spLocks noChangeShapeType="1"/>
          </p:cNvSpPr>
          <p:nvPr/>
        </p:nvSpPr>
        <p:spPr bwMode="auto">
          <a:xfrm flipH="1">
            <a:off x="2362200" y="2289206"/>
            <a:ext cx="152400" cy="1545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29" name="Text Box 149"/>
          <p:cNvSpPr txBox="1">
            <a:spLocks noChangeArrowheads="1"/>
          </p:cNvSpPr>
          <p:nvPr/>
        </p:nvSpPr>
        <p:spPr bwMode="auto">
          <a:xfrm>
            <a:off x="2262588" y="2115074"/>
            <a:ext cx="273050" cy="2656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sz="1400" b="1">
                <a:latin typeface="Times New Roman" pitchFamily="18" charset="0"/>
              </a:rPr>
              <a:t>6</a:t>
            </a:r>
          </a:p>
        </p:txBody>
      </p:sp>
      <p:sp>
        <p:nvSpPr>
          <p:cNvPr id="30" name="Rounded Rectangle 29"/>
          <p:cNvSpPr/>
          <p:nvPr/>
        </p:nvSpPr>
        <p:spPr>
          <a:xfrm rot="5400000">
            <a:off x="2590800" y="2209800"/>
            <a:ext cx="1371600" cy="762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Control</a:t>
            </a:r>
          </a:p>
        </p:txBody>
      </p:sp>
      <p:cxnSp>
        <p:nvCxnSpPr>
          <p:cNvPr id="31" name="Elbow Connector 30"/>
          <p:cNvCxnSpPr/>
          <p:nvPr/>
        </p:nvCxnSpPr>
        <p:spPr>
          <a:xfrm rot="10800000">
            <a:off x="1219200" y="5715000"/>
            <a:ext cx="2438400" cy="12700"/>
          </a:xfrm>
          <a:prstGeom prst="bentConnector3">
            <a:avLst>
              <a:gd name="adj1" fmla="val 50000"/>
            </a:avLst>
          </a:prstGeom>
          <a:ln w="22225">
            <a:solidFill>
              <a:srgbClr val="00206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Rounded Rectangle 31"/>
          <p:cNvSpPr/>
          <p:nvPr/>
        </p:nvSpPr>
        <p:spPr>
          <a:xfrm>
            <a:off x="3657600" y="5334000"/>
            <a:ext cx="1371600" cy="762000"/>
          </a:xfrm>
          <a:prstGeom prst="round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dirty="0">
                <a:solidFill>
                  <a:srgbClr val="C00000"/>
                </a:solidFill>
              </a:rPr>
              <a:t>ALU Control</a:t>
            </a:r>
          </a:p>
        </p:txBody>
      </p:sp>
      <p:sp>
        <p:nvSpPr>
          <p:cNvPr id="33" name="Line 145"/>
          <p:cNvSpPr>
            <a:spLocks noChangeShapeType="1"/>
          </p:cNvSpPr>
          <p:nvPr/>
        </p:nvSpPr>
        <p:spPr bwMode="auto">
          <a:xfrm flipH="1">
            <a:off x="2362200" y="5638800"/>
            <a:ext cx="152400" cy="1545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34" name="Text Box 148"/>
          <p:cNvSpPr txBox="1">
            <a:spLocks noChangeArrowheads="1"/>
          </p:cNvSpPr>
          <p:nvPr/>
        </p:nvSpPr>
        <p:spPr bwMode="auto">
          <a:xfrm>
            <a:off x="2209800" y="5486400"/>
            <a:ext cx="273050" cy="2656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sz="1400" b="1" dirty="0">
                <a:latin typeface="Times New Roman" pitchFamily="18" charset="0"/>
              </a:rPr>
              <a:t>6</a:t>
            </a:r>
          </a:p>
        </p:txBody>
      </p:sp>
      <p:grpSp>
        <p:nvGrpSpPr>
          <p:cNvPr id="35" name="Group 122"/>
          <p:cNvGrpSpPr>
            <a:grpSpLocks/>
          </p:cNvGrpSpPr>
          <p:nvPr/>
        </p:nvGrpSpPr>
        <p:grpSpPr bwMode="auto">
          <a:xfrm>
            <a:off x="4800600" y="3429000"/>
            <a:ext cx="981075" cy="1294248"/>
            <a:chOff x="4608" y="2988"/>
            <a:chExt cx="618" cy="804"/>
          </a:xfrm>
        </p:grpSpPr>
        <p:sp>
          <p:nvSpPr>
            <p:cNvPr id="36" name="Freeform 123"/>
            <p:cNvSpPr>
              <a:spLocks/>
            </p:cNvSpPr>
            <p:nvPr/>
          </p:nvSpPr>
          <p:spPr bwMode="auto">
            <a:xfrm>
              <a:off x="4608" y="2988"/>
              <a:ext cx="618" cy="804"/>
            </a:xfrm>
            <a:custGeom>
              <a:avLst/>
              <a:gdLst>
                <a:gd name="T0" fmla="*/ 0 w 618"/>
                <a:gd name="T1" fmla="*/ 0 h 804"/>
                <a:gd name="T2" fmla="*/ 618 w 618"/>
                <a:gd name="T3" fmla="*/ 240 h 804"/>
                <a:gd name="T4" fmla="*/ 618 w 618"/>
                <a:gd name="T5" fmla="*/ 564 h 804"/>
                <a:gd name="T6" fmla="*/ 0 w 618"/>
                <a:gd name="T7" fmla="*/ 804 h 804"/>
                <a:gd name="T8" fmla="*/ 0 w 618"/>
                <a:gd name="T9" fmla="*/ 516 h 804"/>
                <a:gd name="T10" fmla="*/ 192 w 618"/>
                <a:gd name="T11" fmla="*/ 420 h 804"/>
                <a:gd name="T12" fmla="*/ 0 w 618"/>
                <a:gd name="T13" fmla="*/ 324 h 804"/>
                <a:gd name="T14" fmla="*/ 0 w 618"/>
                <a:gd name="T15" fmla="*/ 0 h 804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w 618"/>
                <a:gd name="T25" fmla="*/ 0 h 804"/>
                <a:gd name="T26" fmla="*/ 618 w 618"/>
                <a:gd name="T27" fmla="*/ 804 h 804"/>
              </a:gdLst>
              <a:ahLst/>
              <a:cxnLst>
                <a:cxn ang="T16">
                  <a:pos x="T0" y="T1"/>
                </a:cxn>
                <a:cxn ang="T17">
                  <a:pos x="T2" y="T3"/>
                </a:cxn>
                <a:cxn ang="T18">
                  <a:pos x="T4" y="T5"/>
                </a:cxn>
                <a:cxn ang="T19">
                  <a:pos x="T6" y="T7"/>
                </a:cxn>
                <a:cxn ang="T20">
                  <a:pos x="T8" y="T9"/>
                </a:cxn>
                <a:cxn ang="T21">
                  <a:pos x="T10" y="T11"/>
                </a:cxn>
                <a:cxn ang="T22">
                  <a:pos x="T12" y="T13"/>
                </a:cxn>
                <a:cxn ang="T23">
                  <a:pos x="T14" y="T15"/>
                </a:cxn>
              </a:cxnLst>
              <a:rect l="T24" t="T25" r="T26" b="T27"/>
              <a:pathLst>
                <a:path w="618" h="804">
                  <a:moveTo>
                    <a:pt x="0" y="0"/>
                  </a:moveTo>
                  <a:lnTo>
                    <a:pt x="618" y="240"/>
                  </a:lnTo>
                  <a:lnTo>
                    <a:pt x="618" y="564"/>
                  </a:lnTo>
                  <a:lnTo>
                    <a:pt x="0" y="804"/>
                  </a:lnTo>
                  <a:lnTo>
                    <a:pt x="0" y="516"/>
                  </a:lnTo>
                  <a:lnTo>
                    <a:pt x="192" y="420"/>
                  </a:lnTo>
                  <a:lnTo>
                    <a:pt x="0" y="32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 w="19050" cap="flat" cmpd="sng">
              <a:solidFill>
                <a:srgbClr val="002060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37" name="Text Box 124"/>
            <p:cNvSpPr txBox="1">
              <a:spLocks noChangeArrowheads="1"/>
            </p:cNvSpPr>
            <p:nvPr/>
          </p:nvSpPr>
          <p:spPr bwMode="auto">
            <a:xfrm>
              <a:off x="4763" y="3297"/>
              <a:ext cx="420" cy="196"/>
            </a:xfrm>
            <a:prstGeom prst="rect">
              <a:avLst/>
            </a:prstGeom>
            <a:noFill/>
            <a:ln w="19050">
              <a:noFill/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pPr algn="ctr" eaLnBrk="0" hangingPunct="0">
                <a:lnSpc>
                  <a:spcPct val="80000"/>
                </a:lnSpc>
              </a:pPr>
              <a:r>
                <a:rPr lang="en-US" sz="1800" b="1" dirty="0">
                  <a:solidFill>
                    <a:srgbClr val="003399"/>
                  </a:solidFill>
                  <a:latin typeface="Times New Roman" pitchFamily="18" charset="0"/>
                </a:rPr>
                <a:t>ALU</a:t>
              </a:r>
            </a:p>
          </p:txBody>
        </p:sp>
      </p:grpSp>
      <p:sp>
        <p:nvSpPr>
          <p:cNvPr id="38" name="Line 141"/>
          <p:cNvSpPr>
            <a:spLocks noChangeShapeType="1"/>
          </p:cNvSpPr>
          <p:nvPr/>
        </p:nvSpPr>
        <p:spPr bwMode="auto">
          <a:xfrm>
            <a:off x="4495800" y="3738074"/>
            <a:ext cx="304800" cy="0"/>
          </a:xfrm>
          <a:prstGeom prst="line">
            <a:avLst/>
          </a:prstGeom>
          <a:noFill/>
          <a:ln w="19050">
            <a:solidFill>
              <a:srgbClr val="00206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39" name="Line 142"/>
          <p:cNvSpPr>
            <a:spLocks noChangeShapeType="1"/>
          </p:cNvSpPr>
          <p:nvPr/>
        </p:nvSpPr>
        <p:spPr bwMode="auto">
          <a:xfrm>
            <a:off x="4495800" y="4510760"/>
            <a:ext cx="304800" cy="0"/>
          </a:xfrm>
          <a:prstGeom prst="line">
            <a:avLst/>
          </a:prstGeom>
          <a:noFill/>
          <a:ln w="19050">
            <a:solidFill>
              <a:srgbClr val="00206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sp>
        <p:nvSpPr>
          <p:cNvPr id="40" name="Line 143"/>
          <p:cNvSpPr>
            <a:spLocks noChangeShapeType="1"/>
          </p:cNvSpPr>
          <p:nvPr/>
        </p:nvSpPr>
        <p:spPr bwMode="auto">
          <a:xfrm>
            <a:off x="5791200" y="4047148"/>
            <a:ext cx="304800" cy="0"/>
          </a:xfrm>
          <a:prstGeom prst="line">
            <a:avLst/>
          </a:prstGeom>
          <a:noFill/>
          <a:ln w="19050">
            <a:solidFill>
              <a:srgbClr val="002060"/>
            </a:solidFill>
            <a:round/>
            <a:headEnd/>
            <a:tailEnd type="triangle" w="med" len="med"/>
          </a:ln>
        </p:spPr>
        <p:txBody>
          <a:bodyPr anchor="ctr">
            <a:spAutoFit/>
          </a:bodyPr>
          <a:lstStyle/>
          <a:p>
            <a:endParaRPr lang="en-US"/>
          </a:p>
        </p:txBody>
      </p:sp>
      <p:cxnSp>
        <p:nvCxnSpPr>
          <p:cNvPr id="41" name="Elbow Connector 40"/>
          <p:cNvCxnSpPr>
            <a:stCxn id="30" idx="3"/>
          </p:cNvCxnSpPr>
          <p:nvPr/>
        </p:nvCxnSpPr>
        <p:spPr>
          <a:xfrm rot="16200000" flipH="1">
            <a:off x="2324100" y="4229100"/>
            <a:ext cx="2286000" cy="381000"/>
          </a:xfrm>
          <a:prstGeom prst="bentConnector3">
            <a:avLst>
              <a:gd name="adj1" fmla="val 99630"/>
            </a:avLst>
          </a:prstGeom>
          <a:ln w="222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Line 146"/>
          <p:cNvSpPr>
            <a:spLocks noChangeShapeType="1"/>
          </p:cNvSpPr>
          <p:nvPr/>
        </p:nvSpPr>
        <p:spPr bwMode="auto">
          <a:xfrm flipH="1">
            <a:off x="5257800" y="4726537"/>
            <a:ext cx="152400" cy="1545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3" name="Text Box 151"/>
          <p:cNvSpPr txBox="1">
            <a:spLocks noChangeArrowheads="1"/>
          </p:cNvSpPr>
          <p:nvPr/>
        </p:nvSpPr>
        <p:spPr bwMode="auto">
          <a:xfrm>
            <a:off x="5334000" y="4572000"/>
            <a:ext cx="273050" cy="2656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sz="1400" b="1" dirty="0">
                <a:latin typeface="Times New Roman" pitchFamily="18" charset="0"/>
              </a:rPr>
              <a:t>4</a:t>
            </a:r>
          </a:p>
        </p:txBody>
      </p:sp>
      <p:cxnSp>
        <p:nvCxnSpPr>
          <p:cNvPr id="44" name="Elbow Connector 43"/>
          <p:cNvCxnSpPr>
            <a:endCxn id="32" idx="3"/>
          </p:cNvCxnSpPr>
          <p:nvPr/>
        </p:nvCxnSpPr>
        <p:spPr>
          <a:xfrm rot="5400000">
            <a:off x="4572000" y="4953000"/>
            <a:ext cx="1219200" cy="304800"/>
          </a:xfrm>
          <a:prstGeom prst="bentConnector2">
            <a:avLst/>
          </a:prstGeom>
          <a:ln w="22225">
            <a:solidFill>
              <a:srgbClr val="00206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 Box 46"/>
          <p:cNvSpPr txBox="1">
            <a:spLocks noChangeArrowheads="1"/>
          </p:cNvSpPr>
          <p:nvPr/>
        </p:nvSpPr>
        <p:spPr bwMode="auto">
          <a:xfrm>
            <a:off x="5278275" y="4747779"/>
            <a:ext cx="1297150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rgbClr val="660066"/>
                </a:solidFill>
                <a:latin typeface="Verdana" pitchFamily="34" charset="0"/>
              </a:rPr>
              <a:t>ALUcontrol</a:t>
            </a:r>
            <a:endParaRPr lang="en-US" sz="14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46" name="Text Box 46"/>
          <p:cNvSpPr txBox="1">
            <a:spLocks noChangeArrowheads="1"/>
          </p:cNvSpPr>
          <p:nvPr/>
        </p:nvSpPr>
        <p:spPr bwMode="auto">
          <a:xfrm>
            <a:off x="2380115" y="3306861"/>
            <a:ext cx="832279" cy="30777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sz="1400" b="1" dirty="0" err="1">
                <a:solidFill>
                  <a:srgbClr val="660066"/>
                </a:solidFill>
                <a:latin typeface="Verdana" pitchFamily="34" charset="0"/>
              </a:rPr>
              <a:t>ALUop</a:t>
            </a:r>
            <a:endParaRPr lang="en-US" sz="1400" b="1" dirty="0">
              <a:solidFill>
                <a:srgbClr val="660066"/>
              </a:solidFill>
              <a:latin typeface="Verdana" pitchFamily="34" charset="0"/>
            </a:endParaRPr>
          </a:p>
        </p:txBody>
      </p:sp>
      <p:sp>
        <p:nvSpPr>
          <p:cNvPr id="47" name="Line 144"/>
          <p:cNvSpPr>
            <a:spLocks noChangeShapeType="1"/>
          </p:cNvSpPr>
          <p:nvPr/>
        </p:nvSpPr>
        <p:spPr bwMode="auto">
          <a:xfrm flipH="1">
            <a:off x="3200400" y="3356006"/>
            <a:ext cx="152400" cy="154537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48" name="Text Box 149"/>
          <p:cNvSpPr txBox="1">
            <a:spLocks noChangeArrowheads="1"/>
          </p:cNvSpPr>
          <p:nvPr/>
        </p:nvSpPr>
        <p:spPr bwMode="auto">
          <a:xfrm>
            <a:off x="3276600" y="3429000"/>
            <a:ext cx="273050" cy="265611"/>
          </a:xfrm>
          <a:prstGeom prst="rect">
            <a:avLst/>
          </a:prstGeom>
          <a:noFill/>
          <a:ln w="19050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 eaLnBrk="0" hangingPunct="0">
              <a:lnSpc>
                <a:spcPct val="80000"/>
              </a:lnSpc>
            </a:pPr>
            <a:r>
              <a:rPr lang="en-US" sz="1400" b="1" dirty="0">
                <a:latin typeface="Times New Roman" pitchFamily="18" charset="0"/>
              </a:rPr>
              <a:t>2</a:t>
            </a:r>
          </a:p>
        </p:txBody>
      </p:sp>
      <p:sp>
        <p:nvSpPr>
          <p:cNvPr id="49" name="Text Box 137"/>
          <p:cNvSpPr txBox="1">
            <a:spLocks noChangeArrowheads="1"/>
          </p:cNvSpPr>
          <p:nvPr/>
        </p:nvSpPr>
        <p:spPr bwMode="auto">
          <a:xfrm>
            <a:off x="1295400" y="3668058"/>
            <a:ext cx="1934376" cy="609398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00</a:t>
            </a:r>
            <a:r>
              <a:rPr lang="en-US" sz="14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1400" dirty="0" err="1">
                <a:solidFill>
                  <a:srgbClr val="003399"/>
                </a:solidFill>
                <a:latin typeface="Times New Roman" pitchFamily="18" charset="0"/>
              </a:rPr>
              <a:t>lw</a:t>
            </a:r>
            <a:r>
              <a:rPr lang="en-US" sz="1400" dirty="0">
                <a:solidFill>
                  <a:srgbClr val="003399"/>
                </a:solidFill>
                <a:latin typeface="Times New Roman" pitchFamily="18" charset="0"/>
              </a:rPr>
              <a:t>, </a:t>
            </a:r>
            <a:r>
              <a:rPr lang="en-US" sz="1400" dirty="0" err="1">
                <a:solidFill>
                  <a:srgbClr val="003399"/>
                </a:solidFill>
                <a:latin typeface="Times New Roman" pitchFamily="18" charset="0"/>
              </a:rPr>
              <a:t>sw</a:t>
            </a:r>
            <a:endParaRPr lang="en-US" sz="1400" dirty="0">
              <a:solidFill>
                <a:srgbClr val="003399"/>
              </a:solidFill>
              <a:latin typeface="Times New Roman" pitchFamily="18" charset="0"/>
            </a:endParaRPr>
          </a:p>
          <a:p>
            <a:pPr eaLnBrk="0" hangingPunct="0">
              <a:lnSpc>
                <a:spcPct val="80000"/>
              </a:lnSpc>
            </a:pPr>
            <a:r>
              <a:rPr lang="en-US" sz="1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01</a:t>
            </a:r>
            <a:r>
              <a:rPr lang="en-US" sz="1400" dirty="0">
                <a:solidFill>
                  <a:srgbClr val="003399"/>
                </a:solidFill>
                <a:latin typeface="Times New Roman" pitchFamily="18" charset="0"/>
              </a:rPr>
              <a:t>: </a:t>
            </a:r>
            <a:r>
              <a:rPr lang="en-US" sz="1400" dirty="0" err="1">
                <a:solidFill>
                  <a:srgbClr val="003399"/>
                </a:solidFill>
                <a:latin typeface="Times New Roman" pitchFamily="18" charset="0"/>
              </a:rPr>
              <a:t>beq</a:t>
            </a:r>
            <a:endParaRPr lang="en-US" sz="1400" dirty="0">
              <a:solidFill>
                <a:srgbClr val="003399"/>
              </a:solidFill>
              <a:latin typeface="Times New Roman" pitchFamily="18" charset="0"/>
            </a:endParaRPr>
          </a:p>
          <a:p>
            <a:pPr eaLnBrk="0" hangingPunct="0">
              <a:lnSpc>
                <a:spcPct val="80000"/>
              </a:lnSpc>
            </a:pPr>
            <a:r>
              <a:rPr lang="en-US" sz="14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10</a:t>
            </a:r>
            <a:r>
              <a:rPr lang="en-US" sz="1400" dirty="0">
                <a:solidFill>
                  <a:srgbClr val="003399"/>
                </a:solidFill>
                <a:latin typeface="Times New Roman" pitchFamily="18" charset="0"/>
              </a:rPr>
              <a:t>: add, sub, and, or, </a:t>
            </a:r>
            <a:r>
              <a:rPr lang="en-US" sz="1400" dirty="0" err="1">
                <a:solidFill>
                  <a:srgbClr val="003399"/>
                </a:solidFill>
                <a:latin typeface="Times New Roman" pitchFamily="18" charset="0"/>
              </a:rPr>
              <a:t>slt</a:t>
            </a:r>
            <a:endParaRPr lang="en-US" sz="1400" dirty="0">
              <a:solidFill>
                <a:srgbClr val="003399"/>
              </a:solidFill>
              <a:latin typeface="Times New Roman" pitchFamily="18" charset="0"/>
            </a:endParaRPr>
          </a:p>
        </p:txBody>
      </p:sp>
      <p:sp>
        <p:nvSpPr>
          <p:cNvPr id="50" name="Text Box 140"/>
          <p:cNvSpPr txBox="1">
            <a:spLocks noChangeArrowheads="1"/>
          </p:cNvSpPr>
          <p:nvPr/>
        </p:nvSpPr>
        <p:spPr bwMode="auto">
          <a:xfrm>
            <a:off x="5470525" y="5182492"/>
            <a:ext cx="2073276" cy="1089016"/>
          </a:xfrm>
          <a:prstGeom prst="rect">
            <a:avLst/>
          </a:prstGeom>
          <a:solidFill>
            <a:srgbClr val="FFFFCC"/>
          </a:solidFill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0000</a:t>
            </a:r>
            <a:r>
              <a:rPr lang="en-US" sz="1600" dirty="0">
                <a:solidFill>
                  <a:srgbClr val="003399"/>
                </a:solidFill>
                <a:latin typeface="Times New Roman" pitchFamily="18" charset="0"/>
              </a:rPr>
              <a:t>: and</a:t>
            </a:r>
          </a:p>
          <a:p>
            <a:pPr eaLnBrk="0" hangingPunct="0">
              <a:lnSpc>
                <a:spcPct val="80000"/>
              </a:lnSpc>
            </a:pP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0001</a:t>
            </a:r>
            <a:r>
              <a:rPr lang="en-US" sz="1600" dirty="0">
                <a:solidFill>
                  <a:srgbClr val="003399"/>
                </a:solidFill>
                <a:latin typeface="Times New Roman" pitchFamily="18" charset="0"/>
              </a:rPr>
              <a:t>: or</a:t>
            </a:r>
          </a:p>
          <a:p>
            <a:pPr eaLnBrk="0" hangingPunct="0">
              <a:lnSpc>
                <a:spcPct val="80000"/>
              </a:lnSpc>
            </a:pP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0010</a:t>
            </a:r>
            <a:r>
              <a:rPr lang="en-US" sz="1600" dirty="0">
                <a:solidFill>
                  <a:srgbClr val="003399"/>
                </a:solidFill>
                <a:latin typeface="Times New Roman" pitchFamily="18" charset="0"/>
              </a:rPr>
              <a:t>: add</a:t>
            </a:r>
          </a:p>
          <a:p>
            <a:pPr eaLnBrk="0" hangingPunct="0">
              <a:lnSpc>
                <a:spcPct val="80000"/>
              </a:lnSpc>
            </a:pP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0110</a:t>
            </a:r>
            <a:r>
              <a:rPr lang="en-US" sz="1600" dirty="0">
                <a:solidFill>
                  <a:srgbClr val="003399"/>
                </a:solidFill>
                <a:latin typeface="Times New Roman" pitchFamily="18" charset="0"/>
              </a:rPr>
              <a:t>: sub</a:t>
            </a:r>
          </a:p>
          <a:p>
            <a:pPr eaLnBrk="0" hangingPunct="0">
              <a:lnSpc>
                <a:spcPct val="80000"/>
              </a:lnSpc>
            </a:pPr>
            <a:r>
              <a:rPr lang="en-US" sz="16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</a:rPr>
              <a:t>0111</a:t>
            </a:r>
            <a:r>
              <a:rPr lang="en-US" sz="1600" dirty="0">
                <a:solidFill>
                  <a:srgbClr val="003399"/>
                </a:solidFill>
                <a:latin typeface="Times New Roman" pitchFamily="18" charset="0"/>
              </a:rPr>
              <a:t>: set on less than</a:t>
            </a:r>
          </a:p>
        </p:txBody>
      </p:sp>
      <p:sp>
        <p:nvSpPr>
          <p:cNvPr id="51" name="Rounded Rectangle 50"/>
          <p:cNvSpPr/>
          <p:nvPr/>
        </p:nvSpPr>
        <p:spPr>
          <a:xfrm>
            <a:off x="3862211" y="1343096"/>
            <a:ext cx="3248378" cy="10668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solidFill>
                  <a:schemeClr val="tx1"/>
                </a:solidFill>
                <a:cs typeface="Courier New" pitchFamily="49" charset="0"/>
              </a:rPr>
              <a:t>Step 1. </a:t>
            </a:r>
          </a:p>
          <a:p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Generate 2-bit </a:t>
            </a:r>
            <a:r>
              <a:rPr lang="en-US" sz="1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ALUop</a:t>
            </a:r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 signal from 6-bit opcode.</a:t>
            </a:r>
            <a:endParaRPr lang="en-SG" sz="1800" dirty="0">
              <a:solidFill>
                <a:schemeClr val="tx1"/>
              </a:solidFill>
            </a:endParaRPr>
          </a:p>
        </p:txBody>
      </p:sp>
      <p:sp>
        <p:nvSpPr>
          <p:cNvPr id="52" name="Rounded Rectangle 51"/>
          <p:cNvSpPr/>
          <p:nvPr/>
        </p:nvSpPr>
        <p:spPr>
          <a:xfrm>
            <a:off x="6412089" y="2957689"/>
            <a:ext cx="2427112" cy="1721196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800" b="1" dirty="0">
                <a:solidFill>
                  <a:schemeClr val="tx1"/>
                </a:solidFill>
                <a:cs typeface="Courier New" pitchFamily="49" charset="0"/>
              </a:rPr>
              <a:t>Step 2. </a:t>
            </a:r>
          </a:p>
          <a:p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Generate </a:t>
            </a:r>
            <a:r>
              <a:rPr lang="en-US" sz="1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 signal from </a:t>
            </a:r>
            <a:r>
              <a:rPr lang="en-US" sz="1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ALUop</a:t>
            </a:r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 and optionally 6-bit </a:t>
            </a:r>
            <a:r>
              <a:rPr lang="en-US" sz="1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 field.</a:t>
            </a:r>
            <a:endParaRPr lang="en-SG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46338304"/>
      </p:ext>
    </p:extLst>
  </p:cSld>
  <p:clrMapOvr>
    <a:masterClrMapping/>
  </p:clrMapOvr>
  <p:transition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Generating </a:t>
            </a:r>
            <a:r>
              <a:rPr lang="en-SG" sz="3600" b="1" dirty="0" err="1">
                <a:solidFill>
                  <a:srgbClr val="7030A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ALUcontrol</a:t>
            </a:r>
            <a:r>
              <a:rPr lang="en-SG" sz="3600" dirty="0">
                <a:solidFill>
                  <a:srgbClr val="0000FF"/>
                </a:solidFill>
              </a:rPr>
              <a:t> Signal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26</a:t>
            </a:fld>
            <a:endParaRPr dirty="0"/>
          </a:p>
        </p:txBody>
      </p:sp>
      <p:sp>
        <p:nvSpPr>
          <p:cNvPr id="56" name="Text Box 22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aphicFrame>
        <p:nvGraphicFramePr>
          <p:cNvPr id="57" name="Group 233"/>
          <p:cNvGraphicFramePr>
            <a:graphicFrameLocks noGrp="1"/>
          </p:cNvGraphicFramePr>
          <p:nvPr>
            <p:ph sz="half" idx="1"/>
          </p:nvPr>
        </p:nvGraphicFramePr>
        <p:xfrm>
          <a:off x="457200" y="1367509"/>
          <a:ext cx="6248400" cy="3854450"/>
        </p:xfrm>
        <a:graphic>
          <a:graphicData uri="http://schemas.openxmlformats.org/drawingml/2006/table">
            <a:tbl>
              <a:tblPr/>
              <a:tblGrid>
                <a:gridCol w="914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43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794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Opcode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ALUop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Operation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</a:t>
                      </a: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field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CC9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action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load word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store word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branch equal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873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set on less than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FFD9B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set on less than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graphicFrame>
        <p:nvGraphicFramePr>
          <p:cNvPr id="58" name="Group 85"/>
          <p:cNvGraphicFramePr>
            <a:graphicFrameLocks/>
          </p:cNvGraphicFramePr>
          <p:nvPr/>
        </p:nvGraphicFramePr>
        <p:xfrm>
          <a:off x="6781800" y="3958309"/>
          <a:ext cx="2286000" cy="2316480"/>
        </p:xfrm>
        <a:graphic>
          <a:graphicData uri="http://schemas.openxmlformats.org/drawingml/2006/table">
            <a:tbl>
              <a:tblPr/>
              <a:tblGrid>
                <a:gridCol w="125361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323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88497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ALUcontrol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Function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0001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0110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subtract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0111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0574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1100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NOR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sp>
        <p:nvSpPr>
          <p:cNvPr id="59" name="Rounded Rectangle 58"/>
          <p:cNvSpPr/>
          <p:nvPr/>
        </p:nvSpPr>
        <p:spPr>
          <a:xfrm>
            <a:off x="719667" y="5482309"/>
            <a:ext cx="3733800" cy="685800"/>
          </a:xfrm>
          <a:prstGeom prst="roundRect">
            <a:avLst/>
          </a:prstGeom>
          <a:solidFill>
            <a:schemeClr val="bg1"/>
          </a:solidFill>
          <a:ln w="15875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Generation of 2-bit </a:t>
            </a:r>
            <a:r>
              <a:rPr lang="en-US" sz="18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ALUop</a:t>
            </a:r>
            <a:r>
              <a:rPr lang="en-US" sz="1800" dirty="0">
                <a:solidFill>
                  <a:schemeClr val="tx1"/>
                </a:solidFill>
                <a:cs typeface="Courier New" pitchFamily="49" charset="0"/>
              </a:rPr>
              <a:t> signal will be discussed later</a:t>
            </a:r>
            <a:endParaRPr lang="en-SG" sz="1800" dirty="0">
              <a:solidFill>
                <a:schemeClr val="tx1"/>
              </a:solidFill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1476023" y="1979531"/>
            <a:ext cx="685800" cy="3195148"/>
            <a:chOff x="1381248" y="1746184"/>
            <a:chExt cx="685800" cy="3195148"/>
          </a:xfrm>
        </p:grpSpPr>
        <p:sp>
          <p:nvSpPr>
            <p:cNvPr id="61" name="TextBox 60"/>
            <p:cNvSpPr txBox="1"/>
            <p:nvPr/>
          </p:nvSpPr>
          <p:spPr>
            <a:xfrm>
              <a:off x="1381248" y="1746184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00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1381248" y="2121222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00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1381248" y="2526268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01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1381248" y="28956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10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1381248" y="3330892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10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1381248" y="4086747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10</a:t>
              </a:r>
            </a:p>
          </p:txBody>
        </p:sp>
        <p:sp>
          <p:nvSpPr>
            <p:cNvPr id="67" name="TextBox 66"/>
            <p:cNvSpPr txBox="1"/>
            <p:nvPr/>
          </p:nvSpPr>
          <p:spPr>
            <a:xfrm>
              <a:off x="1381248" y="3711685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10</a:t>
              </a: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1381248" y="4572000"/>
              <a:ext cx="6858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10</a:t>
              </a: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3581400" y="1963533"/>
            <a:ext cx="1143000" cy="3195148"/>
            <a:chOff x="3505200" y="1746184"/>
            <a:chExt cx="1143000" cy="3195148"/>
          </a:xfrm>
        </p:grpSpPr>
        <p:sp>
          <p:nvSpPr>
            <p:cNvPr id="70" name="TextBox 69"/>
            <p:cNvSpPr txBox="1"/>
            <p:nvPr/>
          </p:nvSpPr>
          <p:spPr>
            <a:xfrm>
              <a:off x="3505200" y="1746184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err="1">
                  <a:solidFill>
                    <a:srgbClr val="C00000"/>
                  </a:solidFill>
                </a:rPr>
                <a:t>xxxxxx</a:t>
              </a:r>
              <a:endParaRPr lang="en-US" sz="1800" b="1" dirty="0">
                <a:solidFill>
                  <a:srgbClr val="C00000"/>
                </a:solidFill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3505200" y="2121222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err="1">
                  <a:solidFill>
                    <a:srgbClr val="C00000"/>
                  </a:solidFill>
                </a:rPr>
                <a:t>xxxxxx</a:t>
              </a:r>
              <a:endParaRPr lang="en-US" sz="1800" b="1" dirty="0">
                <a:solidFill>
                  <a:srgbClr val="C00000"/>
                </a:solidFill>
              </a:endParaRP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505200" y="2526268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 err="1">
                  <a:solidFill>
                    <a:srgbClr val="C00000"/>
                  </a:solidFill>
                </a:rPr>
                <a:t>xxxxxx</a:t>
              </a:r>
              <a:endParaRPr lang="en-US" sz="1800" b="1" dirty="0">
                <a:solidFill>
                  <a:srgbClr val="C00000"/>
                </a:solidFill>
              </a:endParaRP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505200" y="28956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10 0000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3505200" y="3330892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10 0010</a:t>
              </a:r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3505200" y="4086747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10 0101</a:t>
              </a:r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3505200" y="3711685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10 0100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505200" y="4572000"/>
              <a:ext cx="1143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10 1010</a:t>
              </a:r>
            </a:p>
          </p:txBody>
        </p:sp>
      </p:grpSp>
      <p:grpSp>
        <p:nvGrpSpPr>
          <p:cNvPr id="78" name="Group 77"/>
          <p:cNvGrpSpPr/>
          <p:nvPr/>
        </p:nvGrpSpPr>
        <p:grpSpPr>
          <a:xfrm>
            <a:off x="5867400" y="1976399"/>
            <a:ext cx="762000" cy="3195148"/>
            <a:chOff x="5791200" y="1751890"/>
            <a:chExt cx="762000" cy="3195148"/>
          </a:xfrm>
        </p:grpSpPr>
        <p:sp>
          <p:nvSpPr>
            <p:cNvPr id="79" name="TextBox 78"/>
            <p:cNvSpPr txBox="1"/>
            <p:nvPr/>
          </p:nvSpPr>
          <p:spPr>
            <a:xfrm>
              <a:off x="5791200" y="1751890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0010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5791200" y="212692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0010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791200" y="2531974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0110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5791200" y="2901306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0010</a:t>
              </a:r>
            </a:p>
          </p:txBody>
        </p:sp>
        <p:sp>
          <p:nvSpPr>
            <p:cNvPr id="83" name="TextBox 82"/>
            <p:cNvSpPr txBox="1"/>
            <p:nvPr/>
          </p:nvSpPr>
          <p:spPr>
            <a:xfrm>
              <a:off x="5791200" y="3336598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0110</a:t>
              </a:r>
            </a:p>
          </p:txBody>
        </p:sp>
        <p:sp>
          <p:nvSpPr>
            <p:cNvPr id="84" name="TextBox 83"/>
            <p:cNvSpPr txBox="1"/>
            <p:nvPr/>
          </p:nvSpPr>
          <p:spPr>
            <a:xfrm>
              <a:off x="5791200" y="4092453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0001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5791200" y="3717391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0000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5791200" y="4577706"/>
              <a:ext cx="7620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0111</a:t>
              </a:r>
            </a:p>
          </p:txBody>
        </p:sp>
      </p:grpSp>
      <p:graphicFrame>
        <p:nvGraphicFramePr>
          <p:cNvPr id="87" name="Group 282"/>
          <p:cNvGraphicFramePr>
            <a:graphicFrameLocks/>
          </p:cNvGraphicFramePr>
          <p:nvPr/>
        </p:nvGraphicFramePr>
        <p:xfrm>
          <a:off x="6934200" y="1443709"/>
          <a:ext cx="2057400" cy="1706880"/>
        </p:xfrm>
        <a:graphic>
          <a:graphicData uri="http://schemas.openxmlformats.org/drawingml/2006/table">
            <a:tbl>
              <a:tblPr/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38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Instruction 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ALUop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/ </a:t>
                      </a: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01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37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10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645962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Design of ALU Control Unit (1/2)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27</a:t>
            </a:fld>
            <a:endParaRPr dirty="0"/>
          </a:p>
        </p:txBody>
      </p:sp>
      <p:sp>
        <p:nvSpPr>
          <p:cNvPr id="56" name="Text Box 224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sp>
        <p:nvSpPr>
          <p:cNvPr id="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30452"/>
            <a:ext cx="8229600" cy="1295400"/>
          </a:xfrm>
        </p:spPr>
        <p:txBody>
          <a:bodyPr/>
          <a:lstStyle/>
          <a:p>
            <a:pPr marL="271463" indent="-271463" eaLnBrk="1" hangingPunct="1">
              <a:spcBef>
                <a:spcPct val="100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006600"/>
                </a:solidFill>
              </a:rPr>
              <a:t>Input: </a:t>
            </a:r>
            <a:r>
              <a:rPr lang="en-US" sz="2400" dirty="0"/>
              <a:t>6-bit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Funct</a:t>
            </a:r>
            <a:r>
              <a:rPr lang="en-US" sz="2400" dirty="0"/>
              <a:t> field and 2-bit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ALUop</a:t>
            </a:r>
            <a:endParaRPr lang="en-US" sz="2400" b="1" dirty="0">
              <a:solidFill>
                <a:srgbClr val="660066"/>
              </a:solidFill>
              <a:latin typeface="Courier New" pitchFamily="49" charset="0"/>
              <a:cs typeface="Courier New" pitchFamily="49" charset="0"/>
            </a:endParaRPr>
          </a:p>
          <a:p>
            <a:pPr marL="271463" indent="-271463" eaLnBrk="1" hangingPunct="1">
              <a:spcBef>
                <a:spcPct val="100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>
                <a:solidFill>
                  <a:srgbClr val="C00000"/>
                </a:solidFill>
              </a:rPr>
              <a:t>Output: </a:t>
            </a:r>
            <a:r>
              <a:rPr lang="en-US" sz="2400" dirty="0"/>
              <a:t>4-bit </a:t>
            </a:r>
            <a:r>
              <a:rPr lang="en-US" sz="24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rPr>
              <a:t>ALUcontrol</a:t>
            </a:r>
            <a:r>
              <a:rPr lang="en-US" sz="2400" dirty="0"/>
              <a:t> </a:t>
            </a:r>
          </a:p>
          <a:p>
            <a:pPr marL="271463" indent="-271463" eaLnBrk="1" hangingPunct="1">
              <a:spcBef>
                <a:spcPct val="100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Find the simplified expressions</a:t>
            </a:r>
          </a:p>
        </p:txBody>
      </p:sp>
      <p:graphicFrame>
        <p:nvGraphicFramePr>
          <p:cNvPr id="40" name="Group 299"/>
          <p:cNvGraphicFramePr>
            <a:graphicFrameLocks/>
          </p:cNvGraphicFramePr>
          <p:nvPr/>
        </p:nvGraphicFramePr>
        <p:xfrm>
          <a:off x="457200" y="2512339"/>
          <a:ext cx="8153403" cy="3857185"/>
        </p:xfrm>
        <a:graphic>
          <a:graphicData uri="http://schemas.openxmlformats.org/drawingml/2006/table">
            <a:tbl>
              <a:tblPr/>
              <a:tblGrid>
                <a:gridCol w="72153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297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2977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96954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68143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ALUop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Funct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Field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 </a:t>
                      </a: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F[5:0] == Inst[5:0] </a:t>
                      </a: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ALU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control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406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MSB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LSB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F5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F4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F3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F2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F1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F0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add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sub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and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or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102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slt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E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grpSp>
        <p:nvGrpSpPr>
          <p:cNvPr id="41" name="Group 40"/>
          <p:cNvGrpSpPr/>
          <p:nvPr/>
        </p:nvGrpSpPr>
        <p:grpSpPr>
          <a:xfrm>
            <a:off x="1383475" y="3704553"/>
            <a:ext cx="7191030" cy="375038"/>
            <a:chOff x="1383475" y="3388501"/>
            <a:chExt cx="7191030" cy="375038"/>
          </a:xfrm>
        </p:grpSpPr>
        <p:sp>
          <p:nvSpPr>
            <p:cNvPr id="42" name="TextBox 41"/>
            <p:cNvSpPr txBox="1"/>
            <p:nvPr/>
          </p:nvSpPr>
          <p:spPr>
            <a:xfrm>
              <a:off x="1383475" y="3388501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2209800" y="3388501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2971800" y="339420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3810000" y="339420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4648200" y="339420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47" name="TextBox 46"/>
            <p:cNvSpPr txBox="1"/>
            <p:nvPr/>
          </p:nvSpPr>
          <p:spPr>
            <a:xfrm>
              <a:off x="5410200" y="339420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172200" y="339420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6972300" y="339420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7658100" y="3394207"/>
              <a:ext cx="9164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0000FF"/>
                  </a:solidFill>
                </a:rPr>
                <a:t>0 </a:t>
              </a:r>
              <a:r>
                <a:rPr lang="en-US" sz="1800" b="1" dirty="0">
                  <a:solidFill>
                    <a:srgbClr val="C00000"/>
                  </a:solidFill>
                </a:rPr>
                <a:t>0 </a:t>
              </a:r>
              <a:r>
                <a:rPr lang="en-US" sz="1800" b="1" dirty="0">
                  <a:solidFill>
                    <a:srgbClr val="006600"/>
                  </a:solidFill>
                </a:rPr>
                <a:t>1 </a:t>
              </a:r>
              <a:r>
                <a:rPr lang="en-US" sz="1800" b="1" dirty="0"/>
                <a:t>0</a:t>
              </a:r>
            </a:p>
          </p:txBody>
        </p:sp>
      </p:grpSp>
      <p:grpSp>
        <p:nvGrpSpPr>
          <p:cNvPr id="51" name="Group 50"/>
          <p:cNvGrpSpPr/>
          <p:nvPr/>
        </p:nvGrpSpPr>
        <p:grpSpPr>
          <a:xfrm>
            <a:off x="1383475" y="4017803"/>
            <a:ext cx="7191030" cy="375038"/>
            <a:chOff x="1383475" y="3701751"/>
            <a:chExt cx="7191030" cy="375038"/>
          </a:xfrm>
        </p:grpSpPr>
        <p:sp>
          <p:nvSpPr>
            <p:cNvPr id="52" name="TextBox 51"/>
            <p:cNvSpPr txBox="1"/>
            <p:nvPr/>
          </p:nvSpPr>
          <p:spPr>
            <a:xfrm>
              <a:off x="1383475" y="3701751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2209800" y="3701751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2971800" y="370745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3810000" y="370745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4648200" y="370745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410200" y="370745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6172200" y="370745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91" name="TextBox 90"/>
            <p:cNvSpPr txBox="1"/>
            <p:nvPr/>
          </p:nvSpPr>
          <p:spPr>
            <a:xfrm>
              <a:off x="6972300" y="370745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92" name="TextBox 91"/>
            <p:cNvSpPr txBox="1"/>
            <p:nvPr/>
          </p:nvSpPr>
          <p:spPr>
            <a:xfrm>
              <a:off x="7658100" y="3707457"/>
              <a:ext cx="9164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0000FF"/>
                  </a:solidFill>
                </a:rPr>
                <a:t>0 </a:t>
              </a:r>
              <a:r>
                <a:rPr lang="en-US" sz="1800" b="1" dirty="0">
                  <a:solidFill>
                    <a:srgbClr val="C00000"/>
                  </a:solidFill>
                </a:rPr>
                <a:t>0 </a:t>
              </a:r>
              <a:r>
                <a:rPr lang="en-US" sz="1800" b="1" dirty="0">
                  <a:solidFill>
                    <a:srgbClr val="006600"/>
                  </a:solidFill>
                </a:rPr>
                <a:t>1 </a:t>
              </a:r>
              <a:r>
                <a:rPr lang="en-US" sz="1800" b="1" dirty="0"/>
                <a:t>0</a:t>
              </a:r>
            </a:p>
          </p:txBody>
        </p:sp>
      </p:grpSp>
      <p:grpSp>
        <p:nvGrpSpPr>
          <p:cNvPr id="93" name="Group 92"/>
          <p:cNvGrpSpPr/>
          <p:nvPr/>
        </p:nvGrpSpPr>
        <p:grpSpPr>
          <a:xfrm>
            <a:off x="1383475" y="4357722"/>
            <a:ext cx="7191030" cy="375038"/>
            <a:chOff x="1383475" y="4041670"/>
            <a:chExt cx="7191030" cy="375038"/>
          </a:xfrm>
        </p:grpSpPr>
        <p:sp>
          <p:nvSpPr>
            <p:cNvPr id="94" name="TextBox 93"/>
            <p:cNvSpPr txBox="1"/>
            <p:nvPr/>
          </p:nvSpPr>
          <p:spPr>
            <a:xfrm>
              <a:off x="1383475" y="4041670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2209800" y="4041670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2971800" y="4047376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97" name="TextBox 96"/>
            <p:cNvSpPr txBox="1"/>
            <p:nvPr/>
          </p:nvSpPr>
          <p:spPr>
            <a:xfrm>
              <a:off x="3810000" y="4047376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98" name="TextBox 97"/>
            <p:cNvSpPr txBox="1"/>
            <p:nvPr/>
          </p:nvSpPr>
          <p:spPr>
            <a:xfrm>
              <a:off x="4648200" y="4047376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99" name="TextBox 98"/>
            <p:cNvSpPr txBox="1"/>
            <p:nvPr/>
          </p:nvSpPr>
          <p:spPr>
            <a:xfrm>
              <a:off x="5410200" y="4047376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6172200" y="4047376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6972300" y="4047376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X</a:t>
              </a:r>
            </a:p>
          </p:txBody>
        </p:sp>
        <p:sp>
          <p:nvSpPr>
            <p:cNvPr id="102" name="TextBox 101"/>
            <p:cNvSpPr txBox="1"/>
            <p:nvPr/>
          </p:nvSpPr>
          <p:spPr>
            <a:xfrm>
              <a:off x="7658100" y="4047376"/>
              <a:ext cx="9164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0000FF"/>
                  </a:solidFill>
                </a:rPr>
                <a:t>0 </a:t>
              </a:r>
              <a:r>
                <a:rPr lang="en-US" sz="1800" b="1" dirty="0">
                  <a:solidFill>
                    <a:srgbClr val="C00000"/>
                  </a:solidFill>
                </a:rPr>
                <a:t>1 </a:t>
              </a:r>
              <a:r>
                <a:rPr lang="en-US" sz="1800" b="1" dirty="0">
                  <a:solidFill>
                    <a:srgbClr val="006600"/>
                  </a:solidFill>
                </a:rPr>
                <a:t>1 </a:t>
              </a:r>
              <a:r>
                <a:rPr lang="en-US" sz="1800" b="1" dirty="0"/>
                <a:t>0</a:t>
              </a:r>
            </a:p>
          </p:txBody>
        </p:sp>
      </p:grpSp>
      <p:grpSp>
        <p:nvGrpSpPr>
          <p:cNvPr id="103" name="Group 102"/>
          <p:cNvGrpSpPr/>
          <p:nvPr/>
        </p:nvGrpSpPr>
        <p:grpSpPr>
          <a:xfrm>
            <a:off x="1447800" y="4356209"/>
            <a:ext cx="589547" cy="369332"/>
            <a:chOff x="1447800" y="4040157"/>
            <a:chExt cx="589547" cy="369332"/>
          </a:xfrm>
        </p:grpSpPr>
        <p:cxnSp>
          <p:nvCxnSpPr>
            <p:cNvPr id="104" name="Straight Connector 103"/>
            <p:cNvCxnSpPr/>
            <p:nvPr/>
          </p:nvCxnSpPr>
          <p:spPr>
            <a:xfrm flipH="1">
              <a:off x="1447800" y="4040157"/>
              <a:ext cx="304801" cy="339919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5" name="TextBox 104"/>
            <p:cNvSpPr txBox="1"/>
            <p:nvPr/>
          </p:nvSpPr>
          <p:spPr>
            <a:xfrm>
              <a:off x="1580147" y="4040157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C00000"/>
                  </a:solidFill>
                </a:rPr>
                <a:t>X</a:t>
              </a:r>
            </a:p>
          </p:txBody>
        </p:sp>
      </p:grpSp>
      <p:grpSp>
        <p:nvGrpSpPr>
          <p:cNvPr id="106" name="Group 105"/>
          <p:cNvGrpSpPr/>
          <p:nvPr/>
        </p:nvGrpSpPr>
        <p:grpSpPr>
          <a:xfrm>
            <a:off x="1383475" y="4715178"/>
            <a:ext cx="7191030" cy="375038"/>
            <a:chOff x="1383475" y="4411002"/>
            <a:chExt cx="7191030" cy="375038"/>
          </a:xfrm>
        </p:grpSpPr>
        <p:sp>
          <p:nvSpPr>
            <p:cNvPr id="107" name="TextBox 106"/>
            <p:cNvSpPr txBox="1"/>
            <p:nvPr/>
          </p:nvSpPr>
          <p:spPr>
            <a:xfrm>
              <a:off x="1383475" y="4411002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08" name="TextBox 107"/>
            <p:cNvSpPr txBox="1"/>
            <p:nvPr/>
          </p:nvSpPr>
          <p:spPr>
            <a:xfrm>
              <a:off x="2209800" y="4411002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29718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10" name="TextBox 109"/>
            <p:cNvSpPr txBox="1"/>
            <p:nvPr/>
          </p:nvSpPr>
          <p:spPr>
            <a:xfrm>
              <a:off x="38100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11" name="TextBox 110"/>
            <p:cNvSpPr txBox="1"/>
            <p:nvPr/>
          </p:nvSpPr>
          <p:spPr>
            <a:xfrm>
              <a:off x="4648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410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13" name="TextBox 112"/>
            <p:cNvSpPr txBox="1"/>
            <p:nvPr/>
          </p:nvSpPr>
          <p:spPr>
            <a:xfrm>
              <a:off x="6172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14" name="TextBox 113"/>
            <p:cNvSpPr txBox="1"/>
            <p:nvPr/>
          </p:nvSpPr>
          <p:spPr>
            <a:xfrm>
              <a:off x="69723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15" name="TextBox 114"/>
            <p:cNvSpPr txBox="1"/>
            <p:nvPr/>
          </p:nvSpPr>
          <p:spPr>
            <a:xfrm>
              <a:off x="7658100" y="4416708"/>
              <a:ext cx="9164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0000FF"/>
                  </a:solidFill>
                </a:rPr>
                <a:t>0 </a:t>
              </a:r>
              <a:r>
                <a:rPr lang="en-US" sz="1800" b="1" dirty="0">
                  <a:solidFill>
                    <a:srgbClr val="C00000"/>
                  </a:solidFill>
                </a:rPr>
                <a:t>0 </a:t>
              </a:r>
              <a:r>
                <a:rPr lang="en-US" sz="1800" b="1" dirty="0">
                  <a:solidFill>
                    <a:srgbClr val="006600"/>
                  </a:solidFill>
                </a:rPr>
                <a:t>1 </a:t>
              </a:r>
              <a:r>
                <a:rPr lang="en-US" sz="1800" b="1" dirty="0"/>
                <a:t>0</a:t>
              </a:r>
            </a:p>
          </p:txBody>
        </p:sp>
      </p:grpSp>
      <p:grpSp>
        <p:nvGrpSpPr>
          <p:cNvPr id="116" name="Group 115"/>
          <p:cNvGrpSpPr/>
          <p:nvPr/>
        </p:nvGrpSpPr>
        <p:grpSpPr>
          <a:xfrm>
            <a:off x="1383475" y="5018559"/>
            <a:ext cx="7191030" cy="375038"/>
            <a:chOff x="1383475" y="4411002"/>
            <a:chExt cx="7191030" cy="375038"/>
          </a:xfrm>
        </p:grpSpPr>
        <p:sp>
          <p:nvSpPr>
            <p:cNvPr id="117" name="TextBox 116"/>
            <p:cNvSpPr txBox="1"/>
            <p:nvPr/>
          </p:nvSpPr>
          <p:spPr>
            <a:xfrm>
              <a:off x="1383475" y="4411002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18" name="TextBox 117"/>
            <p:cNvSpPr txBox="1"/>
            <p:nvPr/>
          </p:nvSpPr>
          <p:spPr>
            <a:xfrm>
              <a:off x="2209800" y="4411002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19" name="TextBox 118"/>
            <p:cNvSpPr txBox="1"/>
            <p:nvPr/>
          </p:nvSpPr>
          <p:spPr>
            <a:xfrm>
              <a:off x="29718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20" name="TextBox 119"/>
            <p:cNvSpPr txBox="1"/>
            <p:nvPr/>
          </p:nvSpPr>
          <p:spPr>
            <a:xfrm>
              <a:off x="38100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21" name="TextBox 120"/>
            <p:cNvSpPr txBox="1"/>
            <p:nvPr/>
          </p:nvSpPr>
          <p:spPr>
            <a:xfrm>
              <a:off x="4648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22" name="TextBox 121"/>
            <p:cNvSpPr txBox="1"/>
            <p:nvPr/>
          </p:nvSpPr>
          <p:spPr>
            <a:xfrm>
              <a:off x="5410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23" name="TextBox 122"/>
            <p:cNvSpPr txBox="1"/>
            <p:nvPr/>
          </p:nvSpPr>
          <p:spPr>
            <a:xfrm>
              <a:off x="6172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69723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25" name="TextBox 124"/>
            <p:cNvSpPr txBox="1"/>
            <p:nvPr/>
          </p:nvSpPr>
          <p:spPr>
            <a:xfrm>
              <a:off x="7658100" y="4416708"/>
              <a:ext cx="9164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0000FF"/>
                  </a:solidFill>
                </a:rPr>
                <a:t>0 </a:t>
              </a:r>
              <a:r>
                <a:rPr lang="en-US" sz="1800" b="1" dirty="0">
                  <a:solidFill>
                    <a:srgbClr val="C00000"/>
                  </a:solidFill>
                </a:rPr>
                <a:t>1 </a:t>
              </a:r>
              <a:r>
                <a:rPr lang="en-US" sz="1800" b="1" dirty="0">
                  <a:solidFill>
                    <a:srgbClr val="006600"/>
                  </a:solidFill>
                </a:rPr>
                <a:t>1 </a:t>
              </a:r>
              <a:r>
                <a:rPr lang="en-US" sz="1800" b="1" dirty="0"/>
                <a:t>0</a:t>
              </a:r>
            </a:p>
          </p:txBody>
        </p:sp>
      </p:grpSp>
      <p:grpSp>
        <p:nvGrpSpPr>
          <p:cNvPr id="126" name="Group 125"/>
          <p:cNvGrpSpPr/>
          <p:nvPr/>
        </p:nvGrpSpPr>
        <p:grpSpPr>
          <a:xfrm>
            <a:off x="1383475" y="5361331"/>
            <a:ext cx="7191030" cy="375038"/>
            <a:chOff x="1383475" y="4411002"/>
            <a:chExt cx="7191030" cy="375038"/>
          </a:xfrm>
        </p:grpSpPr>
        <p:sp>
          <p:nvSpPr>
            <p:cNvPr id="127" name="TextBox 126"/>
            <p:cNvSpPr txBox="1"/>
            <p:nvPr/>
          </p:nvSpPr>
          <p:spPr>
            <a:xfrm>
              <a:off x="1383475" y="4411002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28" name="TextBox 127"/>
            <p:cNvSpPr txBox="1"/>
            <p:nvPr/>
          </p:nvSpPr>
          <p:spPr>
            <a:xfrm>
              <a:off x="2209800" y="4411002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29" name="TextBox 128"/>
            <p:cNvSpPr txBox="1"/>
            <p:nvPr/>
          </p:nvSpPr>
          <p:spPr>
            <a:xfrm>
              <a:off x="29718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30" name="TextBox 129"/>
            <p:cNvSpPr txBox="1"/>
            <p:nvPr/>
          </p:nvSpPr>
          <p:spPr>
            <a:xfrm>
              <a:off x="38100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31" name="TextBox 130"/>
            <p:cNvSpPr txBox="1"/>
            <p:nvPr/>
          </p:nvSpPr>
          <p:spPr>
            <a:xfrm>
              <a:off x="4648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32" name="TextBox 131"/>
            <p:cNvSpPr txBox="1"/>
            <p:nvPr/>
          </p:nvSpPr>
          <p:spPr>
            <a:xfrm>
              <a:off x="5410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6172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34" name="TextBox 133"/>
            <p:cNvSpPr txBox="1"/>
            <p:nvPr/>
          </p:nvSpPr>
          <p:spPr>
            <a:xfrm>
              <a:off x="69723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35" name="TextBox 134"/>
            <p:cNvSpPr txBox="1"/>
            <p:nvPr/>
          </p:nvSpPr>
          <p:spPr>
            <a:xfrm>
              <a:off x="7658100" y="4416708"/>
              <a:ext cx="9164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0000FF"/>
                  </a:solidFill>
                </a:rPr>
                <a:t>0 </a:t>
              </a:r>
              <a:r>
                <a:rPr lang="en-US" sz="1800" b="1" dirty="0">
                  <a:solidFill>
                    <a:srgbClr val="C00000"/>
                  </a:solidFill>
                </a:rPr>
                <a:t>0 </a:t>
              </a:r>
              <a:r>
                <a:rPr lang="en-US" sz="1800" b="1" dirty="0">
                  <a:solidFill>
                    <a:srgbClr val="006600"/>
                  </a:solidFill>
                </a:rPr>
                <a:t>0 </a:t>
              </a:r>
              <a:r>
                <a:rPr lang="en-US" sz="1800" b="1" dirty="0"/>
                <a:t>0</a:t>
              </a:r>
            </a:p>
          </p:txBody>
        </p:sp>
      </p:grpSp>
      <p:grpSp>
        <p:nvGrpSpPr>
          <p:cNvPr id="136" name="Group 135"/>
          <p:cNvGrpSpPr/>
          <p:nvPr/>
        </p:nvGrpSpPr>
        <p:grpSpPr>
          <a:xfrm>
            <a:off x="1383475" y="5675992"/>
            <a:ext cx="7191030" cy="375038"/>
            <a:chOff x="1383475" y="4411002"/>
            <a:chExt cx="7191030" cy="375038"/>
          </a:xfrm>
        </p:grpSpPr>
        <p:sp>
          <p:nvSpPr>
            <p:cNvPr id="137" name="TextBox 136"/>
            <p:cNvSpPr txBox="1"/>
            <p:nvPr/>
          </p:nvSpPr>
          <p:spPr>
            <a:xfrm>
              <a:off x="1383475" y="4411002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38" name="TextBox 137"/>
            <p:cNvSpPr txBox="1"/>
            <p:nvPr/>
          </p:nvSpPr>
          <p:spPr>
            <a:xfrm>
              <a:off x="2209800" y="4411002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39" name="TextBox 138"/>
            <p:cNvSpPr txBox="1"/>
            <p:nvPr/>
          </p:nvSpPr>
          <p:spPr>
            <a:xfrm>
              <a:off x="29718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40" name="TextBox 139"/>
            <p:cNvSpPr txBox="1"/>
            <p:nvPr/>
          </p:nvSpPr>
          <p:spPr>
            <a:xfrm>
              <a:off x="38100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41" name="TextBox 140"/>
            <p:cNvSpPr txBox="1"/>
            <p:nvPr/>
          </p:nvSpPr>
          <p:spPr>
            <a:xfrm>
              <a:off x="4648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42" name="TextBox 141"/>
            <p:cNvSpPr txBox="1"/>
            <p:nvPr/>
          </p:nvSpPr>
          <p:spPr>
            <a:xfrm>
              <a:off x="5410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43" name="TextBox 142"/>
            <p:cNvSpPr txBox="1"/>
            <p:nvPr/>
          </p:nvSpPr>
          <p:spPr>
            <a:xfrm>
              <a:off x="6172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44" name="TextBox 143"/>
            <p:cNvSpPr txBox="1"/>
            <p:nvPr/>
          </p:nvSpPr>
          <p:spPr>
            <a:xfrm>
              <a:off x="69723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45" name="TextBox 144"/>
            <p:cNvSpPr txBox="1"/>
            <p:nvPr/>
          </p:nvSpPr>
          <p:spPr>
            <a:xfrm>
              <a:off x="7658100" y="4416708"/>
              <a:ext cx="9164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0000FF"/>
                  </a:solidFill>
                </a:rPr>
                <a:t>0 </a:t>
              </a:r>
              <a:r>
                <a:rPr lang="en-US" sz="1800" b="1" dirty="0">
                  <a:solidFill>
                    <a:srgbClr val="C00000"/>
                  </a:solidFill>
                </a:rPr>
                <a:t>0 </a:t>
              </a:r>
              <a:r>
                <a:rPr lang="en-US" sz="1800" b="1" dirty="0">
                  <a:solidFill>
                    <a:srgbClr val="006600"/>
                  </a:solidFill>
                </a:rPr>
                <a:t>0 </a:t>
              </a:r>
              <a:r>
                <a:rPr lang="en-US" sz="1800" b="1" dirty="0"/>
                <a:t>1</a:t>
              </a:r>
            </a:p>
          </p:txBody>
        </p:sp>
      </p:grpSp>
      <p:grpSp>
        <p:nvGrpSpPr>
          <p:cNvPr id="146" name="Group 145"/>
          <p:cNvGrpSpPr/>
          <p:nvPr/>
        </p:nvGrpSpPr>
        <p:grpSpPr>
          <a:xfrm>
            <a:off x="1383475" y="6029469"/>
            <a:ext cx="7191030" cy="375038"/>
            <a:chOff x="1383475" y="4411002"/>
            <a:chExt cx="7191030" cy="375038"/>
          </a:xfrm>
        </p:grpSpPr>
        <p:sp>
          <p:nvSpPr>
            <p:cNvPr id="147" name="TextBox 146"/>
            <p:cNvSpPr txBox="1"/>
            <p:nvPr/>
          </p:nvSpPr>
          <p:spPr>
            <a:xfrm>
              <a:off x="1383475" y="4411002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48" name="TextBox 147"/>
            <p:cNvSpPr txBox="1"/>
            <p:nvPr/>
          </p:nvSpPr>
          <p:spPr>
            <a:xfrm>
              <a:off x="2209800" y="4411002"/>
              <a:ext cx="457200" cy="37503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49" name="TextBox 148"/>
            <p:cNvSpPr txBox="1"/>
            <p:nvPr/>
          </p:nvSpPr>
          <p:spPr>
            <a:xfrm>
              <a:off x="29718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50" name="TextBox 149"/>
            <p:cNvSpPr txBox="1"/>
            <p:nvPr/>
          </p:nvSpPr>
          <p:spPr>
            <a:xfrm>
              <a:off x="38100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51" name="TextBox 150"/>
            <p:cNvSpPr txBox="1"/>
            <p:nvPr/>
          </p:nvSpPr>
          <p:spPr>
            <a:xfrm>
              <a:off x="4648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52" name="TextBox 151"/>
            <p:cNvSpPr txBox="1"/>
            <p:nvPr/>
          </p:nvSpPr>
          <p:spPr>
            <a:xfrm>
              <a:off x="5410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53" name="TextBox 152"/>
            <p:cNvSpPr txBox="1"/>
            <p:nvPr/>
          </p:nvSpPr>
          <p:spPr>
            <a:xfrm>
              <a:off x="61722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1</a:t>
              </a:r>
            </a:p>
          </p:txBody>
        </p:sp>
        <p:sp>
          <p:nvSpPr>
            <p:cNvPr id="154" name="TextBox 153"/>
            <p:cNvSpPr txBox="1"/>
            <p:nvPr/>
          </p:nvSpPr>
          <p:spPr>
            <a:xfrm>
              <a:off x="6972300" y="4416708"/>
              <a:ext cx="4572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/>
                <a:t>0</a:t>
              </a:r>
            </a:p>
          </p:txBody>
        </p:sp>
        <p:sp>
          <p:nvSpPr>
            <p:cNvPr id="155" name="TextBox 154"/>
            <p:cNvSpPr txBox="1"/>
            <p:nvPr/>
          </p:nvSpPr>
          <p:spPr>
            <a:xfrm>
              <a:off x="7658100" y="4416708"/>
              <a:ext cx="916405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0000FF"/>
                  </a:solidFill>
                </a:rPr>
                <a:t>0 </a:t>
              </a:r>
              <a:r>
                <a:rPr lang="en-US" sz="1800" b="1" dirty="0">
                  <a:solidFill>
                    <a:srgbClr val="C00000"/>
                  </a:solidFill>
                </a:rPr>
                <a:t>1 </a:t>
              </a:r>
              <a:r>
                <a:rPr lang="en-US" sz="1800" b="1" dirty="0">
                  <a:solidFill>
                    <a:srgbClr val="006600"/>
                  </a:solidFill>
                </a:rPr>
                <a:t>1 </a:t>
              </a:r>
              <a:r>
                <a:rPr lang="en-US" sz="1800" b="1" dirty="0"/>
                <a:t>1</a:t>
              </a:r>
            </a:p>
          </p:txBody>
        </p:sp>
      </p:grpSp>
      <p:grpSp>
        <p:nvGrpSpPr>
          <p:cNvPr id="156" name="Group 155"/>
          <p:cNvGrpSpPr/>
          <p:nvPr/>
        </p:nvGrpSpPr>
        <p:grpSpPr>
          <a:xfrm>
            <a:off x="2294646" y="4720884"/>
            <a:ext cx="589547" cy="1675409"/>
            <a:chOff x="2294646" y="4404832"/>
            <a:chExt cx="589547" cy="1675409"/>
          </a:xfrm>
        </p:grpSpPr>
        <p:grpSp>
          <p:nvGrpSpPr>
            <p:cNvPr id="157" name="Group 156"/>
            <p:cNvGrpSpPr/>
            <p:nvPr/>
          </p:nvGrpSpPr>
          <p:grpSpPr>
            <a:xfrm>
              <a:off x="2294646" y="4404832"/>
              <a:ext cx="589547" cy="369332"/>
              <a:chOff x="1447800" y="4040157"/>
              <a:chExt cx="589547" cy="369332"/>
            </a:xfrm>
          </p:grpSpPr>
          <p:cxnSp>
            <p:nvCxnSpPr>
              <p:cNvPr id="170" name="Straight Connector 169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1" name="TextBox 170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58" name="Group 157"/>
            <p:cNvGrpSpPr/>
            <p:nvPr/>
          </p:nvGrpSpPr>
          <p:grpSpPr>
            <a:xfrm>
              <a:off x="2294646" y="4710983"/>
              <a:ext cx="589547" cy="369332"/>
              <a:chOff x="1447800" y="4040157"/>
              <a:chExt cx="589547" cy="369332"/>
            </a:xfrm>
          </p:grpSpPr>
          <p:cxnSp>
            <p:nvCxnSpPr>
              <p:cNvPr id="168" name="Straight Connector 167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9" name="TextBox 168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59" name="Group 158"/>
            <p:cNvGrpSpPr/>
            <p:nvPr/>
          </p:nvGrpSpPr>
          <p:grpSpPr>
            <a:xfrm>
              <a:off x="2294646" y="5050985"/>
              <a:ext cx="589547" cy="369332"/>
              <a:chOff x="1447800" y="4040157"/>
              <a:chExt cx="589547" cy="369332"/>
            </a:xfrm>
          </p:grpSpPr>
          <p:cxnSp>
            <p:nvCxnSpPr>
              <p:cNvPr id="166" name="Straight Connector 165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7" name="TextBox 166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60" name="Group 159"/>
            <p:cNvGrpSpPr/>
            <p:nvPr/>
          </p:nvGrpSpPr>
          <p:grpSpPr>
            <a:xfrm>
              <a:off x="2294646" y="5373301"/>
              <a:ext cx="589547" cy="369332"/>
              <a:chOff x="1447800" y="4040157"/>
              <a:chExt cx="589547" cy="369332"/>
            </a:xfrm>
          </p:grpSpPr>
          <p:cxnSp>
            <p:nvCxnSpPr>
              <p:cNvPr id="164" name="Straight Connector 163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5" name="TextBox 164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61" name="Group 160"/>
            <p:cNvGrpSpPr/>
            <p:nvPr/>
          </p:nvGrpSpPr>
          <p:grpSpPr>
            <a:xfrm>
              <a:off x="2294646" y="5710909"/>
              <a:ext cx="589547" cy="369332"/>
              <a:chOff x="1447800" y="4040157"/>
              <a:chExt cx="589547" cy="369332"/>
            </a:xfrm>
          </p:grpSpPr>
          <p:cxnSp>
            <p:nvCxnSpPr>
              <p:cNvPr id="162" name="Straight Connector 161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3" name="TextBox 162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</p:grpSp>
      <p:grpSp>
        <p:nvGrpSpPr>
          <p:cNvPr id="172" name="Group 171"/>
          <p:cNvGrpSpPr/>
          <p:nvPr/>
        </p:nvGrpSpPr>
        <p:grpSpPr>
          <a:xfrm>
            <a:off x="3036593" y="4720884"/>
            <a:ext cx="589547" cy="1675409"/>
            <a:chOff x="2294646" y="4404832"/>
            <a:chExt cx="589547" cy="1675409"/>
          </a:xfrm>
        </p:grpSpPr>
        <p:grpSp>
          <p:nvGrpSpPr>
            <p:cNvPr id="173" name="Group 172"/>
            <p:cNvGrpSpPr/>
            <p:nvPr/>
          </p:nvGrpSpPr>
          <p:grpSpPr>
            <a:xfrm>
              <a:off x="2294646" y="4404832"/>
              <a:ext cx="589547" cy="369332"/>
              <a:chOff x="1447800" y="4040157"/>
              <a:chExt cx="589547" cy="369332"/>
            </a:xfrm>
          </p:grpSpPr>
          <p:cxnSp>
            <p:nvCxnSpPr>
              <p:cNvPr id="186" name="Straight Connector 185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7" name="TextBox 186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74" name="Group 173"/>
            <p:cNvGrpSpPr/>
            <p:nvPr/>
          </p:nvGrpSpPr>
          <p:grpSpPr>
            <a:xfrm>
              <a:off x="2294646" y="4710983"/>
              <a:ext cx="589547" cy="369332"/>
              <a:chOff x="1447800" y="4040157"/>
              <a:chExt cx="589547" cy="369332"/>
            </a:xfrm>
          </p:grpSpPr>
          <p:cxnSp>
            <p:nvCxnSpPr>
              <p:cNvPr id="184" name="Straight Connector 183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5" name="TextBox 184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75" name="Group 174"/>
            <p:cNvGrpSpPr/>
            <p:nvPr/>
          </p:nvGrpSpPr>
          <p:grpSpPr>
            <a:xfrm>
              <a:off x="2294646" y="5050985"/>
              <a:ext cx="589547" cy="369332"/>
              <a:chOff x="1447800" y="4040157"/>
              <a:chExt cx="589547" cy="369332"/>
            </a:xfrm>
          </p:grpSpPr>
          <p:cxnSp>
            <p:nvCxnSpPr>
              <p:cNvPr id="182" name="Straight Connector 181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3" name="TextBox 182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76" name="Group 175"/>
            <p:cNvGrpSpPr/>
            <p:nvPr/>
          </p:nvGrpSpPr>
          <p:grpSpPr>
            <a:xfrm>
              <a:off x="2294646" y="5373301"/>
              <a:ext cx="589547" cy="369332"/>
              <a:chOff x="1447800" y="4040157"/>
              <a:chExt cx="589547" cy="369332"/>
            </a:xfrm>
          </p:grpSpPr>
          <p:cxnSp>
            <p:nvCxnSpPr>
              <p:cNvPr id="180" name="Straight Connector 179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1" name="TextBox 180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77" name="Group 176"/>
            <p:cNvGrpSpPr/>
            <p:nvPr/>
          </p:nvGrpSpPr>
          <p:grpSpPr>
            <a:xfrm>
              <a:off x="2294646" y="5710909"/>
              <a:ext cx="589547" cy="369332"/>
              <a:chOff x="1447800" y="4040157"/>
              <a:chExt cx="589547" cy="369332"/>
            </a:xfrm>
          </p:grpSpPr>
          <p:cxnSp>
            <p:nvCxnSpPr>
              <p:cNvPr id="178" name="Straight Connector 177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9" name="TextBox 178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</p:grpSp>
      <p:grpSp>
        <p:nvGrpSpPr>
          <p:cNvPr id="188" name="Group 187"/>
          <p:cNvGrpSpPr/>
          <p:nvPr/>
        </p:nvGrpSpPr>
        <p:grpSpPr>
          <a:xfrm>
            <a:off x="3871487" y="4720884"/>
            <a:ext cx="589547" cy="1675409"/>
            <a:chOff x="2294646" y="4404832"/>
            <a:chExt cx="589547" cy="1675409"/>
          </a:xfrm>
        </p:grpSpPr>
        <p:grpSp>
          <p:nvGrpSpPr>
            <p:cNvPr id="189" name="Group 188"/>
            <p:cNvGrpSpPr/>
            <p:nvPr/>
          </p:nvGrpSpPr>
          <p:grpSpPr>
            <a:xfrm>
              <a:off x="2294646" y="4404832"/>
              <a:ext cx="589547" cy="369332"/>
              <a:chOff x="1447800" y="4040157"/>
              <a:chExt cx="589547" cy="369332"/>
            </a:xfrm>
          </p:grpSpPr>
          <p:cxnSp>
            <p:nvCxnSpPr>
              <p:cNvPr id="202" name="Straight Connector 201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3" name="TextBox 202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90" name="Group 189"/>
            <p:cNvGrpSpPr/>
            <p:nvPr/>
          </p:nvGrpSpPr>
          <p:grpSpPr>
            <a:xfrm>
              <a:off x="2294646" y="4710983"/>
              <a:ext cx="589547" cy="369332"/>
              <a:chOff x="1447800" y="4040157"/>
              <a:chExt cx="589547" cy="369332"/>
            </a:xfrm>
          </p:grpSpPr>
          <p:cxnSp>
            <p:nvCxnSpPr>
              <p:cNvPr id="200" name="Straight Connector 199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1" name="TextBox 200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91" name="Group 190"/>
            <p:cNvGrpSpPr/>
            <p:nvPr/>
          </p:nvGrpSpPr>
          <p:grpSpPr>
            <a:xfrm>
              <a:off x="2294646" y="5050985"/>
              <a:ext cx="589547" cy="369332"/>
              <a:chOff x="1447800" y="4040157"/>
              <a:chExt cx="589547" cy="369332"/>
            </a:xfrm>
          </p:grpSpPr>
          <p:cxnSp>
            <p:nvCxnSpPr>
              <p:cNvPr id="198" name="Straight Connector 197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9" name="TextBox 198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92" name="Group 191"/>
            <p:cNvGrpSpPr/>
            <p:nvPr/>
          </p:nvGrpSpPr>
          <p:grpSpPr>
            <a:xfrm>
              <a:off x="2294646" y="5373301"/>
              <a:ext cx="589547" cy="369332"/>
              <a:chOff x="1447800" y="4040157"/>
              <a:chExt cx="589547" cy="369332"/>
            </a:xfrm>
          </p:grpSpPr>
          <p:cxnSp>
            <p:nvCxnSpPr>
              <p:cNvPr id="196" name="Straight Connector 195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7" name="TextBox 196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  <p:grpSp>
          <p:nvGrpSpPr>
            <p:cNvPr id="193" name="Group 192"/>
            <p:cNvGrpSpPr/>
            <p:nvPr/>
          </p:nvGrpSpPr>
          <p:grpSpPr>
            <a:xfrm>
              <a:off x="2294646" y="5710909"/>
              <a:ext cx="589547" cy="369332"/>
              <a:chOff x="1447800" y="4040157"/>
              <a:chExt cx="589547" cy="369332"/>
            </a:xfrm>
          </p:grpSpPr>
          <p:cxnSp>
            <p:nvCxnSpPr>
              <p:cNvPr id="194" name="Straight Connector 193"/>
              <p:cNvCxnSpPr/>
              <p:nvPr/>
            </p:nvCxnSpPr>
            <p:spPr>
              <a:xfrm flipH="1">
                <a:off x="1447800" y="4040157"/>
                <a:ext cx="304801" cy="339919"/>
              </a:xfrm>
              <a:prstGeom prst="line">
                <a:avLst/>
              </a:prstGeom>
              <a:ln w="2857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5" name="TextBox 194"/>
              <p:cNvSpPr txBox="1"/>
              <p:nvPr/>
            </p:nvSpPr>
            <p:spPr>
              <a:xfrm>
                <a:off x="1580147" y="4040157"/>
                <a:ext cx="4572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800" b="1" dirty="0">
                    <a:solidFill>
                      <a:srgbClr val="C00000"/>
                    </a:solidFill>
                  </a:rPr>
                  <a:t>X</a:t>
                </a:r>
              </a:p>
            </p:txBody>
          </p:sp>
        </p:grpSp>
      </p:grpSp>
      <p:sp>
        <p:nvSpPr>
          <p:cNvPr id="204" name="TextBox 203"/>
          <p:cNvSpPr txBox="1"/>
          <p:nvPr/>
        </p:nvSpPr>
        <p:spPr>
          <a:xfrm>
            <a:off x="6856997" y="1303638"/>
            <a:ext cx="1829803" cy="338554"/>
          </a:xfrm>
          <a:prstGeom prst="rect">
            <a:avLst/>
          </a:prstGeom>
          <a:solidFill>
            <a:srgbClr val="FFD9B3"/>
          </a:solidFill>
        </p:spPr>
        <p:txBody>
          <a:bodyPr wrap="square" rtlCol="0">
            <a:spAutoFit/>
          </a:bodyPr>
          <a:lstStyle/>
          <a:p>
            <a:r>
              <a:rPr lang="en-US" sz="1600" b="1" dirty="0"/>
              <a:t>ALUcontrol3 = 0</a:t>
            </a:r>
          </a:p>
        </p:txBody>
      </p:sp>
      <p:sp>
        <p:nvSpPr>
          <p:cNvPr id="205" name="TextBox 204"/>
          <p:cNvSpPr txBox="1"/>
          <p:nvPr/>
        </p:nvSpPr>
        <p:spPr>
          <a:xfrm>
            <a:off x="6856997" y="1709656"/>
            <a:ext cx="1828364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tabLst>
                <a:tab pos="1484313" algn="l"/>
              </a:tabLst>
            </a:pPr>
            <a:r>
              <a:rPr lang="en-US" sz="1600" b="1" dirty="0"/>
              <a:t>ALUcontrol2 = 	?</a:t>
            </a:r>
          </a:p>
        </p:txBody>
      </p:sp>
      <p:grpSp>
        <p:nvGrpSpPr>
          <p:cNvPr id="206" name="Group 205"/>
          <p:cNvGrpSpPr/>
          <p:nvPr/>
        </p:nvGrpSpPr>
        <p:grpSpPr>
          <a:xfrm>
            <a:off x="7908991" y="4418392"/>
            <a:ext cx="228600" cy="1933734"/>
            <a:chOff x="7908991" y="4102340"/>
            <a:chExt cx="228600" cy="1933734"/>
          </a:xfrm>
        </p:grpSpPr>
        <p:sp>
          <p:nvSpPr>
            <p:cNvPr id="207" name="Oval 206"/>
            <p:cNvSpPr/>
            <p:nvPr/>
          </p:nvSpPr>
          <p:spPr>
            <a:xfrm>
              <a:off x="7908991" y="4102340"/>
              <a:ext cx="228600" cy="27027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8" name="Oval 207"/>
            <p:cNvSpPr/>
            <p:nvPr/>
          </p:nvSpPr>
          <p:spPr>
            <a:xfrm>
              <a:off x="7908991" y="4744751"/>
              <a:ext cx="228600" cy="27027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09" name="Oval 208"/>
            <p:cNvSpPr/>
            <p:nvPr/>
          </p:nvSpPr>
          <p:spPr>
            <a:xfrm>
              <a:off x="7908991" y="5765798"/>
              <a:ext cx="228600" cy="270276"/>
            </a:xfrm>
            <a:prstGeom prst="ellipse">
              <a:avLst/>
            </a:prstGeom>
            <a:noFill/>
            <a:ln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10" name="TextBox 209"/>
          <p:cNvSpPr txBox="1"/>
          <p:nvPr/>
        </p:nvSpPr>
        <p:spPr>
          <a:xfrm>
            <a:off x="6324600" y="2048210"/>
            <a:ext cx="2360761" cy="33855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>
              <a:tabLst>
                <a:tab pos="1484313" algn="l"/>
              </a:tabLst>
            </a:pPr>
            <a:r>
              <a:rPr lang="en-US" sz="1600" b="1" dirty="0"/>
              <a:t>ALUop0 + ALUop1</a:t>
            </a:r>
            <a:r>
              <a:rPr lang="en-US" sz="1600" b="1" dirty="0">
                <a:sym typeface="Symbol"/>
              </a:rPr>
              <a:t> F1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3128703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3" dur="500"/>
                                        <p:tgtEl>
                                          <p:spTgt spid="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6" dur="500"/>
                                        <p:tgtEl>
                                          <p:spTgt spid="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1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6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1" dur="500"/>
                                        <p:tgtEl>
                                          <p:spTgt spid="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66" dur="500"/>
                                        <p:tgtEl>
                                          <p:spTgt spid="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" grpId="0" animBg="1"/>
      <p:bldP spid="205" grpId="0" animBg="1"/>
      <p:bldP spid="2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Design of ALU Control Unit (2/2)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28</a:t>
            </a:fld>
            <a:endParaRPr dirty="0"/>
          </a:p>
        </p:txBody>
      </p:sp>
      <p:sp>
        <p:nvSpPr>
          <p:cNvPr id="39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30452"/>
            <a:ext cx="8229600" cy="575770"/>
          </a:xfrm>
        </p:spPr>
        <p:txBody>
          <a:bodyPr/>
          <a:lstStyle/>
          <a:p>
            <a:pPr marL="271463" indent="-271463" eaLnBrk="1" hangingPunct="1">
              <a:spcBef>
                <a:spcPct val="10000"/>
              </a:spcBef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Simple combinational logic</a:t>
            </a:r>
          </a:p>
        </p:txBody>
      </p:sp>
      <p:grpSp>
        <p:nvGrpSpPr>
          <p:cNvPr id="211" name="Group 287"/>
          <p:cNvGrpSpPr>
            <a:grpSpLocks/>
          </p:cNvGrpSpPr>
          <p:nvPr/>
        </p:nvGrpSpPr>
        <p:grpSpPr bwMode="auto">
          <a:xfrm>
            <a:off x="6553200" y="2282472"/>
            <a:ext cx="2286000" cy="2058988"/>
            <a:chOff x="4224" y="1152"/>
            <a:chExt cx="1440" cy="1297"/>
          </a:xfrm>
        </p:grpSpPr>
        <p:sp>
          <p:nvSpPr>
            <p:cNvPr id="212" name="AutoShape 285"/>
            <p:cNvSpPr>
              <a:spLocks noChangeArrowheads="1"/>
            </p:cNvSpPr>
            <p:nvPr/>
          </p:nvSpPr>
          <p:spPr bwMode="auto">
            <a:xfrm rot="-2800100">
              <a:off x="3836" y="1869"/>
              <a:ext cx="1035" cy="126"/>
            </a:xfrm>
            <a:prstGeom prst="leftArrow">
              <a:avLst>
                <a:gd name="adj1" fmla="val 50000"/>
                <a:gd name="adj2" fmla="val 205357"/>
              </a:avLst>
            </a:prstGeom>
            <a:solidFill>
              <a:schemeClr val="tx2">
                <a:lumMod val="60000"/>
                <a:lumOff val="4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3" name="Text Box 286"/>
            <p:cNvSpPr txBox="1">
              <a:spLocks noChangeArrowheads="1"/>
            </p:cNvSpPr>
            <p:nvPr/>
          </p:nvSpPr>
          <p:spPr bwMode="auto">
            <a:xfrm>
              <a:off x="4224" y="1152"/>
              <a:ext cx="1440" cy="36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10000"/>
                </a:spcBef>
              </a:pPr>
              <a:r>
                <a:rPr lang="en-US" sz="1600" b="1" dirty="0">
                  <a:solidFill>
                    <a:srgbClr val="002060"/>
                  </a:solidFill>
                </a:rPr>
                <a:t>ALUcontrol2</a:t>
              </a:r>
              <a:r>
                <a:rPr lang="en-US" sz="1400" b="1" dirty="0"/>
                <a:t> </a:t>
              </a:r>
            </a:p>
            <a:p>
              <a:pPr>
                <a:spcBef>
                  <a:spcPct val="10000"/>
                </a:spcBef>
              </a:pPr>
              <a:r>
                <a:rPr lang="en-US" sz="1400" b="1" dirty="0"/>
                <a:t>= ALUOp0 + ALUOp1∙F1</a:t>
              </a:r>
            </a:p>
          </p:txBody>
        </p:sp>
      </p:grpSp>
      <p:grpSp>
        <p:nvGrpSpPr>
          <p:cNvPr id="214" name="Group 213"/>
          <p:cNvGrpSpPr/>
          <p:nvPr/>
        </p:nvGrpSpPr>
        <p:grpSpPr>
          <a:xfrm>
            <a:off x="838200" y="1806222"/>
            <a:ext cx="7548563" cy="4557713"/>
            <a:chOff x="990600" y="1504950"/>
            <a:chExt cx="7548563" cy="4557713"/>
          </a:xfrm>
        </p:grpSpPr>
        <p:grpSp>
          <p:nvGrpSpPr>
            <p:cNvPr id="215" name="Group 283"/>
            <p:cNvGrpSpPr>
              <a:grpSpLocks/>
            </p:cNvGrpSpPr>
            <p:nvPr/>
          </p:nvGrpSpPr>
          <p:grpSpPr bwMode="auto">
            <a:xfrm>
              <a:off x="990600" y="1504950"/>
              <a:ext cx="7548563" cy="4557713"/>
              <a:chOff x="528" y="1013"/>
              <a:chExt cx="4755" cy="2871"/>
            </a:xfrm>
          </p:grpSpPr>
          <p:sp>
            <p:nvSpPr>
              <p:cNvPr id="218" name="Freeform 176"/>
              <p:cNvSpPr>
                <a:spLocks/>
              </p:cNvSpPr>
              <p:nvPr/>
            </p:nvSpPr>
            <p:spPr bwMode="auto">
              <a:xfrm>
                <a:off x="1738" y="1460"/>
                <a:ext cx="72" cy="93"/>
              </a:xfrm>
              <a:custGeom>
                <a:avLst/>
                <a:gdLst>
                  <a:gd name="T0" fmla="*/ 72 w 72"/>
                  <a:gd name="T1" fmla="*/ 0 h 93"/>
                  <a:gd name="T2" fmla="*/ 0 w 72"/>
                  <a:gd name="T3" fmla="*/ 0 h 93"/>
                  <a:gd name="T4" fmla="*/ 38 w 72"/>
                  <a:gd name="T5" fmla="*/ 93 h 93"/>
                  <a:gd name="T6" fmla="*/ 72 w 72"/>
                  <a:gd name="T7" fmla="*/ 0 h 93"/>
                  <a:gd name="T8" fmla="*/ 72 w 72"/>
                  <a:gd name="T9" fmla="*/ 0 h 93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93"/>
                  <a:gd name="T17" fmla="*/ 72 w 72"/>
                  <a:gd name="T18" fmla="*/ 93 h 93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93">
                    <a:moveTo>
                      <a:pt x="72" y="0"/>
                    </a:moveTo>
                    <a:lnTo>
                      <a:pt x="0" y="0"/>
                    </a:lnTo>
                    <a:lnTo>
                      <a:pt x="38" y="93"/>
                    </a:lnTo>
                    <a:lnTo>
                      <a:pt x="72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19" name="Freeform 177"/>
              <p:cNvSpPr>
                <a:spLocks/>
              </p:cNvSpPr>
              <p:nvPr/>
            </p:nvSpPr>
            <p:spPr bwMode="auto">
              <a:xfrm>
                <a:off x="1277" y="3017"/>
                <a:ext cx="1534" cy="119"/>
              </a:xfrm>
              <a:custGeom>
                <a:avLst/>
                <a:gdLst>
                  <a:gd name="T0" fmla="*/ 0 w 1534"/>
                  <a:gd name="T1" fmla="*/ 0 h 119"/>
                  <a:gd name="T2" fmla="*/ 400 w 1534"/>
                  <a:gd name="T3" fmla="*/ 0 h 119"/>
                  <a:gd name="T4" fmla="*/ 400 w 1534"/>
                  <a:gd name="T5" fmla="*/ 119 h 119"/>
                  <a:gd name="T6" fmla="*/ 1534 w 1534"/>
                  <a:gd name="T7" fmla="*/ 119 h 119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534"/>
                  <a:gd name="T13" fmla="*/ 0 h 119"/>
                  <a:gd name="T14" fmla="*/ 1534 w 1534"/>
                  <a:gd name="T15" fmla="*/ 119 h 119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534" h="119">
                    <a:moveTo>
                      <a:pt x="0" y="0"/>
                    </a:moveTo>
                    <a:lnTo>
                      <a:pt x="400" y="0"/>
                    </a:lnTo>
                    <a:lnTo>
                      <a:pt x="400" y="119"/>
                    </a:lnTo>
                    <a:lnTo>
                      <a:pt x="1534" y="119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0" name="Freeform 178"/>
              <p:cNvSpPr>
                <a:spLocks/>
              </p:cNvSpPr>
              <p:nvPr/>
            </p:nvSpPr>
            <p:spPr bwMode="auto">
              <a:xfrm>
                <a:off x="4201" y="2762"/>
                <a:ext cx="72" cy="92"/>
              </a:xfrm>
              <a:custGeom>
                <a:avLst/>
                <a:gdLst>
                  <a:gd name="T0" fmla="*/ 0 w 72"/>
                  <a:gd name="T1" fmla="*/ 0 h 92"/>
                  <a:gd name="T2" fmla="*/ 0 w 72"/>
                  <a:gd name="T3" fmla="*/ 92 h 92"/>
                  <a:gd name="T4" fmla="*/ 72 w 72"/>
                  <a:gd name="T5" fmla="*/ 48 h 92"/>
                  <a:gd name="T6" fmla="*/ 0 w 72"/>
                  <a:gd name="T7" fmla="*/ 0 h 92"/>
                  <a:gd name="T8" fmla="*/ 0 w 72"/>
                  <a:gd name="T9" fmla="*/ 0 h 92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72"/>
                  <a:gd name="T16" fmla="*/ 0 h 92"/>
                  <a:gd name="T17" fmla="*/ 72 w 72"/>
                  <a:gd name="T18" fmla="*/ 92 h 92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72" h="92">
                    <a:moveTo>
                      <a:pt x="0" y="0"/>
                    </a:moveTo>
                    <a:lnTo>
                      <a:pt x="0" y="92"/>
                    </a:lnTo>
                    <a:lnTo>
                      <a:pt x="72" y="48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1" name="Freeform 179"/>
              <p:cNvSpPr>
                <a:spLocks/>
              </p:cNvSpPr>
              <p:nvPr/>
            </p:nvSpPr>
            <p:spPr bwMode="auto">
              <a:xfrm>
                <a:off x="2305" y="2520"/>
                <a:ext cx="277" cy="295"/>
              </a:xfrm>
              <a:custGeom>
                <a:avLst/>
                <a:gdLst>
                  <a:gd name="T0" fmla="*/ 164 w 277"/>
                  <a:gd name="T1" fmla="*/ 290 h 295"/>
                  <a:gd name="T2" fmla="*/ 185 w 277"/>
                  <a:gd name="T3" fmla="*/ 290 h 295"/>
                  <a:gd name="T4" fmla="*/ 202 w 277"/>
                  <a:gd name="T5" fmla="*/ 286 h 295"/>
                  <a:gd name="T6" fmla="*/ 215 w 277"/>
                  <a:gd name="T7" fmla="*/ 277 h 295"/>
                  <a:gd name="T8" fmla="*/ 233 w 277"/>
                  <a:gd name="T9" fmla="*/ 264 h 295"/>
                  <a:gd name="T10" fmla="*/ 243 w 277"/>
                  <a:gd name="T11" fmla="*/ 251 h 295"/>
                  <a:gd name="T12" fmla="*/ 256 w 277"/>
                  <a:gd name="T13" fmla="*/ 233 h 295"/>
                  <a:gd name="T14" fmla="*/ 263 w 277"/>
                  <a:gd name="T15" fmla="*/ 216 h 295"/>
                  <a:gd name="T16" fmla="*/ 270 w 277"/>
                  <a:gd name="T17" fmla="*/ 194 h 295"/>
                  <a:gd name="T18" fmla="*/ 277 w 277"/>
                  <a:gd name="T19" fmla="*/ 172 h 295"/>
                  <a:gd name="T20" fmla="*/ 277 w 277"/>
                  <a:gd name="T21" fmla="*/ 145 h 295"/>
                  <a:gd name="T22" fmla="*/ 277 w 277"/>
                  <a:gd name="T23" fmla="*/ 123 h 295"/>
                  <a:gd name="T24" fmla="*/ 270 w 277"/>
                  <a:gd name="T25" fmla="*/ 101 h 295"/>
                  <a:gd name="T26" fmla="*/ 263 w 277"/>
                  <a:gd name="T27" fmla="*/ 79 h 295"/>
                  <a:gd name="T28" fmla="*/ 256 w 277"/>
                  <a:gd name="T29" fmla="*/ 57 h 295"/>
                  <a:gd name="T30" fmla="*/ 243 w 277"/>
                  <a:gd name="T31" fmla="*/ 40 h 295"/>
                  <a:gd name="T32" fmla="*/ 233 w 277"/>
                  <a:gd name="T33" fmla="*/ 27 h 295"/>
                  <a:gd name="T34" fmla="*/ 215 w 277"/>
                  <a:gd name="T35" fmla="*/ 13 h 295"/>
                  <a:gd name="T36" fmla="*/ 202 w 277"/>
                  <a:gd name="T37" fmla="*/ 5 h 295"/>
                  <a:gd name="T38" fmla="*/ 185 w 277"/>
                  <a:gd name="T39" fmla="*/ 0 h 295"/>
                  <a:gd name="T40" fmla="*/ 164 w 277"/>
                  <a:gd name="T41" fmla="*/ 0 h 295"/>
                  <a:gd name="T42" fmla="*/ 0 w 277"/>
                  <a:gd name="T43" fmla="*/ 0 h 295"/>
                  <a:gd name="T44" fmla="*/ 0 w 277"/>
                  <a:gd name="T45" fmla="*/ 295 h 295"/>
                  <a:gd name="T46" fmla="*/ 164 w 277"/>
                  <a:gd name="T47" fmla="*/ 295 h 295"/>
                  <a:gd name="T48" fmla="*/ 164 w 277"/>
                  <a:gd name="T49" fmla="*/ 295 h 2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77"/>
                  <a:gd name="T76" fmla="*/ 0 h 295"/>
                  <a:gd name="T77" fmla="*/ 277 w 277"/>
                  <a:gd name="T78" fmla="*/ 295 h 29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77" h="295">
                    <a:moveTo>
                      <a:pt x="164" y="290"/>
                    </a:moveTo>
                    <a:lnTo>
                      <a:pt x="185" y="290"/>
                    </a:lnTo>
                    <a:lnTo>
                      <a:pt x="202" y="286"/>
                    </a:lnTo>
                    <a:lnTo>
                      <a:pt x="215" y="277"/>
                    </a:lnTo>
                    <a:lnTo>
                      <a:pt x="233" y="264"/>
                    </a:lnTo>
                    <a:lnTo>
                      <a:pt x="243" y="251"/>
                    </a:lnTo>
                    <a:lnTo>
                      <a:pt x="256" y="233"/>
                    </a:lnTo>
                    <a:lnTo>
                      <a:pt x="263" y="216"/>
                    </a:lnTo>
                    <a:lnTo>
                      <a:pt x="270" y="194"/>
                    </a:lnTo>
                    <a:lnTo>
                      <a:pt x="277" y="172"/>
                    </a:lnTo>
                    <a:lnTo>
                      <a:pt x="277" y="145"/>
                    </a:lnTo>
                    <a:lnTo>
                      <a:pt x="277" y="123"/>
                    </a:lnTo>
                    <a:lnTo>
                      <a:pt x="270" y="101"/>
                    </a:lnTo>
                    <a:lnTo>
                      <a:pt x="263" y="79"/>
                    </a:lnTo>
                    <a:lnTo>
                      <a:pt x="256" y="57"/>
                    </a:lnTo>
                    <a:lnTo>
                      <a:pt x="243" y="40"/>
                    </a:lnTo>
                    <a:lnTo>
                      <a:pt x="233" y="27"/>
                    </a:lnTo>
                    <a:lnTo>
                      <a:pt x="215" y="13"/>
                    </a:lnTo>
                    <a:lnTo>
                      <a:pt x="202" y="5"/>
                    </a:lnTo>
                    <a:lnTo>
                      <a:pt x="185" y="0"/>
                    </a:lnTo>
                    <a:lnTo>
                      <a:pt x="164" y="0"/>
                    </a:lnTo>
                    <a:lnTo>
                      <a:pt x="0" y="0"/>
                    </a:lnTo>
                    <a:lnTo>
                      <a:pt x="0" y="295"/>
                    </a:lnTo>
                    <a:lnTo>
                      <a:pt x="164" y="295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2" name="Freeform 180"/>
              <p:cNvSpPr>
                <a:spLocks/>
              </p:cNvSpPr>
              <p:nvPr/>
            </p:nvSpPr>
            <p:spPr bwMode="auto">
              <a:xfrm>
                <a:off x="2825" y="2423"/>
                <a:ext cx="317" cy="295"/>
              </a:xfrm>
              <a:custGeom>
                <a:avLst/>
                <a:gdLst>
                  <a:gd name="T0" fmla="*/ 30 w 317"/>
                  <a:gd name="T1" fmla="*/ 150 h 295"/>
                  <a:gd name="T2" fmla="*/ 30 w 317"/>
                  <a:gd name="T3" fmla="*/ 172 h 295"/>
                  <a:gd name="T4" fmla="*/ 30 w 317"/>
                  <a:gd name="T5" fmla="*/ 190 h 295"/>
                  <a:gd name="T6" fmla="*/ 27 w 317"/>
                  <a:gd name="T7" fmla="*/ 203 h 295"/>
                  <a:gd name="T8" fmla="*/ 27 w 317"/>
                  <a:gd name="T9" fmla="*/ 216 h 295"/>
                  <a:gd name="T10" fmla="*/ 23 w 317"/>
                  <a:gd name="T11" fmla="*/ 229 h 295"/>
                  <a:gd name="T12" fmla="*/ 20 w 317"/>
                  <a:gd name="T13" fmla="*/ 242 h 295"/>
                  <a:gd name="T14" fmla="*/ 17 w 317"/>
                  <a:gd name="T15" fmla="*/ 251 h 295"/>
                  <a:gd name="T16" fmla="*/ 13 w 317"/>
                  <a:gd name="T17" fmla="*/ 264 h 295"/>
                  <a:gd name="T18" fmla="*/ 6 w 317"/>
                  <a:gd name="T19" fmla="*/ 282 h 295"/>
                  <a:gd name="T20" fmla="*/ 0 w 317"/>
                  <a:gd name="T21" fmla="*/ 295 h 295"/>
                  <a:gd name="T22" fmla="*/ 3 w 317"/>
                  <a:gd name="T23" fmla="*/ 295 h 295"/>
                  <a:gd name="T24" fmla="*/ 17 w 317"/>
                  <a:gd name="T25" fmla="*/ 295 h 295"/>
                  <a:gd name="T26" fmla="*/ 34 w 317"/>
                  <a:gd name="T27" fmla="*/ 295 h 295"/>
                  <a:gd name="T28" fmla="*/ 58 w 317"/>
                  <a:gd name="T29" fmla="*/ 295 h 295"/>
                  <a:gd name="T30" fmla="*/ 82 w 317"/>
                  <a:gd name="T31" fmla="*/ 295 h 295"/>
                  <a:gd name="T32" fmla="*/ 109 w 317"/>
                  <a:gd name="T33" fmla="*/ 295 h 295"/>
                  <a:gd name="T34" fmla="*/ 136 w 317"/>
                  <a:gd name="T35" fmla="*/ 295 h 295"/>
                  <a:gd name="T36" fmla="*/ 157 w 317"/>
                  <a:gd name="T37" fmla="*/ 295 h 295"/>
                  <a:gd name="T38" fmla="*/ 177 w 317"/>
                  <a:gd name="T39" fmla="*/ 291 h 295"/>
                  <a:gd name="T40" fmla="*/ 191 w 317"/>
                  <a:gd name="T41" fmla="*/ 291 h 295"/>
                  <a:gd name="T42" fmla="*/ 211 w 317"/>
                  <a:gd name="T43" fmla="*/ 278 h 295"/>
                  <a:gd name="T44" fmla="*/ 232 w 317"/>
                  <a:gd name="T45" fmla="*/ 269 h 295"/>
                  <a:gd name="T46" fmla="*/ 249 w 317"/>
                  <a:gd name="T47" fmla="*/ 256 h 295"/>
                  <a:gd name="T48" fmla="*/ 266 w 317"/>
                  <a:gd name="T49" fmla="*/ 238 h 295"/>
                  <a:gd name="T50" fmla="*/ 280 w 317"/>
                  <a:gd name="T51" fmla="*/ 225 h 295"/>
                  <a:gd name="T52" fmla="*/ 290 w 317"/>
                  <a:gd name="T53" fmla="*/ 207 h 295"/>
                  <a:gd name="T54" fmla="*/ 300 w 317"/>
                  <a:gd name="T55" fmla="*/ 190 h 295"/>
                  <a:gd name="T56" fmla="*/ 307 w 317"/>
                  <a:gd name="T57" fmla="*/ 176 h 295"/>
                  <a:gd name="T58" fmla="*/ 314 w 317"/>
                  <a:gd name="T59" fmla="*/ 163 h 295"/>
                  <a:gd name="T60" fmla="*/ 317 w 317"/>
                  <a:gd name="T61" fmla="*/ 150 h 295"/>
                  <a:gd name="T62" fmla="*/ 314 w 317"/>
                  <a:gd name="T63" fmla="*/ 137 h 295"/>
                  <a:gd name="T64" fmla="*/ 307 w 317"/>
                  <a:gd name="T65" fmla="*/ 124 h 295"/>
                  <a:gd name="T66" fmla="*/ 300 w 317"/>
                  <a:gd name="T67" fmla="*/ 110 h 295"/>
                  <a:gd name="T68" fmla="*/ 290 w 317"/>
                  <a:gd name="T69" fmla="*/ 93 h 295"/>
                  <a:gd name="T70" fmla="*/ 280 w 317"/>
                  <a:gd name="T71" fmla="*/ 75 h 295"/>
                  <a:gd name="T72" fmla="*/ 266 w 317"/>
                  <a:gd name="T73" fmla="*/ 62 h 295"/>
                  <a:gd name="T74" fmla="*/ 249 w 317"/>
                  <a:gd name="T75" fmla="*/ 44 h 295"/>
                  <a:gd name="T76" fmla="*/ 232 w 317"/>
                  <a:gd name="T77" fmla="*/ 31 h 295"/>
                  <a:gd name="T78" fmla="*/ 211 w 317"/>
                  <a:gd name="T79" fmla="*/ 18 h 295"/>
                  <a:gd name="T80" fmla="*/ 191 w 317"/>
                  <a:gd name="T81" fmla="*/ 9 h 295"/>
                  <a:gd name="T82" fmla="*/ 177 w 317"/>
                  <a:gd name="T83" fmla="*/ 9 h 295"/>
                  <a:gd name="T84" fmla="*/ 157 w 317"/>
                  <a:gd name="T85" fmla="*/ 5 h 295"/>
                  <a:gd name="T86" fmla="*/ 136 w 317"/>
                  <a:gd name="T87" fmla="*/ 5 h 295"/>
                  <a:gd name="T88" fmla="*/ 109 w 317"/>
                  <a:gd name="T89" fmla="*/ 5 h 295"/>
                  <a:gd name="T90" fmla="*/ 82 w 317"/>
                  <a:gd name="T91" fmla="*/ 0 h 295"/>
                  <a:gd name="T92" fmla="*/ 58 w 317"/>
                  <a:gd name="T93" fmla="*/ 0 h 295"/>
                  <a:gd name="T94" fmla="*/ 34 w 317"/>
                  <a:gd name="T95" fmla="*/ 0 h 295"/>
                  <a:gd name="T96" fmla="*/ 17 w 317"/>
                  <a:gd name="T97" fmla="*/ 0 h 295"/>
                  <a:gd name="T98" fmla="*/ 3 w 317"/>
                  <a:gd name="T99" fmla="*/ 5 h 295"/>
                  <a:gd name="T100" fmla="*/ 0 w 317"/>
                  <a:gd name="T101" fmla="*/ 5 h 295"/>
                  <a:gd name="T102" fmla="*/ 6 w 317"/>
                  <a:gd name="T103" fmla="*/ 18 h 295"/>
                  <a:gd name="T104" fmla="*/ 13 w 317"/>
                  <a:gd name="T105" fmla="*/ 36 h 295"/>
                  <a:gd name="T106" fmla="*/ 17 w 317"/>
                  <a:gd name="T107" fmla="*/ 49 h 295"/>
                  <a:gd name="T108" fmla="*/ 20 w 317"/>
                  <a:gd name="T109" fmla="*/ 62 h 295"/>
                  <a:gd name="T110" fmla="*/ 23 w 317"/>
                  <a:gd name="T111" fmla="*/ 75 h 295"/>
                  <a:gd name="T112" fmla="*/ 27 w 317"/>
                  <a:gd name="T113" fmla="*/ 88 h 295"/>
                  <a:gd name="T114" fmla="*/ 27 w 317"/>
                  <a:gd name="T115" fmla="*/ 102 h 295"/>
                  <a:gd name="T116" fmla="*/ 30 w 317"/>
                  <a:gd name="T117" fmla="*/ 119 h 295"/>
                  <a:gd name="T118" fmla="*/ 30 w 317"/>
                  <a:gd name="T119" fmla="*/ 132 h 295"/>
                  <a:gd name="T120" fmla="*/ 30 w 317"/>
                  <a:gd name="T121" fmla="*/ 154 h 295"/>
                  <a:gd name="T122" fmla="*/ 30 w 317"/>
                  <a:gd name="T123" fmla="*/ 154 h 29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17"/>
                  <a:gd name="T187" fmla="*/ 0 h 295"/>
                  <a:gd name="T188" fmla="*/ 317 w 317"/>
                  <a:gd name="T189" fmla="*/ 295 h 29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17" h="295">
                    <a:moveTo>
                      <a:pt x="30" y="150"/>
                    </a:moveTo>
                    <a:lnTo>
                      <a:pt x="30" y="172"/>
                    </a:lnTo>
                    <a:lnTo>
                      <a:pt x="30" y="190"/>
                    </a:lnTo>
                    <a:lnTo>
                      <a:pt x="27" y="203"/>
                    </a:lnTo>
                    <a:lnTo>
                      <a:pt x="27" y="216"/>
                    </a:lnTo>
                    <a:lnTo>
                      <a:pt x="23" y="229"/>
                    </a:lnTo>
                    <a:lnTo>
                      <a:pt x="20" y="242"/>
                    </a:lnTo>
                    <a:lnTo>
                      <a:pt x="17" y="251"/>
                    </a:lnTo>
                    <a:lnTo>
                      <a:pt x="13" y="264"/>
                    </a:lnTo>
                    <a:lnTo>
                      <a:pt x="6" y="282"/>
                    </a:lnTo>
                    <a:lnTo>
                      <a:pt x="0" y="295"/>
                    </a:lnTo>
                    <a:lnTo>
                      <a:pt x="3" y="295"/>
                    </a:lnTo>
                    <a:lnTo>
                      <a:pt x="17" y="295"/>
                    </a:lnTo>
                    <a:lnTo>
                      <a:pt x="34" y="295"/>
                    </a:lnTo>
                    <a:lnTo>
                      <a:pt x="58" y="295"/>
                    </a:lnTo>
                    <a:lnTo>
                      <a:pt x="82" y="295"/>
                    </a:lnTo>
                    <a:lnTo>
                      <a:pt x="109" y="295"/>
                    </a:lnTo>
                    <a:lnTo>
                      <a:pt x="136" y="295"/>
                    </a:lnTo>
                    <a:lnTo>
                      <a:pt x="157" y="295"/>
                    </a:lnTo>
                    <a:lnTo>
                      <a:pt x="177" y="291"/>
                    </a:lnTo>
                    <a:lnTo>
                      <a:pt x="191" y="291"/>
                    </a:lnTo>
                    <a:lnTo>
                      <a:pt x="211" y="278"/>
                    </a:lnTo>
                    <a:lnTo>
                      <a:pt x="232" y="269"/>
                    </a:lnTo>
                    <a:lnTo>
                      <a:pt x="249" y="256"/>
                    </a:lnTo>
                    <a:lnTo>
                      <a:pt x="266" y="238"/>
                    </a:lnTo>
                    <a:lnTo>
                      <a:pt x="280" y="225"/>
                    </a:lnTo>
                    <a:lnTo>
                      <a:pt x="290" y="207"/>
                    </a:lnTo>
                    <a:lnTo>
                      <a:pt x="300" y="190"/>
                    </a:lnTo>
                    <a:lnTo>
                      <a:pt x="307" y="176"/>
                    </a:lnTo>
                    <a:lnTo>
                      <a:pt x="314" y="163"/>
                    </a:lnTo>
                    <a:lnTo>
                      <a:pt x="317" y="150"/>
                    </a:lnTo>
                    <a:lnTo>
                      <a:pt x="314" y="137"/>
                    </a:lnTo>
                    <a:lnTo>
                      <a:pt x="307" y="124"/>
                    </a:lnTo>
                    <a:lnTo>
                      <a:pt x="300" y="110"/>
                    </a:lnTo>
                    <a:lnTo>
                      <a:pt x="290" y="93"/>
                    </a:lnTo>
                    <a:lnTo>
                      <a:pt x="280" y="75"/>
                    </a:lnTo>
                    <a:lnTo>
                      <a:pt x="266" y="62"/>
                    </a:lnTo>
                    <a:lnTo>
                      <a:pt x="249" y="44"/>
                    </a:lnTo>
                    <a:lnTo>
                      <a:pt x="232" y="31"/>
                    </a:lnTo>
                    <a:lnTo>
                      <a:pt x="211" y="18"/>
                    </a:lnTo>
                    <a:lnTo>
                      <a:pt x="191" y="9"/>
                    </a:lnTo>
                    <a:lnTo>
                      <a:pt x="177" y="9"/>
                    </a:lnTo>
                    <a:lnTo>
                      <a:pt x="157" y="5"/>
                    </a:lnTo>
                    <a:lnTo>
                      <a:pt x="136" y="5"/>
                    </a:lnTo>
                    <a:lnTo>
                      <a:pt x="109" y="5"/>
                    </a:lnTo>
                    <a:lnTo>
                      <a:pt x="82" y="0"/>
                    </a:lnTo>
                    <a:lnTo>
                      <a:pt x="58" y="0"/>
                    </a:lnTo>
                    <a:lnTo>
                      <a:pt x="34" y="0"/>
                    </a:lnTo>
                    <a:lnTo>
                      <a:pt x="17" y="0"/>
                    </a:lnTo>
                    <a:lnTo>
                      <a:pt x="3" y="5"/>
                    </a:lnTo>
                    <a:lnTo>
                      <a:pt x="0" y="5"/>
                    </a:lnTo>
                    <a:lnTo>
                      <a:pt x="6" y="18"/>
                    </a:lnTo>
                    <a:lnTo>
                      <a:pt x="13" y="36"/>
                    </a:lnTo>
                    <a:lnTo>
                      <a:pt x="17" y="49"/>
                    </a:lnTo>
                    <a:lnTo>
                      <a:pt x="20" y="62"/>
                    </a:lnTo>
                    <a:lnTo>
                      <a:pt x="23" y="75"/>
                    </a:lnTo>
                    <a:lnTo>
                      <a:pt x="27" y="88"/>
                    </a:lnTo>
                    <a:lnTo>
                      <a:pt x="27" y="102"/>
                    </a:lnTo>
                    <a:lnTo>
                      <a:pt x="30" y="119"/>
                    </a:lnTo>
                    <a:lnTo>
                      <a:pt x="30" y="132"/>
                    </a:lnTo>
                    <a:lnTo>
                      <a:pt x="30" y="154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3" name="Line 181"/>
              <p:cNvSpPr>
                <a:spLocks noChangeShapeType="1"/>
              </p:cNvSpPr>
              <p:nvPr/>
            </p:nvSpPr>
            <p:spPr bwMode="auto">
              <a:xfrm flipH="1">
                <a:off x="2172" y="2569"/>
                <a:ext cx="133" cy="4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4" name="Line 182"/>
              <p:cNvSpPr>
                <a:spLocks noChangeShapeType="1"/>
              </p:cNvSpPr>
              <p:nvPr/>
            </p:nvSpPr>
            <p:spPr bwMode="auto">
              <a:xfrm flipH="1">
                <a:off x="2582" y="2665"/>
                <a:ext cx="263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5" name="Freeform 183"/>
              <p:cNvSpPr>
                <a:spLocks/>
              </p:cNvSpPr>
              <p:nvPr/>
            </p:nvSpPr>
            <p:spPr bwMode="auto">
              <a:xfrm>
                <a:off x="1779" y="1808"/>
                <a:ext cx="1066" cy="673"/>
              </a:xfrm>
              <a:custGeom>
                <a:avLst/>
                <a:gdLst>
                  <a:gd name="T0" fmla="*/ 1066 w 1066"/>
                  <a:gd name="T1" fmla="*/ 668 h 673"/>
                  <a:gd name="T2" fmla="*/ 933 w 1066"/>
                  <a:gd name="T3" fmla="*/ 673 h 673"/>
                  <a:gd name="T4" fmla="*/ 933 w 1066"/>
                  <a:gd name="T5" fmla="*/ 0 h 673"/>
                  <a:gd name="T6" fmla="*/ 0 w 1066"/>
                  <a:gd name="T7" fmla="*/ 0 h 673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66"/>
                  <a:gd name="T13" fmla="*/ 0 h 673"/>
                  <a:gd name="T14" fmla="*/ 1066 w 1066"/>
                  <a:gd name="T15" fmla="*/ 673 h 673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66" h="673">
                    <a:moveTo>
                      <a:pt x="1066" y="668"/>
                    </a:moveTo>
                    <a:lnTo>
                      <a:pt x="933" y="673"/>
                    </a:lnTo>
                    <a:lnTo>
                      <a:pt x="933" y="0"/>
                    </a:lnTo>
                    <a:lnTo>
                      <a:pt x="0" y="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6" name="Line 184"/>
              <p:cNvSpPr>
                <a:spLocks noChangeShapeType="1"/>
              </p:cNvSpPr>
              <p:nvPr/>
            </p:nvSpPr>
            <p:spPr bwMode="auto">
              <a:xfrm flipH="1">
                <a:off x="2172" y="2947"/>
                <a:ext cx="635" cy="4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7" name="Freeform 185"/>
              <p:cNvSpPr>
                <a:spLocks/>
              </p:cNvSpPr>
              <p:nvPr/>
            </p:nvSpPr>
            <p:spPr bwMode="auto">
              <a:xfrm>
                <a:off x="2825" y="2898"/>
                <a:ext cx="317" cy="295"/>
              </a:xfrm>
              <a:custGeom>
                <a:avLst/>
                <a:gdLst>
                  <a:gd name="T0" fmla="*/ 30 w 317"/>
                  <a:gd name="T1" fmla="*/ 150 h 295"/>
                  <a:gd name="T2" fmla="*/ 30 w 317"/>
                  <a:gd name="T3" fmla="*/ 168 h 295"/>
                  <a:gd name="T4" fmla="*/ 30 w 317"/>
                  <a:gd name="T5" fmla="*/ 185 h 295"/>
                  <a:gd name="T6" fmla="*/ 27 w 317"/>
                  <a:gd name="T7" fmla="*/ 198 h 295"/>
                  <a:gd name="T8" fmla="*/ 27 w 317"/>
                  <a:gd name="T9" fmla="*/ 212 h 295"/>
                  <a:gd name="T10" fmla="*/ 23 w 317"/>
                  <a:gd name="T11" fmla="*/ 225 h 295"/>
                  <a:gd name="T12" fmla="*/ 20 w 317"/>
                  <a:gd name="T13" fmla="*/ 238 h 295"/>
                  <a:gd name="T14" fmla="*/ 17 w 317"/>
                  <a:gd name="T15" fmla="*/ 251 h 295"/>
                  <a:gd name="T16" fmla="*/ 13 w 317"/>
                  <a:gd name="T17" fmla="*/ 260 h 295"/>
                  <a:gd name="T18" fmla="*/ 6 w 317"/>
                  <a:gd name="T19" fmla="*/ 278 h 295"/>
                  <a:gd name="T20" fmla="*/ 0 w 317"/>
                  <a:gd name="T21" fmla="*/ 291 h 295"/>
                  <a:gd name="T22" fmla="*/ 3 w 317"/>
                  <a:gd name="T23" fmla="*/ 291 h 295"/>
                  <a:gd name="T24" fmla="*/ 17 w 317"/>
                  <a:gd name="T25" fmla="*/ 295 h 295"/>
                  <a:gd name="T26" fmla="*/ 34 w 317"/>
                  <a:gd name="T27" fmla="*/ 295 h 295"/>
                  <a:gd name="T28" fmla="*/ 58 w 317"/>
                  <a:gd name="T29" fmla="*/ 295 h 295"/>
                  <a:gd name="T30" fmla="*/ 82 w 317"/>
                  <a:gd name="T31" fmla="*/ 295 h 295"/>
                  <a:gd name="T32" fmla="*/ 109 w 317"/>
                  <a:gd name="T33" fmla="*/ 291 h 295"/>
                  <a:gd name="T34" fmla="*/ 136 w 317"/>
                  <a:gd name="T35" fmla="*/ 291 h 295"/>
                  <a:gd name="T36" fmla="*/ 157 w 317"/>
                  <a:gd name="T37" fmla="*/ 291 h 295"/>
                  <a:gd name="T38" fmla="*/ 177 w 317"/>
                  <a:gd name="T39" fmla="*/ 286 h 295"/>
                  <a:gd name="T40" fmla="*/ 191 w 317"/>
                  <a:gd name="T41" fmla="*/ 286 h 295"/>
                  <a:gd name="T42" fmla="*/ 211 w 317"/>
                  <a:gd name="T43" fmla="*/ 278 h 295"/>
                  <a:gd name="T44" fmla="*/ 232 w 317"/>
                  <a:gd name="T45" fmla="*/ 264 h 295"/>
                  <a:gd name="T46" fmla="*/ 249 w 317"/>
                  <a:gd name="T47" fmla="*/ 251 h 295"/>
                  <a:gd name="T48" fmla="*/ 266 w 317"/>
                  <a:gd name="T49" fmla="*/ 234 h 295"/>
                  <a:gd name="T50" fmla="*/ 280 w 317"/>
                  <a:gd name="T51" fmla="*/ 220 h 295"/>
                  <a:gd name="T52" fmla="*/ 290 w 317"/>
                  <a:gd name="T53" fmla="*/ 203 h 295"/>
                  <a:gd name="T54" fmla="*/ 300 w 317"/>
                  <a:gd name="T55" fmla="*/ 185 h 295"/>
                  <a:gd name="T56" fmla="*/ 307 w 317"/>
                  <a:gd name="T57" fmla="*/ 172 h 295"/>
                  <a:gd name="T58" fmla="*/ 314 w 317"/>
                  <a:gd name="T59" fmla="*/ 159 h 295"/>
                  <a:gd name="T60" fmla="*/ 317 w 317"/>
                  <a:gd name="T61" fmla="*/ 146 h 295"/>
                  <a:gd name="T62" fmla="*/ 314 w 317"/>
                  <a:gd name="T63" fmla="*/ 132 h 295"/>
                  <a:gd name="T64" fmla="*/ 307 w 317"/>
                  <a:gd name="T65" fmla="*/ 119 h 295"/>
                  <a:gd name="T66" fmla="*/ 300 w 317"/>
                  <a:gd name="T67" fmla="*/ 106 h 295"/>
                  <a:gd name="T68" fmla="*/ 290 w 317"/>
                  <a:gd name="T69" fmla="*/ 88 h 295"/>
                  <a:gd name="T70" fmla="*/ 280 w 317"/>
                  <a:gd name="T71" fmla="*/ 71 h 295"/>
                  <a:gd name="T72" fmla="*/ 266 w 317"/>
                  <a:gd name="T73" fmla="*/ 58 h 295"/>
                  <a:gd name="T74" fmla="*/ 249 w 317"/>
                  <a:gd name="T75" fmla="*/ 40 h 295"/>
                  <a:gd name="T76" fmla="*/ 232 w 317"/>
                  <a:gd name="T77" fmla="*/ 27 h 295"/>
                  <a:gd name="T78" fmla="*/ 211 w 317"/>
                  <a:gd name="T79" fmla="*/ 18 h 295"/>
                  <a:gd name="T80" fmla="*/ 191 w 317"/>
                  <a:gd name="T81" fmla="*/ 5 h 295"/>
                  <a:gd name="T82" fmla="*/ 177 w 317"/>
                  <a:gd name="T83" fmla="*/ 5 h 295"/>
                  <a:gd name="T84" fmla="*/ 157 w 317"/>
                  <a:gd name="T85" fmla="*/ 0 h 295"/>
                  <a:gd name="T86" fmla="*/ 136 w 317"/>
                  <a:gd name="T87" fmla="*/ 0 h 295"/>
                  <a:gd name="T88" fmla="*/ 109 w 317"/>
                  <a:gd name="T89" fmla="*/ 0 h 295"/>
                  <a:gd name="T90" fmla="*/ 82 w 317"/>
                  <a:gd name="T91" fmla="*/ 0 h 295"/>
                  <a:gd name="T92" fmla="*/ 58 w 317"/>
                  <a:gd name="T93" fmla="*/ 0 h 295"/>
                  <a:gd name="T94" fmla="*/ 34 w 317"/>
                  <a:gd name="T95" fmla="*/ 0 h 295"/>
                  <a:gd name="T96" fmla="*/ 17 w 317"/>
                  <a:gd name="T97" fmla="*/ 0 h 295"/>
                  <a:gd name="T98" fmla="*/ 3 w 317"/>
                  <a:gd name="T99" fmla="*/ 0 h 295"/>
                  <a:gd name="T100" fmla="*/ 0 w 317"/>
                  <a:gd name="T101" fmla="*/ 0 h 295"/>
                  <a:gd name="T102" fmla="*/ 6 w 317"/>
                  <a:gd name="T103" fmla="*/ 14 h 295"/>
                  <a:gd name="T104" fmla="*/ 13 w 317"/>
                  <a:gd name="T105" fmla="*/ 31 h 295"/>
                  <a:gd name="T106" fmla="*/ 17 w 317"/>
                  <a:gd name="T107" fmla="*/ 44 h 295"/>
                  <a:gd name="T108" fmla="*/ 20 w 317"/>
                  <a:gd name="T109" fmla="*/ 58 h 295"/>
                  <a:gd name="T110" fmla="*/ 23 w 317"/>
                  <a:gd name="T111" fmla="*/ 71 h 295"/>
                  <a:gd name="T112" fmla="*/ 27 w 317"/>
                  <a:gd name="T113" fmla="*/ 84 h 295"/>
                  <a:gd name="T114" fmla="*/ 27 w 317"/>
                  <a:gd name="T115" fmla="*/ 97 h 295"/>
                  <a:gd name="T116" fmla="*/ 30 w 317"/>
                  <a:gd name="T117" fmla="*/ 115 h 295"/>
                  <a:gd name="T118" fmla="*/ 30 w 317"/>
                  <a:gd name="T119" fmla="*/ 132 h 295"/>
                  <a:gd name="T120" fmla="*/ 30 w 317"/>
                  <a:gd name="T121" fmla="*/ 150 h 295"/>
                  <a:gd name="T122" fmla="*/ 30 w 317"/>
                  <a:gd name="T123" fmla="*/ 150 h 29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17"/>
                  <a:gd name="T187" fmla="*/ 0 h 295"/>
                  <a:gd name="T188" fmla="*/ 317 w 317"/>
                  <a:gd name="T189" fmla="*/ 295 h 29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17" h="295">
                    <a:moveTo>
                      <a:pt x="30" y="150"/>
                    </a:moveTo>
                    <a:lnTo>
                      <a:pt x="30" y="168"/>
                    </a:lnTo>
                    <a:lnTo>
                      <a:pt x="30" y="185"/>
                    </a:lnTo>
                    <a:lnTo>
                      <a:pt x="27" y="198"/>
                    </a:lnTo>
                    <a:lnTo>
                      <a:pt x="27" y="212"/>
                    </a:lnTo>
                    <a:lnTo>
                      <a:pt x="23" y="225"/>
                    </a:lnTo>
                    <a:lnTo>
                      <a:pt x="20" y="238"/>
                    </a:lnTo>
                    <a:lnTo>
                      <a:pt x="17" y="251"/>
                    </a:lnTo>
                    <a:lnTo>
                      <a:pt x="13" y="260"/>
                    </a:lnTo>
                    <a:lnTo>
                      <a:pt x="6" y="278"/>
                    </a:lnTo>
                    <a:lnTo>
                      <a:pt x="0" y="291"/>
                    </a:lnTo>
                    <a:lnTo>
                      <a:pt x="3" y="291"/>
                    </a:lnTo>
                    <a:lnTo>
                      <a:pt x="17" y="295"/>
                    </a:lnTo>
                    <a:lnTo>
                      <a:pt x="34" y="295"/>
                    </a:lnTo>
                    <a:lnTo>
                      <a:pt x="58" y="295"/>
                    </a:lnTo>
                    <a:lnTo>
                      <a:pt x="82" y="295"/>
                    </a:lnTo>
                    <a:lnTo>
                      <a:pt x="109" y="291"/>
                    </a:lnTo>
                    <a:lnTo>
                      <a:pt x="136" y="291"/>
                    </a:lnTo>
                    <a:lnTo>
                      <a:pt x="157" y="291"/>
                    </a:lnTo>
                    <a:lnTo>
                      <a:pt x="177" y="286"/>
                    </a:lnTo>
                    <a:lnTo>
                      <a:pt x="191" y="286"/>
                    </a:lnTo>
                    <a:lnTo>
                      <a:pt x="211" y="278"/>
                    </a:lnTo>
                    <a:lnTo>
                      <a:pt x="232" y="264"/>
                    </a:lnTo>
                    <a:lnTo>
                      <a:pt x="249" y="251"/>
                    </a:lnTo>
                    <a:lnTo>
                      <a:pt x="266" y="234"/>
                    </a:lnTo>
                    <a:lnTo>
                      <a:pt x="280" y="220"/>
                    </a:lnTo>
                    <a:lnTo>
                      <a:pt x="290" y="203"/>
                    </a:lnTo>
                    <a:lnTo>
                      <a:pt x="300" y="185"/>
                    </a:lnTo>
                    <a:lnTo>
                      <a:pt x="307" y="172"/>
                    </a:lnTo>
                    <a:lnTo>
                      <a:pt x="314" y="159"/>
                    </a:lnTo>
                    <a:lnTo>
                      <a:pt x="317" y="146"/>
                    </a:lnTo>
                    <a:lnTo>
                      <a:pt x="314" y="132"/>
                    </a:lnTo>
                    <a:lnTo>
                      <a:pt x="307" y="119"/>
                    </a:lnTo>
                    <a:lnTo>
                      <a:pt x="300" y="106"/>
                    </a:lnTo>
                    <a:lnTo>
                      <a:pt x="290" y="88"/>
                    </a:lnTo>
                    <a:lnTo>
                      <a:pt x="280" y="71"/>
                    </a:lnTo>
                    <a:lnTo>
                      <a:pt x="266" y="58"/>
                    </a:lnTo>
                    <a:lnTo>
                      <a:pt x="249" y="40"/>
                    </a:lnTo>
                    <a:lnTo>
                      <a:pt x="232" y="27"/>
                    </a:lnTo>
                    <a:lnTo>
                      <a:pt x="211" y="18"/>
                    </a:lnTo>
                    <a:lnTo>
                      <a:pt x="191" y="5"/>
                    </a:lnTo>
                    <a:lnTo>
                      <a:pt x="177" y="5"/>
                    </a:lnTo>
                    <a:lnTo>
                      <a:pt x="157" y="0"/>
                    </a:lnTo>
                    <a:lnTo>
                      <a:pt x="136" y="0"/>
                    </a:lnTo>
                    <a:lnTo>
                      <a:pt x="109" y="0"/>
                    </a:lnTo>
                    <a:lnTo>
                      <a:pt x="82" y="0"/>
                    </a:lnTo>
                    <a:lnTo>
                      <a:pt x="58" y="0"/>
                    </a:lnTo>
                    <a:lnTo>
                      <a:pt x="34" y="0"/>
                    </a:lnTo>
                    <a:lnTo>
                      <a:pt x="17" y="0"/>
                    </a:lnTo>
                    <a:lnTo>
                      <a:pt x="3" y="0"/>
                    </a:lnTo>
                    <a:lnTo>
                      <a:pt x="0" y="0"/>
                    </a:lnTo>
                    <a:lnTo>
                      <a:pt x="6" y="14"/>
                    </a:lnTo>
                    <a:lnTo>
                      <a:pt x="13" y="31"/>
                    </a:lnTo>
                    <a:lnTo>
                      <a:pt x="17" y="44"/>
                    </a:lnTo>
                    <a:lnTo>
                      <a:pt x="20" y="58"/>
                    </a:lnTo>
                    <a:lnTo>
                      <a:pt x="23" y="71"/>
                    </a:lnTo>
                    <a:lnTo>
                      <a:pt x="27" y="84"/>
                    </a:lnTo>
                    <a:lnTo>
                      <a:pt x="27" y="97"/>
                    </a:lnTo>
                    <a:lnTo>
                      <a:pt x="30" y="115"/>
                    </a:lnTo>
                    <a:lnTo>
                      <a:pt x="30" y="132"/>
                    </a:lnTo>
                    <a:lnTo>
                      <a:pt x="30" y="15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8" name="Line 186"/>
              <p:cNvSpPr>
                <a:spLocks noChangeShapeType="1"/>
              </p:cNvSpPr>
              <p:nvPr/>
            </p:nvSpPr>
            <p:spPr bwMode="auto">
              <a:xfrm flipH="1">
                <a:off x="3142" y="3044"/>
                <a:ext cx="731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29" name="Freeform 187"/>
              <p:cNvSpPr>
                <a:spLocks/>
              </p:cNvSpPr>
              <p:nvPr/>
            </p:nvSpPr>
            <p:spPr bwMode="auto">
              <a:xfrm>
                <a:off x="2305" y="3369"/>
                <a:ext cx="277" cy="295"/>
              </a:xfrm>
              <a:custGeom>
                <a:avLst/>
                <a:gdLst>
                  <a:gd name="T0" fmla="*/ 164 w 277"/>
                  <a:gd name="T1" fmla="*/ 290 h 295"/>
                  <a:gd name="T2" fmla="*/ 185 w 277"/>
                  <a:gd name="T3" fmla="*/ 290 h 295"/>
                  <a:gd name="T4" fmla="*/ 202 w 277"/>
                  <a:gd name="T5" fmla="*/ 286 h 295"/>
                  <a:gd name="T6" fmla="*/ 215 w 277"/>
                  <a:gd name="T7" fmla="*/ 277 h 295"/>
                  <a:gd name="T8" fmla="*/ 233 w 277"/>
                  <a:gd name="T9" fmla="*/ 264 h 295"/>
                  <a:gd name="T10" fmla="*/ 243 w 277"/>
                  <a:gd name="T11" fmla="*/ 251 h 295"/>
                  <a:gd name="T12" fmla="*/ 256 w 277"/>
                  <a:gd name="T13" fmla="*/ 233 h 295"/>
                  <a:gd name="T14" fmla="*/ 263 w 277"/>
                  <a:gd name="T15" fmla="*/ 216 h 295"/>
                  <a:gd name="T16" fmla="*/ 270 w 277"/>
                  <a:gd name="T17" fmla="*/ 194 h 295"/>
                  <a:gd name="T18" fmla="*/ 277 w 277"/>
                  <a:gd name="T19" fmla="*/ 172 h 295"/>
                  <a:gd name="T20" fmla="*/ 277 w 277"/>
                  <a:gd name="T21" fmla="*/ 145 h 295"/>
                  <a:gd name="T22" fmla="*/ 277 w 277"/>
                  <a:gd name="T23" fmla="*/ 123 h 295"/>
                  <a:gd name="T24" fmla="*/ 270 w 277"/>
                  <a:gd name="T25" fmla="*/ 101 h 295"/>
                  <a:gd name="T26" fmla="*/ 263 w 277"/>
                  <a:gd name="T27" fmla="*/ 79 h 295"/>
                  <a:gd name="T28" fmla="*/ 256 w 277"/>
                  <a:gd name="T29" fmla="*/ 57 h 295"/>
                  <a:gd name="T30" fmla="*/ 243 w 277"/>
                  <a:gd name="T31" fmla="*/ 40 h 295"/>
                  <a:gd name="T32" fmla="*/ 233 w 277"/>
                  <a:gd name="T33" fmla="*/ 26 h 295"/>
                  <a:gd name="T34" fmla="*/ 215 w 277"/>
                  <a:gd name="T35" fmla="*/ 13 h 295"/>
                  <a:gd name="T36" fmla="*/ 202 w 277"/>
                  <a:gd name="T37" fmla="*/ 4 h 295"/>
                  <a:gd name="T38" fmla="*/ 185 w 277"/>
                  <a:gd name="T39" fmla="*/ 0 h 295"/>
                  <a:gd name="T40" fmla="*/ 164 w 277"/>
                  <a:gd name="T41" fmla="*/ 0 h 295"/>
                  <a:gd name="T42" fmla="*/ 0 w 277"/>
                  <a:gd name="T43" fmla="*/ 0 h 295"/>
                  <a:gd name="T44" fmla="*/ 0 w 277"/>
                  <a:gd name="T45" fmla="*/ 295 h 295"/>
                  <a:gd name="T46" fmla="*/ 164 w 277"/>
                  <a:gd name="T47" fmla="*/ 295 h 295"/>
                  <a:gd name="T48" fmla="*/ 164 w 277"/>
                  <a:gd name="T49" fmla="*/ 295 h 295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w 277"/>
                  <a:gd name="T76" fmla="*/ 0 h 295"/>
                  <a:gd name="T77" fmla="*/ 277 w 277"/>
                  <a:gd name="T78" fmla="*/ 295 h 295"/>
                </a:gdLst>
                <a:ahLst/>
                <a:cxnLst>
                  <a:cxn ang="T50">
                    <a:pos x="T0" y="T1"/>
                  </a:cxn>
                  <a:cxn ang="T51">
                    <a:pos x="T2" y="T3"/>
                  </a:cxn>
                  <a:cxn ang="T52">
                    <a:pos x="T4" y="T5"/>
                  </a:cxn>
                  <a:cxn ang="T53">
                    <a:pos x="T6" y="T7"/>
                  </a:cxn>
                  <a:cxn ang="T54">
                    <a:pos x="T8" y="T9"/>
                  </a:cxn>
                  <a:cxn ang="T55">
                    <a:pos x="T10" y="T11"/>
                  </a:cxn>
                  <a:cxn ang="T56">
                    <a:pos x="T12" y="T13"/>
                  </a:cxn>
                  <a:cxn ang="T57">
                    <a:pos x="T14" y="T15"/>
                  </a:cxn>
                  <a:cxn ang="T58">
                    <a:pos x="T16" y="T17"/>
                  </a:cxn>
                  <a:cxn ang="T59">
                    <a:pos x="T18" y="T19"/>
                  </a:cxn>
                  <a:cxn ang="T60">
                    <a:pos x="T20" y="T21"/>
                  </a:cxn>
                  <a:cxn ang="T61">
                    <a:pos x="T22" y="T23"/>
                  </a:cxn>
                  <a:cxn ang="T62">
                    <a:pos x="T24" y="T25"/>
                  </a:cxn>
                  <a:cxn ang="T63">
                    <a:pos x="T26" y="T27"/>
                  </a:cxn>
                  <a:cxn ang="T64">
                    <a:pos x="T28" y="T29"/>
                  </a:cxn>
                  <a:cxn ang="T65">
                    <a:pos x="T30" y="T31"/>
                  </a:cxn>
                  <a:cxn ang="T66">
                    <a:pos x="T32" y="T33"/>
                  </a:cxn>
                  <a:cxn ang="T67">
                    <a:pos x="T34" y="T35"/>
                  </a:cxn>
                  <a:cxn ang="T68">
                    <a:pos x="T36" y="T37"/>
                  </a:cxn>
                  <a:cxn ang="T69">
                    <a:pos x="T38" y="T39"/>
                  </a:cxn>
                  <a:cxn ang="T70">
                    <a:pos x="T40" y="T41"/>
                  </a:cxn>
                  <a:cxn ang="T71">
                    <a:pos x="T42" y="T43"/>
                  </a:cxn>
                  <a:cxn ang="T72">
                    <a:pos x="T44" y="T45"/>
                  </a:cxn>
                  <a:cxn ang="T73">
                    <a:pos x="T46" y="T47"/>
                  </a:cxn>
                  <a:cxn ang="T74">
                    <a:pos x="T48" y="T49"/>
                  </a:cxn>
                </a:cxnLst>
                <a:rect l="T75" t="T76" r="T77" b="T78"/>
                <a:pathLst>
                  <a:path w="277" h="295">
                    <a:moveTo>
                      <a:pt x="164" y="290"/>
                    </a:moveTo>
                    <a:lnTo>
                      <a:pt x="185" y="290"/>
                    </a:lnTo>
                    <a:lnTo>
                      <a:pt x="202" y="286"/>
                    </a:lnTo>
                    <a:lnTo>
                      <a:pt x="215" y="277"/>
                    </a:lnTo>
                    <a:lnTo>
                      <a:pt x="233" y="264"/>
                    </a:lnTo>
                    <a:lnTo>
                      <a:pt x="243" y="251"/>
                    </a:lnTo>
                    <a:lnTo>
                      <a:pt x="256" y="233"/>
                    </a:lnTo>
                    <a:lnTo>
                      <a:pt x="263" y="216"/>
                    </a:lnTo>
                    <a:lnTo>
                      <a:pt x="270" y="194"/>
                    </a:lnTo>
                    <a:lnTo>
                      <a:pt x="277" y="172"/>
                    </a:lnTo>
                    <a:lnTo>
                      <a:pt x="277" y="145"/>
                    </a:lnTo>
                    <a:lnTo>
                      <a:pt x="277" y="123"/>
                    </a:lnTo>
                    <a:lnTo>
                      <a:pt x="270" y="101"/>
                    </a:lnTo>
                    <a:lnTo>
                      <a:pt x="263" y="79"/>
                    </a:lnTo>
                    <a:lnTo>
                      <a:pt x="256" y="57"/>
                    </a:lnTo>
                    <a:lnTo>
                      <a:pt x="243" y="40"/>
                    </a:lnTo>
                    <a:lnTo>
                      <a:pt x="233" y="26"/>
                    </a:lnTo>
                    <a:lnTo>
                      <a:pt x="215" y="13"/>
                    </a:lnTo>
                    <a:lnTo>
                      <a:pt x="202" y="4"/>
                    </a:lnTo>
                    <a:lnTo>
                      <a:pt x="185" y="0"/>
                    </a:lnTo>
                    <a:lnTo>
                      <a:pt x="164" y="0"/>
                    </a:lnTo>
                    <a:lnTo>
                      <a:pt x="0" y="0"/>
                    </a:lnTo>
                    <a:lnTo>
                      <a:pt x="0" y="295"/>
                    </a:lnTo>
                    <a:lnTo>
                      <a:pt x="164" y="295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0" name="Freeform 188"/>
              <p:cNvSpPr>
                <a:spLocks/>
              </p:cNvSpPr>
              <p:nvPr/>
            </p:nvSpPr>
            <p:spPr bwMode="auto">
              <a:xfrm>
                <a:off x="1779" y="1557"/>
                <a:ext cx="526" cy="1865"/>
              </a:xfrm>
              <a:custGeom>
                <a:avLst/>
                <a:gdLst>
                  <a:gd name="T0" fmla="*/ 526 w 526"/>
                  <a:gd name="T1" fmla="*/ 1860 h 1865"/>
                  <a:gd name="T2" fmla="*/ 393 w 526"/>
                  <a:gd name="T3" fmla="*/ 1865 h 1865"/>
                  <a:gd name="T4" fmla="*/ 393 w 526"/>
                  <a:gd name="T5" fmla="*/ 506 h 1865"/>
                  <a:gd name="T6" fmla="*/ 0 w 526"/>
                  <a:gd name="T7" fmla="*/ 506 h 1865"/>
                  <a:gd name="T8" fmla="*/ 0 w 526"/>
                  <a:gd name="T9" fmla="*/ 0 h 1865"/>
                  <a:gd name="T10" fmla="*/ 0 60000 65536"/>
                  <a:gd name="T11" fmla="*/ 0 60000 65536"/>
                  <a:gd name="T12" fmla="*/ 0 60000 65536"/>
                  <a:gd name="T13" fmla="*/ 0 60000 65536"/>
                  <a:gd name="T14" fmla="*/ 0 60000 65536"/>
                  <a:gd name="T15" fmla="*/ 0 w 526"/>
                  <a:gd name="T16" fmla="*/ 0 h 1865"/>
                  <a:gd name="T17" fmla="*/ 526 w 526"/>
                  <a:gd name="T18" fmla="*/ 1865 h 1865"/>
                </a:gdLst>
                <a:ahLst/>
                <a:cxnLst>
                  <a:cxn ang="T10">
                    <a:pos x="T0" y="T1"/>
                  </a:cxn>
                  <a:cxn ang="T11">
                    <a:pos x="T2" y="T3"/>
                  </a:cxn>
                  <a:cxn ang="T12">
                    <a:pos x="T4" y="T5"/>
                  </a:cxn>
                  <a:cxn ang="T13">
                    <a:pos x="T6" y="T7"/>
                  </a:cxn>
                  <a:cxn ang="T14">
                    <a:pos x="T8" y="T9"/>
                  </a:cxn>
                </a:cxnLst>
                <a:rect l="T15" t="T16" r="T17" b="T18"/>
                <a:pathLst>
                  <a:path w="526" h="1865">
                    <a:moveTo>
                      <a:pt x="526" y="1860"/>
                    </a:moveTo>
                    <a:lnTo>
                      <a:pt x="393" y="1865"/>
                    </a:lnTo>
                    <a:lnTo>
                      <a:pt x="393" y="506"/>
                    </a:lnTo>
                    <a:lnTo>
                      <a:pt x="0" y="506"/>
                    </a:lnTo>
                    <a:lnTo>
                      <a:pt x="0" y="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1" name="Line 189"/>
              <p:cNvSpPr>
                <a:spLocks noChangeShapeType="1"/>
              </p:cNvSpPr>
              <p:nvPr/>
            </p:nvSpPr>
            <p:spPr bwMode="auto">
              <a:xfrm flipV="1">
                <a:off x="1772" y="1217"/>
                <a:ext cx="0" cy="296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2" name="Line 190"/>
              <p:cNvSpPr>
                <a:spLocks noChangeShapeType="1"/>
              </p:cNvSpPr>
              <p:nvPr/>
            </p:nvSpPr>
            <p:spPr bwMode="auto">
              <a:xfrm flipH="1">
                <a:off x="2042" y="3607"/>
                <a:ext cx="263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3" name="Freeform 191"/>
              <p:cNvSpPr>
                <a:spLocks/>
              </p:cNvSpPr>
              <p:nvPr/>
            </p:nvSpPr>
            <p:spPr bwMode="auto">
              <a:xfrm>
                <a:off x="1721" y="3461"/>
                <a:ext cx="321" cy="295"/>
              </a:xfrm>
              <a:custGeom>
                <a:avLst/>
                <a:gdLst>
                  <a:gd name="T0" fmla="*/ 31 w 321"/>
                  <a:gd name="T1" fmla="*/ 150 h 295"/>
                  <a:gd name="T2" fmla="*/ 31 w 321"/>
                  <a:gd name="T3" fmla="*/ 172 h 295"/>
                  <a:gd name="T4" fmla="*/ 31 w 321"/>
                  <a:gd name="T5" fmla="*/ 185 h 295"/>
                  <a:gd name="T6" fmla="*/ 31 w 321"/>
                  <a:gd name="T7" fmla="*/ 203 h 295"/>
                  <a:gd name="T8" fmla="*/ 27 w 321"/>
                  <a:gd name="T9" fmla="*/ 216 h 295"/>
                  <a:gd name="T10" fmla="*/ 27 w 321"/>
                  <a:gd name="T11" fmla="*/ 225 h 295"/>
                  <a:gd name="T12" fmla="*/ 24 w 321"/>
                  <a:gd name="T13" fmla="*/ 238 h 295"/>
                  <a:gd name="T14" fmla="*/ 20 w 321"/>
                  <a:gd name="T15" fmla="*/ 251 h 295"/>
                  <a:gd name="T16" fmla="*/ 14 w 321"/>
                  <a:gd name="T17" fmla="*/ 264 h 295"/>
                  <a:gd name="T18" fmla="*/ 10 w 321"/>
                  <a:gd name="T19" fmla="*/ 277 h 295"/>
                  <a:gd name="T20" fmla="*/ 0 w 321"/>
                  <a:gd name="T21" fmla="*/ 295 h 295"/>
                  <a:gd name="T22" fmla="*/ 7 w 321"/>
                  <a:gd name="T23" fmla="*/ 295 h 295"/>
                  <a:gd name="T24" fmla="*/ 17 w 321"/>
                  <a:gd name="T25" fmla="*/ 295 h 295"/>
                  <a:gd name="T26" fmla="*/ 38 w 321"/>
                  <a:gd name="T27" fmla="*/ 295 h 295"/>
                  <a:gd name="T28" fmla="*/ 58 w 321"/>
                  <a:gd name="T29" fmla="*/ 295 h 295"/>
                  <a:gd name="T30" fmla="*/ 85 w 321"/>
                  <a:gd name="T31" fmla="*/ 295 h 295"/>
                  <a:gd name="T32" fmla="*/ 109 w 321"/>
                  <a:gd name="T33" fmla="*/ 295 h 295"/>
                  <a:gd name="T34" fmla="*/ 137 w 321"/>
                  <a:gd name="T35" fmla="*/ 291 h 295"/>
                  <a:gd name="T36" fmla="*/ 161 w 321"/>
                  <a:gd name="T37" fmla="*/ 291 h 295"/>
                  <a:gd name="T38" fmla="*/ 178 w 321"/>
                  <a:gd name="T39" fmla="*/ 291 h 295"/>
                  <a:gd name="T40" fmla="*/ 191 w 321"/>
                  <a:gd name="T41" fmla="*/ 286 h 295"/>
                  <a:gd name="T42" fmla="*/ 215 w 321"/>
                  <a:gd name="T43" fmla="*/ 277 h 295"/>
                  <a:gd name="T44" fmla="*/ 236 w 321"/>
                  <a:gd name="T45" fmla="*/ 264 h 295"/>
                  <a:gd name="T46" fmla="*/ 253 w 321"/>
                  <a:gd name="T47" fmla="*/ 251 h 295"/>
                  <a:gd name="T48" fmla="*/ 266 w 321"/>
                  <a:gd name="T49" fmla="*/ 238 h 295"/>
                  <a:gd name="T50" fmla="*/ 280 w 321"/>
                  <a:gd name="T51" fmla="*/ 220 h 295"/>
                  <a:gd name="T52" fmla="*/ 294 w 321"/>
                  <a:gd name="T53" fmla="*/ 203 h 295"/>
                  <a:gd name="T54" fmla="*/ 304 w 321"/>
                  <a:gd name="T55" fmla="*/ 190 h 295"/>
                  <a:gd name="T56" fmla="*/ 311 w 321"/>
                  <a:gd name="T57" fmla="*/ 172 h 295"/>
                  <a:gd name="T58" fmla="*/ 318 w 321"/>
                  <a:gd name="T59" fmla="*/ 159 h 295"/>
                  <a:gd name="T60" fmla="*/ 321 w 321"/>
                  <a:gd name="T61" fmla="*/ 146 h 295"/>
                  <a:gd name="T62" fmla="*/ 318 w 321"/>
                  <a:gd name="T63" fmla="*/ 137 h 295"/>
                  <a:gd name="T64" fmla="*/ 311 w 321"/>
                  <a:gd name="T65" fmla="*/ 119 h 295"/>
                  <a:gd name="T66" fmla="*/ 304 w 321"/>
                  <a:gd name="T67" fmla="*/ 106 h 295"/>
                  <a:gd name="T68" fmla="*/ 294 w 321"/>
                  <a:gd name="T69" fmla="*/ 88 h 295"/>
                  <a:gd name="T70" fmla="*/ 280 w 321"/>
                  <a:gd name="T71" fmla="*/ 75 h 295"/>
                  <a:gd name="T72" fmla="*/ 266 w 321"/>
                  <a:gd name="T73" fmla="*/ 58 h 295"/>
                  <a:gd name="T74" fmla="*/ 253 w 321"/>
                  <a:gd name="T75" fmla="*/ 44 h 295"/>
                  <a:gd name="T76" fmla="*/ 236 w 321"/>
                  <a:gd name="T77" fmla="*/ 31 h 295"/>
                  <a:gd name="T78" fmla="*/ 215 w 321"/>
                  <a:gd name="T79" fmla="*/ 18 h 295"/>
                  <a:gd name="T80" fmla="*/ 191 w 321"/>
                  <a:gd name="T81" fmla="*/ 9 h 295"/>
                  <a:gd name="T82" fmla="*/ 178 w 321"/>
                  <a:gd name="T83" fmla="*/ 5 h 295"/>
                  <a:gd name="T84" fmla="*/ 161 w 321"/>
                  <a:gd name="T85" fmla="*/ 0 h 295"/>
                  <a:gd name="T86" fmla="*/ 137 w 321"/>
                  <a:gd name="T87" fmla="*/ 0 h 295"/>
                  <a:gd name="T88" fmla="*/ 109 w 321"/>
                  <a:gd name="T89" fmla="*/ 0 h 295"/>
                  <a:gd name="T90" fmla="*/ 85 w 321"/>
                  <a:gd name="T91" fmla="*/ 0 h 295"/>
                  <a:gd name="T92" fmla="*/ 58 w 321"/>
                  <a:gd name="T93" fmla="*/ 0 h 295"/>
                  <a:gd name="T94" fmla="*/ 38 w 321"/>
                  <a:gd name="T95" fmla="*/ 0 h 295"/>
                  <a:gd name="T96" fmla="*/ 17 w 321"/>
                  <a:gd name="T97" fmla="*/ 0 h 295"/>
                  <a:gd name="T98" fmla="*/ 7 w 321"/>
                  <a:gd name="T99" fmla="*/ 0 h 295"/>
                  <a:gd name="T100" fmla="*/ 0 w 321"/>
                  <a:gd name="T101" fmla="*/ 0 h 295"/>
                  <a:gd name="T102" fmla="*/ 10 w 321"/>
                  <a:gd name="T103" fmla="*/ 18 h 295"/>
                  <a:gd name="T104" fmla="*/ 14 w 321"/>
                  <a:gd name="T105" fmla="*/ 31 h 295"/>
                  <a:gd name="T106" fmla="*/ 20 w 321"/>
                  <a:gd name="T107" fmla="*/ 44 h 295"/>
                  <a:gd name="T108" fmla="*/ 24 w 321"/>
                  <a:gd name="T109" fmla="*/ 58 h 295"/>
                  <a:gd name="T110" fmla="*/ 27 w 321"/>
                  <a:gd name="T111" fmla="*/ 71 h 295"/>
                  <a:gd name="T112" fmla="*/ 27 w 321"/>
                  <a:gd name="T113" fmla="*/ 84 h 295"/>
                  <a:gd name="T114" fmla="*/ 31 w 321"/>
                  <a:gd name="T115" fmla="*/ 97 h 295"/>
                  <a:gd name="T116" fmla="*/ 31 w 321"/>
                  <a:gd name="T117" fmla="*/ 115 h 295"/>
                  <a:gd name="T118" fmla="*/ 31 w 321"/>
                  <a:gd name="T119" fmla="*/ 132 h 295"/>
                  <a:gd name="T120" fmla="*/ 31 w 321"/>
                  <a:gd name="T121" fmla="*/ 150 h 295"/>
                  <a:gd name="T122" fmla="*/ 31 w 321"/>
                  <a:gd name="T123" fmla="*/ 150 h 295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w 321"/>
                  <a:gd name="T187" fmla="*/ 0 h 295"/>
                  <a:gd name="T188" fmla="*/ 321 w 321"/>
                  <a:gd name="T189" fmla="*/ 295 h 295"/>
                </a:gdLst>
                <a:ahLst/>
                <a:cxnLst>
                  <a:cxn ang="T124">
                    <a:pos x="T0" y="T1"/>
                  </a:cxn>
                  <a:cxn ang="T125">
                    <a:pos x="T2" y="T3"/>
                  </a:cxn>
                  <a:cxn ang="T126">
                    <a:pos x="T4" y="T5"/>
                  </a:cxn>
                  <a:cxn ang="T127">
                    <a:pos x="T6" y="T7"/>
                  </a:cxn>
                  <a:cxn ang="T128">
                    <a:pos x="T8" y="T9"/>
                  </a:cxn>
                  <a:cxn ang="T129">
                    <a:pos x="T10" y="T11"/>
                  </a:cxn>
                  <a:cxn ang="T130">
                    <a:pos x="T12" y="T13"/>
                  </a:cxn>
                  <a:cxn ang="T131">
                    <a:pos x="T14" y="T15"/>
                  </a:cxn>
                  <a:cxn ang="T132">
                    <a:pos x="T16" y="T17"/>
                  </a:cxn>
                  <a:cxn ang="T133">
                    <a:pos x="T18" y="T19"/>
                  </a:cxn>
                  <a:cxn ang="T134">
                    <a:pos x="T20" y="T21"/>
                  </a:cxn>
                  <a:cxn ang="T135">
                    <a:pos x="T22" y="T23"/>
                  </a:cxn>
                  <a:cxn ang="T136">
                    <a:pos x="T24" y="T25"/>
                  </a:cxn>
                  <a:cxn ang="T137">
                    <a:pos x="T26" y="T27"/>
                  </a:cxn>
                  <a:cxn ang="T138">
                    <a:pos x="T28" y="T29"/>
                  </a:cxn>
                  <a:cxn ang="T139">
                    <a:pos x="T30" y="T31"/>
                  </a:cxn>
                  <a:cxn ang="T140">
                    <a:pos x="T32" y="T33"/>
                  </a:cxn>
                  <a:cxn ang="T141">
                    <a:pos x="T34" y="T35"/>
                  </a:cxn>
                  <a:cxn ang="T142">
                    <a:pos x="T36" y="T37"/>
                  </a:cxn>
                  <a:cxn ang="T143">
                    <a:pos x="T38" y="T39"/>
                  </a:cxn>
                  <a:cxn ang="T144">
                    <a:pos x="T40" y="T41"/>
                  </a:cxn>
                  <a:cxn ang="T145">
                    <a:pos x="T42" y="T43"/>
                  </a:cxn>
                  <a:cxn ang="T146">
                    <a:pos x="T44" y="T45"/>
                  </a:cxn>
                  <a:cxn ang="T147">
                    <a:pos x="T46" y="T47"/>
                  </a:cxn>
                  <a:cxn ang="T148">
                    <a:pos x="T48" y="T49"/>
                  </a:cxn>
                  <a:cxn ang="T149">
                    <a:pos x="T50" y="T51"/>
                  </a:cxn>
                  <a:cxn ang="T150">
                    <a:pos x="T52" y="T53"/>
                  </a:cxn>
                  <a:cxn ang="T151">
                    <a:pos x="T54" y="T55"/>
                  </a:cxn>
                  <a:cxn ang="T152">
                    <a:pos x="T56" y="T57"/>
                  </a:cxn>
                  <a:cxn ang="T153">
                    <a:pos x="T58" y="T59"/>
                  </a:cxn>
                  <a:cxn ang="T154">
                    <a:pos x="T60" y="T61"/>
                  </a:cxn>
                  <a:cxn ang="T155">
                    <a:pos x="T62" y="T63"/>
                  </a:cxn>
                  <a:cxn ang="T156">
                    <a:pos x="T64" y="T65"/>
                  </a:cxn>
                  <a:cxn ang="T157">
                    <a:pos x="T66" y="T67"/>
                  </a:cxn>
                  <a:cxn ang="T158">
                    <a:pos x="T68" y="T69"/>
                  </a:cxn>
                  <a:cxn ang="T159">
                    <a:pos x="T70" y="T71"/>
                  </a:cxn>
                  <a:cxn ang="T160">
                    <a:pos x="T72" y="T73"/>
                  </a:cxn>
                  <a:cxn ang="T161">
                    <a:pos x="T74" y="T75"/>
                  </a:cxn>
                  <a:cxn ang="T162">
                    <a:pos x="T76" y="T77"/>
                  </a:cxn>
                  <a:cxn ang="T163">
                    <a:pos x="T78" y="T79"/>
                  </a:cxn>
                  <a:cxn ang="T164">
                    <a:pos x="T80" y="T81"/>
                  </a:cxn>
                  <a:cxn ang="T165">
                    <a:pos x="T82" y="T83"/>
                  </a:cxn>
                  <a:cxn ang="T166">
                    <a:pos x="T84" y="T85"/>
                  </a:cxn>
                  <a:cxn ang="T167">
                    <a:pos x="T86" y="T87"/>
                  </a:cxn>
                  <a:cxn ang="T168">
                    <a:pos x="T88" y="T89"/>
                  </a:cxn>
                  <a:cxn ang="T169">
                    <a:pos x="T90" y="T91"/>
                  </a:cxn>
                  <a:cxn ang="T170">
                    <a:pos x="T92" y="T93"/>
                  </a:cxn>
                  <a:cxn ang="T171">
                    <a:pos x="T94" y="T95"/>
                  </a:cxn>
                  <a:cxn ang="T172">
                    <a:pos x="T96" y="T97"/>
                  </a:cxn>
                  <a:cxn ang="T173">
                    <a:pos x="T98" y="T99"/>
                  </a:cxn>
                  <a:cxn ang="T174">
                    <a:pos x="T100" y="T101"/>
                  </a:cxn>
                  <a:cxn ang="T175">
                    <a:pos x="T102" y="T103"/>
                  </a:cxn>
                  <a:cxn ang="T176">
                    <a:pos x="T104" y="T105"/>
                  </a:cxn>
                  <a:cxn ang="T177">
                    <a:pos x="T106" y="T107"/>
                  </a:cxn>
                  <a:cxn ang="T178">
                    <a:pos x="T108" y="T109"/>
                  </a:cxn>
                  <a:cxn ang="T179">
                    <a:pos x="T110" y="T111"/>
                  </a:cxn>
                  <a:cxn ang="T180">
                    <a:pos x="T112" y="T113"/>
                  </a:cxn>
                  <a:cxn ang="T181">
                    <a:pos x="T114" y="T115"/>
                  </a:cxn>
                  <a:cxn ang="T182">
                    <a:pos x="T116" y="T117"/>
                  </a:cxn>
                  <a:cxn ang="T183">
                    <a:pos x="T118" y="T119"/>
                  </a:cxn>
                  <a:cxn ang="T184">
                    <a:pos x="T120" y="T121"/>
                  </a:cxn>
                  <a:cxn ang="T185">
                    <a:pos x="T122" y="T123"/>
                  </a:cxn>
                </a:cxnLst>
                <a:rect l="T186" t="T187" r="T188" b="T189"/>
                <a:pathLst>
                  <a:path w="321" h="295">
                    <a:moveTo>
                      <a:pt x="31" y="150"/>
                    </a:moveTo>
                    <a:lnTo>
                      <a:pt x="31" y="172"/>
                    </a:lnTo>
                    <a:lnTo>
                      <a:pt x="31" y="185"/>
                    </a:lnTo>
                    <a:lnTo>
                      <a:pt x="31" y="203"/>
                    </a:lnTo>
                    <a:lnTo>
                      <a:pt x="27" y="216"/>
                    </a:lnTo>
                    <a:lnTo>
                      <a:pt x="27" y="225"/>
                    </a:lnTo>
                    <a:lnTo>
                      <a:pt x="24" y="238"/>
                    </a:lnTo>
                    <a:lnTo>
                      <a:pt x="20" y="251"/>
                    </a:lnTo>
                    <a:lnTo>
                      <a:pt x="14" y="264"/>
                    </a:lnTo>
                    <a:lnTo>
                      <a:pt x="10" y="277"/>
                    </a:lnTo>
                    <a:lnTo>
                      <a:pt x="0" y="295"/>
                    </a:lnTo>
                    <a:lnTo>
                      <a:pt x="7" y="295"/>
                    </a:lnTo>
                    <a:lnTo>
                      <a:pt x="17" y="295"/>
                    </a:lnTo>
                    <a:lnTo>
                      <a:pt x="38" y="295"/>
                    </a:lnTo>
                    <a:lnTo>
                      <a:pt x="58" y="295"/>
                    </a:lnTo>
                    <a:lnTo>
                      <a:pt x="85" y="295"/>
                    </a:lnTo>
                    <a:lnTo>
                      <a:pt x="109" y="295"/>
                    </a:lnTo>
                    <a:lnTo>
                      <a:pt x="137" y="291"/>
                    </a:lnTo>
                    <a:lnTo>
                      <a:pt x="161" y="291"/>
                    </a:lnTo>
                    <a:lnTo>
                      <a:pt x="178" y="291"/>
                    </a:lnTo>
                    <a:lnTo>
                      <a:pt x="191" y="286"/>
                    </a:lnTo>
                    <a:lnTo>
                      <a:pt x="215" y="277"/>
                    </a:lnTo>
                    <a:lnTo>
                      <a:pt x="236" y="264"/>
                    </a:lnTo>
                    <a:lnTo>
                      <a:pt x="253" y="251"/>
                    </a:lnTo>
                    <a:lnTo>
                      <a:pt x="266" y="238"/>
                    </a:lnTo>
                    <a:lnTo>
                      <a:pt x="280" y="220"/>
                    </a:lnTo>
                    <a:lnTo>
                      <a:pt x="294" y="203"/>
                    </a:lnTo>
                    <a:lnTo>
                      <a:pt x="304" y="190"/>
                    </a:lnTo>
                    <a:lnTo>
                      <a:pt x="311" y="172"/>
                    </a:lnTo>
                    <a:lnTo>
                      <a:pt x="318" y="159"/>
                    </a:lnTo>
                    <a:lnTo>
                      <a:pt x="321" y="146"/>
                    </a:lnTo>
                    <a:lnTo>
                      <a:pt x="318" y="137"/>
                    </a:lnTo>
                    <a:lnTo>
                      <a:pt x="311" y="119"/>
                    </a:lnTo>
                    <a:lnTo>
                      <a:pt x="304" y="106"/>
                    </a:lnTo>
                    <a:lnTo>
                      <a:pt x="294" y="88"/>
                    </a:lnTo>
                    <a:lnTo>
                      <a:pt x="280" y="75"/>
                    </a:lnTo>
                    <a:lnTo>
                      <a:pt x="266" y="58"/>
                    </a:lnTo>
                    <a:lnTo>
                      <a:pt x="253" y="44"/>
                    </a:lnTo>
                    <a:lnTo>
                      <a:pt x="236" y="31"/>
                    </a:lnTo>
                    <a:lnTo>
                      <a:pt x="215" y="18"/>
                    </a:lnTo>
                    <a:lnTo>
                      <a:pt x="191" y="9"/>
                    </a:lnTo>
                    <a:lnTo>
                      <a:pt x="178" y="5"/>
                    </a:lnTo>
                    <a:lnTo>
                      <a:pt x="161" y="0"/>
                    </a:lnTo>
                    <a:lnTo>
                      <a:pt x="137" y="0"/>
                    </a:lnTo>
                    <a:lnTo>
                      <a:pt x="109" y="0"/>
                    </a:lnTo>
                    <a:lnTo>
                      <a:pt x="85" y="0"/>
                    </a:lnTo>
                    <a:lnTo>
                      <a:pt x="58" y="0"/>
                    </a:lnTo>
                    <a:lnTo>
                      <a:pt x="38" y="0"/>
                    </a:lnTo>
                    <a:lnTo>
                      <a:pt x="17" y="0"/>
                    </a:lnTo>
                    <a:lnTo>
                      <a:pt x="7" y="0"/>
                    </a:lnTo>
                    <a:lnTo>
                      <a:pt x="0" y="0"/>
                    </a:lnTo>
                    <a:lnTo>
                      <a:pt x="10" y="18"/>
                    </a:lnTo>
                    <a:lnTo>
                      <a:pt x="14" y="31"/>
                    </a:lnTo>
                    <a:lnTo>
                      <a:pt x="20" y="44"/>
                    </a:lnTo>
                    <a:lnTo>
                      <a:pt x="24" y="58"/>
                    </a:lnTo>
                    <a:lnTo>
                      <a:pt x="27" y="71"/>
                    </a:lnTo>
                    <a:lnTo>
                      <a:pt x="27" y="84"/>
                    </a:lnTo>
                    <a:lnTo>
                      <a:pt x="31" y="97"/>
                    </a:lnTo>
                    <a:lnTo>
                      <a:pt x="31" y="115"/>
                    </a:lnTo>
                    <a:lnTo>
                      <a:pt x="31" y="132"/>
                    </a:lnTo>
                    <a:lnTo>
                      <a:pt x="31" y="15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4" name="Freeform 192"/>
              <p:cNvSpPr>
                <a:spLocks/>
              </p:cNvSpPr>
              <p:nvPr/>
            </p:nvSpPr>
            <p:spPr bwMode="auto">
              <a:xfrm>
                <a:off x="1280" y="2674"/>
                <a:ext cx="465" cy="1029"/>
              </a:xfrm>
              <a:custGeom>
                <a:avLst/>
                <a:gdLst>
                  <a:gd name="T0" fmla="*/ 461 w 465"/>
                  <a:gd name="T1" fmla="*/ 840 h 1029"/>
                  <a:gd name="T2" fmla="*/ 332 w 465"/>
                  <a:gd name="T3" fmla="*/ 840 h 1029"/>
                  <a:gd name="T4" fmla="*/ 332 w 465"/>
                  <a:gd name="T5" fmla="*/ 0 h 1029"/>
                  <a:gd name="T6" fmla="*/ 0 w 465"/>
                  <a:gd name="T7" fmla="*/ 0 h 1029"/>
                  <a:gd name="T8" fmla="*/ 0 w 465"/>
                  <a:gd name="T9" fmla="*/ 1029 h 1029"/>
                  <a:gd name="T10" fmla="*/ 465 w 465"/>
                  <a:gd name="T11" fmla="*/ 1029 h 1029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465"/>
                  <a:gd name="T19" fmla="*/ 0 h 1029"/>
                  <a:gd name="T20" fmla="*/ 465 w 465"/>
                  <a:gd name="T21" fmla="*/ 1029 h 1029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465" h="1029">
                    <a:moveTo>
                      <a:pt x="461" y="840"/>
                    </a:moveTo>
                    <a:lnTo>
                      <a:pt x="332" y="840"/>
                    </a:lnTo>
                    <a:lnTo>
                      <a:pt x="332" y="0"/>
                    </a:lnTo>
                    <a:lnTo>
                      <a:pt x="0" y="0"/>
                    </a:lnTo>
                    <a:lnTo>
                      <a:pt x="0" y="1029"/>
                    </a:lnTo>
                    <a:lnTo>
                      <a:pt x="465" y="1029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5" name="Freeform 193"/>
              <p:cNvSpPr>
                <a:spLocks/>
              </p:cNvSpPr>
              <p:nvPr/>
            </p:nvSpPr>
            <p:spPr bwMode="auto">
              <a:xfrm>
                <a:off x="2790" y="2925"/>
                <a:ext cx="41" cy="53"/>
              </a:xfrm>
              <a:custGeom>
                <a:avLst/>
                <a:gdLst>
                  <a:gd name="T0" fmla="*/ 21 w 41"/>
                  <a:gd name="T1" fmla="*/ 48 h 53"/>
                  <a:gd name="T2" fmla="*/ 24 w 41"/>
                  <a:gd name="T3" fmla="*/ 53 h 53"/>
                  <a:gd name="T4" fmla="*/ 28 w 41"/>
                  <a:gd name="T5" fmla="*/ 48 h 53"/>
                  <a:gd name="T6" fmla="*/ 31 w 41"/>
                  <a:gd name="T7" fmla="*/ 48 h 53"/>
                  <a:gd name="T8" fmla="*/ 35 w 41"/>
                  <a:gd name="T9" fmla="*/ 48 h 53"/>
                  <a:gd name="T10" fmla="*/ 38 w 41"/>
                  <a:gd name="T11" fmla="*/ 44 h 53"/>
                  <a:gd name="T12" fmla="*/ 38 w 41"/>
                  <a:gd name="T13" fmla="*/ 39 h 53"/>
                  <a:gd name="T14" fmla="*/ 41 w 41"/>
                  <a:gd name="T15" fmla="*/ 35 h 53"/>
                  <a:gd name="T16" fmla="*/ 41 w 41"/>
                  <a:gd name="T17" fmla="*/ 35 h 53"/>
                  <a:gd name="T18" fmla="*/ 41 w 41"/>
                  <a:gd name="T19" fmla="*/ 31 h 53"/>
                  <a:gd name="T20" fmla="*/ 41 w 41"/>
                  <a:gd name="T21" fmla="*/ 26 h 53"/>
                  <a:gd name="T22" fmla="*/ 41 w 41"/>
                  <a:gd name="T23" fmla="*/ 22 h 53"/>
                  <a:gd name="T24" fmla="*/ 41 w 41"/>
                  <a:gd name="T25" fmla="*/ 17 h 53"/>
                  <a:gd name="T26" fmla="*/ 41 w 41"/>
                  <a:gd name="T27" fmla="*/ 13 h 53"/>
                  <a:gd name="T28" fmla="*/ 38 w 41"/>
                  <a:gd name="T29" fmla="*/ 9 h 53"/>
                  <a:gd name="T30" fmla="*/ 38 w 41"/>
                  <a:gd name="T31" fmla="*/ 4 h 53"/>
                  <a:gd name="T32" fmla="*/ 35 w 41"/>
                  <a:gd name="T33" fmla="*/ 4 h 53"/>
                  <a:gd name="T34" fmla="*/ 31 w 41"/>
                  <a:gd name="T35" fmla="*/ 0 h 53"/>
                  <a:gd name="T36" fmla="*/ 28 w 41"/>
                  <a:gd name="T37" fmla="*/ 0 h 53"/>
                  <a:gd name="T38" fmla="*/ 24 w 41"/>
                  <a:gd name="T39" fmla="*/ 0 h 53"/>
                  <a:gd name="T40" fmla="*/ 21 w 41"/>
                  <a:gd name="T41" fmla="*/ 0 h 53"/>
                  <a:gd name="T42" fmla="*/ 17 w 41"/>
                  <a:gd name="T43" fmla="*/ 0 h 53"/>
                  <a:gd name="T44" fmla="*/ 14 w 41"/>
                  <a:gd name="T45" fmla="*/ 0 h 53"/>
                  <a:gd name="T46" fmla="*/ 14 w 41"/>
                  <a:gd name="T47" fmla="*/ 0 h 53"/>
                  <a:gd name="T48" fmla="*/ 11 w 41"/>
                  <a:gd name="T49" fmla="*/ 4 h 53"/>
                  <a:gd name="T50" fmla="*/ 7 w 41"/>
                  <a:gd name="T51" fmla="*/ 4 h 53"/>
                  <a:gd name="T52" fmla="*/ 7 w 41"/>
                  <a:gd name="T53" fmla="*/ 9 h 53"/>
                  <a:gd name="T54" fmla="*/ 4 w 41"/>
                  <a:gd name="T55" fmla="*/ 13 h 53"/>
                  <a:gd name="T56" fmla="*/ 4 w 41"/>
                  <a:gd name="T57" fmla="*/ 17 h 53"/>
                  <a:gd name="T58" fmla="*/ 0 w 41"/>
                  <a:gd name="T59" fmla="*/ 22 h 53"/>
                  <a:gd name="T60" fmla="*/ 0 w 41"/>
                  <a:gd name="T61" fmla="*/ 26 h 53"/>
                  <a:gd name="T62" fmla="*/ 0 w 41"/>
                  <a:gd name="T63" fmla="*/ 31 h 53"/>
                  <a:gd name="T64" fmla="*/ 4 w 41"/>
                  <a:gd name="T65" fmla="*/ 35 h 53"/>
                  <a:gd name="T66" fmla="*/ 4 w 41"/>
                  <a:gd name="T67" fmla="*/ 35 h 53"/>
                  <a:gd name="T68" fmla="*/ 7 w 41"/>
                  <a:gd name="T69" fmla="*/ 39 h 53"/>
                  <a:gd name="T70" fmla="*/ 7 w 41"/>
                  <a:gd name="T71" fmla="*/ 44 h 53"/>
                  <a:gd name="T72" fmla="*/ 11 w 41"/>
                  <a:gd name="T73" fmla="*/ 48 h 53"/>
                  <a:gd name="T74" fmla="*/ 14 w 41"/>
                  <a:gd name="T75" fmla="*/ 48 h 53"/>
                  <a:gd name="T76" fmla="*/ 14 w 41"/>
                  <a:gd name="T77" fmla="*/ 48 h 53"/>
                  <a:gd name="T78" fmla="*/ 17 w 41"/>
                  <a:gd name="T79" fmla="*/ 53 h 53"/>
                  <a:gd name="T80" fmla="*/ 21 w 41"/>
                  <a:gd name="T81" fmla="*/ 53 h 53"/>
                  <a:gd name="T82" fmla="*/ 21 w 41"/>
                  <a:gd name="T83" fmla="*/ 53 h 53"/>
                  <a:gd name="T84" fmla="*/ 21 w 41"/>
                  <a:gd name="T85" fmla="*/ 48 h 53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1"/>
                  <a:gd name="T130" fmla="*/ 0 h 53"/>
                  <a:gd name="T131" fmla="*/ 41 w 41"/>
                  <a:gd name="T132" fmla="*/ 53 h 53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1" h="53">
                    <a:moveTo>
                      <a:pt x="21" y="48"/>
                    </a:moveTo>
                    <a:lnTo>
                      <a:pt x="24" y="53"/>
                    </a:lnTo>
                    <a:lnTo>
                      <a:pt x="28" y="48"/>
                    </a:lnTo>
                    <a:lnTo>
                      <a:pt x="31" y="48"/>
                    </a:lnTo>
                    <a:lnTo>
                      <a:pt x="35" y="48"/>
                    </a:lnTo>
                    <a:lnTo>
                      <a:pt x="38" y="44"/>
                    </a:lnTo>
                    <a:lnTo>
                      <a:pt x="38" y="39"/>
                    </a:lnTo>
                    <a:lnTo>
                      <a:pt x="41" y="35"/>
                    </a:lnTo>
                    <a:lnTo>
                      <a:pt x="41" y="31"/>
                    </a:lnTo>
                    <a:lnTo>
                      <a:pt x="41" y="26"/>
                    </a:lnTo>
                    <a:lnTo>
                      <a:pt x="41" y="22"/>
                    </a:lnTo>
                    <a:lnTo>
                      <a:pt x="41" y="17"/>
                    </a:lnTo>
                    <a:lnTo>
                      <a:pt x="41" y="13"/>
                    </a:lnTo>
                    <a:lnTo>
                      <a:pt x="38" y="9"/>
                    </a:lnTo>
                    <a:lnTo>
                      <a:pt x="38" y="4"/>
                    </a:lnTo>
                    <a:lnTo>
                      <a:pt x="35" y="4"/>
                    </a:lnTo>
                    <a:lnTo>
                      <a:pt x="31" y="0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4"/>
                    </a:lnTo>
                    <a:lnTo>
                      <a:pt x="7" y="4"/>
                    </a:lnTo>
                    <a:lnTo>
                      <a:pt x="7" y="9"/>
                    </a:lnTo>
                    <a:lnTo>
                      <a:pt x="4" y="13"/>
                    </a:lnTo>
                    <a:lnTo>
                      <a:pt x="4" y="17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1"/>
                    </a:lnTo>
                    <a:lnTo>
                      <a:pt x="4" y="35"/>
                    </a:lnTo>
                    <a:lnTo>
                      <a:pt x="7" y="39"/>
                    </a:lnTo>
                    <a:lnTo>
                      <a:pt x="7" y="44"/>
                    </a:lnTo>
                    <a:lnTo>
                      <a:pt x="11" y="48"/>
                    </a:lnTo>
                    <a:lnTo>
                      <a:pt x="14" y="48"/>
                    </a:lnTo>
                    <a:lnTo>
                      <a:pt x="17" y="53"/>
                    </a:lnTo>
                    <a:lnTo>
                      <a:pt x="21" y="53"/>
                    </a:lnTo>
                    <a:lnTo>
                      <a:pt x="21" y="48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6" name="Freeform 194"/>
              <p:cNvSpPr>
                <a:spLocks/>
              </p:cNvSpPr>
              <p:nvPr/>
            </p:nvSpPr>
            <p:spPr bwMode="auto">
              <a:xfrm>
                <a:off x="2790" y="2925"/>
                <a:ext cx="41" cy="53"/>
              </a:xfrm>
              <a:custGeom>
                <a:avLst/>
                <a:gdLst>
                  <a:gd name="T0" fmla="*/ 21 w 41"/>
                  <a:gd name="T1" fmla="*/ 48 h 53"/>
                  <a:gd name="T2" fmla="*/ 24 w 41"/>
                  <a:gd name="T3" fmla="*/ 53 h 53"/>
                  <a:gd name="T4" fmla="*/ 28 w 41"/>
                  <a:gd name="T5" fmla="*/ 48 h 53"/>
                  <a:gd name="T6" fmla="*/ 31 w 41"/>
                  <a:gd name="T7" fmla="*/ 48 h 53"/>
                  <a:gd name="T8" fmla="*/ 35 w 41"/>
                  <a:gd name="T9" fmla="*/ 48 h 53"/>
                  <a:gd name="T10" fmla="*/ 38 w 41"/>
                  <a:gd name="T11" fmla="*/ 44 h 53"/>
                  <a:gd name="T12" fmla="*/ 38 w 41"/>
                  <a:gd name="T13" fmla="*/ 39 h 53"/>
                  <a:gd name="T14" fmla="*/ 41 w 41"/>
                  <a:gd name="T15" fmla="*/ 35 h 53"/>
                  <a:gd name="T16" fmla="*/ 41 w 41"/>
                  <a:gd name="T17" fmla="*/ 35 h 53"/>
                  <a:gd name="T18" fmla="*/ 41 w 41"/>
                  <a:gd name="T19" fmla="*/ 31 h 53"/>
                  <a:gd name="T20" fmla="*/ 41 w 41"/>
                  <a:gd name="T21" fmla="*/ 26 h 53"/>
                  <a:gd name="T22" fmla="*/ 41 w 41"/>
                  <a:gd name="T23" fmla="*/ 22 h 53"/>
                  <a:gd name="T24" fmla="*/ 41 w 41"/>
                  <a:gd name="T25" fmla="*/ 17 h 53"/>
                  <a:gd name="T26" fmla="*/ 41 w 41"/>
                  <a:gd name="T27" fmla="*/ 13 h 53"/>
                  <a:gd name="T28" fmla="*/ 38 w 41"/>
                  <a:gd name="T29" fmla="*/ 9 h 53"/>
                  <a:gd name="T30" fmla="*/ 38 w 41"/>
                  <a:gd name="T31" fmla="*/ 4 h 53"/>
                  <a:gd name="T32" fmla="*/ 35 w 41"/>
                  <a:gd name="T33" fmla="*/ 4 h 53"/>
                  <a:gd name="T34" fmla="*/ 31 w 41"/>
                  <a:gd name="T35" fmla="*/ 0 h 53"/>
                  <a:gd name="T36" fmla="*/ 28 w 41"/>
                  <a:gd name="T37" fmla="*/ 0 h 53"/>
                  <a:gd name="T38" fmla="*/ 24 w 41"/>
                  <a:gd name="T39" fmla="*/ 0 h 53"/>
                  <a:gd name="T40" fmla="*/ 21 w 41"/>
                  <a:gd name="T41" fmla="*/ 0 h 53"/>
                  <a:gd name="T42" fmla="*/ 17 w 41"/>
                  <a:gd name="T43" fmla="*/ 0 h 53"/>
                  <a:gd name="T44" fmla="*/ 14 w 41"/>
                  <a:gd name="T45" fmla="*/ 0 h 53"/>
                  <a:gd name="T46" fmla="*/ 14 w 41"/>
                  <a:gd name="T47" fmla="*/ 0 h 53"/>
                  <a:gd name="T48" fmla="*/ 11 w 41"/>
                  <a:gd name="T49" fmla="*/ 4 h 53"/>
                  <a:gd name="T50" fmla="*/ 7 w 41"/>
                  <a:gd name="T51" fmla="*/ 4 h 53"/>
                  <a:gd name="T52" fmla="*/ 7 w 41"/>
                  <a:gd name="T53" fmla="*/ 9 h 53"/>
                  <a:gd name="T54" fmla="*/ 4 w 41"/>
                  <a:gd name="T55" fmla="*/ 13 h 53"/>
                  <a:gd name="T56" fmla="*/ 4 w 41"/>
                  <a:gd name="T57" fmla="*/ 17 h 53"/>
                  <a:gd name="T58" fmla="*/ 0 w 41"/>
                  <a:gd name="T59" fmla="*/ 22 h 53"/>
                  <a:gd name="T60" fmla="*/ 0 w 41"/>
                  <a:gd name="T61" fmla="*/ 26 h 53"/>
                  <a:gd name="T62" fmla="*/ 0 w 41"/>
                  <a:gd name="T63" fmla="*/ 31 h 53"/>
                  <a:gd name="T64" fmla="*/ 4 w 41"/>
                  <a:gd name="T65" fmla="*/ 35 h 53"/>
                  <a:gd name="T66" fmla="*/ 4 w 41"/>
                  <a:gd name="T67" fmla="*/ 35 h 53"/>
                  <a:gd name="T68" fmla="*/ 7 w 41"/>
                  <a:gd name="T69" fmla="*/ 39 h 53"/>
                  <a:gd name="T70" fmla="*/ 7 w 41"/>
                  <a:gd name="T71" fmla="*/ 44 h 53"/>
                  <a:gd name="T72" fmla="*/ 11 w 41"/>
                  <a:gd name="T73" fmla="*/ 48 h 53"/>
                  <a:gd name="T74" fmla="*/ 14 w 41"/>
                  <a:gd name="T75" fmla="*/ 48 h 53"/>
                  <a:gd name="T76" fmla="*/ 14 w 41"/>
                  <a:gd name="T77" fmla="*/ 48 h 53"/>
                  <a:gd name="T78" fmla="*/ 17 w 41"/>
                  <a:gd name="T79" fmla="*/ 53 h 53"/>
                  <a:gd name="T80" fmla="*/ 21 w 41"/>
                  <a:gd name="T81" fmla="*/ 53 h 53"/>
                  <a:gd name="T82" fmla="*/ 21 w 41"/>
                  <a:gd name="T83" fmla="*/ 53 h 53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1"/>
                  <a:gd name="T127" fmla="*/ 0 h 53"/>
                  <a:gd name="T128" fmla="*/ 41 w 41"/>
                  <a:gd name="T129" fmla="*/ 53 h 53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1" h="53">
                    <a:moveTo>
                      <a:pt x="21" y="48"/>
                    </a:moveTo>
                    <a:lnTo>
                      <a:pt x="24" y="53"/>
                    </a:lnTo>
                    <a:lnTo>
                      <a:pt x="28" y="48"/>
                    </a:lnTo>
                    <a:lnTo>
                      <a:pt x="31" y="48"/>
                    </a:lnTo>
                    <a:lnTo>
                      <a:pt x="35" y="48"/>
                    </a:lnTo>
                    <a:lnTo>
                      <a:pt x="38" y="44"/>
                    </a:lnTo>
                    <a:lnTo>
                      <a:pt x="38" y="39"/>
                    </a:lnTo>
                    <a:lnTo>
                      <a:pt x="41" y="35"/>
                    </a:lnTo>
                    <a:lnTo>
                      <a:pt x="41" y="31"/>
                    </a:lnTo>
                    <a:lnTo>
                      <a:pt x="41" y="26"/>
                    </a:lnTo>
                    <a:lnTo>
                      <a:pt x="41" y="22"/>
                    </a:lnTo>
                    <a:lnTo>
                      <a:pt x="41" y="17"/>
                    </a:lnTo>
                    <a:lnTo>
                      <a:pt x="41" y="13"/>
                    </a:lnTo>
                    <a:lnTo>
                      <a:pt x="38" y="9"/>
                    </a:lnTo>
                    <a:lnTo>
                      <a:pt x="38" y="4"/>
                    </a:lnTo>
                    <a:lnTo>
                      <a:pt x="35" y="4"/>
                    </a:lnTo>
                    <a:lnTo>
                      <a:pt x="31" y="0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4"/>
                    </a:lnTo>
                    <a:lnTo>
                      <a:pt x="7" y="4"/>
                    </a:lnTo>
                    <a:lnTo>
                      <a:pt x="7" y="9"/>
                    </a:lnTo>
                    <a:lnTo>
                      <a:pt x="4" y="13"/>
                    </a:lnTo>
                    <a:lnTo>
                      <a:pt x="4" y="17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1"/>
                    </a:lnTo>
                    <a:lnTo>
                      <a:pt x="4" y="35"/>
                    </a:lnTo>
                    <a:lnTo>
                      <a:pt x="7" y="39"/>
                    </a:lnTo>
                    <a:lnTo>
                      <a:pt x="7" y="44"/>
                    </a:lnTo>
                    <a:lnTo>
                      <a:pt x="11" y="48"/>
                    </a:lnTo>
                    <a:lnTo>
                      <a:pt x="14" y="48"/>
                    </a:lnTo>
                    <a:lnTo>
                      <a:pt x="17" y="53"/>
                    </a:lnTo>
                    <a:lnTo>
                      <a:pt x="21" y="53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7" name="Freeform 195"/>
              <p:cNvSpPr>
                <a:spLocks/>
              </p:cNvSpPr>
              <p:nvPr/>
            </p:nvSpPr>
            <p:spPr bwMode="auto">
              <a:xfrm>
                <a:off x="2790" y="3110"/>
                <a:ext cx="41" cy="52"/>
              </a:xfrm>
              <a:custGeom>
                <a:avLst/>
                <a:gdLst>
                  <a:gd name="T0" fmla="*/ 21 w 41"/>
                  <a:gd name="T1" fmla="*/ 52 h 52"/>
                  <a:gd name="T2" fmla="*/ 24 w 41"/>
                  <a:gd name="T3" fmla="*/ 52 h 52"/>
                  <a:gd name="T4" fmla="*/ 28 w 41"/>
                  <a:gd name="T5" fmla="*/ 52 h 52"/>
                  <a:gd name="T6" fmla="*/ 31 w 41"/>
                  <a:gd name="T7" fmla="*/ 52 h 52"/>
                  <a:gd name="T8" fmla="*/ 35 w 41"/>
                  <a:gd name="T9" fmla="*/ 48 h 52"/>
                  <a:gd name="T10" fmla="*/ 38 w 41"/>
                  <a:gd name="T11" fmla="*/ 48 h 52"/>
                  <a:gd name="T12" fmla="*/ 38 w 41"/>
                  <a:gd name="T13" fmla="*/ 44 h 52"/>
                  <a:gd name="T14" fmla="*/ 41 w 41"/>
                  <a:gd name="T15" fmla="*/ 39 h 52"/>
                  <a:gd name="T16" fmla="*/ 41 w 41"/>
                  <a:gd name="T17" fmla="*/ 35 h 52"/>
                  <a:gd name="T18" fmla="*/ 41 w 41"/>
                  <a:gd name="T19" fmla="*/ 30 h 52"/>
                  <a:gd name="T20" fmla="*/ 41 w 41"/>
                  <a:gd name="T21" fmla="*/ 26 h 52"/>
                  <a:gd name="T22" fmla="*/ 41 w 41"/>
                  <a:gd name="T23" fmla="*/ 22 h 52"/>
                  <a:gd name="T24" fmla="*/ 41 w 41"/>
                  <a:gd name="T25" fmla="*/ 22 h 52"/>
                  <a:gd name="T26" fmla="*/ 41 w 41"/>
                  <a:gd name="T27" fmla="*/ 17 h 52"/>
                  <a:gd name="T28" fmla="*/ 38 w 41"/>
                  <a:gd name="T29" fmla="*/ 13 h 52"/>
                  <a:gd name="T30" fmla="*/ 38 w 41"/>
                  <a:gd name="T31" fmla="*/ 8 h 52"/>
                  <a:gd name="T32" fmla="*/ 35 w 41"/>
                  <a:gd name="T33" fmla="*/ 8 h 52"/>
                  <a:gd name="T34" fmla="*/ 31 w 41"/>
                  <a:gd name="T35" fmla="*/ 4 h 52"/>
                  <a:gd name="T36" fmla="*/ 28 w 41"/>
                  <a:gd name="T37" fmla="*/ 4 h 52"/>
                  <a:gd name="T38" fmla="*/ 24 w 41"/>
                  <a:gd name="T39" fmla="*/ 4 h 52"/>
                  <a:gd name="T40" fmla="*/ 21 w 41"/>
                  <a:gd name="T41" fmla="*/ 0 h 52"/>
                  <a:gd name="T42" fmla="*/ 17 w 41"/>
                  <a:gd name="T43" fmla="*/ 4 h 52"/>
                  <a:gd name="T44" fmla="*/ 14 w 41"/>
                  <a:gd name="T45" fmla="*/ 4 h 52"/>
                  <a:gd name="T46" fmla="*/ 14 w 41"/>
                  <a:gd name="T47" fmla="*/ 4 h 52"/>
                  <a:gd name="T48" fmla="*/ 11 w 41"/>
                  <a:gd name="T49" fmla="*/ 8 h 52"/>
                  <a:gd name="T50" fmla="*/ 7 w 41"/>
                  <a:gd name="T51" fmla="*/ 8 h 52"/>
                  <a:gd name="T52" fmla="*/ 7 w 41"/>
                  <a:gd name="T53" fmla="*/ 13 h 52"/>
                  <a:gd name="T54" fmla="*/ 4 w 41"/>
                  <a:gd name="T55" fmla="*/ 17 h 52"/>
                  <a:gd name="T56" fmla="*/ 4 w 41"/>
                  <a:gd name="T57" fmla="*/ 22 h 52"/>
                  <a:gd name="T58" fmla="*/ 0 w 41"/>
                  <a:gd name="T59" fmla="*/ 22 h 52"/>
                  <a:gd name="T60" fmla="*/ 0 w 41"/>
                  <a:gd name="T61" fmla="*/ 26 h 52"/>
                  <a:gd name="T62" fmla="*/ 0 w 41"/>
                  <a:gd name="T63" fmla="*/ 30 h 52"/>
                  <a:gd name="T64" fmla="*/ 4 w 41"/>
                  <a:gd name="T65" fmla="*/ 35 h 52"/>
                  <a:gd name="T66" fmla="*/ 4 w 41"/>
                  <a:gd name="T67" fmla="*/ 39 h 52"/>
                  <a:gd name="T68" fmla="*/ 7 w 41"/>
                  <a:gd name="T69" fmla="*/ 44 h 52"/>
                  <a:gd name="T70" fmla="*/ 7 w 41"/>
                  <a:gd name="T71" fmla="*/ 48 h 52"/>
                  <a:gd name="T72" fmla="*/ 11 w 41"/>
                  <a:gd name="T73" fmla="*/ 48 h 52"/>
                  <a:gd name="T74" fmla="*/ 14 w 41"/>
                  <a:gd name="T75" fmla="*/ 52 h 52"/>
                  <a:gd name="T76" fmla="*/ 14 w 41"/>
                  <a:gd name="T77" fmla="*/ 52 h 52"/>
                  <a:gd name="T78" fmla="*/ 17 w 41"/>
                  <a:gd name="T79" fmla="*/ 52 h 52"/>
                  <a:gd name="T80" fmla="*/ 21 w 41"/>
                  <a:gd name="T81" fmla="*/ 52 h 52"/>
                  <a:gd name="T82" fmla="*/ 21 w 41"/>
                  <a:gd name="T83" fmla="*/ 52 h 5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1"/>
                  <a:gd name="T127" fmla="*/ 0 h 52"/>
                  <a:gd name="T128" fmla="*/ 41 w 41"/>
                  <a:gd name="T129" fmla="*/ 52 h 5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1" h="52">
                    <a:moveTo>
                      <a:pt x="21" y="52"/>
                    </a:moveTo>
                    <a:lnTo>
                      <a:pt x="24" y="52"/>
                    </a:lnTo>
                    <a:lnTo>
                      <a:pt x="28" y="52"/>
                    </a:lnTo>
                    <a:lnTo>
                      <a:pt x="31" y="52"/>
                    </a:lnTo>
                    <a:lnTo>
                      <a:pt x="35" y="48"/>
                    </a:lnTo>
                    <a:lnTo>
                      <a:pt x="38" y="48"/>
                    </a:lnTo>
                    <a:lnTo>
                      <a:pt x="38" y="44"/>
                    </a:lnTo>
                    <a:lnTo>
                      <a:pt x="41" y="39"/>
                    </a:lnTo>
                    <a:lnTo>
                      <a:pt x="41" y="35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1" y="22"/>
                    </a:lnTo>
                    <a:lnTo>
                      <a:pt x="41" y="17"/>
                    </a:lnTo>
                    <a:lnTo>
                      <a:pt x="38" y="13"/>
                    </a:lnTo>
                    <a:lnTo>
                      <a:pt x="38" y="8"/>
                    </a:lnTo>
                    <a:lnTo>
                      <a:pt x="35" y="8"/>
                    </a:lnTo>
                    <a:lnTo>
                      <a:pt x="31" y="4"/>
                    </a:lnTo>
                    <a:lnTo>
                      <a:pt x="28" y="4"/>
                    </a:lnTo>
                    <a:lnTo>
                      <a:pt x="24" y="4"/>
                    </a:lnTo>
                    <a:lnTo>
                      <a:pt x="21" y="0"/>
                    </a:lnTo>
                    <a:lnTo>
                      <a:pt x="17" y="4"/>
                    </a:lnTo>
                    <a:lnTo>
                      <a:pt x="14" y="4"/>
                    </a:lnTo>
                    <a:lnTo>
                      <a:pt x="11" y="8"/>
                    </a:lnTo>
                    <a:lnTo>
                      <a:pt x="7" y="8"/>
                    </a:lnTo>
                    <a:lnTo>
                      <a:pt x="7" y="13"/>
                    </a:lnTo>
                    <a:lnTo>
                      <a:pt x="4" y="17"/>
                    </a:lnTo>
                    <a:lnTo>
                      <a:pt x="4" y="22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4" y="35"/>
                    </a:lnTo>
                    <a:lnTo>
                      <a:pt x="4" y="39"/>
                    </a:lnTo>
                    <a:lnTo>
                      <a:pt x="7" y="44"/>
                    </a:lnTo>
                    <a:lnTo>
                      <a:pt x="7" y="48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2"/>
                    </a:lnTo>
                    <a:lnTo>
                      <a:pt x="21" y="52"/>
                    </a:lnTo>
                    <a:close/>
                  </a:path>
                </a:pathLst>
              </a:custGeom>
              <a:solidFill>
                <a:srgbClr val="FFFFFF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8" name="Freeform 196"/>
              <p:cNvSpPr>
                <a:spLocks/>
              </p:cNvSpPr>
              <p:nvPr/>
            </p:nvSpPr>
            <p:spPr bwMode="auto">
              <a:xfrm>
                <a:off x="2790" y="3110"/>
                <a:ext cx="41" cy="52"/>
              </a:xfrm>
              <a:custGeom>
                <a:avLst/>
                <a:gdLst>
                  <a:gd name="T0" fmla="*/ 21 w 41"/>
                  <a:gd name="T1" fmla="*/ 52 h 52"/>
                  <a:gd name="T2" fmla="*/ 24 w 41"/>
                  <a:gd name="T3" fmla="*/ 52 h 52"/>
                  <a:gd name="T4" fmla="*/ 28 w 41"/>
                  <a:gd name="T5" fmla="*/ 52 h 52"/>
                  <a:gd name="T6" fmla="*/ 31 w 41"/>
                  <a:gd name="T7" fmla="*/ 52 h 52"/>
                  <a:gd name="T8" fmla="*/ 35 w 41"/>
                  <a:gd name="T9" fmla="*/ 48 h 52"/>
                  <a:gd name="T10" fmla="*/ 38 w 41"/>
                  <a:gd name="T11" fmla="*/ 48 h 52"/>
                  <a:gd name="T12" fmla="*/ 38 w 41"/>
                  <a:gd name="T13" fmla="*/ 44 h 52"/>
                  <a:gd name="T14" fmla="*/ 41 w 41"/>
                  <a:gd name="T15" fmla="*/ 39 h 52"/>
                  <a:gd name="T16" fmla="*/ 41 w 41"/>
                  <a:gd name="T17" fmla="*/ 35 h 52"/>
                  <a:gd name="T18" fmla="*/ 41 w 41"/>
                  <a:gd name="T19" fmla="*/ 30 h 52"/>
                  <a:gd name="T20" fmla="*/ 41 w 41"/>
                  <a:gd name="T21" fmla="*/ 26 h 52"/>
                  <a:gd name="T22" fmla="*/ 41 w 41"/>
                  <a:gd name="T23" fmla="*/ 22 h 52"/>
                  <a:gd name="T24" fmla="*/ 41 w 41"/>
                  <a:gd name="T25" fmla="*/ 22 h 52"/>
                  <a:gd name="T26" fmla="*/ 41 w 41"/>
                  <a:gd name="T27" fmla="*/ 17 h 52"/>
                  <a:gd name="T28" fmla="*/ 38 w 41"/>
                  <a:gd name="T29" fmla="*/ 13 h 52"/>
                  <a:gd name="T30" fmla="*/ 38 w 41"/>
                  <a:gd name="T31" fmla="*/ 8 h 52"/>
                  <a:gd name="T32" fmla="*/ 35 w 41"/>
                  <a:gd name="T33" fmla="*/ 8 h 52"/>
                  <a:gd name="T34" fmla="*/ 31 w 41"/>
                  <a:gd name="T35" fmla="*/ 4 h 52"/>
                  <a:gd name="T36" fmla="*/ 28 w 41"/>
                  <a:gd name="T37" fmla="*/ 4 h 52"/>
                  <a:gd name="T38" fmla="*/ 24 w 41"/>
                  <a:gd name="T39" fmla="*/ 4 h 52"/>
                  <a:gd name="T40" fmla="*/ 21 w 41"/>
                  <a:gd name="T41" fmla="*/ 0 h 52"/>
                  <a:gd name="T42" fmla="*/ 17 w 41"/>
                  <a:gd name="T43" fmla="*/ 4 h 52"/>
                  <a:gd name="T44" fmla="*/ 14 w 41"/>
                  <a:gd name="T45" fmla="*/ 4 h 52"/>
                  <a:gd name="T46" fmla="*/ 14 w 41"/>
                  <a:gd name="T47" fmla="*/ 4 h 52"/>
                  <a:gd name="T48" fmla="*/ 11 w 41"/>
                  <a:gd name="T49" fmla="*/ 8 h 52"/>
                  <a:gd name="T50" fmla="*/ 7 w 41"/>
                  <a:gd name="T51" fmla="*/ 8 h 52"/>
                  <a:gd name="T52" fmla="*/ 7 w 41"/>
                  <a:gd name="T53" fmla="*/ 13 h 52"/>
                  <a:gd name="T54" fmla="*/ 4 w 41"/>
                  <a:gd name="T55" fmla="*/ 17 h 52"/>
                  <a:gd name="T56" fmla="*/ 4 w 41"/>
                  <a:gd name="T57" fmla="*/ 22 h 52"/>
                  <a:gd name="T58" fmla="*/ 0 w 41"/>
                  <a:gd name="T59" fmla="*/ 22 h 52"/>
                  <a:gd name="T60" fmla="*/ 0 w 41"/>
                  <a:gd name="T61" fmla="*/ 26 h 52"/>
                  <a:gd name="T62" fmla="*/ 0 w 41"/>
                  <a:gd name="T63" fmla="*/ 30 h 52"/>
                  <a:gd name="T64" fmla="*/ 4 w 41"/>
                  <a:gd name="T65" fmla="*/ 35 h 52"/>
                  <a:gd name="T66" fmla="*/ 4 w 41"/>
                  <a:gd name="T67" fmla="*/ 39 h 52"/>
                  <a:gd name="T68" fmla="*/ 7 w 41"/>
                  <a:gd name="T69" fmla="*/ 44 h 52"/>
                  <a:gd name="T70" fmla="*/ 7 w 41"/>
                  <a:gd name="T71" fmla="*/ 48 h 52"/>
                  <a:gd name="T72" fmla="*/ 11 w 41"/>
                  <a:gd name="T73" fmla="*/ 48 h 52"/>
                  <a:gd name="T74" fmla="*/ 14 w 41"/>
                  <a:gd name="T75" fmla="*/ 52 h 52"/>
                  <a:gd name="T76" fmla="*/ 14 w 41"/>
                  <a:gd name="T77" fmla="*/ 52 h 52"/>
                  <a:gd name="T78" fmla="*/ 17 w 41"/>
                  <a:gd name="T79" fmla="*/ 52 h 52"/>
                  <a:gd name="T80" fmla="*/ 21 w 41"/>
                  <a:gd name="T81" fmla="*/ 52 h 52"/>
                  <a:gd name="T82" fmla="*/ 21 w 41"/>
                  <a:gd name="T83" fmla="*/ 52 h 52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1"/>
                  <a:gd name="T127" fmla="*/ 0 h 52"/>
                  <a:gd name="T128" fmla="*/ 41 w 41"/>
                  <a:gd name="T129" fmla="*/ 52 h 52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1" h="52">
                    <a:moveTo>
                      <a:pt x="21" y="52"/>
                    </a:moveTo>
                    <a:lnTo>
                      <a:pt x="24" y="52"/>
                    </a:lnTo>
                    <a:lnTo>
                      <a:pt x="28" y="52"/>
                    </a:lnTo>
                    <a:lnTo>
                      <a:pt x="31" y="52"/>
                    </a:lnTo>
                    <a:lnTo>
                      <a:pt x="35" y="48"/>
                    </a:lnTo>
                    <a:lnTo>
                      <a:pt x="38" y="48"/>
                    </a:lnTo>
                    <a:lnTo>
                      <a:pt x="38" y="44"/>
                    </a:lnTo>
                    <a:lnTo>
                      <a:pt x="41" y="39"/>
                    </a:lnTo>
                    <a:lnTo>
                      <a:pt x="41" y="35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1" y="22"/>
                    </a:lnTo>
                    <a:lnTo>
                      <a:pt x="41" y="17"/>
                    </a:lnTo>
                    <a:lnTo>
                      <a:pt x="38" y="13"/>
                    </a:lnTo>
                    <a:lnTo>
                      <a:pt x="38" y="8"/>
                    </a:lnTo>
                    <a:lnTo>
                      <a:pt x="35" y="8"/>
                    </a:lnTo>
                    <a:lnTo>
                      <a:pt x="31" y="4"/>
                    </a:lnTo>
                    <a:lnTo>
                      <a:pt x="28" y="4"/>
                    </a:lnTo>
                    <a:lnTo>
                      <a:pt x="24" y="4"/>
                    </a:lnTo>
                    <a:lnTo>
                      <a:pt x="21" y="0"/>
                    </a:lnTo>
                    <a:lnTo>
                      <a:pt x="17" y="4"/>
                    </a:lnTo>
                    <a:lnTo>
                      <a:pt x="14" y="4"/>
                    </a:lnTo>
                    <a:lnTo>
                      <a:pt x="11" y="8"/>
                    </a:lnTo>
                    <a:lnTo>
                      <a:pt x="7" y="8"/>
                    </a:lnTo>
                    <a:lnTo>
                      <a:pt x="7" y="13"/>
                    </a:lnTo>
                    <a:lnTo>
                      <a:pt x="4" y="17"/>
                    </a:lnTo>
                    <a:lnTo>
                      <a:pt x="4" y="22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4" y="35"/>
                    </a:lnTo>
                    <a:lnTo>
                      <a:pt x="4" y="39"/>
                    </a:lnTo>
                    <a:lnTo>
                      <a:pt x="7" y="44"/>
                    </a:lnTo>
                    <a:lnTo>
                      <a:pt x="7" y="48"/>
                    </a:lnTo>
                    <a:lnTo>
                      <a:pt x="11" y="48"/>
                    </a:lnTo>
                    <a:lnTo>
                      <a:pt x="14" y="52"/>
                    </a:lnTo>
                    <a:lnTo>
                      <a:pt x="17" y="52"/>
                    </a:lnTo>
                    <a:lnTo>
                      <a:pt x="21" y="52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39" name="Rectangle 197"/>
              <p:cNvSpPr>
                <a:spLocks noChangeArrowheads="1"/>
              </p:cNvSpPr>
              <p:nvPr/>
            </p:nvSpPr>
            <p:spPr bwMode="auto">
              <a:xfrm>
                <a:off x="3682" y="2380"/>
                <a:ext cx="0" cy="11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endParaRPr lang="en-US" sz="1200" b="1">
                  <a:latin typeface="Courier New" pitchFamily="49" charset="0"/>
                </a:endParaRPr>
              </a:p>
            </p:txBody>
          </p:sp>
          <p:sp>
            <p:nvSpPr>
              <p:cNvPr id="240" name="Line 198"/>
              <p:cNvSpPr>
                <a:spLocks noChangeShapeType="1"/>
              </p:cNvSpPr>
              <p:nvPr/>
            </p:nvSpPr>
            <p:spPr bwMode="auto">
              <a:xfrm flipV="1">
                <a:off x="3884" y="2805"/>
                <a:ext cx="341" cy="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1" name="Rectangle 199"/>
              <p:cNvSpPr>
                <a:spLocks noChangeArrowheads="1"/>
              </p:cNvSpPr>
              <p:nvPr/>
            </p:nvSpPr>
            <p:spPr bwMode="auto">
              <a:xfrm>
                <a:off x="4314" y="2684"/>
                <a:ext cx="969" cy="194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 lIns="0" tIns="0" rIns="0" bIns="0">
                <a:spAutoFit/>
              </a:bodyPr>
              <a:lstStyle/>
              <a:p>
                <a:pPr algn="ctr"/>
                <a:r>
                  <a:rPr lang="en-US" sz="20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ALUcontrol</a:t>
                </a:r>
                <a:endPara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42" name="Freeform 206"/>
              <p:cNvSpPr>
                <a:spLocks/>
              </p:cNvSpPr>
              <p:nvPr/>
            </p:nvSpPr>
            <p:spPr bwMode="auto">
              <a:xfrm>
                <a:off x="1277" y="2758"/>
                <a:ext cx="1028" cy="602"/>
              </a:xfrm>
              <a:custGeom>
                <a:avLst/>
                <a:gdLst>
                  <a:gd name="T0" fmla="*/ 0 w 1028"/>
                  <a:gd name="T1" fmla="*/ 598 h 602"/>
                  <a:gd name="T2" fmla="*/ 270 w 1028"/>
                  <a:gd name="T3" fmla="*/ 602 h 602"/>
                  <a:gd name="T4" fmla="*/ 270 w 1028"/>
                  <a:gd name="T5" fmla="*/ 0 h 602"/>
                  <a:gd name="T6" fmla="*/ 1028 w 1028"/>
                  <a:gd name="T7" fmla="*/ 0 h 602"/>
                  <a:gd name="T8" fmla="*/ 0 60000 65536"/>
                  <a:gd name="T9" fmla="*/ 0 60000 65536"/>
                  <a:gd name="T10" fmla="*/ 0 60000 65536"/>
                  <a:gd name="T11" fmla="*/ 0 60000 65536"/>
                  <a:gd name="T12" fmla="*/ 0 w 1028"/>
                  <a:gd name="T13" fmla="*/ 0 h 602"/>
                  <a:gd name="T14" fmla="*/ 1028 w 1028"/>
                  <a:gd name="T15" fmla="*/ 602 h 602"/>
                </a:gdLst>
                <a:ahLst/>
                <a:cxnLst>
                  <a:cxn ang="T8">
                    <a:pos x="T0" y="T1"/>
                  </a:cxn>
                  <a:cxn ang="T9">
                    <a:pos x="T2" y="T3"/>
                  </a:cxn>
                  <a:cxn ang="T10">
                    <a:pos x="T4" y="T5"/>
                  </a:cxn>
                  <a:cxn ang="T11">
                    <a:pos x="T6" y="T7"/>
                  </a:cxn>
                </a:cxnLst>
                <a:rect l="T12" t="T13" r="T14" b="T15"/>
                <a:pathLst>
                  <a:path w="1028" h="602">
                    <a:moveTo>
                      <a:pt x="0" y="598"/>
                    </a:moveTo>
                    <a:lnTo>
                      <a:pt x="270" y="602"/>
                    </a:lnTo>
                    <a:lnTo>
                      <a:pt x="270" y="0"/>
                    </a:lnTo>
                    <a:lnTo>
                      <a:pt x="1028" y="0"/>
                    </a:lnTo>
                  </a:path>
                </a:pathLst>
              </a:custGeom>
              <a:noFill/>
              <a:ln w="22225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3" name="Freeform 207"/>
              <p:cNvSpPr>
                <a:spLocks/>
              </p:cNvSpPr>
              <p:nvPr/>
            </p:nvSpPr>
            <p:spPr bwMode="auto">
              <a:xfrm>
                <a:off x="1256" y="2986"/>
                <a:ext cx="45" cy="58"/>
              </a:xfrm>
              <a:custGeom>
                <a:avLst/>
                <a:gdLst>
                  <a:gd name="T0" fmla="*/ 21 w 45"/>
                  <a:gd name="T1" fmla="*/ 58 h 58"/>
                  <a:gd name="T2" fmla="*/ 28 w 45"/>
                  <a:gd name="T3" fmla="*/ 58 h 58"/>
                  <a:gd name="T4" fmla="*/ 31 w 45"/>
                  <a:gd name="T5" fmla="*/ 58 h 58"/>
                  <a:gd name="T6" fmla="*/ 34 w 45"/>
                  <a:gd name="T7" fmla="*/ 58 h 58"/>
                  <a:gd name="T8" fmla="*/ 34 w 45"/>
                  <a:gd name="T9" fmla="*/ 53 h 58"/>
                  <a:gd name="T10" fmla="*/ 38 w 45"/>
                  <a:gd name="T11" fmla="*/ 49 h 58"/>
                  <a:gd name="T12" fmla="*/ 41 w 45"/>
                  <a:gd name="T13" fmla="*/ 49 h 58"/>
                  <a:gd name="T14" fmla="*/ 41 w 45"/>
                  <a:gd name="T15" fmla="*/ 44 h 58"/>
                  <a:gd name="T16" fmla="*/ 45 w 45"/>
                  <a:gd name="T17" fmla="*/ 40 h 58"/>
                  <a:gd name="T18" fmla="*/ 45 w 45"/>
                  <a:gd name="T19" fmla="*/ 36 h 58"/>
                  <a:gd name="T20" fmla="*/ 45 w 45"/>
                  <a:gd name="T21" fmla="*/ 31 h 58"/>
                  <a:gd name="T22" fmla="*/ 45 w 45"/>
                  <a:gd name="T23" fmla="*/ 27 h 58"/>
                  <a:gd name="T24" fmla="*/ 45 w 45"/>
                  <a:gd name="T25" fmla="*/ 22 h 58"/>
                  <a:gd name="T26" fmla="*/ 41 w 45"/>
                  <a:gd name="T27" fmla="*/ 18 h 58"/>
                  <a:gd name="T28" fmla="*/ 41 w 45"/>
                  <a:gd name="T29" fmla="*/ 14 h 58"/>
                  <a:gd name="T30" fmla="*/ 38 w 45"/>
                  <a:gd name="T31" fmla="*/ 9 h 58"/>
                  <a:gd name="T32" fmla="*/ 34 w 45"/>
                  <a:gd name="T33" fmla="*/ 9 h 58"/>
                  <a:gd name="T34" fmla="*/ 34 w 45"/>
                  <a:gd name="T35" fmla="*/ 5 h 58"/>
                  <a:gd name="T36" fmla="*/ 31 w 45"/>
                  <a:gd name="T37" fmla="*/ 5 h 58"/>
                  <a:gd name="T38" fmla="*/ 28 w 45"/>
                  <a:gd name="T39" fmla="*/ 5 h 58"/>
                  <a:gd name="T40" fmla="*/ 24 w 45"/>
                  <a:gd name="T41" fmla="*/ 0 h 58"/>
                  <a:gd name="T42" fmla="*/ 21 w 45"/>
                  <a:gd name="T43" fmla="*/ 5 h 58"/>
                  <a:gd name="T44" fmla="*/ 17 w 45"/>
                  <a:gd name="T45" fmla="*/ 5 h 58"/>
                  <a:gd name="T46" fmla="*/ 14 w 45"/>
                  <a:gd name="T47" fmla="*/ 5 h 58"/>
                  <a:gd name="T48" fmla="*/ 11 w 45"/>
                  <a:gd name="T49" fmla="*/ 9 h 58"/>
                  <a:gd name="T50" fmla="*/ 7 w 45"/>
                  <a:gd name="T51" fmla="*/ 9 h 58"/>
                  <a:gd name="T52" fmla="*/ 4 w 45"/>
                  <a:gd name="T53" fmla="*/ 14 h 58"/>
                  <a:gd name="T54" fmla="*/ 4 w 45"/>
                  <a:gd name="T55" fmla="*/ 18 h 58"/>
                  <a:gd name="T56" fmla="*/ 0 w 45"/>
                  <a:gd name="T57" fmla="*/ 22 h 58"/>
                  <a:gd name="T58" fmla="*/ 0 w 45"/>
                  <a:gd name="T59" fmla="*/ 27 h 58"/>
                  <a:gd name="T60" fmla="*/ 0 w 45"/>
                  <a:gd name="T61" fmla="*/ 31 h 58"/>
                  <a:gd name="T62" fmla="*/ 0 w 45"/>
                  <a:gd name="T63" fmla="*/ 36 h 58"/>
                  <a:gd name="T64" fmla="*/ 0 w 45"/>
                  <a:gd name="T65" fmla="*/ 40 h 58"/>
                  <a:gd name="T66" fmla="*/ 4 w 45"/>
                  <a:gd name="T67" fmla="*/ 44 h 58"/>
                  <a:gd name="T68" fmla="*/ 4 w 45"/>
                  <a:gd name="T69" fmla="*/ 49 h 58"/>
                  <a:gd name="T70" fmla="*/ 7 w 45"/>
                  <a:gd name="T71" fmla="*/ 49 h 58"/>
                  <a:gd name="T72" fmla="*/ 11 w 45"/>
                  <a:gd name="T73" fmla="*/ 53 h 58"/>
                  <a:gd name="T74" fmla="*/ 14 w 45"/>
                  <a:gd name="T75" fmla="*/ 58 h 58"/>
                  <a:gd name="T76" fmla="*/ 17 w 45"/>
                  <a:gd name="T77" fmla="*/ 58 h 58"/>
                  <a:gd name="T78" fmla="*/ 21 w 45"/>
                  <a:gd name="T79" fmla="*/ 58 h 58"/>
                  <a:gd name="T80" fmla="*/ 24 w 45"/>
                  <a:gd name="T81" fmla="*/ 58 h 58"/>
                  <a:gd name="T82" fmla="*/ 24 w 45"/>
                  <a:gd name="T83" fmla="*/ 58 h 58"/>
                  <a:gd name="T84" fmla="*/ 21 w 45"/>
                  <a:gd name="T85" fmla="*/ 58 h 5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5"/>
                  <a:gd name="T130" fmla="*/ 0 h 58"/>
                  <a:gd name="T131" fmla="*/ 45 w 45"/>
                  <a:gd name="T132" fmla="*/ 58 h 5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5" h="58">
                    <a:moveTo>
                      <a:pt x="21" y="58"/>
                    </a:moveTo>
                    <a:lnTo>
                      <a:pt x="28" y="58"/>
                    </a:lnTo>
                    <a:lnTo>
                      <a:pt x="31" y="58"/>
                    </a:lnTo>
                    <a:lnTo>
                      <a:pt x="34" y="58"/>
                    </a:lnTo>
                    <a:lnTo>
                      <a:pt x="34" y="53"/>
                    </a:lnTo>
                    <a:lnTo>
                      <a:pt x="38" y="49"/>
                    </a:lnTo>
                    <a:lnTo>
                      <a:pt x="41" y="49"/>
                    </a:lnTo>
                    <a:lnTo>
                      <a:pt x="41" y="44"/>
                    </a:lnTo>
                    <a:lnTo>
                      <a:pt x="45" y="40"/>
                    </a:lnTo>
                    <a:lnTo>
                      <a:pt x="45" y="36"/>
                    </a:lnTo>
                    <a:lnTo>
                      <a:pt x="45" y="31"/>
                    </a:lnTo>
                    <a:lnTo>
                      <a:pt x="45" y="27"/>
                    </a:lnTo>
                    <a:lnTo>
                      <a:pt x="45" y="22"/>
                    </a:lnTo>
                    <a:lnTo>
                      <a:pt x="41" y="18"/>
                    </a:lnTo>
                    <a:lnTo>
                      <a:pt x="41" y="14"/>
                    </a:lnTo>
                    <a:lnTo>
                      <a:pt x="38" y="9"/>
                    </a:lnTo>
                    <a:lnTo>
                      <a:pt x="34" y="9"/>
                    </a:lnTo>
                    <a:lnTo>
                      <a:pt x="34" y="5"/>
                    </a:lnTo>
                    <a:lnTo>
                      <a:pt x="31" y="5"/>
                    </a:lnTo>
                    <a:lnTo>
                      <a:pt x="28" y="5"/>
                    </a:lnTo>
                    <a:lnTo>
                      <a:pt x="24" y="0"/>
                    </a:lnTo>
                    <a:lnTo>
                      <a:pt x="21" y="5"/>
                    </a:lnTo>
                    <a:lnTo>
                      <a:pt x="17" y="5"/>
                    </a:lnTo>
                    <a:lnTo>
                      <a:pt x="14" y="5"/>
                    </a:lnTo>
                    <a:lnTo>
                      <a:pt x="11" y="9"/>
                    </a:lnTo>
                    <a:lnTo>
                      <a:pt x="7" y="9"/>
                    </a:lnTo>
                    <a:lnTo>
                      <a:pt x="4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0" y="36"/>
                    </a:lnTo>
                    <a:lnTo>
                      <a:pt x="0" y="40"/>
                    </a:lnTo>
                    <a:lnTo>
                      <a:pt x="4" y="44"/>
                    </a:lnTo>
                    <a:lnTo>
                      <a:pt x="4" y="49"/>
                    </a:lnTo>
                    <a:lnTo>
                      <a:pt x="7" y="49"/>
                    </a:lnTo>
                    <a:lnTo>
                      <a:pt x="11" y="53"/>
                    </a:lnTo>
                    <a:lnTo>
                      <a:pt x="14" y="58"/>
                    </a:lnTo>
                    <a:lnTo>
                      <a:pt x="17" y="58"/>
                    </a:lnTo>
                    <a:lnTo>
                      <a:pt x="21" y="58"/>
                    </a:lnTo>
                    <a:lnTo>
                      <a:pt x="24" y="58"/>
                    </a:lnTo>
                    <a:lnTo>
                      <a:pt x="21" y="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4" name="Freeform 208"/>
              <p:cNvSpPr>
                <a:spLocks/>
              </p:cNvSpPr>
              <p:nvPr/>
            </p:nvSpPr>
            <p:spPr bwMode="auto">
              <a:xfrm>
                <a:off x="1256" y="3329"/>
                <a:ext cx="45" cy="58"/>
              </a:xfrm>
              <a:custGeom>
                <a:avLst/>
                <a:gdLst>
                  <a:gd name="T0" fmla="*/ 21 w 45"/>
                  <a:gd name="T1" fmla="*/ 58 h 58"/>
                  <a:gd name="T2" fmla="*/ 28 w 45"/>
                  <a:gd name="T3" fmla="*/ 58 h 58"/>
                  <a:gd name="T4" fmla="*/ 31 w 45"/>
                  <a:gd name="T5" fmla="*/ 58 h 58"/>
                  <a:gd name="T6" fmla="*/ 34 w 45"/>
                  <a:gd name="T7" fmla="*/ 53 h 58"/>
                  <a:gd name="T8" fmla="*/ 34 w 45"/>
                  <a:gd name="T9" fmla="*/ 53 h 58"/>
                  <a:gd name="T10" fmla="*/ 38 w 45"/>
                  <a:gd name="T11" fmla="*/ 49 h 58"/>
                  <a:gd name="T12" fmla="*/ 41 w 45"/>
                  <a:gd name="T13" fmla="*/ 49 h 58"/>
                  <a:gd name="T14" fmla="*/ 41 w 45"/>
                  <a:gd name="T15" fmla="*/ 44 h 58"/>
                  <a:gd name="T16" fmla="*/ 45 w 45"/>
                  <a:gd name="T17" fmla="*/ 40 h 58"/>
                  <a:gd name="T18" fmla="*/ 45 w 45"/>
                  <a:gd name="T19" fmla="*/ 36 h 58"/>
                  <a:gd name="T20" fmla="*/ 45 w 45"/>
                  <a:gd name="T21" fmla="*/ 31 h 58"/>
                  <a:gd name="T22" fmla="*/ 45 w 45"/>
                  <a:gd name="T23" fmla="*/ 27 h 58"/>
                  <a:gd name="T24" fmla="*/ 45 w 45"/>
                  <a:gd name="T25" fmla="*/ 22 h 58"/>
                  <a:gd name="T26" fmla="*/ 41 w 45"/>
                  <a:gd name="T27" fmla="*/ 18 h 58"/>
                  <a:gd name="T28" fmla="*/ 41 w 45"/>
                  <a:gd name="T29" fmla="*/ 14 h 58"/>
                  <a:gd name="T30" fmla="*/ 38 w 45"/>
                  <a:gd name="T31" fmla="*/ 9 h 58"/>
                  <a:gd name="T32" fmla="*/ 34 w 45"/>
                  <a:gd name="T33" fmla="*/ 9 h 58"/>
                  <a:gd name="T34" fmla="*/ 34 w 45"/>
                  <a:gd name="T35" fmla="*/ 5 h 58"/>
                  <a:gd name="T36" fmla="*/ 31 w 45"/>
                  <a:gd name="T37" fmla="*/ 5 h 58"/>
                  <a:gd name="T38" fmla="*/ 28 w 45"/>
                  <a:gd name="T39" fmla="*/ 0 h 58"/>
                  <a:gd name="T40" fmla="*/ 24 w 45"/>
                  <a:gd name="T41" fmla="*/ 0 h 58"/>
                  <a:gd name="T42" fmla="*/ 21 w 45"/>
                  <a:gd name="T43" fmla="*/ 0 h 58"/>
                  <a:gd name="T44" fmla="*/ 17 w 45"/>
                  <a:gd name="T45" fmla="*/ 5 h 58"/>
                  <a:gd name="T46" fmla="*/ 14 w 45"/>
                  <a:gd name="T47" fmla="*/ 5 h 58"/>
                  <a:gd name="T48" fmla="*/ 11 w 45"/>
                  <a:gd name="T49" fmla="*/ 9 h 58"/>
                  <a:gd name="T50" fmla="*/ 7 w 45"/>
                  <a:gd name="T51" fmla="*/ 9 h 58"/>
                  <a:gd name="T52" fmla="*/ 4 w 45"/>
                  <a:gd name="T53" fmla="*/ 14 h 58"/>
                  <a:gd name="T54" fmla="*/ 4 w 45"/>
                  <a:gd name="T55" fmla="*/ 18 h 58"/>
                  <a:gd name="T56" fmla="*/ 0 w 45"/>
                  <a:gd name="T57" fmla="*/ 22 h 58"/>
                  <a:gd name="T58" fmla="*/ 0 w 45"/>
                  <a:gd name="T59" fmla="*/ 27 h 58"/>
                  <a:gd name="T60" fmla="*/ 0 w 45"/>
                  <a:gd name="T61" fmla="*/ 31 h 58"/>
                  <a:gd name="T62" fmla="*/ 0 w 45"/>
                  <a:gd name="T63" fmla="*/ 36 h 58"/>
                  <a:gd name="T64" fmla="*/ 0 w 45"/>
                  <a:gd name="T65" fmla="*/ 40 h 58"/>
                  <a:gd name="T66" fmla="*/ 4 w 45"/>
                  <a:gd name="T67" fmla="*/ 44 h 58"/>
                  <a:gd name="T68" fmla="*/ 4 w 45"/>
                  <a:gd name="T69" fmla="*/ 49 h 58"/>
                  <a:gd name="T70" fmla="*/ 7 w 45"/>
                  <a:gd name="T71" fmla="*/ 49 h 58"/>
                  <a:gd name="T72" fmla="*/ 11 w 45"/>
                  <a:gd name="T73" fmla="*/ 53 h 58"/>
                  <a:gd name="T74" fmla="*/ 14 w 45"/>
                  <a:gd name="T75" fmla="*/ 53 h 58"/>
                  <a:gd name="T76" fmla="*/ 17 w 45"/>
                  <a:gd name="T77" fmla="*/ 58 h 58"/>
                  <a:gd name="T78" fmla="*/ 21 w 45"/>
                  <a:gd name="T79" fmla="*/ 58 h 58"/>
                  <a:gd name="T80" fmla="*/ 24 w 45"/>
                  <a:gd name="T81" fmla="*/ 58 h 58"/>
                  <a:gd name="T82" fmla="*/ 24 w 45"/>
                  <a:gd name="T83" fmla="*/ 58 h 58"/>
                  <a:gd name="T84" fmla="*/ 21 w 45"/>
                  <a:gd name="T85" fmla="*/ 58 h 58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5"/>
                  <a:gd name="T130" fmla="*/ 0 h 58"/>
                  <a:gd name="T131" fmla="*/ 45 w 45"/>
                  <a:gd name="T132" fmla="*/ 58 h 58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5" h="58">
                    <a:moveTo>
                      <a:pt x="21" y="58"/>
                    </a:moveTo>
                    <a:lnTo>
                      <a:pt x="28" y="58"/>
                    </a:lnTo>
                    <a:lnTo>
                      <a:pt x="31" y="58"/>
                    </a:lnTo>
                    <a:lnTo>
                      <a:pt x="34" y="53"/>
                    </a:lnTo>
                    <a:lnTo>
                      <a:pt x="38" y="49"/>
                    </a:lnTo>
                    <a:lnTo>
                      <a:pt x="41" y="49"/>
                    </a:lnTo>
                    <a:lnTo>
                      <a:pt x="41" y="44"/>
                    </a:lnTo>
                    <a:lnTo>
                      <a:pt x="45" y="40"/>
                    </a:lnTo>
                    <a:lnTo>
                      <a:pt x="45" y="36"/>
                    </a:lnTo>
                    <a:lnTo>
                      <a:pt x="45" y="31"/>
                    </a:lnTo>
                    <a:lnTo>
                      <a:pt x="45" y="27"/>
                    </a:lnTo>
                    <a:lnTo>
                      <a:pt x="45" y="22"/>
                    </a:lnTo>
                    <a:lnTo>
                      <a:pt x="41" y="18"/>
                    </a:lnTo>
                    <a:lnTo>
                      <a:pt x="41" y="14"/>
                    </a:lnTo>
                    <a:lnTo>
                      <a:pt x="38" y="9"/>
                    </a:lnTo>
                    <a:lnTo>
                      <a:pt x="34" y="9"/>
                    </a:lnTo>
                    <a:lnTo>
                      <a:pt x="34" y="5"/>
                    </a:lnTo>
                    <a:lnTo>
                      <a:pt x="31" y="5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5"/>
                    </a:lnTo>
                    <a:lnTo>
                      <a:pt x="14" y="5"/>
                    </a:lnTo>
                    <a:lnTo>
                      <a:pt x="11" y="9"/>
                    </a:lnTo>
                    <a:lnTo>
                      <a:pt x="7" y="9"/>
                    </a:lnTo>
                    <a:lnTo>
                      <a:pt x="4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0" y="36"/>
                    </a:lnTo>
                    <a:lnTo>
                      <a:pt x="0" y="40"/>
                    </a:lnTo>
                    <a:lnTo>
                      <a:pt x="4" y="44"/>
                    </a:lnTo>
                    <a:lnTo>
                      <a:pt x="4" y="49"/>
                    </a:lnTo>
                    <a:lnTo>
                      <a:pt x="7" y="49"/>
                    </a:lnTo>
                    <a:lnTo>
                      <a:pt x="11" y="53"/>
                    </a:lnTo>
                    <a:lnTo>
                      <a:pt x="14" y="53"/>
                    </a:lnTo>
                    <a:lnTo>
                      <a:pt x="17" y="58"/>
                    </a:lnTo>
                    <a:lnTo>
                      <a:pt x="21" y="58"/>
                    </a:lnTo>
                    <a:lnTo>
                      <a:pt x="24" y="58"/>
                    </a:lnTo>
                    <a:lnTo>
                      <a:pt x="21" y="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5" name="Freeform 217"/>
              <p:cNvSpPr>
                <a:spLocks/>
              </p:cNvSpPr>
              <p:nvPr/>
            </p:nvSpPr>
            <p:spPr bwMode="auto">
              <a:xfrm>
                <a:off x="1256" y="3158"/>
                <a:ext cx="45" cy="57"/>
              </a:xfrm>
              <a:custGeom>
                <a:avLst/>
                <a:gdLst>
                  <a:gd name="T0" fmla="*/ 21 w 45"/>
                  <a:gd name="T1" fmla="*/ 57 h 57"/>
                  <a:gd name="T2" fmla="*/ 28 w 45"/>
                  <a:gd name="T3" fmla="*/ 57 h 57"/>
                  <a:gd name="T4" fmla="*/ 31 w 45"/>
                  <a:gd name="T5" fmla="*/ 57 h 57"/>
                  <a:gd name="T6" fmla="*/ 34 w 45"/>
                  <a:gd name="T7" fmla="*/ 57 h 57"/>
                  <a:gd name="T8" fmla="*/ 34 w 45"/>
                  <a:gd name="T9" fmla="*/ 53 h 57"/>
                  <a:gd name="T10" fmla="*/ 38 w 45"/>
                  <a:gd name="T11" fmla="*/ 48 h 57"/>
                  <a:gd name="T12" fmla="*/ 41 w 45"/>
                  <a:gd name="T13" fmla="*/ 48 h 57"/>
                  <a:gd name="T14" fmla="*/ 41 w 45"/>
                  <a:gd name="T15" fmla="*/ 44 h 57"/>
                  <a:gd name="T16" fmla="*/ 45 w 45"/>
                  <a:gd name="T17" fmla="*/ 40 h 57"/>
                  <a:gd name="T18" fmla="*/ 45 w 45"/>
                  <a:gd name="T19" fmla="*/ 35 h 57"/>
                  <a:gd name="T20" fmla="*/ 45 w 45"/>
                  <a:gd name="T21" fmla="*/ 31 h 57"/>
                  <a:gd name="T22" fmla="*/ 45 w 45"/>
                  <a:gd name="T23" fmla="*/ 26 h 57"/>
                  <a:gd name="T24" fmla="*/ 45 w 45"/>
                  <a:gd name="T25" fmla="*/ 22 h 57"/>
                  <a:gd name="T26" fmla="*/ 41 w 45"/>
                  <a:gd name="T27" fmla="*/ 18 h 57"/>
                  <a:gd name="T28" fmla="*/ 41 w 45"/>
                  <a:gd name="T29" fmla="*/ 13 h 57"/>
                  <a:gd name="T30" fmla="*/ 38 w 45"/>
                  <a:gd name="T31" fmla="*/ 9 h 57"/>
                  <a:gd name="T32" fmla="*/ 34 w 45"/>
                  <a:gd name="T33" fmla="*/ 9 h 57"/>
                  <a:gd name="T34" fmla="*/ 34 w 45"/>
                  <a:gd name="T35" fmla="*/ 4 h 57"/>
                  <a:gd name="T36" fmla="*/ 31 w 45"/>
                  <a:gd name="T37" fmla="*/ 4 h 57"/>
                  <a:gd name="T38" fmla="*/ 28 w 45"/>
                  <a:gd name="T39" fmla="*/ 0 h 57"/>
                  <a:gd name="T40" fmla="*/ 24 w 45"/>
                  <a:gd name="T41" fmla="*/ 0 h 57"/>
                  <a:gd name="T42" fmla="*/ 21 w 45"/>
                  <a:gd name="T43" fmla="*/ 0 h 57"/>
                  <a:gd name="T44" fmla="*/ 17 w 45"/>
                  <a:gd name="T45" fmla="*/ 4 h 57"/>
                  <a:gd name="T46" fmla="*/ 14 w 45"/>
                  <a:gd name="T47" fmla="*/ 4 h 57"/>
                  <a:gd name="T48" fmla="*/ 11 w 45"/>
                  <a:gd name="T49" fmla="*/ 9 h 57"/>
                  <a:gd name="T50" fmla="*/ 7 w 45"/>
                  <a:gd name="T51" fmla="*/ 9 h 57"/>
                  <a:gd name="T52" fmla="*/ 4 w 45"/>
                  <a:gd name="T53" fmla="*/ 13 h 57"/>
                  <a:gd name="T54" fmla="*/ 4 w 45"/>
                  <a:gd name="T55" fmla="*/ 18 h 57"/>
                  <a:gd name="T56" fmla="*/ 0 w 45"/>
                  <a:gd name="T57" fmla="*/ 22 h 57"/>
                  <a:gd name="T58" fmla="*/ 0 w 45"/>
                  <a:gd name="T59" fmla="*/ 26 h 57"/>
                  <a:gd name="T60" fmla="*/ 0 w 45"/>
                  <a:gd name="T61" fmla="*/ 31 h 57"/>
                  <a:gd name="T62" fmla="*/ 0 w 45"/>
                  <a:gd name="T63" fmla="*/ 35 h 57"/>
                  <a:gd name="T64" fmla="*/ 0 w 45"/>
                  <a:gd name="T65" fmla="*/ 40 h 57"/>
                  <a:gd name="T66" fmla="*/ 4 w 45"/>
                  <a:gd name="T67" fmla="*/ 44 h 57"/>
                  <a:gd name="T68" fmla="*/ 4 w 45"/>
                  <a:gd name="T69" fmla="*/ 48 h 57"/>
                  <a:gd name="T70" fmla="*/ 7 w 45"/>
                  <a:gd name="T71" fmla="*/ 48 h 57"/>
                  <a:gd name="T72" fmla="*/ 11 w 45"/>
                  <a:gd name="T73" fmla="*/ 53 h 57"/>
                  <a:gd name="T74" fmla="*/ 14 w 45"/>
                  <a:gd name="T75" fmla="*/ 57 h 57"/>
                  <a:gd name="T76" fmla="*/ 17 w 45"/>
                  <a:gd name="T77" fmla="*/ 57 h 57"/>
                  <a:gd name="T78" fmla="*/ 21 w 45"/>
                  <a:gd name="T79" fmla="*/ 57 h 57"/>
                  <a:gd name="T80" fmla="*/ 24 w 45"/>
                  <a:gd name="T81" fmla="*/ 57 h 57"/>
                  <a:gd name="T82" fmla="*/ 24 w 45"/>
                  <a:gd name="T83" fmla="*/ 57 h 57"/>
                  <a:gd name="T84" fmla="*/ 21 w 45"/>
                  <a:gd name="T85" fmla="*/ 57 h 5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5"/>
                  <a:gd name="T130" fmla="*/ 0 h 57"/>
                  <a:gd name="T131" fmla="*/ 45 w 45"/>
                  <a:gd name="T132" fmla="*/ 57 h 5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5" h="57">
                    <a:moveTo>
                      <a:pt x="21" y="57"/>
                    </a:moveTo>
                    <a:lnTo>
                      <a:pt x="28" y="57"/>
                    </a:lnTo>
                    <a:lnTo>
                      <a:pt x="31" y="57"/>
                    </a:lnTo>
                    <a:lnTo>
                      <a:pt x="34" y="57"/>
                    </a:lnTo>
                    <a:lnTo>
                      <a:pt x="34" y="53"/>
                    </a:lnTo>
                    <a:lnTo>
                      <a:pt x="38" y="48"/>
                    </a:lnTo>
                    <a:lnTo>
                      <a:pt x="41" y="48"/>
                    </a:lnTo>
                    <a:lnTo>
                      <a:pt x="41" y="44"/>
                    </a:lnTo>
                    <a:lnTo>
                      <a:pt x="45" y="40"/>
                    </a:lnTo>
                    <a:lnTo>
                      <a:pt x="45" y="35"/>
                    </a:lnTo>
                    <a:lnTo>
                      <a:pt x="45" y="31"/>
                    </a:lnTo>
                    <a:lnTo>
                      <a:pt x="45" y="26"/>
                    </a:lnTo>
                    <a:lnTo>
                      <a:pt x="45" y="22"/>
                    </a:lnTo>
                    <a:lnTo>
                      <a:pt x="41" y="18"/>
                    </a:lnTo>
                    <a:lnTo>
                      <a:pt x="41" y="13"/>
                    </a:lnTo>
                    <a:lnTo>
                      <a:pt x="38" y="9"/>
                    </a:lnTo>
                    <a:lnTo>
                      <a:pt x="34" y="9"/>
                    </a:lnTo>
                    <a:lnTo>
                      <a:pt x="34" y="4"/>
                    </a:lnTo>
                    <a:lnTo>
                      <a:pt x="31" y="4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4"/>
                    </a:lnTo>
                    <a:lnTo>
                      <a:pt x="14" y="4"/>
                    </a:lnTo>
                    <a:lnTo>
                      <a:pt x="11" y="9"/>
                    </a:lnTo>
                    <a:lnTo>
                      <a:pt x="7" y="9"/>
                    </a:lnTo>
                    <a:lnTo>
                      <a:pt x="4" y="13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1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4" y="44"/>
                    </a:lnTo>
                    <a:lnTo>
                      <a:pt x="4" y="48"/>
                    </a:lnTo>
                    <a:lnTo>
                      <a:pt x="7" y="48"/>
                    </a:lnTo>
                    <a:lnTo>
                      <a:pt x="11" y="53"/>
                    </a:lnTo>
                    <a:lnTo>
                      <a:pt x="14" y="57"/>
                    </a:lnTo>
                    <a:lnTo>
                      <a:pt x="17" y="57"/>
                    </a:lnTo>
                    <a:lnTo>
                      <a:pt x="21" y="57"/>
                    </a:lnTo>
                    <a:lnTo>
                      <a:pt x="24" y="57"/>
                    </a:lnTo>
                    <a:lnTo>
                      <a:pt x="21" y="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6" name="Freeform 225"/>
              <p:cNvSpPr>
                <a:spLocks/>
              </p:cNvSpPr>
              <p:nvPr/>
            </p:nvSpPr>
            <p:spPr bwMode="auto">
              <a:xfrm>
                <a:off x="1755" y="1781"/>
                <a:ext cx="45" cy="57"/>
              </a:xfrm>
              <a:custGeom>
                <a:avLst/>
                <a:gdLst>
                  <a:gd name="T0" fmla="*/ 21 w 45"/>
                  <a:gd name="T1" fmla="*/ 53 h 57"/>
                  <a:gd name="T2" fmla="*/ 27 w 45"/>
                  <a:gd name="T3" fmla="*/ 57 h 57"/>
                  <a:gd name="T4" fmla="*/ 31 w 45"/>
                  <a:gd name="T5" fmla="*/ 57 h 57"/>
                  <a:gd name="T6" fmla="*/ 34 w 45"/>
                  <a:gd name="T7" fmla="*/ 53 h 57"/>
                  <a:gd name="T8" fmla="*/ 34 w 45"/>
                  <a:gd name="T9" fmla="*/ 53 h 57"/>
                  <a:gd name="T10" fmla="*/ 38 w 45"/>
                  <a:gd name="T11" fmla="*/ 49 h 57"/>
                  <a:gd name="T12" fmla="*/ 41 w 45"/>
                  <a:gd name="T13" fmla="*/ 44 h 57"/>
                  <a:gd name="T14" fmla="*/ 41 w 45"/>
                  <a:gd name="T15" fmla="*/ 40 h 57"/>
                  <a:gd name="T16" fmla="*/ 45 w 45"/>
                  <a:gd name="T17" fmla="*/ 35 h 57"/>
                  <a:gd name="T18" fmla="*/ 45 w 45"/>
                  <a:gd name="T19" fmla="*/ 31 h 57"/>
                  <a:gd name="T20" fmla="*/ 45 w 45"/>
                  <a:gd name="T21" fmla="*/ 27 h 57"/>
                  <a:gd name="T22" fmla="*/ 45 w 45"/>
                  <a:gd name="T23" fmla="*/ 22 h 57"/>
                  <a:gd name="T24" fmla="*/ 45 w 45"/>
                  <a:gd name="T25" fmla="*/ 18 h 57"/>
                  <a:gd name="T26" fmla="*/ 41 w 45"/>
                  <a:gd name="T27" fmla="*/ 14 h 57"/>
                  <a:gd name="T28" fmla="*/ 41 w 45"/>
                  <a:gd name="T29" fmla="*/ 14 h 57"/>
                  <a:gd name="T30" fmla="*/ 38 w 45"/>
                  <a:gd name="T31" fmla="*/ 9 h 57"/>
                  <a:gd name="T32" fmla="*/ 34 w 45"/>
                  <a:gd name="T33" fmla="*/ 5 h 57"/>
                  <a:gd name="T34" fmla="*/ 34 w 45"/>
                  <a:gd name="T35" fmla="*/ 5 h 57"/>
                  <a:gd name="T36" fmla="*/ 31 w 45"/>
                  <a:gd name="T37" fmla="*/ 0 h 57"/>
                  <a:gd name="T38" fmla="*/ 27 w 45"/>
                  <a:gd name="T39" fmla="*/ 0 h 57"/>
                  <a:gd name="T40" fmla="*/ 24 w 45"/>
                  <a:gd name="T41" fmla="*/ 0 h 57"/>
                  <a:gd name="T42" fmla="*/ 21 w 45"/>
                  <a:gd name="T43" fmla="*/ 0 h 57"/>
                  <a:gd name="T44" fmla="*/ 17 w 45"/>
                  <a:gd name="T45" fmla="*/ 0 h 57"/>
                  <a:gd name="T46" fmla="*/ 14 w 45"/>
                  <a:gd name="T47" fmla="*/ 5 h 57"/>
                  <a:gd name="T48" fmla="*/ 10 w 45"/>
                  <a:gd name="T49" fmla="*/ 5 h 57"/>
                  <a:gd name="T50" fmla="*/ 7 w 45"/>
                  <a:gd name="T51" fmla="*/ 9 h 57"/>
                  <a:gd name="T52" fmla="*/ 4 w 45"/>
                  <a:gd name="T53" fmla="*/ 14 h 57"/>
                  <a:gd name="T54" fmla="*/ 4 w 45"/>
                  <a:gd name="T55" fmla="*/ 14 h 57"/>
                  <a:gd name="T56" fmla="*/ 4 w 45"/>
                  <a:gd name="T57" fmla="*/ 18 h 57"/>
                  <a:gd name="T58" fmla="*/ 0 w 45"/>
                  <a:gd name="T59" fmla="*/ 22 h 57"/>
                  <a:gd name="T60" fmla="*/ 0 w 45"/>
                  <a:gd name="T61" fmla="*/ 27 h 57"/>
                  <a:gd name="T62" fmla="*/ 0 w 45"/>
                  <a:gd name="T63" fmla="*/ 31 h 57"/>
                  <a:gd name="T64" fmla="*/ 4 w 45"/>
                  <a:gd name="T65" fmla="*/ 35 h 57"/>
                  <a:gd name="T66" fmla="*/ 4 w 45"/>
                  <a:gd name="T67" fmla="*/ 40 h 57"/>
                  <a:gd name="T68" fmla="*/ 4 w 45"/>
                  <a:gd name="T69" fmla="*/ 44 h 57"/>
                  <a:gd name="T70" fmla="*/ 7 w 45"/>
                  <a:gd name="T71" fmla="*/ 49 h 57"/>
                  <a:gd name="T72" fmla="*/ 10 w 45"/>
                  <a:gd name="T73" fmla="*/ 53 h 57"/>
                  <a:gd name="T74" fmla="*/ 14 w 45"/>
                  <a:gd name="T75" fmla="*/ 53 h 57"/>
                  <a:gd name="T76" fmla="*/ 17 w 45"/>
                  <a:gd name="T77" fmla="*/ 57 h 57"/>
                  <a:gd name="T78" fmla="*/ 21 w 45"/>
                  <a:gd name="T79" fmla="*/ 57 h 57"/>
                  <a:gd name="T80" fmla="*/ 24 w 45"/>
                  <a:gd name="T81" fmla="*/ 57 h 57"/>
                  <a:gd name="T82" fmla="*/ 24 w 45"/>
                  <a:gd name="T83" fmla="*/ 57 h 57"/>
                  <a:gd name="T84" fmla="*/ 21 w 45"/>
                  <a:gd name="T85" fmla="*/ 53 h 5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5"/>
                  <a:gd name="T130" fmla="*/ 0 h 57"/>
                  <a:gd name="T131" fmla="*/ 45 w 45"/>
                  <a:gd name="T132" fmla="*/ 57 h 5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5" h="57">
                    <a:moveTo>
                      <a:pt x="21" y="53"/>
                    </a:moveTo>
                    <a:lnTo>
                      <a:pt x="27" y="57"/>
                    </a:lnTo>
                    <a:lnTo>
                      <a:pt x="31" y="57"/>
                    </a:lnTo>
                    <a:lnTo>
                      <a:pt x="34" y="53"/>
                    </a:lnTo>
                    <a:lnTo>
                      <a:pt x="38" y="49"/>
                    </a:lnTo>
                    <a:lnTo>
                      <a:pt x="41" y="44"/>
                    </a:lnTo>
                    <a:lnTo>
                      <a:pt x="41" y="40"/>
                    </a:lnTo>
                    <a:lnTo>
                      <a:pt x="45" y="35"/>
                    </a:lnTo>
                    <a:lnTo>
                      <a:pt x="45" y="31"/>
                    </a:lnTo>
                    <a:lnTo>
                      <a:pt x="45" y="27"/>
                    </a:lnTo>
                    <a:lnTo>
                      <a:pt x="45" y="22"/>
                    </a:lnTo>
                    <a:lnTo>
                      <a:pt x="45" y="18"/>
                    </a:lnTo>
                    <a:lnTo>
                      <a:pt x="41" y="14"/>
                    </a:lnTo>
                    <a:lnTo>
                      <a:pt x="38" y="9"/>
                    </a:lnTo>
                    <a:lnTo>
                      <a:pt x="34" y="5"/>
                    </a:lnTo>
                    <a:lnTo>
                      <a:pt x="31" y="0"/>
                    </a:lnTo>
                    <a:lnTo>
                      <a:pt x="27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5"/>
                    </a:lnTo>
                    <a:lnTo>
                      <a:pt x="10" y="5"/>
                    </a:lnTo>
                    <a:lnTo>
                      <a:pt x="7" y="9"/>
                    </a:lnTo>
                    <a:lnTo>
                      <a:pt x="4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4" y="35"/>
                    </a:lnTo>
                    <a:lnTo>
                      <a:pt x="4" y="40"/>
                    </a:lnTo>
                    <a:lnTo>
                      <a:pt x="4" y="44"/>
                    </a:lnTo>
                    <a:lnTo>
                      <a:pt x="7" y="49"/>
                    </a:lnTo>
                    <a:lnTo>
                      <a:pt x="10" y="53"/>
                    </a:lnTo>
                    <a:lnTo>
                      <a:pt x="14" y="53"/>
                    </a:lnTo>
                    <a:lnTo>
                      <a:pt x="17" y="57"/>
                    </a:lnTo>
                    <a:lnTo>
                      <a:pt x="21" y="57"/>
                    </a:lnTo>
                    <a:lnTo>
                      <a:pt x="24" y="57"/>
                    </a:lnTo>
                    <a:lnTo>
                      <a:pt x="21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7" name="Freeform 232"/>
              <p:cNvSpPr>
                <a:spLocks/>
              </p:cNvSpPr>
              <p:nvPr/>
            </p:nvSpPr>
            <p:spPr bwMode="auto">
              <a:xfrm>
                <a:off x="1150" y="1557"/>
                <a:ext cx="2867" cy="2327"/>
              </a:xfrm>
              <a:custGeom>
                <a:avLst/>
                <a:gdLst>
                  <a:gd name="T0" fmla="*/ 2867 w 2867"/>
                  <a:gd name="T1" fmla="*/ 2327 h 2327"/>
                  <a:gd name="T2" fmla="*/ 2867 w 2867"/>
                  <a:gd name="T3" fmla="*/ 0 h 2327"/>
                  <a:gd name="T4" fmla="*/ 0 w 2867"/>
                  <a:gd name="T5" fmla="*/ 0 h 2327"/>
                  <a:gd name="T6" fmla="*/ 0 w 2867"/>
                  <a:gd name="T7" fmla="*/ 2327 h 2327"/>
                  <a:gd name="T8" fmla="*/ 2867 w 2867"/>
                  <a:gd name="T9" fmla="*/ 2327 h 2327"/>
                  <a:gd name="T10" fmla="*/ 2867 w 2867"/>
                  <a:gd name="T11" fmla="*/ 2327 h 232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2867"/>
                  <a:gd name="T19" fmla="*/ 0 h 2327"/>
                  <a:gd name="T20" fmla="*/ 2867 w 2867"/>
                  <a:gd name="T21" fmla="*/ 2327 h 232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2867" h="2327">
                    <a:moveTo>
                      <a:pt x="2867" y="2327"/>
                    </a:moveTo>
                    <a:lnTo>
                      <a:pt x="2867" y="0"/>
                    </a:lnTo>
                    <a:lnTo>
                      <a:pt x="0" y="0"/>
                    </a:lnTo>
                    <a:lnTo>
                      <a:pt x="0" y="2327"/>
                    </a:lnTo>
                    <a:lnTo>
                      <a:pt x="2867" y="2327"/>
                    </a:lnTo>
                  </a:path>
                </a:pathLst>
              </a:custGeom>
              <a:noFill/>
              <a:ln w="11113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8" name="Line 255"/>
              <p:cNvSpPr>
                <a:spLocks noChangeShapeType="1"/>
              </p:cNvSpPr>
              <p:nvPr/>
            </p:nvSpPr>
            <p:spPr bwMode="auto">
              <a:xfrm flipH="1">
                <a:off x="1150" y="3184"/>
                <a:ext cx="127" cy="5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49" name="Freeform 256"/>
              <p:cNvSpPr>
                <a:spLocks/>
              </p:cNvSpPr>
              <p:nvPr/>
            </p:nvSpPr>
            <p:spPr bwMode="auto">
              <a:xfrm>
                <a:off x="1092" y="3136"/>
                <a:ext cx="72" cy="97"/>
              </a:xfrm>
              <a:custGeom>
                <a:avLst/>
                <a:gdLst>
                  <a:gd name="T0" fmla="*/ 0 w 72"/>
                  <a:gd name="T1" fmla="*/ 0 h 97"/>
                  <a:gd name="T2" fmla="*/ 0 w 72"/>
                  <a:gd name="T3" fmla="*/ 97 h 97"/>
                  <a:gd name="T4" fmla="*/ 72 w 72"/>
                  <a:gd name="T5" fmla="*/ 48 h 97"/>
                  <a:gd name="T6" fmla="*/ 0 w 72"/>
                  <a:gd name="T7" fmla="*/ 4 h 97"/>
                  <a:gd name="T8" fmla="*/ 0 w 72"/>
                  <a:gd name="T9" fmla="*/ 4 h 97"/>
                  <a:gd name="T10" fmla="*/ 0 w 72"/>
                  <a:gd name="T11" fmla="*/ 0 h 97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  <a:gd name="T18" fmla="*/ 0 w 72"/>
                  <a:gd name="T19" fmla="*/ 0 h 97"/>
                  <a:gd name="T20" fmla="*/ 72 w 72"/>
                  <a:gd name="T21" fmla="*/ 97 h 97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T18" t="T19" r="T20" b="T21"/>
                <a:pathLst>
                  <a:path w="72" h="97">
                    <a:moveTo>
                      <a:pt x="0" y="0"/>
                    </a:moveTo>
                    <a:lnTo>
                      <a:pt x="0" y="97"/>
                    </a:lnTo>
                    <a:lnTo>
                      <a:pt x="72" y="48"/>
                    </a:lnTo>
                    <a:lnTo>
                      <a:pt x="0" y="4"/>
                    </a:lnTo>
                    <a:lnTo>
                      <a:pt x="0" y="0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0" name="Line 257"/>
              <p:cNvSpPr>
                <a:spLocks noChangeShapeType="1"/>
              </p:cNvSpPr>
              <p:nvPr/>
            </p:nvSpPr>
            <p:spPr bwMode="auto">
              <a:xfrm flipH="1">
                <a:off x="672" y="3180"/>
                <a:ext cx="492" cy="4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1" name="Freeform 258"/>
              <p:cNvSpPr>
                <a:spLocks/>
              </p:cNvSpPr>
              <p:nvPr/>
            </p:nvSpPr>
            <p:spPr bwMode="auto">
              <a:xfrm>
                <a:off x="2151" y="2542"/>
                <a:ext cx="45" cy="57"/>
              </a:xfrm>
              <a:custGeom>
                <a:avLst/>
                <a:gdLst>
                  <a:gd name="T0" fmla="*/ 21 w 45"/>
                  <a:gd name="T1" fmla="*/ 57 h 57"/>
                  <a:gd name="T2" fmla="*/ 24 w 45"/>
                  <a:gd name="T3" fmla="*/ 57 h 57"/>
                  <a:gd name="T4" fmla="*/ 28 w 45"/>
                  <a:gd name="T5" fmla="*/ 57 h 57"/>
                  <a:gd name="T6" fmla="*/ 31 w 45"/>
                  <a:gd name="T7" fmla="*/ 53 h 57"/>
                  <a:gd name="T8" fmla="*/ 35 w 45"/>
                  <a:gd name="T9" fmla="*/ 53 h 57"/>
                  <a:gd name="T10" fmla="*/ 38 w 45"/>
                  <a:gd name="T11" fmla="*/ 49 h 57"/>
                  <a:gd name="T12" fmla="*/ 41 w 45"/>
                  <a:gd name="T13" fmla="*/ 44 h 57"/>
                  <a:gd name="T14" fmla="*/ 41 w 45"/>
                  <a:gd name="T15" fmla="*/ 44 h 57"/>
                  <a:gd name="T16" fmla="*/ 41 w 45"/>
                  <a:gd name="T17" fmla="*/ 40 h 57"/>
                  <a:gd name="T18" fmla="*/ 45 w 45"/>
                  <a:gd name="T19" fmla="*/ 35 h 57"/>
                  <a:gd name="T20" fmla="*/ 45 w 45"/>
                  <a:gd name="T21" fmla="*/ 31 h 57"/>
                  <a:gd name="T22" fmla="*/ 45 w 45"/>
                  <a:gd name="T23" fmla="*/ 27 h 57"/>
                  <a:gd name="T24" fmla="*/ 41 w 45"/>
                  <a:gd name="T25" fmla="*/ 22 h 57"/>
                  <a:gd name="T26" fmla="*/ 41 w 45"/>
                  <a:gd name="T27" fmla="*/ 18 h 57"/>
                  <a:gd name="T28" fmla="*/ 41 w 45"/>
                  <a:gd name="T29" fmla="*/ 13 h 57"/>
                  <a:gd name="T30" fmla="*/ 38 w 45"/>
                  <a:gd name="T31" fmla="*/ 9 h 57"/>
                  <a:gd name="T32" fmla="*/ 35 w 45"/>
                  <a:gd name="T33" fmla="*/ 5 h 57"/>
                  <a:gd name="T34" fmla="*/ 31 w 45"/>
                  <a:gd name="T35" fmla="*/ 5 h 57"/>
                  <a:gd name="T36" fmla="*/ 28 w 45"/>
                  <a:gd name="T37" fmla="*/ 5 h 57"/>
                  <a:gd name="T38" fmla="*/ 24 w 45"/>
                  <a:gd name="T39" fmla="*/ 0 h 57"/>
                  <a:gd name="T40" fmla="*/ 21 w 45"/>
                  <a:gd name="T41" fmla="*/ 0 h 57"/>
                  <a:gd name="T42" fmla="*/ 18 w 45"/>
                  <a:gd name="T43" fmla="*/ 0 h 57"/>
                  <a:gd name="T44" fmla="*/ 14 w 45"/>
                  <a:gd name="T45" fmla="*/ 5 h 57"/>
                  <a:gd name="T46" fmla="*/ 11 w 45"/>
                  <a:gd name="T47" fmla="*/ 5 h 57"/>
                  <a:gd name="T48" fmla="*/ 11 w 45"/>
                  <a:gd name="T49" fmla="*/ 5 h 57"/>
                  <a:gd name="T50" fmla="*/ 7 w 45"/>
                  <a:gd name="T51" fmla="*/ 9 h 57"/>
                  <a:gd name="T52" fmla="*/ 4 w 45"/>
                  <a:gd name="T53" fmla="*/ 13 h 57"/>
                  <a:gd name="T54" fmla="*/ 4 w 45"/>
                  <a:gd name="T55" fmla="*/ 18 h 57"/>
                  <a:gd name="T56" fmla="*/ 0 w 45"/>
                  <a:gd name="T57" fmla="*/ 22 h 57"/>
                  <a:gd name="T58" fmla="*/ 0 w 45"/>
                  <a:gd name="T59" fmla="*/ 27 h 57"/>
                  <a:gd name="T60" fmla="*/ 0 w 45"/>
                  <a:gd name="T61" fmla="*/ 31 h 57"/>
                  <a:gd name="T62" fmla="*/ 0 w 45"/>
                  <a:gd name="T63" fmla="*/ 35 h 57"/>
                  <a:gd name="T64" fmla="*/ 0 w 45"/>
                  <a:gd name="T65" fmla="*/ 40 h 57"/>
                  <a:gd name="T66" fmla="*/ 4 w 45"/>
                  <a:gd name="T67" fmla="*/ 44 h 57"/>
                  <a:gd name="T68" fmla="*/ 4 w 45"/>
                  <a:gd name="T69" fmla="*/ 44 h 57"/>
                  <a:gd name="T70" fmla="*/ 7 w 45"/>
                  <a:gd name="T71" fmla="*/ 49 h 57"/>
                  <a:gd name="T72" fmla="*/ 11 w 45"/>
                  <a:gd name="T73" fmla="*/ 53 h 57"/>
                  <a:gd name="T74" fmla="*/ 11 w 45"/>
                  <a:gd name="T75" fmla="*/ 53 h 57"/>
                  <a:gd name="T76" fmla="*/ 14 w 45"/>
                  <a:gd name="T77" fmla="*/ 57 h 57"/>
                  <a:gd name="T78" fmla="*/ 18 w 45"/>
                  <a:gd name="T79" fmla="*/ 57 h 57"/>
                  <a:gd name="T80" fmla="*/ 21 w 45"/>
                  <a:gd name="T81" fmla="*/ 57 h 57"/>
                  <a:gd name="T82" fmla="*/ 21 w 45"/>
                  <a:gd name="T83" fmla="*/ 57 h 5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5"/>
                  <a:gd name="T127" fmla="*/ 0 h 57"/>
                  <a:gd name="T128" fmla="*/ 45 w 45"/>
                  <a:gd name="T129" fmla="*/ 57 h 5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5" h="57">
                    <a:moveTo>
                      <a:pt x="21" y="57"/>
                    </a:moveTo>
                    <a:lnTo>
                      <a:pt x="24" y="57"/>
                    </a:lnTo>
                    <a:lnTo>
                      <a:pt x="28" y="57"/>
                    </a:lnTo>
                    <a:lnTo>
                      <a:pt x="31" y="53"/>
                    </a:lnTo>
                    <a:lnTo>
                      <a:pt x="35" y="53"/>
                    </a:lnTo>
                    <a:lnTo>
                      <a:pt x="38" y="49"/>
                    </a:lnTo>
                    <a:lnTo>
                      <a:pt x="41" y="44"/>
                    </a:lnTo>
                    <a:lnTo>
                      <a:pt x="41" y="40"/>
                    </a:lnTo>
                    <a:lnTo>
                      <a:pt x="45" y="35"/>
                    </a:lnTo>
                    <a:lnTo>
                      <a:pt x="45" y="31"/>
                    </a:lnTo>
                    <a:lnTo>
                      <a:pt x="45" y="27"/>
                    </a:lnTo>
                    <a:lnTo>
                      <a:pt x="41" y="22"/>
                    </a:lnTo>
                    <a:lnTo>
                      <a:pt x="41" y="18"/>
                    </a:lnTo>
                    <a:lnTo>
                      <a:pt x="41" y="13"/>
                    </a:lnTo>
                    <a:lnTo>
                      <a:pt x="38" y="9"/>
                    </a:lnTo>
                    <a:lnTo>
                      <a:pt x="35" y="5"/>
                    </a:lnTo>
                    <a:lnTo>
                      <a:pt x="31" y="5"/>
                    </a:lnTo>
                    <a:lnTo>
                      <a:pt x="28" y="5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5"/>
                    </a:lnTo>
                    <a:lnTo>
                      <a:pt x="11" y="5"/>
                    </a:lnTo>
                    <a:lnTo>
                      <a:pt x="7" y="9"/>
                    </a:lnTo>
                    <a:lnTo>
                      <a:pt x="4" y="13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4" y="44"/>
                    </a:lnTo>
                    <a:lnTo>
                      <a:pt x="7" y="49"/>
                    </a:lnTo>
                    <a:lnTo>
                      <a:pt x="11" y="53"/>
                    </a:lnTo>
                    <a:lnTo>
                      <a:pt x="14" y="57"/>
                    </a:lnTo>
                    <a:lnTo>
                      <a:pt x="18" y="57"/>
                    </a:lnTo>
                    <a:lnTo>
                      <a:pt x="21" y="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2" name="Freeform 259"/>
              <p:cNvSpPr>
                <a:spLocks/>
              </p:cNvSpPr>
              <p:nvPr/>
            </p:nvSpPr>
            <p:spPr bwMode="auto">
              <a:xfrm>
                <a:off x="2151" y="2920"/>
                <a:ext cx="45" cy="58"/>
              </a:xfrm>
              <a:custGeom>
                <a:avLst/>
                <a:gdLst>
                  <a:gd name="T0" fmla="*/ 21 w 45"/>
                  <a:gd name="T1" fmla="*/ 58 h 58"/>
                  <a:gd name="T2" fmla="*/ 24 w 45"/>
                  <a:gd name="T3" fmla="*/ 58 h 58"/>
                  <a:gd name="T4" fmla="*/ 28 w 45"/>
                  <a:gd name="T5" fmla="*/ 58 h 58"/>
                  <a:gd name="T6" fmla="*/ 31 w 45"/>
                  <a:gd name="T7" fmla="*/ 53 h 58"/>
                  <a:gd name="T8" fmla="*/ 35 w 45"/>
                  <a:gd name="T9" fmla="*/ 53 h 58"/>
                  <a:gd name="T10" fmla="*/ 38 w 45"/>
                  <a:gd name="T11" fmla="*/ 49 h 58"/>
                  <a:gd name="T12" fmla="*/ 41 w 45"/>
                  <a:gd name="T13" fmla="*/ 44 h 58"/>
                  <a:gd name="T14" fmla="*/ 41 w 45"/>
                  <a:gd name="T15" fmla="*/ 44 h 58"/>
                  <a:gd name="T16" fmla="*/ 41 w 45"/>
                  <a:gd name="T17" fmla="*/ 40 h 58"/>
                  <a:gd name="T18" fmla="*/ 45 w 45"/>
                  <a:gd name="T19" fmla="*/ 36 h 58"/>
                  <a:gd name="T20" fmla="*/ 45 w 45"/>
                  <a:gd name="T21" fmla="*/ 31 h 58"/>
                  <a:gd name="T22" fmla="*/ 45 w 45"/>
                  <a:gd name="T23" fmla="*/ 27 h 58"/>
                  <a:gd name="T24" fmla="*/ 41 w 45"/>
                  <a:gd name="T25" fmla="*/ 22 h 58"/>
                  <a:gd name="T26" fmla="*/ 41 w 45"/>
                  <a:gd name="T27" fmla="*/ 18 h 58"/>
                  <a:gd name="T28" fmla="*/ 41 w 45"/>
                  <a:gd name="T29" fmla="*/ 14 h 58"/>
                  <a:gd name="T30" fmla="*/ 38 w 45"/>
                  <a:gd name="T31" fmla="*/ 9 h 58"/>
                  <a:gd name="T32" fmla="*/ 35 w 45"/>
                  <a:gd name="T33" fmla="*/ 9 h 58"/>
                  <a:gd name="T34" fmla="*/ 31 w 45"/>
                  <a:gd name="T35" fmla="*/ 5 h 58"/>
                  <a:gd name="T36" fmla="*/ 28 w 45"/>
                  <a:gd name="T37" fmla="*/ 5 h 58"/>
                  <a:gd name="T38" fmla="*/ 24 w 45"/>
                  <a:gd name="T39" fmla="*/ 0 h 58"/>
                  <a:gd name="T40" fmla="*/ 21 w 45"/>
                  <a:gd name="T41" fmla="*/ 0 h 58"/>
                  <a:gd name="T42" fmla="*/ 18 w 45"/>
                  <a:gd name="T43" fmla="*/ 0 h 58"/>
                  <a:gd name="T44" fmla="*/ 14 w 45"/>
                  <a:gd name="T45" fmla="*/ 5 h 58"/>
                  <a:gd name="T46" fmla="*/ 11 w 45"/>
                  <a:gd name="T47" fmla="*/ 5 h 58"/>
                  <a:gd name="T48" fmla="*/ 11 w 45"/>
                  <a:gd name="T49" fmla="*/ 9 h 58"/>
                  <a:gd name="T50" fmla="*/ 7 w 45"/>
                  <a:gd name="T51" fmla="*/ 9 h 58"/>
                  <a:gd name="T52" fmla="*/ 4 w 45"/>
                  <a:gd name="T53" fmla="*/ 14 h 58"/>
                  <a:gd name="T54" fmla="*/ 4 w 45"/>
                  <a:gd name="T55" fmla="*/ 18 h 58"/>
                  <a:gd name="T56" fmla="*/ 0 w 45"/>
                  <a:gd name="T57" fmla="*/ 22 h 58"/>
                  <a:gd name="T58" fmla="*/ 0 w 45"/>
                  <a:gd name="T59" fmla="*/ 27 h 58"/>
                  <a:gd name="T60" fmla="*/ 0 w 45"/>
                  <a:gd name="T61" fmla="*/ 31 h 58"/>
                  <a:gd name="T62" fmla="*/ 0 w 45"/>
                  <a:gd name="T63" fmla="*/ 36 h 58"/>
                  <a:gd name="T64" fmla="*/ 0 w 45"/>
                  <a:gd name="T65" fmla="*/ 40 h 58"/>
                  <a:gd name="T66" fmla="*/ 4 w 45"/>
                  <a:gd name="T67" fmla="*/ 44 h 58"/>
                  <a:gd name="T68" fmla="*/ 4 w 45"/>
                  <a:gd name="T69" fmla="*/ 44 h 58"/>
                  <a:gd name="T70" fmla="*/ 7 w 45"/>
                  <a:gd name="T71" fmla="*/ 49 h 58"/>
                  <a:gd name="T72" fmla="*/ 11 w 45"/>
                  <a:gd name="T73" fmla="*/ 53 h 58"/>
                  <a:gd name="T74" fmla="*/ 11 w 45"/>
                  <a:gd name="T75" fmla="*/ 53 h 58"/>
                  <a:gd name="T76" fmla="*/ 14 w 45"/>
                  <a:gd name="T77" fmla="*/ 58 h 58"/>
                  <a:gd name="T78" fmla="*/ 18 w 45"/>
                  <a:gd name="T79" fmla="*/ 58 h 58"/>
                  <a:gd name="T80" fmla="*/ 21 w 45"/>
                  <a:gd name="T81" fmla="*/ 58 h 58"/>
                  <a:gd name="T82" fmla="*/ 21 w 45"/>
                  <a:gd name="T83" fmla="*/ 58 h 58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5"/>
                  <a:gd name="T127" fmla="*/ 0 h 58"/>
                  <a:gd name="T128" fmla="*/ 45 w 45"/>
                  <a:gd name="T129" fmla="*/ 58 h 58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5" h="58">
                    <a:moveTo>
                      <a:pt x="21" y="58"/>
                    </a:moveTo>
                    <a:lnTo>
                      <a:pt x="24" y="58"/>
                    </a:lnTo>
                    <a:lnTo>
                      <a:pt x="28" y="58"/>
                    </a:lnTo>
                    <a:lnTo>
                      <a:pt x="31" y="53"/>
                    </a:lnTo>
                    <a:lnTo>
                      <a:pt x="35" y="53"/>
                    </a:lnTo>
                    <a:lnTo>
                      <a:pt x="38" y="49"/>
                    </a:lnTo>
                    <a:lnTo>
                      <a:pt x="41" y="44"/>
                    </a:lnTo>
                    <a:lnTo>
                      <a:pt x="41" y="40"/>
                    </a:lnTo>
                    <a:lnTo>
                      <a:pt x="45" y="36"/>
                    </a:lnTo>
                    <a:lnTo>
                      <a:pt x="45" y="31"/>
                    </a:lnTo>
                    <a:lnTo>
                      <a:pt x="45" y="27"/>
                    </a:lnTo>
                    <a:lnTo>
                      <a:pt x="41" y="22"/>
                    </a:lnTo>
                    <a:lnTo>
                      <a:pt x="41" y="18"/>
                    </a:lnTo>
                    <a:lnTo>
                      <a:pt x="41" y="14"/>
                    </a:lnTo>
                    <a:lnTo>
                      <a:pt x="38" y="9"/>
                    </a:lnTo>
                    <a:lnTo>
                      <a:pt x="35" y="9"/>
                    </a:lnTo>
                    <a:lnTo>
                      <a:pt x="31" y="5"/>
                    </a:lnTo>
                    <a:lnTo>
                      <a:pt x="28" y="5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8" y="0"/>
                    </a:lnTo>
                    <a:lnTo>
                      <a:pt x="14" y="5"/>
                    </a:lnTo>
                    <a:lnTo>
                      <a:pt x="11" y="5"/>
                    </a:lnTo>
                    <a:lnTo>
                      <a:pt x="11" y="9"/>
                    </a:lnTo>
                    <a:lnTo>
                      <a:pt x="7" y="9"/>
                    </a:lnTo>
                    <a:lnTo>
                      <a:pt x="4" y="14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0" y="36"/>
                    </a:lnTo>
                    <a:lnTo>
                      <a:pt x="0" y="40"/>
                    </a:lnTo>
                    <a:lnTo>
                      <a:pt x="4" y="44"/>
                    </a:lnTo>
                    <a:lnTo>
                      <a:pt x="7" y="49"/>
                    </a:lnTo>
                    <a:lnTo>
                      <a:pt x="11" y="53"/>
                    </a:lnTo>
                    <a:lnTo>
                      <a:pt x="14" y="58"/>
                    </a:lnTo>
                    <a:lnTo>
                      <a:pt x="18" y="58"/>
                    </a:lnTo>
                    <a:lnTo>
                      <a:pt x="21" y="58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3" name="Line 260"/>
              <p:cNvSpPr>
                <a:spLocks noChangeShapeType="1"/>
              </p:cNvSpPr>
              <p:nvPr/>
            </p:nvSpPr>
            <p:spPr bwMode="auto">
              <a:xfrm>
                <a:off x="2582" y="3514"/>
                <a:ext cx="1295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4" name="Freeform 261"/>
              <p:cNvSpPr>
                <a:spLocks/>
              </p:cNvSpPr>
              <p:nvPr/>
            </p:nvSpPr>
            <p:spPr bwMode="auto">
              <a:xfrm>
                <a:off x="3856" y="2551"/>
                <a:ext cx="41" cy="57"/>
              </a:xfrm>
              <a:custGeom>
                <a:avLst/>
                <a:gdLst>
                  <a:gd name="T0" fmla="*/ 21 w 41"/>
                  <a:gd name="T1" fmla="*/ 53 h 57"/>
                  <a:gd name="T2" fmla="*/ 24 w 41"/>
                  <a:gd name="T3" fmla="*/ 57 h 57"/>
                  <a:gd name="T4" fmla="*/ 28 w 41"/>
                  <a:gd name="T5" fmla="*/ 53 h 57"/>
                  <a:gd name="T6" fmla="*/ 31 w 41"/>
                  <a:gd name="T7" fmla="*/ 53 h 57"/>
                  <a:gd name="T8" fmla="*/ 35 w 41"/>
                  <a:gd name="T9" fmla="*/ 53 h 57"/>
                  <a:gd name="T10" fmla="*/ 38 w 41"/>
                  <a:gd name="T11" fmla="*/ 48 h 57"/>
                  <a:gd name="T12" fmla="*/ 38 w 41"/>
                  <a:gd name="T13" fmla="*/ 44 h 57"/>
                  <a:gd name="T14" fmla="*/ 41 w 41"/>
                  <a:gd name="T15" fmla="*/ 40 h 57"/>
                  <a:gd name="T16" fmla="*/ 41 w 41"/>
                  <a:gd name="T17" fmla="*/ 35 h 57"/>
                  <a:gd name="T18" fmla="*/ 41 w 41"/>
                  <a:gd name="T19" fmla="*/ 31 h 57"/>
                  <a:gd name="T20" fmla="*/ 41 w 41"/>
                  <a:gd name="T21" fmla="*/ 26 h 57"/>
                  <a:gd name="T22" fmla="*/ 41 w 41"/>
                  <a:gd name="T23" fmla="*/ 22 h 57"/>
                  <a:gd name="T24" fmla="*/ 41 w 41"/>
                  <a:gd name="T25" fmla="*/ 18 h 57"/>
                  <a:gd name="T26" fmla="*/ 41 w 41"/>
                  <a:gd name="T27" fmla="*/ 13 h 57"/>
                  <a:gd name="T28" fmla="*/ 38 w 41"/>
                  <a:gd name="T29" fmla="*/ 13 h 57"/>
                  <a:gd name="T30" fmla="*/ 38 w 41"/>
                  <a:gd name="T31" fmla="*/ 9 h 57"/>
                  <a:gd name="T32" fmla="*/ 35 w 41"/>
                  <a:gd name="T33" fmla="*/ 4 h 57"/>
                  <a:gd name="T34" fmla="*/ 31 w 41"/>
                  <a:gd name="T35" fmla="*/ 4 h 57"/>
                  <a:gd name="T36" fmla="*/ 28 w 41"/>
                  <a:gd name="T37" fmla="*/ 0 h 57"/>
                  <a:gd name="T38" fmla="*/ 24 w 41"/>
                  <a:gd name="T39" fmla="*/ 0 h 57"/>
                  <a:gd name="T40" fmla="*/ 21 w 41"/>
                  <a:gd name="T41" fmla="*/ 0 h 57"/>
                  <a:gd name="T42" fmla="*/ 17 w 41"/>
                  <a:gd name="T43" fmla="*/ 0 h 57"/>
                  <a:gd name="T44" fmla="*/ 14 w 41"/>
                  <a:gd name="T45" fmla="*/ 0 h 57"/>
                  <a:gd name="T46" fmla="*/ 11 w 41"/>
                  <a:gd name="T47" fmla="*/ 4 h 57"/>
                  <a:gd name="T48" fmla="*/ 7 w 41"/>
                  <a:gd name="T49" fmla="*/ 4 h 57"/>
                  <a:gd name="T50" fmla="*/ 4 w 41"/>
                  <a:gd name="T51" fmla="*/ 9 h 57"/>
                  <a:gd name="T52" fmla="*/ 4 w 41"/>
                  <a:gd name="T53" fmla="*/ 13 h 57"/>
                  <a:gd name="T54" fmla="*/ 0 w 41"/>
                  <a:gd name="T55" fmla="*/ 13 h 57"/>
                  <a:gd name="T56" fmla="*/ 0 w 41"/>
                  <a:gd name="T57" fmla="*/ 18 h 57"/>
                  <a:gd name="T58" fmla="*/ 0 w 41"/>
                  <a:gd name="T59" fmla="*/ 22 h 57"/>
                  <a:gd name="T60" fmla="*/ 0 w 41"/>
                  <a:gd name="T61" fmla="*/ 26 h 57"/>
                  <a:gd name="T62" fmla="*/ 0 w 41"/>
                  <a:gd name="T63" fmla="*/ 31 h 57"/>
                  <a:gd name="T64" fmla="*/ 0 w 41"/>
                  <a:gd name="T65" fmla="*/ 35 h 57"/>
                  <a:gd name="T66" fmla="*/ 0 w 41"/>
                  <a:gd name="T67" fmla="*/ 40 h 57"/>
                  <a:gd name="T68" fmla="*/ 4 w 41"/>
                  <a:gd name="T69" fmla="*/ 44 h 57"/>
                  <a:gd name="T70" fmla="*/ 4 w 41"/>
                  <a:gd name="T71" fmla="*/ 48 h 57"/>
                  <a:gd name="T72" fmla="*/ 7 w 41"/>
                  <a:gd name="T73" fmla="*/ 53 h 57"/>
                  <a:gd name="T74" fmla="*/ 11 w 41"/>
                  <a:gd name="T75" fmla="*/ 53 h 57"/>
                  <a:gd name="T76" fmla="*/ 14 w 41"/>
                  <a:gd name="T77" fmla="*/ 53 h 57"/>
                  <a:gd name="T78" fmla="*/ 17 w 41"/>
                  <a:gd name="T79" fmla="*/ 57 h 57"/>
                  <a:gd name="T80" fmla="*/ 21 w 41"/>
                  <a:gd name="T81" fmla="*/ 57 h 57"/>
                  <a:gd name="T82" fmla="*/ 21 w 41"/>
                  <a:gd name="T83" fmla="*/ 57 h 57"/>
                  <a:gd name="T84" fmla="*/ 21 w 41"/>
                  <a:gd name="T85" fmla="*/ 53 h 5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1"/>
                  <a:gd name="T130" fmla="*/ 0 h 57"/>
                  <a:gd name="T131" fmla="*/ 41 w 41"/>
                  <a:gd name="T132" fmla="*/ 57 h 5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1" h="57">
                    <a:moveTo>
                      <a:pt x="21" y="53"/>
                    </a:moveTo>
                    <a:lnTo>
                      <a:pt x="24" y="57"/>
                    </a:lnTo>
                    <a:lnTo>
                      <a:pt x="28" y="53"/>
                    </a:lnTo>
                    <a:lnTo>
                      <a:pt x="31" y="53"/>
                    </a:lnTo>
                    <a:lnTo>
                      <a:pt x="35" y="53"/>
                    </a:lnTo>
                    <a:lnTo>
                      <a:pt x="38" y="48"/>
                    </a:lnTo>
                    <a:lnTo>
                      <a:pt x="38" y="44"/>
                    </a:lnTo>
                    <a:lnTo>
                      <a:pt x="41" y="40"/>
                    </a:lnTo>
                    <a:lnTo>
                      <a:pt x="41" y="35"/>
                    </a:lnTo>
                    <a:lnTo>
                      <a:pt x="41" y="31"/>
                    </a:lnTo>
                    <a:lnTo>
                      <a:pt x="41" y="26"/>
                    </a:lnTo>
                    <a:lnTo>
                      <a:pt x="41" y="22"/>
                    </a:lnTo>
                    <a:lnTo>
                      <a:pt x="41" y="18"/>
                    </a:lnTo>
                    <a:lnTo>
                      <a:pt x="41" y="13"/>
                    </a:lnTo>
                    <a:lnTo>
                      <a:pt x="38" y="13"/>
                    </a:lnTo>
                    <a:lnTo>
                      <a:pt x="38" y="9"/>
                    </a:lnTo>
                    <a:lnTo>
                      <a:pt x="35" y="4"/>
                    </a:lnTo>
                    <a:lnTo>
                      <a:pt x="31" y="4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4"/>
                    </a:lnTo>
                    <a:lnTo>
                      <a:pt x="7" y="4"/>
                    </a:lnTo>
                    <a:lnTo>
                      <a:pt x="4" y="9"/>
                    </a:lnTo>
                    <a:lnTo>
                      <a:pt x="4" y="13"/>
                    </a:lnTo>
                    <a:lnTo>
                      <a:pt x="0" y="13"/>
                    </a:lnTo>
                    <a:lnTo>
                      <a:pt x="0" y="18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1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4" y="44"/>
                    </a:lnTo>
                    <a:lnTo>
                      <a:pt x="4" y="48"/>
                    </a:lnTo>
                    <a:lnTo>
                      <a:pt x="7" y="53"/>
                    </a:lnTo>
                    <a:lnTo>
                      <a:pt x="11" y="53"/>
                    </a:lnTo>
                    <a:lnTo>
                      <a:pt x="14" y="53"/>
                    </a:lnTo>
                    <a:lnTo>
                      <a:pt x="17" y="57"/>
                    </a:lnTo>
                    <a:lnTo>
                      <a:pt x="21" y="57"/>
                    </a:lnTo>
                    <a:lnTo>
                      <a:pt x="21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5" name="Freeform 262"/>
              <p:cNvSpPr>
                <a:spLocks/>
              </p:cNvSpPr>
              <p:nvPr/>
            </p:nvSpPr>
            <p:spPr bwMode="auto">
              <a:xfrm>
                <a:off x="3856" y="3017"/>
                <a:ext cx="45" cy="57"/>
              </a:xfrm>
              <a:custGeom>
                <a:avLst/>
                <a:gdLst>
                  <a:gd name="T0" fmla="*/ 21 w 45"/>
                  <a:gd name="T1" fmla="*/ 57 h 57"/>
                  <a:gd name="T2" fmla="*/ 24 w 45"/>
                  <a:gd name="T3" fmla="*/ 57 h 57"/>
                  <a:gd name="T4" fmla="*/ 28 w 45"/>
                  <a:gd name="T5" fmla="*/ 57 h 57"/>
                  <a:gd name="T6" fmla="*/ 31 w 45"/>
                  <a:gd name="T7" fmla="*/ 53 h 57"/>
                  <a:gd name="T8" fmla="*/ 35 w 45"/>
                  <a:gd name="T9" fmla="*/ 53 h 57"/>
                  <a:gd name="T10" fmla="*/ 38 w 45"/>
                  <a:gd name="T11" fmla="*/ 49 h 57"/>
                  <a:gd name="T12" fmla="*/ 38 w 45"/>
                  <a:gd name="T13" fmla="*/ 44 h 57"/>
                  <a:gd name="T14" fmla="*/ 41 w 45"/>
                  <a:gd name="T15" fmla="*/ 44 h 57"/>
                  <a:gd name="T16" fmla="*/ 41 w 45"/>
                  <a:gd name="T17" fmla="*/ 40 h 57"/>
                  <a:gd name="T18" fmla="*/ 45 w 45"/>
                  <a:gd name="T19" fmla="*/ 35 h 57"/>
                  <a:gd name="T20" fmla="*/ 45 w 45"/>
                  <a:gd name="T21" fmla="*/ 31 h 57"/>
                  <a:gd name="T22" fmla="*/ 45 w 45"/>
                  <a:gd name="T23" fmla="*/ 27 h 57"/>
                  <a:gd name="T24" fmla="*/ 41 w 45"/>
                  <a:gd name="T25" fmla="*/ 22 h 57"/>
                  <a:gd name="T26" fmla="*/ 41 w 45"/>
                  <a:gd name="T27" fmla="*/ 18 h 57"/>
                  <a:gd name="T28" fmla="*/ 38 w 45"/>
                  <a:gd name="T29" fmla="*/ 13 h 57"/>
                  <a:gd name="T30" fmla="*/ 38 w 45"/>
                  <a:gd name="T31" fmla="*/ 9 h 57"/>
                  <a:gd name="T32" fmla="*/ 35 w 45"/>
                  <a:gd name="T33" fmla="*/ 5 h 57"/>
                  <a:gd name="T34" fmla="*/ 31 w 45"/>
                  <a:gd name="T35" fmla="*/ 5 h 57"/>
                  <a:gd name="T36" fmla="*/ 28 w 45"/>
                  <a:gd name="T37" fmla="*/ 0 h 57"/>
                  <a:gd name="T38" fmla="*/ 24 w 45"/>
                  <a:gd name="T39" fmla="*/ 0 h 57"/>
                  <a:gd name="T40" fmla="*/ 21 w 45"/>
                  <a:gd name="T41" fmla="*/ 0 h 57"/>
                  <a:gd name="T42" fmla="*/ 17 w 45"/>
                  <a:gd name="T43" fmla="*/ 0 h 57"/>
                  <a:gd name="T44" fmla="*/ 14 w 45"/>
                  <a:gd name="T45" fmla="*/ 0 h 57"/>
                  <a:gd name="T46" fmla="*/ 11 w 45"/>
                  <a:gd name="T47" fmla="*/ 5 h 57"/>
                  <a:gd name="T48" fmla="*/ 7 w 45"/>
                  <a:gd name="T49" fmla="*/ 5 h 57"/>
                  <a:gd name="T50" fmla="*/ 7 w 45"/>
                  <a:gd name="T51" fmla="*/ 9 h 57"/>
                  <a:gd name="T52" fmla="*/ 4 w 45"/>
                  <a:gd name="T53" fmla="*/ 13 h 57"/>
                  <a:gd name="T54" fmla="*/ 4 w 45"/>
                  <a:gd name="T55" fmla="*/ 18 h 57"/>
                  <a:gd name="T56" fmla="*/ 0 w 45"/>
                  <a:gd name="T57" fmla="*/ 22 h 57"/>
                  <a:gd name="T58" fmla="*/ 0 w 45"/>
                  <a:gd name="T59" fmla="*/ 27 h 57"/>
                  <a:gd name="T60" fmla="*/ 0 w 45"/>
                  <a:gd name="T61" fmla="*/ 31 h 57"/>
                  <a:gd name="T62" fmla="*/ 0 w 45"/>
                  <a:gd name="T63" fmla="*/ 35 h 57"/>
                  <a:gd name="T64" fmla="*/ 0 w 45"/>
                  <a:gd name="T65" fmla="*/ 40 h 57"/>
                  <a:gd name="T66" fmla="*/ 4 w 45"/>
                  <a:gd name="T67" fmla="*/ 44 h 57"/>
                  <a:gd name="T68" fmla="*/ 4 w 45"/>
                  <a:gd name="T69" fmla="*/ 44 h 57"/>
                  <a:gd name="T70" fmla="*/ 7 w 45"/>
                  <a:gd name="T71" fmla="*/ 49 h 57"/>
                  <a:gd name="T72" fmla="*/ 7 w 45"/>
                  <a:gd name="T73" fmla="*/ 53 h 57"/>
                  <a:gd name="T74" fmla="*/ 11 w 45"/>
                  <a:gd name="T75" fmla="*/ 53 h 57"/>
                  <a:gd name="T76" fmla="*/ 14 w 45"/>
                  <a:gd name="T77" fmla="*/ 57 h 57"/>
                  <a:gd name="T78" fmla="*/ 17 w 45"/>
                  <a:gd name="T79" fmla="*/ 57 h 57"/>
                  <a:gd name="T80" fmla="*/ 21 w 45"/>
                  <a:gd name="T81" fmla="*/ 57 h 57"/>
                  <a:gd name="T82" fmla="*/ 21 w 45"/>
                  <a:gd name="T83" fmla="*/ 57 h 5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5"/>
                  <a:gd name="T127" fmla="*/ 0 h 57"/>
                  <a:gd name="T128" fmla="*/ 45 w 45"/>
                  <a:gd name="T129" fmla="*/ 57 h 5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5" h="57">
                    <a:moveTo>
                      <a:pt x="21" y="57"/>
                    </a:moveTo>
                    <a:lnTo>
                      <a:pt x="24" y="57"/>
                    </a:lnTo>
                    <a:lnTo>
                      <a:pt x="28" y="57"/>
                    </a:lnTo>
                    <a:lnTo>
                      <a:pt x="31" y="53"/>
                    </a:lnTo>
                    <a:lnTo>
                      <a:pt x="35" y="53"/>
                    </a:lnTo>
                    <a:lnTo>
                      <a:pt x="38" y="49"/>
                    </a:lnTo>
                    <a:lnTo>
                      <a:pt x="38" y="44"/>
                    </a:lnTo>
                    <a:lnTo>
                      <a:pt x="41" y="44"/>
                    </a:lnTo>
                    <a:lnTo>
                      <a:pt x="41" y="40"/>
                    </a:lnTo>
                    <a:lnTo>
                      <a:pt x="45" y="35"/>
                    </a:lnTo>
                    <a:lnTo>
                      <a:pt x="45" y="31"/>
                    </a:lnTo>
                    <a:lnTo>
                      <a:pt x="45" y="27"/>
                    </a:lnTo>
                    <a:lnTo>
                      <a:pt x="41" y="22"/>
                    </a:lnTo>
                    <a:lnTo>
                      <a:pt x="41" y="18"/>
                    </a:lnTo>
                    <a:lnTo>
                      <a:pt x="38" y="13"/>
                    </a:lnTo>
                    <a:lnTo>
                      <a:pt x="38" y="9"/>
                    </a:lnTo>
                    <a:lnTo>
                      <a:pt x="35" y="5"/>
                    </a:lnTo>
                    <a:lnTo>
                      <a:pt x="31" y="5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5"/>
                    </a:lnTo>
                    <a:lnTo>
                      <a:pt x="7" y="5"/>
                    </a:lnTo>
                    <a:lnTo>
                      <a:pt x="7" y="9"/>
                    </a:lnTo>
                    <a:lnTo>
                      <a:pt x="4" y="13"/>
                    </a:lnTo>
                    <a:lnTo>
                      <a:pt x="4" y="18"/>
                    </a:lnTo>
                    <a:lnTo>
                      <a:pt x="0" y="22"/>
                    </a:lnTo>
                    <a:lnTo>
                      <a:pt x="0" y="27"/>
                    </a:lnTo>
                    <a:lnTo>
                      <a:pt x="0" y="31"/>
                    </a:lnTo>
                    <a:lnTo>
                      <a:pt x="0" y="35"/>
                    </a:lnTo>
                    <a:lnTo>
                      <a:pt x="0" y="40"/>
                    </a:lnTo>
                    <a:lnTo>
                      <a:pt x="4" y="44"/>
                    </a:lnTo>
                    <a:lnTo>
                      <a:pt x="7" y="49"/>
                    </a:lnTo>
                    <a:lnTo>
                      <a:pt x="7" y="53"/>
                    </a:lnTo>
                    <a:lnTo>
                      <a:pt x="11" y="53"/>
                    </a:lnTo>
                    <a:lnTo>
                      <a:pt x="14" y="57"/>
                    </a:lnTo>
                    <a:lnTo>
                      <a:pt x="17" y="57"/>
                    </a:lnTo>
                    <a:lnTo>
                      <a:pt x="21" y="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6" name="Freeform 263"/>
              <p:cNvSpPr>
                <a:spLocks/>
              </p:cNvSpPr>
              <p:nvPr/>
            </p:nvSpPr>
            <p:spPr bwMode="auto">
              <a:xfrm>
                <a:off x="3856" y="3488"/>
                <a:ext cx="45" cy="57"/>
              </a:xfrm>
              <a:custGeom>
                <a:avLst/>
                <a:gdLst>
                  <a:gd name="T0" fmla="*/ 21 w 45"/>
                  <a:gd name="T1" fmla="*/ 53 h 57"/>
                  <a:gd name="T2" fmla="*/ 24 w 45"/>
                  <a:gd name="T3" fmla="*/ 57 h 57"/>
                  <a:gd name="T4" fmla="*/ 28 w 45"/>
                  <a:gd name="T5" fmla="*/ 57 h 57"/>
                  <a:gd name="T6" fmla="*/ 31 w 45"/>
                  <a:gd name="T7" fmla="*/ 53 h 57"/>
                  <a:gd name="T8" fmla="*/ 35 w 45"/>
                  <a:gd name="T9" fmla="*/ 53 h 57"/>
                  <a:gd name="T10" fmla="*/ 38 w 45"/>
                  <a:gd name="T11" fmla="*/ 48 h 57"/>
                  <a:gd name="T12" fmla="*/ 41 w 45"/>
                  <a:gd name="T13" fmla="*/ 44 h 57"/>
                  <a:gd name="T14" fmla="*/ 41 w 45"/>
                  <a:gd name="T15" fmla="*/ 39 h 57"/>
                  <a:gd name="T16" fmla="*/ 45 w 45"/>
                  <a:gd name="T17" fmla="*/ 35 h 57"/>
                  <a:gd name="T18" fmla="*/ 45 w 45"/>
                  <a:gd name="T19" fmla="*/ 31 h 57"/>
                  <a:gd name="T20" fmla="*/ 45 w 45"/>
                  <a:gd name="T21" fmla="*/ 26 h 57"/>
                  <a:gd name="T22" fmla="*/ 45 w 45"/>
                  <a:gd name="T23" fmla="*/ 22 h 57"/>
                  <a:gd name="T24" fmla="*/ 45 w 45"/>
                  <a:gd name="T25" fmla="*/ 17 h 57"/>
                  <a:gd name="T26" fmla="*/ 41 w 45"/>
                  <a:gd name="T27" fmla="*/ 13 h 57"/>
                  <a:gd name="T28" fmla="*/ 41 w 45"/>
                  <a:gd name="T29" fmla="*/ 13 h 57"/>
                  <a:gd name="T30" fmla="*/ 38 w 45"/>
                  <a:gd name="T31" fmla="*/ 9 h 57"/>
                  <a:gd name="T32" fmla="*/ 35 w 45"/>
                  <a:gd name="T33" fmla="*/ 4 h 57"/>
                  <a:gd name="T34" fmla="*/ 31 w 45"/>
                  <a:gd name="T35" fmla="*/ 4 h 57"/>
                  <a:gd name="T36" fmla="*/ 28 w 45"/>
                  <a:gd name="T37" fmla="*/ 0 h 57"/>
                  <a:gd name="T38" fmla="*/ 24 w 45"/>
                  <a:gd name="T39" fmla="*/ 0 h 57"/>
                  <a:gd name="T40" fmla="*/ 21 w 45"/>
                  <a:gd name="T41" fmla="*/ 0 h 57"/>
                  <a:gd name="T42" fmla="*/ 17 w 45"/>
                  <a:gd name="T43" fmla="*/ 0 h 57"/>
                  <a:gd name="T44" fmla="*/ 14 w 45"/>
                  <a:gd name="T45" fmla="*/ 0 h 57"/>
                  <a:gd name="T46" fmla="*/ 11 w 45"/>
                  <a:gd name="T47" fmla="*/ 4 h 57"/>
                  <a:gd name="T48" fmla="*/ 11 w 45"/>
                  <a:gd name="T49" fmla="*/ 4 h 57"/>
                  <a:gd name="T50" fmla="*/ 7 w 45"/>
                  <a:gd name="T51" fmla="*/ 9 h 57"/>
                  <a:gd name="T52" fmla="*/ 4 w 45"/>
                  <a:gd name="T53" fmla="*/ 13 h 57"/>
                  <a:gd name="T54" fmla="*/ 4 w 45"/>
                  <a:gd name="T55" fmla="*/ 13 h 57"/>
                  <a:gd name="T56" fmla="*/ 0 w 45"/>
                  <a:gd name="T57" fmla="*/ 17 h 57"/>
                  <a:gd name="T58" fmla="*/ 0 w 45"/>
                  <a:gd name="T59" fmla="*/ 22 h 57"/>
                  <a:gd name="T60" fmla="*/ 0 w 45"/>
                  <a:gd name="T61" fmla="*/ 26 h 57"/>
                  <a:gd name="T62" fmla="*/ 0 w 45"/>
                  <a:gd name="T63" fmla="*/ 31 h 57"/>
                  <a:gd name="T64" fmla="*/ 0 w 45"/>
                  <a:gd name="T65" fmla="*/ 35 h 57"/>
                  <a:gd name="T66" fmla="*/ 4 w 45"/>
                  <a:gd name="T67" fmla="*/ 39 h 57"/>
                  <a:gd name="T68" fmla="*/ 4 w 45"/>
                  <a:gd name="T69" fmla="*/ 44 h 57"/>
                  <a:gd name="T70" fmla="*/ 7 w 45"/>
                  <a:gd name="T71" fmla="*/ 48 h 57"/>
                  <a:gd name="T72" fmla="*/ 11 w 45"/>
                  <a:gd name="T73" fmla="*/ 53 h 57"/>
                  <a:gd name="T74" fmla="*/ 11 w 45"/>
                  <a:gd name="T75" fmla="*/ 53 h 57"/>
                  <a:gd name="T76" fmla="*/ 14 w 45"/>
                  <a:gd name="T77" fmla="*/ 57 h 57"/>
                  <a:gd name="T78" fmla="*/ 17 w 45"/>
                  <a:gd name="T79" fmla="*/ 57 h 57"/>
                  <a:gd name="T80" fmla="*/ 21 w 45"/>
                  <a:gd name="T81" fmla="*/ 57 h 57"/>
                  <a:gd name="T82" fmla="*/ 21 w 45"/>
                  <a:gd name="T83" fmla="*/ 57 h 57"/>
                  <a:gd name="T84" fmla="*/ 21 w 45"/>
                  <a:gd name="T85" fmla="*/ 53 h 57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w 45"/>
                  <a:gd name="T130" fmla="*/ 0 h 57"/>
                  <a:gd name="T131" fmla="*/ 45 w 45"/>
                  <a:gd name="T132" fmla="*/ 57 h 57"/>
                </a:gdLst>
                <a:ahLst/>
                <a:cxnLst>
                  <a:cxn ang="T86">
                    <a:pos x="T0" y="T1"/>
                  </a:cxn>
                  <a:cxn ang="T87">
                    <a:pos x="T2" y="T3"/>
                  </a:cxn>
                  <a:cxn ang="T88">
                    <a:pos x="T4" y="T5"/>
                  </a:cxn>
                  <a:cxn ang="T89">
                    <a:pos x="T6" y="T7"/>
                  </a:cxn>
                  <a:cxn ang="T90">
                    <a:pos x="T8" y="T9"/>
                  </a:cxn>
                  <a:cxn ang="T91">
                    <a:pos x="T10" y="T11"/>
                  </a:cxn>
                  <a:cxn ang="T92">
                    <a:pos x="T12" y="T13"/>
                  </a:cxn>
                  <a:cxn ang="T93">
                    <a:pos x="T14" y="T15"/>
                  </a:cxn>
                  <a:cxn ang="T94">
                    <a:pos x="T16" y="T17"/>
                  </a:cxn>
                  <a:cxn ang="T95">
                    <a:pos x="T18" y="T19"/>
                  </a:cxn>
                  <a:cxn ang="T96">
                    <a:pos x="T20" y="T21"/>
                  </a:cxn>
                  <a:cxn ang="T97">
                    <a:pos x="T22" y="T23"/>
                  </a:cxn>
                  <a:cxn ang="T98">
                    <a:pos x="T24" y="T25"/>
                  </a:cxn>
                  <a:cxn ang="T99">
                    <a:pos x="T26" y="T27"/>
                  </a:cxn>
                  <a:cxn ang="T100">
                    <a:pos x="T28" y="T29"/>
                  </a:cxn>
                  <a:cxn ang="T101">
                    <a:pos x="T30" y="T31"/>
                  </a:cxn>
                  <a:cxn ang="T102">
                    <a:pos x="T32" y="T33"/>
                  </a:cxn>
                  <a:cxn ang="T103">
                    <a:pos x="T34" y="T35"/>
                  </a:cxn>
                  <a:cxn ang="T104">
                    <a:pos x="T36" y="T37"/>
                  </a:cxn>
                  <a:cxn ang="T105">
                    <a:pos x="T38" y="T39"/>
                  </a:cxn>
                  <a:cxn ang="T106">
                    <a:pos x="T40" y="T41"/>
                  </a:cxn>
                  <a:cxn ang="T107">
                    <a:pos x="T42" y="T43"/>
                  </a:cxn>
                  <a:cxn ang="T108">
                    <a:pos x="T44" y="T45"/>
                  </a:cxn>
                  <a:cxn ang="T109">
                    <a:pos x="T46" y="T47"/>
                  </a:cxn>
                  <a:cxn ang="T110">
                    <a:pos x="T48" y="T49"/>
                  </a:cxn>
                  <a:cxn ang="T111">
                    <a:pos x="T50" y="T51"/>
                  </a:cxn>
                  <a:cxn ang="T112">
                    <a:pos x="T52" y="T53"/>
                  </a:cxn>
                  <a:cxn ang="T113">
                    <a:pos x="T54" y="T55"/>
                  </a:cxn>
                  <a:cxn ang="T114">
                    <a:pos x="T56" y="T57"/>
                  </a:cxn>
                  <a:cxn ang="T115">
                    <a:pos x="T58" y="T59"/>
                  </a:cxn>
                  <a:cxn ang="T116">
                    <a:pos x="T60" y="T61"/>
                  </a:cxn>
                  <a:cxn ang="T117">
                    <a:pos x="T62" y="T63"/>
                  </a:cxn>
                  <a:cxn ang="T118">
                    <a:pos x="T64" y="T65"/>
                  </a:cxn>
                  <a:cxn ang="T119">
                    <a:pos x="T66" y="T67"/>
                  </a:cxn>
                  <a:cxn ang="T120">
                    <a:pos x="T68" y="T69"/>
                  </a:cxn>
                  <a:cxn ang="T121">
                    <a:pos x="T70" y="T71"/>
                  </a:cxn>
                  <a:cxn ang="T122">
                    <a:pos x="T72" y="T73"/>
                  </a:cxn>
                  <a:cxn ang="T123">
                    <a:pos x="T74" y="T75"/>
                  </a:cxn>
                  <a:cxn ang="T124">
                    <a:pos x="T76" y="T77"/>
                  </a:cxn>
                  <a:cxn ang="T125">
                    <a:pos x="T78" y="T79"/>
                  </a:cxn>
                  <a:cxn ang="T126">
                    <a:pos x="T80" y="T81"/>
                  </a:cxn>
                  <a:cxn ang="T127">
                    <a:pos x="T82" y="T83"/>
                  </a:cxn>
                  <a:cxn ang="T128">
                    <a:pos x="T84" y="T85"/>
                  </a:cxn>
                </a:cxnLst>
                <a:rect l="T129" t="T130" r="T131" b="T132"/>
                <a:pathLst>
                  <a:path w="45" h="57">
                    <a:moveTo>
                      <a:pt x="21" y="53"/>
                    </a:moveTo>
                    <a:lnTo>
                      <a:pt x="24" y="57"/>
                    </a:lnTo>
                    <a:lnTo>
                      <a:pt x="28" y="57"/>
                    </a:lnTo>
                    <a:lnTo>
                      <a:pt x="31" y="53"/>
                    </a:lnTo>
                    <a:lnTo>
                      <a:pt x="35" y="53"/>
                    </a:lnTo>
                    <a:lnTo>
                      <a:pt x="38" y="48"/>
                    </a:lnTo>
                    <a:lnTo>
                      <a:pt x="41" y="44"/>
                    </a:lnTo>
                    <a:lnTo>
                      <a:pt x="41" y="39"/>
                    </a:lnTo>
                    <a:lnTo>
                      <a:pt x="45" y="35"/>
                    </a:lnTo>
                    <a:lnTo>
                      <a:pt x="45" y="31"/>
                    </a:lnTo>
                    <a:lnTo>
                      <a:pt x="45" y="26"/>
                    </a:lnTo>
                    <a:lnTo>
                      <a:pt x="45" y="22"/>
                    </a:lnTo>
                    <a:lnTo>
                      <a:pt x="45" y="17"/>
                    </a:lnTo>
                    <a:lnTo>
                      <a:pt x="41" y="13"/>
                    </a:lnTo>
                    <a:lnTo>
                      <a:pt x="38" y="9"/>
                    </a:lnTo>
                    <a:lnTo>
                      <a:pt x="35" y="4"/>
                    </a:lnTo>
                    <a:lnTo>
                      <a:pt x="31" y="4"/>
                    </a:lnTo>
                    <a:lnTo>
                      <a:pt x="28" y="0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0"/>
                    </a:lnTo>
                    <a:lnTo>
                      <a:pt x="11" y="4"/>
                    </a:lnTo>
                    <a:lnTo>
                      <a:pt x="7" y="9"/>
                    </a:lnTo>
                    <a:lnTo>
                      <a:pt x="4" y="13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1"/>
                    </a:lnTo>
                    <a:lnTo>
                      <a:pt x="0" y="35"/>
                    </a:lnTo>
                    <a:lnTo>
                      <a:pt x="4" y="39"/>
                    </a:lnTo>
                    <a:lnTo>
                      <a:pt x="4" y="44"/>
                    </a:lnTo>
                    <a:lnTo>
                      <a:pt x="7" y="48"/>
                    </a:lnTo>
                    <a:lnTo>
                      <a:pt x="11" y="53"/>
                    </a:lnTo>
                    <a:lnTo>
                      <a:pt x="14" y="57"/>
                    </a:lnTo>
                    <a:lnTo>
                      <a:pt x="17" y="57"/>
                    </a:lnTo>
                    <a:lnTo>
                      <a:pt x="21" y="57"/>
                    </a:lnTo>
                    <a:lnTo>
                      <a:pt x="21" y="53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7" name="Freeform 264"/>
              <p:cNvSpPr>
                <a:spLocks/>
              </p:cNvSpPr>
              <p:nvPr/>
            </p:nvSpPr>
            <p:spPr bwMode="auto">
              <a:xfrm>
                <a:off x="3856" y="2780"/>
                <a:ext cx="41" cy="57"/>
              </a:xfrm>
              <a:custGeom>
                <a:avLst/>
                <a:gdLst>
                  <a:gd name="T0" fmla="*/ 21 w 41"/>
                  <a:gd name="T1" fmla="*/ 57 h 57"/>
                  <a:gd name="T2" fmla="*/ 24 w 41"/>
                  <a:gd name="T3" fmla="*/ 57 h 57"/>
                  <a:gd name="T4" fmla="*/ 28 w 41"/>
                  <a:gd name="T5" fmla="*/ 57 h 57"/>
                  <a:gd name="T6" fmla="*/ 31 w 41"/>
                  <a:gd name="T7" fmla="*/ 52 h 57"/>
                  <a:gd name="T8" fmla="*/ 35 w 41"/>
                  <a:gd name="T9" fmla="*/ 52 h 57"/>
                  <a:gd name="T10" fmla="*/ 38 w 41"/>
                  <a:gd name="T11" fmla="*/ 48 h 57"/>
                  <a:gd name="T12" fmla="*/ 38 w 41"/>
                  <a:gd name="T13" fmla="*/ 44 h 57"/>
                  <a:gd name="T14" fmla="*/ 41 w 41"/>
                  <a:gd name="T15" fmla="*/ 44 h 57"/>
                  <a:gd name="T16" fmla="*/ 41 w 41"/>
                  <a:gd name="T17" fmla="*/ 39 h 57"/>
                  <a:gd name="T18" fmla="*/ 41 w 41"/>
                  <a:gd name="T19" fmla="*/ 35 h 57"/>
                  <a:gd name="T20" fmla="*/ 41 w 41"/>
                  <a:gd name="T21" fmla="*/ 30 h 57"/>
                  <a:gd name="T22" fmla="*/ 41 w 41"/>
                  <a:gd name="T23" fmla="*/ 26 h 57"/>
                  <a:gd name="T24" fmla="*/ 41 w 41"/>
                  <a:gd name="T25" fmla="*/ 22 h 57"/>
                  <a:gd name="T26" fmla="*/ 41 w 41"/>
                  <a:gd name="T27" fmla="*/ 17 h 57"/>
                  <a:gd name="T28" fmla="*/ 38 w 41"/>
                  <a:gd name="T29" fmla="*/ 13 h 57"/>
                  <a:gd name="T30" fmla="*/ 38 w 41"/>
                  <a:gd name="T31" fmla="*/ 8 h 57"/>
                  <a:gd name="T32" fmla="*/ 35 w 41"/>
                  <a:gd name="T33" fmla="*/ 4 h 57"/>
                  <a:gd name="T34" fmla="*/ 31 w 41"/>
                  <a:gd name="T35" fmla="*/ 4 h 57"/>
                  <a:gd name="T36" fmla="*/ 28 w 41"/>
                  <a:gd name="T37" fmla="*/ 4 h 57"/>
                  <a:gd name="T38" fmla="*/ 24 w 41"/>
                  <a:gd name="T39" fmla="*/ 0 h 57"/>
                  <a:gd name="T40" fmla="*/ 21 w 41"/>
                  <a:gd name="T41" fmla="*/ 0 h 57"/>
                  <a:gd name="T42" fmla="*/ 17 w 41"/>
                  <a:gd name="T43" fmla="*/ 0 h 57"/>
                  <a:gd name="T44" fmla="*/ 14 w 41"/>
                  <a:gd name="T45" fmla="*/ 4 h 57"/>
                  <a:gd name="T46" fmla="*/ 11 w 41"/>
                  <a:gd name="T47" fmla="*/ 4 h 57"/>
                  <a:gd name="T48" fmla="*/ 7 w 41"/>
                  <a:gd name="T49" fmla="*/ 4 h 57"/>
                  <a:gd name="T50" fmla="*/ 4 w 41"/>
                  <a:gd name="T51" fmla="*/ 8 h 57"/>
                  <a:gd name="T52" fmla="*/ 4 w 41"/>
                  <a:gd name="T53" fmla="*/ 13 h 57"/>
                  <a:gd name="T54" fmla="*/ 0 w 41"/>
                  <a:gd name="T55" fmla="*/ 17 h 57"/>
                  <a:gd name="T56" fmla="*/ 0 w 41"/>
                  <a:gd name="T57" fmla="*/ 22 h 57"/>
                  <a:gd name="T58" fmla="*/ 0 w 41"/>
                  <a:gd name="T59" fmla="*/ 26 h 57"/>
                  <a:gd name="T60" fmla="*/ 0 w 41"/>
                  <a:gd name="T61" fmla="*/ 30 h 57"/>
                  <a:gd name="T62" fmla="*/ 0 w 41"/>
                  <a:gd name="T63" fmla="*/ 35 h 57"/>
                  <a:gd name="T64" fmla="*/ 0 w 41"/>
                  <a:gd name="T65" fmla="*/ 39 h 57"/>
                  <a:gd name="T66" fmla="*/ 0 w 41"/>
                  <a:gd name="T67" fmla="*/ 44 h 57"/>
                  <a:gd name="T68" fmla="*/ 4 w 41"/>
                  <a:gd name="T69" fmla="*/ 44 h 57"/>
                  <a:gd name="T70" fmla="*/ 4 w 41"/>
                  <a:gd name="T71" fmla="*/ 48 h 57"/>
                  <a:gd name="T72" fmla="*/ 7 w 41"/>
                  <a:gd name="T73" fmla="*/ 52 h 57"/>
                  <a:gd name="T74" fmla="*/ 11 w 41"/>
                  <a:gd name="T75" fmla="*/ 52 h 57"/>
                  <a:gd name="T76" fmla="*/ 14 w 41"/>
                  <a:gd name="T77" fmla="*/ 57 h 57"/>
                  <a:gd name="T78" fmla="*/ 17 w 41"/>
                  <a:gd name="T79" fmla="*/ 57 h 57"/>
                  <a:gd name="T80" fmla="*/ 21 w 41"/>
                  <a:gd name="T81" fmla="*/ 57 h 57"/>
                  <a:gd name="T82" fmla="*/ 21 w 41"/>
                  <a:gd name="T83" fmla="*/ 57 h 57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  <a:gd name="T99" fmla="*/ 0 60000 65536"/>
                  <a:gd name="T100" fmla="*/ 0 60000 65536"/>
                  <a:gd name="T101" fmla="*/ 0 60000 65536"/>
                  <a:gd name="T102" fmla="*/ 0 60000 65536"/>
                  <a:gd name="T103" fmla="*/ 0 60000 65536"/>
                  <a:gd name="T104" fmla="*/ 0 60000 65536"/>
                  <a:gd name="T105" fmla="*/ 0 60000 65536"/>
                  <a:gd name="T106" fmla="*/ 0 60000 65536"/>
                  <a:gd name="T107" fmla="*/ 0 60000 65536"/>
                  <a:gd name="T108" fmla="*/ 0 60000 65536"/>
                  <a:gd name="T109" fmla="*/ 0 60000 65536"/>
                  <a:gd name="T110" fmla="*/ 0 60000 65536"/>
                  <a:gd name="T111" fmla="*/ 0 60000 65536"/>
                  <a:gd name="T112" fmla="*/ 0 60000 65536"/>
                  <a:gd name="T113" fmla="*/ 0 60000 65536"/>
                  <a:gd name="T114" fmla="*/ 0 60000 65536"/>
                  <a:gd name="T115" fmla="*/ 0 60000 65536"/>
                  <a:gd name="T116" fmla="*/ 0 60000 65536"/>
                  <a:gd name="T117" fmla="*/ 0 60000 65536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w 41"/>
                  <a:gd name="T127" fmla="*/ 0 h 57"/>
                  <a:gd name="T128" fmla="*/ 41 w 41"/>
                  <a:gd name="T129" fmla="*/ 57 h 57"/>
                </a:gdLst>
                <a:ahLst/>
                <a:cxnLst>
                  <a:cxn ang="T84">
                    <a:pos x="T0" y="T1"/>
                  </a:cxn>
                  <a:cxn ang="T85">
                    <a:pos x="T2" y="T3"/>
                  </a:cxn>
                  <a:cxn ang="T86">
                    <a:pos x="T4" y="T5"/>
                  </a:cxn>
                  <a:cxn ang="T87">
                    <a:pos x="T6" y="T7"/>
                  </a:cxn>
                  <a:cxn ang="T88">
                    <a:pos x="T8" y="T9"/>
                  </a:cxn>
                  <a:cxn ang="T89">
                    <a:pos x="T10" y="T11"/>
                  </a:cxn>
                  <a:cxn ang="T90">
                    <a:pos x="T12" y="T13"/>
                  </a:cxn>
                  <a:cxn ang="T91">
                    <a:pos x="T14" y="T15"/>
                  </a:cxn>
                  <a:cxn ang="T92">
                    <a:pos x="T16" y="T17"/>
                  </a:cxn>
                  <a:cxn ang="T93">
                    <a:pos x="T18" y="T19"/>
                  </a:cxn>
                  <a:cxn ang="T94">
                    <a:pos x="T20" y="T21"/>
                  </a:cxn>
                  <a:cxn ang="T95">
                    <a:pos x="T22" y="T23"/>
                  </a:cxn>
                  <a:cxn ang="T96">
                    <a:pos x="T24" y="T25"/>
                  </a:cxn>
                  <a:cxn ang="T97">
                    <a:pos x="T26" y="T27"/>
                  </a:cxn>
                  <a:cxn ang="T98">
                    <a:pos x="T28" y="T29"/>
                  </a:cxn>
                  <a:cxn ang="T99">
                    <a:pos x="T30" y="T31"/>
                  </a:cxn>
                  <a:cxn ang="T100">
                    <a:pos x="T32" y="T33"/>
                  </a:cxn>
                  <a:cxn ang="T101">
                    <a:pos x="T34" y="T35"/>
                  </a:cxn>
                  <a:cxn ang="T102">
                    <a:pos x="T36" y="T37"/>
                  </a:cxn>
                  <a:cxn ang="T103">
                    <a:pos x="T38" y="T39"/>
                  </a:cxn>
                  <a:cxn ang="T104">
                    <a:pos x="T40" y="T41"/>
                  </a:cxn>
                  <a:cxn ang="T105">
                    <a:pos x="T42" y="T43"/>
                  </a:cxn>
                  <a:cxn ang="T106">
                    <a:pos x="T44" y="T45"/>
                  </a:cxn>
                  <a:cxn ang="T107">
                    <a:pos x="T46" y="T47"/>
                  </a:cxn>
                  <a:cxn ang="T108">
                    <a:pos x="T48" y="T49"/>
                  </a:cxn>
                  <a:cxn ang="T109">
                    <a:pos x="T50" y="T51"/>
                  </a:cxn>
                  <a:cxn ang="T110">
                    <a:pos x="T52" y="T53"/>
                  </a:cxn>
                  <a:cxn ang="T111">
                    <a:pos x="T54" y="T55"/>
                  </a:cxn>
                  <a:cxn ang="T112">
                    <a:pos x="T56" y="T57"/>
                  </a:cxn>
                  <a:cxn ang="T113">
                    <a:pos x="T58" y="T59"/>
                  </a:cxn>
                  <a:cxn ang="T114">
                    <a:pos x="T60" y="T61"/>
                  </a:cxn>
                  <a:cxn ang="T115">
                    <a:pos x="T62" y="T63"/>
                  </a:cxn>
                  <a:cxn ang="T116">
                    <a:pos x="T64" y="T65"/>
                  </a:cxn>
                  <a:cxn ang="T117">
                    <a:pos x="T66" y="T67"/>
                  </a:cxn>
                  <a:cxn ang="T118">
                    <a:pos x="T68" y="T69"/>
                  </a:cxn>
                  <a:cxn ang="T119">
                    <a:pos x="T70" y="T71"/>
                  </a:cxn>
                  <a:cxn ang="T120">
                    <a:pos x="T72" y="T73"/>
                  </a:cxn>
                  <a:cxn ang="T121">
                    <a:pos x="T74" y="T75"/>
                  </a:cxn>
                  <a:cxn ang="T122">
                    <a:pos x="T76" y="T77"/>
                  </a:cxn>
                  <a:cxn ang="T123">
                    <a:pos x="T78" y="T79"/>
                  </a:cxn>
                  <a:cxn ang="T124">
                    <a:pos x="T80" y="T81"/>
                  </a:cxn>
                  <a:cxn ang="T125">
                    <a:pos x="T82" y="T83"/>
                  </a:cxn>
                </a:cxnLst>
                <a:rect l="T126" t="T127" r="T128" b="T129"/>
                <a:pathLst>
                  <a:path w="41" h="57">
                    <a:moveTo>
                      <a:pt x="21" y="57"/>
                    </a:moveTo>
                    <a:lnTo>
                      <a:pt x="24" y="57"/>
                    </a:lnTo>
                    <a:lnTo>
                      <a:pt x="28" y="57"/>
                    </a:lnTo>
                    <a:lnTo>
                      <a:pt x="31" y="52"/>
                    </a:lnTo>
                    <a:lnTo>
                      <a:pt x="35" y="52"/>
                    </a:lnTo>
                    <a:lnTo>
                      <a:pt x="38" y="48"/>
                    </a:lnTo>
                    <a:lnTo>
                      <a:pt x="38" y="44"/>
                    </a:lnTo>
                    <a:lnTo>
                      <a:pt x="41" y="44"/>
                    </a:lnTo>
                    <a:lnTo>
                      <a:pt x="41" y="39"/>
                    </a:lnTo>
                    <a:lnTo>
                      <a:pt x="41" y="35"/>
                    </a:lnTo>
                    <a:lnTo>
                      <a:pt x="41" y="30"/>
                    </a:lnTo>
                    <a:lnTo>
                      <a:pt x="41" y="26"/>
                    </a:lnTo>
                    <a:lnTo>
                      <a:pt x="41" y="22"/>
                    </a:lnTo>
                    <a:lnTo>
                      <a:pt x="41" y="17"/>
                    </a:lnTo>
                    <a:lnTo>
                      <a:pt x="38" y="13"/>
                    </a:lnTo>
                    <a:lnTo>
                      <a:pt x="38" y="8"/>
                    </a:lnTo>
                    <a:lnTo>
                      <a:pt x="35" y="4"/>
                    </a:lnTo>
                    <a:lnTo>
                      <a:pt x="31" y="4"/>
                    </a:lnTo>
                    <a:lnTo>
                      <a:pt x="28" y="4"/>
                    </a:lnTo>
                    <a:lnTo>
                      <a:pt x="24" y="0"/>
                    </a:lnTo>
                    <a:lnTo>
                      <a:pt x="21" y="0"/>
                    </a:lnTo>
                    <a:lnTo>
                      <a:pt x="17" y="0"/>
                    </a:lnTo>
                    <a:lnTo>
                      <a:pt x="14" y="4"/>
                    </a:lnTo>
                    <a:lnTo>
                      <a:pt x="11" y="4"/>
                    </a:lnTo>
                    <a:lnTo>
                      <a:pt x="7" y="4"/>
                    </a:lnTo>
                    <a:lnTo>
                      <a:pt x="4" y="8"/>
                    </a:lnTo>
                    <a:lnTo>
                      <a:pt x="4" y="13"/>
                    </a:lnTo>
                    <a:lnTo>
                      <a:pt x="0" y="17"/>
                    </a:lnTo>
                    <a:lnTo>
                      <a:pt x="0" y="22"/>
                    </a:lnTo>
                    <a:lnTo>
                      <a:pt x="0" y="26"/>
                    </a:lnTo>
                    <a:lnTo>
                      <a:pt x="0" y="30"/>
                    </a:lnTo>
                    <a:lnTo>
                      <a:pt x="0" y="35"/>
                    </a:lnTo>
                    <a:lnTo>
                      <a:pt x="0" y="39"/>
                    </a:lnTo>
                    <a:lnTo>
                      <a:pt x="0" y="44"/>
                    </a:lnTo>
                    <a:lnTo>
                      <a:pt x="4" y="44"/>
                    </a:lnTo>
                    <a:lnTo>
                      <a:pt x="4" y="48"/>
                    </a:lnTo>
                    <a:lnTo>
                      <a:pt x="7" y="52"/>
                    </a:lnTo>
                    <a:lnTo>
                      <a:pt x="11" y="52"/>
                    </a:lnTo>
                    <a:lnTo>
                      <a:pt x="14" y="57"/>
                    </a:lnTo>
                    <a:lnTo>
                      <a:pt x="17" y="57"/>
                    </a:lnTo>
                    <a:lnTo>
                      <a:pt x="21" y="57"/>
                    </a:lnTo>
                    <a:close/>
                  </a:path>
                </a:pathLst>
              </a:custGeom>
              <a:solidFill>
                <a:srgbClr val="000000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8" name="Line 265"/>
              <p:cNvSpPr>
                <a:spLocks noChangeShapeType="1"/>
              </p:cNvSpPr>
              <p:nvPr/>
            </p:nvSpPr>
            <p:spPr bwMode="auto">
              <a:xfrm flipV="1">
                <a:off x="3873" y="2573"/>
                <a:ext cx="4" cy="941"/>
              </a:xfrm>
              <a:prstGeom prst="line">
                <a:avLst/>
              </a:prstGeom>
              <a:noFill/>
              <a:ln w="38100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59" name="Line 266"/>
              <p:cNvSpPr>
                <a:spLocks noChangeShapeType="1"/>
              </p:cNvSpPr>
              <p:nvPr/>
            </p:nvSpPr>
            <p:spPr bwMode="auto">
              <a:xfrm flipH="1">
                <a:off x="3142" y="2573"/>
                <a:ext cx="731" cy="1"/>
              </a:xfrm>
              <a:prstGeom prst="line">
                <a:avLst/>
              </a:prstGeom>
              <a:noFill/>
              <a:ln w="222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60" name="Line 267"/>
              <p:cNvSpPr>
                <a:spLocks noChangeShapeType="1"/>
              </p:cNvSpPr>
              <p:nvPr/>
            </p:nvSpPr>
            <p:spPr bwMode="auto">
              <a:xfrm>
                <a:off x="3093" y="2070"/>
                <a:ext cx="784" cy="0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1" name="Line 268"/>
              <p:cNvSpPr>
                <a:spLocks noChangeShapeType="1"/>
              </p:cNvSpPr>
              <p:nvPr/>
            </p:nvSpPr>
            <p:spPr bwMode="auto">
              <a:xfrm>
                <a:off x="3877" y="2070"/>
                <a:ext cx="0" cy="499"/>
              </a:xfrm>
              <a:prstGeom prst="line">
                <a:avLst/>
              </a:prstGeom>
              <a:noFill/>
              <a:ln w="381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262" name="Text Box 269"/>
              <p:cNvSpPr txBox="1">
                <a:spLocks noChangeArrowheads="1"/>
              </p:cNvSpPr>
              <p:nvPr/>
            </p:nvSpPr>
            <p:spPr bwMode="auto">
              <a:xfrm>
                <a:off x="3018" y="1823"/>
                <a:ext cx="883" cy="21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CC"/>
                    </a:solidFill>
                  </a:rPr>
                  <a:t>ALUcontrol3</a:t>
                </a:r>
              </a:p>
            </p:txBody>
          </p:sp>
          <p:sp>
            <p:nvSpPr>
              <p:cNvPr id="263" name="Text Box 270"/>
              <p:cNvSpPr txBox="1">
                <a:spLocks noChangeArrowheads="1"/>
              </p:cNvSpPr>
              <p:nvPr/>
            </p:nvSpPr>
            <p:spPr bwMode="auto">
              <a:xfrm>
                <a:off x="2908" y="1954"/>
                <a:ext cx="196" cy="23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b="1"/>
                  <a:t>0</a:t>
                </a:r>
              </a:p>
            </p:txBody>
          </p:sp>
          <p:sp>
            <p:nvSpPr>
              <p:cNvPr id="264" name="Text Box 271"/>
              <p:cNvSpPr txBox="1">
                <a:spLocks noChangeArrowheads="1"/>
              </p:cNvSpPr>
              <p:nvPr/>
            </p:nvSpPr>
            <p:spPr bwMode="auto">
              <a:xfrm>
                <a:off x="3018" y="2283"/>
                <a:ext cx="883" cy="21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CC"/>
                    </a:solidFill>
                  </a:rPr>
                  <a:t>ALUcontrol2</a:t>
                </a:r>
              </a:p>
            </p:txBody>
          </p:sp>
          <p:sp>
            <p:nvSpPr>
              <p:cNvPr id="265" name="Text Box 272"/>
              <p:cNvSpPr txBox="1">
                <a:spLocks noChangeArrowheads="1"/>
              </p:cNvSpPr>
              <p:nvPr/>
            </p:nvSpPr>
            <p:spPr bwMode="auto">
              <a:xfrm>
                <a:off x="2990" y="2770"/>
                <a:ext cx="883" cy="21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CC"/>
                    </a:solidFill>
                  </a:rPr>
                  <a:t>ALUcontrol1</a:t>
                </a:r>
              </a:p>
            </p:txBody>
          </p:sp>
          <p:sp>
            <p:nvSpPr>
              <p:cNvPr id="266" name="Text Box 273"/>
              <p:cNvSpPr txBox="1">
                <a:spLocks noChangeArrowheads="1"/>
              </p:cNvSpPr>
              <p:nvPr/>
            </p:nvSpPr>
            <p:spPr bwMode="auto">
              <a:xfrm>
                <a:off x="2951" y="3276"/>
                <a:ext cx="883" cy="21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600" b="1">
                    <a:solidFill>
                      <a:srgbClr val="0000CC"/>
                    </a:solidFill>
                  </a:rPr>
                  <a:t>ALUcontrol0</a:t>
                </a:r>
              </a:p>
            </p:txBody>
          </p:sp>
          <p:sp>
            <p:nvSpPr>
              <p:cNvPr id="267" name="Text Box 274"/>
              <p:cNvSpPr txBox="1">
                <a:spLocks noChangeArrowheads="1"/>
              </p:cNvSpPr>
              <p:nvPr/>
            </p:nvSpPr>
            <p:spPr bwMode="auto">
              <a:xfrm>
                <a:off x="2193" y="1265"/>
                <a:ext cx="1535" cy="25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="1" dirty="0">
                    <a:solidFill>
                      <a:srgbClr val="0000CC"/>
                    </a:solidFill>
                  </a:rPr>
                  <a:t>ALU Control block</a:t>
                </a:r>
              </a:p>
            </p:txBody>
          </p:sp>
          <p:sp>
            <p:nvSpPr>
              <p:cNvPr id="268" name="Text Box 275"/>
              <p:cNvSpPr txBox="1">
                <a:spLocks noChangeArrowheads="1"/>
              </p:cNvSpPr>
              <p:nvPr/>
            </p:nvSpPr>
            <p:spPr bwMode="auto">
              <a:xfrm>
                <a:off x="1502" y="1013"/>
                <a:ext cx="601" cy="25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20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ALUop</a:t>
                </a:r>
                <a:endParaRPr lang="en-US" sz="20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269" name="Text Box 276"/>
              <p:cNvSpPr txBox="1">
                <a:spLocks noChangeArrowheads="1"/>
              </p:cNvSpPr>
              <p:nvPr/>
            </p:nvSpPr>
            <p:spPr bwMode="auto">
              <a:xfrm>
                <a:off x="1824" y="1584"/>
                <a:ext cx="1056" cy="21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b="1" dirty="0"/>
                  <a:t>ALUOp0</a:t>
                </a:r>
                <a:r>
                  <a:rPr lang="en-US" sz="1600" dirty="0"/>
                  <a:t> (LSB)</a:t>
                </a:r>
              </a:p>
            </p:txBody>
          </p:sp>
          <p:sp>
            <p:nvSpPr>
              <p:cNvPr id="270" name="Text Box 277"/>
              <p:cNvSpPr txBox="1">
                <a:spLocks noChangeArrowheads="1"/>
              </p:cNvSpPr>
              <p:nvPr/>
            </p:nvSpPr>
            <p:spPr bwMode="auto">
              <a:xfrm>
                <a:off x="1771" y="1894"/>
                <a:ext cx="720" cy="368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600" b="1" dirty="0"/>
                  <a:t>ALUOp1 </a:t>
                </a:r>
                <a:r>
                  <a:rPr lang="en-US" sz="1600" dirty="0"/>
                  <a:t>(MSB)</a:t>
                </a:r>
              </a:p>
            </p:txBody>
          </p:sp>
          <p:sp>
            <p:nvSpPr>
              <p:cNvPr id="271" name="Text Box 278"/>
              <p:cNvSpPr txBox="1">
                <a:spLocks noChangeArrowheads="1"/>
              </p:cNvSpPr>
              <p:nvPr/>
            </p:nvSpPr>
            <p:spPr bwMode="auto">
              <a:xfrm>
                <a:off x="1287" y="2481"/>
                <a:ext cx="284" cy="23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/>
                  <a:t>F3</a:t>
                </a:r>
              </a:p>
            </p:txBody>
          </p:sp>
          <p:sp>
            <p:nvSpPr>
              <p:cNvPr id="272" name="Text Box 279"/>
              <p:cNvSpPr txBox="1">
                <a:spLocks noChangeArrowheads="1"/>
              </p:cNvSpPr>
              <p:nvPr/>
            </p:nvSpPr>
            <p:spPr bwMode="auto">
              <a:xfrm>
                <a:off x="1296" y="2832"/>
                <a:ext cx="284" cy="23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/>
                  <a:t>F2</a:t>
                </a:r>
              </a:p>
            </p:txBody>
          </p:sp>
          <p:sp>
            <p:nvSpPr>
              <p:cNvPr id="273" name="Text Box 280"/>
              <p:cNvSpPr txBox="1">
                <a:spLocks noChangeArrowheads="1"/>
              </p:cNvSpPr>
              <p:nvPr/>
            </p:nvSpPr>
            <p:spPr bwMode="auto">
              <a:xfrm>
                <a:off x="1296" y="3120"/>
                <a:ext cx="284" cy="23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/>
                  <a:t>F1</a:t>
                </a:r>
              </a:p>
            </p:txBody>
          </p:sp>
          <p:sp>
            <p:nvSpPr>
              <p:cNvPr id="274" name="Text Box 281"/>
              <p:cNvSpPr txBox="1">
                <a:spLocks noChangeArrowheads="1"/>
              </p:cNvSpPr>
              <p:nvPr/>
            </p:nvSpPr>
            <p:spPr bwMode="auto">
              <a:xfrm>
                <a:off x="1296" y="3504"/>
                <a:ext cx="284" cy="23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/>
                  <a:t>F0</a:t>
                </a:r>
              </a:p>
            </p:txBody>
          </p:sp>
          <p:sp>
            <p:nvSpPr>
              <p:cNvPr id="275" name="Text Box 282"/>
              <p:cNvSpPr txBox="1">
                <a:spLocks noChangeArrowheads="1"/>
              </p:cNvSpPr>
              <p:nvPr/>
            </p:nvSpPr>
            <p:spPr bwMode="auto">
              <a:xfrm>
                <a:off x="528" y="2928"/>
                <a:ext cx="508" cy="23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800" dirty="0"/>
                  <a:t>F(5-0)</a:t>
                </a:r>
              </a:p>
            </p:txBody>
          </p:sp>
        </p:grpSp>
        <p:cxnSp>
          <p:nvCxnSpPr>
            <p:cNvPr id="216" name="Straight Connector 215"/>
            <p:cNvCxnSpPr/>
            <p:nvPr/>
          </p:nvCxnSpPr>
          <p:spPr>
            <a:xfrm flipH="1">
              <a:off x="2828528" y="2003954"/>
              <a:ext cx="270669" cy="104775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7" name="Text Box 282"/>
            <p:cNvSpPr txBox="1">
              <a:spLocks noChangeArrowheads="1"/>
            </p:cNvSpPr>
            <p:nvPr/>
          </p:nvSpPr>
          <p:spPr bwMode="auto">
            <a:xfrm>
              <a:off x="2682199" y="1865454"/>
              <a:ext cx="269625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dirty="0"/>
                <a:t>2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05607731"/>
      </p:ext>
    </p:extLst>
  </p:cSld>
  <p:clrMapOvr>
    <a:masterClrMapping/>
  </p:clrMapOvr>
  <p:transition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Finale: Control Design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29</a:t>
            </a:fld>
            <a:endParaRPr dirty="0"/>
          </a:p>
        </p:txBody>
      </p:sp>
      <p:sp>
        <p:nvSpPr>
          <p:cNvPr id="73" name="Content Placeholder 9"/>
          <p:cNvSpPr>
            <a:spLocks noGrp="1"/>
          </p:cNvSpPr>
          <p:nvPr>
            <p:ph idx="1"/>
          </p:nvPr>
        </p:nvSpPr>
        <p:spPr>
          <a:xfrm>
            <a:off x="457200" y="1343379"/>
            <a:ext cx="8229600" cy="4191000"/>
          </a:xfrm>
        </p:spPr>
        <p:txBody>
          <a:bodyPr/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We have now considered all individual signals and their expected values</a:t>
            </a:r>
          </a:p>
          <a:p>
            <a:pPr marL="631825" lvl="1" indent="-269875">
              <a:buClr>
                <a:srgbClr val="0000FF"/>
              </a:buClr>
              <a:buSzPct val="80000"/>
              <a:buFont typeface="Wingdings"/>
              <a:buChar char="è"/>
            </a:pPr>
            <a:r>
              <a:rPr lang="en-US" dirty="0">
                <a:sym typeface="Wingdings" pitchFamily="2" charset="2"/>
              </a:rPr>
              <a:t>Ready to design the controller itself</a:t>
            </a:r>
            <a:endParaRPr lang="en-US" dirty="0"/>
          </a:p>
          <a:p>
            <a:pPr marL="271463" indent="-271463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dirty="0"/>
              <a:t>Typical digital design steps:</a:t>
            </a:r>
          </a:p>
          <a:p>
            <a:pPr marL="631825" lvl="1" indent="-269875"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Fill in truth table</a:t>
            </a:r>
          </a:p>
          <a:p>
            <a:pPr marL="982663" lvl="2" indent="-2603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006600"/>
                </a:solidFill>
                <a:sym typeface="Wingdings" pitchFamily="2" charset="2"/>
              </a:rPr>
              <a:t>Input</a:t>
            </a:r>
            <a:r>
              <a:rPr lang="en-US" b="1" dirty="0">
                <a:sym typeface="Wingdings" pitchFamily="2" charset="2"/>
              </a:rPr>
              <a:t>:</a:t>
            </a:r>
            <a:r>
              <a:rPr lang="en-US" b="1" dirty="0">
                <a:solidFill>
                  <a:srgbClr val="006600"/>
                </a:solidFill>
                <a:sym typeface="Wingdings" pitchFamily="2" charset="2"/>
              </a:rPr>
              <a:t> </a:t>
            </a:r>
            <a:r>
              <a:rPr lang="en-US" dirty="0" err="1">
                <a:sym typeface="Wingdings" pitchFamily="2" charset="2"/>
              </a:rPr>
              <a:t>Opcode</a:t>
            </a:r>
            <a:endParaRPr lang="en-US" dirty="0">
              <a:sym typeface="Wingdings" pitchFamily="2" charset="2"/>
            </a:endParaRPr>
          </a:p>
          <a:p>
            <a:pPr marL="982663" lvl="2" indent="-260350">
              <a:buFont typeface="Wingdings" panose="05000000000000000000" pitchFamily="2" charset="2"/>
              <a:buChar char="§"/>
            </a:pPr>
            <a:r>
              <a:rPr lang="en-US" b="1" dirty="0">
                <a:solidFill>
                  <a:srgbClr val="C00000"/>
                </a:solidFill>
                <a:sym typeface="Wingdings" pitchFamily="2" charset="2"/>
              </a:rPr>
              <a:t>Output</a:t>
            </a:r>
            <a:r>
              <a:rPr lang="en-US" b="1" dirty="0">
                <a:sym typeface="Wingdings" pitchFamily="2" charset="2"/>
              </a:rPr>
              <a:t>: </a:t>
            </a:r>
            <a:r>
              <a:rPr lang="en-US" dirty="0">
                <a:sym typeface="Wingdings" pitchFamily="2" charset="2"/>
              </a:rPr>
              <a:t>Various control signals as discussed</a:t>
            </a:r>
          </a:p>
          <a:p>
            <a:pPr marL="631825" lvl="1" indent="-269875"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Derive simplified expression for each signal</a:t>
            </a:r>
          </a:p>
        </p:txBody>
      </p:sp>
    </p:spTree>
    <p:extLst>
      <p:ext uri="{BB962C8B-B14F-4D97-AF65-F5344CB8AC3E}">
        <p14:creationId xmlns:p14="http://schemas.microsoft.com/office/powerpoint/2010/main" val="1659593685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PPTLabsHighlightBulletsSlide20140701095414858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81000"/>
            <a:ext cx="8382000" cy="990600"/>
          </a:xfrm>
        </p:spPr>
        <p:txBody>
          <a:bodyPr>
            <a:normAutofit/>
          </a:bodyPr>
          <a:lstStyle/>
          <a:p>
            <a:pPr marL="1976438" indent="-1976438" eaLnBrk="1" hangingPunct="1"/>
            <a:r>
              <a:rPr lang="en-GB" sz="3600" dirty="0">
                <a:solidFill>
                  <a:srgbClr val="0000FF"/>
                </a:solidFill>
              </a:rPr>
              <a:t>Lecture #12: Processor: Control</a:t>
            </a:r>
          </a:p>
        </p:txBody>
      </p:sp>
      <p:sp>
        <p:nvSpPr>
          <p:cNvPr id="14339" name="HighlightTextShape201406201824391195"/>
          <p:cNvSpPr>
            <a:spLocks noGrp="1" noChangeArrowheads="1"/>
          </p:cNvSpPr>
          <p:nvPr>
            <p:ph idx="1"/>
          </p:nvPr>
        </p:nvSpPr>
        <p:spPr>
          <a:xfrm>
            <a:off x="418641" y="1371600"/>
            <a:ext cx="8420559" cy="5262880"/>
          </a:xfrm>
        </p:spPr>
        <p:txBody>
          <a:bodyPr>
            <a:normAutofit/>
          </a:bodyPr>
          <a:lstStyle/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Identified Control Signals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Generating Control Signals: Idea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The Control Unit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Control Signals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ALU Control Signal</a:t>
            </a:r>
          </a:p>
          <a:p>
            <a:pPr marL="514350" indent="-514350" eaLnBrk="1" hangingPunct="1">
              <a:spcBef>
                <a:spcPts val="600"/>
              </a:spcBef>
              <a:buClrTx/>
              <a:buSzPct val="100000"/>
              <a:buFont typeface="+mj-lt"/>
              <a:buAutoNum type="arabicPeriod"/>
            </a:pPr>
            <a:r>
              <a:rPr lang="en-GB" sz="2800" dirty="0"/>
              <a:t>Instruction Execution</a:t>
            </a:r>
            <a:endParaRPr lang="en-GB" sz="2400" dirty="0"/>
          </a:p>
        </p:txBody>
      </p:sp>
      <p:sp>
        <p:nvSpPr>
          <p:cNvPr id="14340" name="Footer Placeholder 5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</a:t>
            </a:fld>
            <a:endParaRPr dirty="0"/>
          </a:p>
        </p:txBody>
      </p:sp>
      <p:sp>
        <p:nvSpPr>
          <p:cNvPr id="12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8607696"/>
      </p:ext>
    </p:extLst>
  </p:cSld>
  <p:clrMapOvr>
    <a:masterClrMapping/>
  </p:clrMapOvr>
  <p:transition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30</a:t>
            </a:fld>
            <a:endParaRPr dirty="0"/>
          </a:p>
        </p:txBody>
      </p:sp>
      <p:grpSp>
        <p:nvGrpSpPr>
          <p:cNvPr id="8" name="Group 7"/>
          <p:cNvGrpSpPr/>
          <p:nvPr/>
        </p:nvGrpSpPr>
        <p:grpSpPr>
          <a:xfrm>
            <a:off x="424512" y="22066"/>
            <a:ext cx="8706597" cy="6714014"/>
            <a:chOff x="424512" y="-160814"/>
            <a:chExt cx="8706597" cy="6714014"/>
          </a:xfrm>
        </p:grpSpPr>
        <p:grpSp>
          <p:nvGrpSpPr>
            <p:cNvPr id="9" name="Group 8"/>
            <p:cNvGrpSpPr/>
            <p:nvPr/>
          </p:nvGrpSpPr>
          <p:grpSpPr>
            <a:xfrm>
              <a:off x="424512" y="228600"/>
              <a:ext cx="8567088" cy="6324600"/>
              <a:chOff x="533400" y="304800"/>
              <a:chExt cx="8567088" cy="6324600"/>
            </a:xfrm>
          </p:grpSpPr>
          <p:sp>
            <p:nvSpPr>
              <p:cNvPr id="12" name="Rounded Rectangle 11"/>
              <p:cNvSpPr/>
              <p:nvPr/>
            </p:nvSpPr>
            <p:spPr>
              <a:xfrm>
                <a:off x="4419600" y="6019800"/>
                <a:ext cx="1371600" cy="60960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000" b="1" dirty="0">
                    <a:solidFill>
                      <a:srgbClr val="C00000"/>
                    </a:solidFill>
                  </a:rPr>
                  <a:t>ALU Control</a:t>
                </a:r>
              </a:p>
            </p:txBody>
          </p:sp>
          <p:sp>
            <p:nvSpPr>
              <p:cNvPr id="13" name="Line 16"/>
              <p:cNvSpPr>
                <a:spLocks noChangeShapeType="1"/>
              </p:cNvSpPr>
              <p:nvPr/>
            </p:nvSpPr>
            <p:spPr bwMode="auto">
              <a:xfrm>
                <a:off x="3648844" y="4495800"/>
                <a:ext cx="0" cy="268288"/>
              </a:xfrm>
              <a:prstGeom prst="line">
                <a:avLst/>
              </a:prstGeom>
              <a:noFill/>
              <a:ln w="12700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5" name="Line 28"/>
              <p:cNvSpPr>
                <a:spLocks noChangeShapeType="1"/>
              </p:cNvSpPr>
              <p:nvPr/>
            </p:nvSpPr>
            <p:spPr bwMode="auto">
              <a:xfrm flipV="1">
                <a:off x="4191000" y="3200400"/>
                <a:ext cx="1371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6" name="Line 29"/>
              <p:cNvSpPr>
                <a:spLocks noChangeShapeType="1"/>
              </p:cNvSpPr>
              <p:nvPr/>
            </p:nvSpPr>
            <p:spPr bwMode="auto">
              <a:xfrm>
                <a:off x="4267200" y="4191000"/>
                <a:ext cx="930002" cy="111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cxnSp>
            <p:nvCxnSpPr>
              <p:cNvPr id="17" name="Straight Connector 16"/>
              <p:cNvCxnSpPr>
                <a:endCxn id="32" idx="0"/>
              </p:cNvCxnSpPr>
              <p:nvPr/>
            </p:nvCxnSpPr>
            <p:spPr>
              <a:xfrm>
                <a:off x="1259786" y="3067051"/>
                <a:ext cx="1300651" cy="57149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Connector 17"/>
              <p:cNvCxnSpPr>
                <a:endCxn id="33" idx="0"/>
              </p:cNvCxnSpPr>
              <p:nvPr/>
            </p:nvCxnSpPr>
            <p:spPr>
              <a:xfrm flipV="1">
                <a:off x="1259786" y="3505200"/>
                <a:ext cx="1300651" cy="209551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Straight Connector 18"/>
              <p:cNvCxnSpPr/>
              <p:nvPr/>
            </p:nvCxnSpPr>
            <p:spPr>
              <a:xfrm>
                <a:off x="1285336" y="4433977"/>
                <a:ext cx="957532" cy="0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" name="Text Box 309"/>
              <p:cNvSpPr txBox="1">
                <a:spLocks noChangeArrowheads="1"/>
              </p:cNvSpPr>
              <p:nvPr/>
            </p:nvSpPr>
            <p:spPr bwMode="auto">
              <a:xfrm>
                <a:off x="1296485" y="2819400"/>
                <a:ext cx="984565" cy="24622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>
                    <a:latin typeface="Verdana" pitchFamily="34" charset="0"/>
                  </a:rPr>
                  <a:t>Inst [25:21]</a:t>
                </a:r>
              </a:p>
            </p:txBody>
          </p:sp>
          <p:sp>
            <p:nvSpPr>
              <p:cNvPr id="22" name="Text Box 310"/>
              <p:cNvSpPr txBox="1">
                <a:spLocks noChangeArrowheads="1"/>
              </p:cNvSpPr>
              <p:nvPr/>
            </p:nvSpPr>
            <p:spPr bwMode="auto">
              <a:xfrm rot="21202696">
                <a:off x="1277064" y="3379355"/>
                <a:ext cx="984565" cy="24622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>
                    <a:latin typeface="Verdana" pitchFamily="34" charset="0"/>
                  </a:rPr>
                  <a:t>Inst [20:16]</a:t>
                </a:r>
              </a:p>
            </p:txBody>
          </p:sp>
          <p:sp>
            <p:nvSpPr>
              <p:cNvPr id="23" name="Text Box 324"/>
              <p:cNvSpPr txBox="1">
                <a:spLocks noChangeArrowheads="1"/>
              </p:cNvSpPr>
              <p:nvPr/>
            </p:nvSpPr>
            <p:spPr bwMode="auto">
              <a:xfrm>
                <a:off x="1266056" y="4419600"/>
                <a:ext cx="984565" cy="24622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>
                    <a:latin typeface="Verdana" pitchFamily="34" charset="0"/>
                  </a:rPr>
                  <a:t>Inst [15:11]</a:t>
                </a:r>
              </a:p>
            </p:txBody>
          </p:sp>
          <p:sp>
            <p:nvSpPr>
              <p:cNvPr id="24" name="Rounded Rectangle 23"/>
              <p:cNvSpPr/>
              <p:nvPr/>
            </p:nvSpPr>
            <p:spPr>
              <a:xfrm>
                <a:off x="2250328" y="3886200"/>
                <a:ext cx="264143" cy="914400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rgbClr val="006600"/>
                    </a:solidFill>
                  </a:rPr>
                  <a:t>MUX</a:t>
                </a:r>
                <a:endParaRPr lang="en-SG" sz="1600" b="1" dirty="0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25" name="Shape 39"/>
              <p:cNvCxnSpPr>
                <a:stCxn id="22" idx="2"/>
              </p:cNvCxnSpPr>
              <p:nvPr/>
            </p:nvCxnSpPr>
            <p:spPr>
              <a:xfrm rot="16200000" flipH="1">
                <a:off x="1725051" y="3683246"/>
                <a:ext cx="576309" cy="459325"/>
              </a:xfrm>
              <a:prstGeom prst="bentConnector3">
                <a:avLst>
                  <a:gd name="adj1" fmla="val 50000"/>
                </a:avLst>
              </a:prstGeom>
              <a:ln w="9525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Straight Connector 25"/>
              <p:cNvCxnSpPr>
                <a:stCxn id="24" idx="3"/>
                <a:endCxn id="34" idx="0"/>
              </p:cNvCxnSpPr>
              <p:nvPr/>
            </p:nvCxnSpPr>
            <p:spPr>
              <a:xfrm flipV="1">
                <a:off x="2514471" y="3962399"/>
                <a:ext cx="112001" cy="381001"/>
              </a:xfrm>
              <a:prstGeom prst="line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7" name="Straight Connector 53"/>
              <p:cNvCxnSpPr>
                <a:stCxn id="50" idx="6"/>
              </p:cNvCxnSpPr>
              <p:nvPr/>
            </p:nvCxnSpPr>
            <p:spPr>
              <a:xfrm flipV="1">
                <a:off x="4171389" y="4800600"/>
                <a:ext cx="781611" cy="723900"/>
              </a:xfrm>
              <a:prstGeom prst="bentConnector3">
                <a:avLst>
                  <a:gd name="adj1" fmla="val 50000"/>
                </a:avLst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Text Box 324"/>
              <p:cNvSpPr txBox="1">
                <a:spLocks noChangeArrowheads="1"/>
              </p:cNvSpPr>
              <p:nvPr/>
            </p:nvSpPr>
            <p:spPr bwMode="auto">
              <a:xfrm>
                <a:off x="1254884" y="5334000"/>
                <a:ext cx="902811" cy="24622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dirty="0">
                    <a:latin typeface="Verdana" pitchFamily="34" charset="0"/>
                  </a:rPr>
                  <a:t>Inst [15:0]</a:t>
                </a:r>
              </a:p>
            </p:txBody>
          </p:sp>
          <p:sp>
            <p:nvSpPr>
              <p:cNvPr id="29" name="Rounded Rectangle 28"/>
              <p:cNvSpPr/>
              <p:nvPr/>
            </p:nvSpPr>
            <p:spPr>
              <a:xfrm>
                <a:off x="4959340" y="4038600"/>
                <a:ext cx="264143" cy="914400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rgbClr val="006600"/>
                    </a:solidFill>
                  </a:rPr>
                  <a:t>MUX</a:t>
                </a:r>
                <a:endParaRPr lang="en-SG" sz="1600" b="1" dirty="0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30" name="Straight Connector 29"/>
              <p:cNvCxnSpPr/>
              <p:nvPr/>
            </p:nvCxnSpPr>
            <p:spPr>
              <a:xfrm>
                <a:off x="1259793" y="5562600"/>
                <a:ext cx="2047106" cy="0"/>
              </a:xfrm>
              <a:prstGeom prst="line">
                <a:avLst/>
              </a:prstGeom>
              <a:ln w="952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31" name="Line 28"/>
              <p:cNvSpPr>
                <a:spLocks noChangeShapeType="1"/>
              </p:cNvSpPr>
              <p:nvPr/>
            </p:nvSpPr>
            <p:spPr bwMode="auto">
              <a:xfrm>
                <a:off x="5223483" y="4495800"/>
                <a:ext cx="339117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2" name="Line 24"/>
              <p:cNvSpPr>
                <a:spLocks noChangeShapeType="1"/>
              </p:cNvSpPr>
              <p:nvPr/>
            </p:nvSpPr>
            <p:spPr bwMode="auto">
              <a:xfrm>
                <a:off x="2560437" y="3124200"/>
                <a:ext cx="543419" cy="127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3" name="Line 25"/>
              <p:cNvSpPr>
                <a:spLocks noChangeShapeType="1"/>
              </p:cNvSpPr>
              <p:nvPr/>
            </p:nvSpPr>
            <p:spPr bwMode="auto">
              <a:xfrm>
                <a:off x="2560437" y="3505200"/>
                <a:ext cx="543419" cy="1587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4" name="Line 26"/>
              <p:cNvSpPr>
                <a:spLocks noChangeShapeType="1"/>
              </p:cNvSpPr>
              <p:nvPr/>
            </p:nvSpPr>
            <p:spPr bwMode="auto">
              <a:xfrm flipV="1">
                <a:off x="2626472" y="3954462"/>
                <a:ext cx="477383" cy="793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35" name="Rectangle 15"/>
              <p:cNvSpPr>
                <a:spLocks noChangeArrowheads="1"/>
              </p:cNvSpPr>
              <p:nvPr/>
            </p:nvSpPr>
            <p:spPr bwMode="auto">
              <a:xfrm>
                <a:off x="3093039" y="2895601"/>
                <a:ext cx="1129733" cy="1676400"/>
              </a:xfrm>
              <a:prstGeom prst="rect">
                <a:avLst/>
              </a:prstGeom>
              <a:solidFill>
                <a:schemeClr val="bg1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endParaRPr lang="en-US"/>
              </a:p>
            </p:txBody>
          </p:sp>
          <p:sp>
            <p:nvSpPr>
              <p:cNvPr id="36" name="Text Box 17"/>
              <p:cNvSpPr txBox="1">
                <a:spLocks noChangeArrowheads="1"/>
              </p:cNvSpPr>
              <p:nvPr/>
            </p:nvSpPr>
            <p:spPr bwMode="auto">
              <a:xfrm>
                <a:off x="3058423" y="3030379"/>
                <a:ext cx="36420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RR1</a:t>
                </a:r>
              </a:p>
            </p:txBody>
          </p:sp>
          <p:sp>
            <p:nvSpPr>
              <p:cNvPr id="37" name="Text Box 18"/>
              <p:cNvSpPr txBox="1">
                <a:spLocks noChangeArrowheads="1"/>
              </p:cNvSpPr>
              <p:nvPr/>
            </p:nvSpPr>
            <p:spPr bwMode="auto">
              <a:xfrm>
                <a:off x="3058423" y="3411379"/>
                <a:ext cx="36420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RR2</a:t>
                </a:r>
              </a:p>
            </p:txBody>
          </p:sp>
          <p:sp>
            <p:nvSpPr>
              <p:cNvPr id="38" name="Text Box 19"/>
              <p:cNvSpPr txBox="1">
                <a:spLocks noChangeArrowheads="1"/>
              </p:cNvSpPr>
              <p:nvPr/>
            </p:nvSpPr>
            <p:spPr bwMode="auto">
              <a:xfrm>
                <a:off x="3058423" y="3810000"/>
                <a:ext cx="327563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WR</a:t>
                </a:r>
              </a:p>
            </p:txBody>
          </p:sp>
          <p:sp>
            <p:nvSpPr>
              <p:cNvPr id="39" name="Text Box 20"/>
              <p:cNvSpPr txBox="1">
                <a:spLocks noChangeArrowheads="1"/>
              </p:cNvSpPr>
              <p:nvPr/>
            </p:nvSpPr>
            <p:spPr bwMode="auto">
              <a:xfrm>
                <a:off x="3058422" y="4325779"/>
                <a:ext cx="599177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WD</a:t>
                </a:r>
              </a:p>
            </p:txBody>
          </p:sp>
          <p:sp>
            <p:nvSpPr>
              <p:cNvPr id="40" name="Text Box 21"/>
              <p:cNvSpPr txBox="1">
                <a:spLocks noChangeArrowheads="1"/>
              </p:cNvSpPr>
              <p:nvPr/>
            </p:nvSpPr>
            <p:spPr bwMode="auto">
              <a:xfrm>
                <a:off x="3909757" y="3048000"/>
                <a:ext cx="36786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RD1</a:t>
                </a:r>
              </a:p>
            </p:txBody>
          </p:sp>
          <p:sp>
            <p:nvSpPr>
              <p:cNvPr id="41" name="Text Box 22"/>
              <p:cNvSpPr txBox="1">
                <a:spLocks noChangeArrowheads="1"/>
              </p:cNvSpPr>
              <p:nvPr/>
            </p:nvSpPr>
            <p:spPr bwMode="auto">
              <a:xfrm>
                <a:off x="3909757" y="4097179"/>
                <a:ext cx="367866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RD2</a:t>
                </a:r>
              </a:p>
            </p:txBody>
          </p:sp>
          <p:sp>
            <p:nvSpPr>
              <p:cNvPr id="42" name="Text Box 36"/>
              <p:cNvSpPr txBox="1">
                <a:spLocks noChangeArrowheads="1"/>
              </p:cNvSpPr>
              <p:nvPr/>
            </p:nvSpPr>
            <p:spPr bwMode="auto">
              <a:xfrm>
                <a:off x="3241093" y="3581400"/>
                <a:ext cx="1000595" cy="27699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Registers</a:t>
                </a:r>
              </a:p>
            </p:txBody>
          </p:sp>
          <p:sp>
            <p:nvSpPr>
              <p:cNvPr id="43" name="Line 37"/>
              <p:cNvSpPr>
                <a:spLocks noChangeShapeType="1"/>
              </p:cNvSpPr>
              <p:nvPr/>
            </p:nvSpPr>
            <p:spPr bwMode="auto">
              <a:xfrm flipH="1">
                <a:off x="2770926" y="3051175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4" name="Line 38"/>
              <p:cNvSpPr>
                <a:spLocks noChangeShapeType="1"/>
              </p:cNvSpPr>
              <p:nvPr/>
            </p:nvSpPr>
            <p:spPr bwMode="auto">
              <a:xfrm flipH="1">
                <a:off x="2770926" y="3435350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5" name="Line 39"/>
              <p:cNvSpPr>
                <a:spLocks noChangeShapeType="1"/>
              </p:cNvSpPr>
              <p:nvPr/>
            </p:nvSpPr>
            <p:spPr bwMode="auto">
              <a:xfrm flipH="1">
                <a:off x="2770926" y="3868738"/>
                <a:ext cx="100430" cy="1698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46" name="Text Box 40"/>
              <p:cNvSpPr txBox="1">
                <a:spLocks noChangeArrowheads="1"/>
              </p:cNvSpPr>
              <p:nvPr/>
            </p:nvSpPr>
            <p:spPr bwMode="auto">
              <a:xfrm>
                <a:off x="2677375" y="289560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47" name="Text Box 41"/>
              <p:cNvSpPr txBox="1">
                <a:spLocks noChangeArrowheads="1"/>
              </p:cNvSpPr>
              <p:nvPr/>
            </p:nvSpPr>
            <p:spPr bwMode="auto">
              <a:xfrm>
                <a:off x="2651236" y="329565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48" name="Text Box 42"/>
              <p:cNvSpPr txBox="1">
                <a:spLocks noChangeArrowheads="1"/>
              </p:cNvSpPr>
              <p:nvPr/>
            </p:nvSpPr>
            <p:spPr bwMode="auto">
              <a:xfrm>
                <a:off x="2651236" y="3752850"/>
                <a:ext cx="238004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>
                    <a:latin typeface="Verdana" pitchFamily="34" charset="0"/>
                  </a:rPr>
                  <a:t>5</a:t>
                </a:r>
              </a:p>
            </p:txBody>
          </p:sp>
          <p:sp>
            <p:nvSpPr>
              <p:cNvPr id="49" name="Text Box 23"/>
              <p:cNvSpPr txBox="1">
                <a:spLocks noChangeArrowheads="1"/>
              </p:cNvSpPr>
              <p:nvPr/>
            </p:nvSpPr>
            <p:spPr bwMode="auto">
              <a:xfrm>
                <a:off x="3123823" y="4746625"/>
                <a:ext cx="990977" cy="27699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RegWrite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50" name="Oval 49"/>
              <p:cNvSpPr/>
              <p:nvPr/>
            </p:nvSpPr>
            <p:spPr>
              <a:xfrm>
                <a:off x="3028390" y="5257800"/>
                <a:ext cx="1142999" cy="5334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400" b="1" dirty="0">
                    <a:solidFill>
                      <a:srgbClr val="006600"/>
                    </a:solidFill>
                  </a:rPr>
                  <a:t>Sign Extend</a:t>
                </a:r>
                <a:endParaRPr lang="en-SG" sz="14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51" name="Line 32"/>
              <p:cNvSpPr>
                <a:spLocks noChangeShapeType="1"/>
              </p:cNvSpPr>
              <p:nvPr/>
            </p:nvSpPr>
            <p:spPr bwMode="auto">
              <a:xfrm>
                <a:off x="5562600" y="3011489"/>
                <a:ext cx="762000" cy="3413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2" name="Line 33"/>
              <p:cNvSpPr>
                <a:spLocks noChangeShapeType="1"/>
              </p:cNvSpPr>
              <p:nvPr/>
            </p:nvSpPr>
            <p:spPr bwMode="auto">
              <a:xfrm>
                <a:off x="6324599" y="3352800"/>
                <a:ext cx="0" cy="914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3" name="Line 34"/>
              <p:cNvSpPr>
                <a:spLocks noChangeShapeType="1"/>
              </p:cNvSpPr>
              <p:nvPr/>
            </p:nvSpPr>
            <p:spPr bwMode="auto">
              <a:xfrm flipH="1">
                <a:off x="5562599" y="4267200"/>
                <a:ext cx="762000" cy="357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4" name="Line 35"/>
              <p:cNvSpPr>
                <a:spLocks noChangeShapeType="1"/>
              </p:cNvSpPr>
              <p:nvPr/>
            </p:nvSpPr>
            <p:spPr bwMode="auto">
              <a:xfrm flipV="1">
                <a:off x="5563311" y="3971925"/>
                <a:ext cx="0" cy="6524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5" name="Line 36"/>
              <p:cNvSpPr>
                <a:spLocks noChangeShapeType="1"/>
              </p:cNvSpPr>
              <p:nvPr/>
            </p:nvSpPr>
            <p:spPr bwMode="auto">
              <a:xfrm flipV="1">
                <a:off x="5563311" y="3779838"/>
                <a:ext cx="153988" cy="1920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6" name="Line 37"/>
              <p:cNvSpPr>
                <a:spLocks noChangeShapeType="1"/>
              </p:cNvSpPr>
              <p:nvPr/>
            </p:nvSpPr>
            <p:spPr bwMode="auto">
              <a:xfrm>
                <a:off x="5562599" y="3549650"/>
                <a:ext cx="153988" cy="230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7" name="Line 38"/>
              <p:cNvSpPr>
                <a:spLocks noChangeShapeType="1"/>
              </p:cNvSpPr>
              <p:nvPr/>
            </p:nvSpPr>
            <p:spPr bwMode="auto">
              <a:xfrm flipV="1">
                <a:off x="5562599" y="3011488"/>
                <a:ext cx="0" cy="53816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58" name="Line 41"/>
              <p:cNvSpPr>
                <a:spLocks noChangeShapeType="1"/>
              </p:cNvSpPr>
              <p:nvPr/>
            </p:nvSpPr>
            <p:spPr bwMode="auto">
              <a:xfrm flipH="1">
                <a:off x="6019800" y="4416425"/>
                <a:ext cx="0" cy="307975"/>
              </a:xfrm>
              <a:prstGeom prst="line">
                <a:avLst/>
              </a:prstGeom>
              <a:noFill/>
              <a:ln w="12700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59" name="Text Box 44"/>
              <p:cNvSpPr txBox="1">
                <a:spLocks noChangeArrowheads="1"/>
              </p:cNvSpPr>
              <p:nvPr/>
            </p:nvSpPr>
            <p:spPr bwMode="auto">
              <a:xfrm>
                <a:off x="5803900" y="3870325"/>
                <a:ext cx="596900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r"/>
                <a:r>
                  <a:rPr lang="en-US" sz="1000" b="1" dirty="0">
                    <a:latin typeface="Verdana" pitchFamily="34" charset="0"/>
                  </a:rPr>
                  <a:t>ALU</a:t>
                </a:r>
              </a:p>
              <a:p>
                <a:pPr algn="r"/>
                <a:r>
                  <a:rPr lang="en-US" sz="1000" b="1" dirty="0">
                    <a:latin typeface="Verdana" pitchFamily="34" charset="0"/>
                  </a:rPr>
                  <a:t>result</a:t>
                </a:r>
              </a:p>
            </p:txBody>
          </p:sp>
          <p:sp>
            <p:nvSpPr>
              <p:cNvPr id="60" name="Text Box 45"/>
              <p:cNvSpPr txBox="1">
                <a:spLocks noChangeArrowheads="1"/>
              </p:cNvSpPr>
              <p:nvPr/>
            </p:nvSpPr>
            <p:spPr bwMode="auto">
              <a:xfrm>
                <a:off x="5715000" y="3581400"/>
                <a:ext cx="523875" cy="274638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ALU</a:t>
                </a:r>
              </a:p>
            </p:txBody>
          </p:sp>
          <p:sp>
            <p:nvSpPr>
              <p:cNvPr id="61" name="Line 47"/>
              <p:cNvSpPr>
                <a:spLocks noChangeShapeType="1"/>
              </p:cNvSpPr>
              <p:nvPr/>
            </p:nvSpPr>
            <p:spPr bwMode="auto">
              <a:xfrm>
                <a:off x="5895974" y="4572000"/>
                <a:ext cx="230188" cy="77788"/>
              </a:xfrm>
              <a:prstGeom prst="line">
                <a:avLst/>
              </a:prstGeom>
              <a:noFill/>
              <a:ln w="12700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>
                  <a:solidFill>
                    <a:srgbClr val="660066"/>
                  </a:solidFill>
                </a:endParaRPr>
              </a:p>
            </p:txBody>
          </p:sp>
          <p:sp>
            <p:nvSpPr>
              <p:cNvPr id="62" name="Text Box 48"/>
              <p:cNvSpPr txBox="1">
                <a:spLocks noChangeArrowheads="1"/>
              </p:cNvSpPr>
              <p:nvPr/>
            </p:nvSpPr>
            <p:spPr bwMode="auto">
              <a:xfrm>
                <a:off x="6019800" y="4419600"/>
                <a:ext cx="274638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solidFill>
                      <a:srgbClr val="660066"/>
                    </a:solidFill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63" name="Rectangle 52"/>
              <p:cNvSpPr>
                <a:spLocks noChangeArrowheads="1"/>
              </p:cNvSpPr>
              <p:nvPr/>
            </p:nvSpPr>
            <p:spPr bwMode="auto">
              <a:xfrm>
                <a:off x="6753497" y="3801534"/>
                <a:ext cx="1175657" cy="152400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4" name="Line 53"/>
              <p:cNvSpPr>
                <a:spLocks noChangeShapeType="1"/>
              </p:cNvSpPr>
              <p:nvPr/>
            </p:nvSpPr>
            <p:spPr bwMode="auto">
              <a:xfrm flipV="1">
                <a:off x="7924800" y="4953000"/>
                <a:ext cx="457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65" name="Text Box 55"/>
              <p:cNvSpPr txBox="1">
                <a:spLocks noChangeArrowheads="1"/>
              </p:cNvSpPr>
              <p:nvPr/>
            </p:nvSpPr>
            <p:spPr bwMode="auto">
              <a:xfrm>
                <a:off x="6920652" y="4267200"/>
                <a:ext cx="878767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Data</a:t>
                </a:r>
              </a:p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Memory</a:t>
                </a:r>
              </a:p>
            </p:txBody>
          </p:sp>
          <p:sp>
            <p:nvSpPr>
              <p:cNvPr id="66" name="Text Box 56"/>
              <p:cNvSpPr txBox="1">
                <a:spLocks noChangeArrowheads="1"/>
              </p:cNvSpPr>
              <p:nvPr/>
            </p:nvSpPr>
            <p:spPr bwMode="auto">
              <a:xfrm>
                <a:off x="6753497" y="3952347"/>
                <a:ext cx="584155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Address</a:t>
                </a:r>
              </a:p>
            </p:txBody>
          </p:sp>
          <p:sp>
            <p:nvSpPr>
              <p:cNvPr id="67" name="Text Box 57"/>
              <p:cNvSpPr txBox="1">
                <a:spLocks noChangeArrowheads="1"/>
              </p:cNvSpPr>
              <p:nvPr/>
            </p:nvSpPr>
            <p:spPr bwMode="auto">
              <a:xfrm>
                <a:off x="7458891" y="4708525"/>
                <a:ext cx="450669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>
                    <a:latin typeface="Verdana" pitchFamily="34" charset="0"/>
                  </a:rPr>
                  <a:t>Read </a:t>
                </a:r>
              </a:p>
              <a:p>
                <a:r>
                  <a:rPr lang="en-US" sz="1000" b="1">
                    <a:latin typeface="Verdana" pitchFamily="34" charset="0"/>
                  </a:rPr>
                  <a:t>Data</a:t>
                </a:r>
              </a:p>
            </p:txBody>
          </p:sp>
          <p:sp>
            <p:nvSpPr>
              <p:cNvPr id="68" name="Text Box 59"/>
              <p:cNvSpPr txBox="1">
                <a:spLocks noChangeArrowheads="1"/>
              </p:cNvSpPr>
              <p:nvPr/>
            </p:nvSpPr>
            <p:spPr bwMode="auto">
              <a:xfrm>
                <a:off x="6705600" y="4937125"/>
                <a:ext cx="476386" cy="3968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000" b="1" dirty="0">
                    <a:latin typeface="Verdana" pitchFamily="34" charset="0"/>
                  </a:rPr>
                  <a:t>Write </a:t>
                </a:r>
              </a:p>
              <a:p>
                <a:r>
                  <a:rPr lang="en-US" sz="1000" b="1" dirty="0">
                    <a:latin typeface="Verdana" pitchFamily="34" charset="0"/>
                  </a:rPr>
                  <a:t>Data</a:t>
                </a:r>
              </a:p>
            </p:txBody>
          </p:sp>
          <p:sp>
            <p:nvSpPr>
              <p:cNvPr id="69" name="Line 61"/>
              <p:cNvSpPr>
                <a:spLocks noChangeShapeType="1"/>
              </p:cNvSpPr>
              <p:nvPr/>
            </p:nvSpPr>
            <p:spPr bwMode="auto">
              <a:xfrm>
                <a:off x="7341079" y="3648974"/>
                <a:ext cx="247" cy="152560"/>
              </a:xfrm>
              <a:prstGeom prst="line">
                <a:avLst/>
              </a:prstGeom>
              <a:noFill/>
              <a:ln w="12700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cxnSp>
            <p:nvCxnSpPr>
              <p:cNvPr id="70" name="Elbow Connector 69"/>
              <p:cNvCxnSpPr/>
              <p:nvPr/>
            </p:nvCxnSpPr>
            <p:spPr>
              <a:xfrm>
                <a:off x="4724400" y="4191000"/>
                <a:ext cx="2057400" cy="990600"/>
              </a:xfrm>
              <a:prstGeom prst="bentConnector3">
                <a:avLst>
                  <a:gd name="adj1" fmla="val -617"/>
                </a:avLst>
              </a:prstGeom>
              <a:ln w="9525"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1" name="Straight Arrow Connector 70"/>
              <p:cNvCxnSpPr>
                <a:stCxn id="59" idx="3"/>
                <a:endCxn id="66" idx="1"/>
              </p:cNvCxnSpPr>
              <p:nvPr/>
            </p:nvCxnSpPr>
            <p:spPr>
              <a:xfrm>
                <a:off x="6400800" y="4068763"/>
                <a:ext cx="352697" cy="5822"/>
              </a:xfrm>
              <a:prstGeom prst="straightConnector1">
                <a:avLst/>
              </a:prstGeom>
              <a:ln w="9525"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72" name="Group 91"/>
              <p:cNvGrpSpPr/>
              <p:nvPr/>
            </p:nvGrpSpPr>
            <p:grpSpPr>
              <a:xfrm rot="5400000">
                <a:off x="-1295400" y="3810000"/>
                <a:ext cx="4114800" cy="457200"/>
                <a:chOff x="457200" y="3429000"/>
                <a:chExt cx="8229600" cy="457200"/>
              </a:xfrm>
              <a:noFill/>
            </p:grpSpPr>
            <p:sp>
              <p:nvSpPr>
                <p:cNvPr id="156" name="Rectangle 155"/>
                <p:cNvSpPr/>
                <p:nvPr/>
              </p:nvSpPr>
              <p:spPr>
                <a:xfrm>
                  <a:off x="457200" y="3429000"/>
                  <a:ext cx="1524000" cy="4572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err="1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rPr>
                    <a:t>opcode</a:t>
                  </a:r>
                  <a:endPara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  <a:p>
                  <a:pPr algn="ctr"/>
                  <a:r>
                    <a:rPr lang="en-US" sz="1200" b="1" dirty="0">
                      <a:solidFill>
                        <a:srgbClr val="660066"/>
                      </a:solidFill>
                      <a:latin typeface="Courier New" pitchFamily="49" charset="0"/>
                      <a:cs typeface="Courier New" pitchFamily="49" charset="0"/>
                    </a:rPr>
                    <a:t>31:26</a:t>
                  </a:r>
                  <a:endParaRPr lang="en-SG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7" name="Rectangle 156"/>
                <p:cNvSpPr/>
                <p:nvPr/>
              </p:nvSpPr>
              <p:spPr>
                <a:xfrm>
                  <a:off x="1981200" y="3429000"/>
                  <a:ext cx="1295400" cy="4572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err="1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rPr>
                    <a:t>rs</a:t>
                  </a:r>
                  <a:endPara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  <a:p>
                  <a:pPr algn="ctr"/>
                  <a:r>
                    <a:rPr lang="en-US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rPr>
                    <a:t>25:21</a:t>
                  </a:r>
                  <a:endParaRPr lang="en-SG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8" name="Rectangle 157"/>
                <p:cNvSpPr/>
                <p:nvPr/>
              </p:nvSpPr>
              <p:spPr>
                <a:xfrm>
                  <a:off x="3276600" y="3429000"/>
                  <a:ext cx="1295400" cy="4572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err="1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rPr>
                    <a:t>rt</a:t>
                  </a:r>
                  <a:endPara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  <a:p>
                  <a:pPr algn="ctr"/>
                  <a:r>
                    <a:rPr lang="en-US" sz="1200" b="1" dirty="0">
                      <a:solidFill>
                        <a:srgbClr val="006600"/>
                      </a:solidFill>
                      <a:latin typeface="Courier New" pitchFamily="49" charset="0"/>
                      <a:cs typeface="Courier New" pitchFamily="49" charset="0"/>
                    </a:rPr>
                    <a:t>20:16</a:t>
                  </a:r>
                  <a:endParaRPr lang="en-SG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9" name="Rectangle 158"/>
                <p:cNvSpPr/>
                <p:nvPr/>
              </p:nvSpPr>
              <p:spPr>
                <a:xfrm>
                  <a:off x="4572000" y="3429000"/>
                  <a:ext cx="1295400" cy="4572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>
                      <a:solidFill>
                        <a:srgbClr val="C00000"/>
                      </a:solidFill>
                      <a:latin typeface="Courier New" pitchFamily="49" charset="0"/>
                      <a:cs typeface="Courier New" pitchFamily="49" charset="0"/>
                    </a:rPr>
                    <a:t>rd</a:t>
                  </a:r>
                </a:p>
                <a:p>
                  <a:pPr algn="ctr"/>
                  <a:r>
                    <a:rPr lang="en-US" sz="1200" b="1" dirty="0">
                      <a:solidFill>
                        <a:srgbClr val="C00000"/>
                      </a:solidFill>
                      <a:latin typeface="Courier New" pitchFamily="49" charset="0"/>
                      <a:cs typeface="Courier New" pitchFamily="49" charset="0"/>
                    </a:rPr>
                    <a:t>15:11</a:t>
                  </a:r>
                  <a:endParaRPr lang="en-SG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60" name="Rectangle 159"/>
                <p:cNvSpPr/>
                <p:nvPr/>
              </p:nvSpPr>
              <p:spPr>
                <a:xfrm>
                  <a:off x="5867400" y="3429000"/>
                  <a:ext cx="1295400" cy="4572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err="1">
                      <a:solidFill>
                        <a:srgbClr val="002060"/>
                      </a:solidFill>
                      <a:latin typeface="Courier New" pitchFamily="49" charset="0"/>
                      <a:cs typeface="Courier New" pitchFamily="49" charset="0"/>
                    </a:rPr>
                    <a:t>shamt</a:t>
                  </a:r>
                  <a:endPara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endParaRPr>
                </a:p>
                <a:p>
                  <a:pPr algn="ctr"/>
                  <a:r>
                    <a:rPr lang="en-US" sz="1200" b="1" dirty="0">
                      <a:solidFill>
                        <a:srgbClr val="002060"/>
                      </a:solidFill>
                      <a:latin typeface="Courier New" pitchFamily="49" charset="0"/>
                      <a:cs typeface="Courier New" pitchFamily="49" charset="0"/>
                    </a:rPr>
                    <a:t>10:6</a:t>
                  </a:r>
                  <a:endParaRPr lang="en-SG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61" name="Rectangle 160"/>
                <p:cNvSpPr/>
                <p:nvPr/>
              </p:nvSpPr>
              <p:spPr>
                <a:xfrm>
                  <a:off x="7162800" y="3429000"/>
                  <a:ext cx="1524000" cy="457200"/>
                </a:xfrm>
                <a:prstGeom prst="rect">
                  <a:avLst/>
                </a:prstGeom>
                <a:grp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r>
                    <a:rPr lang="en-US" sz="1200" b="1" dirty="0" err="1">
                      <a:solidFill>
                        <a:srgbClr val="002060"/>
                      </a:solidFill>
                      <a:latin typeface="Courier New" pitchFamily="49" charset="0"/>
                      <a:cs typeface="Courier New" pitchFamily="49" charset="0"/>
                    </a:rPr>
                    <a:t>funct</a:t>
                  </a:r>
                  <a:endPara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endParaRPr>
                </a:p>
                <a:p>
                  <a:pPr algn="ctr"/>
                  <a:r>
                    <a:rPr lang="en-US" sz="1200" b="1" dirty="0">
                      <a:solidFill>
                        <a:srgbClr val="002060"/>
                      </a:solidFill>
                      <a:latin typeface="Courier New" pitchFamily="49" charset="0"/>
                      <a:cs typeface="Courier New" pitchFamily="49" charset="0"/>
                    </a:rPr>
                    <a:t>5:0</a:t>
                  </a:r>
                  <a:endParaRPr lang="en-SG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</p:grpSp>
          <p:grpSp>
            <p:nvGrpSpPr>
              <p:cNvPr id="74" name="Group 109"/>
              <p:cNvGrpSpPr/>
              <p:nvPr/>
            </p:nvGrpSpPr>
            <p:grpSpPr>
              <a:xfrm rot="5400000">
                <a:off x="-914400" y="3886200"/>
                <a:ext cx="4114800" cy="304800"/>
                <a:chOff x="457200" y="3429000"/>
                <a:chExt cx="8229600" cy="457200"/>
              </a:xfrm>
            </p:grpSpPr>
            <p:sp>
              <p:nvSpPr>
                <p:cNvPr id="150" name="Rectangle 149"/>
                <p:cNvSpPr/>
                <p:nvPr/>
              </p:nvSpPr>
              <p:spPr>
                <a:xfrm>
                  <a:off x="457200" y="3429000"/>
                  <a:ext cx="15240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1" name="Rectangle 150"/>
                <p:cNvSpPr/>
                <p:nvPr/>
              </p:nvSpPr>
              <p:spPr>
                <a:xfrm>
                  <a:off x="1981200" y="3429000"/>
                  <a:ext cx="1295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2" name="Rectangle 151"/>
                <p:cNvSpPr/>
                <p:nvPr/>
              </p:nvSpPr>
              <p:spPr>
                <a:xfrm>
                  <a:off x="3276600" y="3429000"/>
                  <a:ext cx="1295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3" name="Rectangle 152"/>
                <p:cNvSpPr/>
                <p:nvPr/>
              </p:nvSpPr>
              <p:spPr>
                <a:xfrm>
                  <a:off x="4572000" y="3429000"/>
                  <a:ext cx="1295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4" name="Rectangle 153"/>
                <p:cNvSpPr/>
                <p:nvPr/>
              </p:nvSpPr>
              <p:spPr>
                <a:xfrm>
                  <a:off x="5867400" y="3429000"/>
                  <a:ext cx="12954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  <p:sp>
              <p:nvSpPr>
                <p:cNvPr id="155" name="Rectangle 154"/>
                <p:cNvSpPr/>
                <p:nvPr/>
              </p:nvSpPr>
              <p:spPr>
                <a:xfrm>
                  <a:off x="7162800" y="3429000"/>
                  <a:ext cx="1524000" cy="457200"/>
                </a:xfrm>
                <a:prstGeom prst="rect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SG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endParaRPr>
                </a:p>
              </p:txBody>
            </p:sp>
          </p:grpSp>
          <p:cxnSp>
            <p:nvCxnSpPr>
              <p:cNvPr id="75" name="Elbow Connector 74"/>
              <p:cNvCxnSpPr/>
              <p:nvPr/>
            </p:nvCxnSpPr>
            <p:spPr>
              <a:xfrm>
                <a:off x="6477000" y="4080935"/>
                <a:ext cx="1905000" cy="1405465"/>
              </a:xfrm>
              <a:prstGeom prst="bentConnector3">
                <a:avLst>
                  <a:gd name="adj1" fmla="val -222"/>
                </a:avLst>
              </a:prstGeom>
              <a:ln w="9525"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6" name="Elbow Connector 100"/>
              <p:cNvCxnSpPr>
                <a:stCxn id="105" idx="3"/>
                <a:endCxn id="39" idx="1"/>
              </p:cNvCxnSpPr>
              <p:nvPr/>
            </p:nvCxnSpPr>
            <p:spPr>
              <a:xfrm flipH="1" flipV="1">
                <a:off x="3058422" y="4448890"/>
                <a:ext cx="5587721" cy="732710"/>
              </a:xfrm>
              <a:prstGeom prst="bentConnector5">
                <a:avLst>
                  <a:gd name="adj1" fmla="val -4091"/>
                  <a:gd name="adj2" fmla="val -94754"/>
                  <a:gd name="adj3" fmla="val 103030"/>
                </a:avLst>
              </a:prstGeom>
              <a:ln w="9525"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7" name="Line 28"/>
              <p:cNvSpPr>
                <a:spLocks noChangeShapeType="1"/>
              </p:cNvSpPr>
              <p:nvPr/>
            </p:nvSpPr>
            <p:spPr bwMode="auto">
              <a:xfrm flipV="1">
                <a:off x="5181600" y="1676400"/>
                <a:ext cx="9144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4038600" y="1371600"/>
                <a:ext cx="1142999" cy="533400"/>
              </a:xfrm>
              <a:prstGeom prst="ellipse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100" b="1" dirty="0">
                    <a:solidFill>
                      <a:srgbClr val="006600"/>
                    </a:solidFill>
                  </a:rPr>
                  <a:t>Left Shift 2-bit</a:t>
                </a:r>
                <a:endParaRPr lang="en-SG" sz="11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79" name="Rectangle 152"/>
              <p:cNvSpPr>
                <a:spLocks noChangeArrowheads="1"/>
              </p:cNvSpPr>
              <p:nvPr/>
            </p:nvSpPr>
            <p:spPr bwMode="auto">
              <a:xfrm>
                <a:off x="1976437" y="609600"/>
                <a:ext cx="457200" cy="762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en-US" sz="1400" b="1" dirty="0">
                    <a:solidFill>
                      <a:srgbClr val="006600"/>
                    </a:solidFill>
                  </a:rPr>
                  <a:t>PC</a:t>
                </a:r>
              </a:p>
            </p:txBody>
          </p:sp>
          <p:grpSp>
            <p:nvGrpSpPr>
              <p:cNvPr id="80" name="Group 170"/>
              <p:cNvGrpSpPr/>
              <p:nvPr/>
            </p:nvGrpSpPr>
            <p:grpSpPr>
              <a:xfrm>
                <a:off x="3011487" y="609600"/>
                <a:ext cx="569913" cy="673099"/>
                <a:chOff x="3011487" y="674688"/>
                <a:chExt cx="569913" cy="673099"/>
              </a:xfrm>
            </p:grpSpPr>
            <p:sp>
              <p:nvSpPr>
                <p:cNvPr id="142" name="Line 155"/>
                <p:cNvSpPr>
                  <a:spLocks noChangeShapeType="1"/>
                </p:cNvSpPr>
                <p:nvPr/>
              </p:nvSpPr>
              <p:spPr bwMode="auto">
                <a:xfrm>
                  <a:off x="3011487" y="674688"/>
                  <a:ext cx="569912" cy="1762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3" name="Line 156"/>
                <p:cNvSpPr>
                  <a:spLocks noChangeShapeType="1"/>
                </p:cNvSpPr>
                <p:nvPr/>
              </p:nvSpPr>
              <p:spPr bwMode="auto">
                <a:xfrm>
                  <a:off x="3581400" y="850900"/>
                  <a:ext cx="0" cy="304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4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3011487" y="1155700"/>
                  <a:ext cx="569912" cy="19208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5" name="Line 158"/>
                <p:cNvSpPr>
                  <a:spLocks noChangeShapeType="1"/>
                </p:cNvSpPr>
                <p:nvPr/>
              </p:nvSpPr>
              <p:spPr bwMode="auto">
                <a:xfrm flipV="1">
                  <a:off x="3011487" y="1076325"/>
                  <a:ext cx="1587" cy="27146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6" name="Line 159"/>
                <p:cNvSpPr>
                  <a:spLocks noChangeShapeType="1"/>
                </p:cNvSpPr>
                <p:nvPr/>
              </p:nvSpPr>
              <p:spPr bwMode="auto">
                <a:xfrm flipV="1">
                  <a:off x="3011487" y="995363"/>
                  <a:ext cx="74612" cy="8096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7" name="Line 160"/>
                <p:cNvSpPr>
                  <a:spLocks noChangeShapeType="1"/>
                </p:cNvSpPr>
                <p:nvPr/>
              </p:nvSpPr>
              <p:spPr bwMode="auto">
                <a:xfrm>
                  <a:off x="3011487" y="900113"/>
                  <a:ext cx="74612" cy="9525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8" name="Line 161"/>
                <p:cNvSpPr>
                  <a:spLocks noChangeShapeType="1"/>
                </p:cNvSpPr>
                <p:nvPr/>
              </p:nvSpPr>
              <p:spPr bwMode="auto">
                <a:xfrm flipV="1">
                  <a:off x="3011487" y="674688"/>
                  <a:ext cx="1587" cy="2254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9" name="Text Box 162"/>
                <p:cNvSpPr txBox="1">
                  <a:spLocks noChangeArrowheads="1"/>
                </p:cNvSpPr>
                <p:nvPr/>
              </p:nvSpPr>
              <p:spPr bwMode="auto">
                <a:xfrm>
                  <a:off x="3024187" y="838200"/>
                  <a:ext cx="531812" cy="27463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200" b="1" i="1">
                      <a:solidFill>
                        <a:srgbClr val="006600"/>
                      </a:solidFill>
                      <a:latin typeface="Verdana" pitchFamily="34" charset="0"/>
                    </a:rPr>
                    <a:t>Add</a:t>
                  </a:r>
                </a:p>
              </p:txBody>
            </p:sp>
          </p:grpSp>
          <p:sp>
            <p:nvSpPr>
              <p:cNvPr id="81" name="Line 163"/>
              <p:cNvSpPr>
                <a:spLocks noChangeShapeType="1"/>
              </p:cNvSpPr>
              <p:nvPr/>
            </p:nvSpPr>
            <p:spPr bwMode="auto">
              <a:xfrm>
                <a:off x="2747962" y="1163638"/>
                <a:ext cx="26511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82" name="Text Box 167"/>
              <p:cNvSpPr txBox="1">
                <a:spLocks noChangeArrowheads="1"/>
              </p:cNvSpPr>
              <p:nvPr/>
            </p:nvSpPr>
            <p:spPr bwMode="auto">
              <a:xfrm>
                <a:off x="2536825" y="1018401"/>
                <a:ext cx="201612" cy="276999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83" name="Line 175"/>
              <p:cNvSpPr>
                <a:spLocks noChangeShapeType="1"/>
              </p:cNvSpPr>
              <p:nvPr/>
            </p:nvSpPr>
            <p:spPr bwMode="auto">
              <a:xfrm flipV="1">
                <a:off x="2433635" y="750498"/>
                <a:ext cx="576983" cy="1150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84" name="Straight Arrow Connector 136"/>
              <p:cNvCxnSpPr/>
              <p:nvPr/>
            </p:nvCxnSpPr>
            <p:spPr>
              <a:xfrm>
                <a:off x="4572000" y="914400"/>
                <a:ext cx="1522413" cy="351365"/>
              </a:xfrm>
              <a:prstGeom prst="bentConnector3">
                <a:avLst>
                  <a:gd name="adj1" fmla="val 504"/>
                </a:avLst>
              </a:prstGeom>
              <a:noFill/>
              <a:ln w="9525">
                <a:solidFill>
                  <a:schemeClr val="tx1"/>
                </a:solidFill>
                <a:round/>
                <a:headEnd type="oval"/>
                <a:tailEnd type="triangle" w="med" len="med"/>
              </a:ln>
            </p:spPr>
          </p:cxnSp>
          <p:sp>
            <p:nvSpPr>
              <p:cNvPr id="85" name="Line 28"/>
              <p:cNvSpPr>
                <a:spLocks noChangeShapeType="1"/>
              </p:cNvSpPr>
              <p:nvPr/>
            </p:nvSpPr>
            <p:spPr bwMode="auto">
              <a:xfrm flipV="1">
                <a:off x="3581400" y="914400"/>
                <a:ext cx="35052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86" name="Line 28"/>
              <p:cNvSpPr>
                <a:spLocks noChangeShapeType="1"/>
              </p:cNvSpPr>
              <p:nvPr/>
            </p:nvSpPr>
            <p:spPr bwMode="auto">
              <a:xfrm flipV="1">
                <a:off x="6705600" y="1524000"/>
                <a:ext cx="3810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grpSp>
            <p:nvGrpSpPr>
              <p:cNvPr id="87" name="Group 108"/>
              <p:cNvGrpSpPr/>
              <p:nvPr/>
            </p:nvGrpSpPr>
            <p:grpSpPr>
              <a:xfrm>
                <a:off x="6096000" y="1143000"/>
                <a:ext cx="587374" cy="673099"/>
                <a:chOff x="5945188" y="2195513"/>
                <a:chExt cx="587374" cy="673099"/>
              </a:xfrm>
            </p:grpSpPr>
            <p:sp>
              <p:nvSpPr>
                <p:cNvPr id="134" name="Line 176"/>
                <p:cNvSpPr>
                  <a:spLocks noChangeShapeType="1"/>
                </p:cNvSpPr>
                <p:nvPr/>
              </p:nvSpPr>
              <p:spPr bwMode="auto">
                <a:xfrm>
                  <a:off x="5945188" y="2195513"/>
                  <a:ext cx="571500" cy="17621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35" name="Line 177"/>
                <p:cNvSpPr>
                  <a:spLocks noChangeShapeType="1"/>
                </p:cNvSpPr>
                <p:nvPr/>
              </p:nvSpPr>
              <p:spPr bwMode="auto">
                <a:xfrm>
                  <a:off x="6516688" y="2371725"/>
                  <a:ext cx="0" cy="30480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36" name="Line 178"/>
                <p:cNvSpPr>
                  <a:spLocks noChangeShapeType="1"/>
                </p:cNvSpPr>
                <p:nvPr/>
              </p:nvSpPr>
              <p:spPr bwMode="auto">
                <a:xfrm flipH="1">
                  <a:off x="5945188" y="2676525"/>
                  <a:ext cx="571500" cy="192087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37" name="Line 179"/>
                <p:cNvSpPr>
                  <a:spLocks noChangeShapeType="1"/>
                </p:cNvSpPr>
                <p:nvPr/>
              </p:nvSpPr>
              <p:spPr bwMode="auto">
                <a:xfrm flipV="1">
                  <a:off x="5945188" y="2597150"/>
                  <a:ext cx="1587" cy="27146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38" name="Line 180"/>
                <p:cNvSpPr>
                  <a:spLocks noChangeShapeType="1"/>
                </p:cNvSpPr>
                <p:nvPr/>
              </p:nvSpPr>
              <p:spPr bwMode="auto">
                <a:xfrm flipV="1">
                  <a:off x="5945188" y="2516188"/>
                  <a:ext cx="76200" cy="8096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39" name="Line 181"/>
                <p:cNvSpPr>
                  <a:spLocks noChangeShapeType="1"/>
                </p:cNvSpPr>
                <p:nvPr/>
              </p:nvSpPr>
              <p:spPr bwMode="auto">
                <a:xfrm>
                  <a:off x="5945188" y="2420938"/>
                  <a:ext cx="76200" cy="9525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0" name="Line 182"/>
                <p:cNvSpPr>
                  <a:spLocks noChangeShapeType="1"/>
                </p:cNvSpPr>
                <p:nvPr/>
              </p:nvSpPr>
              <p:spPr bwMode="auto">
                <a:xfrm flipV="1">
                  <a:off x="5945188" y="2195513"/>
                  <a:ext cx="1587" cy="225425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endParaRPr lang="en-US">
                    <a:solidFill>
                      <a:srgbClr val="006600"/>
                    </a:solidFill>
                  </a:endParaRPr>
                </a:p>
              </p:txBody>
            </p:sp>
            <p:sp>
              <p:nvSpPr>
                <p:cNvPr id="141" name="Text Box 183"/>
                <p:cNvSpPr txBox="1">
                  <a:spLocks noChangeArrowheads="1"/>
                </p:cNvSpPr>
                <p:nvPr/>
              </p:nvSpPr>
              <p:spPr bwMode="auto">
                <a:xfrm>
                  <a:off x="6000750" y="2362200"/>
                  <a:ext cx="531812" cy="274637"/>
                </a:xfrm>
                <a:prstGeom prst="rect">
                  <a:avLst/>
                </a:prstGeom>
                <a:noFill/>
                <a:ln w="9525" algn="ctr">
                  <a:noFill/>
                  <a:miter lim="800000"/>
                  <a:headEnd/>
                  <a:tailEnd/>
                </a:ln>
              </p:spPr>
              <p:txBody>
                <a:bodyPr>
                  <a:spAutoFit/>
                </a:bodyPr>
                <a:lstStyle/>
                <a:p>
                  <a:pPr algn="ctr"/>
                  <a:r>
                    <a:rPr lang="en-US" sz="1200" b="1" i="1" dirty="0">
                      <a:solidFill>
                        <a:srgbClr val="006600"/>
                      </a:solidFill>
                      <a:latin typeface="Verdana" pitchFamily="34" charset="0"/>
                    </a:rPr>
                    <a:t>Add</a:t>
                  </a:r>
                </a:p>
              </p:txBody>
            </p:sp>
          </p:grpSp>
          <p:sp>
            <p:nvSpPr>
              <p:cNvPr id="88" name="Line 16"/>
              <p:cNvSpPr>
                <a:spLocks noChangeShapeType="1"/>
              </p:cNvSpPr>
              <p:nvPr/>
            </p:nvSpPr>
            <p:spPr bwMode="auto">
              <a:xfrm>
                <a:off x="7239000" y="1600200"/>
                <a:ext cx="0" cy="30480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89" name="Straight Arrow Connector 136"/>
              <p:cNvCxnSpPr>
                <a:stCxn id="118" idx="3"/>
                <a:endCxn id="79" idx="0"/>
              </p:cNvCxnSpPr>
              <p:nvPr/>
            </p:nvCxnSpPr>
            <p:spPr>
              <a:xfrm flipH="1" flipV="1">
                <a:off x="2205037" y="609600"/>
                <a:ext cx="5145706" cy="609600"/>
              </a:xfrm>
              <a:prstGeom prst="bentConnector4">
                <a:avLst>
                  <a:gd name="adj1" fmla="val -4443"/>
                  <a:gd name="adj2" fmla="val 1375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cxnSp>
            <p:nvCxnSpPr>
              <p:cNvPr id="90" name="Straight Connector 89"/>
              <p:cNvCxnSpPr>
                <a:endCxn id="78" idx="4"/>
              </p:cNvCxnSpPr>
              <p:nvPr/>
            </p:nvCxnSpPr>
            <p:spPr>
              <a:xfrm flipV="1">
                <a:off x="4572000" y="1905000"/>
                <a:ext cx="38100" cy="2895600"/>
              </a:xfrm>
              <a:prstGeom prst="line">
                <a:avLst/>
              </a:prstGeom>
              <a:ln w="9525">
                <a:solidFill>
                  <a:schemeClr val="tx1"/>
                </a:solidFill>
                <a:headEnd type="oval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1" name="Rectangle 52"/>
              <p:cNvSpPr>
                <a:spLocks noChangeArrowheads="1"/>
              </p:cNvSpPr>
              <p:nvPr/>
            </p:nvSpPr>
            <p:spPr bwMode="auto">
              <a:xfrm>
                <a:off x="533400" y="304800"/>
                <a:ext cx="1175657" cy="1524000"/>
              </a:xfrm>
              <a:prstGeom prst="rect">
                <a:avLst/>
              </a:prstGeom>
              <a:noFill/>
              <a:ln w="952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92" name="Text Box 55"/>
              <p:cNvSpPr txBox="1">
                <a:spLocks noChangeArrowheads="1"/>
              </p:cNvSpPr>
              <p:nvPr/>
            </p:nvSpPr>
            <p:spPr bwMode="auto">
              <a:xfrm>
                <a:off x="533400" y="304800"/>
                <a:ext cx="1152881" cy="46166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Instruction</a:t>
                </a:r>
              </a:p>
              <a:p>
                <a:pPr algn="ctr"/>
                <a:r>
                  <a:rPr lang="en-US" sz="1200" b="1" i="1" dirty="0">
                    <a:solidFill>
                      <a:srgbClr val="C00000"/>
                    </a:solidFill>
                    <a:latin typeface="Verdana" pitchFamily="34" charset="0"/>
                  </a:rPr>
                  <a:t>Memory</a:t>
                </a:r>
              </a:p>
            </p:txBody>
          </p:sp>
          <p:sp>
            <p:nvSpPr>
              <p:cNvPr id="93" name="Text Box 49"/>
              <p:cNvSpPr txBox="1">
                <a:spLocks noChangeArrowheads="1"/>
              </p:cNvSpPr>
              <p:nvPr/>
            </p:nvSpPr>
            <p:spPr bwMode="auto">
              <a:xfrm>
                <a:off x="5751512" y="3335337"/>
                <a:ext cx="801688" cy="246063"/>
              </a:xfrm>
              <a:prstGeom prst="rect">
                <a:avLst/>
              </a:prstGeom>
              <a:noFill/>
              <a:ln w="15875" algn="ctr">
                <a:noFill/>
                <a:miter lim="800000"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is0?</a:t>
                </a:r>
              </a:p>
            </p:txBody>
          </p:sp>
          <p:sp>
            <p:nvSpPr>
              <p:cNvPr id="94" name="Text Box 56"/>
              <p:cNvSpPr txBox="1">
                <a:spLocks noChangeArrowheads="1"/>
              </p:cNvSpPr>
              <p:nvPr/>
            </p:nvSpPr>
            <p:spPr bwMode="auto">
              <a:xfrm>
                <a:off x="1092245" y="1600200"/>
                <a:ext cx="584155" cy="244475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Address</a:t>
                </a:r>
              </a:p>
            </p:txBody>
          </p:sp>
          <p:cxnSp>
            <p:nvCxnSpPr>
              <p:cNvPr id="95" name="Straight Arrow Connector 136"/>
              <p:cNvCxnSpPr>
                <a:endCxn id="94" idx="3"/>
              </p:cNvCxnSpPr>
              <p:nvPr/>
            </p:nvCxnSpPr>
            <p:spPr>
              <a:xfrm rot="5400000">
                <a:off x="1615281" y="823119"/>
                <a:ext cx="960438" cy="838200"/>
              </a:xfrm>
              <a:prstGeom prst="bentConnector2">
                <a:avLst/>
              </a:prstGeom>
              <a:noFill/>
              <a:ln w="9525">
                <a:solidFill>
                  <a:schemeClr val="tx1"/>
                </a:solidFill>
                <a:round/>
                <a:headEnd type="oval"/>
                <a:tailEnd type="triangle" w="med" len="med"/>
              </a:ln>
            </p:spPr>
          </p:cxnSp>
          <p:sp>
            <p:nvSpPr>
              <p:cNvPr id="96" name="Text Box 56"/>
              <p:cNvSpPr txBox="1">
                <a:spLocks noChangeArrowheads="1"/>
              </p:cNvSpPr>
              <p:nvPr/>
            </p:nvSpPr>
            <p:spPr bwMode="auto">
              <a:xfrm>
                <a:off x="533400" y="1066800"/>
                <a:ext cx="990977" cy="246221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Instruction</a:t>
                </a:r>
              </a:p>
            </p:txBody>
          </p:sp>
          <p:cxnSp>
            <p:nvCxnSpPr>
              <p:cNvPr id="97" name="Straight Arrow Connector 136"/>
              <p:cNvCxnSpPr>
                <a:stCxn id="96" idx="1"/>
                <a:endCxn id="158" idx="2"/>
              </p:cNvCxnSpPr>
              <p:nvPr/>
            </p:nvCxnSpPr>
            <p:spPr>
              <a:xfrm rot="10800000" flipV="1">
                <a:off x="533400" y="1189910"/>
                <a:ext cx="12700" cy="2524839"/>
              </a:xfrm>
              <a:prstGeom prst="bentConnector3">
                <a:avLst>
                  <a:gd name="adj1" fmla="val 2550000"/>
                </a:avLst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</p:cxnSp>
          <p:sp>
            <p:nvSpPr>
              <p:cNvPr id="98" name="Left Bracket 97"/>
              <p:cNvSpPr/>
              <p:nvPr/>
            </p:nvSpPr>
            <p:spPr>
              <a:xfrm>
                <a:off x="533400" y="1981200"/>
                <a:ext cx="76200" cy="4038600"/>
              </a:xfrm>
              <a:prstGeom prst="leftBracket">
                <a:avLst/>
              </a:prstGeom>
              <a:ln w="15875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en-SG"/>
              </a:p>
            </p:txBody>
          </p:sp>
          <p:sp>
            <p:nvSpPr>
              <p:cNvPr id="99" name="Text Box 319"/>
              <p:cNvSpPr txBox="1">
                <a:spLocks noChangeArrowheads="1"/>
              </p:cNvSpPr>
              <p:nvPr/>
            </p:nvSpPr>
            <p:spPr bwMode="auto">
              <a:xfrm>
                <a:off x="1752600" y="4876800"/>
                <a:ext cx="805028" cy="276999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RegDst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100" name="Line 16"/>
              <p:cNvSpPr>
                <a:spLocks noChangeShapeType="1"/>
              </p:cNvSpPr>
              <p:nvPr/>
            </p:nvSpPr>
            <p:spPr bwMode="auto">
              <a:xfrm flipH="1">
                <a:off x="2362200" y="4800600"/>
                <a:ext cx="0" cy="152400"/>
              </a:xfrm>
              <a:prstGeom prst="line">
                <a:avLst/>
              </a:prstGeom>
              <a:noFill/>
              <a:ln w="12700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1" name="Line 60"/>
              <p:cNvSpPr>
                <a:spLocks noChangeShapeType="1"/>
              </p:cNvSpPr>
              <p:nvPr/>
            </p:nvSpPr>
            <p:spPr bwMode="auto">
              <a:xfrm>
                <a:off x="7391400" y="5325534"/>
                <a:ext cx="0" cy="304800"/>
              </a:xfrm>
              <a:prstGeom prst="line">
                <a:avLst/>
              </a:prstGeom>
              <a:noFill/>
              <a:ln w="12700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2" name="Text Box 62"/>
              <p:cNvSpPr txBox="1">
                <a:spLocks noChangeArrowheads="1"/>
              </p:cNvSpPr>
              <p:nvPr/>
            </p:nvSpPr>
            <p:spPr bwMode="auto">
              <a:xfrm>
                <a:off x="6858000" y="5562600"/>
                <a:ext cx="1029449" cy="27699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MemRead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103" name="Line 16"/>
              <p:cNvSpPr>
                <a:spLocks noChangeShapeType="1"/>
              </p:cNvSpPr>
              <p:nvPr/>
            </p:nvSpPr>
            <p:spPr bwMode="auto">
              <a:xfrm>
                <a:off x="5105400" y="3886200"/>
                <a:ext cx="0" cy="192088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square"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4" name="Line 16"/>
              <p:cNvSpPr>
                <a:spLocks noChangeShapeType="1"/>
              </p:cNvSpPr>
              <p:nvPr/>
            </p:nvSpPr>
            <p:spPr bwMode="auto">
              <a:xfrm>
                <a:off x="8517148" y="4556182"/>
                <a:ext cx="0" cy="268288"/>
              </a:xfrm>
              <a:prstGeom prst="line">
                <a:avLst/>
              </a:prstGeom>
              <a:noFill/>
              <a:ln w="12700">
                <a:solidFill>
                  <a:srgbClr val="0000CC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/>
              </a:p>
            </p:txBody>
          </p:sp>
          <p:sp>
            <p:nvSpPr>
              <p:cNvPr id="105" name="Rounded Rectangle 104"/>
              <p:cNvSpPr/>
              <p:nvPr/>
            </p:nvSpPr>
            <p:spPr>
              <a:xfrm>
                <a:off x="8382000" y="4724400"/>
                <a:ext cx="264143" cy="914400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rgbClr val="006600"/>
                    </a:solidFill>
                  </a:rPr>
                  <a:t>MUX</a:t>
                </a:r>
                <a:endParaRPr lang="en-SG" sz="1600" b="1" dirty="0">
                  <a:solidFill>
                    <a:srgbClr val="006600"/>
                  </a:solidFill>
                </a:endParaRPr>
              </a:p>
            </p:txBody>
          </p:sp>
          <p:sp>
            <p:nvSpPr>
              <p:cNvPr id="106" name="Rounded Rectangle 105"/>
              <p:cNvSpPr/>
              <p:nvPr/>
            </p:nvSpPr>
            <p:spPr>
              <a:xfrm rot="5400000">
                <a:off x="2514600" y="1752600"/>
                <a:ext cx="1371600" cy="76200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b="1" dirty="0">
                    <a:solidFill>
                      <a:srgbClr val="C00000"/>
                    </a:solidFill>
                  </a:rPr>
                  <a:t>Control</a:t>
                </a:r>
              </a:p>
            </p:txBody>
          </p:sp>
          <p:cxnSp>
            <p:nvCxnSpPr>
              <p:cNvPr id="107" name="Elbow Connector 106"/>
              <p:cNvCxnSpPr/>
              <p:nvPr/>
            </p:nvCxnSpPr>
            <p:spPr>
              <a:xfrm rot="5400000" flipH="1" flipV="1">
                <a:off x="5078802" y="5436798"/>
                <a:ext cx="1653396" cy="228600"/>
              </a:xfrm>
              <a:prstGeom prst="bentConnector3">
                <a:avLst>
                  <a:gd name="adj1" fmla="val -696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8" name="Elbow Connector 167"/>
              <p:cNvCxnSpPr>
                <a:endCxn id="132" idx="2"/>
              </p:cNvCxnSpPr>
              <p:nvPr/>
            </p:nvCxnSpPr>
            <p:spPr>
              <a:xfrm>
                <a:off x="3581400" y="2286000"/>
                <a:ext cx="3759892" cy="1334854"/>
              </a:xfrm>
              <a:prstGeom prst="bentConnector4">
                <a:avLst>
                  <a:gd name="adj1" fmla="val 99996"/>
                  <a:gd name="adj2" fmla="val 101588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9" name="Elbow Connector 108"/>
              <p:cNvCxnSpPr/>
              <p:nvPr/>
            </p:nvCxnSpPr>
            <p:spPr>
              <a:xfrm>
                <a:off x="3604404" y="2146540"/>
                <a:ext cx="4929996" cy="2425460"/>
              </a:xfrm>
              <a:prstGeom prst="bentConnector3">
                <a:avLst>
                  <a:gd name="adj1" fmla="val 99694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0" name="Elbow Connector 109"/>
              <p:cNvCxnSpPr/>
              <p:nvPr/>
            </p:nvCxnSpPr>
            <p:spPr>
              <a:xfrm>
                <a:off x="3581400" y="2514600"/>
                <a:ext cx="1524000" cy="1371600"/>
              </a:xfrm>
              <a:prstGeom prst="bentConnector3">
                <a:avLst>
                  <a:gd name="adj1" fmla="val 99811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1" name="Elbow Connector 110"/>
              <p:cNvCxnSpPr/>
              <p:nvPr/>
            </p:nvCxnSpPr>
            <p:spPr>
              <a:xfrm>
                <a:off x="3581400" y="2667000"/>
                <a:ext cx="3810000" cy="2971800"/>
              </a:xfrm>
              <a:prstGeom prst="bentConnector3">
                <a:avLst>
                  <a:gd name="adj1" fmla="val 21698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2" name="Elbow Connector 111"/>
              <p:cNvCxnSpPr/>
              <p:nvPr/>
            </p:nvCxnSpPr>
            <p:spPr>
              <a:xfrm rot="16200000" flipH="1">
                <a:off x="2362200" y="3429000"/>
                <a:ext cx="1905000" cy="685800"/>
              </a:xfrm>
              <a:prstGeom prst="bentConnector3">
                <a:avLst>
                  <a:gd name="adj1" fmla="val 100717"/>
                </a:avLst>
              </a:prstGeom>
              <a:ln w="19050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Elbow Connector 112"/>
              <p:cNvCxnSpPr/>
              <p:nvPr/>
            </p:nvCxnSpPr>
            <p:spPr>
              <a:xfrm rot="16200000" flipH="1">
                <a:off x="990600" y="3581400"/>
                <a:ext cx="2438400" cy="304800"/>
              </a:xfrm>
              <a:prstGeom prst="bentConnector3">
                <a:avLst>
                  <a:gd name="adj1" fmla="val 99653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4" name="Straight Connector 113"/>
              <p:cNvCxnSpPr/>
              <p:nvPr/>
            </p:nvCxnSpPr>
            <p:spPr>
              <a:xfrm>
                <a:off x="2057400" y="2514600"/>
                <a:ext cx="762000" cy="0"/>
              </a:xfrm>
              <a:prstGeom prst="line">
                <a:avLst/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5" name="Straight Connector 114"/>
              <p:cNvCxnSpPr>
                <a:endCxn id="106" idx="2"/>
              </p:cNvCxnSpPr>
              <p:nvPr/>
            </p:nvCxnSpPr>
            <p:spPr>
              <a:xfrm>
                <a:off x="1295400" y="2133600"/>
                <a:ext cx="1524000" cy="0"/>
              </a:xfrm>
              <a:prstGeom prst="line">
                <a:avLst/>
              </a:prstGeom>
              <a:ln w="222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6" name="Elbow Connector 115"/>
              <p:cNvCxnSpPr>
                <a:stCxn id="12" idx="1"/>
              </p:cNvCxnSpPr>
              <p:nvPr/>
            </p:nvCxnSpPr>
            <p:spPr>
              <a:xfrm rot="10800000">
                <a:off x="1295400" y="5715000"/>
                <a:ext cx="3124200" cy="609600"/>
              </a:xfrm>
              <a:prstGeom prst="bentConnector3">
                <a:avLst>
                  <a:gd name="adj1" fmla="val 67615"/>
                </a:avLst>
              </a:prstGeom>
              <a:ln w="22225">
                <a:solidFill>
                  <a:srgbClr val="00206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17" name="Text Box 319"/>
              <p:cNvSpPr txBox="1">
                <a:spLocks noChangeArrowheads="1"/>
              </p:cNvSpPr>
              <p:nvPr/>
            </p:nvSpPr>
            <p:spPr bwMode="auto">
              <a:xfrm>
                <a:off x="7162800" y="1676400"/>
                <a:ext cx="683199" cy="276999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PCSrc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118" name="Rounded Rectangle 117"/>
              <p:cNvSpPr/>
              <p:nvPr/>
            </p:nvSpPr>
            <p:spPr>
              <a:xfrm>
                <a:off x="7086600" y="762000"/>
                <a:ext cx="264143" cy="914400"/>
              </a:xfrm>
              <a:prstGeom prst="roundRect">
                <a:avLst/>
              </a:prstGeom>
              <a:solidFill>
                <a:schemeClr val="bg1">
                  <a:lumMod val="95000"/>
                </a:schemeClr>
              </a:solidFill>
              <a:ln w="952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600" b="1" dirty="0">
                    <a:solidFill>
                      <a:srgbClr val="006600"/>
                    </a:solidFill>
                  </a:rPr>
                  <a:t>MUX</a:t>
                </a:r>
                <a:endParaRPr lang="en-SG" sz="1600" b="1" dirty="0">
                  <a:solidFill>
                    <a:srgbClr val="006600"/>
                  </a:solidFill>
                </a:endParaRPr>
              </a:p>
            </p:txBody>
          </p:sp>
          <p:cxnSp>
            <p:nvCxnSpPr>
              <p:cNvPr id="119" name="Elbow Connector 167"/>
              <p:cNvCxnSpPr/>
              <p:nvPr/>
            </p:nvCxnSpPr>
            <p:spPr>
              <a:xfrm flipV="1">
                <a:off x="3581400" y="1855433"/>
                <a:ext cx="3094608" cy="170158"/>
              </a:xfrm>
              <a:prstGeom prst="bentConnector3">
                <a:avLst>
                  <a:gd name="adj1" fmla="val 50000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0" name="Elbow Connector 167"/>
              <p:cNvCxnSpPr/>
              <p:nvPr/>
            </p:nvCxnSpPr>
            <p:spPr>
              <a:xfrm rot="5400000" flipH="1" flipV="1">
                <a:off x="5638800" y="2667000"/>
                <a:ext cx="1524000" cy="152400"/>
              </a:xfrm>
              <a:prstGeom prst="bentConnector3">
                <a:avLst>
                  <a:gd name="adj1" fmla="val -97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1" name="Straight Connector 120"/>
              <p:cNvCxnSpPr/>
              <p:nvPr/>
            </p:nvCxnSpPr>
            <p:spPr>
              <a:xfrm>
                <a:off x="6477000" y="1981200"/>
                <a:ext cx="152400" cy="0"/>
              </a:xfrm>
              <a:prstGeom prst="line">
                <a:avLst/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2" name="Flowchart: Delay 121"/>
              <p:cNvSpPr/>
              <p:nvPr/>
            </p:nvSpPr>
            <p:spPr>
              <a:xfrm>
                <a:off x="6629400" y="1752600"/>
                <a:ext cx="304800" cy="304800"/>
              </a:xfrm>
              <a:prstGeom prst="flowChartDelay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 w="158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cxnSp>
            <p:nvCxnSpPr>
              <p:cNvPr id="123" name="Straight Connector 122"/>
              <p:cNvCxnSpPr/>
              <p:nvPr/>
            </p:nvCxnSpPr>
            <p:spPr>
              <a:xfrm flipV="1">
                <a:off x="6934200" y="1899821"/>
                <a:ext cx="292223" cy="5179"/>
              </a:xfrm>
              <a:prstGeom prst="line">
                <a:avLst/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4" name="Text Box 319"/>
              <p:cNvSpPr txBox="1">
                <a:spLocks noChangeArrowheads="1"/>
              </p:cNvSpPr>
              <p:nvPr/>
            </p:nvSpPr>
            <p:spPr bwMode="auto">
              <a:xfrm>
                <a:off x="3528501" y="1752600"/>
                <a:ext cx="788999" cy="276999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Verdana" pitchFamily="34" charset="0"/>
                  </a:rPr>
                  <a:t>Branch</a:t>
                </a:r>
              </a:p>
            </p:txBody>
          </p:sp>
          <p:cxnSp>
            <p:nvCxnSpPr>
              <p:cNvPr id="125" name="Elbow Connector 124"/>
              <p:cNvCxnSpPr/>
              <p:nvPr/>
            </p:nvCxnSpPr>
            <p:spPr>
              <a:xfrm rot="16200000" flipH="1">
                <a:off x="1790700" y="3467100"/>
                <a:ext cx="3429000" cy="1828800"/>
              </a:xfrm>
              <a:prstGeom prst="bentConnector3">
                <a:avLst>
                  <a:gd name="adj1" fmla="val 100123"/>
                </a:avLst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6" name="Straight Connector 125"/>
              <p:cNvCxnSpPr/>
              <p:nvPr/>
            </p:nvCxnSpPr>
            <p:spPr>
              <a:xfrm>
                <a:off x="2590800" y="2667000"/>
                <a:ext cx="228600" cy="0"/>
              </a:xfrm>
              <a:prstGeom prst="line">
                <a:avLst/>
              </a:prstGeom>
              <a:ln w="22225">
                <a:solidFill>
                  <a:srgbClr val="C0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7" name="Text Box 46"/>
              <p:cNvSpPr txBox="1">
                <a:spLocks noChangeArrowheads="1"/>
              </p:cNvSpPr>
              <p:nvPr/>
            </p:nvSpPr>
            <p:spPr bwMode="auto">
              <a:xfrm>
                <a:off x="5410200" y="4724400"/>
                <a:ext cx="1138452" cy="27699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ALUcontrol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128" name="Text Box 324"/>
              <p:cNvSpPr txBox="1">
                <a:spLocks noChangeArrowheads="1"/>
              </p:cNvSpPr>
              <p:nvPr/>
            </p:nvSpPr>
            <p:spPr bwMode="auto">
              <a:xfrm>
                <a:off x="1295400" y="2133600"/>
                <a:ext cx="1077539" cy="24622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Inst [31:26]</a:t>
                </a:r>
              </a:p>
            </p:txBody>
          </p:sp>
          <p:sp>
            <p:nvSpPr>
              <p:cNvPr id="129" name="Text Box 324"/>
              <p:cNvSpPr txBox="1">
                <a:spLocks noChangeArrowheads="1"/>
              </p:cNvSpPr>
              <p:nvPr/>
            </p:nvSpPr>
            <p:spPr bwMode="auto">
              <a:xfrm>
                <a:off x="1219200" y="5697379"/>
                <a:ext cx="894797" cy="246221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000" b="1" dirty="0">
                    <a:latin typeface="Verdana" pitchFamily="34" charset="0"/>
                  </a:rPr>
                  <a:t>Inst [5:0]</a:t>
                </a:r>
              </a:p>
            </p:txBody>
          </p:sp>
          <p:sp>
            <p:nvSpPr>
              <p:cNvPr id="130" name="Text Box 319"/>
              <p:cNvSpPr txBox="1">
                <a:spLocks noChangeArrowheads="1"/>
              </p:cNvSpPr>
              <p:nvPr/>
            </p:nvSpPr>
            <p:spPr bwMode="auto">
              <a:xfrm>
                <a:off x="2535692" y="5867400"/>
                <a:ext cx="740908" cy="276999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ALUop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131" name="Text Box 319"/>
              <p:cNvSpPr txBox="1">
                <a:spLocks noChangeArrowheads="1"/>
              </p:cNvSpPr>
              <p:nvPr/>
            </p:nvSpPr>
            <p:spPr bwMode="auto">
              <a:xfrm>
                <a:off x="7963638" y="4276576"/>
                <a:ext cx="1136850" cy="276999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MemToReg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132" name="Text Box 63"/>
              <p:cNvSpPr txBox="1">
                <a:spLocks noChangeArrowheads="1"/>
              </p:cNvSpPr>
              <p:nvPr/>
            </p:nvSpPr>
            <p:spPr bwMode="auto">
              <a:xfrm>
                <a:off x="6804927" y="3343855"/>
                <a:ext cx="1072730" cy="276999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MemWrite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  <p:sp>
            <p:nvSpPr>
              <p:cNvPr id="133" name="Text Box 319"/>
              <p:cNvSpPr txBox="1">
                <a:spLocks noChangeArrowheads="1"/>
              </p:cNvSpPr>
              <p:nvPr/>
            </p:nvSpPr>
            <p:spPr bwMode="auto">
              <a:xfrm>
                <a:off x="4759175" y="3685401"/>
                <a:ext cx="803425" cy="276999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Verdana" pitchFamily="34" charset="0"/>
                  </a:rPr>
                  <a:t>ALUSrc</a:t>
                </a:r>
                <a:endParaRPr lang="en-US" sz="1200" b="1" dirty="0">
                  <a:solidFill>
                    <a:srgbClr val="660066"/>
                  </a:solidFill>
                  <a:latin typeface="Verdana" pitchFamily="34" charset="0"/>
                </a:endParaRPr>
              </a:p>
            </p:txBody>
          </p:sp>
        </p:grpSp>
        <p:sp>
          <p:nvSpPr>
            <p:cNvPr id="10" name="Rectangle 9"/>
            <p:cNvSpPr/>
            <p:nvPr/>
          </p:nvSpPr>
          <p:spPr>
            <a:xfrm>
              <a:off x="8597709" y="-160814"/>
              <a:ext cx="533400" cy="3200400"/>
            </a:xfrm>
            <a:prstGeom prst="rect">
              <a:avLst/>
            </a:prstGeom>
            <a:solidFill>
              <a:srgbClr val="FFFFCC"/>
            </a:soli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vert="eaVert" rtlCol="0" anchor="ctr"/>
            <a:lstStyle/>
            <a:p>
              <a:pPr algn="ctr"/>
              <a:r>
                <a:rPr lang="en-US" sz="2400" b="1" dirty="0" err="1">
                  <a:solidFill>
                    <a:schemeClr val="tx1"/>
                  </a:solidFill>
                </a:rPr>
                <a:t>Datapath</a:t>
              </a:r>
              <a:r>
                <a:rPr lang="en-US" sz="2400" b="1" dirty="0">
                  <a:solidFill>
                    <a:schemeClr val="tx1"/>
                  </a:solidFill>
                </a:rPr>
                <a:t> &amp; Control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04848380"/>
      </p:ext>
    </p:extLst>
  </p:cSld>
  <p:clrMapOvr>
    <a:masterClrMapping/>
  </p:clrMapOvr>
  <p:transition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Control Design: </a:t>
            </a:r>
            <a:r>
              <a:rPr lang="en-SG" sz="3600" b="1" dirty="0">
                <a:solidFill>
                  <a:srgbClr val="0000FF"/>
                </a:solidFill>
              </a:rPr>
              <a:t>Outputs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31</a:t>
            </a:fld>
            <a:endParaRPr dirty="0"/>
          </a:p>
        </p:txBody>
      </p:sp>
      <p:sp>
        <p:nvSpPr>
          <p:cNvPr id="7" name="Text Box 78"/>
          <p:cNvSpPr txBox="1">
            <a:spLocks noChangeArrowheads="1"/>
          </p:cNvSpPr>
          <p:nvPr/>
        </p:nvSpPr>
        <p:spPr bwMode="auto">
          <a:xfrm>
            <a:off x="152400" y="6400800"/>
            <a:ext cx="304800" cy="201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4" tIns="9144" rIns="9144" bIns="9144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200">
                <a:sym typeface="Wingdings 2" pitchFamily="18" charset="2"/>
              </a:rPr>
              <a:t></a:t>
            </a:r>
          </a:p>
        </p:txBody>
      </p:sp>
      <p:graphicFrame>
        <p:nvGraphicFramePr>
          <p:cNvPr id="10" name="Group 12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0019717"/>
              </p:ext>
            </p:extLst>
          </p:nvPr>
        </p:nvGraphicFramePr>
        <p:xfrm>
          <a:off x="304800" y="1102962"/>
          <a:ext cx="8534402" cy="1920240"/>
        </p:xfrm>
        <a:graphic>
          <a:graphicData uri="http://schemas.openxmlformats.org/drawingml/2006/table">
            <a:tbl>
              <a:tblPr firstRow="1" bandCol="1">
                <a:tableStyleId>{616DA210-FB5B-4158-B5E0-FEB733F419BA}</a:tableStyleId>
              </a:tblPr>
              <a:tblGrid>
                <a:gridCol w="838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83767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85354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53546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884236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22856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853546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30554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RegDst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ALUSrc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MemToReg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Reg</a:t>
                      </a:r>
                      <a:endParaRPr kumimoji="0" lang="en-US" sz="15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Write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</a:t>
                      </a:r>
                      <a:endParaRPr kumimoji="0" lang="en-US" sz="15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Read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</a:t>
                      </a:r>
                      <a:endParaRPr kumimoji="0" lang="en-US" sz="15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Write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Branch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ALUop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52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op1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op0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R-type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lw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sw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beq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pic>
        <p:nvPicPr>
          <p:cNvPr id="1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00200" y="3079865"/>
            <a:ext cx="5791200" cy="37019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6" name="Group 15"/>
          <p:cNvGrpSpPr/>
          <p:nvPr/>
        </p:nvGrpSpPr>
        <p:grpSpPr>
          <a:xfrm>
            <a:off x="1371600" y="1743747"/>
            <a:ext cx="7239000" cy="338554"/>
            <a:chOff x="1371600" y="1743747"/>
            <a:chExt cx="7239000" cy="338554"/>
          </a:xfrm>
        </p:grpSpPr>
        <p:sp>
          <p:nvSpPr>
            <p:cNvPr id="17" name="TextBox 16"/>
            <p:cNvSpPr txBox="1"/>
            <p:nvPr/>
          </p:nvSpPr>
          <p:spPr>
            <a:xfrm>
              <a:off x="2286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31242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716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3962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6388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52109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477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380514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153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</p:grpSp>
      <p:grpSp>
        <p:nvGrpSpPr>
          <p:cNvPr id="27" name="Group 26"/>
          <p:cNvGrpSpPr/>
          <p:nvPr/>
        </p:nvGrpSpPr>
        <p:grpSpPr>
          <a:xfrm>
            <a:off x="1371600" y="2082301"/>
            <a:ext cx="7239000" cy="338554"/>
            <a:chOff x="1371600" y="1743747"/>
            <a:chExt cx="7239000" cy="338554"/>
          </a:xfrm>
        </p:grpSpPr>
        <p:sp>
          <p:nvSpPr>
            <p:cNvPr id="28" name="TextBox 27"/>
            <p:cNvSpPr txBox="1"/>
            <p:nvPr/>
          </p:nvSpPr>
          <p:spPr>
            <a:xfrm>
              <a:off x="2286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29" name="TextBox 28"/>
            <p:cNvSpPr txBox="1"/>
            <p:nvPr/>
          </p:nvSpPr>
          <p:spPr>
            <a:xfrm>
              <a:off x="31242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13716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3962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56388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4752109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6477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7380514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8153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1371600" y="2392371"/>
            <a:ext cx="7239000" cy="338554"/>
            <a:chOff x="1371600" y="1743747"/>
            <a:chExt cx="7239000" cy="338554"/>
          </a:xfrm>
        </p:grpSpPr>
        <p:sp>
          <p:nvSpPr>
            <p:cNvPr id="38" name="TextBox 37"/>
            <p:cNvSpPr txBox="1"/>
            <p:nvPr/>
          </p:nvSpPr>
          <p:spPr>
            <a:xfrm>
              <a:off x="2286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31242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X</a:t>
              </a: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13716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X</a:t>
              </a: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962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6388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4752109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4" name="TextBox 43"/>
            <p:cNvSpPr txBox="1"/>
            <p:nvPr/>
          </p:nvSpPr>
          <p:spPr>
            <a:xfrm>
              <a:off x="6477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7380514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153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1371600" y="2686231"/>
            <a:ext cx="7239000" cy="338554"/>
            <a:chOff x="1371600" y="1743747"/>
            <a:chExt cx="7239000" cy="338554"/>
          </a:xfrm>
        </p:grpSpPr>
        <p:sp>
          <p:nvSpPr>
            <p:cNvPr id="48" name="TextBox 47"/>
            <p:cNvSpPr txBox="1"/>
            <p:nvPr/>
          </p:nvSpPr>
          <p:spPr>
            <a:xfrm>
              <a:off x="2286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31242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X</a:t>
              </a:r>
            </a:p>
          </p:txBody>
        </p:sp>
        <p:sp>
          <p:nvSpPr>
            <p:cNvPr id="50" name="TextBox 49"/>
            <p:cNvSpPr txBox="1"/>
            <p:nvPr/>
          </p:nvSpPr>
          <p:spPr>
            <a:xfrm>
              <a:off x="13716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X</a:t>
              </a: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962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6388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53" name="TextBox 52"/>
            <p:cNvSpPr txBox="1"/>
            <p:nvPr/>
          </p:nvSpPr>
          <p:spPr>
            <a:xfrm>
              <a:off x="4752109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54" name="TextBox 53"/>
            <p:cNvSpPr txBox="1"/>
            <p:nvPr/>
          </p:nvSpPr>
          <p:spPr>
            <a:xfrm>
              <a:off x="64770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7380514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0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8153400" y="1743747"/>
              <a:ext cx="457200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1600" b="1" dirty="0"/>
                <a:t>1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33311030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5. Control Design: </a:t>
            </a:r>
            <a:r>
              <a:rPr lang="en-SG" sz="3600" b="1" dirty="0">
                <a:solidFill>
                  <a:srgbClr val="0000FF"/>
                </a:solidFill>
              </a:rPr>
              <a:t>Inputs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32</a:t>
            </a:fld>
            <a:endParaRPr dirty="0"/>
          </a:p>
        </p:txBody>
      </p:sp>
      <p:sp>
        <p:nvSpPr>
          <p:cNvPr id="57" name="Content Placeholder 12"/>
          <p:cNvSpPr>
            <a:spLocks noGrp="1"/>
          </p:cNvSpPr>
          <p:nvPr>
            <p:ph idx="1"/>
          </p:nvPr>
        </p:nvSpPr>
        <p:spPr>
          <a:xfrm>
            <a:off x="457200" y="5068368"/>
            <a:ext cx="7851422" cy="804403"/>
          </a:xfrm>
        </p:spPr>
        <p:txBody>
          <a:bodyPr>
            <a:normAutofit lnSpcReduction="10000"/>
          </a:bodyPr>
          <a:lstStyle/>
          <a:p>
            <a:pPr marL="271463" indent="-271463"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With the input (opcode) and output (control signals), let’s design the circuit</a:t>
            </a:r>
          </a:p>
        </p:txBody>
      </p:sp>
      <p:graphicFrame>
        <p:nvGraphicFramePr>
          <p:cNvPr id="58" name="Group 1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7745729"/>
              </p:ext>
            </p:extLst>
          </p:nvPr>
        </p:nvGraphicFramePr>
        <p:xfrm>
          <a:off x="381000" y="1219200"/>
          <a:ext cx="8229600" cy="3444875"/>
        </p:xfrm>
        <a:graphic>
          <a:graphicData uri="http://schemas.openxmlformats.org/drawingml/2006/table">
            <a:tbl>
              <a:tblPr/>
              <a:tblGrid>
                <a:gridCol w="1524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017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129540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54927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7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Opcode</a:t>
                      </a: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( Op[5:0] == Inst[31:26] )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24256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Op5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Op4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Op3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Op1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Op0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Value in Hexadecimal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610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524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5346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27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-2500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pSp>
        <p:nvGrpSpPr>
          <p:cNvPr id="59" name="Group 58"/>
          <p:cNvGrpSpPr/>
          <p:nvPr/>
        </p:nvGrpSpPr>
        <p:grpSpPr>
          <a:xfrm>
            <a:off x="2114797" y="2543299"/>
            <a:ext cx="6114803" cy="400110"/>
            <a:chOff x="2114797" y="2590800"/>
            <a:chExt cx="6114803" cy="400110"/>
          </a:xfrm>
        </p:grpSpPr>
        <p:sp>
          <p:nvSpPr>
            <p:cNvPr id="60" name="TextBox 59"/>
            <p:cNvSpPr txBox="1"/>
            <p:nvPr/>
          </p:nvSpPr>
          <p:spPr>
            <a:xfrm>
              <a:off x="30291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61" name="TextBox 60"/>
            <p:cNvSpPr txBox="1"/>
            <p:nvPr/>
          </p:nvSpPr>
          <p:spPr>
            <a:xfrm>
              <a:off x="39930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62" name="TextBox 61"/>
            <p:cNvSpPr txBox="1"/>
            <p:nvPr/>
          </p:nvSpPr>
          <p:spPr>
            <a:xfrm>
              <a:off x="21147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63" name="TextBox 62"/>
            <p:cNvSpPr txBox="1"/>
            <p:nvPr/>
          </p:nvSpPr>
          <p:spPr>
            <a:xfrm>
              <a:off x="48312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64" name="TextBox 63"/>
            <p:cNvSpPr txBox="1"/>
            <p:nvPr/>
          </p:nvSpPr>
          <p:spPr>
            <a:xfrm>
              <a:off x="672440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573182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7609114" y="2590800"/>
              <a:ext cx="6204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</p:grpSp>
      <p:grpSp>
        <p:nvGrpSpPr>
          <p:cNvPr id="67" name="Group 66"/>
          <p:cNvGrpSpPr/>
          <p:nvPr/>
        </p:nvGrpSpPr>
        <p:grpSpPr>
          <a:xfrm>
            <a:off x="2114797" y="3083933"/>
            <a:ext cx="6114803" cy="400110"/>
            <a:chOff x="2114797" y="2590800"/>
            <a:chExt cx="6114803" cy="400110"/>
          </a:xfrm>
        </p:grpSpPr>
        <p:sp>
          <p:nvSpPr>
            <p:cNvPr id="68" name="TextBox 67"/>
            <p:cNvSpPr txBox="1"/>
            <p:nvPr/>
          </p:nvSpPr>
          <p:spPr>
            <a:xfrm>
              <a:off x="30291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9930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21147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8312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672440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573182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7609114" y="2590800"/>
              <a:ext cx="6204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23</a:t>
              </a:r>
            </a:p>
          </p:txBody>
        </p:sp>
      </p:grpSp>
      <p:grpSp>
        <p:nvGrpSpPr>
          <p:cNvPr id="75" name="Group 74"/>
          <p:cNvGrpSpPr/>
          <p:nvPr/>
        </p:nvGrpSpPr>
        <p:grpSpPr>
          <a:xfrm>
            <a:off x="2114797" y="3657600"/>
            <a:ext cx="6114803" cy="400110"/>
            <a:chOff x="2114797" y="2590800"/>
            <a:chExt cx="6114803" cy="400110"/>
          </a:xfrm>
        </p:grpSpPr>
        <p:sp>
          <p:nvSpPr>
            <p:cNvPr id="76" name="TextBox 75"/>
            <p:cNvSpPr txBox="1"/>
            <p:nvPr/>
          </p:nvSpPr>
          <p:spPr>
            <a:xfrm>
              <a:off x="30291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77" name="TextBox 76"/>
            <p:cNvSpPr txBox="1"/>
            <p:nvPr/>
          </p:nvSpPr>
          <p:spPr>
            <a:xfrm>
              <a:off x="39930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21147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48312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80" name="TextBox 79"/>
            <p:cNvSpPr txBox="1"/>
            <p:nvPr/>
          </p:nvSpPr>
          <p:spPr>
            <a:xfrm>
              <a:off x="672440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81" name="TextBox 80"/>
            <p:cNvSpPr txBox="1"/>
            <p:nvPr/>
          </p:nvSpPr>
          <p:spPr>
            <a:xfrm>
              <a:off x="573182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82" name="TextBox 81"/>
            <p:cNvSpPr txBox="1"/>
            <p:nvPr/>
          </p:nvSpPr>
          <p:spPr>
            <a:xfrm>
              <a:off x="7609114" y="2590800"/>
              <a:ext cx="6204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2B</a:t>
              </a: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2114797" y="4191000"/>
            <a:ext cx="6114803" cy="400110"/>
            <a:chOff x="2114797" y="2590800"/>
            <a:chExt cx="6114803" cy="400110"/>
          </a:xfrm>
        </p:grpSpPr>
        <p:sp>
          <p:nvSpPr>
            <p:cNvPr id="84" name="TextBox 83"/>
            <p:cNvSpPr txBox="1"/>
            <p:nvPr/>
          </p:nvSpPr>
          <p:spPr>
            <a:xfrm>
              <a:off x="30291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85" name="TextBox 84"/>
            <p:cNvSpPr txBox="1"/>
            <p:nvPr/>
          </p:nvSpPr>
          <p:spPr>
            <a:xfrm>
              <a:off x="39930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86" name="TextBox 85"/>
            <p:cNvSpPr txBox="1"/>
            <p:nvPr/>
          </p:nvSpPr>
          <p:spPr>
            <a:xfrm>
              <a:off x="2114797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87" name="TextBox 86"/>
            <p:cNvSpPr txBox="1"/>
            <p:nvPr/>
          </p:nvSpPr>
          <p:spPr>
            <a:xfrm>
              <a:off x="4831278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1</a:t>
              </a:r>
            </a:p>
          </p:txBody>
        </p:sp>
        <p:sp>
          <p:nvSpPr>
            <p:cNvPr id="88" name="TextBox 87"/>
            <p:cNvSpPr txBox="1"/>
            <p:nvPr/>
          </p:nvSpPr>
          <p:spPr>
            <a:xfrm>
              <a:off x="672440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89" name="TextBox 88"/>
            <p:cNvSpPr txBox="1"/>
            <p:nvPr/>
          </p:nvSpPr>
          <p:spPr>
            <a:xfrm>
              <a:off x="5731822" y="2590800"/>
              <a:ext cx="457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0</a:t>
              </a:r>
            </a:p>
          </p:txBody>
        </p:sp>
        <p:sp>
          <p:nvSpPr>
            <p:cNvPr id="90" name="TextBox 89"/>
            <p:cNvSpPr txBox="1"/>
            <p:nvPr/>
          </p:nvSpPr>
          <p:spPr>
            <a:xfrm>
              <a:off x="7609114" y="2590800"/>
              <a:ext cx="620486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sz="2000" b="1" dirty="0"/>
                <a:t>4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8661356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5. Combinational Circuit Implementation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33</a:t>
            </a:fld>
            <a:endParaRPr dirty="0"/>
          </a:p>
        </p:txBody>
      </p:sp>
      <p:pic>
        <p:nvPicPr>
          <p:cNvPr id="41" name="Picture 117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7374" y="1282779"/>
            <a:ext cx="4800600" cy="518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43" name="Left Brace 42"/>
          <p:cNvSpPr/>
          <p:nvPr/>
        </p:nvSpPr>
        <p:spPr>
          <a:xfrm>
            <a:off x="1312112" y="1605983"/>
            <a:ext cx="185262" cy="1381418"/>
          </a:xfrm>
          <a:prstGeom prst="leftBrace">
            <a:avLst>
              <a:gd name="adj1" fmla="val 20679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4" name="Rectangle 199"/>
          <p:cNvSpPr>
            <a:spLocks noChangeArrowheads="1"/>
          </p:cNvSpPr>
          <p:nvPr/>
        </p:nvSpPr>
        <p:spPr bwMode="auto">
          <a:xfrm>
            <a:off x="220753" y="2113510"/>
            <a:ext cx="9553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000" b="1" dirty="0" err="1">
                <a:solidFill>
                  <a:srgbClr val="006600"/>
                </a:solidFill>
                <a:latin typeface="+mn-lt"/>
                <a:cs typeface="Courier New" pitchFamily="49" charset="0"/>
              </a:rPr>
              <a:t>Opcode</a:t>
            </a:r>
            <a:endParaRPr lang="en-US" sz="2000" b="1" dirty="0">
              <a:solidFill>
                <a:srgbClr val="0066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45" name="Left Brace 44"/>
          <p:cNvSpPr/>
          <p:nvPr/>
        </p:nvSpPr>
        <p:spPr>
          <a:xfrm flipH="1">
            <a:off x="6450374" y="3873579"/>
            <a:ext cx="304800" cy="2514600"/>
          </a:xfrm>
          <a:prstGeom prst="leftBrace">
            <a:avLst>
              <a:gd name="adj1" fmla="val 37963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6" name="Rectangle 199"/>
          <p:cNvSpPr>
            <a:spLocks noChangeArrowheads="1"/>
          </p:cNvSpPr>
          <p:nvPr/>
        </p:nvSpPr>
        <p:spPr bwMode="auto">
          <a:xfrm>
            <a:off x="6602774" y="4864179"/>
            <a:ext cx="160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Control Signals</a:t>
            </a:r>
          </a:p>
        </p:txBody>
      </p:sp>
      <p:graphicFrame>
        <p:nvGraphicFramePr>
          <p:cNvPr id="13" name="Group 131">
            <a:extLst>
              <a:ext uri="{FF2B5EF4-FFF2-40B4-BE49-F238E27FC236}">
                <a16:creationId xmlns:a16="http://schemas.microsoft.com/office/drawing/2014/main" id="{7D06D9C8-863F-4AF1-A5A0-DB72CAE76DA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17269662"/>
              </p:ext>
            </p:extLst>
          </p:nvPr>
        </p:nvGraphicFramePr>
        <p:xfrm>
          <a:off x="4904529" y="1367052"/>
          <a:ext cx="4018718" cy="1859280"/>
        </p:xfrm>
        <a:graphic>
          <a:graphicData uri="http://schemas.openxmlformats.org/drawingml/2006/table">
            <a:tbl>
              <a:tblPr/>
              <a:tblGrid>
                <a:gridCol w="7418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613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75815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Opcode</a:t>
                      </a:r>
                      <a:endParaRPr kumimoji="0" lang="en-US" sz="16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4187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Op5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Op4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Op3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Op2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Op1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+mn-ea"/>
                          <a:cs typeface="Arial" charset="0"/>
                        </a:rPr>
                        <a:t>Op0</a:t>
                      </a:r>
                      <a:endParaRPr kumimoji="0" lang="en-US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9842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R-type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741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lw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7919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sw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581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beq</a:t>
                      </a:r>
                      <a:endParaRPr kumimoji="0" lang="en-US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034218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17">
            <a:extLst>
              <a:ext uri="{FF2B5EF4-FFF2-40B4-BE49-F238E27FC236}">
                <a16:creationId xmlns:a16="http://schemas.microsoft.com/office/drawing/2014/main" id="{1B700B56-3C6A-4DD6-8125-61A8111D2C30}"/>
              </a:ext>
            </a:extLst>
          </p:cNvPr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97374" y="1282779"/>
            <a:ext cx="4800600" cy="5181600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</p:pic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5. Combinational Circuit Implementation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34</a:t>
            </a:fld>
            <a:endParaRPr dirty="0"/>
          </a:p>
        </p:txBody>
      </p:sp>
      <p:graphicFrame>
        <p:nvGraphicFramePr>
          <p:cNvPr id="15" name="Group 125">
            <a:extLst>
              <a:ext uri="{FF2B5EF4-FFF2-40B4-BE49-F238E27FC236}">
                <a16:creationId xmlns:a16="http://schemas.microsoft.com/office/drawing/2014/main" id="{69F6E6E1-376A-4CE9-BC71-AD5E299DDEE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6607031"/>
              </p:ext>
            </p:extLst>
          </p:nvPr>
        </p:nvGraphicFramePr>
        <p:xfrm>
          <a:off x="4572000" y="1084926"/>
          <a:ext cx="4426748" cy="1692255"/>
        </p:xfrm>
        <a:graphic>
          <a:graphicData uri="http://schemas.openxmlformats.org/drawingml/2006/table">
            <a:tbl>
              <a:tblPr firstRow="1" bandCol="1">
                <a:tableStyleId>{616DA210-FB5B-4158-B5E0-FEB733F419BA}</a:tableStyleId>
              </a:tblPr>
              <a:tblGrid>
                <a:gridCol w="41577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07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685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4022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9272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4481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11533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521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4809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4809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227039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RegDst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ALUSrc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MemToReg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Reg</a:t>
                      </a:r>
                      <a:endParaRPr kumimoji="0" lang="en-US" sz="8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Write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</a:t>
                      </a:r>
                      <a:endParaRPr kumimoji="0" lang="en-US" sz="8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Read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Mem</a:t>
                      </a:r>
                      <a:endParaRPr kumimoji="0" lang="en-US" sz="800" b="1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Write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8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Branch</a:t>
                      </a:r>
                      <a:endParaRPr kumimoji="0" lang="en-US" sz="8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 err="1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ALUop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2075"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op1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1" u="none" strike="noStrike" cap="none" normalizeH="0" baseline="0" dirty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urier New" pitchFamily="49" charset="0"/>
                          <a:cs typeface="Courier New" pitchFamily="49" charset="0"/>
                        </a:rPr>
                        <a:t>op0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rgbClr val="660066"/>
                        </a:solidFill>
                        <a:effectLst/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R-</a:t>
                      </a:r>
                      <a:r>
                        <a:rPr kumimoji="0" lang="en-US" sz="9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type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lw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sw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745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beq</a:t>
                      </a:r>
                      <a:endParaRPr kumimoji="0" lang="en-US" sz="1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X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0</a:t>
                      </a: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</a:t>
                      </a: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7" name="Left Brace 16">
            <a:extLst>
              <a:ext uri="{FF2B5EF4-FFF2-40B4-BE49-F238E27FC236}">
                <a16:creationId xmlns:a16="http://schemas.microsoft.com/office/drawing/2014/main" id="{C7F19E44-B461-4089-8FC3-15935171832D}"/>
              </a:ext>
            </a:extLst>
          </p:cNvPr>
          <p:cNvSpPr/>
          <p:nvPr/>
        </p:nvSpPr>
        <p:spPr>
          <a:xfrm>
            <a:off x="1312112" y="1605983"/>
            <a:ext cx="185262" cy="1381418"/>
          </a:xfrm>
          <a:prstGeom prst="leftBrace">
            <a:avLst>
              <a:gd name="adj1" fmla="val 20679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99">
            <a:extLst>
              <a:ext uri="{FF2B5EF4-FFF2-40B4-BE49-F238E27FC236}">
                <a16:creationId xmlns:a16="http://schemas.microsoft.com/office/drawing/2014/main" id="{15C21446-5D51-4358-BA3F-86511569E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0753" y="2113510"/>
            <a:ext cx="955390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sz="2000" b="1" dirty="0" err="1">
                <a:solidFill>
                  <a:srgbClr val="006600"/>
                </a:solidFill>
                <a:latin typeface="+mn-lt"/>
                <a:cs typeface="Courier New" pitchFamily="49" charset="0"/>
              </a:rPr>
              <a:t>Opcode</a:t>
            </a:r>
            <a:endParaRPr lang="en-US" sz="2000" b="1" dirty="0">
              <a:solidFill>
                <a:srgbClr val="006600"/>
              </a:solidFill>
              <a:latin typeface="+mn-lt"/>
              <a:cs typeface="Courier New" pitchFamily="49" charset="0"/>
            </a:endParaRPr>
          </a:p>
        </p:txBody>
      </p:sp>
      <p:sp>
        <p:nvSpPr>
          <p:cNvPr id="19" name="Left Brace 18">
            <a:extLst>
              <a:ext uri="{FF2B5EF4-FFF2-40B4-BE49-F238E27FC236}">
                <a16:creationId xmlns:a16="http://schemas.microsoft.com/office/drawing/2014/main" id="{2880FD66-384D-4A7A-A82F-318816AEE225}"/>
              </a:ext>
            </a:extLst>
          </p:cNvPr>
          <p:cNvSpPr/>
          <p:nvPr/>
        </p:nvSpPr>
        <p:spPr>
          <a:xfrm flipH="1">
            <a:off x="6450374" y="3873579"/>
            <a:ext cx="304800" cy="2514600"/>
          </a:xfrm>
          <a:prstGeom prst="leftBrace">
            <a:avLst>
              <a:gd name="adj1" fmla="val 37963"/>
              <a:gd name="adj2" fmla="val 50000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99">
            <a:extLst>
              <a:ext uri="{FF2B5EF4-FFF2-40B4-BE49-F238E27FC236}">
                <a16:creationId xmlns:a16="http://schemas.microsoft.com/office/drawing/2014/main" id="{4BDE59DE-6F68-43B3-959B-3836D97640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6602774" y="4864179"/>
            <a:ext cx="1600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noAutofit/>
          </a:bodyPr>
          <a:lstStyle/>
          <a:p>
            <a:pPr algn="ctr"/>
            <a:r>
              <a:rPr lang="en-US" sz="2000" b="1" dirty="0">
                <a:solidFill>
                  <a:srgbClr val="C00000"/>
                </a:solidFill>
                <a:latin typeface="+mn-lt"/>
                <a:cs typeface="Courier New" pitchFamily="49" charset="0"/>
              </a:rPr>
              <a:t>Control Signals</a:t>
            </a:r>
          </a:p>
        </p:txBody>
      </p:sp>
    </p:spTree>
    <p:extLst>
      <p:ext uri="{BB962C8B-B14F-4D97-AF65-F5344CB8AC3E}">
        <p14:creationId xmlns:p14="http://schemas.microsoft.com/office/powerpoint/2010/main" val="107522689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6. Big Picture: Instruction Execution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35</a:t>
            </a:fld>
            <a:endParaRPr dirty="0"/>
          </a:p>
        </p:txBody>
      </p:sp>
      <p:sp>
        <p:nvSpPr>
          <p:cNvPr id="12" name="Rectangle 3"/>
          <p:cNvSpPr txBox="1">
            <a:spLocks noChangeArrowheads="1"/>
          </p:cNvSpPr>
          <p:nvPr/>
        </p:nvSpPr>
        <p:spPr>
          <a:xfrm>
            <a:off x="457200" y="1146482"/>
            <a:ext cx="8305800" cy="44161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Instruction Execution =</a:t>
            </a:r>
          </a:p>
          <a:p>
            <a:pPr marL="801687" lvl="1" indent="-457200" fontAlgn="auto"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dirty="0"/>
              <a:t>Read contents of one or more storage elements (register/memory)</a:t>
            </a:r>
          </a:p>
          <a:p>
            <a:pPr marL="801687" lvl="1" indent="-457200" fontAlgn="auto"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dirty="0"/>
              <a:t>Perform computation through some combinational logic</a:t>
            </a:r>
          </a:p>
          <a:p>
            <a:pPr marL="801687" lvl="1" indent="-457200" fontAlgn="auto"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dirty="0"/>
              <a:t>Write results to one or more storage elements (register/memory)</a:t>
            </a:r>
          </a:p>
          <a:p>
            <a:pPr marL="271463" indent="-271463" fontAlgn="auto">
              <a:spcBef>
                <a:spcPct val="5000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All these performed </a:t>
            </a:r>
            <a:r>
              <a:rPr lang="en-US" b="1" dirty="0"/>
              <a:t>within a clock period</a:t>
            </a:r>
          </a:p>
        </p:txBody>
      </p:sp>
      <p:grpSp>
        <p:nvGrpSpPr>
          <p:cNvPr id="13" name="Group 27"/>
          <p:cNvGrpSpPr>
            <a:grpSpLocks/>
          </p:cNvGrpSpPr>
          <p:nvPr/>
        </p:nvGrpSpPr>
        <p:grpSpPr bwMode="auto">
          <a:xfrm>
            <a:off x="974726" y="3677444"/>
            <a:ext cx="7453312" cy="2105025"/>
            <a:chOff x="615" y="2371"/>
            <a:chExt cx="4695" cy="1326"/>
          </a:xfrm>
        </p:grpSpPr>
        <p:sp>
          <p:nvSpPr>
            <p:cNvPr id="15" name="Line 6"/>
            <p:cNvSpPr>
              <a:spLocks noChangeShapeType="1"/>
            </p:cNvSpPr>
            <p:nvPr/>
          </p:nvSpPr>
          <p:spPr bwMode="auto">
            <a:xfrm>
              <a:off x="1606" y="3145"/>
              <a:ext cx="33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6" name="Line 7"/>
            <p:cNvSpPr>
              <a:spLocks noChangeShapeType="1"/>
            </p:cNvSpPr>
            <p:nvPr/>
          </p:nvSpPr>
          <p:spPr bwMode="auto">
            <a:xfrm flipV="1">
              <a:off x="1944" y="2758"/>
              <a:ext cx="0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7" name="Line 8"/>
            <p:cNvSpPr>
              <a:spLocks noChangeShapeType="1"/>
            </p:cNvSpPr>
            <p:nvPr/>
          </p:nvSpPr>
          <p:spPr bwMode="auto">
            <a:xfrm>
              <a:off x="1944" y="2758"/>
              <a:ext cx="5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8" name="Line 9"/>
            <p:cNvSpPr>
              <a:spLocks noChangeShapeType="1"/>
            </p:cNvSpPr>
            <p:nvPr/>
          </p:nvSpPr>
          <p:spPr bwMode="auto">
            <a:xfrm flipV="1">
              <a:off x="2962" y="2758"/>
              <a:ext cx="0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9" name="Line 10"/>
            <p:cNvSpPr>
              <a:spLocks noChangeShapeType="1"/>
            </p:cNvSpPr>
            <p:nvPr/>
          </p:nvSpPr>
          <p:spPr bwMode="auto">
            <a:xfrm>
              <a:off x="2453" y="2758"/>
              <a:ext cx="5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11"/>
            <p:cNvSpPr>
              <a:spLocks noChangeShapeType="1"/>
            </p:cNvSpPr>
            <p:nvPr/>
          </p:nvSpPr>
          <p:spPr bwMode="auto">
            <a:xfrm>
              <a:off x="3980" y="2760"/>
              <a:ext cx="5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2" name="Line 12"/>
            <p:cNvSpPr>
              <a:spLocks noChangeShapeType="1"/>
            </p:cNvSpPr>
            <p:nvPr/>
          </p:nvSpPr>
          <p:spPr bwMode="auto">
            <a:xfrm flipV="1">
              <a:off x="3980" y="2758"/>
              <a:ext cx="0" cy="38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arrow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3" name="Text Box 13"/>
            <p:cNvSpPr txBox="1">
              <a:spLocks noChangeArrowheads="1"/>
            </p:cNvSpPr>
            <p:nvPr/>
          </p:nvSpPr>
          <p:spPr bwMode="auto">
            <a:xfrm>
              <a:off x="1114" y="2855"/>
              <a:ext cx="638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Verdana" pitchFamily="34" charset="0"/>
                </a:rPr>
                <a:t>Clock</a:t>
              </a:r>
            </a:p>
          </p:txBody>
        </p:sp>
        <p:sp>
          <p:nvSpPr>
            <p:cNvPr id="24" name="Line 14"/>
            <p:cNvSpPr>
              <a:spLocks noChangeShapeType="1"/>
            </p:cNvSpPr>
            <p:nvPr/>
          </p:nvSpPr>
          <p:spPr bwMode="auto">
            <a:xfrm>
              <a:off x="1944" y="2593"/>
              <a:ext cx="206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5" name="Text Box 15"/>
            <p:cNvSpPr txBox="1">
              <a:spLocks noChangeArrowheads="1"/>
            </p:cNvSpPr>
            <p:nvPr/>
          </p:nvSpPr>
          <p:spPr bwMode="auto">
            <a:xfrm>
              <a:off x="2570" y="2371"/>
              <a:ext cx="901" cy="192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en-US" sz="1400" b="1">
                  <a:latin typeface="Verdana" pitchFamily="34" charset="0"/>
                </a:rPr>
                <a:t>Clock Period</a:t>
              </a:r>
            </a:p>
          </p:txBody>
        </p:sp>
        <p:sp>
          <p:nvSpPr>
            <p:cNvPr id="26" name="Line 16"/>
            <p:cNvSpPr>
              <a:spLocks noChangeShapeType="1"/>
            </p:cNvSpPr>
            <p:nvPr/>
          </p:nvSpPr>
          <p:spPr bwMode="auto">
            <a:xfrm>
              <a:off x="1944" y="2855"/>
              <a:ext cx="0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27" name="Line 17"/>
            <p:cNvSpPr>
              <a:spLocks noChangeShapeType="1"/>
            </p:cNvSpPr>
            <p:nvPr/>
          </p:nvSpPr>
          <p:spPr bwMode="auto">
            <a:xfrm>
              <a:off x="2962" y="3145"/>
              <a:ext cx="5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8" name="Line 18"/>
            <p:cNvSpPr>
              <a:spLocks noChangeShapeType="1"/>
            </p:cNvSpPr>
            <p:nvPr/>
          </p:nvSpPr>
          <p:spPr bwMode="auto">
            <a:xfrm>
              <a:off x="3471" y="3145"/>
              <a:ext cx="509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9" name="Oval 19"/>
            <p:cNvSpPr>
              <a:spLocks noChangeArrowheads="1"/>
            </p:cNvSpPr>
            <p:nvPr/>
          </p:nvSpPr>
          <p:spPr bwMode="auto">
            <a:xfrm>
              <a:off x="2162" y="2874"/>
              <a:ext cx="500" cy="211"/>
            </a:xfrm>
            <a:prstGeom prst="ellipse">
              <a:avLst/>
            </a:prstGeom>
            <a:solidFill>
              <a:srgbClr val="CCFFCC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0" name="Oval 20"/>
            <p:cNvSpPr>
              <a:spLocks noChangeArrowheads="1"/>
            </p:cNvSpPr>
            <p:nvPr/>
          </p:nvSpPr>
          <p:spPr bwMode="auto">
            <a:xfrm>
              <a:off x="2662" y="2855"/>
              <a:ext cx="1234" cy="211"/>
            </a:xfrm>
            <a:prstGeom prst="ellipse">
              <a:avLst/>
            </a:prstGeom>
            <a:solidFill>
              <a:srgbClr val="CCFFCC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1" name="Text Box 21"/>
            <p:cNvSpPr txBox="1">
              <a:spLocks noChangeArrowheads="1"/>
            </p:cNvSpPr>
            <p:nvPr/>
          </p:nvSpPr>
          <p:spPr bwMode="auto">
            <a:xfrm>
              <a:off x="2208" y="2880"/>
              <a:ext cx="386" cy="17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Read</a:t>
              </a:r>
            </a:p>
          </p:txBody>
        </p:sp>
        <p:sp>
          <p:nvSpPr>
            <p:cNvPr id="32" name="Text Box 22"/>
            <p:cNvSpPr txBox="1">
              <a:spLocks noChangeArrowheads="1"/>
            </p:cNvSpPr>
            <p:nvPr/>
          </p:nvSpPr>
          <p:spPr bwMode="auto">
            <a:xfrm>
              <a:off x="2976" y="2880"/>
              <a:ext cx="596" cy="17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Compute</a:t>
              </a:r>
            </a:p>
          </p:txBody>
        </p:sp>
        <p:sp>
          <p:nvSpPr>
            <p:cNvPr id="33" name="Oval 23"/>
            <p:cNvSpPr>
              <a:spLocks noChangeArrowheads="1"/>
            </p:cNvSpPr>
            <p:nvPr/>
          </p:nvSpPr>
          <p:spPr bwMode="auto">
            <a:xfrm>
              <a:off x="3896" y="2855"/>
              <a:ext cx="500" cy="211"/>
            </a:xfrm>
            <a:prstGeom prst="ellipse">
              <a:avLst/>
            </a:prstGeom>
            <a:solidFill>
              <a:srgbClr val="CCFFCC"/>
            </a:solidFill>
            <a:ln w="12700" algn="ctr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" name="Text Box 24"/>
            <p:cNvSpPr txBox="1">
              <a:spLocks noChangeArrowheads="1"/>
            </p:cNvSpPr>
            <p:nvPr/>
          </p:nvSpPr>
          <p:spPr bwMode="auto">
            <a:xfrm>
              <a:off x="3936" y="2880"/>
              <a:ext cx="413" cy="173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>
                  <a:latin typeface="Verdana" pitchFamily="34" charset="0"/>
                </a:rPr>
                <a:t>Write</a:t>
              </a:r>
            </a:p>
          </p:txBody>
        </p:sp>
        <p:sp>
          <p:nvSpPr>
            <p:cNvPr id="35" name="Text Box 25"/>
            <p:cNvSpPr txBox="1">
              <a:spLocks noChangeArrowheads="1"/>
            </p:cNvSpPr>
            <p:nvPr/>
          </p:nvSpPr>
          <p:spPr bwMode="auto">
            <a:xfrm>
              <a:off x="615" y="3464"/>
              <a:ext cx="4695" cy="233"/>
            </a:xfrm>
            <a:prstGeom prst="rect">
              <a:avLst/>
            </a:prstGeom>
            <a:solidFill>
              <a:srgbClr val="FFFFCC"/>
            </a:solidFill>
            <a:ln w="12700" algn="ctr">
              <a:solidFill>
                <a:schemeClr val="accent5">
                  <a:lumMod val="40000"/>
                  <a:lumOff val="60000"/>
                </a:schemeClr>
              </a:solidFill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dirty="0">
                  <a:solidFill>
                    <a:srgbClr val="C00000"/>
                  </a:solidFill>
                  <a:latin typeface="Verdana" pitchFamily="34" charset="0"/>
                </a:rPr>
                <a:t>Don’t want to read a storage element when it is being written.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7669768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000" dirty="0">
                <a:solidFill>
                  <a:srgbClr val="0000FF"/>
                </a:solidFill>
              </a:rPr>
              <a:t>6. Single Cycle Implementation: Shortcoming</a:t>
            </a:r>
            <a:endParaRPr lang="en-US" sz="30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36</a:t>
            </a:fld>
            <a:endParaRPr dirty="0"/>
          </a:p>
        </p:txBody>
      </p:sp>
      <p:sp>
        <p:nvSpPr>
          <p:cNvPr id="36" name="Rectangle 3"/>
          <p:cNvSpPr txBox="1">
            <a:spLocks noChangeArrowheads="1"/>
          </p:cNvSpPr>
          <p:nvPr/>
        </p:nvSpPr>
        <p:spPr>
          <a:xfrm>
            <a:off x="457200" y="1066800"/>
            <a:ext cx="8153400" cy="11430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Calculate cycle time assuming negligible delays: memory (2ns), ALU/adders (2ns), register file access (1ns)</a:t>
            </a:r>
          </a:p>
        </p:txBody>
      </p:sp>
      <p:graphicFrame>
        <p:nvGraphicFramePr>
          <p:cNvPr id="37" name="Group 59"/>
          <p:cNvGraphicFramePr>
            <a:graphicFrameLocks noGrp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3759263"/>
              </p:ext>
            </p:extLst>
          </p:nvPr>
        </p:nvGraphicFramePr>
        <p:xfrm>
          <a:off x="1143000" y="2362200"/>
          <a:ext cx="6781799" cy="2091373"/>
        </p:xfrm>
        <a:graphic>
          <a:graphicData uri="http://schemas.openxmlformats.org/drawingml/2006/table">
            <a:tbl>
              <a:tblPr firstRow="1" firstCol="1" bandCol="1">
                <a:tableStyleId>{1E171933-4619-4E11-9A3F-F7608DF75F80}</a:tableStyleId>
              </a:tblPr>
              <a:tblGrid>
                <a:gridCol w="13211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247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7456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6546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6938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6938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6938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2555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Instruction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Inst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Mem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Reg</a:t>
                      </a:r>
                      <a:endParaRPr kumimoji="0" lang="en-US" sz="150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read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ALU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Data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Mem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Reg</a:t>
                      </a:r>
                      <a:endParaRPr kumimoji="0" lang="en-US" sz="150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write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</a:rPr>
                        <a:t>Total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2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950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ALU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6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lw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8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sw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7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78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 dirty="0" err="1">
                          <a:ln>
                            <a:noFill/>
                          </a:ln>
                          <a:effectLst/>
                        </a:rPr>
                        <a:t>beq</a:t>
                      </a: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1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u="none" strike="noStrike" cap="none" normalizeH="0" baseline="0">
                          <a:ln>
                            <a:noFill/>
                          </a:ln>
                          <a:effectLst/>
                        </a:rPr>
                        <a:t>2</a:t>
                      </a: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endParaRPr kumimoji="0" lang="en-US" sz="15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accent1"/>
                        </a:buClr>
                        <a:buSzPct val="65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1500" b="1" u="none" strike="noStrike" cap="none" normalizeH="0" baseline="0" dirty="0">
                          <a:ln>
                            <a:noFill/>
                          </a:ln>
                          <a:effectLst/>
                        </a:rPr>
                        <a:t>5</a:t>
                      </a:r>
                      <a:endParaRPr kumimoji="0" lang="en-US" sz="15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solidFill>
                      <a:schemeClr val="bg2">
                        <a:lumMod val="9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38" name="Rectangle 60"/>
          <p:cNvSpPr>
            <a:spLocks noChangeArrowheads="1"/>
          </p:cNvSpPr>
          <p:nvPr/>
        </p:nvSpPr>
        <p:spPr bwMode="auto">
          <a:xfrm>
            <a:off x="457200" y="4648200"/>
            <a:ext cx="8153400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All instructions take as much time as the slowest one (i.e., load)</a:t>
            </a:r>
          </a:p>
          <a:p>
            <a:pPr marL="342900" indent="-342900">
              <a:spcBef>
                <a:spcPct val="20000"/>
              </a:spcBef>
              <a:buClr>
                <a:schemeClr val="accent1"/>
              </a:buClr>
              <a:buSzPct val="65000"/>
            </a:pPr>
            <a:r>
              <a:rPr lang="en-US" dirty="0">
                <a:sym typeface="Wingdings" pitchFamily="2" charset="2"/>
              </a:rPr>
              <a:t>	 </a:t>
            </a:r>
            <a:r>
              <a:rPr lang="en-US" sz="2000" dirty="0"/>
              <a:t>Long cycle time for each instruction</a:t>
            </a:r>
          </a:p>
        </p:txBody>
      </p:sp>
    </p:spTree>
    <p:extLst>
      <p:ext uri="{BB962C8B-B14F-4D97-AF65-F5344CB8AC3E}">
        <p14:creationId xmlns:p14="http://schemas.microsoft.com/office/powerpoint/2010/main" val="19307630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200" dirty="0">
                <a:solidFill>
                  <a:srgbClr val="0000FF"/>
                </a:solidFill>
              </a:rPr>
              <a:t>6. Solution #1: Multicycle Implementation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37</a:t>
            </a:fld>
            <a:endParaRPr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1206828"/>
            <a:ext cx="8229600" cy="51177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dirty="0"/>
              <a:t>Break up the instructions into execution steps:</a:t>
            </a:r>
          </a:p>
          <a:p>
            <a:pPr marL="1074738" lvl="1" indent="-495300" fontAlgn="auto">
              <a:spcBef>
                <a:spcPct val="5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sz="2200" dirty="0"/>
              <a:t>Instruction fetch</a:t>
            </a:r>
          </a:p>
          <a:p>
            <a:pPr marL="1074738" lvl="1" indent="-495300" fontAlgn="auto">
              <a:spcBef>
                <a:spcPct val="5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sz="2200" dirty="0"/>
              <a:t>Instruction decode and register read</a:t>
            </a:r>
          </a:p>
          <a:p>
            <a:pPr marL="1074738" lvl="1" indent="-495300" fontAlgn="auto">
              <a:spcBef>
                <a:spcPct val="5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sz="2200" dirty="0"/>
              <a:t>ALU operation</a:t>
            </a:r>
          </a:p>
          <a:p>
            <a:pPr marL="1074738" lvl="1" indent="-495300" fontAlgn="auto">
              <a:spcBef>
                <a:spcPct val="5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sz="2200" dirty="0"/>
              <a:t>Memory read/write</a:t>
            </a:r>
          </a:p>
          <a:p>
            <a:pPr marL="1074738" lvl="1" indent="-495300" fontAlgn="auto">
              <a:spcBef>
                <a:spcPct val="5000"/>
              </a:spcBef>
              <a:spcAft>
                <a:spcPts val="0"/>
              </a:spcAft>
              <a:buClrTx/>
              <a:buSzPct val="100000"/>
              <a:buFont typeface="+mj-lt"/>
              <a:buAutoNum type="arabicPeriod"/>
            </a:pPr>
            <a:r>
              <a:rPr lang="en-US" sz="2200" dirty="0"/>
              <a:t>Register write</a:t>
            </a:r>
          </a:p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/>
              <a:t>Each execution step</a:t>
            </a:r>
            <a:r>
              <a:rPr lang="en-US" b="1" dirty="0"/>
              <a:t> takes one clock cycle</a:t>
            </a:r>
          </a:p>
          <a:p>
            <a:pPr marL="982663" lvl="1" indent="-403225" fontAlgn="auto">
              <a:spcAft>
                <a:spcPts val="0"/>
              </a:spcAft>
              <a:buFont typeface="Arial" pitchFamily="34" charset="0"/>
              <a:buNone/>
            </a:pPr>
            <a:r>
              <a:rPr lang="en-US" sz="2200" b="1" dirty="0">
                <a:solidFill>
                  <a:srgbClr val="660066"/>
                </a:solidFill>
                <a:sym typeface="Wingdings" pitchFamily="2" charset="2"/>
              </a:rPr>
              <a:t> Cycle time is much shorter, i.e., clock frequency is much higher</a:t>
            </a:r>
          </a:p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Instructions take </a:t>
            </a:r>
            <a:r>
              <a:rPr lang="en-US" u="sng" dirty="0">
                <a:sym typeface="Wingdings" pitchFamily="2" charset="2"/>
              </a:rPr>
              <a:t>variable number of clock cycles</a:t>
            </a:r>
            <a:r>
              <a:rPr lang="en-US" dirty="0">
                <a:sym typeface="Wingdings" pitchFamily="2" charset="2"/>
              </a:rPr>
              <a:t> to complete execution</a:t>
            </a:r>
          </a:p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Not covered in class:</a:t>
            </a:r>
          </a:p>
          <a:p>
            <a:pPr marL="631825" lvl="1" indent="-269875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dirty="0">
                <a:sym typeface="Wingdings" pitchFamily="2" charset="2"/>
              </a:rPr>
              <a:t>See Section 5.5 of COD if interested</a:t>
            </a:r>
          </a:p>
        </p:txBody>
      </p:sp>
    </p:spTree>
    <p:extLst>
      <p:ext uri="{BB962C8B-B14F-4D97-AF65-F5344CB8AC3E}">
        <p14:creationId xmlns:p14="http://schemas.microsoft.com/office/powerpoint/2010/main" val="2285318027"/>
      </p:ext>
    </p:extLst>
  </p:cSld>
  <p:clrMapOvr>
    <a:masterClrMapping/>
  </p:clrMapOvr>
  <p:transition>
    <p:fade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6. Solution #2: Pipelining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38</a:t>
            </a:fld>
            <a:endParaRPr dirty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>
          <a:xfrm>
            <a:off x="457200" y="1219200"/>
            <a:ext cx="8229600" cy="5105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Break up the instructions into execution steps one per clock cycle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Allow </a:t>
            </a:r>
            <a:r>
              <a:rPr lang="en-US" sz="2800" u="sng" dirty="0"/>
              <a:t>different instructions to be in different execution steps simultaneously</a:t>
            </a:r>
          </a:p>
          <a:p>
            <a:pPr marL="271463" indent="-271463" fontAlgn="auto">
              <a:spcBef>
                <a:spcPts val="12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Covered in a later lecture</a:t>
            </a:r>
          </a:p>
        </p:txBody>
      </p:sp>
    </p:spTree>
    <p:extLst>
      <p:ext uri="{BB962C8B-B14F-4D97-AF65-F5344CB8AC3E}">
        <p14:creationId xmlns:p14="http://schemas.microsoft.com/office/powerpoint/2010/main" val="3576432046"/>
      </p:ext>
    </p:extLst>
  </p:cSld>
  <p:clrMapOvr>
    <a:masterClrMapping/>
  </p:clrMapOvr>
  <p:transition>
    <p:fade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00151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Summary</a:t>
            </a:r>
            <a:endParaRPr lang="en-US" sz="3600" b="1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39</a:t>
            </a:fld>
            <a:endParaRPr dirty="0"/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>
          <a:xfrm>
            <a:off x="457200" y="1146482"/>
            <a:ext cx="8229600" cy="45882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A very simple implementation of MIPS </a:t>
            </a:r>
            <a:r>
              <a:rPr lang="en-US" sz="2800" dirty="0" err="1"/>
              <a:t>datapath</a:t>
            </a:r>
            <a:r>
              <a:rPr lang="en-US" sz="2800" dirty="0"/>
              <a:t> and control for a subset of its instructions</a:t>
            </a:r>
          </a:p>
          <a:p>
            <a:pPr marL="271463" indent="-271463" fontAlgn="auto">
              <a:spcBef>
                <a:spcPct val="30000"/>
              </a:spcBef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/>
              <a:t>Concepts:</a:t>
            </a:r>
          </a:p>
          <a:p>
            <a:pPr marL="722313" lvl="1" indent="-3603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An instruction executes in a single clock cycle</a:t>
            </a:r>
          </a:p>
          <a:p>
            <a:pPr marL="722313" lvl="1" indent="-3603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Read storage elements, compute, write to storage elements</a:t>
            </a:r>
          </a:p>
          <a:p>
            <a:pPr marL="722313" lvl="1" indent="-3603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 err="1"/>
              <a:t>Datapath</a:t>
            </a:r>
            <a:r>
              <a:rPr lang="en-US" sz="2400" dirty="0"/>
              <a:t> is shared among different instructions types using MUXs and control signals</a:t>
            </a:r>
          </a:p>
          <a:p>
            <a:pPr marL="722313" lvl="1" indent="-3603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Control signals are generated from the machine language encoding of instructions</a:t>
            </a:r>
          </a:p>
        </p:txBody>
      </p:sp>
    </p:spTree>
    <p:extLst>
      <p:ext uri="{BB962C8B-B14F-4D97-AF65-F5344CB8AC3E}">
        <p14:creationId xmlns:p14="http://schemas.microsoft.com/office/powerpoint/2010/main" val="562787120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9" name="Slide Number Placeholder 6">
            <a:extLst>
              <a:ext uri="{FF2B5EF4-FFF2-40B4-BE49-F238E27FC236}">
                <a16:creationId xmlns:a16="http://schemas.microsoft.com/office/drawing/2014/main" id="{85C589ED-8874-4A01-A640-3E86B2373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</a:t>
            </a:fld>
            <a:endParaRPr dirty="0"/>
          </a:p>
        </p:txBody>
      </p:sp>
      <p:sp>
        <p:nvSpPr>
          <p:cNvPr id="134" name="Rectangle 133">
            <a:extLst>
              <a:ext uri="{FF2B5EF4-FFF2-40B4-BE49-F238E27FC236}">
                <a16:creationId xmlns:a16="http://schemas.microsoft.com/office/drawing/2014/main" id="{CEFB4BA7-D14D-4343-B543-7781567C75D3}"/>
              </a:ext>
            </a:extLst>
          </p:cNvPr>
          <p:cNvSpPr/>
          <p:nvPr/>
        </p:nvSpPr>
        <p:spPr>
          <a:xfrm>
            <a:off x="8610600" y="0"/>
            <a:ext cx="533400" cy="3063875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Complete </a:t>
            </a:r>
            <a:r>
              <a:rPr lang="en-US" sz="2400" b="1" dirty="0" err="1">
                <a:solidFill>
                  <a:schemeClr val="tx1"/>
                </a:solidFill>
              </a:rPr>
              <a:t>Datapath</a:t>
            </a:r>
            <a:endParaRPr lang="en-US" sz="2400" b="1" dirty="0">
              <a:solidFill>
                <a:schemeClr val="tx1"/>
              </a:solidFill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ECD7537-C2A2-42CF-86BF-EC17573C4050}"/>
              </a:ext>
            </a:extLst>
          </p:cNvPr>
          <p:cNvGrpSpPr/>
          <p:nvPr/>
        </p:nvGrpSpPr>
        <p:grpSpPr>
          <a:xfrm>
            <a:off x="490620" y="656465"/>
            <a:ext cx="8587340" cy="5545069"/>
            <a:chOff x="513148" y="550931"/>
            <a:chExt cx="8587340" cy="5545069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4EEE99D2-0627-4465-BBDD-81FC317CCE83}"/>
                </a:ext>
              </a:extLst>
            </p:cNvPr>
            <p:cNvSpPr/>
            <p:nvPr/>
          </p:nvSpPr>
          <p:spPr>
            <a:xfrm>
              <a:off x="548640" y="550931"/>
              <a:ext cx="1159509" cy="129374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8" name="Line 16">
              <a:extLst>
                <a:ext uri="{FF2B5EF4-FFF2-40B4-BE49-F238E27FC236}">
                  <a16:creationId xmlns:a16="http://schemas.microsoft.com/office/drawing/2014/main" id="{798A176A-276C-4A8D-B9D3-2BFA7122B3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844" y="4495800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2" name="Line 28">
              <a:extLst>
                <a:ext uri="{FF2B5EF4-FFF2-40B4-BE49-F238E27FC236}">
                  <a16:creationId xmlns:a16="http://schemas.microsoft.com/office/drawing/2014/main" id="{167BD34F-3AE1-4C29-9B18-5C7FE37440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1000" y="3200400"/>
              <a:ext cx="137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" name="Line 29">
              <a:extLst>
                <a:ext uri="{FF2B5EF4-FFF2-40B4-BE49-F238E27FC236}">
                  <a16:creationId xmlns:a16="http://schemas.microsoft.com/office/drawing/2014/main" id="{499E8484-9291-40BF-8BE3-7EA81F0BB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7200" y="4191000"/>
              <a:ext cx="930002" cy="11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29" idx="0"/>
            </p:cNvCxnSpPr>
            <p:nvPr/>
          </p:nvCxnSpPr>
          <p:spPr>
            <a:xfrm>
              <a:off x="1259786" y="3067051"/>
              <a:ext cx="1300651" cy="5714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30" idx="0"/>
            </p:cNvCxnSpPr>
            <p:nvPr/>
          </p:nvCxnSpPr>
          <p:spPr>
            <a:xfrm flipV="1">
              <a:off x="1259786" y="3505200"/>
              <a:ext cx="1300651" cy="20955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Connector 15">
              <a:extLst>
                <a:ext uri="{FF2B5EF4-FFF2-40B4-BE49-F238E27FC236}">
                  <a16:creationId xmlns:a16="http://schemas.microsoft.com/office/drawing/2014/main" id="{A950CA0A-C2DA-4F1B-9414-81249C72F899}"/>
                </a:ext>
              </a:extLst>
            </p:cNvPr>
            <p:cNvCxnSpPr/>
            <p:nvPr/>
          </p:nvCxnSpPr>
          <p:spPr>
            <a:xfrm>
              <a:off x="1285336" y="4433977"/>
              <a:ext cx="95753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7" name="Text Box 309">
              <a:extLst>
                <a:ext uri="{FF2B5EF4-FFF2-40B4-BE49-F238E27FC236}">
                  <a16:creationId xmlns:a16="http://schemas.microsoft.com/office/drawing/2014/main" id="{6DC2BB07-9113-4F17-8B91-1DD628FBDB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5829" y="28194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18" name="Text Box 310">
              <a:extLst>
                <a:ext uri="{FF2B5EF4-FFF2-40B4-BE49-F238E27FC236}">
                  <a16:creationId xmlns:a16="http://schemas.microsoft.com/office/drawing/2014/main" id="{87FF632D-F47E-40B7-B4AB-8CAC15924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306408" y="3380228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19" name="Text Box 324">
              <a:extLst>
                <a:ext uri="{FF2B5EF4-FFF2-40B4-BE49-F238E27FC236}">
                  <a16:creationId xmlns:a16="http://schemas.microsoft.com/office/drawing/2014/main" id="{0A28AF33-6516-4990-9155-E1FEDAD75D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4196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20" name="Rounded Rectangle 38">
              <a:extLst>
                <a:ext uri="{FF2B5EF4-FFF2-40B4-BE49-F238E27FC236}">
                  <a16:creationId xmlns:a16="http://schemas.microsoft.com/office/drawing/2014/main" id="{88241CF7-B3A2-43FC-9981-6CC95B185793}"/>
                </a:ext>
              </a:extLst>
            </p:cNvPr>
            <p:cNvSpPr/>
            <p:nvPr/>
          </p:nvSpPr>
          <p:spPr>
            <a:xfrm>
              <a:off x="2250328" y="3886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2" name="Shape 39">
              <a:extLst>
                <a:ext uri="{FF2B5EF4-FFF2-40B4-BE49-F238E27FC236}">
                  <a16:creationId xmlns:a16="http://schemas.microsoft.com/office/drawing/2014/main" id="{6E30D5CD-6C66-4FC8-9B83-1B4470045210}"/>
                </a:ext>
              </a:extLst>
            </p:cNvPr>
            <p:cNvCxnSpPr>
              <a:stCxn id="18" idx="2"/>
            </p:cNvCxnSpPr>
            <p:nvPr/>
          </p:nvCxnSpPr>
          <p:spPr>
            <a:xfrm rot="16200000" flipH="1">
              <a:off x="1724567" y="3682763"/>
              <a:ext cx="577176" cy="459426"/>
            </a:xfrm>
            <a:prstGeom prst="bentConnector3">
              <a:avLst>
                <a:gd name="adj1" fmla="val 100816"/>
              </a:avLst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6022A239-C940-4CC7-97C4-21820A65ADB5}"/>
                </a:ext>
              </a:extLst>
            </p:cNvPr>
            <p:cNvCxnSpPr>
              <a:stCxn id="20" idx="3"/>
              <a:endCxn id="31" idx="0"/>
            </p:cNvCxnSpPr>
            <p:nvPr/>
          </p:nvCxnSpPr>
          <p:spPr>
            <a:xfrm flipV="1">
              <a:off x="2514471" y="3962399"/>
              <a:ext cx="112001" cy="3810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53">
              <a:extLst>
                <a:ext uri="{FF2B5EF4-FFF2-40B4-BE49-F238E27FC236}">
                  <a16:creationId xmlns:a16="http://schemas.microsoft.com/office/drawing/2014/main" id="{6677C6A8-A7AA-45DA-A231-10066858EED5}"/>
                </a:ext>
              </a:extLst>
            </p:cNvPr>
            <p:cNvCxnSpPr>
              <a:stCxn id="47" idx="6"/>
            </p:cNvCxnSpPr>
            <p:nvPr/>
          </p:nvCxnSpPr>
          <p:spPr>
            <a:xfrm flipV="1">
              <a:off x="4171389" y="4800600"/>
              <a:ext cx="781611" cy="723900"/>
            </a:xfrm>
            <a:prstGeom prst="bentConnector3">
              <a:avLst>
                <a:gd name="adj1" fmla="val 5000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 Box 324">
              <a:extLst>
                <a:ext uri="{FF2B5EF4-FFF2-40B4-BE49-F238E27FC236}">
                  <a16:creationId xmlns:a16="http://schemas.microsoft.com/office/drawing/2014/main" id="{9DA18485-F6C6-45A1-B31A-A1F45D79F0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8978" y="5334000"/>
              <a:ext cx="854622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26" name="Rounded Rectangle 45">
              <a:extLst>
                <a:ext uri="{FF2B5EF4-FFF2-40B4-BE49-F238E27FC236}">
                  <a16:creationId xmlns:a16="http://schemas.microsoft.com/office/drawing/2014/main" id="{FDCC33ED-34BD-4839-9008-EF763588EBD2}"/>
                </a:ext>
              </a:extLst>
            </p:cNvPr>
            <p:cNvSpPr/>
            <p:nvPr/>
          </p:nvSpPr>
          <p:spPr>
            <a:xfrm>
              <a:off x="4959340" y="40386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Connector 26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1259793" y="5562600"/>
              <a:ext cx="2047106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Line 28">
              <a:extLst>
                <a:ext uri="{FF2B5EF4-FFF2-40B4-BE49-F238E27FC236}">
                  <a16:creationId xmlns:a16="http://schemas.microsoft.com/office/drawing/2014/main" id="{7A232DB5-B0D2-4311-AC35-60C7F90D1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3483" y="4495800"/>
              <a:ext cx="3391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9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437" y="3124200"/>
              <a:ext cx="543419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0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437" y="3505200"/>
              <a:ext cx="543419" cy="15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1" name="Line 26">
              <a:extLst>
                <a:ext uri="{FF2B5EF4-FFF2-40B4-BE49-F238E27FC236}">
                  <a16:creationId xmlns:a16="http://schemas.microsoft.com/office/drawing/2014/main" id="{AAAA3AEC-3AB2-4BDB-8B02-CAB515B6C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26472" y="3954462"/>
              <a:ext cx="47738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2" name="Rectangle 15">
              <a:extLst>
                <a:ext uri="{FF2B5EF4-FFF2-40B4-BE49-F238E27FC236}">
                  <a16:creationId xmlns:a16="http://schemas.microsoft.com/office/drawing/2014/main" id="{AB6EE2B6-7C9E-47B8-8610-EAE3089B4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3039" y="2895601"/>
              <a:ext cx="1129733" cy="16764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33" name="Text Box 17">
              <a:extLst>
                <a:ext uri="{FF2B5EF4-FFF2-40B4-BE49-F238E27FC236}">
                  <a16:creationId xmlns:a16="http://schemas.microsoft.com/office/drawing/2014/main" id="{E2F8D9BD-153D-406A-B3D7-B62B2182F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0303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RR1</a:t>
              </a:r>
            </a:p>
          </p:txBody>
        </p:sp>
        <p:sp>
          <p:nvSpPr>
            <p:cNvPr id="34" name="Text Box 18">
              <a:extLst>
                <a:ext uri="{FF2B5EF4-FFF2-40B4-BE49-F238E27FC236}">
                  <a16:creationId xmlns:a16="http://schemas.microsoft.com/office/drawing/2014/main" id="{80CA3067-9A2D-422E-91FC-AB98906881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4113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RR2</a:t>
              </a:r>
            </a:p>
          </p:txBody>
        </p:sp>
        <p:sp>
          <p:nvSpPr>
            <p:cNvPr id="35" name="Text Box 19">
              <a:extLst>
                <a:ext uri="{FF2B5EF4-FFF2-40B4-BE49-F238E27FC236}">
                  <a16:creationId xmlns:a16="http://schemas.microsoft.com/office/drawing/2014/main" id="{C8DF64B5-C0A2-4A29-9AEC-5BE7EBFC3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810000"/>
              <a:ext cx="32756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</a:t>
              </a:r>
            </a:p>
          </p:txBody>
        </p:sp>
        <p:sp>
          <p:nvSpPr>
            <p:cNvPr id="36" name="Text Box 20">
              <a:extLst>
                <a:ext uri="{FF2B5EF4-FFF2-40B4-BE49-F238E27FC236}">
                  <a16:creationId xmlns:a16="http://schemas.microsoft.com/office/drawing/2014/main" id="{85E95618-5B42-495D-9914-239D52A32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2" y="4325779"/>
              <a:ext cx="5991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WD</a:t>
              </a:r>
            </a:p>
          </p:txBody>
        </p:sp>
        <p:sp>
          <p:nvSpPr>
            <p:cNvPr id="37" name="Text Box 21">
              <a:extLst>
                <a:ext uri="{FF2B5EF4-FFF2-40B4-BE49-F238E27FC236}">
                  <a16:creationId xmlns:a16="http://schemas.microsoft.com/office/drawing/2014/main" id="{29E30E8C-9659-4D45-BC42-FA9C256DE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9757" y="3048000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RD1</a:t>
              </a:r>
            </a:p>
          </p:txBody>
        </p:sp>
        <p:sp>
          <p:nvSpPr>
            <p:cNvPr id="38" name="Text Box 22">
              <a:extLst>
                <a:ext uri="{FF2B5EF4-FFF2-40B4-BE49-F238E27FC236}">
                  <a16:creationId xmlns:a16="http://schemas.microsoft.com/office/drawing/2014/main" id="{B6927DFB-B405-43FF-A3B9-3E8F5C650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9757" y="4097179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RD2</a:t>
              </a:r>
            </a:p>
          </p:txBody>
        </p:sp>
        <p:sp>
          <p:nvSpPr>
            <p:cNvPr id="39" name="Text Box 36">
              <a:extLst>
                <a:ext uri="{FF2B5EF4-FFF2-40B4-BE49-F238E27FC236}">
                  <a16:creationId xmlns:a16="http://schemas.microsoft.com/office/drawing/2014/main" id="{F3A1524E-F11C-448B-8F5A-6158280394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6779" y="3581400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40" name="Line 37">
              <a:extLst>
                <a:ext uri="{FF2B5EF4-FFF2-40B4-BE49-F238E27FC236}">
                  <a16:creationId xmlns:a16="http://schemas.microsoft.com/office/drawing/2014/main" id="{3E6BCC00-E873-4202-A61A-7B02D6EEFE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051175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1" name="Line 38">
              <a:extLst>
                <a:ext uri="{FF2B5EF4-FFF2-40B4-BE49-F238E27FC236}">
                  <a16:creationId xmlns:a16="http://schemas.microsoft.com/office/drawing/2014/main" id="{A98FB157-78F7-4451-A574-32698A84A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435350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2" name="Line 39">
              <a:extLst>
                <a:ext uri="{FF2B5EF4-FFF2-40B4-BE49-F238E27FC236}">
                  <a16:creationId xmlns:a16="http://schemas.microsoft.com/office/drawing/2014/main" id="{AE65C159-6FB1-41F7-9E78-69C1E4F968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868738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3" name="Text Box 40">
              <a:extLst>
                <a:ext uri="{FF2B5EF4-FFF2-40B4-BE49-F238E27FC236}">
                  <a16:creationId xmlns:a16="http://schemas.microsoft.com/office/drawing/2014/main" id="{F2541F37-F113-471C-ABA4-FE0C6380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7375" y="289560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4" name="Text Box 41">
              <a:extLst>
                <a:ext uri="{FF2B5EF4-FFF2-40B4-BE49-F238E27FC236}">
                  <a16:creationId xmlns:a16="http://schemas.microsoft.com/office/drawing/2014/main" id="{242A6DAD-043A-4934-BF7E-F7D3A68480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1236" y="32956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5" name="Text Box 42">
              <a:extLst>
                <a:ext uri="{FF2B5EF4-FFF2-40B4-BE49-F238E27FC236}">
                  <a16:creationId xmlns:a16="http://schemas.microsoft.com/office/drawing/2014/main" id="{78369993-3842-4F60-92E0-3C9A5D31D5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1236" y="37528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46" name="Text Box 23">
              <a:extLst>
                <a:ext uri="{FF2B5EF4-FFF2-40B4-BE49-F238E27FC236}">
                  <a16:creationId xmlns:a16="http://schemas.microsoft.com/office/drawing/2014/main" id="{F5E4F2CB-735D-49B6-899E-0F0158065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3823" y="4746625"/>
              <a:ext cx="9909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47" name="Oval 46">
              <a:extLst>
                <a:ext uri="{FF2B5EF4-FFF2-40B4-BE49-F238E27FC236}">
                  <a16:creationId xmlns:a16="http://schemas.microsoft.com/office/drawing/2014/main" id="{E53847C8-B259-4734-B9F8-CBA7DF64BC7E}"/>
                </a:ext>
              </a:extLst>
            </p:cNvPr>
            <p:cNvSpPr/>
            <p:nvPr/>
          </p:nvSpPr>
          <p:spPr>
            <a:xfrm>
              <a:off x="3028390" y="5257800"/>
              <a:ext cx="1142999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Sign Extend</a:t>
              </a:r>
              <a:endParaRPr lang="en-SG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48" name="Line 32">
              <a:extLst>
                <a:ext uri="{FF2B5EF4-FFF2-40B4-BE49-F238E27FC236}">
                  <a16:creationId xmlns:a16="http://schemas.microsoft.com/office/drawing/2014/main" id="{A9FE80A9-40CE-483F-8B7F-294439EE6E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600" y="3011489"/>
              <a:ext cx="762000" cy="341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9" name="Line 33">
              <a:extLst>
                <a:ext uri="{FF2B5EF4-FFF2-40B4-BE49-F238E27FC236}">
                  <a16:creationId xmlns:a16="http://schemas.microsoft.com/office/drawing/2014/main" id="{4C8420A0-2EC7-42AB-81B6-4EBC414DE2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4599" y="3352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0" name="Line 34">
              <a:extLst>
                <a:ext uri="{FF2B5EF4-FFF2-40B4-BE49-F238E27FC236}">
                  <a16:creationId xmlns:a16="http://schemas.microsoft.com/office/drawing/2014/main" id="{9679FEAB-1FAA-4231-B497-D92C05564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62599" y="4267200"/>
              <a:ext cx="7620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1" name="Line 35">
              <a:extLst>
                <a:ext uri="{FF2B5EF4-FFF2-40B4-BE49-F238E27FC236}">
                  <a16:creationId xmlns:a16="http://schemas.microsoft.com/office/drawing/2014/main" id="{151F2AD3-7E70-4735-A25B-E4EFBD6009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971925"/>
              <a:ext cx="0" cy="652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2" name="Line 36">
              <a:extLst>
                <a:ext uri="{FF2B5EF4-FFF2-40B4-BE49-F238E27FC236}">
                  <a16:creationId xmlns:a16="http://schemas.microsoft.com/office/drawing/2014/main" id="{55377F68-B118-45E7-B8AC-CEFD32CC1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779838"/>
              <a:ext cx="153988" cy="192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3" name="Line 37">
              <a:extLst>
                <a:ext uri="{FF2B5EF4-FFF2-40B4-BE49-F238E27FC236}">
                  <a16:creationId xmlns:a16="http://schemas.microsoft.com/office/drawing/2014/main" id="{7D5BC88A-8E21-4D61-AA7F-B271E0EE72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599" y="3549650"/>
              <a:ext cx="153988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4" name="Line 38">
              <a:extLst>
                <a:ext uri="{FF2B5EF4-FFF2-40B4-BE49-F238E27FC236}">
                  <a16:creationId xmlns:a16="http://schemas.microsoft.com/office/drawing/2014/main" id="{74AB081D-B4B7-43E8-88BC-78CFC67857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2599" y="3011488"/>
              <a:ext cx="0" cy="538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55" name="Line 41">
              <a:extLst>
                <a:ext uri="{FF2B5EF4-FFF2-40B4-BE49-F238E27FC236}">
                  <a16:creationId xmlns:a16="http://schemas.microsoft.com/office/drawing/2014/main" id="{441F9793-F93B-4025-B968-13AC371471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11862" y="2895600"/>
              <a:ext cx="7938" cy="307975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56" name="Text Box 44">
              <a:extLst>
                <a:ext uri="{FF2B5EF4-FFF2-40B4-BE49-F238E27FC236}">
                  <a16:creationId xmlns:a16="http://schemas.microsoft.com/office/drawing/2014/main" id="{184C5DEE-F0E5-4625-A1C3-18C24BF7FE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2774" y="3868037"/>
              <a:ext cx="5969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ALU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result</a:t>
              </a:r>
            </a:p>
          </p:txBody>
        </p:sp>
        <p:sp>
          <p:nvSpPr>
            <p:cNvPr id="57" name="Text Box 45">
              <a:extLst>
                <a:ext uri="{FF2B5EF4-FFF2-40B4-BE49-F238E27FC236}">
                  <a16:creationId xmlns:a16="http://schemas.microsoft.com/office/drawing/2014/main" id="{2C93280C-9B8B-4677-ABB8-FDDF4C8378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3581400"/>
              <a:ext cx="523875" cy="2746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58" name="Text Box 46">
              <a:extLst>
                <a:ext uri="{FF2B5EF4-FFF2-40B4-BE49-F238E27FC236}">
                  <a16:creationId xmlns:a16="http://schemas.microsoft.com/office/drawing/2014/main" id="{78EBACD2-C39E-4053-9630-88E270C70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90948" y="2618601"/>
              <a:ext cx="1138452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ALUcontrol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59" name="Line 47">
              <a:extLst>
                <a:ext uri="{FF2B5EF4-FFF2-40B4-BE49-F238E27FC236}">
                  <a16:creationId xmlns:a16="http://schemas.microsoft.com/office/drawing/2014/main" id="{43C413D6-ACD2-463B-86E2-7A77A3F48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5974" y="3051175"/>
              <a:ext cx="230188" cy="777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0" name="Text Box 48">
              <a:extLst>
                <a:ext uri="{FF2B5EF4-FFF2-40B4-BE49-F238E27FC236}">
                  <a16:creationId xmlns:a16="http://schemas.microsoft.com/office/drawing/2014/main" id="{820F0684-61E2-4707-907A-068C63E79D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4999" y="283210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660066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61" name="Rectangle 52">
              <a:extLst>
                <a:ext uri="{FF2B5EF4-FFF2-40B4-BE49-F238E27FC236}">
                  <a16:creationId xmlns:a16="http://schemas.microsoft.com/office/drawing/2014/main" id="{ACEC6F76-4BA5-4470-A2A1-DB4AED2BB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497" y="3801534"/>
              <a:ext cx="1175657" cy="152400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62" name="Line 53">
              <a:extLst>
                <a:ext uri="{FF2B5EF4-FFF2-40B4-BE49-F238E27FC236}">
                  <a16:creationId xmlns:a16="http://schemas.microsoft.com/office/drawing/2014/main" id="{2C893798-8507-4711-A89C-68BDF0BD3E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24800" y="4953000"/>
              <a:ext cx="457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3" name="Text Box 55">
              <a:extLst>
                <a:ext uri="{FF2B5EF4-FFF2-40B4-BE49-F238E27FC236}">
                  <a16:creationId xmlns:a16="http://schemas.microsoft.com/office/drawing/2014/main" id="{CBB6616D-1A6B-4C55-998C-D039F40E2A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0652" y="4267200"/>
              <a:ext cx="87876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64" name="Text Box 56">
              <a:extLst>
                <a:ext uri="{FF2B5EF4-FFF2-40B4-BE49-F238E27FC236}">
                  <a16:creationId xmlns:a16="http://schemas.microsoft.com/office/drawing/2014/main" id="{FF8BF95B-F833-4BC5-82A5-997C966AE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3497" y="3952347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65" name="Text Box 57">
              <a:extLst>
                <a:ext uri="{FF2B5EF4-FFF2-40B4-BE49-F238E27FC236}">
                  <a16:creationId xmlns:a16="http://schemas.microsoft.com/office/drawing/2014/main" id="{56CD3ECB-2F41-4EB5-8EA4-73AD36C59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8891" y="4708525"/>
              <a:ext cx="45066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 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66" name="Text Box 59">
              <a:extLst>
                <a:ext uri="{FF2B5EF4-FFF2-40B4-BE49-F238E27FC236}">
                  <a16:creationId xmlns:a16="http://schemas.microsoft.com/office/drawing/2014/main" id="{7F14F5BC-03DE-4936-83EF-EA380150A6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4937125"/>
              <a:ext cx="476386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Write </a:t>
              </a:r>
            </a:p>
            <a:p>
              <a:r>
                <a:rPr lang="en-US" sz="10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67" name="Line 61">
              <a:extLst>
                <a:ext uri="{FF2B5EF4-FFF2-40B4-BE49-F238E27FC236}">
                  <a16:creationId xmlns:a16="http://schemas.microsoft.com/office/drawing/2014/main" id="{5239DE6C-78E4-4262-A3D7-814816225A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29706" y="3572933"/>
              <a:ext cx="0" cy="227787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68" name="Text Box 63">
              <a:extLst>
                <a:ext uri="{FF2B5EF4-FFF2-40B4-BE49-F238E27FC236}">
                  <a16:creationId xmlns:a16="http://schemas.microsoft.com/office/drawing/2014/main" id="{FB390582-7605-43CF-9319-AA5FAB56DB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93341" y="3304455"/>
              <a:ext cx="1072730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cxnSp>
          <p:nvCxnSpPr>
            <p:cNvPr id="69" name="Elbow Connector 92">
              <a:extLst>
                <a:ext uri="{FF2B5EF4-FFF2-40B4-BE49-F238E27FC236}">
                  <a16:creationId xmlns:a16="http://schemas.microsoft.com/office/drawing/2014/main" id="{549C3B18-E459-4DDE-A70A-899494435B68}"/>
                </a:ext>
              </a:extLst>
            </p:cNvPr>
            <p:cNvCxnSpPr/>
            <p:nvPr/>
          </p:nvCxnSpPr>
          <p:spPr>
            <a:xfrm>
              <a:off x="4724400" y="4191000"/>
              <a:ext cx="2057400" cy="990600"/>
            </a:xfrm>
            <a:prstGeom prst="bentConnector3">
              <a:avLst>
                <a:gd name="adj1" fmla="val -617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Arrow Connector 69">
              <a:extLst>
                <a:ext uri="{FF2B5EF4-FFF2-40B4-BE49-F238E27FC236}">
                  <a16:creationId xmlns:a16="http://schemas.microsoft.com/office/drawing/2014/main" id="{15C61F50-D1B3-4DFF-BCCC-5AB833F10F81}"/>
                </a:ext>
              </a:extLst>
            </p:cNvPr>
            <p:cNvCxnSpPr>
              <a:cxnSpLocks/>
              <a:endCxn id="64" idx="1"/>
            </p:cNvCxnSpPr>
            <p:nvPr/>
          </p:nvCxnSpPr>
          <p:spPr>
            <a:xfrm>
              <a:off x="6324599" y="4074584"/>
              <a:ext cx="428898" cy="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1" name="Group 91">
              <a:extLst>
                <a:ext uri="{FF2B5EF4-FFF2-40B4-BE49-F238E27FC236}">
                  <a16:creationId xmlns:a16="http://schemas.microsoft.com/office/drawing/2014/main" id="{FDD13120-9D1C-4830-8060-3203EB1CC90B}"/>
                </a:ext>
              </a:extLst>
            </p:cNvPr>
            <p:cNvGrpSpPr/>
            <p:nvPr/>
          </p:nvGrpSpPr>
          <p:grpSpPr>
            <a:xfrm rot="5400000">
              <a:off x="-1295400" y="381000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72" name="Rectangle 71">
                <a:extLst>
                  <a:ext uri="{FF2B5EF4-FFF2-40B4-BE49-F238E27FC236}">
                    <a16:creationId xmlns:a16="http://schemas.microsoft.com/office/drawing/2014/main" id="{DB3533A7-D6A4-4DAB-A770-F84AECD0EBB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3" name="Rectangle 72">
                <a:extLst>
                  <a:ext uri="{FF2B5EF4-FFF2-40B4-BE49-F238E27FC236}">
                    <a16:creationId xmlns:a16="http://schemas.microsoft.com/office/drawing/2014/main" id="{6E8D6519-E15A-43AA-8977-5CB43160F115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4" name="Rectangle 73">
                <a:extLst>
                  <a:ext uri="{FF2B5EF4-FFF2-40B4-BE49-F238E27FC236}">
                    <a16:creationId xmlns:a16="http://schemas.microsoft.com/office/drawing/2014/main" id="{BF6D5A76-2EF4-40EB-84B6-3F0BABC3AB60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5" name="Rectangle 74">
                <a:extLst>
                  <a:ext uri="{FF2B5EF4-FFF2-40B4-BE49-F238E27FC236}">
                    <a16:creationId xmlns:a16="http://schemas.microsoft.com/office/drawing/2014/main" id="{60D207BB-5ADB-49BD-8EAE-2DE496E383C9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6" name="Rectangle 75">
                <a:extLst>
                  <a:ext uri="{FF2B5EF4-FFF2-40B4-BE49-F238E27FC236}">
                    <a16:creationId xmlns:a16="http://schemas.microsoft.com/office/drawing/2014/main" id="{4F4CEFE9-31C9-408B-9884-24D9A7824379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77" name="Rectangle 76">
                <a:extLst>
                  <a:ext uri="{FF2B5EF4-FFF2-40B4-BE49-F238E27FC236}">
                    <a16:creationId xmlns:a16="http://schemas.microsoft.com/office/drawing/2014/main" id="{419B3406-94E1-4037-8AFE-844B5EF04AC4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78" name="Group 109">
              <a:extLst>
                <a:ext uri="{FF2B5EF4-FFF2-40B4-BE49-F238E27FC236}">
                  <a16:creationId xmlns:a16="http://schemas.microsoft.com/office/drawing/2014/main" id="{2139F562-8A65-45B2-A72C-B1C0E15B010C}"/>
                </a:ext>
              </a:extLst>
            </p:cNvPr>
            <p:cNvGrpSpPr/>
            <p:nvPr/>
          </p:nvGrpSpPr>
          <p:grpSpPr>
            <a:xfrm rot="5400000">
              <a:off x="-914400" y="3886200"/>
              <a:ext cx="4114800" cy="304800"/>
              <a:chOff x="457200" y="3429000"/>
              <a:chExt cx="8229600" cy="457200"/>
            </a:xfrm>
          </p:grpSpPr>
          <p:sp>
            <p:nvSpPr>
              <p:cNvPr id="79" name="Rectangle 78">
                <a:extLst>
                  <a:ext uri="{FF2B5EF4-FFF2-40B4-BE49-F238E27FC236}">
                    <a16:creationId xmlns:a16="http://schemas.microsoft.com/office/drawing/2014/main" id="{D6D273AC-3556-4C3C-8AEC-8170C47B2D87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0" name="Rectangle 79">
                <a:extLst>
                  <a:ext uri="{FF2B5EF4-FFF2-40B4-BE49-F238E27FC236}">
                    <a16:creationId xmlns:a16="http://schemas.microsoft.com/office/drawing/2014/main" id="{53002ACD-7960-40DB-98DD-70A9FB5B27F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1" name="Rectangle 80">
                <a:extLst>
                  <a:ext uri="{FF2B5EF4-FFF2-40B4-BE49-F238E27FC236}">
                    <a16:creationId xmlns:a16="http://schemas.microsoft.com/office/drawing/2014/main" id="{94B0F8A2-4C5A-4B8B-B53D-30401D142D09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2" name="Rectangle 81">
                <a:extLst>
                  <a:ext uri="{FF2B5EF4-FFF2-40B4-BE49-F238E27FC236}">
                    <a16:creationId xmlns:a16="http://schemas.microsoft.com/office/drawing/2014/main" id="{65464BB4-01E5-4240-AD84-CCB96594EF52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01000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3" name="Rectangle 82">
                <a:extLst>
                  <a:ext uri="{FF2B5EF4-FFF2-40B4-BE49-F238E27FC236}">
                    <a16:creationId xmlns:a16="http://schemas.microsoft.com/office/drawing/2014/main" id="{FEB1B91B-8954-46E6-BEA2-993DD8A9EF2E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84" name="Rectangle 83">
                <a:extLst>
                  <a:ext uri="{FF2B5EF4-FFF2-40B4-BE49-F238E27FC236}">
                    <a16:creationId xmlns:a16="http://schemas.microsoft.com/office/drawing/2014/main" id="{28578308-0273-4711-896D-23F8845AD483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85" name="Elbow Connector 122">
              <a:extLst>
                <a:ext uri="{FF2B5EF4-FFF2-40B4-BE49-F238E27FC236}">
                  <a16:creationId xmlns:a16="http://schemas.microsoft.com/office/drawing/2014/main" id="{7109E9A9-3A43-48BB-BAA7-2DC0876DD381}"/>
                </a:ext>
              </a:extLst>
            </p:cNvPr>
            <p:cNvCxnSpPr/>
            <p:nvPr/>
          </p:nvCxnSpPr>
          <p:spPr>
            <a:xfrm>
              <a:off x="6477000" y="4080935"/>
              <a:ext cx="1905000" cy="1405465"/>
            </a:xfrm>
            <a:prstGeom prst="bentConnector3">
              <a:avLst>
                <a:gd name="adj1" fmla="val -222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6" name="Elbow Connector 100">
              <a:extLst>
                <a:ext uri="{FF2B5EF4-FFF2-40B4-BE49-F238E27FC236}">
                  <a16:creationId xmlns:a16="http://schemas.microsoft.com/office/drawing/2014/main" id="{75C73DDC-7681-4D86-AD35-D510BD72B343}"/>
                </a:ext>
              </a:extLst>
            </p:cNvPr>
            <p:cNvCxnSpPr>
              <a:stCxn id="137" idx="3"/>
              <a:endCxn id="36" idx="1"/>
            </p:cNvCxnSpPr>
            <p:nvPr/>
          </p:nvCxnSpPr>
          <p:spPr>
            <a:xfrm flipH="1" flipV="1">
              <a:off x="3058422" y="4448890"/>
              <a:ext cx="5587721" cy="732710"/>
            </a:xfrm>
            <a:prstGeom prst="bentConnector5">
              <a:avLst>
                <a:gd name="adj1" fmla="val -4091"/>
                <a:gd name="adj2" fmla="val -114398"/>
                <a:gd name="adj3" fmla="val 103030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7" name="Line 28">
              <a:extLst>
                <a:ext uri="{FF2B5EF4-FFF2-40B4-BE49-F238E27FC236}">
                  <a16:creationId xmlns:a16="http://schemas.microsoft.com/office/drawing/2014/main" id="{7ED00514-3547-4FF3-9DF3-554CD66F24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1600" y="17526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88" name="Oval 87">
              <a:extLst>
                <a:ext uri="{FF2B5EF4-FFF2-40B4-BE49-F238E27FC236}">
                  <a16:creationId xmlns:a16="http://schemas.microsoft.com/office/drawing/2014/main" id="{A6CE78BF-E25E-44C2-ADAB-8BFD241966C7}"/>
                </a:ext>
              </a:extLst>
            </p:cNvPr>
            <p:cNvSpPr/>
            <p:nvPr/>
          </p:nvSpPr>
          <p:spPr>
            <a:xfrm>
              <a:off x="3831139" y="1461138"/>
              <a:ext cx="1414455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Left Shift 2-bit</a:t>
              </a:r>
              <a:endParaRPr lang="en-SG"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89" name="Group 119">
              <a:extLst>
                <a:ext uri="{FF2B5EF4-FFF2-40B4-BE49-F238E27FC236}">
                  <a16:creationId xmlns:a16="http://schemas.microsoft.com/office/drawing/2014/main" id="{0D8B0634-E0B0-4B22-918A-FC9EC1077595}"/>
                </a:ext>
              </a:extLst>
            </p:cNvPr>
            <p:cNvGrpSpPr/>
            <p:nvPr/>
          </p:nvGrpSpPr>
          <p:grpSpPr>
            <a:xfrm>
              <a:off x="1976437" y="609600"/>
              <a:ext cx="1604963" cy="762000"/>
              <a:chOff x="533400" y="1905000"/>
              <a:chExt cx="1604963" cy="762000"/>
            </a:xfrm>
          </p:grpSpPr>
          <p:sp>
            <p:nvSpPr>
              <p:cNvPr id="90" name="Rectangle 152">
                <a:extLst>
                  <a:ext uri="{FF2B5EF4-FFF2-40B4-BE49-F238E27FC236}">
                    <a16:creationId xmlns:a16="http://schemas.microsoft.com/office/drawing/2014/main" id="{BB47381E-ADFF-4BD4-8D2E-522ACA184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1905000"/>
                <a:ext cx="457200" cy="762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58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en-US" sz="1400" b="1" dirty="0"/>
                  <a:t>PC</a:t>
                </a:r>
              </a:p>
            </p:txBody>
          </p:sp>
          <p:sp>
            <p:nvSpPr>
              <p:cNvPr id="91" name="Line 155">
                <a:extLst>
                  <a:ext uri="{FF2B5EF4-FFF2-40B4-BE49-F238E27FC236}">
                    <a16:creationId xmlns:a16="http://schemas.microsoft.com/office/drawing/2014/main" id="{39FF5453-7BAF-4A43-B63F-2E37C562CE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1970088"/>
                <a:ext cx="569912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2" name="Line 156">
                <a:extLst>
                  <a:ext uri="{FF2B5EF4-FFF2-40B4-BE49-F238E27FC236}">
                    <a16:creationId xmlns:a16="http://schemas.microsoft.com/office/drawing/2014/main" id="{5B3C861E-6674-4FFB-967B-488FBD3B80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8363" y="21463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3" name="Line 157">
                <a:extLst>
                  <a:ext uri="{FF2B5EF4-FFF2-40B4-BE49-F238E27FC236}">
                    <a16:creationId xmlns:a16="http://schemas.microsoft.com/office/drawing/2014/main" id="{D4EF0A34-F8E6-4785-A705-CA4D64B9C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68450" y="2451100"/>
                <a:ext cx="569912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4" name="Line 158">
                <a:extLst>
                  <a:ext uri="{FF2B5EF4-FFF2-40B4-BE49-F238E27FC236}">
                    <a16:creationId xmlns:a16="http://schemas.microsoft.com/office/drawing/2014/main" id="{0C8E82A6-C3D7-4FC9-A7FF-03A6A1C8D5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371725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5" name="Line 159">
                <a:extLst>
                  <a:ext uri="{FF2B5EF4-FFF2-40B4-BE49-F238E27FC236}">
                    <a16:creationId xmlns:a16="http://schemas.microsoft.com/office/drawing/2014/main" id="{B3B8D9A2-A0EC-4C11-A242-FECCCFE86E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290763"/>
                <a:ext cx="74612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6" name="Line 160">
                <a:extLst>
                  <a:ext uri="{FF2B5EF4-FFF2-40B4-BE49-F238E27FC236}">
                    <a16:creationId xmlns:a16="http://schemas.microsoft.com/office/drawing/2014/main" id="{9B68C7B3-0D63-417C-A9EF-10CAFD9816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2195513"/>
                <a:ext cx="74612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7" name="Line 161">
                <a:extLst>
                  <a:ext uri="{FF2B5EF4-FFF2-40B4-BE49-F238E27FC236}">
                    <a16:creationId xmlns:a16="http://schemas.microsoft.com/office/drawing/2014/main" id="{339E8EA5-590E-48AA-8599-3D15CCD770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1970088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98" name="Text Box 162">
                <a:extLst>
                  <a:ext uri="{FF2B5EF4-FFF2-40B4-BE49-F238E27FC236}">
                    <a16:creationId xmlns:a16="http://schemas.microsoft.com/office/drawing/2014/main" id="{D57B2851-7AEC-4439-A633-25064AEC3D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1150" y="21336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 dirty="0">
                    <a:latin typeface="Verdana" pitchFamily="34" charset="0"/>
                  </a:rPr>
                  <a:t>Add</a:t>
                </a:r>
              </a:p>
            </p:txBody>
          </p:sp>
          <p:sp>
            <p:nvSpPr>
              <p:cNvPr id="99" name="Line 163">
                <a:extLst>
                  <a:ext uri="{FF2B5EF4-FFF2-40B4-BE49-F238E27FC236}">
                    <a16:creationId xmlns:a16="http://schemas.microsoft.com/office/drawing/2014/main" id="{BB1045BC-5B1A-4FF2-B8E7-A0BD472F63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04925" y="2459038"/>
                <a:ext cx="26511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0" name="Text Box 167">
                <a:extLst>
                  <a:ext uri="{FF2B5EF4-FFF2-40B4-BE49-F238E27FC236}">
                    <a16:creationId xmlns:a16="http://schemas.microsoft.com/office/drawing/2014/main" id="{CF66DE7A-DAB4-42F2-A662-6CA4719A4F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3788" y="2313801"/>
                <a:ext cx="201612" cy="276999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101" name="Line 175">
                <a:extLst>
                  <a:ext uri="{FF2B5EF4-FFF2-40B4-BE49-F238E27FC236}">
                    <a16:creationId xmlns:a16="http://schemas.microsoft.com/office/drawing/2014/main" id="{F0432E5B-463A-4F02-98B0-05452DFBAA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0598" y="2045898"/>
                <a:ext cx="576983" cy="1150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</p:grpSp>
        <p:cxnSp>
          <p:nvCxnSpPr>
            <p:cNvPr id="102" name="Straight Arrow Connector 136">
              <a:extLst>
                <a:ext uri="{FF2B5EF4-FFF2-40B4-BE49-F238E27FC236}">
                  <a16:creationId xmlns:a16="http://schemas.microsoft.com/office/drawing/2014/main" id="{8FDF6928-8EC6-4546-A8AA-D567DBEFAF49}"/>
                </a:ext>
              </a:extLst>
            </p:cNvPr>
            <p:cNvCxnSpPr/>
            <p:nvPr/>
          </p:nvCxnSpPr>
          <p:spPr>
            <a:xfrm>
              <a:off x="4572000" y="990600"/>
              <a:ext cx="1522413" cy="351365"/>
            </a:xfrm>
            <a:prstGeom prst="bentConnector3">
              <a:avLst>
                <a:gd name="adj1" fmla="val 504"/>
              </a:avLst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103" name="Line 28">
              <a:extLst>
                <a:ext uri="{FF2B5EF4-FFF2-40B4-BE49-F238E27FC236}">
                  <a16:creationId xmlns:a16="http://schemas.microsoft.com/office/drawing/2014/main" id="{3B5EFBE0-6E1B-416C-8D21-D8067A4F53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1400" y="990600"/>
              <a:ext cx="3505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104" name="Line 28">
              <a:extLst>
                <a:ext uri="{FF2B5EF4-FFF2-40B4-BE49-F238E27FC236}">
                  <a16:creationId xmlns:a16="http://schemas.microsoft.com/office/drawing/2014/main" id="{7F17B83A-7E91-4F14-8ACF-0470B08ABC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05600" y="15240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grpSp>
          <p:nvGrpSpPr>
            <p:cNvPr id="105" name="Group 108">
              <a:extLst>
                <a:ext uri="{FF2B5EF4-FFF2-40B4-BE49-F238E27FC236}">
                  <a16:creationId xmlns:a16="http://schemas.microsoft.com/office/drawing/2014/main" id="{3956BF6F-6539-47D5-9EAC-C97C22E8CBC1}"/>
                </a:ext>
              </a:extLst>
            </p:cNvPr>
            <p:cNvGrpSpPr/>
            <p:nvPr/>
          </p:nvGrpSpPr>
          <p:grpSpPr>
            <a:xfrm>
              <a:off x="6096000" y="1219200"/>
              <a:ext cx="587374" cy="673099"/>
              <a:chOff x="5945188" y="2195513"/>
              <a:chExt cx="587374" cy="673099"/>
            </a:xfrm>
          </p:grpSpPr>
          <p:sp>
            <p:nvSpPr>
              <p:cNvPr id="106" name="Line 176">
                <a:extLst>
                  <a:ext uri="{FF2B5EF4-FFF2-40B4-BE49-F238E27FC236}">
                    <a16:creationId xmlns:a16="http://schemas.microsoft.com/office/drawing/2014/main" id="{5BAEAA2B-11BA-40CF-A370-35437FBEB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195513"/>
                <a:ext cx="571500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7" name="Line 177">
                <a:extLst>
                  <a:ext uri="{FF2B5EF4-FFF2-40B4-BE49-F238E27FC236}">
                    <a16:creationId xmlns:a16="http://schemas.microsoft.com/office/drawing/2014/main" id="{42DB8C86-76A8-41C0-A00C-F6AC735C97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16688" y="2371725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8" name="Line 178">
                <a:extLst>
                  <a:ext uri="{FF2B5EF4-FFF2-40B4-BE49-F238E27FC236}">
                    <a16:creationId xmlns:a16="http://schemas.microsoft.com/office/drawing/2014/main" id="{6D90862B-B9C3-444B-98A1-FB5A249920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45188" y="2676525"/>
                <a:ext cx="571500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09" name="Line 179">
                <a:extLst>
                  <a:ext uri="{FF2B5EF4-FFF2-40B4-BE49-F238E27FC236}">
                    <a16:creationId xmlns:a16="http://schemas.microsoft.com/office/drawing/2014/main" id="{F200A1B4-D23A-465E-B7DA-513AA2FB3F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97150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0" name="Line 180">
                <a:extLst>
                  <a:ext uri="{FF2B5EF4-FFF2-40B4-BE49-F238E27FC236}">
                    <a16:creationId xmlns:a16="http://schemas.microsoft.com/office/drawing/2014/main" id="{8762A6D0-1839-4BE4-BE05-2E30AB763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16188"/>
                <a:ext cx="76200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1" name="Line 181">
                <a:extLst>
                  <a:ext uri="{FF2B5EF4-FFF2-40B4-BE49-F238E27FC236}">
                    <a16:creationId xmlns:a16="http://schemas.microsoft.com/office/drawing/2014/main" id="{B4D35242-3AEF-42F7-BB91-357455752A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420938"/>
                <a:ext cx="76200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2" name="Line 182">
                <a:extLst>
                  <a:ext uri="{FF2B5EF4-FFF2-40B4-BE49-F238E27FC236}">
                    <a16:creationId xmlns:a16="http://schemas.microsoft.com/office/drawing/2014/main" id="{6E6288A9-C6B0-4A69-B6BD-CADF3A219F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195513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3" name="Text Box 183">
                <a:extLst>
                  <a:ext uri="{FF2B5EF4-FFF2-40B4-BE49-F238E27FC236}">
                    <a16:creationId xmlns:a16="http://schemas.microsoft.com/office/drawing/2014/main" id="{9CCB2BF9-BDBB-4111-B4A7-323E614103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0750" y="23622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 dirty="0">
                    <a:latin typeface="Verdana" pitchFamily="34" charset="0"/>
                  </a:rPr>
                  <a:t>Add</a:t>
                </a:r>
              </a:p>
            </p:txBody>
          </p:sp>
        </p:grpSp>
        <p:sp>
          <p:nvSpPr>
            <p:cNvPr id="114" name="Rounded Rectangle 102">
              <a:extLst>
                <a:ext uri="{FF2B5EF4-FFF2-40B4-BE49-F238E27FC236}">
                  <a16:creationId xmlns:a16="http://schemas.microsoft.com/office/drawing/2014/main" id="{4FE57BB6-7CE3-4A9D-B8F4-E30011C1E6A0}"/>
                </a:ext>
              </a:extLst>
            </p:cNvPr>
            <p:cNvSpPr/>
            <p:nvPr/>
          </p:nvSpPr>
          <p:spPr>
            <a:xfrm>
              <a:off x="7086600" y="838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15" name="Text Box 319">
              <a:extLst>
                <a:ext uri="{FF2B5EF4-FFF2-40B4-BE49-F238E27FC236}">
                  <a16:creationId xmlns:a16="http://schemas.microsoft.com/office/drawing/2014/main" id="{6E1E6FEA-4C82-46DF-AD88-AFB482FF87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689" y="1981200"/>
              <a:ext cx="683199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PCSrc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16" name="Line 16">
              <a:extLst>
                <a:ext uri="{FF2B5EF4-FFF2-40B4-BE49-F238E27FC236}">
                  <a16:creationId xmlns:a16="http://schemas.microsoft.com/office/drawing/2014/main" id="{55E94B85-6D22-435A-AFEC-CA82A4CEE8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18671" y="1752600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cxnSp>
          <p:nvCxnSpPr>
            <p:cNvPr id="117" name="Straight Arrow Connector 136">
              <a:extLst>
                <a:ext uri="{FF2B5EF4-FFF2-40B4-BE49-F238E27FC236}">
                  <a16:creationId xmlns:a16="http://schemas.microsoft.com/office/drawing/2014/main" id="{82ADBF68-A69B-45DE-948B-B2197FAAEA6D}"/>
                </a:ext>
              </a:extLst>
            </p:cNvPr>
            <p:cNvCxnSpPr>
              <a:stCxn id="114" idx="3"/>
              <a:endCxn id="90" idx="0"/>
            </p:cNvCxnSpPr>
            <p:nvPr/>
          </p:nvCxnSpPr>
          <p:spPr>
            <a:xfrm flipH="1" flipV="1">
              <a:off x="2205037" y="609600"/>
              <a:ext cx="5145706" cy="685800"/>
            </a:xfrm>
            <a:prstGeom prst="bentConnector4">
              <a:avLst>
                <a:gd name="adj1" fmla="val -4443"/>
                <a:gd name="adj2" fmla="val 133333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118" name="Straight Connector 117">
              <a:extLst>
                <a:ext uri="{FF2B5EF4-FFF2-40B4-BE49-F238E27FC236}">
                  <a16:creationId xmlns:a16="http://schemas.microsoft.com/office/drawing/2014/main" id="{5472D344-E34A-4AAC-B9FF-5C63AD10AF86}"/>
                </a:ext>
              </a:extLst>
            </p:cNvPr>
            <p:cNvCxnSpPr/>
            <p:nvPr/>
          </p:nvCxnSpPr>
          <p:spPr>
            <a:xfrm flipV="1">
              <a:off x="4572000" y="1981200"/>
              <a:ext cx="0" cy="2819400"/>
            </a:xfrm>
            <a:prstGeom prst="line">
              <a:avLst/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Text Box 55">
              <a:extLst>
                <a:ext uri="{FF2B5EF4-FFF2-40B4-BE49-F238E27FC236}">
                  <a16:creationId xmlns:a16="http://schemas.microsoft.com/office/drawing/2014/main" id="{1C0E4219-B7D3-483D-BC49-D2FAB0E63A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127" y="569983"/>
              <a:ext cx="1152881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121" name="Line 42">
              <a:extLst>
                <a:ext uri="{FF2B5EF4-FFF2-40B4-BE49-F238E27FC236}">
                  <a16:creationId xmlns:a16="http://schemas.microsoft.com/office/drawing/2014/main" id="{7B9DB152-8E81-4634-A53D-8622DC4345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24601" y="3505199"/>
              <a:ext cx="22860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22" name="Text Box 49">
              <a:extLst>
                <a:ext uri="{FF2B5EF4-FFF2-40B4-BE49-F238E27FC236}">
                  <a16:creationId xmlns:a16="http://schemas.microsoft.com/office/drawing/2014/main" id="{A6C68BE8-9E82-443A-9255-19390B448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1512" y="3335337"/>
              <a:ext cx="801688" cy="246063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is0?</a:t>
              </a:r>
            </a:p>
          </p:txBody>
        </p:sp>
        <p:sp>
          <p:nvSpPr>
            <p:cNvPr id="123" name="Text Box 56">
              <a:extLst>
                <a:ext uri="{FF2B5EF4-FFF2-40B4-BE49-F238E27FC236}">
                  <a16:creationId xmlns:a16="http://schemas.microsoft.com/office/drawing/2014/main" id="{47341089-D752-4061-80C5-E33F8E0FD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2245" y="1600200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cxnSp>
          <p:nvCxnSpPr>
            <p:cNvPr id="124" name="Straight Arrow Connector 136">
              <a:extLst>
                <a:ext uri="{FF2B5EF4-FFF2-40B4-BE49-F238E27FC236}">
                  <a16:creationId xmlns:a16="http://schemas.microsoft.com/office/drawing/2014/main" id="{1603E52D-F608-4B7F-8459-D33D9066886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635919" y="823118"/>
              <a:ext cx="960438" cy="838200"/>
            </a:xfrm>
            <a:prstGeom prst="bentConnector2">
              <a:avLst/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125" name="Text Box 56">
              <a:extLst>
                <a:ext uri="{FF2B5EF4-FFF2-40B4-BE49-F238E27FC236}">
                  <a16:creationId xmlns:a16="http://schemas.microsoft.com/office/drawing/2014/main" id="{BADC2C51-495F-4774-8E7B-BCB0B3CE5E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148" y="1128632"/>
              <a:ext cx="9909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  <p:cxnSp>
          <p:nvCxnSpPr>
            <p:cNvPr id="126" name="Straight Arrow Connector 136">
              <a:extLst>
                <a:ext uri="{FF2B5EF4-FFF2-40B4-BE49-F238E27FC236}">
                  <a16:creationId xmlns:a16="http://schemas.microsoft.com/office/drawing/2014/main" id="{A2141B16-C644-4151-A49F-08A068542270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41699" y="1251743"/>
              <a:ext cx="12700" cy="2524839"/>
            </a:xfrm>
            <a:prstGeom prst="bentConnector3">
              <a:avLst>
                <a:gd name="adj1" fmla="val 2550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27" name="Left Bracket 126">
              <a:extLst>
                <a:ext uri="{FF2B5EF4-FFF2-40B4-BE49-F238E27FC236}">
                  <a16:creationId xmlns:a16="http://schemas.microsoft.com/office/drawing/2014/main" id="{F658C2B5-7B6D-4562-8144-F8DFCB1DD3F6}"/>
                </a:ext>
              </a:extLst>
            </p:cNvPr>
            <p:cNvSpPr/>
            <p:nvPr/>
          </p:nvSpPr>
          <p:spPr>
            <a:xfrm>
              <a:off x="533400" y="1981200"/>
              <a:ext cx="76200" cy="4038600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28" name="Text Box 319">
              <a:extLst>
                <a:ext uri="{FF2B5EF4-FFF2-40B4-BE49-F238E27FC236}">
                  <a16:creationId xmlns:a16="http://schemas.microsoft.com/office/drawing/2014/main" id="{0F586651-9B60-43A9-9866-57270AF4B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5969" y="4876800"/>
              <a:ext cx="805028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RegDst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29" name="Line 16">
              <a:extLst>
                <a:ext uri="{FF2B5EF4-FFF2-40B4-BE49-F238E27FC236}">
                  <a16:creationId xmlns:a16="http://schemas.microsoft.com/office/drawing/2014/main" id="{C46B9607-A3CF-40C0-A8FC-51F71F886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62200" y="4800600"/>
              <a:ext cx="0" cy="15240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0" name="Line 60">
              <a:extLst>
                <a:ext uri="{FF2B5EF4-FFF2-40B4-BE49-F238E27FC236}">
                  <a16:creationId xmlns:a16="http://schemas.microsoft.com/office/drawing/2014/main" id="{DAA80261-FB0C-4D35-9C80-277E103281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91400" y="5325534"/>
              <a:ext cx="0" cy="30480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31" name="Text Box 62">
              <a:extLst>
                <a:ext uri="{FF2B5EF4-FFF2-40B4-BE49-F238E27FC236}">
                  <a16:creationId xmlns:a16="http://schemas.microsoft.com/office/drawing/2014/main" id="{942439A3-E10E-4DE9-936F-91AD9E2CE7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5562600"/>
              <a:ext cx="1029449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MemRead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32" name="Text Box 319">
              <a:extLst>
                <a:ext uri="{FF2B5EF4-FFF2-40B4-BE49-F238E27FC236}">
                  <a16:creationId xmlns:a16="http://schemas.microsoft.com/office/drawing/2014/main" id="{4CAF7716-5999-40A5-B6D4-4E46B95D3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9175" y="3685401"/>
              <a:ext cx="803425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33" name="Line 16">
              <a:extLst>
                <a:ext uri="{FF2B5EF4-FFF2-40B4-BE49-F238E27FC236}">
                  <a16:creationId xmlns:a16="http://schemas.microsoft.com/office/drawing/2014/main" id="{0FD65F83-06FB-498D-A346-9D401A8E73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5400" y="3886200"/>
              <a:ext cx="0" cy="1920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35" name="Text Box 319">
              <a:extLst>
                <a:ext uri="{FF2B5EF4-FFF2-40B4-BE49-F238E27FC236}">
                  <a16:creationId xmlns:a16="http://schemas.microsoft.com/office/drawing/2014/main" id="{DC681D0E-EF66-4CD3-97D1-FD0AA5D0C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3638" y="4276576"/>
              <a:ext cx="1136850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MemToReg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36" name="Line 16">
              <a:extLst>
                <a:ext uri="{FF2B5EF4-FFF2-40B4-BE49-F238E27FC236}">
                  <a16:creationId xmlns:a16="http://schemas.microsoft.com/office/drawing/2014/main" id="{AF34729E-D78C-4DAC-86E4-4682DCFFB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17148" y="4556182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37" name="Rounded Rectangle 125">
              <a:extLst>
                <a:ext uri="{FF2B5EF4-FFF2-40B4-BE49-F238E27FC236}">
                  <a16:creationId xmlns:a16="http://schemas.microsoft.com/office/drawing/2014/main" id="{3EBC4193-D2E0-4FAC-ACAD-214BCF37E84D}"/>
                </a:ext>
              </a:extLst>
            </p:cNvPr>
            <p:cNvSpPr/>
            <p:nvPr/>
          </p:nvSpPr>
          <p:spPr>
            <a:xfrm>
              <a:off x="8382000" y="47244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138" name="Rounded Rectangle 137"/>
          <p:cNvSpPr/>
          <p:nvPr/>
        </p:nvSpPr>
        <p:spPr>
          <a:xfrm>
            <a:off x="5466597" y="2711433"/>
            <a:ext cx="1093819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9" name="Rounded Rectangle 138"/>
          <p:cNvSpPr/>
          <p:nvPr/>
        </p:nvSpPr>
        <p:spPr>
          <a:xfrm>
            <a:off x="6749724" y="3409175"/>
            <a:ext cx="1093819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0" name="Rounded Rectangle 139"/>
          <p:cNvSpPr/>
          <p:nvPr/>
        </p:nvSpPr>
        <p:spPr>
          <a:xfrm>
            <a:off x="7962625" y="4388460"/>
            <a:ext cx="1093819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1" name="Rounded Rectangle 140"/>
          <p:cNvSpPr/>
          <p:nvPr/>
        </p:nvSpPr>
        <p:spPr>
          <a:xfrm>
            <a:off x="6845566" y="5691993"/>
            <a:ext cx="1093819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2" name="Rounded Rectangle 141"/>
          <p:cNvSpPr/>
          <p:nvPr/>
        </p:nvSpPr>
        <p:spPr>
          <a:xfrm>
            <a:off x="3075770" y="4849848"/>
            <a:ext cx="1093819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3" name="Rounded Rectangle 142"/>
          <p:cNvSpPr/>
          <p:nvPr/>
        </p:nvSpPr>
        <p:spPr>
          <a:xfrm>
            <a:off x="4694220" y="3771498"/>
            <a:ext cx="824362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4" name="Rounded Rectangle 143"/>
          <p:cNvSpPr/>
          <p:nvPr/>
        </p:nvSpPr>
        <p:spPr>
          <a:xfrm>
            <a:off x="6783962" y="2093764"/>
            <a:ext cx="824362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5" name="Rounded Rectangle 144"/>
          <p:cNvSpPr/>
          <p:nvPr/>
        </p:nvSpPr>
        <p:spPr>
          <a:xfrm>
            <a:off x="1941946" y="4999023"/>
            <a:ext cx="824362" cy="276999"/>
          </a:xfrm>
          <a:prstGeom prst="roundRect">
            <a:avLst/>
          </a:prstGeom>
          <a:solidFill>
            <a:srgbClr val="FFFFCC">
              <a:alpha val="36863"/>
            </a:srgbClr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855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8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8" grpId="0" animBg="1"/>
      <p:bldP spid="139" grpId="0" animBg="1"/>
      <p:bldP spid="140" grpId="0" animBg="1"/>
      <p:bldP spid="141" grpId="0" animBg="1"/>
      <p:bldP spid="142" grpId="0" animBg="1"/>
      <p:bldP spid="143" grpId="0" animBg="1"/>
      <p:bldP spid="144" grpId="0" animBg="1"/>
      <p:bldP spid="145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0EF8686-C370-43D3-AE2C-C7D982AE47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43584DB-D381-4A5F-9966-05AEE9632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defRPr/>
            </a:pPr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1B57237-8508-4118-91BA-38A8CC3E53DC}"/>
              </a:ext>
            </a:extLst>
          </p:cNvPr>
          <p:cNvSpPr txBox="1"/>
          <p:nvPr/>
        </p:nvSpPr>
        <p:spPr>
          <a:xfrm>
            <a:off x="457200" y="587828"/>
            <a:ext cx="8382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Reading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1494D0C9-E479-49B9-9105-C5CD159AE4D8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1295400"/>
            <a:ext cx="8229600" cy="1828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800000"/>
                </a:solidFill>
              </a:rPr>
              <a:t>The Processor: </a:t>
            </a:r>
            <a:r>
              <a:rPr lang="en-US" sz="2800" dirty="0" err="1">
                <a:solidFill>
                  <a:srgbClr val="800000"/>
                </a:solidFill>
              </a:rPr>
              <a:t>Datapath</a:t>
            </a:r>
            <a:r>
              <a:rPr lang="en-US" sz="2800" dirty="0">
                <a:solidFill>
                  <a:srgbClr val="800000"/>
                </a:solidFill>
              </a:rPr>
              <a:t> and Control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COD Chapter 5 Sections 5.4 (3</a:t>
            </a:r>
            <a:r>
              <a:rPr lang="en-US" sz="2400" baseline="30000" dirty="0"/>
              <a:t>rd</a:t>
            </a:r>
            <a:r>
              <a:rPr lang="en-US" sz="2400" dirty="0"/>
              <a:t> edition)</a:t>
            </a:r>
          </a:p>
          <a:p>
            <a:pPr marL="630238" lvl="1" indent="-271463" fontAlgn="auto">
              <a:spcAft>
                <a:spcPts val="0"/>
              </a:spcAft>
              <a:buSzPct val="100000"/>
              <a:buFont typeface="Wingdings" panose="05000000000000000000" pitchFamily="2" charset="2"/>
              <a:buChar char="§"/>
            </a:pPr>
            <a:r>
              <a:rPr lang="en-US" sz="2400" dirty="0"/>
              <a:t>COD Chapter 4 Sections 4.4 (4</a:t>
            </a:r>
            <a:r>
              <a:rPr lang="en-US" sz="2400" baseline="30000" dirty="0"/>
              <a:t>th</a:t>
            </a:r>
            <a:r>
              <a:rPr lang="en-US" sz="2400" dirty="0"/>
              <a:t> edition)</a:t>
            </a:r>
          </a:p>
        </p:txBody>
      </p:sp>
      <p:pic>
        <p:nvPicPr>
          <p:cNvPr id="7" name="Picture 8" descr="MCj04123960000[1]">
            <a:extLst>
              <a:ext uri="{FF2B5EF4-FFF2-40B4-BE49-F238E27FC236}">
                <a16:creationId xmlns:a16="http://schemas.microsoft.com/office/drawing/2014/main" id="{FC7C6DED-FFE9-4872-A568-7CAC0F79287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42478" y="4844508"/>
            <a:ext cx="1996722" cy="17109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Slide Number Placeholder 6">
            <a:extLst>
              <a:ext uri="{FF2B5EF4-FFF2-40B4-BE49-F238E27FC236}">
                <a16:creationId xmlns:a16="http://schemas.microsoft.com/office/drawing/2014/main" id="{F888E5D1-413E-43AF-AB8B-8528B27940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40</a:t>
            </a:fld>
            <a:endParaRPr dirty="0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457200" y="2985511"/>
            <a:ext cx="8229600" cy="2176782"/>
          </a:xfrm>
          <a:prstGeom prst="rect">
            <a:avLst/>
          </a:prstGeom>
        </p:spPr>
        <p:txBody>
          <a:bodyPr/>
          <a:lstStyle>
            <a:lvl1pPr marL="1828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85000"/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73152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Arial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058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188720" indent="-13716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100000"/>
              <a:buFont typeface="Arial" pitchFamily="34" charset="0"/>
              <a:buChar char="•"/>
              <a:defRPr sz="14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37160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55448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73736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920240" indent="-18288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Font typeface="Arial" pitchFamily="34" charset="0"/>
              <a:buChar char="•"/>
              <a:defRPr sz="13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71463" indent="-271463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800" dirty="0">
                <a:solidFill>
                  <a:srgbClr val="660066"/>
                </a:solidFill>
              </a:rPr>
              <a:t>Exploration:</a:t>
            </a:r>
          </a:p>
          <a:p>
            <a:pPr marL="631825" lvl="1" indent="-269875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400" dirty="0"/>
              <a:t>ALU design and implementation:</a:t>
            </a:r>
          </a:p>
          <a:p>
            <a:pPr marL="892175" lvl="2" indent="-26035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4</a:t>
            </a:r>
            <a:r>
              <a:rPr lang="en-US" sz="2000" baseline="30000" dirty="0"/>
              <a:t>th</a:t>
            </a:r>
            <a:r>
              <a:rPr lang="en-US" sz="2000" dirty="0"/>
              <a:t> edition (MIPS): Appendix C</a:t>
            </a:r>
          </a:p>
          <a:p>
            <a:pPr marL="892175" lvl="2" indent="-260350" fontAlgn="auto"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sz="2000" dirty="0"/>
              <a:t>http://cs.nyu.edu/courses/fall11/CSCI-UA.0436-001/class-notes.html</a:t>
            </a:r>
          </a:p>
        </p:txBody>
      </p:sp>
    </p:spTree>
    <p:extLst>
      <p:ext uri="{BB962C8B-B14F-4D97-AF65-F5344CB8AC3E}">
        <p14:creationId xmlns:p14="http://schemas.microsoft.com/office/powerpoint/2010/main" val="2074582397"/>
      </p:ext>
    </p:extLst>
  </p:cSld>
  <p:clrMapOvr>
    <a:masterClrMapping/>
  </p:clrMapOvr>
  <p:transition>
    <p:fade/>
  </p:transition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>
          <a:xfrm>
            <a:off x="1173163" y="2964100"/>
            <a:ext cx="6751637" cy="1143000"/>
          </a:xfrm>
        </p:spPr>
        <p:txBody>
          <a:bodyPr/>
          <a:lstStyle/>
          <a:p>
            <a:pPr algn="ctr" eaLnBrk="1" hangingPunct="1"/>
            <a:r>
              <a:rPr lang="en-GB" dirty="0">
                <a:solidFill>
                  <a:srgbClr val="9933FF"/>
                </a:solidFill>
                <a:latin typeface="+mn-lt"/>
              </a:rPr>
              <a:t>End of File</a:t>
            </a:r>
          </a:p>
        </p:txBody>
      </p:sp>
      <p:sp>
        <p:nvSpPr>
          <p:cNvPr id="3" name="[Slide Number Placeholder 8]"/>
          <p:cNvSpPr>
            <a:spLocks noGrp="1"/>
          </p:cNvSpPr>
          <p:nvPr>
            <p:ph type="ftr" sz="quarter" idx="11"/>
          </p:nvPr>
        </p:nvSpPr>
        <p:spPr>
          <a:xfrm>
            <a:off x="3429000" y="18288"/>
            <a:ext cx="4114800" cy="329184"/>
          </a:xfrm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5" name="[Footer Placeholder 6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6" name="Slide Number Placeholder 6">
            <a:extLst>
              <a:ext uri="{FF2B5EF4-FFF2-40B4-BE49-F238E27FC236}">
                <a16:creationId xmlns:a16="http://schemas.microsoft.com/office/drawing/2014/main" id="{CF758DD0-2305-4BC7-8F1A-93F2452B7A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41</a:t>
            </a:fld>
            <a:endParaRPr dirty="0"/>
          </a:p>
        </p:txBody>
      </p:sp>
    </p:spTree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1. Identified Control Signals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5</a:t>
            </a:fld>
            <a:endParaRPr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725837"/>
              </p:ext>
            </p:extLst>
          </p:nvPr>
        </p:nvGraphicFramePr>
        <p:xfrm>
          <a:off x="457200" y="1347061"/>
          <a:ext cx="8229600" cy="5053101"/>
        </p:xfrm>
        <a:graphic>
          <a:graphicData uri="http://schemas.openxmlformats.org/drawingml/2006/table">
            <a:tbl>
              <a:tblPr firstRow="1" bandRow="1">
                <a:tableStyleId>{0E3FDE45-AF77-4B5C-9715-49D594BDF05E}</a:tableStyleId>
              </a:tblPr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505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5801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Control</a:t>
                      </a:r>
                      <a:r>
                        <a:rPr lang="en-US" baseline="0" dirty="0"/>
                        <a:t> Signal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Execution</a:t>
                      </a:r>
                      <a:r>
                        <a:rPr lang="en-US" baseline="0" dirty="0"/>
                        <a:t> Stage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Purpose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03895">
                <a:tc>
                  <a:txBody>
                    <a:bodyPr/>
                    <a:lstStyle/>
                    <a:p>
                      <a:pPr algn="ctr"/>
                      <a:r>
                        <a:rPr lang="en-US" sz="2000" b="1" dirty="0" err="1">
                          <a:solidFill>
                            <a:srgbClr val="660066"/>
                          </a:solidFill>
                          <a:latin typeface="Courier New" pitchFamily="49" charset="0"/>
                          <a:cs typeface="Courier New" pitchFamily="49" charset="0"/>
                        </a:rPr>
                        <a:t>RegDst</a:t>
                      </a:r>
                      <a:endParaRPr lang="en-US" sz="2000" b="1" dirty="0">
                        <a:solidFill>
                          <a:srgbClr val="660066"/>
                        </a:solidFill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Decode/Operand Fetch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</a:t>
                      </a:r>
                      <a:r>
                        <a:rPr lang="en-US" baseline="0" dirty="0"/>
                        <a:t> the destination register number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4473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RegWrite</a:t>
                      </a:r>
                      <a:endParaRPr lang="en-US" sz="20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Decode/Operand Fetch</a:t>
                      </a:r>
                    </a:p>
                    <a:p>
                      <a:pPr algn="ctr"/>
                      <a:r>
                        <a:rPr lang="en-US" dirty="0" err="1"/>
                        <a:t>RegWrite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Enable</a:t>
                      </a:r>
                      <a:r>
                        <a:rPr lang="en-US" baseline="0" dirty="0"/>
                        <a:t> writing of register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4473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ALUSrc</a:t>
                      </a:r>
                      <a:endParaRPr lang="en-US" sz="20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 the 2</a:t>
                      </a:r>
                      <a:r>
                        <a:rPr lang="en-US" baseline="30000" dirty="0"/>
                        <a:t>nd</a:t>
                      </a:r>
                      <a:r>
                        <a:rPr lang="en-US" baseline="0" dirty="0"/>
                        <a:t> operand for ALU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44473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ALUcontrol</a:t>
                      </a:r>
                      <a:endParaRPr lang="en-US" sz="20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ALU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 the operation to be performed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77141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MemRead</a:t>
                      </a:r>
                      <a:r>
                        <a:rPr lang="en-US" sz="1800" dirty="0"/>
                        <a:t> / </a:t>
                      </a:r>
                      <a:r>
                        <a:rPr lang="en-US" sz="20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MemWrite</a:t>
                      </a:r>
                      <a:endParaRPr lang="en-US" sz="20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Memory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Enable reading/writing</a:t>
                      </a:r>
                      <a:r>
                        <a:rPr lang="en-US" baseline="0" dirty="0"/>
                        <a:t> of data memory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44473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MemToReg</a:t>
                      </a:r>
                      <a:endParaRPr lang="en-US" sz="20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RegWrite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 the result to be written back to register file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44473">
                <a:tc>
                  <a:txBody>
                    <a:bodyPr/>
                    <a:lstStyle/>
                    <a:p>
                      <a:pPr algn="ctr"/>
                      <a:r>
                        <a:rPr lang="en-US" sz="2000" b="1" kern="1200" dirty="0" err="1">
                          <a:solidFill>
                            <a:srgbClr val="660066"/>
                          </a:solidFill>
                          <a:latin typeface="Courier New" pitchFamily="49" charset="0"/>
                          <a:ea typeface="+mn-ea"/>
                          <a:cs typeface="Courier New" pitchFamily="49" charset="0"/>
                        </a:rPr>
                        <a:t>PCSrc</a:t>
                      </a:r>
                      <a:endParaRPr lang="en-US" sz="2000" b="1" kern="1200" dirty="0">
                        <a:solidFill>
                          <a:srgbClr val="660066"/>
                        </a:solidFill>
                        <a:latin typeface="Courier New" pitchFamily="49" charset="0"/>
                        <a:ea typeface="+mn-ea"/>
                        <a:cs typeface="Courier New" pitchFamily="49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Memory/</a:t>
                      </a:r>
                      <a:r>
                        <a:rPr lang="en-US" dirty="0" err="1"/>
                        <a:t>RegWrite</a:t>
                      </a:r>
                      <a:endParaRPr lang="en-US" dirty="0"/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Select the next PC value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76272290"/>
      </p:ext>
    </p:extLst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2. Generating Control Signals: Idea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6</a:t>
            </a:fld>
            <a:endParaRPr dirty="0"/>
          </a:p>
        </p:txBody>
      </p:sp>
      <p:sp>
        <p:nvSpPr>
          <p:cNvPr id="29" name="Content Placeholder 2"/>
          <p:cNvSpPr>
            <a:spLocks noGrp="1"/>
          </p:cNvSpPr>
          <p:nvPr>
            <p:ph idx="1"/>
          </p:nvPr>
        </p:nvSpPr>
        <p:spPr>
          <a:xfrm>
            <a:off x="457200" y="1361626"/>
            <a:ext cx="8229600" cy="5096766"/>
          </a:xfrm>
        </p:spPr>
        <p:txBody>
          <a:bodyPr>
            <a:normAutofit/>
          </a:bodyPr>
          <a:lstStyle/>
          <a:p>
            <a:pPr marL="263525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The control signals are generated based on the instruction to be executed: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 err="1"/>
              <a:t>Opcode</a:t>
            </a:r>
            <a:r>
              <a:rPr lang="en-US" sz="2400" dirty="0"/>
              <a:t> </a:t>
            </a:r>
            <a:r>
              <a:rPr lang="en-US" sz="2400" dirty="0">
                <a:sym typeface="Wingdings" pitchFamily="2" charset="2"/>
              </a:rPr>
              <a:t> Instruction Format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itchFamily="2" charset="2"/>
              </a:rPr>
              <a:t>Example:</a:t>
            </a:r>
          </a:p>
          <a:p>
            <a:pPr marL="992188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itchFamily="2" charset="2"/>
              </a:rPr>
              <a:t>R-Format instruction  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RegDst</a:t>
            </a:r>
            <a:r>
              <a:rPr lang="en-US" sz="2000" dirty="0">
                <a:sym typeface="Wingdings" pitchFamily="2" charset="2"/>
              </a:rPr>
              <a:t> = 1 (use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Inst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[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15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: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11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]</a:t>
            </a:r>
            <a:r>
              <a:rPr lang="en-US" sz="2000" dirty="0">
                <a:sym typeface="Wingdings" pitchFamily="2" charset="2"/>
              </a:rPr>
              <a:t>) )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itchFamily="2" charset="2"/>
              </a:rPr>
              <a:t>R-Type instruction has additional information:</a:t>
            </a:r>
          </a:p>
          <a:p>
            <a:pPr marL="992188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itchFamily="2" charset="2"/>
              </a:rPr>
              <a:t>The 6-bit "</a:t>
            </a:r>
            <a:r>
              <a:rPr lang="en-US" sz="2000" b="1" dirty="0" err="1">
                <a:solidFill>
                  <a:srgbClr val="660066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funct</a:t>
            </a:r>
            <a:r>
              <a:rPr lang="en-US" sz="2000" dirty="0">
                <a:sym typeface="Wingdings" pitchFamily="2" charset="2"/>
              </a:rPr>
              <a:t>" (function code, </a:t>
            </a:r>
            <a:r>
              <a:rPr lang="en-US" sz="2000" b="1" dirty="0">
                <a:solidFill>
                  <a:srgbClr val="0066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Inst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[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5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:</a:t>
            </a:r>
            <a:r>
              <a:rPr lang="en-US" sz="2000" b="1" dirty="0">
                <a:solidFill>
                  <a:srgbClr val="C00000"/>
                </a:solidFill>
                <a:latin typeface="Courier New" pitchFamily="49" charset="0"/>
                <a:cs typeface="Courier New" pitchFamily="49" charset="0"/>
                <a:sym typeface="Wingdings" pitchFamily="2" charset="2"/>
              </a:rPr>
              <a:t>0</a:t>
            </a:r>
            <a:r>
              <a:rPr lang="en-US" sz="2000" b="1" dirty="0">
                <a:latin typeface="Courier New" pitchFamily="49" charset="0"/>
                <a:cs typeface="Courier New" pitchFamily="49" charset="0"/>
                <a:sym typeface="Wingdings" pitchFamily="2" charset="2"/>
              </a:rPr>
              <a:t>]</a:t>
            </a:r>
            <a:r>
              <a:rPr lang="en-US" sz="2000" dirty="0">
                <a:sym typeface="Wingdings" pitchFamily="2" charset="2"/>
              </a:rPr>
              <a:t>) field</a:t>
            </a:r>
          </a:p>
          <a:p>
            <a:pPr marL="263525" indent="-263525">
              <a:spcBef>
                <a:spcPts val="1800"/>
              </a:spcBef>
              <a:buFont typeface="Wingdings" panose="05000000000000000000" pitchFamily="2" charset="2"/>
              <a:buChar char="§"/>
            </a:pPr>
            <a:r>
              <a:rPr lang="en-US" b="1" dirty="0">
                <a:sym typeface="Wingdings" pitchFamily="2" charset="2"/>
              </a:rPr>
              <a:t>Idea: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>
                <a:sym typeface="Wingdings" pitchFamily="2" charset="2"/>
              </a:rPr>
              <a:t>Design a combinational circuit to generate these signals based on Opcode and possibly Function code</a:t>
            </a:r>
          </a:p>
          <a:p>
            <a:pPr marL="992188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>
                <a:sym typeface="Wingdings" pitchFamily="2" charset="2"/>
              </a:rPr>
              <a:t>A </a:t>
            </a:r>
            <a:r>
              <a:rPr lang="en-US" sz="2000" b="1" dirty="0">
                <a:sym typeface="Wingdings" pitchFamily="2" charset="2"/>
              </a:rPr>
              <a:t>control unit </a:t>
            </a:r>
            <a:r>
              <a:rPr lang="en-US" sz="2000" dirty="0">
                <a:sym typeface="Wingdings" pitchFamily="2" charset="2"/>
              </a:rPr>
              <a:t>is needed (a draft design is shown next)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298068"/>
      </p:ext>
    </p:extLst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7</a:t>
            </a:fld>
            <a:endParaRPr dirty="0"/>
          </a:p>
        </p:txBody>
      </p: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ECD7537-C2A2-42CF-86BF-EC17573C4050}"/>
              </a:ext>
            </a:extLst>
          </p:cNvPr>
          <p:cNvGrpSpPr/>
          <p:nvPr/>
        </p:nvGrpSpPr>
        <p:grpSpPr>
          <a:xfrm>
            <a:off x="490620" y="656465"/>
            <a:ext cx="8587340" cy="5545069"/>
            <a:chOff x="513148" y="550931"/>
            <a:chExt cx="8587340" cy="5545069"/>
          </a:xfrm>
        </p:grpSpPr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4EEE99D2-0627-4465-BBDD-81FC317CCE83}"/>
                </a:ext>
              </a:extLst>
            </p:cNvPr>
            <p:cNvSpPr/>
            <p:nvPr/>
          </p:nvSpPr>
          <p:spPr>
            <a:xfrm>
              <a:off x="548640" y="550931"/>
              <a:ext cx="1159509" cy="1293743"/>
            </a:xfrm>
            <a:prstGeom prst="rect">
              <a:avLst/>
            </a:prstGeom>
            <a:solidFill>
              <a:schemeClr val="bg2">
                <a:lumMod val="90000"/>
              </a:schemeClr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9" name="Line 16">
              <a:extLst>
                <a:ext uri="{FF2B5EF4-FFF2-40B4-BE49-F238E27FC236}">
                  <a16:creationId xmlns:a16="http://schemas.microsoft.com/office/drawing/2014/main" id="{798A176A-276C-4A8D-B9D3-2BFA7122B3EF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3648844" y="4495800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20" name="Line 28">
              <a:extLst>
                <a:ext uri="{FF2B5EF4-FFF2-40B4-BE49-F238E27FC236}">
                  <a16:creationId xmlns:a16="http://schemas.microsoft.com/office/drawing/2014/main" id="{167BD34F-3AE1-4C29-9B18-5C7FE374402A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4191000" y="3200400"/>
              <a:ext cx="137160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22" name="Line 29">
              <a:extLst>
                <a:ext uri="{FF2B5EF4-FFF2-40B4-BE49-F238E27FC236}">
                  <a16:creationId xmlns:a16="http://schemas.microsoft.com/office/drawing/2014/main" id="{499E8484-9291-40BF-8BE3-7EA81F0BB1B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67200" y="4191000"/>
              <a:ext cx="930002" cy="11113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1E8EA9B3-2EC5-4EF5-A37D-D4B872EF81B5}"/>
                </a:ext>
              </a:extLst>
            </p:cNvPr>
            <p:cNvCxnSpPr>
              <a:endCxn id="37" idx="0"/>
            </p:cNvCxnSpPr>
            <p:nvPr/>
          </p:nvCxnSpPr>
          <p:spPr>
            <a:xfrm>
              <a:off x="1259786" y="3067051"/>
              <a:ext cx="1300651" cy="57149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1A2526C9-5094-4C10-AA59-BED76764425D}"/>
                </a:ext>
              </a:extLst>
            </p:cNvPr>
            <p:cNvCxnSpPr>
              <a:endCxn id="38" idx="0"/>
            </p:cNvCxnSpPr>
            <p:nvPr/>
          </p:nvCxnSpPr>
          <p:spPr>
            <a:xfrm flipV="1">
              <a:off x="1259786" y="3505200"/>
              <a:ext cx="1300651" cy="20955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Connector 24">
              <a:extLst>
                <a:ext uri="{FF2B5EF4-FFF2-40B4-BE49-F238E27FC236}">
                  <a16:creationId xmlns:a16="http://schemas.microsoft.com/office/drawing/2014/main" id="{A950CA0A-C2DA-4F1B-9414-81249C72F899}"/>
                </a:ext>
              </a:extLst>
            </p:cNvPr>
            <p:cNvCxnSpPr/>
            <p:nvPr/>
          </p:nvCxnSpPr>
          <p:spPr>
            <a:xfrm>
              <a:off x="1285336" y="4433977"/>
              <a:ext cx="957532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Text Box 309">
              <a:extLst>
                <a:ext uri="{FF2B5EF4-FFF2-40B4-BE49-F238E27FC236}">
                  <a16:creationId xmlns:a16="http://schemas.microsoft.com/office/drawing/2014/main" id="{6DC2BB07-9113-4F17-8B91-1DD628FBDB50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325829" y="28194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[25:21]</a:t>
              </a:r>
            </a:p>
          </p:txBody>
        </p:sp>
        <p:sp>
          <p:nvSpPr>
            <p:cNvPr id="27" name="Text Box 310">
              <a:extLst>
                <a:ext uri="{FF2B5EF4-FFF2-40B4-BE49-F238E27FC236}">
                  <a16:creationId xmlns:a16="http://schemas.microsoft.com/office/drawing/2014/main" id="{87FF632D-F47E-40B7-B4AB-8CAC159245E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 rot="21202696">
              <a:off x="1306408" y="3380228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[20:16]</a:t>
              </a:r>
            </a:p>
          </p:txBody>
        </p:sp>
        <p:sp>
          <p:nvSpPr>
            <p:cNvPr id="28" name="Text Box 324">
              <a:extLst>
                <a:ext uri="{FF2B5EF4-FFF2-40B4-BE49-F238E27FC236}">
                  <a16:creationId xmlns:a16="http://schemas.microsoft.com/office/drawing/2014/main" id="{0A28AF33-6516-4990-9155-E1FEDAD75D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95400" y="4419600"/>
              <a:ext cx="925876" cy="244475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[15:11]</a:t>
              </a:r>
            </a:p>
          </p:txBody>
        </p:sp>
        <p:sp>
          <p:nvSpPr>
            <p:cNvPr id="29" name="Rounded Rectangle 38">
              <a:extLst>
                <a:ext uri="{FF2B5EF4-FFF2-40B4-BE49-F238E27FC236}">
                  <a16:creationId xmlns:a16="http://schemas.microsoft.com/office/drawing/2014/main" id="{88241CF7-B3A2-43FC-9981-6CC95B185793}"/>
                </a:ext>
              </a:extLst>
            </p:cNvPr>
            <p:cNvSpPr/>
            <p:nvPr/>
          </p:nvSpPr>
          <p:spPr>
            <a:xfrm>
              <a:off x="2250328" y="3886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0" name="Shape 39">
              <a:extLst>
                <a:ext uri="{FF2B5EF4-FFF2-40B4-BE49-F238E27FC236}">
                  <a16:creationId xmlns:a16="http://schemas.microsoft.com/office/drawing/2014/main" id="{6E30D5CD-6C66-4FC8-9B83-1B4470045210}"/>
                </a:ext>
              </a:extLst>
            </p:cNvPr>
            <p:cNvCxnSpPr>
              <a:stCxn id="27" idx="2"/>
            </p:cNvCxnSpPr>
            <p:nvPr/>
          </p:nvCxnSpPr>
          <p:spPr>
            <a:xfrm rot="16200000" flipH="1">
              <a:off x="1724567" y="3682763"/>
              <a:ext cx="577176" cy="459426"/>
            </a:xfrm>
            <a:prstGeom prst="bentConnector3">
              <a:avLst>
                <a:gd name="adj1" fmla="val 100816"/>
              </a:avLst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Connector 30">
              <a:extLst>
                <a:ext uri="{FF2B5EF4-FFF2-40B4-BE49-F238E27FC236}">
                  <a16:creationId xmlns:a16="http://schemas.microsoft.com/office/drawing/2014/main" id="{6022A239-C940-4CC7-97C4-21820A65ADB5}"/>
                </a:ext>
              </a:extLst>
            </p:cNvPr>
            <p:cNvCxnSpPr>
              <a:stCxn id="29" idx="3"/>
              <a:endCxn id="39" idx="0"/>
            </p:cNvCxnSpPr>
            <p:nvPr/>
          </p:nvCxnSpPr>
          <p:spPr>
            <a:xfrm flipV="1">
              <a:off x="2514471" y="3962399"/>
              <a:ext cx="112001" cy="381001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Connector 53">
              <a:extLst>
                <a:ext uri="{FF2B5EF4-FFF2-40B4-BE49-F238E27FC236}">
                  <a16:creationId xmlns:a16="http://schemas.microsoft.com/office/drawing/2014/main" id="{6677C6A8-A7AA-45DA-A231-10066858EED5}"/>
                </a:ext>
              </a:extLst>
            </p:cNvPr>
            <p:cNvCxnSpPr>
              <a:stCxn id="55" idx="6"/>
            </p:cNvCxnSpPr>
            <p:nvPr/>
          </p:nvCxnSpPr>
          <p:spPr>
            <a:xfrm flipV="1">
              <a:off x="4171389" y="4800600"/>
              <a:ext cx="781611" cy="723900"/>
            </a:xfrm>
            <a:prstGeom prst="bentConnector3">
              <a:avLst>
                <a:gd name="adj1" fmla="val 50000"/>
              </a:avLst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Text Box 324">
              <a:extLst>
                <a:ext uri="{FF2B5EF4-FFF2-40B4-BE49-F238E27FC236}">
                  <a16:creationId xmlns:a16="http://schemas.microsoft.com/office/drawing/2014/main" id="{9DA18485-F6C6-45A1-B31A-A1F45D79F0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278978" y="5334000"/>
              <a:ext cx="854622" cy="246221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 [15:0]</a:t>
              </a:r>
            </a:p>
          </p:txBody>
        </p:sp>
        <p:sp>
          <p:nvSpPr>
            <p:cNvPr id="34" name="Rounded Rectangle 45">
              <a:extLst>
                <a:ext uri="{FF2B5EF4-FFF2-40B4-BE49-F238E27FC236}">
                  <a16:creationId xmlns:a16="http://schemas.microsoft.com/office/drawing/2014/main" id="{FDCC33ED-34BD-4839-9008-EF763588EBD2}"/>
                </a:ext>
              </a:extLst>
            </p:cNvPr>
            <p:cNvSpPr/>
            <p:nvPr/>
          </p:nvSpPr>
          <p:spPr>
            <a:xfrm>
              <a:off x="4959340" y="40386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cxnSp>
          <p:nvCxnSpPr>
            <p:cNvPr id="35" name="Straight Connector 34">
              <a:extLst>
                <a:ext uri="{FF2B5EF4-FFF2-40B4-BE49-F238E27FC236}">
                  <a16:creationId xmlns:a16="http://schemas.microsoft.com/office/drawing/2014/main" id="{B5B10475-61D5-471B-B737-D4CB7ABB30B8}"/>
                </a:ext>
              </a:extLst>
            </p:cNvPr>
            <p:cNvCxnSpPr/>
            <p:nvPr/>
          </p:nvCxnSpPr>
          <p:spPr>
            <a:xfrm>
              <a:off x="1259793" y="5562600"/>
              <a:ext cx="2047106" cy="0"/>
            </a:xfrm>
            <a:prstGeom prst="line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Line 28">
              <a:extLst>
                <a:ext uri="{FF2B5EF4-FFF2-40B4-BE49-F238E27FC236}">
                  <a16:creationId xmlns:a16="http://schemas.microsoft.com/office/drawing/2014/main" id="{7A232DB5-B0D2-4311-AC35-60C7F90D13B1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223483" y="4495800"/>
              <a:ext cx="33911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7" name="Line 24">
              <a:extLst>
                <a:ext uri="{FF2B5EF4-FFF2-40B4-BE49-F238E27FC236}">
                  <a16:creationId xmlns:a16="http://schemas.microsoft.com/office/drawing/2014/main" id="{067C24A3-AB93-483C-8256-6DF19CC05CA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437" y="3124200"/>
              <a:ext cx="543419" cy="127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8" name="Line 25">
              <a:extLst>
                <a:ext uri="{FF2B5EF4-FFF2-40B4-BE49-F238E27FC236}">
                  <a16:creationId xmlns:a16="http://schemas.microsoft.com/office/drawing/2014/main" id="{85FA6F32-F1DE-453C-8DDB-30AD842B090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560437" y="3505200"/>
              <a:ext cx="543419" cy="1587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39" name="Line 26">
              <a:extLst>
                <a:ext uri="{FF2B5EF4-FFF2-40B4-BE49-F238E27FC236}">
                  <a16:creationId xmlns:a16="http://schemas.microsoft.com/office/drawing/2014/main" id="{AAAA3AEC-3AB2-4BDB-8B02-CAB515B6CD0F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2626472" y="3954462"/>
              <a:ext cx="477383" cy="793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40" name="Rectangle 15">
              <a:extLst>
                <a:ext uri="{FF2B5EF4-FFF2-40B4-BE49-F238E27FC236}">
                  <a16:creationId xmlns:a16="http://schemas.microsoft.com/office/drawing/2014/main" id="{AB6EE2B6-7C9E-47B8-8610-EAE3089B44A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093039" y="2895601"/>
              <a:ext cx="1129733" cy="1676400"/>
            </a:xfrm>
            <a:prstGeom prst="rect">
              <a:avLst/>
            </a:prstGeom>
            <a:solidFill>
              <a:srgbClr val="FFFFCC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square" anchor="ctr">
              <a:noAutofit/>
            </a:bodyPr>
            <a:lstStyle/>
            <a:p>
              <a:endParaRPr lang="en-US" dirty="0"/>
            </a:p>
          </p:txBody>
        </p:sp>
        <p:sp>
          <p:nvSpPr>
            <p:cNvPr id="41" name="Text Box 17">
              <a:extLst>
                <a:ext uri="{FF2B5EF4-FFF2-40B4-BE49-F238E27FC236}">
                  <a16:creationId xmlns:a16="http://schemas.microsoft.com/office/drawing/2014/main" id="{E2F8D9BD-153D-406A-B3D7-B62B2182FABB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0303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RR1</a:t>
              </a:r>
            </a:p>
          </p:txBody>
        </p:sp>
        <p:sp>
          <p:nvSpPr>
            <p:cNvPr id="42" name="Text Box 18">
              <a:extLst>
                <a:ext uri="{FF2B5EF4-FFF2-40B4-BE49-F238E27FC236}">
                  <a16:creationId xmlns:a16="http://schemas.microsoft.com/office/drawing/2014/main" id="{80CA3067-9A2D-422E-91FC-AB989068811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411379"/>
              <a:ext cx="36420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RR2</a:t>
              </a:r>
            </a:p>
          </p:txBody>
        </p:sp>
        <p:sp>
          <p:nvSpPr>
            <p:cNvPr id="43" name="Text Box 19">
              <a:extLst>
                <a:ext uri="{FF2B5EF4-FFF2-40B4-BE49-F238E27FC236}">
                  <a16:creationId xmlns:a16="http://schemas.microsoft.com/office/drawing/2014/main" id="{C8DF64B5-C0A2-4A29-9AEC-5BE7EBFC3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3" y="3810000"/>
              <a:ext cx="327563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</a:t>
              </a:r>
            </a:p>
          </p:txBody>
        </p:sp>
        <p:sp>
          <p:nvSpPr>
            <p:cNvPr id="44" name="Text Box 20">
              <a:extLst>
                <a:ext uri="{FF2B5EF4-FFF2-40B4-BE49-F238E27FC236}">
                  <a16:creationId xmlns:a16="http://schemas.microsoft.com/office/drawing/2014/main" id="{85E95618-5B42-495D-9914-239D52A3272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058422" y="4325779"/>
              <a:ext cx="5991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WD</a:t>
              </a:r>
            </a:p>
          </p:txBody>
        </p:sp>
        <p:sp>
          <p:nvSpPr>
            <p:cNvPr id="45" name="Text Box 21">
              <a:extLst>
                <a:ext uri="{FF2B5EF4-FFF2-40B4-BE49-F238E27FC236}">
                  <a16:creationId xmlns:a16="http://schemas.microsoft.com/office/drawing/2014/main" id="{29E30E8C-9659-4D45-BC42-FA9C256DEE6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9757" y="3048000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RD1</a:t>
              </a:r>
            </a:p>
          </p:txBody>
        </p:sp>
        <p:sp>
          <p:nvSpPr>
            <p:cNvPr id="46" name="Text Box 22">
              <a:extLst>
                <a:ext uri="{FF2B5EF4-FFF2-40B4-BE49-F238E27FC236}">
                  <a16:creationId xmlns:a16="http://schemas.microsoft.com/office/drawing/2014/main" id="{B6927DFB-B405-43FF-A3B9-3E8F5C6503C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09757" y="4097179"/>
              <a:ext cx="367866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RD2</a:t>
              </a:r>
            </a:p>
          </p:txBody>
        </p:sp>
        <p:sp>
          <p:nvSpPr>
            <p:cNvPr id="47" name="Text Box 36">
              <a:extLst>
                <a:ext uri="{FF2B5EF4-FFF2-40B4-BE49-F238E27FC236}">
                  <a16:creationId xmlns:a16="http://schemas.microsoft.com/office/drawing/2014/main" id="{F3A1524E-F11C-448B-8F5A-6158280394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286779" y="3581400"/>
              <a:ext cx="909223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Register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File</a:t>
              </a:r>
            </a:p>
          </p:txBody>
        </p:sp>
        <p:sp>
          <p:nvSpPr>
            <p:cNvPr id="48" name="Line 37">
              <a:extLst>
                <a:ext uri="{FF2B5EF4-FFF2-40B4-BE49-F238E27FC236}">
                  <a16:creationId xmlns:a16="http://schemas.microsoft.com/office/drawing/2014/main" id="{3E6BCC00-E873-4202-A61A-7B02D6EEFE01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051175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49" name="Line 38">
              <a:extLst>
                <a:ext uri="{FF2B5EF4-FFF2-40B4-BE49-F238E27FC236}">
                  <a16:creationId xmlns:a16="http://schemas.microsoft.com/office/drawing/2014/main" id="{A98FB157-78F7-4451-A574-32698A84A6C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435350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0" name="Line 39">
              <a:extLst>
                <a:ext uri="{FF2B5EF4-FFF2-40B4-BE49-F238E27FC236}">
                  <a16:creationId xmlns:a16="http://schemas.microsoft.com/office/drawing/2014/main" id="{AE65C159-6FB1-41F7-9E78-69C1E4F9689C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70926" y="3868738"/>
              <a:ext cx="100430" cy="1698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51" name="Text Box 40">
              <a:extLst>
                <a:ext uri="{FF2B5EF4-FFF2-40B4-BE49-F238E27FC236}">
                  <a16:creationId xmlns:a16="http://schemas.microsoft.com/office/drawing/2014/main" id="{F2541F37-F113-471C-ABA4-FE0C63802742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77375" y="289560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2" name="Text Box 41">
              <a:extLst>
                <a:ext uri="{FF2B5EF4-FFF2-40B4-BE49-F238E27FC236}">
                  <a16:creationId xmlns:a16="http://schemas.microsoft.com/office/drawing/2014/main" id="{242A6DAD-043A-4934-BF7E-F7D3A68480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1236" y="32956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3" name="Text Box 42">
              <a:extLst>
                <a:ext uri="{FF2B5EF4-FFF2-40B4-BE49-F238E27FC236}">
                  <a16:creationId xmlns:a16="http://schemas.microsoft.com/office/drawing/2014/main" id="{78369993-3842-4F60-92E0-3C9A5D31D5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651236" y="3752850"/>
              <a:ext cx="238004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latin typeface="Verdana" pitchFamily="34" charset="0"/>
                </a:rPr>
                <a:t>5</a:t>
              </a:r>
            </a:p>
          </p:txBody>
        </p:sp>
        <p:sp>
          <p:nvSpPr>
            <p:cNvPr id="54" name="Text Box 23">
              <a:extLst>
                <a:ext uri="{FF2B5EF4-FFF2-40B4-BE49-F238E27FC236}">
                  <a16:creationId xmlns:a16="http://schemas.microsoft.com/office/drawing/2014/main" id="{F5E4F2CB-735D-49B6-899E-0F01580656D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123823" y="4746625"/>
              <a:ext cx="990977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55" name="Oval 54">
              <a:extLst>
                <a:ext uri="{FF2B5EF4-FFF2-40B4-BE49-F238E27FC236}">
                  <a16:creationId xmlns:a16="http://schemas.microsoft.com/office/drawing/2014/main" id="{E53847C8-B259-4734-B9F8-CBA7DF64BC7E}"/>
                </a:ext>
              </a:extLst>
            </p:cNvPr>
            <p:cNvSpPr/>
            <p:nvPr/>
          </p:nvSpPr>
          <p:spPr>
            <a:xfrm>
              <a:off x="3028390" y="5257800"/>
              <a:ext cx="1142999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Sign Extend</a:t>
              </a:r>
              <a:endParaRPr lang="en-SG" sz="1400" b="1" dirty="0">
                <a:solidFill>
                  <a:schemeClr val="tx1"/>
                </a:solidFill>
              </a:endParaRPr>
            </a:p>
          </p:txBody>
        </p:sp>
        <p:sp>
          <p:nvSpPr>
            <p:cNvPr id="56" name="Line 32">
              <a:extLst>
                <a:ext uri="{FF2B5EF4-FFF2-40B4-BE49-F238E27FC236}">
                  <a16:creationId xmlns:a16="http://schemas.microsoft.com/office/drawing/2014/main" id="{A9FE80A9-40CE-483F-8B7F-294439EE6EF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600" y="3011489"/>
              <a:ext cx="762000" cy="3413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7" name="Line 33">
              <a:extLst>
                <a:ext uri="{FF2B5EF4-FFF2-40B4-BE49-F238E27FC236}">
                  <a16:creationId xmlns:a16="http://schemas.microsoft.com/office/drawing/2014/main" id="{4C8420A0-2EC7-42AB-81B6-4EBC414DE28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24599" y="3352800"/>
              <a:ext cx="0" cy="914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8" name="Line 34">
              <a:extLst>
                <a:ext uri="{FF2B5EF4-FFF2-40B4-BE49-F238E27FC236}">
                  <a16:creationId xmlns:a16="http://schemas.microsoft.com/office/drawing/2014/main" id="{9679FEAB-1FAA-4231-B497-D92C05564C40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5562599" y="4267200"/>
              <a:ext cx="762000" cy="357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59" name="Line 35">
              <a:extLst>
                <a:ext uri="{FF2B5EF4-FFF2-40B4-BE49-F238E27FC236}">
                  <a16:creationId xmlns:a16="http://schemas.microsoft.com/office/drawing/2014/main" id="{151F2AD3-7E70-4735-A25B-E4EFBD600968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971925"/>
              <a:ext cx="0" cy="6524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0" name="Line 36">
              <a:extLst>
                <a:ext uri="{FF2B5EF4-FFF2-40B4-BE49-F238E27FC236}">
                  <a16:creationId xmlns:a16="http://schemas.microsoft.com/office/drawing/2014/main" id="{55377F68-B118-45E7-B8AC-CEFD32CC1A8D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3311" y="3779838"/>
              <a:ext cx="153988" cy="1920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1" name="Line 37">
              <a:extLst>
                <a:ext uri="{FF2B5EF4-FFF2-40B4-BE49-F238E27FC236}">
                  <a16:creationId xmlns:a16="http://schemas.microsoft.com/office/drawing/2014/main" id="{7D5BC88A-8E21-4D61-AA7F-B271E0EE722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562599" y="3549650"/>
              <a:ext cx="153988" cy="230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2" name="Line 38">
              <a:extLst>
                <a:ext uri="{FF2B5EF4-FFF2-40B4-BE49-F238E27FC236}">
                  <a16:creationId xmlns:a16="http://schemas.microsoft.com/office/drawing/2014/main" id="{74AB081D-B4B7-43E8-88BC-78CFC678578E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562599" y="3011488"/>
              <a:ext cx="0" cy="53816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63" name="Line 41">
              <a:extLst>
                <a:ext uri="{FF2B5EF4-FFF2-40B4-BE49-F238E27FC236}">
                  <a16:creationId xmlns:a16="http://schemas.microsoft.com/office/drawing/2014/main" id="{441F9793-F93B-4025-B968-13AC37147106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6011862" y="2895600"/>
              <a:ext cx="7938" cy="307975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4" name="Text Box 44">
              <a:extLst>
                <a:ext uri="{FF2B5EF4-FFF2-40B4-BE49-F238E27FC236}">
                  <a16:creationId xmlns:a16="http://schemas.microsoft.com/office/drawing/2014/main" id="{184C5DEE-F0E5-4625-A1C3-18C24BF7FEF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62774" y="3868037"/>
              <a:ext cx="596900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r"/>
              <a:r>
                <a:rPr lang="en-US" sz="1000" b="1" dirty="0">
                  <a:latin typeface="Verdana" pitchFamily="34" charset="0"/>
                </a:rPr>
                <a:t>ALU</a:t>
              </a:r>
            </a:p>
            <a:p>
              <a:pPr algn="r"/>
              <a:r>
                <a:rPr lang="en-US" sz="1000" b="1" dirty="0">
                  <a:latin typeface="Verdana" pitchFamily="34" charset="0"/>
                </a:rPr>
                <a:t>result</a:t>
              </a:r>
            </a:p>
          </p:txBody>
        </p:sp>
        <p:sp>
          <p:nvSpPr>
            <p:cNvPr id="65" name="Text Box 45">
              <a:extLst>
                <a:ext uri="{FF2B5EF4-FFF2-40B4-BE49-F238E27FC236}">
                  <a16:creationId xmlns:a16="http://schemas.microsoft.com/office/drawing/2014/main" id="{2C93280C-9B8B-4677-ABB8-FDDF4C837893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5000" y="3581400"/>
              <a:ext cx="523875" cy="274638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ALU</a:t>
              </a:r>
            </a:p>
          </p:txBody>
        </p:sp>
        <p:sp>
          <p:nvSpPr>
            <p:cNvPr id="66" name="Text Box 46">
              <a:extLst>
                <a:ext uri="{FF2B5EF4-FFF2-40B4-BE49-F238E27FC236}">
                  <a16:creationId xmlns:a16="http://schemas.microsoft.com/office/drawing/2014/main" id="{78EBACD2-C39E-4053-9630-88E270C70C9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90948" y="2618601"/>
              <a:ext cx="1138452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ALUcontrol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67" name="Line 47">
              <a:extLst>
                <a:ext uri="{FF2B5EF4-FFF2-40B4-BE49-F238E27FC236}">
                  <a16:creationId xmlns:a16="http://schemas.microsoft.com/office/drawing/2014/main" id="{43C413D6-ACD2-463B-86E2-7A77A3F4802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895974" y="3051175"/>
              <a:ext cx="230188" cy="777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>
                <a:solidFill>
                  <a:srgbClr val="660066"/>
                </a:solidFill>
              </a:endParaRPr>
            </a:p>
          </p:txBody>
        </p:sp>
        <p:sp>
          <p:nvSpPr>
            <p:cNvPr id="68" name="Text Box 48">
              <a:extLst>
                <a:ext uri="{FF2B5EF4-FFF2-40B4-BE49-F238E27FC236}">
                  <a16:creationId xmlns:a16="http://schemas.microsoft.com/office/drawing/2014/main" id="{820F0684-61E2-4707-907A-068C63E79D9F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14999" y="2832100"/>
              <a:ext cx="274638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>
                  <a:solidFill>
                    <a:srgbClr val="660066"/>
                  </a:solidFill>
                  <a:latin typeface="Verdana" pitchFamily="34" charset="0"/>
                </a:rPr>
                <a:t>4</a:t>
              </a:r>
            </a:p>
          </p:txBody>
        </p:sp>
        <p:sp>
          <p:nvSpPr>
            <p:cNvPr id="69" name="Rectangle 52">
              <a:extLst>
                <a:ext uri="{FF2B5EF4-FFF2-40B4-BE49-F238E27FC236}">
                  <a16:creationId xmlns:a16="http://schemas.microsoft.com/office/drawing/2014/main" id="{ACEC6F76-4BA5-4470-A2A1-DB4AED2BB7E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753497" y="3801534"/>
              <a:ext cx="1175657" cy="1524000"/>
            </a:xfrm>
            <a:prstGeom prst="rect">
              <a:avLst/>
            </a:prstGeom>
            <a:solidFill>
              <a:srgbClr val="E2FFC5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spAutoFit/>
            </a:bodyPr>
            <a:lstStyle/>
            <a:p>
              <a:endParaRPr lang="en-US"/>
            </a:p>
          </p:txBody>
        </p:sp>
        <p:sp>
          <p:nvSpPr>
            <p:cNvPr id="70" name="Line 53">
              <a:extLst>
                <a:ext uri="{FF2B5EF4-FFF2-40B4-BE49-F238E27FC236}">
                  <a16:creationId xmlns:a16="http://schemas.microsoft.com/office/drawing/2014/main" id="{2C893798-8507-4711-A89C-68BDF0BD3E64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924800" y="4953000"/>
              <a:ext cx="457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71" name="Text Box 55">
              <a:extLst>
                <a:ext uri="{FF2B5EF4-FFF2-40B4-BE49-F238E27FC236}">
                  <a16:creationId xmlns:a16="http://schemas.microsoft.com/office/drawing/2014/main" id="{CBB6616D-1A6B-4C55-998C-D039F40E2AE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20652" y="4267200"/>
              <a:ext cx="878767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Data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72" name="Text Box 56">
              <a:extLst>
                <a:ext uri="{FF2B5EF4-FFF2-40B4-BE49-F238E27FC236}">
                  <a16:creationId xmlns:a16="http://schemas.microsoft.com/office/drawing/2014/main" id="{FF8BF95B-F833-4BC5-82A5-997C966AEEA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53497" y="3952347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sp>
          <p:nvSpPr>
            <p:cNvPr id="73" name="Text Box 57">
              <a:extLst>
                <a:ext uri="{FF2B5EF4-FFF2-40B4-BE49-F238E27FC236}">
                  <a16:creationId xmlns:a16="http://schemas.microsoft.com/office/drawing/2014/main" id="{56CD3ECB-2F41-4EB5-8EA4-73AD36C5927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458891" y="4708525"/>
              <a:ext cx="450669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>
                  <a:latin typeface="Verdana" pitchFamily="34" charset="0"/>
                </a:rPr>
                <a:t>Read </a:t>
              </a:r>
            </a:p>
            <a:p>
              <a:r>
                <a:rPr lang="en-US" sz="1000" b="1">
                  <a:latin typeface="Verdana" pitchFamily="34" charset="0"/>
                </a:rPr>
                <a:t>Data</a:t>
              </a:r>
            </a:p>
          </p:txBody>
        </p:sp>
        <p:sp>
          <p:nvSpPr>
            <p:cNvPr id="74" name="Text Box 59">
              <a:extLst>
                <a:ext uri="{FF2B5EF4-FFF2-40B4-BE49-F238E27FC236}">
                  <a16:creationId xmlns:a16="http://schemas.microsoft.com/office/drawing/2014/main" id="{7F14F5BC-03DE-4936-83EF-EA380150A6F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05600" y="4937125"/>
              <a:ext cx="476386" cy="3968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000" b="1" dirty="0">
                  <a:latin typeface="Verdana" pitchFamily="34" charset="0"/>
                </a:rPr>
                <a:t>Write </a:t>
              </a:r>
            </a:p>
            <a:p>
              <a:r>
                <a:rPr lang="en-US" sz="1000" b="1" dirty="0">
                  <a:latin typeface="Verdana" pitchFamily="34" charset="0"/>
                </a:rPr>
                <a:t>Data</a:t>
              </a:r>
            </a:p>
          </p:txBody>
        </p:sp>
        <p:sp>
          <p:nvSpPr>
            <p:cNvPr id="75" name="Line 61">
              <a:extLst>
                <a:ext uri="{FF2B5EF4-FFF2-40B4-BE49-F238E27FC236}">
                  <a16:creationId xmlns:a16="http://schemas.microsoft.com/office/drawing/2014/main" id="{5239DE6C-78E4-4262-A3D7-814816225AA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329706" y="3572933"/>
              <a:ext cx="0" cy="227787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76" name="Text Box 63">
              <a:extLst>
                <a:ext uri="{FF2B5EF4-FFF2-40B4-BE49-F238E27FC236}">
                  <a16:creationId xmlns:a16="http://schemas.microsoft.com/office/drawing/2014/main" id="{FB390582-7605-43CF-9319-AA5FAB56DBC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793341" y="3304455"/>
              <a:ext cx="1072730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MemWrite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cxnSp>
          <p:nvCxnSpPr>
            <p:cNvPr id="77" name="Elbow Connector 92">
              <a:extLst>
                <a:ext uri="{FF2B5EF4-FFF2-40B4-BE49-F238E27FC236}">
                  <a16:creationId xmlns:a16="http://schemas.microsoft.com/office/drawing/2014/main" id="{549C3B18-E459-4DDE-A70A-899494435B68}"/>
                </a:ext>
              </a:extLst>
            </p:cNvPr>
            <p:cNvCxnSpPr/>
            <p:nvPr/>
          </p:nvCxnSpPr>
          <p:spPr>
            <a:xfrm>
              <a:off x="4724400" y="4191000"/>
              <a:ext cx="2057400" cy="990600"/>
            </a:xfrm>
            <a:prstGeom prst="bentConnector3">
              <a:avLst>
                <a:gd name="adj1" fmla="val -617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Arrow Connector 77">
              <a:extLst>
                <a:ext uri="{FF2B5EF4-FFF2-40B4-BE49-F238E27FC236}">
                  <a16:creationId xmlns:a16="http://schemas.microsoft.com/office/drawing/2014/main" id="{15C61F50-D1B3-4DFF-BCCC-5AB833F10F81}"/>
                </a:ext>
              </a:extLst>
            </p:cNvPr>
            <p:cNvCxnSpPr>
              <a:cxnSpLocks/>
              <a:endCxn id="72" idx="1"/>
            </p:cNvCxnSpPr>
            <p:nvPr/>
          </p:nvCxnSpPr>
          <p:spPr>
            <a:xfrm>
              <a:off x="6324599" y="4074584"/>
              <a:ext cx="428898" cy="1"/>
            </a:xfrm>
            <a:prstGeom prst="straightConnector1">
              <a:avLst/>
            </a:prstGeom>
            <a:ln w="15875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79" name="Group 91">
              <a:extLst>
                <a:ext uri="{FF2B5EF4-FFF2-40B4-BE49-F238E27FC236}">
                  <a16:creationId xmlns:a16="http://schemas.microsoft.com/office/drawing/2014/main" id="{FDD13120-9D1C-4830-8060-3203EB1CC90B}"/>
                </a:ext>
              </a:extLst>
            </p:cNvPr>
            <p:cNvGrpSpPr/>
            <p:nvPr/>
          </p:nvGrpSpPr>
          <p:grpSpPr>
            <a:xfrm rot="5400000">
              <a:off x="-1295400" y="3810000"/>
              <a:ext cx="4114800" cy="457200"/>
              <a:chOff x="457200" y="3429000"/>
              <a:chExt cx="8229600" cy="457200"/>
            </a:xfrm>
            <a:noFill/>
          </p:grpSpPr>
          <p:sp>
            <p:nvSpPr>
              <p:cNvPr id="138" name="Rectangle 137">
                <a:extLst>
                  <a:ext uri="{FF2B5EF4-FFF2-40B4-BE49-F238E27FC236}">
                    <a16:creationId xmlns:a16="http://schemas.microsoft.com/office/drawing/2014/main" id="{DB3533A7-D6A4-4DAB-A770-F84AECD0EBBE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opcode</a:t>
                </a:r>
                <a:endParaRPr lang="en-US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31:26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9" name="Rectangle 138">
                <a:extLst>
                  <a:ext uri="{FF2B5EF4-FFF2-40B4-BE49-F238E27FC236}">
                    <a16:creationId xmlns:a16="http://schemas.microsoft.com/office/drawing/2014/main" id="{6E8D6519-E15A-43AA-8977-5CB43160F115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rs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25:21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0" name="Rectangle 139">
                <a:extLst>
                  <a:ext uri="{FF2B5EF4-FFF2-40B4-BE49-F238E27FC236}">
                    <a16:creationId xmlns:a16="http://schemas.microsoft.com/office/drawing/2014/main" id="{BF6D5A76-2EF4-40EB-84B6-3F0BABC3AB60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rt</a:t>
                </a:r>
                <a:endParaRPr lang="en-US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20:16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1" name="Rectangle 140">
                <a:extLst>
                  <a:ext uri="{FF2B5EF4-FFF2-40B4-BE49-F238E27FC236}">
                    <a16:creationId xmlns:a16="http://schemas.microsoft.com/office/drawing/2014/main" id="{60D207BB-5ADB-49BD-8EAE-2DE496E383C9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rd</a:t>
                </a:r>
              </a:p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15:11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2" name="Rectangle 141">
                <a:extLst>
                  <a:ext uri="{FF2B5EF4-FFF2-40B4-BE49-F238E27FC236}">
                    <a16:creationId xmlns:a16="http://schemas.microsoft.com/office/drawing/2014/main" id="{4F4CEFE9-31C9-408B-9884-24D9A7824379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shamt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10:6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43" name="Rectangle 142">
                <a:extLst>
                  <a:ext uri="{FF2B5EF4-FFF2-40B4-BE49-F238E27FC236}">
                    <a16:creationId xmlns:a16="http://schemas.microsoft.com/office/drawing/2014/main" id="{419B3406-94E1-4037-8AFE-844B5EF04AC4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err="1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funct</a:t>
                </a:r>
                <a:endParaRPr lang="en-US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5:0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grpSp>
          <p:nvGrpSpPr>
            <p:cNvPr id="80" name="Group 109">
              <a:extLst>
                <a:ext uri="{FF2B5EF4-FFF2-40B4-BE49-F238E27FC236}">
                  <a16:creationId xmlns:a16="http://schemas.microsoft.com/office/drawing/2014/main" id="{2139F562-8A65-45B2-A72C-B1C0E15B010C}"/>
                </a:ext>
              </a:extLst>
            </p:cNvPr>
            <p:cNvGrpSpPr/>
            <p:nvPr/>
          </p:nvGrpSpPr>
          <p:grpSpPr>
            <a:xfrm rot="5400000">
              <a:off x="-914400" y="3886200"/>
              <a:ext cx="4114800" cy="304800"/>
              <a:chOff x="457200" y="3429000"/>
              <a:chExt cx="8229600" cy="457200"/>
            </a:xfrm>
          </p:grpSpPr>
          <p:sp>
            <p:nvSpPr>
              <p:cNvPr id="132" name="Rectangle 131">
                <a:extLst>
                  <a:ext uri="{FF2B5EF4-FFF2-40B4-BE49-F238E27FC236}">
                    <a16:creationId xmlns:a16="http://schemas.microsoft.com/office/drawing/2014/main" id="{D6D273AC-3556-4C3C-8AEC-8170C47B2D87}"/>
                  </a:ext>
                </a:extLst>
              </p:cNvPr>
              <p:cNvSpPr/>
              <p:nvPr/>
            </p:nvSpPr>
            <p:spPr>
              <a:xfrm>
                <a:off x="4572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660066"/>
                    </a:solidFill>
                    <a:latin typeface="Courier New" pitchFamily="49" charset="0"/>
                    <a:cs typeface="Courier New" pitchFamily="49" charset="0"/>
                  </a:rPr>
                  <a:t>000000</a:t>
                </a:r>
                <a:endParaRPr lang="en-SG" sz="12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3" name="Rectangle 132">
                <a:extLst>
                  <a:ext uri="{FF2B5EF4-FFF2-40B4-BE49-F238E27FC236}">
                    <a16:creationId xmlns:a16="http://schemas.microsoft.com/office/drawing/2014/main" id="{53002ACD-7960-40DB-98DD-70A9FB5B27FD}"/>
                  </a:ext>
                </a:extLst>
              </p:cNvPr>
              <p:cNvSpPr/>
              <p:nvPr/>
            </p:nvSpPr>
            <p:spPr>
              <a:xfrm>
                <a:off x="19812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01001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4" name="Rectangle 133">
                <a:extLst>
                  <a:ext uri="{FF2B5EF4-FFF2-40B4-BE49-F238E27FC236}">
                    <a16:creationId xmlns:a16="http://schemas.microsoft.com/office/drawing/2014/main" id="{94B0F8A2-4C5A-4B8B-B53D-30401D142D09}"/>
                  </a:ext>
                </a:extLst>
              </p:cNvPr>
              <p:cNvSpPr/>
              <p:nvPr/>
            </p:nvSpPr>
            <p:spPr>
              <a:xfrm>
                <a:off x="32766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Courier New" pitchFamily="49" charset="0"/>
                    <a:cs typeface="Courier New" pitchFamily="49" charset="0"/>
                  </a:rPr>
                  <a:t>01010</a:t>
                </a:r>
                <a:endParaRPr lang="en-SG" sz="1200" b="1" dirty="0">
                  <a:solidFill>
                    <a:srgbClr val="0066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5" name="Rectangle 134">
                <a:extLst>
                  <a:ext uri="{FF2B5EF4-FFF2-40B4-BE49-F238E27FC236}">
                    <a16:creationId xmlns:a16="http://schemas.microsoft.com/office/drawing/2014/main" id="{65464BB4-01E5-4240-AD84-CCB96594EF52}"/>
                  </a:ext>
                </a:extLst>
              </p:cNvPr>
              <p:cNvSpPr/>
              <p:nvPr/>
            </p:nvSpPr>
            <p:spPr>
              <a:xfrm>
                <a:off x="45720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C00000"/>
                    </a:solidFill>
                    <a:latin typeface="Courier New" pitchFamily="49" charset="0"/>
                    <a:cs typeface="Courier New" pitchFamily="49" charset="0"/>
                  </a:rPr>
                  <a:t>01000</a:t>
                </a:r>
                <a:endParaRPr lang="en-SG" sz="1200" b="1" dirty="0">
                  <a:solidFill>
                    <a:srgbClr val="C0000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6" name="Rectangle 135">
                <a:extLst>
                  <a:ext uri="{FF2B5EF4-FFF2-40B4-BE49-F238E27FC236}">
                    <a16:creationId xmlns:a16="http://schemas.microsoft.com/office/drawing/2014/main" id="{FEB1B91B-8954-46E6-BEA2-993DD8A9EF2E}"/>
                  </a:ext>
                </a:extLst>
              </p:cNvPr>
              <p:cNvSpPr/>
              <p:nvPr/>
            </p:nvSpPr>
            <p:spPr>
              <a:xfrm>
                <a:off x="5867400" y="3429000"/>
                <a:ext cx="12954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  <p:sp>
            <p:nvSpPr>
              <p:cNvPr id="137" name="Rectangle 136">
                <a:extLst>
                  <a:ext uri="{FF2B5EF4-FFF2-40B4-BE49-F238E27FC236}">
                    <a16:creationId xmlns:a16="http://schemas.microsoft.com/office/drawing/2014/main" id="{28578308-0273-4711-896D-23F8845AD483}"/>
                  </a:ext>
                </a:extLst>
              </p:cNvPr>
              <p:cNvSpPr/>
              <p:nvPr/>
            </p:nvSpPr>
            <p:spPr>
              <a:xfrm>
                <a:off x="7162800" y="3429000"/>
                <a:ext cx="1524000" cy="457200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>
                    <a:solidFill>
                      <a:srgbClr val="002060"/>
                    </a:solidFill>
                    <a:latin typeface="Courier New" pitchFamily="49" charset="0"/>
                    <a:cs typeface="Courier New" pitchFamily="49" charset="0"/>
                  </a:rPr>
                  <a:t>100000</a:t>
                </a:r>
                <a:endParaRPr lang="en-SG" sz="1200" b="1" dirty="0">
                  <a:solidFill>
                    <a:srgbClr val="002060"/>
                  </a:solidFill>
                  <a:latin typeface="Courier New" pitchFamily="49" charset="0"/>
                  <a:cs typeface="Courier New" pitchFamily="49" charset="0"/>
                </a:endParaRPr>
              </a:p>
            </p:txBody>
          </p:sp>
        </p:grpSp>
        <p:cxnSp>
          <p:nvCxnSpPr>
            <p:cNvPr id="81" name="Elbow Connector 122">
              <a:extLst>
                <a:ext uri="{FF2B5EF4-FFF2-40B4-BE49-F238E27FC236}">
                  <a16:creationId xmlns:a16="http://schemas.microsoft.com/office/drawing/2014/main" id="{7109E9A9-3A43-48BB-BAA7-2DC0876DD381}"/>
                </a:ext>
              </a:extLst>
            </p:cNvPr>
            <p:cNvCxnSpPr/>
            <p:nvPr/>
          </p:nvCxnSpPr>
          <p:spPr>
            <a:xfrm>
              <a:off x="6477000" y="4080935"/>
              <a:ext cx="1905000" cy="1405465"/>
            </a:xfrm>
            <a:prstGeom prst="bentConnector3">
              <a:avLst>
                <a:gd name="adj1" fmla="val -222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Elbow Connector 100">
              <a:extLst>
                <a:ext uri="{FF2B5EF4-FFF2-40B4-BE49-F238E27FC236}">
                  <a16:creationId xmlns:a16="http://schemas.microsoft.com/office/drawing/2014/main" id="{75C73DDC-7681-4D86-AD35-D510BD72B343}"/>
                </a:ext>
              </a:extLst>
            </p:cNvPr>
            <p:cNvCxnSpPr>
              <a:stCxn id="111" idx="3"/>
              <a:endCxn id="44" idx="1"/>
            </p:cNvCxnSpPr>
            <p:nvPr/>
          </p:nvCxnSpPr>
          <p:spPr>
            <a:xfrm flipH="1" flipV="1">
              <a:off x="3058422" y="4448890"/>
              <a:ext cx="5587721" cy="732710"/>
            </a:xfrm>
            <a:prstGeom prst="bentConnector5">
              <a:avLst>
                <a:gd name="adj1" fmla="val -4091"/>
                <a:gd name="adj2" fmla="val -114398"/>
                <a:gd name="adj3" fmla="val 103030"/>
              </a:avLst>
            </a:prstGeom>
            <a:ln w="15875">
              <a:solidFill>
                <a:schemeClr val="tx1"/>
              </a:solidFill>
              <a:headEnd type="oval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3" name="Line 28">
              <a:extLst>
                <a:ext uri="{FF2B5EF4-FFF2-40B4-BE49-F238E27FC236}">
                  <a16:creationId xmlns:a16="http://schemas.microsoft.com/office/drawing/2014/main" id="{7ED00514-3547-4FF3-9DF3-554CD66F2482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5181600" y="1752600"/>
              <a:ext cx="9144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84" name="Oval 83">
              <a:extLst>
                <a:ext uri="{FF2B5EF4-FFF2-40B4-BE49-F238E27FC236}">
                  <a16:creationId xmlns:a16="http://schemas.microsoft.com/office/drawing/2014/main" id="{A6CE78BF-E25E-44C2-ADAB-8BFD241966C7}"/>
                </a:ext>
              </a:extLst>
            </p:cNvPr>
            <p:cNvSpPr/>
            <p:nvPr/>
          </p:nvSpPr>
          <p:spPr>
            <a:xfrm>
              <a:off x="3831139" y="1461138"/>
              <a:ext cx="1414455" cy="533400"/>
            </a:xfrm>
            <a:prstGeom prst="ellipse">
              <a:avLst/>
            </a:prstGeom>
            <a:solidFill>
              <a:schemeClr val="bg1">
                <a:lumMod val="95000"/>
              </a:schemeClr>
            </a:solidFill>
            <a:ln w="1587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400" b="1" dirty="0">
                  <a:solidFill>
                    <a:schemeClr val="tx1"/>
                  </a:solidFill>
                </a:rPr>
                <a:t>Left Shift 2-bit</a:t>
              </a:r>
              <a:endParaRPr lang="en-SG" sz="1400" b="1" dirty="0">
                <a:solidFill>
                  <a:schemeClr val="tx1"/>
                </a:solidFill>
              </a:endParaRPr>
            </a:p>
          </p:txBody>
        </p:sp>
        <p:grpSp>
          <p:nvGrpSpPr>
            <p:cNvPr id="85" name="Group 119">
              <a:extLst>
                <a:ext uri="{FF2B5EF4-FFF2-40B4-BE49-F238E27FC236}">
                  <a16:creationId xmlns:a16="http://schemas.microsoft.com/office/drawing/2014/main" id="{0D8B0634-E0B0-4B22-918A-FC9EC1077595}"/>
                </a:ext>
              </a:extLst>
            </p:cNvPr>
            <p:cNvGrpSpPr/>
            <p:nvPr/>
          </p:nvGrpSpPr>
          <p:grpSpPr>
            <a:xfrm>
              <a:off x="1976437" y="609600"/>
              <a:ext cx="1604963" cy="762000"/>
              <a:chOff x="533400" y="1905000"/>
              <a:chExt cx="1604963" cy="762000"/>
            </a:xfrm>
          </p:grpSpPr>
          <p:sp>
            <p:nvSpPr>
              <p:cNvPr id="120" name="Rectangle 152">
                <a:extLst>
                  <a:ext uri="{FF2B5EF4-FFF2-40B4-BE49-F238E27FC236}">
                    <a16:creationId xmlns:a16="http://schemas.microsoft.com/office/drawing/2014/main" id="{BB47381E-ADFF-4BD4-8D2E-522ACA184D59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533400" y="1905000"/>
                <a:ext cx="457200" cy="762000"/>
              </a:xfrm>
              <a:prstGeom prst="rect">
                <a:avLst/>
              </a:prstGeom>
              <a:solidFill>
                <a:schemeClr val="accent4">
                  <a:lumMod val="20000"/>
                  <a:lumOff val="80000"/>
                </a:schemeClr>
              </a:solidFill>
              <a:ln w="15875" algn="ctr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square" anchor="ctr">
                <a:noAutofit/>
              </a:bodyPr>
              <a:lstStyle/>
              <a:p>
                <a:r>
                  <a:rPr lang="en-US" sz="1400" b="1" dirty="0"/>
                  <a:t>PC</a:t>
                </a:r>
              </a:p>
            </p:txBody>
          </p:sp>
          <p:sp>
            <p:nvSpPr>
              <p:cNvPr id="121" name="Line 155">
                <a:extLst>
                  <a:ext uri="{FF2B5EF4-FFF2-40B4-BE49-F238E27FC236}">
                    <a16:creationId xmlns:a16="http://schemas.microsoft.com/office/drawing/2014/main" id="{39FF5453-7BAF-4A43-B63F-2E37C562CEA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1970088"/>
                <a:ext cx="569912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2" name="Line 156">
                <a:extLst>
                  <a:ext uri="{FF2B5EF4-FFF2-40B4-BE49-F238E27FC236}">
                    <a16:creationId xmlns:a16="http://schemas.microsoft.com/office/drawing/2014/main" id="{5B3C861E-6674-4FFB-967B-488FBD3B80C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2138363" y="2146300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3" name="Line 157">
                <a:extLst>
                  <a:ext uri="{FF2B5EF4-FFF2-40B4-BE49-F238E27FC236}">
                    <a16:creationId xmlns:a16="http://schemas.microsoft.com/office/drawing/2014/main" id="{D4EF0A34-F8E6-4785-A705-CA4D64B9CFF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568450" y="2451100"/>
                <a:ext cx="569912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4" name="Line 158">
                <a:extLst>
                  <a:ext uri="{FF2B5EF4-FFF2-40B4-BE49-F238E27FC236}">
                    <a16:creationId xmlns:a16="http://schemas.microsoft.com/office/drawing/2014/main" id="{0C8E82A6-C3D7-4FC9-A7FF-03A6A1C8D57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371725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5" name="Line 159">
                <a:extLst>
                  <a:ext uri="{FF2B5EF4-FFF2-40B4-BE49-F238E27FC236}">
                    <a16:creationId xmlns:a16="http://schemas.microsoft.com/office/drawing/2014/main" id="{B3B8D9A2-A0EC-4C11-A242-FECCCFE86E6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2290763"/>
                <a:ext cx="74612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6" name="Line 160">
                <a:extLst>
                  <a:ext uri="{FF2B5EF4-FFF2-40B4-BE49-F238E27FC236}">
                    <a16:creationId xmlns:a16="http://schemas.microsoft.com/office/drawing/2014/main" id="{9B68C7B3-0D63-417C-A9EF-10CAFD98164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568450" y="2195513"/>
                <a:ext cx="74612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7" name="Line 161">
                <a:extLst>
                  <a:ext uri="{FF2B5EF4-FFF2-40B4-BE49-F238E27FC236}">
                    <a16:creationId xmlns:a16="http://schemas.microsoft.com/office/drawing/2014/main" id="{339E8EA5-590E-48AA-8599-3D15CCD770C3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1568450" y="1970088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28" name="Text Box 162">
                <a:extLst>
                  <a:ext uri="{FF2B5EF4-FFF2-40B4-BE49-F238E27FC236}">
                    <a16:creationId xmlns:a16="http://schemas.microsoft.com/office/drawing/2014/main" id="{D57B2851-7AEC-4439-A633-25064AEC3D39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581150" y="21336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 dirty="0">
                    <a:latin typeface="Verdana" pitchFamily="34" charset="0"/>
                  </a:rPr>
                  <a:t>Add</a:t>
                </a:r>
              </a:p>
            </p:txBody>
          </p:sp>
          <p:sp>
            <p:nvSpPr>
              <p:cNvPr id="129" name="Line 163">
                <a:extLst>
                  <a:ext uri="{FF2B5EF4-FFF2-40B4-BE49-F238E27FC236}">
                    <a16:creationId xmlns:a16="http://schemas.microsoft.com/office/drawing/2014/main" id="{BB1045BC-5B1A-4FF2-B8E7-A0BD472F63C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304925" y="2459038"/>
                <a:ext cx="265112" cy="0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30" name="Text Box 167">
                <a:extLst>
                  <a:ext uri="{FF2B5EF4-FFF2-40B4-BE49-F238E27FC236}">
                    <a16:creationId xmlns:a16="http://schemas.microsoft.com/office/drawing/2014/main" id="{CF66DE7A-DAB4-42F2-A662-6CA4719A4F0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1093788" y="2313801"/>
                <a:ext cx="201612" cy="276999"/>
              </a:xfrm>
              <a:prstGeom prst="rect">
                <a:avLst/>
              </a:prstGeom>
              <a:noFill/>
              <a:ln w="38100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dirty="0">
                    <a:solidFill>
                      <a:srgbClr val="006600"/>
                    </a:solidFill>
                    <a:latin typeface="Verdana" pitchFamily="34" charset="0"/>
                  </a:rPr>
                  <a:t>4</a:t>
                </a:r>
              </a:p>
            </p:txBody>
          </p:sp>
          <p:sp>
            <p:nvSpPr>
              <p:cNvPr id="131" name="Line 175">
                <a:extLst>
                  <a:ext uri="{FF2B5EF4-FFF2-40B4-BE49-F238E27FC236}">
                    <a16:creationId xmlns:a16="http://schemas.microsoft.com/office/drawing/2014/main" id="{F0432E5B-463A-4F02-98B0-05452DFBAA8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990598" y="2045898"/>
                <a:ext cx="576983" cy="11502"/>
              </a:xfrm>
              <a:prstGeom prst="line">
                <a:avLst/>
              </a:prstGeom>
              <a:noFill/>
              <a:ln w="15875">
                <a:solidFill>
                  <a:schemeClr val="tx1"/>
                </a:solidFill>
                <a:round/>
                <a:headEnd/>
                <a:tailEnd type="triangle" w="med" len="med"/>
              </a:ln>
            </p:spPr>
            <p:txBody>
              <a:bodyPr wrap="square"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</p:grpSp>
        <p:cxnSp>
          <p:nvCxnSpPr>
            <p:cNvPr id="86" name="Straight Arrow Connector 136">
              <a:extLst>
                <a:ext uri="{FF2B5EF4-FFF2-40B4-BE49-F238E27FC236}">
                  <a16:creationId xmlns:a16="http://schemas.microsoft.com/office/drawing/2014/main" id="{8FDF6928-8EC6-4546-A8AA-D567DBEFAF49}"/>
                </a:ext>
              </a:extLst>
            </p:cNvPr>
            <p:cNvCxnSpPr/>
            <p:nvPr/>
          </p:nvCxnSpPr>
          <p:spPr>
            <a:xfrm>
              <a:off x="4572000" y="990600"/>
              <a:ext cx="1522413" cy="351365"/>
            </a:xfrm>
            <a:prstGeom prst="bentConnector3">
              <a:avLst>
                <a:gd name="adj1" fmla="val 504"/>
              </a:avLst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87" name="Line 28">
              <a:extLst>
                <a:ext uri="{FF2B5EF4-FFF2-40B4-BE49-F238E27FC236}">
                  <a16:creationId xmlns:a16="http://schemas.microsoft.com/office/drawing/2014/main" id="{3B5EFBE0-6E1B-416C-8D21-D8067A4F536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3581400" y="990600"/>
              <a:ext cx="35052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sp>
          <p:nvSpPr>
            <p:cNvPr id="88" name="Line 28">
              <a:extLst>
                <a:ext uri="{FF2B5EF4-FFF2-40B4-BE49-F238E27FC236}">
                  <a16:creationId xmlns:a16="http://schemas.microsoft.com/office/drawing/2014/main" id="{7F17B83A-7E91-4F14-8ACF-0470B08ABC47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705600" y="1524000"/>
              <a:ext cx="381000" cy="0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grpSp>
          <p:nvGrpSpPr>
            <p:cNvPr id="89" name="Group 108">
              <a:extLst>
                <a:ext uri="{FF2B5EF4-FFF2-40B4-BE49-F238E27FC236}">
                  <a16:creationId xmlns:a16="http://schemas.microsoft.com/office/drawing/2014/main" id="{3956BF6F-6539-47D5-9EAC-C97C22E8CBC1}"/>
                </a:ext>
              </a:extLst>
            </p:cNvPr>
            <p:cNvGrpSpPr/>
            <p:nvPr/>
          </p:nvGrpSpPr>
          <p:grpSpPr>
            <a:xfrm>
              <a:off x="6096000" y="1219200"/>
              <a:ext cx="587374" cy="673099"/>
              <a:chOff x="5945188" y="2195513"/>
              <a:chExt cx="587374" cy="673099"/>
            </a:xfrm>
          </p:grpSpPr>
          <p:sp>
            <p:nvSpPr>
              <p:cNvPr id="112" name="Line 176">
                <a:extLst>
                  <a:ext uri="{FF2B5EF4-FFF2-40B4-BE49-F238E27FC236}">
                    <a16:creationId xmlns:a16="http://schemas.microsoft.com/office/drawing/2014/main" id="{5BAEAA2B-11BA-40CF-A370-35437FBEBF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195513"/>
                <a:ext cx="571500" cy="1762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3" name="Line 177">
                <a:extLst>
                  <a:ext uri="{FF2B5EF4-FFF2-40B4-BE49-F238E27FC236}">
                    <a16:creationId xmlns:a16="http://schemas.microsoft.com/office/drawing/2014/main" id="{42DB8C86-76A8-41C0-A00C-F6AC735C979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6516688" y="2371725"/>
                <a:ext cx="0" cy="3048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4" name="Line 178">
                <a:extLst>
                  <a:ext uri="{FF2B5EF4-FFF2-40B4-BE49-F238E27FC236}">
                    <a16:creationId xmlns:a16="http://schemas.microsoft.com/office/drawing/2014/main" id="{6D90862B-B9C3-444B-98A1-FB5A2499209F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5945188" y="2676525"/>
                <a:ext cx="571500" cy="19208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5" name="Line 179">
                <a:extLst>
                  <a:ext uri="{FF2B5EF4-FFF2-40B4-BE49-F238E27FC236}">
                    <a16:creationId xmlns:a16="http://schemas.microsoft.com/office/drawing/2014/main" id="{F200A1B4-D23A-465E-B7DA-513AA2FB3F3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97150"/>
                <a:ext cx="1587" cy="2714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6" name="Line 180">
                <a:extLst>
                  <a:ext uri="{FF2B5EF4-FFF2-40B4-BE49-F238E27FC236}">
                    <a16:creationId xmlns:a16="http://schemas.microsoft.com/office/drawing/2014/main" id="{8762A6D0-1839-4BE4-BE05-2E30AB763B15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516188"/>
                <a:ext cx="76200" cy="8096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7" name="Line 181">
                <a:extLst>
                  <a:ext uri="{FF2B5EF4-FFF2-40B4-BE49-F238E27FC236}">
                    <a16:creationId xmlns:a16="http://schemas.microsoft.com/office/drawing/2014/main" id="{B4D35242-3AEF-42F7-BB91-357455752AF0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5945188" y="2420938"/>
                <a:ext cx="76200" cy="9525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8" name="Line 182">
                <a:extLst>
                  <a:ext uri="{FF2B5EF4-FFF2-40B4-BE49-F238E27FC236}">
                    <a16:creationId xmlns:a16="http://schemas.microsoft.com/office/drawing/2014/main" id="{6E6288A9-C6B0-4A69-B6BD-CADF3A219F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V="1">
                <a:off x="5945188" y="2195513"/>
                <a:ext cx="1587" cy="2254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>
                <a:spAutoFit/>
              </a:bodyPr>
              <a:lstStyle/>
              <a:p>
                <a:endParaRPr lang="en-US">
                  <a:solidFill>
                    <a:srgbClr val="006600"/>
                  </a:solidFill>
                </a:endParaRPr>
              </a:p>
            </p:txBody>
          </p:sp>
          <p:sp>
            <p:nvSpPr>
              <p:cNvPr id="119" name="Text Box 183">
                <a:extLst>
                  <a:ext uri="{FF2B5EF4-FFF2-40B4-BE49-F238E27FC236}">
                    <a16:creationId xmlns:a16="http://schemas.microsoft.com/office/drawing/2014/main" id="{9CCB2BF9-BDBB-4111-B4A7-323E61410360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000750" y="2362200"/>
                <a:ext cx="531812" cy="274637"/>
              </a:xfrm>
              <a:prstGeom prst="rect">
                <a:avLst/>
              </a:prstGeom>
              <a:noFill/>
              <a:ln w="9525" algn="ctr">
                <a:noFill/>
                <a:miter lim="800000"/>
                <a:headEnd/>
                <a:tailEnd/>
              </a:ln>
            </p:spPr>
            <p:txBody>
              <a:bodyPr>
                <a:spAutoFit/>
              </a:bodyPr>
              <a:lstStyle/>
              <a:p>
                <a:pPr algn="ctr"/>
                <a:r>
                  <a:rPr lang="en-US" sz="1200" b="1" i="1" dirty="0">
                    <a:latin typeface="Verdana" pitchFamily="34" charset="0"/>
                  </a:rPr>
                  <a:t>Add</a:t>
                </a:r>
              </a:p>
            </p:txBody>
          </p:sp>
        </p:grpSp>
        <p:sp>
          <p:nvSpPr>
            <p:cNvPr id="90" name="Rounded Rectangle 102">
              <a:extLst>
                <a:ext uri="{FF2B5EF4-FFF2-40B4-BE49-F238E27FC236}">
                  <a16:creationId xmlns:a16="http://schemas.microsoft.com/office/drawing/2014/main" id="{4FE57BB6-7CE3-4A9D-B8F4-E30011C1E6A0}"/>
                </a:ext>
              </a:extLst>
            </p:cNvPr>
            <p:cNvSpPr/>
            <p:nvPr/>
          </p:nvSpPr>
          <p:spPr>
            <a:xfrm>
              <a:off x="7086600" y="8382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91" name="Text Box 319">
              <a:extLst>
                <a:ext uri="{FF2B5EF4-FFF2-40B4-BE49-F238E27FC236}">
                  <a16:creationId xmlns:a16="http://schemas.microsoft.com/office/drawing/2014/main" id="{6E1E6FEA-4C82-46DF-AD88-AFB482FF877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911689" y="1981200"/>
              <a:ext cx="683199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PCSrc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92" name="Line 16">
              <a:extLst>
                <a:ext uri="{FF2B5EF4-FFF2-40B4-BE49-F238E27FC236}">
                  <a16:creationId xmlns:a16="http://schemas.microsoft.com/office/drawing/2014/main" id="{55E94B85-6D22-435A-AFEC-CA82A4CEE8AD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218671" y="1752600"/>
              <a:ext cx="0" cy="2682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>
                <a:solidFill>
                  <a:srgbClr val="006600"/>
                </a:solidFill>
              </a:endParaRPr>
            </a:p>
          </p:txBody>
        </p:sp>
        <p:cxnSp>
          <p:nvCxnSpPr>
            <p:cNvPr id="93" name="Straight Arrow Connector 136">
              <a:extLst>
                <a:ext uri="{FF2B5EF4-FFF2-40B4-BE49-F238E27FC236}">
                  <a16:creationId xmlns:a16="http://schemas.microsoft.com/office/drawing/2014/main" id="{82ADBF68-A69B-45DE-948B-B2197FAAEA6D}"/>
                </a:ext>
              </a:extLst>
            </p:cNvPr>
            <p:cNvCxnSpPr>
              <a:stCxn id="90" idx="3"/>
              <a:endCxn id="120" idx="0"/>
            </p:cNvCxnSpPr>
            <p:nvPr/>
          </p:nvCxnSpPr>
          <p:spPr>
            <a:xfrm flipH="1" flipV="1">
              <a:off x="2205037" y="609600"/>
              <a:ext cx="5145706" cy="685800"/>
            </a:xfrm>
            <a:prstGeom prst="bentConnector4">
              <a:avLst>
                <a:gd name="adj1" fmla="val -4443"/>
                <a:gd name="adj2" fmla="val 133333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cxnSp>
          <p:nvCxnSpPr>
            <p:cNvPr id="94" name="Straight Connector 93">
              <a:extLst>
                <a:ext uri="{FF2B5EF4-FFF2-40B4-BE49-F238E27FC236}">
                  <a16:creationId xmlns:a16="http://schemas.microsoft.com/office/drawing/2014/main" id="{5472D344-E34A-4AAC-B9FF-5C63AD10AF86}"/>
                </a:ext>
              </a:extLst>
            </p:cNvPr>
            <p:cNvCxnSpPr/>
            <p:nvPr/>
          </p:nvCxnSpPr>
          <p:spPr>
            <a:xfrm flipV="1">
              <a:off x="4572000" y="1981200"/>
              <a:ext cx="0" cy="2819400"/>
            </a:xfrm>
            <a:prstGeom prst="line">
              <a:avLst/>
            </a:prstGeom>
            <a:ln w="15875">
              <a:solidFill>
                <a:schemeClr val="tx1"/>
              </a:solidFill>
              <a:headEnd type="oval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95" name="Text Box 55">
              <a:extLst>
                <a:ext uri="{FF2B5EF4-FFF2-40B4-BE49-F238E27FC236}">
                  <a16:creationId xmlns:a16="http://schemas.microsoft.com/office/drawing/2014/main" id="{1C0E4219-B7D3-483D-BC49-D2FAB0E63AA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6127" y="569983"/>
              <a:ext cx="1152881" cy="46166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Instruction</a:t>
              </a:r>
            </a:p>
            <a:p>
              <a:pPr algn="ctr"/>
              <a:r>
                <a:rPr lang="en-US" sz="1200" b="1" i="1" dirty="0">
                  <a:solidFill>
                    <a:srgbClr val="C00000"/>
                  </a:solidFill>
                  <a:latin typeface="Verdana" pitchFamily="34" charset="0"/>
                </a:rPr>
                <a:t>Memory</a:t>
              </a:r>
            </a:p>
          </p:txBody>
        </p:sp>
        <p:sp>
          <p:nvSpPr>
            <p:cNvPr id="96" name="Line 42">
              <a:extLst>
                <a:ext uri="{FF2B5EF4-FFF2-40B4-BE49-F238E27FC236}">
                  <a16:creationId xmlns:a16="http://schemas.microsoft.com/office/drawing/2014/main" id="{7B9DB152-8E81-4634-A53D-8622DC43450B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24601" y="3505199"/>
              <a:ext cx="228600" cy="1"/>
            </a:xfrm>
            <a:prstGeom prst="line">
              <a:avLst/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97" name="Text Box 49">
              <a:extLst>
                <a:ext uri="{FF2B5EF4-FFF2-40B4-BE49-F238E27FC236}">
                  <a16:creationId xmlns:a16="http://schemas.microsoft.com/office/drawing/2014/main" id="{A6C68BE8-9E82-443A-9255-19390B448EC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751512" y="3335337"/>
              <a:ext cx="801688" cy="246063"/>
            </a:xfrm>
            <a:prstGeom prst="rect">
              <a:avLst/>
            </a:prstGeom>
            <a:noFill/>
            <a:ln w="15875" algn="ctr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is0?</a:t>
              </a:r>
            </a:p>
          </p:txBody>
        </p:sp>
        <p:sp>
          <p:nvSpPr>
            <p:cNvPr id="98" name="Text Box 56">
              <a:extLst>
                <a:ext uri="{FF2B5EF4-FFF2-40B4-BE49-F238E27FC236}">
                  <a16:creationId xmlns:a16="http://schemas.microsoft.com/office/drawing/2014/main" id="{47341089-D752-4061-80C5-E33F8E0FD4C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092245" y="1600200"/>
              <a:ext cx="584155" cy="244475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Address</a:t>
              </a:r>
            </a:p>
          </p:txBody>
        </p:sp>
        <p:cxnSp>
          <p:nvCxnSpPr>
            <p:cNvPr id="99" name="Straight Arrow Connector 136">
              <a:extLst>
                <a:ext uri="{FF2B5EF4-FFF2-40B4-BE49-F238E27FC236}">
                  <a16:creationId xmlns:a16="http://schemas.microsoft.com/office/drawing/2014/main" id="{1603E52D-F608-4B7F-8459-D33D90668868}"/>
                </a:ext>
              </a:extLst>
            </p:cNvPr>
            <p:cNvCxnSpPr>
              <a:cxnSpLocks/>
            </p:cNvCxnSpPr>
            <p:nvPr/>
          </p:nvCxnSpPr>
          <p:spPr>
            <a:xfrm rot="5400000">
              <a:off x="1635919" y="823118"/>
              <a:ext cx="960438" cy="838200"/>
            </a:xfrm>
            <a:prstGeom prst="bentConnector2">
              <a:avLst/>
            </a:prstGeom>
            <a:noFill/>
            <a:ln w="15875">
              <a:solidFill>
                <a:schemeClr val="tx1"/>
              </a:solidFill>
              <a:round/>
              <a:headEnd type="oval"/>
              <a:tailEnd type="triangle" w="med" len="med"/>
            </a:ln>
          </p:spPr>
        </p:cxnSp>
        <p:sp>
          <p:nvSpPr>
            <p:cNvPr id="100" name="Text Box 56">
              <a:extLst>
                <a:ext uri="{FF2B5EF4-FFF2-40B4-BE49-F238E27FC236}">
                  <a16:creationId xmlns:a16="http://schemas.microsoft.com/office/drawing/2014/main" id="{BADC2C51-495F-4774-8E7B-BCB0B3CE5E9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13148" y="1128632"/>
              <a:ext cx="990977" cy="246221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000" b="1" dirty="0">
                  <a:latin typeface="Verdana" pitchFamily="34" charset="0"/>
                </a:rPr>
                <a:t>Instruction</a:t>
              </a:r>
            </a:p>
          </p:txBody>
        </p:sp>
        <p:cxnSp>
          <p:nvCxnSpPr>
            <p:cNvPr id="101" name="Straight Arrow Connector 136">
              <a:extLst>
                <a:ext uri="{FF2B5EF4-FFF2-40B4-BE49-F238E27FC236}">
                  <a16:creationId xmlns:a16="http://schemas.microsoft.com/office/drawing/2014/main" id="{A2141B16-C644-4151-A49F-08A068542270}"/>
                </a:ext>
              </a:extLst>
            </p:cNvPr>
            <p:cNvCxnSpPr>
              <a:cxnSpLocks/>
            </p:cNvCxnSpPr>
            <p:nvPr/>
          </p:nvCxnSpPr>
          <p:spPr>
            <a:xfrm rot="10800000" flipV="1">
              <a:off x="541699" y="1251743"/>
              <a:ext cx="12700" cy="2524839"/>
            </a:xfrm>
            <a:prstGeom prst="bentConnector3">
              <a:avLst>
                <a:gd name="adj1" fmla="val 2550000"/>
              </a:avLst>
            </a:prstGeom>
            <a:noFill/>
            <a:ln w="15875">
              <a:solidFill>
                <a:schemeClr val="tx1"/>
              </a:solidFill>
              <a:round/>
              <a:headEnd/>
              <a:tailEnd type="triangle" w="med" len="med"/>
            </a:ln>
          </p:spPr>
        </p:cxnSp>
        <p:sp>
          <p:nvSpPr>
            <p:cNvPr id="102" name="Left Bracket 101">
              <a:extLst>
                <a:ext uri="{FF2B5EF4-FFF2-40B4-BE49-F238E27FC236}">
                  <a16:creationId xmlns:a16="http://schemas.microsoft.com/office/drawing/2014/main" id="{F658C2B5-7B6D-4562-8144-F8DFCB1DD3F6}"/>
                </a:ext>
              </a:extLst>
            </p:cNvPr>
            <p:cNvSpPr/>
            <p:nvPr/>
          </p:nvSpPr>
          <p:spPr>
            <a:xfrm>
              <a:off x="533400" y="1981200"/>
              <a:ext cx="76200" cy="4038600"/>
            </a:xfrm>
            <a:prstGeom prst="leftBracket">
              <a:avLst/>
            </a:prstGeom>
            <a:ln w="15875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SG"/>
            </a:p>
          </p:txBody>
        </p:sp>
        <p:sp>
          <p:nvSpPr>
            <p:cNvPr id="103" name="Text Box 319">
              <a:extLst>
                <a:ext uri="{FF2B5EF4-FFF2-40B4-BE49-F238E27FC236}">
                  <a16:creationId xmlns:a16="http://schemas.microsoft.com/office/drawing/2014/main" id="{0F586651-9B60-43A9-9866-57270AF4BFE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015969" y="4876800"/>
              <a:ext cx="805028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RegDst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04" name="Line 16">
              <a:extLst>
                <a:ext uri="{FF2B5EF4-FFF2-40B4-BE49-F238E27FC236}">
                  <a16:creationId xmlns:a16="http://schemas.microsoft.com/office/drawing/2014/main" id="{C46B9607-A3CF-40C0-A8FC-51F71F886865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362200" y="4800600"/>
              <a:ext cx="0" cy="152400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5" name="Line 60">
              <a:extLst>
                <a:ext uri="{FF2B5EF4-FFF2-40B4-BE49-F238E27FC236}">
                  <a16:creationId xmlns:a16="http://schemas.microsoft.com/office/drawing/2014/main" id="{DAA80261-FB0C-4D35-9C80-277E1032815E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7391400" y="5325534"/>
              <a:ext cx="0" cy="304800"/>
            </a:xfrm>
            <a:prstGeom prst="line">
              <a:avLst/>
            </a:prstGeom>
            <a:noFill/>
            <a:ln w="19050">
              <a:solidFill>
                <a:srgbClr val="7030A0"/>
              </a:solidFill>
              <a:round/>
              <a:headEnd/>
              <a:tailEnd/>
            </a:ln>
          </p:spPr>
          <p:txBody>
            <a:bodyPr wrap="none">
              <a:spAutoFit/>
            </a:bodyPr>
            <a:lstStyle/>
            <a:p>
              <a:endParaRPr lang="en-US"/>
            </a:p>
          </p:txBody>
        </p:sp>
        <p:sp>
          <p:nvSpPr>
            <p:cNvPr id="106" name="Text Box 62">
              <a:extLst>
                <a:ext uri="{FF2B5EF4-FFF2-40B4-BE49-F238E27FC236}">
                  <a16:creationId xmlns:a16="http://schemas.microsoft.com/office/drawing/2014/main" id="{942439A3-E10E-4DE9-936F-91AD9E2CE7A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858000" y="5562600"/>
              <a:ext cx="1029449" cy="27699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MemRead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07" name="Text Box 319">
              <a:extLst>
                <a:ext uri="{FF2B5EF4-FFF2-40B4-BE49-F238E27FC236}">
                  <a16:creationId xmlns:a16="http://schemas.microsoft.com/office/drawing/2014/main" id="{4CAF7716-5999-40A5-B6D4-4E46B95D356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59175" y="3685401"/>
              <a:ext cx="803425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ALUSrc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08" name="Line 16">
              <a:extLst>
                <a:ext uri="{FF2B5EF4-FFF2-40B4-BE49-F238E27FC236}">
                  <a16:creationId xmlns:a16="http://schemas.microsoft.com/office/drawing/2014/main" id="{0FD65F83-06FB-498D-A346-9D401A8E7376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5105400" y="3886200"/>
              <a:ext cx="0" cy="1920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</p:spPr>
          <p:txBody>
            <a:bodyPr wrap="square">
              <a:spAutoFit/>
            </a:bodyPr>
            <a:lstStyle/>
            <a:p>
              <a:endParaRPr lang="en-US"/>
            </a:p>
          </p:txBody>
        </p:sp>
        <p:sp>
          <p:nvSpPr>
            <p:cNvPr id="109" name="Text Box 319">
              <a:extLst>
                <a:ext uri="{FF2B5EF4-FFF2-40B4-BE49-F238E27FC236}">
                  <a16:creationId xmlns:a16="http://schemas.microsoft.com/office/drawing/2014/main" id="{DC681D0E-EF66-4CD3-97D1-FD0AA5D0C09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63638" y="4276576"/>
              <a:ext cx="1136850" cy="276999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200" b="1" dirty="0" err="1">
                  <a:solidFill>
                    <a:srgbClr val="660066"/>
                  </a:solidFill>
                  <a:latin typeface="Verdana" pitchFamily="34" charset="0"/>
                </a:rPr>
                <a:t>MemToReg</a:t>
              </a:r>
              <a:endParaRPr lang="en-US" sz="1200" b="1" dirty="0">
                <a:solidFill>
                  <a:srgbClr val="660066"/>
                </a:solidFill>
                <a:latin typeface="Verdana" pitchFamily="34" charset="0"/>
              </a:endParaRPr>
            </a:p>
          </p:txBody>
        </p:sp>
        <p:sp>
          <p:nvSpPr>
            <p:cNvPr id="110" name="Line 16">
              <a:extLst>
                <a:ext uri="{FF2B5EF4-FFF2-40B4-BE49-F238E27FC236}">
                  <a16:creationId xmlns:a16="http://schemas.microsoft.com/office/drawing/2014/main" id="{AF34729E-D78C-4DAC-86E4-4682DCFFB017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8517148" y="4556182"/>
              <a:ext cx="0" cy="268288"/>
            </a:xfrm>
            <a:prstGeom prst="line">
              <a:avLst/>
            </a:prstGeom>
            <a:noFill/>
            <a:ln w="12700">
              <a:solidFill>
                <a:srgbClr val="0000CC"/>
              </a:solidFill>
              <a:round/>
              <a:headEnd/>
              <a:tailEnd/>
            </a:ln>
          </p:spPr>
          <p:txBody>
            <a:bodyPr>
              <a:spAutoFit/>
            </a:bodyPr>
            <a:lstStyle/>
            <a:p>
              <a:endParaRPr lang="en-US"/>
            </a:p>
          </p:txBody>
        </p:sp>
        <p:sp>
          <p:nvSpPr>
            <p:cNvPr id="111" name="Rounded Rectangle 125">
              <a:extLst>
                <a:ext uri="{FF2B5EF4-FFF2-40B4-BE49-F238E27FC236}">
                  <a16:creationId xmlns:a16="http://schemas.microsoft.com/office/drawing/2014/main" id="{3EBC4193-D2E0-4FAC-ACAD-214BCF37E84D}"/>
                </a:ext>
              </a:extLst>
            </p:cNvPr>
            <p:cNvSpPr/>
            <p:nvPr/>
          </p:nvSpPr>
          <p:spPr>
            <a:xfrm>
              <a:off x="8382000" y="4724400"/>
              <a:ext cx="264143" cy="914400"/>
            </a:xfrm>
            <a:prstGeom prst="roundRect">
              <a:avLst/>
            </a:prstGeom>
            <a:solidFill>
              <a:schemeClr val="bg1">
                <a:lumMod val="95000"/>
              </a:schemeClr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b="1" dirty="0">
                  <a:solidFill>
                    <a:schemeClr val="tx1"/>
                  </a:solidFill>
                </a:rPr>
                <a:t>MUX</a:t>
              </a:r>
              <a:endParaRPr lang="en-SG" sz="16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6" name="Rectangle 5"/>
          <p:cNvSpPr/>
          <p:nvPr/>
        </p:nvSpPr>
        <p:spPr>
          <a:xfrm>
            <a:off x="66040" y="437774"/>
            <a:ext cx="9011920" cy="6006194"/>
          </a:xfrm>
          <a:prstGeom prst="rect">
            <a:avLst/>
          </a:prstGeom>
          <a:solidFill>
            <a:srgbClr val="FFFFFF">
              <a:alpha val="38824"/>
            </a:srgbClr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4" name="Group 3"/>
          <p:cNvGrpSpPr/>
          <p:nvPr/>
        </p:nvGrpSpPr>
        <p:grpSpPr>
          <a:xfrm>
            <a:off x="2334566" y="1572384"/>
            <a:ext cx="6172200" cy="4191000"/>
            <a:chOff x="2333896" y="1540679"/>
            <a:chExt cx="6172200" cy="4191000"/>
          </a:xfrm>
        </p:grpSpPr>
        <p:grpSp>
          <p:nvGrpSpPr>
            <p:cNvPr id="3" name="Group 2"/>
            <p:cNvGrpSpPr/>
            <p:nvPr/>
          </p:nvGrpSpPr>
          <p:grpSpPr>
            <a:xfrm>
              <a:off x="2333896" y="1540679"/>
              <a:ext cx="6172200" cy="4191000"/>
              <a:chOff x="2362200" y="1447800"/>
              <a:chExt cx="6172200" cy="4191000"/>
            </a:xfrm>
          </p:grpSpPr>
          <p:sp>
            <p:nvSpPr>
              <p:cNvPr id="144" name="Rounded Rectangle 143"/>
              <p:cNvSpPr/>
              <p:nvPr/>
            </p:nvSpPr>
            <p:spPr>
              <a:xfrm rot="5400000">
                <a:off x="2514600" y="1752600"/>
                <a:ext cx="1371600" cy="762000"/>
              </a:xfrm>
              <a:prstGeom prst="roundRect">
                <a:avLst/>
              </a:prstGeom>
              <a:solidFill>
                <a:schemeClr val="tx2">
                  <a:lumMod val="20000"/>
                  <a:lumOff val="80000"/>
                </a:schemeClr>
              </a:solidFill>
              <a:ln>
                <a:solidFill>
                  <a:schemeClr val="tx2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2400" b="1" dirty="0">
                    <a:solidFill>
                      <a:srgbClr val="C00000"/>
                    </a:solidFill>
                  </a:rPr>
                  <a:t>Control</a:t>
                </a:r>
              </a:p>
            </p:txBody>
          </p:sp>
          <p:cxnSp>
            <p:nvCxnSpPr>
              <p:cNvPr id="145" name="Elbow Connector 144"/>
              <p:cNvCxnSpPr/>
              <p:nvPr/>
            </p:nvCxnSpPr>
            <p:spPr>
              <a:xfrm>
                <a:off x="3579962" y="2415396"/>
                <a:ext cx="2439838" cy="480204"/>
              </a:xfrm>
              <a:prstGeom prst="bentConnector3">
                <a:avLst>
                  <a:gd name="adj1" fmla="val 99853"/>
                </a:avLst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6" name="Elbow Connector 145"/>
              <p:cNvCxnSpPr/>
              <p:nvPr/>
            </p:nvCxnSpPr>
            <p:spPr>
              <a:xfrm>
                <a:off x="3581400" y="2286000"/>
                <a:ext cx="3733800" cy="1371600"/>
              </a:xfrm>
              <a:prstGeom prst="bentConnector3">
                <a:avLst>
                  <a:gd name="adj1" fmla="val 100366"/>
                </a:avLst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7" name="Elbow Connector 146"/>
              <p:cNvCxnSpPr/>
              <p:nvPr/>
            </p:nvCxnSpPr>
            <p:spPr>
              <a:xfrm>
                <a:off x="3604404" y="2146540"/>
                <a:ext cx="4929996" cy="2425460"/>
              </a:xfrm>
              <a:prstGeom prst="bentConnector3">
                <a:avLst>
                  <a:gd name="adj1" fmla="val 99694"/>
                </a:avLst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8" name="Elbow Connector 147"/>
              <p:cNvCxnSpPr/>
              <p:nvPr/>
            </p:nvCxnSpPr>
            <p:spPr>
              <a:xfrm>
                <a:off x="3581400" y="2514600"/>
                <a:ext cx="1524000" cy="1371600"/>
              </a:xfrm>
              <a:prstGeom prst="bentConnector3">
                <a:avLst>
                  <a:gd name="adj1" fmla="val 99811"/>
                </a:avLst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9" name="Straight Connector 148"/>
              <p:cNvCxnSpPr/>
              <p:nvPr/>
            </p:nvCxnSpPr>
            <p:spPr>
              <a:xfrm>
                <a:off x="3579962" y="2001838"/>
                <a:ext cx="3638743" cy="1680"/>
              </a:xfrm>
              <a:prstGeom prst="line">
                <a:avLst/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0" name="Elbow Connector 149"/>
              <p:cNvCxnSpPr/>
              <p:nvPr/>
            </p:nvCxnSpPr>
            <p:spPr>
              <a:xfrm>
                <a:off x="3581400" y="2667000"/>
                <a:ext cx="3810000" cy="2971800"/>
              </a:xfrm>
              <a:prstGeom prst="bentConnector3">
                <a:avLst>
                  <a:gd name="adj1" fmla="val 21698"/>
                </a:avLst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1" name="Elbow Connector 150"/>
              <p:cNvCxnSpPr/>
              <p:nvPr/>
            </p:nvCxnSpPr>
            <p:spPr>
              <a:xfrm rot="16200000" flipH="1">
                <a:off x="2362200" y="3429000"/>
                <a:ext cx="1905000" cy="685800"/>
              </a:xfrm>
              <a:prstGeom prst="bentConnector3">
                <a:avLst>
                  <a:gd name="adj1" fmla="val 100717"/>
                </a:avLst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2" name="Elbow Connector 151"/>
              <p:cNvCxnSpPr/>
              <p:nvPr/>
            </p:nvCxnSpPr>
            <p:spPr>
              <a:xfrm rot="5400000">
                <a:off x="1333500" y="3543300"/>
                <a:ext cx="2438400" cy="381000"/>
              </a:xfrm>
              <a:prstGeom prst="bentConnector3">
                <a:avLst>
                  <a:gd name="adj1" fmla="val 99882"/>
                </a:avLst>
              </a:prstGeom>
              <a:ln w="22225">
                <a:solidFill>
                  <a:schemeClr val="tx2">
                    <a:lumMod val="75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53" name="Straight Connector 152"/>
            <p:cNvCxnSpPr/>
            <p:nvPr/>
          </p:nvCxnSpPr>
          <p:spPr>
            <a:xfrm>
              <a:off x="2709610" y="2607479"/>
              <a:ext cx="76200" cy="0"/>
            </a:xfrm>
            <a:prstGeom prst="line">
              <a:avLst/>
            </a:prstGeom>
            <a:ln w="22225">
              <a:solidFill>
                <a:schemeClr val="tx2">
                  <a:lumMod val="7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54" name="Rectangle 153"/>
          <p:cNvSpPr/>
          <p:nvPr/>
        </p:nvSpPr>
        <p:spPr>
          <a:xfrm>
            <a:off x="8610600" y="0"/>
            <a:ext cx="533400" cy="3429000"/>
          </a:xfrm>
          <a:prstGeom prst="rect">
            <a:avLst/>
          </a:prstGeom>
          <a:solidFill>
            <a:srgbClr val="FFFFCC"/>
          </a:solidFill>
          <a:ln>
            <a:solidFill>
              <a:schemeClr val="bg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eaVert" rtlCol="0" anchor="ctr"/>
          <a:lstStyle/>
          <a:p>
            <a:pPr algn="ctr"/>
            <a:r>
              <a:rPr lang="en-US" sz="2400" b="1" dirty="0">
                <a:solidFill>
                  <a:schemeClr val="tx1"/>
                </a:solidFill>
              </a:rPr>
              <a:t>The Control Unit </a:t>
            </a:r>
            <a:r>
              <a:rPr lang="en-US" sz="2400" dirty="0">
                <a:solidFill>
                  <a:schemeClr val="tx1"/>
                </a:solidFill>
              </a:rPr>
              <a:t>(draft)</a:t>
            </a:r>
          </a:p>
        </p:txBody>
      </p:sp>
    </p:spTree>
    <p:extLst>
      <p:ext uri="{BB962C8B-B14F-4D97-AF65-F5344CB8AC3E}">
        <p14:creationId xmlns:p14="http://schemas.microsoft.com/office/powerpoint/2010/main" val="55192843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 Let’s Implement the Control Unit!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8</a:t>
            </a:fld>
            <a:endParaRPr dirty="0"/>
          </a:p>
        </p:txBody>
      </p:sp>
      <p:sp>
        <p:nvSpPr>
          <p:cNvPr id="12" name="Content Placeholder 5"/>
          <p:cNvSpPr>
            <a:spLocks noGrp="1"/>
          </p:cNvSpPr>
          <p:nvPr>
            <p:ph idx="1"/>
          </p:nvPr>
        </p:nvSpPr>
        <p:spPr>
          <a:xfrm>
            <a:off x="457200" y="1474515"/>
            <a:ext cx="8229600" cy="4656410"/>
          </a:xfrm>
        </p:spPr>
        <p:txBody>
          <a:bodyPr/>
          <a:lstStyle/>
          <a:p>
            <a:pPr marL="263525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800" dirty="0"/>
              <a:t>Approach: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Take note of the instruction subset to be implemented:</a:t>
            </a:r>
          </a:p>
          <a:p>
            <a:pPr marL="992188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 err="1"/>
              <a:t>Opcode</a:t>
            </a:r>
            <a:r>
              <a:rPr lang="en-US" sz="2000" dirty="0"/>
              <a:t> and Function Code (if applicable)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Go through each signal:</a:t>
            </a:r>
          </a:p>
          <a:p>
            <a:pPr marL="992188" lvl="2" indent="-2794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000" dirty="0"/>
              <a:t>Observe how the signal is generated based on the instruction </a:t>
            </a:r>
            <a:r>
              <a:rPr lang="en-US" sz="2000" dirty="0" err="1"/>
              <a:t>opcode</a:t>
            </a:r>
            <a:r>
              <a:rPr lang="en-US" sz="2000" dirty="0"/>
              <a:t> and/or function code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Construct truth table</a:t>
            </a:r>
          </a:p>
          <a:p>
            <a:pPr marL="620713" lvl="1" indent="-263525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2400" dirty="0"/>
              <a:t>Design the control unit using logic gates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8927086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6" name="Footer Placeholder 8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pPr algn="l"/>
            <a:r>
              <a:rPr lang="en-US"/>
              <a:t>Lecture #12: The Processor: Control</a:t>
            </a:r>
            <a:endParaRPr lang="en-US" dirty="0"/>
          </a:p>
        </p:txBody>
      </p:sp>
      <p:sp>
        <p:nvSpPr>
          <p:cNvPr id="21" name="[Date Placeholder 3]"/>
          <p:cNvSpPr>
            <a:spLocks noGrp="1"/>
          </p:cNvSpPr>
          <p:nvPr>
            <p:ph type="dt" sz="half" idx="10"/>
          </p:nvPr>
        </p:nvSpPr>
        <p:spPr>
          <a:xfrm>
            <a:off x="457200" y="18288"/>
            <a:ext cx="2895600" cy="329184"/>
          </a:xfrm>
        </p:spPr>
        <p:txBody>
          <a:bodyPr/>
          <a:lstStyle/>
          <a:p>
            <a:pPr>
              <a:defRPr/>
            </a:pPr>
            <a:r>
              <a:rPr lang="en-US"/>
              <a:t>Aaron Tan, NUS</a:t>
            </a:r>
            <a:endParaRPr lang="en-US" dirty="0"/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48BEBB-8CA1-4054-A38D-C28888EEEA8B}"/>
              </a:ext>
            </a:extLst>
          </p:cNvPr>
          <p:cNvSpPr txBox="1"/>
          <p:nvPr/>
        </p:nvSpPr>
        <p:spPr>
          <a:xfrm>
            <a:off x="457200" y="587828"/>
            <a:ext cx="8229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SG" sz="3600" dirty="0">
                <a:solidFill>
                  <a:srgbClr val="0000FF"/>
                </a:solidFill>
              </a:rPr>
              <a:t>3. MIPS Instruction Subset (Review)</a:t>
            </a:r>
            <a:endParaRPr lang="en-US" sz="3600" dirty="0">
              <a:solidFill>
                <a:srgbClr val="C00000"/>
              </a:solidFill>
            </a:endParaRPr>
          </a:p>
        </p:txBody>
      </p:sp>
      <p:sp>
        <p:nvSpPr>
          <p:cNvPr id="14" name="Slide Number Placeholder 6">
            <a:extLst>
              <a:ext uri="{FF2B5EF4-FFF2-40B4-BE49-F238E27FC236}">
                <a16:creationId xmlns:a16="http://schemas.microsoft.com/office/drawing/2014/main" id="{0689B3D1-208D-496C-8995-36CD229E6D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973960" y="18288"/>
            <a:ext cx="865240" cy="329184"/>
          </a:xfrm>
        </p:spPr>
        <p:txBody>
          <a:bodyPr>
            <a:noAutofit/>
          </a:bodyPr>
          <a:lstStyle/>
          <a:p>
            <a:pPr algn="r">
              <a:defRPr/>
            </a:pPr>
            <a:fld id="{F7EC234A-9094-4BB8-9EA4-75ECDA8A365B}" type="slidenum">
              <a:rPr smtClean="0"/>
              <a:pPr algn="r">
                <a:defRPr/>
              </a:pPr>
              <a:t>9</a:t>
            </a:fld>
            <a:endParaRPr dirty="0"/>
          </a:p>
        </p:txBody>
      </p:sp>
      <p:grpSp>
        <p:nvGrpSpPr>
          <p:cNvPr id="9" name="Group 8"/>
          <p:cNvGrpSpPr/>
          <p:nvPr/>
        </p:nvGrpSpPr>
        <p:grpSpPr>
          <a:xfrm>
            <a:off x="717673" y="1234159"/>
            <a:ext cx="8114145" cy="5008562"/>
            <a:chOff x="720848" y="1011238"/>
            <a:chExt cx="8114145" cy="5008562"/>
          </a:xfrm>
        </p:grpSpPr>
        <p:sp>
          <p:nvSpPr>
            <p:cNvPr id="10" name="Rectangle 59"/>
            <p:cNvSpPr>
              <a:spLocks noChangeArrowheads="1"/>
            </p:cNvSpPr>
            <p:nvPr/>
          </p:nvSpPr>
          <p:spPr bwMode="auto">
            <a:xfrm>
              <a:off x="1352550" y="1425575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2" name="Rectangle 60"/>
            <p:cNvSpPr>
              <a:spLocks noChangeArrowheads="1"/>
            </p:cNvSpPr>
            <p:nvPr/>
          </p:nvSpPr>
          <p:spPr bwMode="auto">
            <a:xfrm>
              <a:off x="2505075" y="1425575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13" name="Rectangle 61"/>
            <p:cNvSpPr>
              <a:spLocks noChangeArrowheads="1"/>
            </p:cNvSpPr>
            <p:nvPr/>
          </p:nvSpPr>
          <p:spPr bwMode="auto">
            <a:xfrm>
              <a:off x="3465513" y="1425575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rt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15" name="Rectangle 62"/>
            <p:cNvSpPr>
              <a:spLocks noChangeArrowheads="1"/>
            </p:cNvSpPr>
            <p:nvPr/>
          </p:nvSpPr>
          <p:spPr bwMode="auto">
            <a:xfrm>
              <a:off x="4425950" y="1425575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  <p:sp>
          <p:nvSpPr>
            <p:cNvPr id="16" name="Rectangle 63"/>
            <p:cNvSpPr>
              <a:spLocks noChangeArrowheads="1"/>
            </p:cNvSpPr>
            <p:nvPr/>
          </p:nvSpPr>
          <p:spPr bwMode="auto">
            <a:xfrm>
              <a:off x="5386388" y="1425575"/>
              <a:ext cx="960438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17" name="Rectangle 64"/>
            <p:cNvSpPr>
              <a:spLocks noChangeArrowheads="1"/>
            </p:cNvSpPr>
            <p:nvPr/>
          </p:nvSpPr>
          <p:spPr bwMode="auto">
            <a:xfrm>
              <a:off x="6346825" y="1425575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20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</a:p>
          </p:txBody>
        </p:sp>
        <p:sp>
          <p:nvSpPr>
            <p:cNvPr id="18" name="Rectangle 65"/>
            <p:cNvSpPr>
              <a:spLocks noChangeArrowheads="1"/>
            </p:cNvSpPr>
            <p:nvPr/>
          </p:nvSpPr>
          <p:spPr bwMode="auto">
            <a:xfrm>
              <a:off x="1362075" y="1941513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19" name="Rectangle 70"/>
            <p:cNvSpPr>
              <a:spLocks noChangeArrowheads="1"/>
            </p:cNvSpPr>
            <p:nvPr/>
          </p:nvSpPr>
          <p:spPr bwMode="auto">
            <a:xfrm>
              <a:off x="6324600" y="1941513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22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0" name="Rectangle 71"/>
            <p:cNvSpPr>
              <a:spLocks noChangeArrowheads="1"/>
            </p:cNvSpPr>
            <p:nvPr/>
          </p:nvSpPr>
          <p:spPr bwMode="auto">
            <a:xfrm>
              <a:off x="1352894" y="2438400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2" name="Rectangle 76"/>
            <p:cNvSpPr>
              <a:spLocks noChangeArrowheads="1"/>
            </p:cNvSpPr>
            <p:nvPr/>
          </p:nvSpPr>
          <p:spPr bwMode="auto">
            <a:xfrm>
              <a:off x="6327240" y="2438400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24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3" name="Rectangle 77"/>
            <p:cNvSpPr>
              <a:spLocks noChangeArrowheads="1"/>
            </p:cNvSpPr>
            <p:nvPr/>
          </p:nvSpPr>
          <p:spPr bwMode="auto">
            <a:xfrm>
              <a:off x="1362075" y="2932113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4" name="Rectangle 82"/>
            <p:cNvSpPr>
              <a:spLocks noChangeArrowheads="1"/>
            </p:cNvSpPr>
            <p:nvPr/>
          </p:nvSpPr>
          <p:spPr bwMode="auto">
            <a:xfrm>
              <a:off x="6324600" y="2932113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25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5" name="Rectangle 83"/>
            <p:cNvSpPr>
              <a:spLocks noChangeArrowheads="1"/>
            </p:cNvSpPr>
            <p:nvPr/>
          </p:nvSpPr>
          <p:spPr bwMode="auto">
            <a:xfrm>
              <a:off x="1362075" y="3465513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0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6" name="Rectangle 88"/>
            <p:cNvSpPr>
              <a:spLocks noChangeArrowheads="1"/>
            </p:cNvSpPr>
            <p:nvPr/>
          </p:nvSpPr>
          <p:spPr bwMode="auto">
            <a:xfrm>
              <a:off x="6359104" y="3465513"/>
              <a:ext cx="1118021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2A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27" name="Text Box 143"/>
            <p:cNvSpPr txBox="1">
              <a:spLocks noChangeArrowheads="1"/>
            </p:cNvSpPr>
            <p:nvPr/>
          </p:nvSpPr>
          <p:spPr bwMode="auto">
            <a:xfrm>
              <a:off x="720848" y="1454150"/>
              <a:ext cx="598242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 dirty="0">
                  <a:solidFill>
                    <a:srgbClr val="660066"/>
                  </a:solidFill>
                  <a:latin typeface="Courier New" pitchFamily="49" charset="0"/>
                </a:rPr>
                <a:t>add</a:t>
              </a:r>
            </a:p>
          </p:txBody>
        </p:sp>
        <p:sp>
          <p:nvSpPr>
            <p:cNvPr id="28" name="Text Box 144"/>
            <p:cNvSpPr txBox="1">
              <a:spLocks noChangeArrowheads="1"/>
            </p:cNvSpPr>
            <p:nvPr/>
          </p:nvSpPr>
          <p:spPr bwMode="auto">
            <a:xfrm>
              <a:off x="720848" y="1931988"/>
              <a:ext cx="598242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660066"/>
                  </a:solidFill>
                  <a:latin typeface="Courier New" pitchFamily="49" charset="0"/>
                </a:rPr>
                <a:t>sub</a:t>
              </a:r>
            </a:p>
          </p:txBody>
        </p:sp>
        <p:sp>
          <p:nvSpPr>
            <p:cNvPr id="29" name="Text Box 145"/>
            <p:cNvSpPr txBox="1">
              <a:spLocks noChangeArrowheads="1"/>
            </p:cNvSpPr>
            <p:nvPr/>
          </p:nvSpPr>
          <p:spPr bwMode="auto">
            <a:xfrm>
              <a:off x="720848" y="2452688"/>
              <a:ext cx="598242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660066"/>
                  </a:solidFill>
                  <a:latin typeface="Courier New" pitchFamily="49" charset="0"/>
                </a:rPr>
                <a:t>and</a:t>
              </a:r>
            </a:p>
          </p:txBody>
        </p:sp>
        <p:sp>
          <p:nvSpPr>
            <p:cNvPr id="30" name="Text Box 146"/>
            <p:cNvSpPr txBox="1">
              <a:spLocks noChangeArrowheads="1"/>
            </p:cNvSpPr>
            <p:nvPr/>
          </p:nvSpPr>
          <p:spPr bwMode="auto">
            <a:xfrm>
              <a:off x="747708" y="2951163"/>
              <a:ext cx="460383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660066"/>
                  </a:solidFill>
                  <a:latin typeface="Courier New" pitchFamily="49" charset="0"/>
                </a:rPr>
                <a:t>or</a:t>
              </a:r>
            </a:p>
          </p:txBody>
        </p:sp>
        <p:sp>
          <p:nvSpPr>
            <p:cNvPr id="31" name="Text Box 147"/>
            <p:cNvSpPr txBox="1">
              <a:spLocks noChangeArrowheads="1"/>
            </p:cNvSpPr>
            <p:nvPr/>
          </p:nvSpPr>
          <p:spPr bwMode="auto">
            <a:xfrm>
              <a:off x="720848" y="3494088"/>
              <a:ext cx="598242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660066"/>
                  </a:solidFill>
                  <a:latin typeface="Courier New" pitchFamily="49" charset="0"/>
                </a:rPr>
                <a:t>slt</a:t>
              </a:r>
            </a:p>
          </p:txBody>
        </p:sp>
        <p:grpSp>
          <p:nvGrpSpPr>
            <p:cNvPr id="32" name="Group 171"/>
            <p:cNvGrpSpPr>
              <a:grpSpLocks/>
            </p:cNvGrpSpPr>
            <p:nvPr/>
          </p:nvGrpSpPr>
          <p:grpSpPr bwMode="auto">
            <a:xfrm>
              <a:off x="1371600" y="1011238"/>
              <a:ext cx="6118225" cy="336550"/>
              <a:chOff x="1000" y="637"/>
              <a:chExt cx="3718" cy="212"/>
            </a:xfrm>
          </p:grpSpPr>
          <p:sp>
            <p:nvSpPr>
              <p:cNvPr id="80" name="Text Box 151"/>
              <p:cNvSpPr txBox="1">
                <a:spLocks noChangeArrowheads="1"/>
              </p:cNvSpPr>
              <p:nvPr/>
            </p:nvSpPr>
            <p:spPr bwMode="auto">
              <a:xfrm>
                <a:off x="1000" y="637"/>
                <a:ext cx="578" cy="21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600" b="1" dirty="0" err="1">
                    <a:latin typeface="Courier New" pitchFamily="49" charset="0"/>
                  </a:rPr>
                  <a:t>opcode</a:t>
                </a:r>
                <a:endParaRPr lang="en-US" sz="1600" b="1" dirty="0">
                  <a:latin typeface="Courier New" pitchFamily="49" charset="0"/>
                </a:endParaRPr>
              </a:p>
            </p:txBody>
          </p:sp>
          <p:sp>
            <p:nvSpPr>
              <p:cNvPr id="81" name="Text Box 152"/>
              <p:cNvSpPr txBox="1">
                <a:spLocks noChangeArrowheads="1"/>
              </p:cNvSpPr>
              <p:nvPr/>
            </p:nvSpPr>
            <p:spPr bwMode="auto">
              <a:xfrm>
                <a:off x="3497" y="637"/>
                <a:ext cx="501" cy="21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600" b="1">
                    <a:latin typeface="Courier New" pitchFamily="49" charset="0"/>
                  </a:rPr>
                  <a:t>shamt</a:t>
                </a:r>
              </a:p>
            </p:txBody>
          </p:sp>
          <p:sp>
            <p:nvSpPr>
              <p:cNvPr id="82" name="Text Box 153"/>
              <p:cNvSpPr txBox="1">
                <a:spLocks noChangeArrowheads="1"/>
              </p:cNvSpPr>
              <p:nvPr/>
            </p:nvSpPr>
            <p:spPr bwMode="auto">
              <a:xfrm>
                <a:off x="4217" y="637"/>
                <a:ext cx="501" cy="212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600" b="1">
                    <a:latin typeface="Courier New" pitchFamily="49" charset="0"/>
                  </a:rPr>
                  <a:t>funct</a:t>
                </a:r>
              </a:p>
            </p:txBody>
          </p:sp>
        </p:grpSp>
        <p:sp>
          <p:nvSpPr>
            <p:cNvPr id="33" name="AutoShape 154"/>
            <p:cNvSpPr>
              <a:spLocks/>
            </p:cNvSpPr>
            <p:nvPr/>
          </p:nvSpPr>
          <p:spPr bwMode="auto">
            <a:xfrm>
              <a:off x="7499350" y="1371600"/>
              <a:ext cx="349250" cy="2514600"/>
            </a:xfrm>
            <a:prstGeom prst="rightBrace">
              <a:avLst>
                <a:gd name="adj1" fmla="val 60000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34" name="Text Box 155"/>
            <p:cNvSpPr txBox="1">
              <a:spLocks noChangeArrowheads="1"/>
            </p:cNvSpPr>
            <p:nvPr/>
          </p:nvSpPr>
          <p:spPr bwMode="auto">
            <a:xfrm>
              <a:off x="7932182" y="2438400"/>
              <a:ext cx="902811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latin typeface="+mn-lt"/>
                </a:rPr>
                <a:t>R-type</a:t>
              </a:r>
            </a:p>
          </p:txBody>
        </p:sp>
        <p:grpSp>
          <p:nvGrpSpPr>
            <p:cNvPr id="35" name="Group 172"/>
            <p:cNvGrpSpPr>
              <a:grpSpLocks/>
            </p:cNvGrpSpPr>
            <p:nvPr/>
          </p:nvGrpSpPr>
          <p:grpSpPr bwMode="auto">
            <a:xfrm>
              <a:off x="1257300" y="1211263"/>
              <a:ext cx="5365750" cy="274637"/>
              <a:chOff x="792" y="763"/>
              <a:chExt cx="3380" cy="173"/>
            </a:xfrm>
          </p:grpSpPr>
          <p:sp>
            <p:nvSpPr>
              <p:cNvPr id="74" name="Text Box 158"/>
              <p:cNvSpPr txBox="1">
                <a:spLocks noChangeArrowheads="1"/>
              </p:cNvSpPr>
              <p:nvPr/>
            </p:nvSpPr>
            <p:spPr bwMode="auto">
              <a:xfrm>
                <a:off x="792" y="763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31</a:t>
                </a:r>
              </a:p>
            </p:txBody>
          </p:sp>
          <p:sp>
            <p:nvSpPr>
              <p:cNvPr id="75" name="Text Box 159"/>
              <p:cNvSpPr txBox="1">
                <a:spLocks noChangeArrowheads="1"/>
              </p:cNvSpPr>
              <p:nvPr/>
            </p:nvSpPr>
            <p:spPr bwMode="auto">
              <a:xfrm>
                <a:off x="1578" y="763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25</a:t>
                </a:r>
              </a:p>
            </p:txBody>
          </p:sp>
          <p:sp>
            <p:nvSpPr>
              <p:cNvPr id="76" name="Text Box 160"/>
              <p:cNvSpPr txBox="1">
                <a:spLocks noChangeArrowheads="1"/>
              </p:cNvSpPr>
              <p:nvPr/>
            </p:nvSpPr>
            <p:spPr bwMode="auto">
              <a:xfrm>
                <a:off x="2183" y="763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77" name="Text Box 161"/>
              <p:cNvSpPr txBox="1">
                <a:spLocks noChangeArrowheads="1"/>
              </p:cNvSpPr>
              <p:nvPr/>
            </p:nvSpPr>
            <p:spPr bwMode="auto">
              <a:xfrm>
                <a:off x="2788" y="763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15</a:t>
                </a:r>
              </a:p>
            </p:txBody>
          </p:sp>
          <p:sp>
            <p:nvSpPr>
              <p:cNvPr id="78" name="Text Box 162"/>
              <p:cNvSpPr txBox="1">
                <a:spLocks noChangeArrowheads="1"/>
              </p:cNvSpPr>
              <p:nvPr/>
            </p:nvSpPr>
            <p:spPr bwMode="auto">
              <a:xfrm>
                <a:off x="3342" y="763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10</a:t>
                </a:r>
              </a:p>
            </p:txBody>
          </p:sp>
          <p:sp>
            <p:nvSpPr>
              <p:cNvPr id="79" name="Text Box 163"/>
              <p:cNvSpPr txBox="1">
                <a:spLocks noChangeArrowheads="1"/>
              </p:cNvSpPr>
              <p:nvPr/>
            </p:nvSpPr>
            <p:spPr bwMode="auto">
              <a:xfrm>
                <a:off x="3998" y="763"/>
                <a:ext cx="174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5</a:t>
                </a:r>
              </a:p>
            </p:txBody>
          </p:sp>
        </p:grpSp>
        <p:sp>
          <p:nvSpPr>
            <p:cNvPr id="36" name="Rectangle 89"/>
            <p:cNvSpPr>
              <a:spLocks noChangeArrowheads="1"/>
            </p:cNvSpPr>
            <p:nvPr/>
          </p:nvSpPr>
          <p:spPr bwMode="auto">
            <a:xfrm>
              <a:off x="1352550" y="4380052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23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7" name="Rectangle 92"/>
            <p:cNvSpPr>
              <a:spLocks noChangeArrowheads="1"/>
            </p:cNvSpPr>
            <p:nvPr/>
          </p:nvSpPr>
          <p:spPr bwMode="auto">
            <a:xfrm>
              <a:off x="4415890" y="4380052"/>
              <a:ext cx="3073400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offset</a:t>
              </a:r>
            </a:p>
          </p:txBody>
        </p:sp>
        <p:sp>
          <p:nvSpPr>
            <p:cNvPr id="38" name="Rectangle 93"/>
            <p:cNvSpPr>
              <a:spLocks noChangeArrowheads="1"/>
            </p:cNvSpPr>
            <p:nvPr/>
          </p:nvSpPr>
          <p:spPr bwMode="auto">
            <a:xfrm>
              <a:off x="1352550" y="4870183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2B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39" name="Rectangle 97"/>
            <p:cNvSpPr>
              <a:spLocks noChangeArrowheads="1"/>
            </p:cNvSpPr>
            <p:nvPr/>
          </p:nvSpPr>
          <p:spPr bwMode="auto">
            <a:xfrm>
              <a:off x="1352550" y="5575299"/>
              <a:ext cx="1152525" cy="344487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noAutofit/>
            </a:bodyPr>
            <a:lstStyle/>
            <a:p>
              <a:pPr algn="ctr"/>
              <a:r>
                <a:rPr lang="en-US" sz="2400" b="1" dirty="0">
                  <a:solidFill>
                    <a:srgbClr val="660066"/>
                  </a:solidFill>
                  <a:latin typeface="Courier New" pitchFamily="49" charset="0"/>
                  <a:cs typeface="Courier New" pitchFamily="49" charset="0"/>
                </a:rPr>
                <a:t>4</a:t>
              </a:r>
              <a:r>
                <a:rPr lang="en-US" sz="2400" b="1" baseline="-25000" dirty="0">
                  <a:latin typeface="Courier New" pitchFamily="49" charset="0"/>
                  <a:cs typeface="Courier New" pitchFamily="49" charset="0"/>
                </a:rPr>
                <a:t>16</a:t>
              </a:r>
              <a:endParaRPr lang="en-US" sz="2400" b="1" dirty="0">
                <a:solidFill>
                  <a:srgbClr val="660066"/>
                </a:solidFill>
                <a:latin typeface="Courier New" pitchFamily="49" charset="0"/>
                <a:cs typeface="Courier New" pitchFamily="49" charset="0"/>
              </a:endParaRPr>
            </a:p>
          </p:txBody>
        </p:sp>
        <p:sp>
          <p:nvSpPr>
            <p:cNvPr id="40" name="Text Box 148"/>
            <p:cNvSpPr txBox="1">
              <a:spLocks noChangeArrowheads="1"/>
            </p:cNvSpPr>
            <p:nvPr/>
          </p:nvSpPr>
          <p:spPr bwMode="auto">
            <a:xfrm>
              <a:off x="747708" y="4384675"/>
              <a:ext cx="460383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660066"/>
                  </a:solidFill>
                  <a:latin typeface="Courier New" pitchFamily="49" charset="0"/>
                </a:rPr>
                <a:t>lw</a:t>
              </a:r>
            </a:p>
          </p:txBody>
        </p:sp>
        <p:sp>
          <p:nvSpPr>
            <p:cNvPr id="41" name="Text Box 149"/>
            <p:cNvSpPr txBox="1">
              <a:spLocks noChangeArrowheads="1"/>
            </p:cNvSpPr>
            <p:nvPr/>
          </p:nvSpPr>
          <p:spPr bwMode="auto">
            <a:xfrm>
              <a:off x="730246" y="4891088"/>
              <a:ext cx="460383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660066"/>
                  </a:solidFill>
                  <a:latin typeface="Courier New" pitchFamily="49" charset="0"/>
                </a:rPr>
                <a:t>sw</a:t>
              </a:r>
            </a:p>
          </p:txBody>
        </p:sp>
        <p:sp>
          <p:nvSpPr>
            <p:cNvPr id="42" name="Text Box 150"/>
            <p:cNvSpPr txBox="1">
              <a:spLocks noChangeArrowheads="1"/>
            </p:cNvSpPr>
            <p:nvPr/>
          </p:nvSpPr>
          <p:spPr bwMode="auto">
            <a:xfrm>
              <a:off x="720848" y="5575300"/>
              <a:ext cx="598242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sz="1800" b="1">
                  <a:solidFill>
                    <a:srgbClr val="660066"/>
                  </a:solidFill>
                  <a:latin typeface="Courier New" pitchFamily="49" charset="0"/>
                </a:rPr>
                <a:t>beq</a:t>
              </a:r>
            </a:p>
          </p:txBody>
        </p:sp>
        <p:sp>
          <p:nvSpPr>
            <p:cNvPr id="43" name="AutoShape 156"/>
            <p:cNvSpPr>
              <a:spLocks/>
            </p:cNvSpPr>
            <p:nvPr/>
          </p:nvSpPr>
          <p:spPr bwMode="auto">
            <a:xfrm>
              <a:off x="7499350" y="4267200"/>
              <a:ext cx="349250" cy="1752600"/>
            </a:xfrm>
            <a:prstGeom prst="rightBrace">
              <a:avLst>
                <a:gd name="adj1" fmla="val 41818"/>
                <a:gd name="adj2" fmla="val 50000"/>
              </a:avLst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en-US"/>
            </a:p>
          </p:txBody>
        </p:sp>
        <p:sp>
          <p:nvSpPr>
            <p:cNvPr id="44" name="Text Box 157"/>
            <p:cNvSpPr txBox="1">
              <a:spLocks noChangeArrowheads="1"/>
            </p:cNvSpPr>
            <p:nvPr/>
          </p:nvSpPr>
          <p:spPr bwMode="auto">
            <a:xfrm>
              <a:off x="7983478" y="4953000"/>
              <a:ext cx="800220" cy="369332"/>
            </a:xfrm>
            <a:prstGeom prst="rect">
              <a:avLst/>
            </a:prstGeom>
            <a:noFill/>
            <a:ln w="12700" algn="ctr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b="1" dirty="0">
                  <a:latin typeface="+mn-lt"/>
                </a:rPr>
                <a:t>I-type</a:t>
              </a:r>
            </a:p>
          </p:txBody>
        </p:sp>
        <p:grpSp>
          <p:nvGrpSpPr>
            <p:cNvPr id="45" name="Group 173"/>
            <p:cNvGrpSpPr>
              <a:grpSpLocks/>
            </p:cNvGrpSpPr>
            <p:nvPr/>
          </p:nvGrpSpPr>
          <p:grpSpPr bwMode="auto">
            <a:xfrm>
              <a:off x="1319213" y="4157663"/>
              <a:ext cx="3475038" cy="274637"/>
              <a:chOff x="831" y="2619"/>
              <a:chExt cx="2189" cy="173"/>
            </a:xfrm>
          </p:grpSpPr>
          <p:sp>
            <p:nvSpPr>
              <p:cNvPr id="70" name="Text Box 164"/>
              <p:cNvSpPr txBox="1">
                <a:spLocks noChangeArrowheads="1"/>
              </p:cNvSpPr>
              <p:nvPr/>
            </p:nvSpPr>
            <p:spPr bwMode="auto">
              <a:xfrm>
                <a:off x="831" y="2619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31</a:t>
                </a:r>
              </a:p>
            </p:txBody>
          </p:sp>
          <p:sp>
            <p:nvSpPr>
              <p:cNvPr id="71" name="Text Box 165"/>
              <p:cNvSpPr txBox="1">
                <a:spLocks noChangeArrowheads="1"/>
              </p:cNvSpPr>
              <p:nvPr/>
            </p:nvSpPr>
            <p:spPr bwMode="auto">
              <a:xfrm>
                <a:off x="1549" y="2619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25</a:t>
                </a:r>
              </a:p>
            </p:txBody>
          </p:sp>
          <p:sp>
            <p:nvSpPr>
              <p:cNvPr id="72" name="Text Box 166"/>
              <p:cNvSpPr txBox="1">
                <a:spLocks noChangeArrowheads="1"/>
              </p:cNvSpPr>
              <p:nvPr/>
            </p:nvSpPr>
            <p:spPr bwMode="auto">
              <a:xfrm>
                <a:off x="2183" y="2619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20</a:t>
                </a:r>
              </a:p>
            </p:txBody>
          </p:sp>
          <p:sp>
            <p:nvSpPr>
              <p:cNvPr id="73" name="Text Box 167"/>
              <p:cNvSpPr txBox="1">
                <a:spLocks noChangeArrowheads="1"/>
              </p:cNvSpPr>
              <p:nvPr/>
            </p:nvSpPr>
            <p:spPr bwMode="auto">
              <a:xfrm>
                <a:off x="2788" y="2619"/>
                <a:ext cx="232" cy="173"/>
              </a:xfrm>
              <a:prstGeom prst="rect">
                <a:avLst/>
              </a:prstGeom>
              <a:noFill/>
              <a:ln w="12700" algn="ctr">
                <a:noFill/>
                <a:miter lim="800000"/>
                <a:headEnd/>
                <a:tailEnd/>
              </a:ln>
            </p:spPr>
            <p:txBody>
              <a:bodyPr wrap="none">
                <a:noAutofit/>
              </a:bodyPr>
              <a:lstStyle/>
              <a:p>
                <a:pPr algn="ctr"/>
                <a:r>
                  <a:rPr lang="en-US" sz="1200" b="1">
                    <a:latin typeface="Courier New" pitchFamily="49" charset="0"/>
                  </a:rPr>
                  <a:t>15</a:t>
                </a:r>
              </a:p>
            </p:txBody>
          </p:sp>
        </p:grpSp>
        <p:sp>
          <p:nvSpPr>
            <p:cNvPr id="46" name="Rectangle 60"/>
            <p:cNvSpPr>
              <a:spLocks noChangeArrowheads="1"/>
            </p:cNvSpPr>
            <p:nvPr/>
          </p:nvSpPr>
          <p:spPr bwMode="auto">
            <a:xfrm>
              <a:off x="2514600" y="1941513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47" name="Rectangle 61"/>
            <p:cNvSpPr>
              <a:spLocks noChangeArrowheads="1"/>
            </p:cNvSpPr>
            <p:nvPr/>
          </p:nvSpPr>
          <p:spPr bwMode="auto">
            <a:xfrm>
              <a:off x="3475038" y="1941513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rt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48" name="Rectangle 62"/>
            <p:cNvSpPr>
              <a:spLocks noChangeArrowheads="1"/>
            </p:cNvSpPr>
            <p:nvPr/>
          </p:nvSpPr>
          <p:spPr bwMode="auto">
            <a:xfrm>
              <a:off x="4435475" y="1941513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  <p:sp>
          <p:nvSpPr>
            <p:cNvPr id="49" name="Rectangle 63"/>
            <p:cNvSpPr>
              <a:spLocks noChangeArrowheads="1"/>
            </p:cNvSpPr>
            <p:nvPr/>
          </p:nvSpPr>
          <p:spPr bwMode="auto">
            <a:xfrm>
              <a:off x="5395913" y="1941513"/>
              <a:ext cx="960438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50" name="Rectangle 60"/>
            <p:cNvSpPr>
              <a:spLocks noChangeArrowheads="1"/>
            </p:cNvSpPr>
            <p:nvPr/>
          </p:nvSpPr>
          <p:spPr bwMode="auto">
            <a:xfrm>
              <a:off x="2505075" y="2438400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51" name="Rectangle 61"/>
            <p:cNvSpPr>
              <a:spLocks noChangeArrowheads="1"/>
            </p:cNvSpPr>
            <p:nvPr/>
          </p:nvSpPr>
          <p:spPr bwMode="auto">
            <a:xfrm>
              <a:off x="3462070" y="2438400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rt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52" name="Rectangle 62"/>
            <p:cNvSpPr>
              <a:spLocks noChangeArrowheads="1"/>
            </p:cNvSpPr>
            <p:nvPr/>
          </p:nvSpPr>
          <p:spPr bwMode="auto">
            <a:xfrm>
              <a:off x="4415890" y="2438400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  <p:sp>
          <p:nvSpPr>
            <p:cNvPr id="53" name="Rectangle 63"/>
            <p:cNvSpPr>
              <a:spLocks noChangeArrowheads="1"/>
            </p:cNvSpPr>
            <p:nvPr/>
          </p:nvSpPr>
          <p:spPr bwMode="auto">
            <a:xfrm>
              <a:off x="5376328" y="2438400"/>
              <a:ext cx="960438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54" name="Rectangle 60"/>
            <p:cNvSpPr>
              <a:spLocks noChangeArrowheads="1"/>
            </p:cNvSpPr>
            <p:nvPr/>
          </p:nvSpPr>
          <p:spPr bwMode="auto">
            <a:xfrm>
              <a:off x="2514600" y="2932113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55" name="Rectangle 61"/>
            <p:cNvSpPr>
              <a:spLocks noChangeArrowheads="1"/>
            </p:cNvSpPr>
            <p:nvPr/>
          </p:nvSpPr>
          <p:spPr bwMode="auto">
            <a:xfrm>
              <a:off x="3475038" y="2932113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rt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56" name="Rectangle 62"/>
            <p:cNvSpPr>
              <a:spLocks noChangeArrowheads="1"/>
            </p:cNvSpPr>
            <p:nvPr/>
          </p:nvSpPr>
          <p:spPr bwMode="auto">
            <a:xfrm>
              <a:off x="4435475" y="2932113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  <p:sp>
          <p:nvSpPr>
            <p:cNvPr id="57" name="Rectangle 63"/>
            <p:cNvSpPr>
              <a:spLocks noChangeArrowheads="1"/>
            </p:cNvSpPr>
            <p:nvPr/>
          </p:nvSpPr>
          <p:spPr bwMode="auto">
            <a:xfrm>
              <a:off x="5395913" y="2932113"/>
              <a:ext cx="960438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58" name="Rectangle 60"/>
            <p:cNvSpPr>
              <a:spLocks noChangeArrowheads="1"/>
            </p:cNvSpPr>
            <p:nvPr/>
          </p:nvSpPr>
          <p:spPr bwMode="auto">
            <a:xfrm>
              <a:off x="2514600" y="3465513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59" name="Rectangle 61"/>
            <p:cNvSpPr>
              <a:spLocks noChangeArrowheads="1"/>
            </p:cNvSpPr>
            <p:nvPr/>
          </p:nvSpPr>
          <p:spPr bwMode="auto">
            <a:xfrm>
              <a:off x="3475038" y="3465513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rt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60" name="Rectangle 62"/>
            <p:cNvSpPr>
              <a:spLocks noChangeArrowheads="1"/>
            </p:cNvSpPr>
            <p:nvPr/>
          </p:nvSpPr>
          <p:spPr bwMode="auto">
            <a:xfrm>
              <a:off x="4435475" y="3465513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  <p:sp>
          <p:nvSpPr>
            <p:cNvPr id="61" name="Rectangle 63"/>
            <p:cNvSpPr>
              <a:spLocks noChangeArrowheads="1"/>
            </p:cNvSpPr>
            <p:nvPr/>
          </p:nvSpPr>
          <p:spPr bwMode="auto">
            <a:xfrm>
              <a:off x="5395913" y="3465513"/>
              <a:ext cx="960438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0</a:t>
              </a:r>
            </a:p>
          </p:txBody>
        </p:sp>
        <p:sp>
          <p:nvSpPr>
            <p:cNvPr id="62" name="Rectangle 60"/>
            <p:cNvSpPr>
              <a:spLocks noChangeArrowheads="1"/>
            </p:cNvSpPr>
            <p:nvPr/>
          </p:nvSpPr>
          <p:spPr bwMode="auto">
            <a:xfrm>
              <a:off x="2497348" y="4380052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3455452" y="4380052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  <p:sp>
          <p:nvSpPr>
            <p:cNvPr id="64" name="Rectangle 92"/>
            <p:cNvSpPr>
              <a:spLocks noChangeArrowheads="1"/>
            </p:cNvSpPr>
            <p:nvPr/>
          </p:nvSpPr>
          <p:spPr bwMode="auto">
            <a:xfrm>
              <a:off x="4415890" y="4870183"/>
              <a:ext cx="3073400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offset</a:t>
              </a:r>
            </a:p>
          </p:txBody>
        </p:sp>
        <p:sp>
          <p:nvSpPr>
            <p:cNvPr id="65" name="Rectangle 60"/>
            <p:cNvSpPr>
              <a:spLocks noChangeArrowheads="1"/>
            </p:cNvSpPr>
            <p:nvPr/>
          </p:nvSpPr>
          <p:spPr bwMode="auto">
            <a:xfrm>
              <a:off x="2497348" y="4870183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66" name="Rectangle 62"/>
            <p:cNvSpPr>
              <a:spLocks noChangeArrowheads="1"/>
            </p:cNvSpPr>
            <p:nvPr/>
          </p:nvSpPr>
          <p:spPr bwMode="auto">
            <a:xfrm>
              <a:off x="3455452" y="4870183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  <p:sp>
          <p:nvSpPr>
            <p:cNvPr id="67" name="Rectangle 92"/>
            <p:cNvSpPr>
              <a:spLocks noChangeArrowheads="1"/>
            </p:cNvSpPr>
            <p:nvPr/>
          </p:nvSpPr>
          <p:spPr bwMode="auto">
            <a:xfrm>
              <a:off x="4424767" y="5575299"/>
              <a:ext cx="3073400" cy="344487"/>
            </a:xfrm>
            <a:prstGeom prst="rect">
              <a:avLst/>
            </a:prstGeom>
            <a:solidFill>
              <a:schemeClr val="tx1">
                <a:lumMod val="10000"/>
                <a:lumOff val="9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002060"/>
                  </a:solidFill>
                </a:rPr>
                <a:t>offset</a:t>
              </a:r>
            </a:p>
          </p:txBody>
        </p:sp>
        <p:sp>
          <p:nvSpPr>
            <p:cNvPr id="68" name="Rectangle 60"/>
            <p:cNvSpPr>
              <a:spLocks noChangeArrowheads="1"/>
            </p:cNvSpPr>
            <p:nvPr/>
          </p:nvSpPr>
          <p:spPr bwMode="auto">
            <a:xfrm>
              <a:off x="2505974" y="5575299"/>
              <a:ext cx="960438" cy="344487"/>
            </a:xfrm>
            <a:prstGeom prst="rect">
              <a:avLst/>
            </a:prstGeom>
            <a:solidFill>
              <a:srgbClr val="E2FFC5"/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 err="1">
                  <a:solidFill>
                    <a:srgbClr val="006600"/>
                  </a:solidFill>
                </a:rPr>
                <a:t>rs</a:t>
              </a:r>
              <a:endParaRPr lang="en-US" sz="2400" dirty="0">
                <a:solidFill>
                  <a:srgbClr val="006600"/>
                </a:solidFill>
              </a:endParaRPr>
            </a:p>
          </p:txBody>
        </p:sp>
        <p:sp>
          <p:nvSpPr>
            <p:cNvPr id="69" name="Rectangle 62"/>
            <p:cNvSpPr>
              <a:spLocks noChangeArrowheads="1"/>
            </p:cNvSpPr>
            <p:nvPr/>
          </p:nvSpPr>
          <p:spPr bwMode="auto">
            <a:xfrm>
              <a:off x="3462070" y="5575299"/>
              <a:ext cx="960438" cy="344487"/>
            </a:xfrm>
            <a:prstGeom prst="rect">
              <a:avLst/>
            </a:prstGeom>
            <a:solidFill>
              <a:schemeClr val="accent6">
                <a:lumMod val="20000"/>
                <a:lumOff val="80000"/>
              </a:schemeClr>
            </a:solidFill>
            <a:ln w="12700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anchor="ctr">
              <a:noAutofit/>
            </a:bodyPr>
            <a:lstStyle/>
            <a:p>
              <a:pPr algn="ctr"/>
              <a:r>
                <a:rPr lang="en-US" sz="2400" dirty="0">
                  <a:solidFill>
                    <a:srgbClr val="C00000"/>
                  </a:solidFill>
                </a:rPr>
                <a:t>rd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7837000"/>
      </p:ext>
    </p:extLst>
  </p:cSld>
  <p:clrMapOvr>
    <a:masterClrMapping/>
  </p:clrMapOvr>
  <p:transition>
    <p:fade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6B00701839A694C99426BB45CC69360" ma:contentTypeVersion="11" ma:contentTypeDescription="Create a new document." ma:contentTypeScope="" ma:versionID="d1659c6412ddb937be45051f5b05946a">
  <xsd:schema xmlns:xsd="http://www.w3.org/2001/XMLSchema" xmlns:xs="http://www.w3.org/2001/XMLSchema" xmlns:p="http://schemas.microsoft.com/office/2006/metadata/properties" xmlns:ns3="b60769e2-796d-4bcb-9a3b-3cbc09cb3c87" targetNamespace="http://schemas.microsoft.com/office/2006/metadata/properties" ma:root="true" ma:fieldsID="3e647e19b5ee986f9d15bed10aaf92fb" ns3:_="">
    <xsd:import namespace="b60769e2-796d-4bcb-9a3b-3cbc09cb3c8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0769e2-796d-4bcb-9a3b-3cbc09cb3c8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MediaServiceAuto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E08B7277-2941-4984-BB6C-2C9E6E5A86B0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purl.org/dc/terms/"/>
    <ds:schemaRef ds:uri="b60769e2-796d-4bcb-9a3b-3cbc09cb3c87"/>
    <ds:schemaRef ds:uri="http://schemas.microsoft.com/office/2006/documentManagement/types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81E8D9A1-DB97-4D70-A932-FD4E52A83E1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0769e2-796d-4bcb-9a3b-3cbc09cb3c8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4D91726-9EFD-449B-9C44-18781FF5F13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20159</TotalTime>
  <Words>3210</Words>
  <Application>Microsoft Office PowerPoint</Application>
  <PresentationFormat>On-screen Show (4:3)</PresentationFormat>
  <Paragraphs>1245</Paragraphs>
  <Slides>41</Slides>
  <Notes>39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41</vt:i4>
      </vt:variant>
    </vt:vector>
  </HeadingPairs>
  <TitlesOfParts>
    <vt:vector size="50" baseType="lpstr">
      <vt:lpstr>Arial</vt:lpstr>
      <vt:lpstr>Calibri</vt:lpstr>
      <vt:lpstr>Courier New</vt:lpstr>
      <vt:lpstr>Symbol</vt:lpstr>
      <vt:lpstr>Times New Roman</vt:lpstr>
      <vt:lpstr>Verdana</vt:lpstr>
      <vt:lpstr>Wingdings</vt:lpstr>
      <vt:lpstr>Wingdings 2</vt:lpstr>
      <vt:lpstr>Clarity</vt:lpstr>
      <vt:lpstr>http://www.comp.nus.edu.sg/~cs2100/</vt:lpstr>
      <vt:lpstr>Questions?</vt:lpstr>
      <vt:lpstr>Lecture #12: Processor: Control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End of File</vt:lpstr>
    </vt:vector>
  </TitlesOfParts>
  <Company>SoC, NUS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CS2100 Computer Organisation</dc:title>
  <dc:subject>Week 1</dc:subject>
  <dc:creator>Aaron Tan</dc:creator>
  <cp:lastModifiedBy>Song Kai</cp:lastModifiedBy>
  <cp:revision>2167</cp:revision>
  <cp:lastPrinted>2018-02-19T02:38:18Z</cp:lastPrinted>
  <dcterms:created xsi:type="dcterms:W3CDTF">1998-09-05T15:03:32Z</dcterms:created>
  <dcterms:modified xsi:type="dcterms:W3CDTF">2025-01-08T08:48:00Z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emplateType">
    <vt:i4>1</vt:i4>
  </property>
  <property fmtid="{D5CDD505-2E9C-101B-9397-08002B2CF9AE}" pid="3" name="GraphicType">
    <vt:i4>1</vt:i4>
  </property>
  <property fmtid="{D5CDD505-2E9C-101B-9397-08002B2CF9AE}" pid="4" name="Compression">
    <vt:i4>100</vt:i4>
  </property>
  <property fmtid="{D5CDD505-2E9C-101B-9397-08002B2CF9AE}" pid="5" name="ScreenSize">
    <vt:i4>3</vt:i4>
  </property>
  <property fmtid="{D5CDD505-2E9C-101B-9397-08002B2CF9AE}" pid="6" name="ScreenUsage">
    <vt:i4>3</vt:i4>
  </property>
  <property fmtid="{D5CDD505-2E9C-101B-9397-08002B2CF9AE}" pid="7" name="MailAddress">
    <vt:lpwstr>tantc@comp.nus.edu.sg</vt:lpwstr>
  </property>
  <property fmtid="{D5CDD505-2E9C-101B-9397-08002B2CF9AE}" pid="8" name="HomePage">
    <vt:lpwstr>http://www.comp.nus.edu.sg/~tantc</vt:lpwstr>
  </property>
  <property fmtid="{D5CDD505-2E9C-101B-9397-08002B2CF9AE}" pid="9" name="Other">
    <vt:lpwstr/>
  </property>
  <property fmtid="{D5CDD505-2E9C-101B-9397-08002B2CF9AE}" pid="10" name="DownloadOriginal">
    <vt:bool>false</vt:bool>
  </property>
  <property fmtid="{D5CDD505-2E9C-101B-9397-08002B2CF9AE}" pid="11" name="DownloadIEButton">
    <vt:bool>false</vt:bool>
  </property>
  <property fmtid="{D5CDD505-2E9C-101B-9397-08002B2CF9AE}" pid="12" name="UseBrowserColor">
    <vt:bool>true</vt:bool>
  </property>
  <property fmtid="{D5CDD505-2E9C-101B-9397-08002B2CF9AE}" pid="13" name="BackColor">
    <vt:i4>15132390</vt:i4>
  </property>
  <property fmtid="{D5CDD505-2E9C-101B-9397-08002B2CF9AE}" pid="14" name="TextColor">
    <vt:i4>0</vt:i4>
  </property>
  <property fmtid="{D5CDD505-2E9C-101B-9397-08002B2CF9AE}" pid="15" name="LinkColor">
    <vt:i4>16711782</vt:i4>
  </property>
  <property fmtid="{D5CDD505-2E9C-101B-9397-08002B2CF9AE}" pid="16" name="VisitedColor">
    <vt:i4>10040268</vt:i4>
  </property>
  <property fmtid="{D5CDD505-2E9C-101B-9397-08002B2CF9AE}" pid="17" name="TransparentButton">
    <vt:i4>0</vt:i4>
  </property>
  <property fmtid="{D5CDD505-2E9C-101B-9397-08002B2CF9AE}" pid="18" name="ButtonType">
    <vt:i4>3</vt:i4>
  </property>
  <property fmtid="{D5CDD505-2E9C-101B-9397-08002B2CF9AE}" pid="19" name="ShowNotes">
    <vt:bool>false</vt:bool>
  </property>
  <property fmtid="{D5CDD505-2E9C-101B-9397-08002B2CF9AE}" pid="20" name="NavBtnPos">
    <vt:i4>1</vt:i4>
  </property>
  <property fmtid="{D5CDD505-2E9C-101B-9397-08002B2CF9AE}" pid="21" name="OutputDir">
    <vt:lpwstr>C:\My Documents</vt:lpwstr>
  </property>
  <property fmtid="{D5CDD505-2E9C-101B-9397-08002B2CF9AE}" pid="22" name="ContentTypeId">
    <vt:lpwstr>0x01010006B00701839A694C99426BB45CC69360</vt:lpwstr>
  </property>
</Properties>
</file>