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1"/>
  </p:notesMasterIdLst>
  <p:handoutMasterIdLst>
    <p:handoutMasterId r:id="rId32"/>
  </p:handoutMasterIdLst>
  <p:sldIdLst>
    <p:sldId id="256" r:id="rId2"/>
    <p:sldId id="621" r:id="rId3"/>
    <p:sldId id="513" r:id="rId4"/>
    <p:sldId id="522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06" r:id="rId13"/>
    <p:sldId id="523" r:id="rId14"/>
    <p:sldId id="524" r:id="rId15"/>
    <p:sldId id="525" r:id="rId16"/>
    <p:sldId id="526" r:id="rId17"/>
    <p:sldId id="527" r:id="rId18"/>
    <p:sldId id="528" r:id="rId19"/>
    <p:sldId id="529" r:id="rId20"/>
    <p:sldId id="530" r:id="rId21"/>
    <p:sldId id="531" r:id="rId22"/>
    <p:sldId id="532" r:id="rId23"/>
    <p:sldId id="533" r:id="rId24"/>
    <p:sldId id="534" r:id="rId25"/>
    <p:sldId id="535" r:id="rId26"/>
    <p:sldId id="536" r:id="rId27"/>
    <p:sldId id="537" r:id="rId28"/>
    <p:sldId id="538" r:id="rId29"/>
    <p:sldId id="308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CC6600"/>
    <a:srgbClr val="FFFFCC"/>
    <a:srgbClr val="E5E5FF"/>
    <a:srgbClr val="E2FFC5"/>
    <a:srgbClr val="CCCCFF"/>
    <a:srgbClr val="CCFF99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01B95-5CC2-4018-94E9-19C8E3E90E91}" v="4" dt="2025-01-08T09:09:00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686" autoAdjust="0"/>
    <p:restoredTop sz="91557" autoAdjust="0"/>
  </p:normalViewPr>
  <p:slideViewPr>
    <p:cSldViewPr snapToGrid="0">
      <p:cViewPr varScale="1">
        <p:scale>
          <a:sx n="81" d="100"/>
          <a:sy n="81" d="100"/>
        </p:scale>
        <p:origin x="96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28901B95-5CC2-4018-94E9-19C8E3E90E91}"/>
    <pc:docChg chg="custSel addSld delSld modSld modMainMaster">
      <pc:chgData name="Song Kai" userId="012566e0-30ff-4e17-bc5d-803a8d22ce41" providerId="ADAL" clId="{28901B95-5CC2-4018-94E9-19C8E3E90E91}" dt="2025-01-08T09:09:25.684" v="9" actId="478"/>
      <pc:docMkLst>
        <pc:docMk/>
      </pc:docMkLst>
      <pc:sldChg chg="delSp mod">
        <pc:chgData name="Song Kai" userId="012566e0-30ff-4e17-bc5d-803a8d22ce41" providerId="ADAL" clId="{28901B95-5CC2-4018-94E9-19C8E3E90E91}" dt="2025-01-08T07:06:11.010" v="3" actId="478"/>
        <pc:sldMkLst>
          <pc:docMk/>
          <pc:sldMk cId="0" sldId="256"/>
        </pc:sldMkLst>
        <pc:spChg chg="del">
          <ac:chgData name="Song Kai" userId="012566e0-30ff-4e17-bc5d-803a8d22ce41" providerId="ADAL" clId="{28901B95-5CC2-4018-94E9-19C8E3E90E91}" dt="2025-01-08T07:06:11.010" v="3" actId="478"/>
          <ac:spMkLst>
            <pc:docMk/>
            <pc:sldMk cId="0" sldId="256"/>
            <ac:spMk id="4" creationId="{00000000-0000-0000-0000-000000000000}"/>
          </ac:spMkLst>
        </pc:spChg>
      </pc:sldChg>
      <pc:sldChg chg="add del">
        <pc:chgData name="Song Kai" userId="012566e0-30ff-4e17-bc5d-803a8d22ce41" providerId="ADAL" clId="{28901B95-5CC2-4018-94E9-19C8E3E90E91}" dt="2025-01-08T09:09:02.357" v="5" actId="47"/>
        <pc:sldMkLst>
          <pc:docMk/>
          <pc:sldMk cId="2980677409" sldId="620"/>
        </pc:sldMkLst>
      </pc:sldChg>
      <pc:sldChg chg="add">
        <pc:chgData name="Song Kai" userId="012566e0-30ff-4e17-bc5d-803a8d22ce41" providerId="ADAL" clId="{28901B95-5CC2-4018-94E9-19C8E3E90E91}" dt="2025-01-08T09:09:00.637" v="4"/>
        <pc:sldMkLst>
          <pc:docMk/>
          <pc:sldMk cId="3163111395" sldId="621"/>
        </pc:sldMkLst>
      </pc:sldChg>
      <pc:sldMasterChg chg="addSp delSp modSp mod">
        <pc:chgData name="Song Kai" userId="012566e0-30ff-4e17-bc5d-803a8d22ce41" providerId="ADAL" clId="{28901B95-5CC2-4018-94E9-19C8E3E90E91}" dt="2025-01-08T09:09:25.684" v="9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28901B95-5CC2-4018-94E9-19C8E3E90E91}" dt="2025-01-08T09:09:25.684" v="9" actId="478"/>
          <ac:spMkLst>
            <pc:docMk/>
            <pc:sldMasterMk cId="0" sldId="2147485087"/>
            <ac:spMk id="9" creationId="{4F41F485-1324-7195-CE59-6183957E034A}"/>
          </ac:spMkLst>
        </pc:spChg>
        <pc:picChg chg="mod">
          <ac:chgData name="Song Kai" userId="012566e0-30ff-4e17-bc5d-803a8d22ce41" providerId="ADAL" clId="{28901B95-5CC2-4018-94E9-19C8E3E90E91}" dt="2025-01-08T09:09:22.540" v="8" actId="1076"/>
          <ac:picMkLst>
            <pc:docMk/>
            <pc:sldMasterMk cId="0" sldId="2147485087"/>
            <ac:picMk id="8" creationId="{00000000-0000-0000-0000-00000000000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41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81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113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81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92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10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9466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968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33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58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893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600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23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800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221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940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866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965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17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24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44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51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14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45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27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8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Sequential Logic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5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Flip-flop input functions: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1800" b="1" i="1" dirty="0">
                <a:solidFill>
                  <a:srgbClr val="0000CC"/>
                </a:solidFill>
              </a:rPr>
              <a:t>	JA</a:t>
            </a:r>
            <a:r>
              <a:rPr lang="en-US" sz="1800" b="1" dirty="0">
                <a:solidFill>
                  <a:srgbClr val="0000CC"/>
                </a:solidFill>
              </a:rPr>
              <a:t> = </a:t>
            </a:r>
            <a:r>
              <a:rPr lang="en-US" sz="1800" b="1" i="1" dirty="0" err="1">
                <a:solidFill>
                  <a:srgbClr val="0000CC"/>
                </a:solidFill>
              </a:rPr>
              <a:t>B∙x</a:t>
            </a:r>
            <a:r>
              <a:rPr lang="en-US" sz="1800" b="1" i="1" dirty="0">
                <a:solidFill>
                  <a:srgbClr val="0000CC"/>
                </a:solidFill>
              </a:rPr>
              <a:t>'</a:t>
            </a:r>
            <a:r>
              <a:rPr lang="en-US" sz="1800" b="1" dirty="0">
                <a:solidFill>
                  <a:srgbClr val="0000CC"/>
                </a:solidFill>
              </a:rPr>
              <a:t>		</a:t>
            </a:r>
            <a:r>
              <a:rPr lang="en-US" sz="1800" b="1" i="1" dirty="0">
                <a:solidFill>
                  <a:srgbClr val="0000CC"/>
                </a:solidFill>
              </a:rPr>
              <a:t>JB</a:t>
            </a:r>
            <a:r>
              <a:rPr lang="en-US" sz="1800" b="1" dirty="0">
                <a:solidFill>
                  <a:srgbClr val="0000CC"/>
                </a:solidFill>
              </a:rPr>
              <a:t> = </a:t>
            </a:r>
            <a:r>
              <a:rPr lang="en-US" sz="1800" b="1" i="1" dirty="0">
                <a:solidFill>
                  <a:srgbClr val="0000CC"/>
                </a:solidFill>
              </a:rPr>
              <a:t>x</a:t>
            </a:r>
            <a:endParaRPr lang="en-US" sz="1800" b="1" dirty="0">
              <a:solidFill>
                <a:srgbClr val="0000CC"/>
              </a:solidFill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1800" b="1" i="1" dirty="0">
                <a:solidFill>
                  <a:srgbClr val="0000CC"/>
                </a:solidFill>
              </a:rPr>
              <a:t>	KA</a:t>
            </a:r>
            <a:r>
              <a:rPr lang="en-US" sz="1800" b="1" dirty="0">
                <a:solidFill>
                  <a:srgbClr val="0000CC"/>
                </a:solidFill>
              </a:rPr>
              <a:t> = </a:t>
            </a:r>
            <a:r>
              <a:rPr lang="en-US" sz="1800" b="1" i="1" dirty="0" err="1">
                <a:solidFill>
                  <a:srgbClr val="0000CC"/>
                </a:solidFill>
              </a:rPr>
              <a:t>B∙x</a:t>
            </a:r>
            <a:r>
              <a:rPr lang="en-US" sz="1800" b="1" dirty="0">
                <a:solidFill>
                  <a:srgbClr val="0000CC"/>
                </a:solidFill>
              </a:rPr>
              <a:t>		</a:t>
            </a:r>
            <a:r>
              <a:rPr lang="en-US" sz="1800" b="1" i="1" dirty="0">
                <a:solidFill>
                  <a:srgbClr val="0000CC"/>
                </a:solidFill>
              </a:rPr>
              <a:t>KB</a:t>
            </a:r>
            <a:r>
              <a:rPr lang="en-US" sz="1800" b="1" dirty="0">
                <a:solidFill>
                  <a:srgbClr val="0000CC"/>
                </a:solidFill>
              </a:rPr>
              <a:t> = (</a:t>
            </a:r>
            <a:r>
              <a:rPr lang="en-US" sz="1800" b="1" i="1" dirty="0">
                <a:solidFill>
                  <a:srgbClr val="0000CC"/>
                </a:solidFill>
              </a:rPr>
              <a:t>A</a:t>
            </a:r>
            <a:r>
              <a:rPr lang="en-US" sz="1800" b="1" dirty="0">
                <a:solidFill>
                  <a:srgbClr val="0000CC"/>
                </a:solidFill>
              </a:rPr>
              <a:t> </a:t>
            </a:r>
            <a:r>
              <a:rPr lang="en-US" sz="1800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sz="1800" b="1" dirty="0">
                <a:solidFill>
                  <a:srgbClr val="0000CC"/>
                </a:solidFill>
              </a:rPr>
              <a:t> </a:t>
            </a:r>
            <a:r>
              <a:rPr lang="en-US" sz="1800" b="1" i="1" dirty="0">
                <a:solidFill>
                  <a:srgbClr val="0000CC"/>
                </a:solidFill>
              </a:rPr>
              <a:t>x</a:t>
            </a:r>
            <a:r>
              <a:rPr lang="en-US" sz="1800" b="1" dirty="0">
                <a:solidFill>
                  <a:srgbClr val="0000CC"/>
                </a:solidFill>
              </a:rPr>
              <a:t>)</a:t>
            </a:r>
            <a:r>
              <a:rPr lang="en-US" sz="1800" b="1" i="1" dirty="0">
                <a:solidFill>
                  <a:srgbClr val="0000CC"/>
                </a:solidFill>
              </a:rPr>
              <a:t>'</a:t>
            </a:r>
            <a:endParaRPr lang="en-US" sz="1800" b="1" dirty="0">
              <a:solidFill>
                <a:srgbClr val="0000CC"/>
              </a:solidFill>
            </a:endParaRP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Logic diagram:</a:t>
            </a:r>
          </a:p>
        </p:txBody>
      </p:sp>
      <p:grpSp>
        <p:nvGrpSpPr>
          <p:cNvPr id="96" name="Group 76"/>
          <p:cNvGrpSpPr>
            <a:grpSpLocks/>
          </p:cNvGrpSpPr>
          <p:nvPr/>
        </p:nvGrpSpPr>
        <p:grpSpPr bwMode="auto">
          <a:xfrm>
            <a:off x="2895600" y="2819400"/>
            <a:ext cx="3692525" cy="2913063"/>
            <a:chOff x="2895600" y="2819400"/>
            <a:chExt cx="3692525" cy="2913063"/>
          </a:xfrm>
        </p:grpSpPr>
        <p:grpSp>
          <p:nvGrpSpPr>
            <p:cNvPr id="97" name="Group 119"/>
            <p:cNvGrpSpPr>
              <a:grpSpLocks/>
            </p:cNvGrpSpPr>
            <p:nvPr/>
          </p:nvGrpSpPr>
          <p:grpSpPr bwMode="auto">
            <a:xfrm>
              <a:off x="2895600" y="2819400"/>
              <a:ext cx="3692525" cy="2913063"/>
              <a:chOff x="2623" y="1968"/>
              <a:chExt cx="2326" cy="1835"/>
            </a:xfrm>
          </p:grpSpPr>
          <p:sp>
            <p:nvSpPr>
              <p:cNvPr id="100" name="Line 120"/>
              <p:cNvSpPr>
                <a:spLocks noChangeShapeType="1"/>
              </p:cNvSpPr>
              <p:nvPr/>
            </p:nvSpPr>
            <p:spPr bwMode="auto">
              <a:xfrm>
                <a:off x="2928" y="2928"/>
                <a:ext cx="17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121"/>
              <p:cNvSpPr>
                <a:spLocks noChangeShapeType="1"/>
              </p:cNvSpPr>
              <p:nvPr/>
            </p:nvSpPr>
            <p:spPr bwMode="auto">
              <a:xfrm>
                <a:off x="3312" y="2208"/>
                <a:ext cx="0" cy="12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Text Box 122"/>
              <p:cNvSpPr txBox="1">
                <a:spLocks noChangeArrowheads="1"/>
              </p:cNvSpPr>
              <p:nvPr/>
            </p:nvSpPr>
            <p:spPr bwMode="auto">
              <a:xfrm>
                <a:off x="4752" y="3552"/>
                <a:ext cx="18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x</a:t>
                </a:r>
              </a:p>
            </p:txBody>
          </p:sp>
          <p:sp>
            <p:nvSpPr>
              <p:cNvPr id="103" name="Line 123"/>
              <p:cNvSpPr>
                <a:spLocks noChangeShapeType="1"/>
              </p:cNvSpPr>
              <p:nvPr/>
            </p:nvSpPr>
            <p:spPr bwMode="auto">
              <a:xfrm flipV="1">
                <a:off x="2736" y="2784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24"/>
              <p:cNvSpPr>
                <a:spLocks noChangeShapeType="1"/>
              </p:cNvSpPr>
              <p:nvPr/>
            </p:nvSpPr>
            <p:spPr bwMode="auto">
              <a:xfrm flipH="1" flipV="1">
                <a:off x="3072" y="2784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25"/>
              <p:cNvSpPr>
                <a:spLocks noChangeShapeType="1"/>
              </p:cNvSpPr>
              <p:nvPr/>
            </p:nvSpPr>
            <p:spPr bwMode="auto">
              <a:xfrm>
                <a:off x="2928" y="2784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126"/>
              <p:cNvSpPr>
                <a:spLocks noChangeShapeType="1"/>
              </p:cNvSpPr>
              <p:nvPr/>
            </p:nvSpPr>
            <p:spPr bwMode="auto">
              <a:xfrm>
                <a:off x="2688" y="3312"/>
                <a:ext cx="0" cy="4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127"/>
              <p:cNvSpPr>
                <a:spLocks noChangeShapeType="1"/>
              </p:cNvSpPr>
              <p:nvPr/>
            </p:nvSpPr>
            <p:spPr bwMode="auto">
              <a:xfrm>
                <a:off x="3312" y="2208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28"/>
              <p:cNvSpPr>
                <a:spLocks noChangeShapeType="1"/>
              </p:cNvSpPr>
              <p:nvPr/>
            </p:nvSpPr>
            <p:spPr bwMode="auto">
              <a:xfrm>
                <a:off x="2784" y="3504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Oval 129"/>
              <p:cNvSpPr>
                <a:spLocks noChangeArrowheads="1"/>
              </p:cNvSpPr>
              <p:nvPr/>
            </p:nvSpPr>
            <p:spPr bwMode="auto">
              <a:xfrm>
                <a:off x="3868" y="2906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Oval 130"/>
              <p:cNvSpPr>
                <a:spLocks noChangeArrowheads="1"/>
              </p:cNvSpPr>
              <p:nvPr/>
            </p:nvSpPr>
            <p:spPr bwMode="auto">
              <a:xfrm>
                <a:off x="3959" y="2191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Oval 131"/>
              <p:cNvSpPr>
                <a:spLocks noChangeArrowheads="1"/>
              </p:cNvSpPr>
              <p:nvPr/>
            </p:nvSpPr>
            <p:spPr bwMode="auto">
              <a:xfrm>
                <a:off x="3047" y="2047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Oval 132"/>
              <p:cNvSpPr>
                <a:spLocks noChangeArrowheads="1"/>
              </p:cNvSpPr>
              <p:nvPr/>
            </p:nvSpPr>
            <p:spPr bwMode="auto">
              <a:xfrm>
                <a:off x="4006" y="3491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Text Box 133"/>
              <p:cNvSpPr txBox="1">
                <a:spLocks noChangeArrowheads="1"/>
              </p:cNvSpPr>
              <p:nvPr/>
            </p:nvSpPr>
            <p:spPr bwMode="auto">
              <a:xfrm>
                <a:off x="3984" y="2064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</a:t>
                </a:r>
              </a:p>
            </p:txBody>
          </p:sp>
          <p:sp>
            <p:nvSpPr>
              <p:cNvPr id="114" name="Text Box 13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</a:t>
                </a:r>
              </a:p>
            </p:txBody>
          </p:sp>
          <p:sp>
            <p:nvSpPr>
              <p:cNvPr id="115" name="Text Box 135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9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CP</a:t>
                </a:r>
              </a:p>
            </p:txBody>
          </p:sp>
          <p:grpSp>
            <p:nvGrpSpPr>
              <p:cNvPr id="116" name="Group 136"/>
              <p:cNvGrpSpPr>
                <a:grpSpLocks/>
              </p:cNvGrpSpPr>
              <p:nvPr/>
            </p:nvGrpSpPr>
            <p:grpSpPr bwMode="auto">
              <a:xfrm>
                <a:off x="2640" y="2400"/>
                <a:ext cx="514" cy="419"/>
                <a:chOff x="4848" y="1549"/>
                <a:chExt cx="514" cy="419"/>
              </a:xfrm>
            </p:grpSpPr>
            <p:sp>
              <p:nvSpPr>
                <p:cNvPr id="160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5184" y="177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J</a:t>
                  </a:r>
                </a:p>
              </p:txBody>
            </p:sp>
            <p:sp>
              <p:nvSpPr>
                <p:cNvPr id="161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5136" y="1549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162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4848" y="1549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grpSp>
              <p:nvGrpSpPr>
                <p:cNvPr id="163" name="Group 140"/>
                <p:cNvGrpSpPr>
                  <a:grpSpLocks/>
                </p:cNvGrpSpPr>
                <p:nvPr/>
              </p:nvGrpSpPr>
              <p:grpSpPr bwMode="auto">
                <a:xfrm rot="-5400000">
                  <a:off x="4937" y="1495"/>
                  <a:ext cx="336" cy="514"/>
                  <a:chOff x="4080" y="1115"/>
                  <a:chExt cx="336" cy="514"/>
                </a:xfrm>
              </p:grpSpPr>
              <p:sp>
                <p:nvSpPr>
                  <p:cNvPr id="165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115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" name="AutoShape 14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056" y="1369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4848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K</a:t>
                  </a:r>
                </a:p>
              </p:txBody>
            </p:sp>
          </p:grpSp>
          <p:grpSp>
            <p:nvGrpSpPr>
              <p:cNvPr id="117" name="Group 144"/>
              <p:cNvGrpSpPr>
                <a:grpSpLocks/>
              </p:cNvGrpSpPr>
              <p:nvPr/>
            </p:nvGrpSpPr>
            <p:grpSpPr bwMode="auto">
              <a:xfrm>
                <a:off x="3600" y="2400"/>
                <a:ext cx="514" cy="419"/>
                <a:chOff x="4848" y="1549"/>
                <a:chExt cx="514" cy="419"/>
              </a:xfrm>
            </p:grpSpPr>
            <p:sp>
              <p:nvSpPr>
                <p:cNvPr id="153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5184" y="177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J</a:t>
                  </a:r>
                </a:p>
              </p:txBody>
            </p:sp>
            <p:sp>
              <p:nvSpPr>
                <p:cNvPr id="154" name="Text Box 146"/>
                <p:cNvSpPr txBox="1">
                  <a:spLocks noChangeArrowheads="1"/>
                </p:cNvSpPr>
                <p:nvPr/>
              </p:nvSpPr>
              <p:spPr bwMode="auto">
                <a:xfrm>
                  <a:off x="5136" y="1549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155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4848" y="1549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grpSp>
              <p:nvGrpSpPr>
                <p:cNvPr id="156" name="Group 148"/>
                <p:cNvGrpSpPr>
                  <a:grpSpLocks/>
                </p:cNvGrpSpPr>
                <p:nvPr/>
              </p:nvGrpSpPr>
              <p:grpSpPr bwMode="auto">
                <a:xfrm rot="-5400000">
                  <a:off x="4937" y="1495"/>
                  <a:ext cx="336" cy="514"/>
                  <a:chOff x="4080" y="1115"/>
                  <a:chExt cx="336" cy="514"/>
                </a:xfrm>
              </p:grpSpPr>
              <p:sp>
                <p:nvSpPr>
                  <p:cNvPr id="158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115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9" name="AutoShape 15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056" y="1369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7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4848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K</a:t>
                  </a:r>
                </a:p>
              </p:txBody>
            </p:sp>
          </p:grpSp>
          <p:sp>
            <p:nvSpPr>
              <p:cNvPr id="118" name="Line 152"/>
              <p:cNvSpPr>
                <a:spLocks noChangeShapeType="1"/>
              </p:cNvSpPr>
              <p:nvPr/>
            </p:nvSpPr>
            <p:spPr bwMode="auto">
              <a:xfrm flipH="1" flipV="1">
                <a:off x="3696" y="278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Line 153"/>
              <p:cNvSpPr>
                <a:spLocks noChangeShapeType="1"/>
              </p:cNvSpPr>
              <p:nvPr/>
            </p:nvSpPr>
            <p:spPr bwMode="auto">
              <a:xfrm flipH="1" flipV="1">
                <a:off x="4032" y="2784"/>
                <a:ext cx="0" cy="100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54"/>
              <p:cNvSpPr>
                <a:spLocks noChangeShapeType="1"/>
              </p:cNvSpPr>
              <p:nvPr/>
            </p:nvSpPr>
            <p:spPr bwMode="auto">
              <a:xfrm>
                <a:off x="3888" y="2784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55"/>
              <p:cNvSpPr>
                <a:spLocks noChangeShapeType="1"/>
              </p:cNvSpPr>
              <p:nvPr/>
            </p:nvSpPr>
            <p:spPr bwMode="auto">
              <a:xfrm flipH="1">
                <a:off x="3072" y="1968"/>
                <a:ext cx="0" cy="4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56"/>
              <p:cNvSpPr>
                <a:spLocks noChangeShapeType="1"/>
              </p:cNvSpPr>
              <p:nvPr/>
            </p:nvSpPr>
            <p:spPr bwMode="auto">
              <a:xfrm flipH="1">
                <a:off x="3984" y="1968"/>
                <a:ext cx="0" cy="4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" name="Group 157"/>
              <p:cNvGrpSpPr>
                <a:grpSpLocks/>
              </p:cNvGrpSpPr>
              <p:nvPr/>
            </p:nvGrpSpPr>
            <p:grpSpPr bwMode="auto">
              <a:xfrm>
                <a:off x="4294" y="3552"/>
                <a:ext cx="215" cy="192"/>
                <a:chOff x="4438" y="3286"/>
                <a:chExt cx="215" cy="192"/>
              </a:xfrm>
            </p:grpSpPr>
            <p:sp>
              <p:nvSpPr>
                <p:cNvPr id="151" name="AutoShape 15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4478" y="3303"/>
                  <a:ext cx="192" cy="158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Oval 159"/>
                <p:cNvSpPr>
                  <a:spLocks noChangeArrowheads="1"/>
                </p:cNvSpPr>
                <p:nvPr/>
              </p:nvSpPr>
              <p:spPr bwMode="auto">
                <a:xfrm flipH="1">
                  <a:off x="4438" y="3356"/>
                  <a:ext cx="57" cy="5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4" name="AutoShape 160"/>
              <p:cNvSpPr>
                <a:spLocks noChangeArrowheads="1"/>
              </p:cNvSpPr>
              <p:nvPr/>
            </p:nvSpPr>
            <p:spPr bwMode="auto">
              <a:xfrm rot="-5400000">
                <a:off x="2944" y="3087"/>
                <a:ext cx="247" cy="217"/>
              </a:xfrm>
              <a:prstGeom prst="flowChartDelay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AutoShape 161"/>
              <p:cNvSpPr>
                <a:spLocks noChangeArrowheads="1"/>
              </p:cNvSpPr>
              <p:nvPr/>
            </p:nvSpPr>
            <p:spPr bwMode="auto">
              <a:xfrm rot="-5400000">
                <a:off x="2608" y="3087"/>
                <a:ext cx="247" cy="217"/>
              </a:xfrm>
              <a:prstGeom prst="flowChartDelay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6" name="Group 162"/>
              <p:cNvGrpSpPr>
                <a:grpSpLocks/>
              </p:cNvGrpSpPr>
              <p:nvPr/>
            </p:nvGrpSpPr>
            <p:grpSpPr bwMode="auto">
              <a:xfrm rot="-5400000">
                <a:off x="3567" y="3057"/>
                <a:ext cx="280" cy="213"/>
                <a:chOff x="4608" y="3648"/>
                <a:chExt cx="280" cy="213"/>
              </a:xfrm>
            </p:grpSpPr>
            <p:grpSp>
              <p:nvGrpSpPr>
                <p:cNvPr id="143" name="Group 163"/>
                <p:cNvGrpSpPr>
                  <a:grpSpLocks/>
                </p:cNvGrpSpPr>
                <p:nvPr/>
              </p:nvGrpSpPr>
              <p:grpSpPr bwMode="auto">
                <a:xfrm>
                  <a:off x="4608" y="3648"/>
                  <a:ext cx="228" cy="213"/>
                  <a:chOff x="2279" y="2352"/>
                  <a:chExt cx="523" cy="370"/>
                </a:xfrm>
              </p:grpSpPr>
              <p:sp>
                <p:nvSpPr>
                  <p:cNvPr id="145" name="Freeform 164"/>
                  <p:cNvSpPr>
                    <a:spLocks/>
                  </p:cNvSpPr>
                  <p:nvPr/>
                </p:nvSpPr>
                <p:spPr bwMode="auto">
                  <a:xfrm>
                    <a:off x="2326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35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72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167"/>
                  <p:cNvSpPr>
                    <a:spLocks/>
                  </p:cNvSpPr>
                  <p:nvPr/>
                </p:nvSpPr>
                <p:spPr bwMode="auto">
                  <a:xfrm>
                    <a:off x="2496" y="2352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168"/>
                  <p:cNvSpPr>
                    <a:spLocks/>
                  </p:cNvSpPr>
                  <p:nvPr/>
                </p:nvSpPr>
                <p:spPr bwMode="auto">
                  <a:xfrm flipV="1">
                    <a:off x="2496" y="2520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169"/>
                  <p:cNvSpPr>
                    <a:spLocks/>
                  </p:cNvSpPr>
                  <p:nvPr/>
                </p:nvSpPr>
                <p:spPr bwMode="auto">
                  <a:xfrm>
                    <a:off x="2279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4" name="Oval 170"/>
                <p:cNvSpPr>
                  <a:spLocks noChangeArrowheads="1"/>
                </p:cNvSpPr>
                <p:nvPr/>
              </p:nvSpPr>
              <p:spPr bwMode="auto">
                <a:xfrm>
                  <a:off x="4831" y="3718"/>
                  <a:ext cx="57" cy="5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7" name="Line 171"/>
              <p:cNvSpPr>
                <a:spLocks noChangeShapeType="1"/>
              </p:cNvSpPr>
              <p:nvPr/>
            </p:nvSpPr>
            <p:spPr bwMode="auto">
              <a:xfrm>
                <a:off x="2784" y="331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Line 172"/>
              <p:cNvSpPr>
                <a:spLocks noChangeShapeType="1"/>
              </p:cNvSpPr>
              <p:nvPr/>
            </p:nvSpPr>
            <p:spPr bwMode="auto">
              <a:xfrm>
                <a:off x="3504" y="2064"/>
                <a:ext cx="0" cy="14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Line 173"/>
              <p:cNvSpPr>
                <a:spLocks noChangeShapeType="1"/>
              </p:cNvSpPr>
              <p:nvPr/>
            </p:nvSpPr>
            <p:spPr bwMode="auto">
              <a:xfrm>
                <a:off x="3120" y="331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Line 174"/>
              <p:cNvSpPr>
                <a:spLocks noChangeShapeType="1"/>
              </p:cNvSpPr>
              <p:nvPr/>
            </p:nvSpPr>
            <p:spPr bwMode="auto">
              <a:xfrm>
                <a:off x="3072" y="2064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175"/>
              <p:cNvSpPr>
                <a:spLocks noChangeShapeType="1"/>
              </p:cNvSpPr>
              <p:nvPr/>
            </p:nvSpPr>
            <p:spPr bwMode="auto">
              <a:xfrm>
                <a:off x="3504" y="350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76"/>
              <p:cNvSpPr>
                <a:spLocks noChangeShapeType="1"/>
              </p:cNvSpPr>
              <p:nvPr/>
            </p:nvSpPr>
            <p:spPr bwMode="auto">
              <a:xfrm>
                <a:off x="3744" y="3504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177"/>
              <p:cNvSpPr>
                <a:spLocks noChangeShapeType="1"/>
              </p:cNvSpPr>
              <p:nvPr/>
            </p:nvSpPr>
            <p:spPr bwMode="auto">
              <a:xfrm>
                <a:off x="3648" y="326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178"/>
              <p:cNvSpPr>
                <a:spLocks noChangeShapeType="1"/>
              </p:cNvSpPr>
              <p:nvPr/>
            </p:nvSpPr>
            <p:spPr bwMode="auto">
              <a:xfrm>
                <a:off x="3744" y="326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Oval 179"/>
              <p:cNvSpPr>
                <a:spLocks noChangeArrowheads="1"/>
              </p:cNvSpPr>
              <p:nvPr/>
            </p:nvSpPr>
            <p:spPr bwMode="auto">
              <a:xfrm>
                <a:off x="3091" y="3484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Oval 180"/>
              <p:cNvSpPr>
                <a:spLocks noChangeArrowheads="1"/>
              </p:cNvSpPr>
              <p:nvPr/>
            </p:nvSpPr>
            <p:spPr bwMode="auto">
              <a:xfrm>
                <a:off x="4592" y="3622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81"/>
              <p:cNvSpPr>
                <a:spLocks noChangeShapeType="1"/>
              </p:cNvSpPr>
              <p:nvPr/>
            </p:nvSpPr>
            <p:spPr bwMode="auto">
              <a:xfrm>
                <a:off x="3024" y="3648"/>
                <a:ext cx="127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182"/>
              <p:cNvSpPr>
                <a:spLocks noChangeShapeType="1"/>
              </p:cNvSpPr>
              <p:nvPr/>
            </p:nvSpPr>
            <p:spPr bwMode="auto">
              <a:xfrm>
                <a:off x="4512" y="3648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Line 183"/>
              <p:cNvSpPr>
                <a:spLocks noChangeShapeType="1"/>
              </p:cNvSpPr>
              <p:nvPr/>
            </p:nvSpPr>
            <p:spPr bwMode="auto">
              <a:xfrm>
                <a:off x="2688" y="3792"/>
                <a:ext cx="19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184"/>
              <p:cNvSpPr>
                <a:spLocks noChangeShapeType="1"/>
              </p:cNvSpPr>
              <p:nvPr/>
            </p:nvSpPr>
            <p:spPr bwMode="auto">
              <a:xfrm>
                <a:off x="4608" y="36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Oval 185"/>
              <p:cNvSpPr>
                <a:spLocks noChangeArrowheads="1"/>
              </p:cNvSpPr>
              <p:nvPr/>
            </p:nvSpPr>
            <p:spPr bwMode="auto">
              <a:xfrm>
                <a:off x="4001" y="3760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86"/>
              <p:cNvSpPr>
                <a:spLocks noChangeShapeType="1"/>
              </p:cNvSpPr>
              <p:nvPr/>
            </p:nvSpPr>
            <p:spPr bwMode="auto">
              <a:xfrm>
                <a:off x="3024" y="3312"/>
                <a:ext cx="0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8" name="Oval 97"/>
            <p:cNvSpPr/>
            <p:nvPr/>
          </p:nvSpPr>
          <p:spPr>
            <a:xfrm>
              <a:off x="3054350" y="34750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99" name="Oval 98"/>
            <p:cNvSpPr/>
            <p:nvPr/>
          </p:nvSpPr>
          <p:spPr>
            <a:xfrm>
              <a:off x="4567238" y="34750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0091601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#2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346416"/>
            <a:ext cx="8229600" cy="1134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Using </a:t>
            </a:r>
            <a:r>
              <a:rPr lang="en-US" i="1" dirty="0"/>
              <a:t>D</a:t>
            </a:r>
            <a:r>
              <a:rPr lang="en-US" dirty="0"/>
              <a:t> flip-flops, design the circuit based on the state table below. (</a:t>
            </a:r>
            <a:r>
              <a:rPr lang="en-US" dirty="0">
                <a:solidFill>
                  <a:srgbClr val="006600"/>
                </a:solidFill>
              </a:rPr>
              <a:t>Exercise:</a:t>
            </a:r>
            <a:r>
              <a:rPr lang="en-US" dirty="0"/>
              <a:t> Design it using </a:t>
            </a:r>
            <a:r>
              <a:rPr lang="en-US" i="1" dirty="0"/>
              <a:t>JK</a:t>
            </a:r>
            <a:r>
              <a:rPr lang="en-US" dirty="0"/>
              <a:t> flip-flops.)</a:t>
            </a:r>
          </a:p>
        </p:txBody>
      </p: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1905000" y="2481021"/>
            <a:ext cx="4876800" cy="3279775"/>
            <a:chOff x="1534" y="1877"/>
            <a:chExt cx="2435" cy="1637"/>
          </a:xfrm>
        </p:grpSpPr>
        <p:graphicFrame>
          <p:nvGraphicFramePr>
            <p:cNvPr id="13" name="Object 34"/>
            <p:cNvGraphicFramePr>
              <a:graphicFrameLocks noChangeAspect="1"/>
            </p:cNvGraphicFramePr>
            <p:nvPr/>
          </p:nvGraphicFramePr>
          <p:xfrm>
            <a:off x="1534" y="1877"/>
            <a:ext cx="2435" cy="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882960" imgH="2599560" progId="Word.Document.8">
                    <p:embed/>
                  </p:oleObj>
                </mc:Choice>
                <mc:Fallback>
                  <p:oleObj name="Document" r:id="rId3" imgW="3882960" imgH="2599560" progId="Word.Document.8">
                    <p:embed/>
                    <p:pic>
                      <p:nvPicPr>
                        <p:cNvPr id="13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4" y="1877"/>
                          <a:ext cx="2435" cy="1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Line 35"/>
            <p:cNvSpPr>
              <a:spLocks noChangeShapeType="1"/>
            </p:cNvSpPr>
            <p:nvPr/>
          </p:nvSpPr>
          <p:spPr bwMode="auto">
            <a:xfrm flipV="1">
              <a:off x="1637" y="2352"/>
              <a:ext cx="22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36"/>
            <p:cNvSpPr>
              <a:spLocks noChangeShapeType="1"/>
            </p:cNvSpPr>
            <p:nvPr/>
          </p:nvSpPr>
          <p:spPr bwMode="auto">
            <a:xfrm>
              <a:off x="1634" y="21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37"/>
            <p:cNvSpPr>
              <a:spLocks noChangeShapeType="1"/>
            </p:cNvSpPr>
            <p:nvPr/>
          </p:nvSpPr>
          <p:spPr bwMode="auto">
            <a:xfrm>
              <a:off x="2309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38"/>
            <p:cNvSpPr>
              <a:spLocks noChangeShapeType="1"/>
            </p:cNvSpPr>
            <p:nvPr/>
          </p:nvSpPr>
          <p:spPr bwMode="auto">
            <a:xfrm>
              <a:off x="2789" y="21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39"/>
            <p:cNvSpPr>
              <a:spLocks noChangeShapeType="1"/>
            </p:cNvSpPr>
            <p:nvPr/>
          </p:nvSpPr>
          <p:spPr bwMode="auto">
            <a:xfrm>
              <a:off x="3410" y="2160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87251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#2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Determine expressions for flip-flop inputs and the circuit output </a:t>
            </a:r>
            <a:r>
              <a:rPr lang="en-US" i="1" dirty="0"/>
              <a:t>y</a:t>
            </a:r>
            <a:r>
              <a:rPr lang="en-US" dirty="0"/>
              <a:t>.</a:t>
            </a:r>
          </a:p>
        </p:txBody>
      </p:sp>
      <p:grpSp>
        <p:nvGrpSpPr>
          <p:cNvPr id="109" name="Group 11"/>
          <p:cNvGrpSpPr>
            <a:grpSpLocks/>
          </p:cNvGrpSpPr>
          <p:nvPr/>
        </p:nvGrpSpPr>
        <p:grpSpPr bwMode="auto">
          <a:xfrm>
            <a:off x="609600" y="2300724"/>
            <a:ext cx="3865563" cy="2598738"/>
            <a:chOff x="1534" y="1877"/>
            <a:chExt cx="2435" cy="1637"/>
          </a:xfrm>
        </p:grpSpPr>
        <p:graphicFrame>
          <p:nvGraphicFramePr>
            <p:cNvPr id="110" name="Object 12"/>
            <p:cNvGraphicFramePr>
              <a:graphicFrameLocks noChangeAspect="1"/>
            </p:cNvGraphicFramePr>
            <p:nvPr/>
          </p:nvGraphicFramePr>
          <p:xfrm>
            <a:off x="1534" y="1877"/>
            <a:ext cx="2435" cy="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3882960" imgH="2599560" progId="Word.Document.8">
                    <p:embed/>
                  </p:oleObj>
                </mc:Choice>
                <mc:Fallback>
                  <p:oleObj name="Document" r:id="rId3" imgW="3882960" imgH="2599560" progId="Word.Document.8">
                    <p:embed/>
                    <p:pic>
                      <p:nvPicPr>
                        <p:cNvPr id="11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4" y="1877"/>
                          <a:ext cx="2435" cy="1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1" name="Line 13"/>
            <p:cNvSpPr>
              <a:spLocks noChangeShapeType="1"/>
            </p:cNvSpPr>
            <p:nvPr/>
          </p:nvSpPr>
          <p:spPr bwMode="auto">
            <a:xfrm flipV="1">
              <a:off x="1637" y="2352"/>
              <a:ext cx="22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4"/>
            <p:cNvSpPr>
              <a:spLocks noChangeShapeType="1"/>
            </p:cNvSpPr>
            <p:nvPr/>
          </p:nvSpPr>
          <p:spPr bwMode="auto">
            <a:xfrm>
              <a:off x="1634" y="21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5"/>
            <p:cNvSpPr>
              <a:spLocks noChangeShapeType="1"/>
            </p:cNvSpPr>
            <p:nvPr/>
          </p:nvSpPr>
          <p:spPr bwMode="auto">
            <a:xfrm>
              <a:off x="2309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6"/>
            <p:cNvSpPr>
              <a:spLocks noChangeShapeType="1"/>
            </p:cNvSpPr>
            <p:nvPr/>
          </p:nvSpPr>
          <p:spPr bwMode="auto">
            <a:xfrm>
              <a:off x="2789" y="21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7"/>
            <p:cNvSpPr>
              <a:spLocks noChangeShapeType="1"/>
            </p:cNvSpPr>
            <p:nvPr/>
          </p:nvSpPr>
          <p:spPr bwMode="auto">
            <a:xfrm>
              <a:off x="3410" y="2160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" name="Text Box 18"/>
          <p:cNvSpPr txBox="1">
            <a:spLocks noChangeArrowheads="1"/>
          </p:cNvSpPr>
          <p:nvPr/>
        </p:nvSpPr>
        <p:spPr bwMode="auto">
          <a:xfrm>
            <a:off x="914400" y="4967724"/>
            <a:ext cx="29718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GB" i="1"/>
              <a:t>DA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/>
              <a:t>,</a:t>
            </a:r>
            <a:r>
              <a:rPr lang="en-GB" i="1"/>
              <a:t>B</a:t>
            </a:r>
            <a:r>
              <a:rPr lang="en-GB"/>
              <a:t>,</a:t>
            </a:r>
            <a:r>
              <a:rPr lang="en-GB" i="1"/>
              <a:t>x</a:t>
            </a:r>
            <a:r>
              <a:rPr lang="en-GB"/>
              <a:t>) = </a:t>
            </a:r>
            <a:r>
              <a:rPr lang="en-GB">
                <a:latin typeface="Symbol" pitchFamily="18" charset="2"/>
              </a:rPr>
              <a:t>S</a:t>
            </a:r>
            <a:r>
              <a:rPr lang="en-GB"/>
              <a:t> m(2,4,5,6)</a:t>
            </a:r>
          </a:p>
          <a:p>
            <a:pPr eaLnBrk="0" hangingPunct="0">
              <a:spcBef>
                <a:spcPct val="20000"/>
              </a:spcBef>
            </a:pPr>
            <a:r>
              <a:rPr lang="en-GB" i="1"/>
              <a:t>DB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/>
              <a:t>,</a:t>
            </a:r>
            <a:r>
              <a:rPr lang="en-GB" i="1"/>
              <a:t>B</a:t>
            </a:r>
            <a:r>
              <a:rPr lang="en-GB"/>
              <a:t>,</a:t>
            </a:r>
            <a:r>
              <a:rPr lang="en-GB" i="1"/>
              <a:t>x</a:t>
            </a:r>
            <a:r>
              <a:rPr lang="en-GB"/>
              <a:t>) = </a:t>
            </a:r>
            <a:r>
              <a:rPr lang="en-GB">
                <a:latin typeface="Symbol" pitchFamily="18" charset="2"/>
              </a:rPr>
              <a:t>S</a:t>
            </a:r>
            <a:r>
              <a:rPr lang="en-GB"/>
              <a:t> m(1,3,5,6)</a:t>
            </a:r>
          </a:p>
          <a:p>
            <a:pPr eaLnBrk="0" hangingPunct="0">
              <a:spcBef>
                <a:spcPct val="20000"/>
              </a:spcBef>
            </a:pPr>
            <a:r>
              <a:rPr lang="en-GB" i="1"/>
              <a:t>y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/>
              <a:t>,</a:t>
            </a:r>
            <a:r>
              <a:rPr lang="en-GB" i="1"/>
              <a:t>B</a:t>
            </a:r>
            <a:r>
              <a:rPr lang="en-GB"/>
              <a:t>,</a:t>
            </a:r>
            <a:r>
              <a:rPr lang="en-GB" i="1"/>
              <a:t>x</a:t>
            </a:r>
            <a:r>
              <a:rPr lang="en-GB"/>
              <a:t>) = </a:t>
            </a:r>
            <a:r>
              <a:rPr lang="en-GB">
                <a:latin typeface="Symbol" pitchFamily="18" charset="2"/>
              </a:rPr>
              <a:t>S</a:t>
            </a:r>
            <a:r>
              <a:rPr lang="en-GB"/>
              <a:t> m(1,5)</a:t>
            </a:r>
          </a:p>
        </p:txBody>
      </p:sp>
      <p:grpSp>
        <p:nvGrpSpPr>
          <p:cNvPr id="185" name="Group 90"/>
          <p:cNvGrpSpPr>
            <a:grpSpLocks/>
          </p:cNvGrpSpPr>
          <p:nvPr/>
        </p:nvGrpSpPr>
        <p:grpSpPr bwMode="auto">
          <a:xfrm>
            <a:off x="6934200" y="2681724"/>
            <a:ext cx="1828800" cy="3079750"/>
            <a:chOff x="4368" y="1536"/>
            <a:chExt cx="1152" cy="1940"/>
          </a:xfrm>
        </p:grpSpPr>
        <p:sp>
          <p:nvSpPr>
            <p:cNvPr id="186" name="Text Box 87"/>
            <p:cNvSpPr txBox="1">
              <a:spLocks noChangeArrowheads="1"/>
            </p:cNvSpPr>
            <p:nvPr/>
          </p:nvSpPr>
          <p:spPr bwMode="auto">
            <a:xfrm>
              <a:off x="4392" y="1536"/>
              <a:ext cx="11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>
                  <a:solidFill>
                    <a:srgbClr val="0000CC"/>
                  </a:solidFill>
                </a:rPr>
                <a:t>DA = A∙B' + B∙x'</a:t>
              </a:r>
            </a:p>
          </p:txBody>
        </p:sp>
        <p:sp>
          <p:nvSpPr>
            <p:cNvPr id="187" name="Text Box 88"/>
            <p:cNvSpPr txBox="1">
              <a:spLocks noChangeArrowheads="1"/>
            </p:cNvSpPr>
            <p:nvPr/>
          </p:nvSpPr>
          <p:spPr bwMode="auto">
            <a:xfrm>
              <a:off x="4368" y="2352"/>
              <a:ext cx="115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>
                  <a:solidFill>
                    <a:srgbClr val="9900CC"/>
                  </a:solidFill>
                </a:rPr>
                <a:t>DB = A'∙x + B'∙x + A∙B∙x'</a:t>
              </a:r>
            </a:p>
          </p:txBody>
        </p:sp>
        <p:sp>
          <p:nvSpPr>
            <p:cNvPr id="188" name="Text Box 89"/>
            <p:cNvSpPr txBox="1">
              <a:spLocks noChangeArrowheads="1"/>
            </p:cNvSpPr>
            <p:nvPr/>
          </p:nvSpPr>
          <p:spPr bwMode="auto">
            <a:xfrm>
              <a:off x="4584" y="3264"/>
              <a:ext cx="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/>
                <a:t>y = B'∙x 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648200" y="2072124"/>
            <a:ext cx="2189163" cy="4237038"/>
            <a:chOff x="4648200" y="2072124"/>
            <a:chExt cx="2189163" cy="4237038"/>
          </a:xfrm>
        </p:grpSpPr>
        <p:grpSp>
          <p:nvGrpSpPr>
            <p:cNvPr id="88" name="Group 87"/>
            <p:cNvGrpSpPr/>
            <p:nvPr/>
          </p:nvGrpSpPr>
          <p:grpSpPr>
            <a:xfrm>
              <a:off x="4648200" y="2072124"/>
              <a:ext cx="2189163" cy="1493838"/>
              <a:chOff x="4648200" y="2072124"/>
              <a:chExt cx="2189163" cy="1493838"/>
            </a:xfrm>
          </p:grpSpPr>
          <p:grpSp>
            <p:nvGrpSpPr>
              <p:cNvPr id="226" name="Group 19"/>
              <p:cNvGrpSpPr>
                <a:grpSpLocks/>
              </p:cNvGrpSpPr>
              <p:nvPr/>
            </p:nvGrpSpPr>
            <p:grpSpPr bwMode="auto">
              <a:xfrm>
                <a:off x="4648200" y="2072124"/>
                <a:ext cx="2189163" cy="1493838"/>
                <a:chOff x="3600" y="1344"/>
                <a:chExt cx="1379" cy="941"/>
              </a:xfrm>
            </p:grpSpPr>
            <p:sp>
              <p:nvSpPr>
                <p:cNvPr id="231" name="Rectangle 20"/>
                <p:cNvSpPr>
                  <a:spLocks noChangeArrowheads="1"/>
                </p:cNvSpPr>
                <p:nvPr/>
              </p:nvSpPr>
              <p:spPr bwMode="auto">
                <a:xfrm>
                  <a:off x="4014" y="1680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Line 21"/>
                <p:cNvSpPr>
                  <a:spLocks noChangeShapeType="1"/>
                </p:cNvSpPr>
                <p:nvPr/>
              </p:nvSpPr>
              <p:spPr bwMode="auto">
                <a:xfrm>
                  <a:off x="4019" y="187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" name="Line 22"/>
                <p:cNvSpPr>
                  <a:spLocks noChangeShapeType="1"/>
                </p:cNvSpPr>
                <p:nvPr/>
              </p:nvSpPr>
              <p:spPr bwMode="auto">
                <a:xfrm>
                  <a:off x="4259" y="168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600" y="1869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5" name="AutoShape 24"/>
                <p:cNvSpPr>
                  <a:spLocks/>
                </p:cNvSpPr>
                <p:nvPr/>
              </p:nvSpPr>
              <p:spPr bwMode="auto">
                <a:xfrm>
                  <a:off x="3827" y="1824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" name="AutoShape 25"/>
                <p:cNvSpPr>
                  <a:spLocks/>
                </p:cNvSpPr>
                <p:nvPr/>
              </p:nvSpPr>
              <p:spPr bwMode="auto">
                <a:xfrm rot="5400000" flipV="1">
                  <a:off x="4715" y="1272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595" y="1344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827" y="1680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23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019" y="1536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40" name="AutoShape 29"/>
                <p:cNvSpPr>
                  <a:spLocks/>
                </p:cNvSpPr>
                <p:nvPr/>
              </p:nvSpPr>
              <p:spPr bwMode="auto">
                <a:xfrm rot="-5400000">
                  <a:off x="4475" y="189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355" y="2112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2" name="Line 31"/>
                <p:cNvSpPr>
                  <a:spLocks noChangeShapeType="1"/>
                </p:cNvSpPr>
                <p:nvPr/>
              </p:nvSpPr>
              <p:spPr bwMode="auto">
                <a:xfrm flipH="1" flipV="1">
                  <a:off x="3766" y="1457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3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74" y="1494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4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792" y="1393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5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067" y="187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46" name="Line 35"/>
                <p:cNvSpPr>
                  <a:spLocks noChangeShapeType="1"/>
                </p:cNvSpPr>
                <p:nvPr/>
              </p:nvSpPr>
              <p:spPr bwMode="auto">
                <a:xfrm>
                  <a:off x="4499" y="168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" name="Line 36"/>
                <p:cNvSpPr>
                  <a:spLocks noChangeShapeType="1"/>
                </p:cNvSpPr>
                <p:nvPr/>
              </p:nvSpPr>
              <p:spPr bwMode="auto">
                <a:xfrm>
                  <a:off x="4739" y="168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8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307" y="187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4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787" y="187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/>
                    <a:t>1</a:t>
                  </a:r>
                </a:p>
              </p:txBody>
            </p:sp>
            <p:sp>
              <p:nvSpPr>
                <p:cNvPr id="250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787" y="168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51" name="AutoShape 40"/>
                <p:cNvSpPr>
                  <a:spLocks noChangeArrowheads="1"/>
                </p:cNvSpPr>
                <p:nvPr/>
              </p:nvSpPr>
              <p:spPr bwMode="auto">
                <a:xfrm>
                  <a:off x="4800" y="1702"/>
                  <a:ext cx="14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2" name="AutoShape 41"/>
                <p:cNvSpPr>
                  <a:spLocks noChangeArrowheads="1"/>
                </p:cNvSpPr>
                <p:nvPr/>
              </p:nvSpPr>
              <p:spPr bwMode="auto">
                <a:xfrm rot="5400000">
                  <a:off x="4198" y="1762"/>
                  <a:ext cx="127" cy="391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7" name="Text Box 100"/>
              <p:cNvSpPr txBox="1">
                <a:spLocks noChangeArrowheads="1"/>
              </p:cNvSpPr>
              <p:nvPr/>
            </p:nvSpPr>
            <p:spPr bwMode="auto">
              <a:xfrm>
                <a:off x="5385164" y="259417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8" name="Text Box 100"/>
              <p:cNvSpPr txBox="1">
                <a:spLocks noChangeArrowheads="1"/>
              </p:cNvSpPr>
              <p:nvPr/>
            </p:nvSpPr>
            <p:spPr bwMode="auto">
              <a:xfrm>
                <a:off x="5762222" y="261431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9" name="Text Box 100"/>
              <p:cNvSpPr txBox="1">
                <a:spLocks noChangeArrowheads="1"/>
              </p:cNvSpPr>
              <p:nvPr/>
            </p:nvSpPr>
            <p:spPr bwMode="auto">
              <a:xfrm>
                <a:off x="6126578" y="261431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30" name="Text Box 100"/>
              <p:cNvSpPr txBox="1">
                <a:spLocks noChangeArrowheads="1"/>
              </p:cNvSpPr>
              <p:nvPr/>
            </p:nvSpPr>
            <p:spPr bwMode="auto">
              <a:xfrm>
                <a:off x="6141244" y="2902387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648200" y="3443724"/>
              <a:ext cx="2189163" cy="1493838"/>
              <a:chOff x="4648200" y="3443724"/>
              <a:chExt cx="2189163" cy="1493838"/>
            </a:xfrm>
          </p:grpSpPr>
          <p:grpSp>
            <p:nvGrpSpPr>
              <p:cNvPr id="198" name="Group 42"/>
              <p:cNvGrpSpPr>
                <a:grpSpLocks/>
              </p:cNvGrpSpPr>
              <p:nvPr/>
            </p:nvGrpSpPr>
            <p:grpSpPr bwMode="auto">
              <a:xfrm>
                <a:off x="4648200" y="3443724"/>
                <a:ext cx="2189163" cy="1493838"/>
                <a:chOff x="3264" y="2208"/>
                <a:chExt cx="1379" cy="941"/>
              </a:xfrm>
            </p:grpSpPr>
            <p:sp>
              <p:nvSpPr>
                <p:cNvPr id="203" name="Rectangle 43"/>
                <p:cNvSpPr>
                  <a:spLocks noChangeArrowheads="1"/>
                </p:cNvSpPr>
                <p:nvPr/>
              </p:nvSpPr>
              <p:spPr bwMode="auto">
                <a:xfrm>
                  <a:off x="3678" y="2544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" name="Line 44"/>
                <p:cNvSpPr>
                  <a:spLocks noChangeShapeType="1"/>
                </p:cNvSpPr>
                <p:nvPr/>
              </p:nvSpPr>
              <p:spPr bwMode="auto">
                <a:xfrm>
                  <a:off x="3683" y="273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" name="Line 45"/>
                <p:cNvSpPr>
                  <a:spLocks noChangeShapeType="1"/>
                </p:cNvSpPr>
                <p:nvPr/>
              </p:nvSpPr>
              <p:spPr bwMode="auto">
                <a:xfrm>
                  <a:off x="3923" y="2544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264" y="2733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07" name="AutoShape 47"/>
                <p:cNvSpPr>
                  <a:spLocks/>
                </p:cNvSpPr>
                <p:nvPr/>
              </p:nvSpPr>
              <p:spPr bwMode="auto">
                <a:xfrm>
                  <a:off x="3491" y="2688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" name="AutoShape 48"/>
                <p:cNvSpPr>
                  <a:spLocks/>
                </p:cNvSpPr>
                <p:nvPr/>
              </p:nvSpPr>
              <p:spPr bwMode="auto">
                <a:xfrm rot="5400000" flipV="1">
                  <a:off x="4379" y="213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259" y="220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1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491" y="2544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21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683" y="2400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12" name="AutoShape 52"/>
                <p:cNvSpPr>
                  <a:spLocks/>
                </p:cNvSpPr>
                <p:nvPr/>
              </p:nvSpPr>
              <p:spPr bwMode="auto">
                <a:xfrm rot="-5400000">
                  <a:off x="4139" y="276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019" y="2976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14" name="Line 54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232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338" y="2358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16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456" y="225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17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936" y="254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18" name="Line 58"/>
                <p:cNvSpPr>
                  <a:spLocks noChangeShapeType="1"/>
                </p:cNvSpPr>
                <p:nvPr/>
              </p:nvSpPr>
              <p:spPr bwMode="auto">
                <a:xfrm>
                  <a:off x="4163" y="2544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" name="Line 59"/>
                <p:cNvSpPr>
                  <a:spLocks noChangeShapeType="1"/>
                </p:cNvSpPr>
                <p:nvPr/>
              </p:nvSpPr>
              <p:spPr bwMode="auto">
                <a:xfrm>
                  <a:off x="4403" y="2544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936" y="273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2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4451" y="273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2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176" y="254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23" name="AutoShape 63"/>
                <p:cNvSpPr>
                  <a:spLocks noChangeArrowheads="1"/>
                </p:cNvSpPr>
                <p:nvPr/>
              </p:nvSpPr>
              <p:spPr bwMode="auto">
                <a:xfrm>
                  <a:off x="3950" y="2566"/>
                  <a:ext cx="14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AutoShape 64"/>
                <p:cNvSpPr>
                  <a:spLocks noChangeArrowheads="1"/>
                </p:cNvSpPr>
                <p:nvPr/>
              </p:nvSpPr>
              <p:spPr bwMode="auto">
                <a:xfrm rot="5400000">
                  <a:off x="4107" y="2452"/>
                  <a:ext cx="127" cy="391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AutoShape 65"/>
                <p:cNvSpPr>
                  <a:spLocks noChangeArrowheads="1"/>
                </p:cNvSpPr>
                <p:nvPr/>
              </p:nvSpPr>
              <p:spPr bwMode="auto">
                <a:xfrm rot="5400000">
                  <a:off x="4464" y="2724"/>
                  <a:ext cx="144" cy="192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9" name="Text Box 100"/>
              <p:cNvSpPr txBox="1">
                <a:spLocks noChangeArrowheads="1"/>
              </p:cNvSpPr>
              <p:nvPr/>
            </p:nvSpPr>
            <p:spPr bwMode="auto">
              <a:xfrm>
                <a:off x="5368927" y="427075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00" name="Text Box 100"/>
              <p:cNvSpPr txBox="1">
                <a:spLocks noChangeArrowheads="1"/>
              </p:cNvSpPr>
              <p:nvPr/>
            </p:nvSpPr>
            <p:spPr bwMode="auto">
              <a:xfrm>
                <a:off x="5372101" y="400728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01" name="Text Box 100"/>
              <p:cNvSpPr txBox="1">
                <a:spLocks noChangeArrowheads="1"/>
              </p:cNvSpPr>
              <p:nvPr/>
            </p:nvSpPr>
            <p:spPr bwMode="auto">
              <a:xfrm>
                <a:off x="6123782" y="429309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02" name="Text Box 100"/>
              <p:cNvSpPr txBox="1">
                <a:spLocks noChangeArrowheads="1"/>
              </p:cNvSpPr>
              <p:nvPr/>
            </p:nvSpPr>
            <p:spPr bwMode="auto">
              <a:xfrm>
                <a:off x="6515100" y="398029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4648200" y="4815324"/>
              <a:ext cx="2189163" cy="1493838"/>
              <a:chOff x="4648200" y="4815324"/>
              <a:chExt cx="2189163" cy="1493838"/>
            </a:xfrm>
          </p:grpSpPr>
          <p:grpSp>
            <p:nvGrpSpPr>
              <p:cNvPr id="91" name="Group 66"/>
              <p:cNvGrpSpPr>
                <a:grpSpLocks/>
              </p:cNvGrpSpPr>
              <p:nvPr/>
            </p:nvGrpSpPr>
            <p:grpSpPr bwMode="auto">
              <a:xfrm>
                <a:off x="4648200" y="4815324"/>
                <a:ext cx="2189163" cy="1493838"/>
                <a:chOff x="3312" y="3072"/>
                <a:chExt cx="1379" cy="941"/>
              </a:xfrm>
            </p:grpSpPr>
            <p:sp>
              <p:nvSpPr>
                <p:cNvPr id="98" name="Rectangle 67"/>
                <p:cNvSpPr>
                  <a:spLocks noChangeArrowheads="1"/>
                </p:cNvSpPr>
                <p:nvPr/>
              </p:nvSpPr>
              <p:spPr bwMode="auto">
                <a:xfrm>
                  <a:off x="3726" y="3408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Line 68"/>
                <p:cNvSpPr>
                  <a:spLocks noChangeShapeType="1"/>
                </p:cNvSpPr>
                <p:nvPr/>
              </p:nvSpPr>
              <p:spPr bwMode="auto">
                <a:xfrm>
                  <a:off x="3731" y="360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Line 69"/>
                <p:cNvSpPr>
                  <a:spLocks noChangeShapeType="1"/>
                </p:cNvSpPr>
                <p:nvPr/>
              </p:nvSpPr>
              <p:spPr bwMode="auto">
                <a:xfrm>
                  <a:off x="3971" y="3408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3312" y="3597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02" name="AutoShape 71"/>
                <p:cNvSpPr>
                  <a:spLocks/>
                </p:cNvSpPr>
                <p:nvPr/>
              </p:nvSpPr>
              <p:spPr bwMode="auto">
                <a:xfrm>
                  <a:off x="3539" y="3552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AutoShape 72"/>
                <p:cNvSpPr>
                  <a:spLocks/>
                </p:cNvSpPr>
                <p:nvPr/>
              </p:nvSpPr>
              <p:spPr bwMode="auto">
                <a:xfrm rot="5400000" flipV="1">
                  <a:off x="4427" y="300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307" y="3072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05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539" y="3408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106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3731" y="3264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07" name="AutoShape 76"/>
                <p:cNvSpPr>
                  <a:spLocks/>
                </p:cNvSpPr>
                <p:nvPr/>
              </p:nvSpPr>
              <p:spPr bwMode="auto">
                <a:xfrm rot="-5400000">
                  <a:off x="4187" y="362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4067" y="384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0" name="Line 78"/>
                <p:cNvSpPr>
                  <a:spLocks noChangeShapeType="1"/>
                </p:cNvSpPr>
                <p:nvPr/>
              </p:nvSpPr>
              <p:spPr bwMode="auto">
                <a:xfrm flipH="1" flipV="1">
                  <a:off x="3478" y="3185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1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3386" y="322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2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3504" y="3121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3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398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194" name="Line 82"/>
                <p:cNvSpPr>
                  <a:spLocks noChangeShapeType="1"/>
                </p:cNvSpPr>
                <p:nvPr/>
              </p:nvSpPr>
              <p:spPr bwMode="auto">
                <a:xfrm>
                  <a:off x="4211" y="3408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" name="Line 83"/>
                <p:cNvSpPr>
                  <a:spLocks noChangeShapeType="1"/>
                </p:cNvSpPr>
                <p:nvPr/>
              </p:nvSpPr>
              <p:spPr bwMode="auto">
                <a:xfrm>
                  <a:off x="4451" y="3408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3984" y="360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197" name="AutoShape 85"/>
                <p:cNvSpPr>
                  <a:spLocks noChangeArrowheads="1"/>
                </p:cNvSpPr>
                <p:nvPr/>
              </p:nvSpPr>
              <p:spPr bwMode="auto">
                <a:xfrm>
                  <a:off x="3998" y="3430"/>
                  <a:ext cx="14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" name="Text Box 100"/>
              <p:cNvSpPr txBox="1">
                <a:spLocks noChangeArrowheads="1"/>
              </p:cNvSpPr>
              <p:nvPr/>
            </p:nvSpPr>
            <p:spPr bwMode="auto">
              <a:xfrm>
                <a:off x="5351464" y="533602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93" name="Text Box 100"/>
              <p:cNvSpPr txBox="1">
                <a:spLocks noChangeArrowheads="1"/>
              </p:cNvSpPr>
              <p:nvPr/>
            </p:nvSpPr>
            <p:spPr bwMode="auto">
              <a:xfrm>
                <a:off x="5355030" y="564082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94" name="Text Box 100"/>
              <p:cNvSpPr txBox="1">
                <a:spLocks noChangeArrowheads="1"/>
              </p:cNvSpPr>
              <p:nvPr/>
            </p:nvSpPr>
            <p:spPr bwMode="auto">
              <a:xfrm>
                <a:off x="6108700" y="534237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95" name="Text Box 100"/>
              <p:cNvSpPr txBox="1">
                <a:spLocks noChangeArrowheads="1"/>
              </p:cNvSpPr>
              <p:nvPr/>
            </p:nvSpPr>
            <p:spPr bwMode="auto">
              <a:xfrm>
                <a:off x="6113384" y="564717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96" name="Text Box 100"/>
              <p:cNvSpPr txBox="1">
                <a:spLocks noChangeArrowheads="1"/>
              </p:cNvSpPr>
              <p:nvPr/>
            </p:nvSpPr>
            <p:spPr bwMode="auto">
              <a:xfrm>
                <a:off x="6502350" y="533245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97" name="Text Box 100"/>
              <p:cNvSpPr txBox="1">
                <a:spLocks noChangeArrowheads="1"/>
              </p:cNvSpPr>
              <p:nvPr/>
            </p:nvSpPr>
            <p:spPr bwMode="auto">
              <a:xfrm>
                <a:off x="6505916" y="563699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106440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#2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>
          <a:xfrm>
            <a:off x="457200" y="1338262"/>
            <a:ext cx="8229600" cy="565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derived expressions, draw logic diagram:</a:t>
            </a:r>
          </a:p>
        </p:txBody>
      </p:sp>
      <p:grpSp>
        <p:nvGrpSpPr>
          <p:cNvPr id="88" name="Group 189"/>
          <p:cNvGrpSpPr>
            <a:grpSpLocks/>
          </p:cNvGrpSpPr>
          <p:nvPr/>
        </p:nvGrpSpPr>
        <p:grpSpPr bwMode="auto">
          <a:xfrm>
            <a:off x="1676400" y="1828800"/>
            <a:ext cx="4953000" cy="1371600"/>
            <a:chOff x="1056" y="1152"/>
            <a:chExt cx="3120" cy="864"/>
          </a:xfrm>
        </p:grpSpPr>
        <p:sp>
          <p:nvSpPr>
            <p:cNvPr id="89" name="Text Box 187"/>
            <p:cNvSpPr txBox="1">
              <a:spLocks noChangeArrowheads="1"/>
            </p:cNvSpPr>
            <p:nvPr/>
          </p:nvSpPr>
          <p:spPr bwMode="auto">
            <a:xfrm>
              <a:off x="1056" y="1152"/>
              <a:ext cx="1872" cy="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b="1" i="1">
                  <a:solidFill>
                    <a:srgbClr val="0000CC"/>
                  </a:solidFill>
                </a:rPr>
                <a:t>DA</a:t>
              </a:r>
              <a:r>
                <a:rPr lang="en-GB" b="1">
                  <a:solidFill>
                    <a:srgbClr val="0000CC"/>
                  </a:solidFill>
                </a:rPr>
                <a:t> =</a:t>
              </a:r>
              <a:r>
                <a:rPr lang="en-GB" b="1"/>
                <a:t> </a:t>
              </a:r>
              <a:r>
                <a:rPr lang="en-GB" b="1" i="1">
                  <a:solidFill>
                    <a:srgbClr val="0000CC"/>
                  </a:solidFill>
                </a:rPr>
                <a:t>A∙B' + B∙x'</a:t>
              </a:r>
              <a:endParaRPr lang="en-GB" b="1"/>
            </a:p>
            <a:p>
              <a:pPr eaLnBrk="0" hangingPunct="0">
                <a:spcBef>
                  <a:spcPct val="20000"/>
                </a:spcBef>
              </a:pPr>
              <a:r>
                <a:rPr lang="en-GB" b="1" i="1">
                  <a:solidFill>
                    <a:srgbClr val="9900CC"/>
                  </a:solidFill>
                </a:rPr>
                <a:t>DB</a:t>
              </a:r>
              <a:r>
                <a:rPr lang="en-GB" b="1">
                  <a:solidFill>
                    <a:srgbClr val="9900CC"/>
                  </a:solidFill>
                </a:rPr>
                <a:t> =</a:t>
              </a:r>
              <a:r>
                <a:rPr lang="en-GB" b="1"/>
                <a:t> </a:t>
              </a:r>
              <a:r>
                <a:rPr lang="en-GB" b="1" i="1">
                  <a:solidFill>
                    <a:srgbClr val="9900CC"/>
                  </a:solidFill>
                </a:rPr>
                <a:t>A'</a:t>
              </a:r>
              <a:r>
                <a:rPr lang="en-GB" b="1" i="1">
                  <a:solidFill>
                    <a:srgbClr val="9900CC"/>
                  </a:solidFill>
                  <a:sym typeface="Symbol" pitchFamily="18" charset="2"/>
                </a:rPr>
                <a:t>∙</a:t>
              </a:r>
              <a:r>
                <a:rPr lang="en-GB" b="1" i="1">
                  <a:solidFill>
                    <a:srgbClr val="9900CC"/>
                  </a:solidFill>
                </a:rPr>
                <a:t>x + B'∙x + A.B∙x'</a:t>
              </a:r>
              <a:endParaRPr lang="en-GB" b="1"/>
            </a:p>
            <a:p>
              <a:pPr eaLnBrk="0" hangingPunct="0">
                <a:spcBef>
                  <a:spcPct val="20000"/>
                </a:spcBef>
              </a:pPr>
              <a:r>
                <a:rPr lang="en-GB" b="1" i="1"/>
                <a:t>y</a:t>
              </a:r>
              <a:r>
                <a:rPr lang="en-GB" b="1"/>
                <a:t> = </a:t>
              </a:r>
              <a:r>
                <a:rPr lang="en-GB" b="1" i="1"/>
                <a:t>B'∙x </a:t>
              </a:r>
            </a:p>
          </p:txBody>
        </p:sp>
        <p:sp>
          <p:nvSpPr>
            <p:cNvPr id="90" name="Freeform 188"/>
            <p:cNvSpPr>
              <a:spLocks/>
            </p:cNvSpPr>
            <p:nvPr/>
          </p:nvSpPr>
          <p:spPr bwMode="auto">
            <a:xfrm>
              <a:off x="2304" y="1216"/>
              <a:ext cx="1872" cy="800"/>
            </a:xfrm>
            <a:custGeom>
              <a:avLst/>
              <a:gdLst>
                <a:gd name="T0" fmla="*/ 0 w 1872"/>
                <a:gd name="T1" fmla="*/ 32 h 800"/>
                <a:gd name="T2" fmla="*/ 528 w 1872"/>
                <a:gd name="T3" fmla="*/ 32 h 800"/>
                <a:gd name="T4" fmla="*/ 1296 w 1872"/>
                <a:gd name="T5" fmla="*/ 224 h 800"/>
                <a:gd name="T6" fmla="*/ 1728 w 1872"/>
                <a:gd name="T7" fmla="*/ 560 h 800"/>
                <a:gd name="T8" fmla="*/ 1872 w 1872"/>
                <a:gd name="T9" fmla="*/ 800 h 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2"/>
                <a:gd name="T16" fmla="*/ 0 h 800"/>
                <a:gd name="T17" fmla="*/ 1872 w 1872"/>
                <a:gd name="T18" fmla="*/ 800 h 8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2" h="800">
                  <a:moveTo>
                    <a:pt x="0" y="32"/>
                  </a:moveTo>
                  <a:cubicBezTo>
                    <a:pt x="156" y="16"/>
                    <a:pt x="312" y="0"/>
                    <a:pt x="528" y="32"/>
                  </a:cubicBezTo>
                  <a:cubicBezTo>
                    <a:pt x="744" y="64"/>
                    <a:pt x="1096" y="136"/>
                    <a:pt x="1296" y="224"/>
                  </a:cubicBezTo>
                  <a:cubicBezTo>
                    <a:pt x="1496" y="312"/>
                    <a:pt x="1632" y="464"/>
                    <a:pt x="1728" y="560"/>
                  </a:cubicBezTo>
                  <a:cubicBezTo>
                    <a:pt x="1824" y="656"/>
                    <a:pt x="1848" y="728"/>
                    <a:pt x="1872" y="80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" name="Group 114"/>
          <p:cNvGrpSpPr>
            <a:grpSpLocks/>
          </p:cNvGrpSpPr>
          <p:nvPr/>
        </p:nvGrpSpPr>
        <p:grpSpPr bwMode="auto">
          <a:xfrm>
            <a:off x="2133600" y="2590800"/>
            <a:ext cx="5927725" cy="3429000"/>
            <a:chOff x="2133600" y="2590800"/>
            <a:chExt cx="5927725" cy="3429000"/>
          </a:xfrm>
        </p:grpSpPr>
        <p:grpSp>
          <p:nvGrpSpPr>
            <p:cNvPr id="92" name="Group 84"/>
            <p:cNvGrpSpPr>
              <a:grpSpLocks/>
            </p:cNvGrpSpPr>
            <p:nvPr/>
          </p:nvGrpSpPr>
          <p:grpSpPr bwMode="auto">
            <a:xfrm>
              <a:off x="2133600" y="2590800"/>
              <a:ext cx="5927725" cy="3429000"/>
              <a:chOff x="960" y="1536"/>
              <a:chExt cx="3734" cy="2160"/>
            </a:xfrm>
          </p:grpSpPr>
          <p:sp>
            <p:nvSpPr>
              <p:cNvPr id="95" name="Oval 85"/>
              <p:cNvSpPr>
                <a:spLocks noChangeArrowheads="1"/>
              </p:cNvSpPr>
              <p:nvPr/>
            </p:nvSpPr>
            <p:spPr bwMode="auto">
              <a:xfrm>
                <a:off x="1998" y="1713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6" name="Group 86"/>
              <p:cNvGrpSpPr>
                <a:grpSpLocks/>
              </p:cNvGrpSpPr>
              <p:nvPr/>
            </p:nvGrpSpPr>
            <p:grpSpPr bwMode="auto">
              <a:xfrm>
                <a:off x="3120" y="1872"/>
                <a:ext cx="275" cy="218"/>
                <a:chOff x="6768" y="11808"/>
                <a:chExt cx="1008" cy="792"/>
              </a:xfrm>
            </p:grpSpPr>
            <p:sp>
              <p:nvSpPr>
                <p:cNvPr id="273" name="Freeform 87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Line 88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" name="Line 89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" name="Freeform 90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" name="Freeform 91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" name="Group 92"/>
              <p:cNvGrpSpPr>
                <a:grpSpLocks/>
              </p:cNvGrpSpPr>
              <p:nvPr/>
            </p:nvGrpSpPr>
            <p:grpSpPr bwMode="auto">
              <a:xfrm>
                <a:off x="3120" y="2784"/>
                <a:ext cx="275" cy="218"/>
                <a:chOff x="6768" y="11808"/>
                <a:chExt cx="1008" cy="792"/>
              </a:xfrm>
            </p:grpSpPr>
            <p:sp>
              <p:nvSpPr>
                <p:cNvPr id="268" name="Freeform 93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Line 94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0" name="Line 95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1" name="Freeform 96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2" name="Freeform 97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8" name="AutoShape 98"/>
              <p:cNvSpPr>
                <a:spLocks noChangeArrowheads="1"/>
              </p:cNvSpPr>
              <p:nvPr/>
            </p:nvSpPr>
            <p:spPr bwMode="auto">
              <a:xfrm>
                <a:off x="2304" y="1680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AutoShape 99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AutoShape 100"/>
              <p:cNvSpPr>
                <a:spLocks noChangeArrowheads="1"/>
              </p:cNvSpPr>
              <p:nvPr/>
            </p:nvSpPr>
            <p:spPr bwMode="auto">
              <a:xfrm>
                <a:off x="2304" y="2064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AutoShape 101"/>
              <p:cNvSpPr>
                <a:spLocks noChangeArrowheads="1"/>
              </p:cNvSpPr>
              <p:nvPr/>
            </p:nvSpPr>
            <p:spPr bwMode="auto">
              <a:xfrm>
                <a:off x="2304" y="2880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AutoShape 102"/>
              <p:cNvSpPr>
                <a:spLocks noChangeArrowheads="1"/>
              </p:cNvSpPr>
              <p:nvPr/>
            </p:nvSpPr>
            <p:spPr bwMode="auto">
              <a:xfrm>
                <a:off x="2304" y="2592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103"/>
              <p:cNvSpPr>
                <a:spLocks noChangeShapeType="1"/>
              </p:cNvSpPr>
              <p:nvPr/>
            </p:nvSpPr>
            <p:spPr bwMode="auto">
              <a:xfrm flipH="1">
                <a:off x="2112" y="2112"/>
                <a:ext cx="0" cy="1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4"/>
              <p:cNvSpPr>
                <a:spLocks noChangeShapeType="1"/>
              </p:cNvSpPr>
              <p:nvPr/>
            </p:nvSpPr>
            <p:spPr bwMode="auto">
              <a:xfrm>
                <a:off x="1584" y="2208"/>
                <a:ext cx="72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05"/>
              <p:cNvSpPr>
                <a:spLocks noChangeShapeType="1"/>
              </p:cNvSpPr>
              <p:nvPr/>
            </p:nvSpPr>
            <p:spPr bwMode="auto">
              <a:xfrm flipV="1">
                <a:off x="2112" y="211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106"/>
              <p:cNvSpPr>
                <a:spLocks noChangeShapeType="1"/>
              </p:cNvSpPr>
              <p:nvPr/>
            </p:nvSpPr>
            <p:spPr bwMode="auto">
              <a:xfrm flipV="1">
                <a:off x="2112" y="321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107"/>
              <p:cNvSpPr>
                <a:spLocks noChangeShapeType="1"/>
              </p:cNvSpPr>
              <p:nvPr/>
            </p:nvSpPr>
            <p:spPr bwMode="auto">
              <a:xfrm flipV="1">
                <a:off x="2016" y="3264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Line 108"/>
              <p:cNvSpPr>
                <a:spLocks noChangeShapeType="1"/>
              </p:cNvSpPr>
              <p:nvPr/>
            </p:nvSpPr>
            <p:spPr bwMode="auto">
              <a:xfrm>
                <a:off x="1728" y="3312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Line 109"/>
              <p:cNvSpPr>
                <a:spLocks noChangeShapeType="1"/>
              </p:cNvSpPr>
              <p:nvPr/>
            </p:nvSpPr>
            <p:spPr bwMode="auto">
              <a:xfrm flipH="1">
                <a:off x="2016" y="1536"/>
                <a:ext cx="0" cy="172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" name="Line 110"/>
              <p:cNvSpPr>
                <a:spLocks noChangeShapeType="1"/>
              </p:cNvSpPr>
              <p:nvPr/>
            </p:nvSpPr>
            <p:spPr bwMode="auto">
              <a:xfrm flipV="1">
                <a:off x="2016" y="172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Line 111"/>
              <p:cNvSpPr>
                <a:spLocks noChangeShapeType="1"/>
              </p:cNvSpPr>
              <p:nvPr/>
            </p:nvSpPr>
            <p:spPr bwMode="auto">
              <a:xfrm flipV="1">
                <a:off x="1872" y="1824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" name="Line 112"/>
              <p:cNvSpPr>
                <a:spLocks noChangeShapeType="1"/>
              </p:cNvSpPr>
              <p:nvPr/>
            </p:nvSpPr>
            <p:spPr bwMode="auto">
              <a:xfrm>
                <a:off x="1872" y="1824"/>
                <a:ext cx="0" cy="163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Line 113"/>
              <p:cNvSpPr>
                <a:spLocks noChangeShapeType="1"/>
              </p:cNvSpPr>
              <p:nvPr/>
            </p:nvSpPr>
            <p:spPr bwMode="auto">
              <a:xfrm flipV="1">
                <a:off x="1872" y="2928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" name="Line 114"/>
              <p:cNvSpPr>
                <a:spLocks noChangeShapeType="1"/>
              </p:cNvSpPr>
              <p:nvPr/>
            </p:nvSpPr>
            <p:spPr bwMode="auto">
              <a:xfrm>
                <a:off x="1104" y="220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Line 115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" name="Line 116"/>
              <p:cNvSpPr>
                <a:spLocks noChangeShapeType="1"/>
              </p:cNvSpPr>
              <p:nvPr/>
            </p:nvSpPr>
            <p:spPr bwMode="auto">
              <a:xfrm flipV="1">
                <a:off x="1296" y="3024"/>
                <a:ext cx="10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Oval 117"/>
              <p:cNvSpPr>
                <a:spLocks noChangeArrowheads="1"/>
              </p:cNvSpPr>
              <p:nvPr/>
            </p:nvSpPr>
            <p:spPr bwMode="auto">
              <a:xfrm>
                <a:off x="4305" y="2288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" name="Oval 118"/>
              <p:cNvSpPr>
                <a:spLocks noChangeArrowheads="1"/>
              </p:cNvSpPr>
              <p:nvPr/>
            </p:nvSpPr>
            <p:spPr bwMode="auto">
              <a:xfrm>
                <a:off x="1856" y="2900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" name="Oval 119"/>
              <p:cNvSpPr>
                <a:spLocks noChangeArrowheads="1"/>
              </p:cNvSpPr>
              <p:nvPr/>
            </p:nvSpPr>
            <p:spPr bwMode="auto">
              <a:xfrm>
                <a:off x="2720" y="2960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Oval 120"/>
              <p:cNvSpPr>
                <a:spLocks noChangeArrowheads="1"/>
              </p:cNvSpPr>
              <p:nvPr/>
            </p:nvSpPr>
            <p:spPr bwMode="auto">
              <a:xfrm>
                <a:off x="1706" y="2195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Oval 121"/>
              <p:cNvSpPr>
                <a:spLocks noChangeArrowheads="1"/>
              </p:cNvSpPr>
              <p:nvPr/>
            </p:nvSpPr>
            <p:spPr bwMode="auto">
              <a:xfrm>
                <a:off x="1275" y="2714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" name="Line 122"/>
              <p:cNvSpPr>
                <a:spLocks noChangeShapeType="1"/>
              </p:cNvSpPr>
              <p:nvPr/>
            </p:nvSpPr>
            <p:spPr bwMode="auto">
              <a:xfrm flipV="1">
                <a:off x="1296" y="2736"/>
                <a:ext cx="10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Line 123"/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0" cy="1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Line 124"/>
              <p:cNvSpPr>
                <a:spLocks noChangeShapeType="1"/>
              </p:cNvSpPr>
              <p:nvPr/>
            </p:nvSpPr>
            <p:spPr bwMode="auto">
              <a:xfrm>
                <a:off x="2544" y="2688"/>
                <a:ext cx="38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Line 125"/>
              <p:cNvSpPr>
                <a:spLocks noChangeShapeType="1"/>
              </p:cNvSpPr>
              <p:nvPr/>
            </p:nvSpPr>
            <p:spPr bwMode="auto">
              <a:xfrm>
                <a:off x="2928" y="283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Line 126"/>
              <p:cNvSpPr>
                <a:spLocks noChangeShapeType="1"/>
              </p:cNvSpPr>
              <p:nvPr/>
            </p:nvSpPr>
            <p:spPr bwMode="auto">
              <a:xfrm>
                <a:off x="2928" y="2688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" name="Line 127"/>
              <p:cNvSpPr>
                <a:spLocks noChangeShapeType="1"/>
              </p:cNvSpPr>
              <p:nvPr/>
            </p:nvSpPr>
            <p:spPr bwMode="auto">
              <a:xfrm>
                <a:off x="1872" y="3456"/>
                <a:ext cx="244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" name="Line 128"/>
              <p:cNvSpPr>
                <a:spLocks noChangeShapeType="1"/>
              </p:cNvSpPr>
              <p:nvPr/>
            </p:nvSpPr>
            <p:spPr bwMode="auto">
              <a:xfrm flipV="1">
                <a:off x="2736" y="2880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" name="Line 129"/>
              <p:cNvSpPr>
                <a:spLocks noChangeShapeType="1"/>
              </p:cNvSpPr>
              <p:nvPr/>
            </p:nvSpPr>
            <p:spPr bwMode="auto">
              <a:xfrm>
                <a:off x="2736" y="2880"/>
                <a:ext cx="0" cy="72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Line 130"/>
              <p:cNvSpPr>
                <a:spLocks noChangeShapeType="1"/>
              </p:cNvSpPr>
              <p:nvPr/>
            </p:nvSpPr>
            <p:spPr bwMode="auto">
              <a:xfrm>
                <a:off x="2736" y="3600"/>
                <a:ext cx="175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Line 131"/>
              <p:cNvSpPr>
                <a:spLocks noChangeShapeType="1"/>
              </p:cNvSpPr>
              <p:nvPr/>
            </p:nvSpPr>
            <p:spPr bwMode="auto">
              <a:xfrm flipV="1">
                <a:off x="2544" y="297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" name="Line 132"/>
              <p:cNvSpPr>
                <a:spLocks noChangeShapeType="1"/>
              </p:cNvSpPr>
              <p:nvPr/>
            </p:nvSpPr>
            <p:spPr bwMode="auto">
              <a:xfrm>
                <a:off x="2928" y="292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" name="Line 133"/>
              <p:cNvSpPr>
                <a:spLocks noChangeShapeType="1"/>
              </p:cNvSpPr>
              <p:nvPr/>
            </p:nvSpPr>
            <p:spPr bwMode="auto">
              <a:xfrm flipH="1">
                <a:off x="2928" y="2928"/>
                <a:ext cx="0" cy="33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" name="Line 134"/>
              <p:cNvSpPr>
                <a:spLocks noChangeShapeType="1"/>
              </p:cNvSpPr>
              <p:nvPr/>
            </p:nvSpPr>
            <p:spPr bwMode="auto">
              <a:xfrm flipV="1">
                <a:off x="2544" y="3264"/>
                <a:ext cx="38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" name="Line 135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" name="Line 136"/>
              <p:cNvSpPr>
                <a:spLocks noChangeShapeType="1"/>
              </p:cNvSpPr>
              <p:nvPr/>
            </p:nvSpPr>
            <p:spPr bwMode="auto">
              <a:xfrm flipH="1">
                <a:off x="2208" y="2496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Line 137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2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Line 138"/>
              <p:cNvSpPr>
                <a:spLocks noChangeShapeType="1"/>
              </p:cNvSpPr>
              <p:nvPr/>
            </p:nvSpPr>
            <p:spPr bwMode="auto">
              <a:xfrm flipV="1">
                <a:off x="2112" y="2544"/>
                <a:ext cx="22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Line 139"/>
              <p:cNvSpPr>
                <a:spLocks noChangeShapeType="1"/>
              </p:cNvSpPr>
              <p:nvPr/>
            </p:nvSpPr>
            <p:spPr bwMode="auto">
              <a:xfrm flipV="1">
                <a:off x="3408" y="1968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Oval 140"/>
              <p:cNvSpPr>
                <a:spLocks noChangeArrowheads="1"/>
              </p:cNvSpPr>
              <p:nvPr/>
            </p:nvSpPr>
            <p:spPr bwMode="auto">
              <a:xfrm>
                <a:off x="4305" y="2864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Oval 141"/>
              <p:cNvSpPr>
                <a:spLocks noChangeArrowheads="1"/>
              </p:cNvSpPr>
              <p:nvPr/>
            </p:nvSpPr>
            <p:spPr bwMode="auto">
              <a:xfrm>
                <a:off x="3576" y="3056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" name="Oval 142"/>
              <p:cNvSpPr>
                <a:spLocks noChangeArrowheads="1"/>
              </p:cNvSpPr>
              <p:nvPr/>
            </p:nvSpPr>
            <p:spPr bwMode="auto">
              <a:xfrm>
                <a:off x="2096" y="2528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Line 143"/>
              <p:cNvSpPr>
                <a:spLocks noChangeShapeType="1"/>
              </p:cNvSpPr>
              <p:nvPr/>
            </p:nvSpPr>
            <p:spPr bwMode="auto">
              <a:xfrm>
                <a:off x="3600" y="2160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" name="Line 144"/>
              <p:cNvSpPr>
                <a:spLocks noChangeShapeType="1"/>
              </p:cNvSpPr>
              <p:nvPr/>
            </p:nvSpPr>
            <p:spPr bwMode="auto">
              <a:xfrm flipV="1">
                <a:off x="2832" y="2016"/>
                <a:ext cx="3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Line 145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Line 146"/>
              <p:cNvSpPr>
                <a:spLocks noChangeShapeType="1"/>
              </p:cNvSpPr>
              <p:nvPr/>
            </p:nvSpPr>
            <p:spPr bwMode="auto">
              <a:xfrm flipV="1">
                <a:off x="2544" y="216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Line 147"/>
              <p:cNvSpPr>
                <a:spLocks noChangeShapeType="1"/>
              </p:cNvSpPr>
              <p:nvPr/>
            </p:nvSpPr>
            <p:spPr bwMode="auto">
              <a:xfrm>
                <a:off x="2832" y="1776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Line 148"/>
              <p:cNvSpPr>
                <a:spLocks noChangeShapeType="1"/>
              </p:cNvSpPr>
              <p:nvPr/>
            </p:nvSpPr>
            <p:spPr bwMode="auto">
              <a:xfrm flipH="1">
                <a:off x="2832" y="2016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Line 149"/>
              <p:cNvSpPr>
                <a:spLocks noChangeShapeType="1"/>
              </p:cNvSpPr>
              <p:nvPr/>
            </p:nvSpPr>
            <p:spPr bwMode="auto">
              <a:xfrm flipV="1">
                <a:off x="2832" y="1920"/>
                <a:ext cx="321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" name="Line 150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Line 151"/>
              <p:cNvSpPr>
                <a:spLocks noChangeShapeType="1"/>
              </p:cNvSpPr>
              <p:nvPr/>
            </p:nvSpPr>
            <p:spPr bwMode="auto">
              <a:xfrm flipH="1">
                <a:off x="3600" y="2160"/>
                <a:ext cx="0" cy="105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Line 152"/>
              <p:cNvSpPr>
                <a:spLocks noChangeShapeType="1"/>
              </p:cNvSpPr>
              <p:nvPr/>
            </p:nvSpPr>
            <p:spPr bwMode="auto">
              <a:xfrm>
                <a:off x="3600" y="307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Line 153"/>
              <p:cNvSpPr>
                <a:spLocks noChangeShapeType="1"/>
              </p:cNvSpPr>
              <p:nvPr/>
            </p:nvSpPr>
            <p:spPr bwMode="auto">
              <a:xfrm flipH="1">
                <a:off x="4320" y="2304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Line 154"/>
              <p:cNvSpPr>
                <a:spLocks noChangeShapeType="1"/>
              </p:cNvSpPr>
              <p:nvPr/>
            </p:nvSpPr>
            <p:spPr bwMode="auto">
              <a:xfrm>
                <a:off x="4320" y="2544"/>
                <a:ext cx="0" cy="33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Line 155"/>
              <p:cNvSpPr>
                <a:spLocks noChangeShapeType="1"/>
              </p:cNvSpPr>
              <p:nvPr/>
            </p:nvSpPr>
            <p:spPr bwMode="auto">
              <a:xfrm flipH="1">
                <a:off x="4320" y="3216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Line 156"/>
              <p:cNvSpPr>
                <a:spLocks noChangeShapeType="1"/>
              </p:cNvSpPr>
              <p:nvPr/>
            </p:nvSpPr>
            <p:spPr bwMode="auto">
              <a:xfrm flipV="1">
                <a:off x="2016" y="1536"/>
                <a:ext cx="230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Oval 157"/>
              <p:cNvSpPr>
                <a:spLocks noChangeArrowheads="1"/>
              </p:cNvSpPr>
              <p:nvPr/>
            </p:nvSpPr>
            <p:spPr bwMode="auto">
              <a:xfrm>
                <a:off x="4305" y="3200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Line 158"/>
              <p:cNvSpPr>
                <a:spLocks noChangeShapeType="1"/>
              </p:cNvSpPr>
              <p:nvPr/>
            </p:nvSpPr>
            <p:spPr bwMode="auto">
              <a:xfrm>
                <a:off x="4176" y="19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Line 159"/>
              <p:cNvSpPr>
                <a:spLocks noChangeShapeType="1"/>
              </p:cNvSpPr>
              <p:nvPr/>
            </p:nvSpPr>
            <p:spPr bwMode="auto">
              <a:xfrm>
                <a:off x="4320" y="1536"/>
                <a:ext cx="0" cy="43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Oval 160"/>
              <p:cNvSpPr>
                <a:spLocks noChangeArrowheads="1"/>
              </p:cNvSpPr>
              <p:nvPr/>
            </p:nvSpPr>
            <p:spPr bwMode="auto">
              <a:xfrm>
                <a:off x="4305" y="1952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2" name="Group 161"/>
              <p:cNvGrpSpPr>
                <a:grpSpLocks/>
              </p:cNvGrpSpPr>
              <p:nvPr/>
            </p:nvGrpSpPr>
            <p:grpSpPr bwMode="auto">
              <a:xfrm>
                <a:off x="3792" y="1872"/>
                <a:ext cx="435" cy="525"/>
                <a:chOff x="4656" y="1775"/>
                <a:chExt cx="435" cy="525"/>
              </a:xfrm>
            </p:grpSpPr>
            <p:sp>
              <p:nvSpPr>
                <p:cNvPr id="263" name="Rectangle 162"/>
                <p:cNvSpPr>
                  <a:spLocks noChangeArrowheads="1"/>
                </p:cNvSpPr>
                <p:nvPr/>
              </p:nvSpPr>
              <p:spPr bwMode="auto">
                <a:xfrm>
                  <a:off x="4704" y="1786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4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4656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D</a:t>
                  </a:r>
                </a:p>
              </p:txBody>
            </p:sp>
            <p:sp>
              <p:nvSpPr>
                <p:cNvPr id="265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4860" y="1775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266" name="Text Box 165"/>
                <p:cNvSpPr txBox="1">
                  <a:spLocks noChangeArrowheads="1"/>
                </p:cNvSpPr>
                <p:nvPr/>
              </p:nvSpPr>
              <p:spPr bwMode="auto">
                <a:xfrm>
                  <a:off x="4848" y="2108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267" name="AutoShape 166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2040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3" name="Group 167"/>
              <p:cNvGrpSpPr>
                <a:grpSpLocks/>
              </p:cNvGrpSpPr>
              <p:nvPr/>
            </p:nvGrpSpPr>
            <p:grpSpPr bwMode="auto">
              <a:xfrm>
                <a:off x="3792" y="2784"/>
                <a:ext cx="435" cy="525"/>
                <a:chOff x="4656" y="1775"/>
                <a:chExt cx="435" cy="525"/>
              </a:xfrm>
            </p:grpSpPr>
            <p:sp>
              <p:nvSpPr>
                <p:cNvPr id="258" name="Rectangle 168"/>
                <p:cNvSpPr>
                  <a:spLocks noChangeArrowheads="1"/>
                </p:cNvSpPr>
                <p:nvPr/>
              </p:nvSpPr>
              <p:spPr bwMode="auto">
                <a:xfrm>
                  <a:off x="4704" y="1786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4656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D</a:t>
                  </a:r>
                </a:p>
              </p:txBody>
            </p:sp>
            <p:sp>
              <p:nvSpPr>
                <p:cNvPr id="260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4860" y="1775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261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4848" y="2108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262" name="AutoShape 172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2040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44" name="Line 173"/>
              <p:cNvSpPr>
                <a:spLocks noChangeShapeType="1"/>
              </p:cNvSpPr>
              <p:nvPr/>
            </p:nvSpPr>
            <p:spPr bwMode="auto">
              <a:xfrm>
                <a:off x="4176" y="2304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Line 174"/>
              <p:cNvSpPr>
                <a:spLocks noChangeShapeType="1"/>
              </p:cNvSpPr>
              <p:nvPr/>
            </p:nvSpPr>
            <p:spPr bwMode="auto">
              <a:xfrm>
                <a:off x="4176" y="288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Line 175"/>
              <p:cNvSpPr>
                <a:spLocks noChangeShapeType="1"/>
              </p:cNvSpPr>
              <p:nvPr/>
            </p:nvSpPr>
            <p:spPr bwMode="auto">
              <a:xfrm>
                <a:off x="4176" y="321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Text Box 176"/>
              <p:cNvSpPr txBox="1">
                <a:spLocks noChangeArrowheads="1"/>
              </p:cNvSpPr>
              <p:nvPr/>
            </p:nvSpPr>
            <p:spPr bwMode="auto">
              <a:xfrm>
                <a:off x="4476" y="1886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A</a:t>
                </a:r>
              </a:p>
            </p:txBody>
          </p:sp>
          <p:sp>
            <p:nvSpPr>
              <p:cNvPr id="248" name="Text Box 177"/>
              <p:cNvSpPr txBox="1">
                <a:spLocks noChangeArrowheads="1"/>
              </p:cNvSpPr>
              <p:nvPr/>
            </p:nvSpPr>
            <p:spPr bwMode="auto">
              <a:xfrm>
                <a:off x="4470" y="2198"/>
                <a:ext cx="2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A'</a:t>
                </a:r>
              </a:p>
            </p:txBody>
          </p:sp>
          <p:sp>
            <p:nvSpPr>
              <p:cNvPr id="249" name="Text Box 178"/>
              <p:cNvSpPr txBox="1">
                <a:spLocks noChangeArrowheads="1"/>
              </p:cNvSpPr>
              <p:nvPr/>
            </p:nvSpPr>
            <p:spPr bwMode="auto">
              <a:xfrm>
                <a:off x="4464" y="2784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B</a:t>
                </a:r>
              </a:p>
            </p:txBody>
          </p:sp>
          <p:sp>
            <p:nvSpPr>
              <p:cNvPr id="250" name="Text Box 179"/>
              <p:cNvSpPr txBox="1">
                <a:spLocks noChangeArrowheads="1"/>
              </p:cNvSpPr>
              <p:nvPr/>
            </p:nvSpPr>
            <p:spPr bwMode="auto">
              <a:xfrm>
                <a:off x="4464" y="3120"/>
                <a:ext cx="2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B'</a:t>
                </a:r>
              </a:p>
            </p:txBody>
          </p:sp>
          <p:sp>
            <p:nvSpPr>
              <p:cNvPr id="251" name="Text Box 180"/>
              <p:cNvSpPr txBox="1">
                <a:spLocks noChangeArrowheads="1"/>
              </p:cNvSpPr>
              <p:nvPr/>
            </p:nvSpPr>
            <p:spPr bwMode="auto">
              <a:xfrm>
                <a:off x="4464" y="3504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y</a:t>
                </a:r>
              </a:p>
            </p:txBody>
          </p:sp>
          <p:sp>
            <p:nvSpPr>
              <p:cNvPr id="252" name="Text Box 181"/>
              <p:cNvSpPr txBox="1">
                <a:spLocks noChangeArrowheads="1"/>
              </p:cNvSpPr>
              <p:nvPr/>
            </p:nvSpPr>
            <p:spPr bwMode="auto">
              <a:xfrm>
                <a:off x="3456" y="3216"/>
                <a:ext cx="2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CP</a:t>
                </a:r>
              </a:p>
            </p:txBody>
          </p:sp>
          <p:grpSp>
            <p:nvGrpSpPr>
              <p:cNvPr id="253" name="Group 182"/>
              <p:cNvGrpSpPr>
                <a:grpSpLocks/>
              </p:cNvGrpSpPr>
              <p:nvPr/>
            </p:nvGrpSpPr>
            <p:grpSpPr bwMode="auto">
              <a:xfrm>
                <a:off x="1392" y="2129"/>
                <a:ext cx="185" cy="144"/>
                <a:chOff x="3648" y="2544"/>
                <a:chExt cx="233" cy="185"/>
              </a:xfrm>
            </p:grpSpPr>
            <p:sp>
              <p:nvSpPr>
                <p:cNvPr id="256" name="AutoShape 183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" name="Oval 184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4" name="Text Box 185"/>
              <p:cNvSpPr txBox="1">
                <a:spLocks noChangeArrowheads="1"/>
              </p:cNvSpPr>
              <p:nvPr/>
            </p:nvSpPr>
            <p:spPr bwMode="auto">
              <a:xfrm>
                <a:off x="960" y="2112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x</a:t>
                </a:r>
              </a:p>
            </p:txBody>
          </p:sp>
          <p:sp>
            <p:nvSpPr>
              <p:cNvPr id="255" name="Oval 186"/>
              <p:cNvSpPr>
                <a:spLocks noChangeArrowheads="1"/>
              </p:cNvSpPr>
              <p:nvPr/>
            </p:nvSpPr>
            <p:spPr bwMode="auto">
              <a:xfrm>
                <a:off x="1279" y="2193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" name="Oval 92"/>
            <p:cNvSpPr/>
            <p:nvPr/>
          </p:nvSpPr>
          <p:spPr>
            <a:xfrm>
              <a:off x="7239000" y="37671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94" name="Oval 93"/>
            <p:cNvSpPr/>
            <p:nvPr/>
          </p:nvSpPr>
          <p:spPr>
            <a:xfrm>
              <a:off x="7235825" y="52244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1369392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#3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6" name="Rectangle 3"/>
          <p:cNvSpPr txBox="1">
            <a:spLocks noChangeArrowheads="1"/>
          </p:cNvSpPr>
          <p:nvPr/>
        </p:nvSpPr>
        <p:spPr>
          <a:xfrm>
            <a:off x="457200" y="1346416"/>
            <a:ext cx="8229600" cy="569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involving unused states.</a:t>
            </a:r>
          </a:p>
        </p:txBody>
      </p:sp>
      <p:grpSp>
        <p:nvGrpSpPr>
          <p:cNvPr id="125" name="Group 19"/>
          <p:cNvGrpSpPr>
            <a:grpSpLocks/>
          </p:cNvGrpSpPr>
          <p:nvPr/>
        </p:nvGrpSpPr>
        <p:grpSpPr bwMode="auto">
          <a:xfrm>
            <a:off x="1828800" y="4876800"/>
            <a:ext cx="2819400" cy="442913"/>
            <a:chOff x="1152" y="3072"/>
            <a:chExt cx="1776" cy="279"/>
          </a:xfrm>
        </p:grpSpPr>
        <p:sp>
          <p:nvSpPr>
            <p:cNvPr id="126" name="AutoShape 12"/>
            <p:cNvSpPr>
              <a:spLocks/>
            </p:cNvSpPr>
            <p:nvPr/>
          </p:nvSpPr>
          <p:spPr bwMode="auto">
            <a:xfrm rot="5400000" flipH="1" flipV="1">
              <a:off x="2016" y="2208"/>
              <a:ext cx="48" cy="1776"/>
            </a:xfrm>
            <a:prstGeom prst="leftBrace">
              <a:avLst>
                <a:gd name="adj1" fmla="val 30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4"/>
            <p:cNvSpPr txBox="1">
              <a:spLocks noChangeArrowheads="1"/>
            </p:cNvSpPr>
            <p:nvPr/>
          </p:nvSpPr>
          <p:spPr bwMode="auto">
            <a:xfrm>
              <a:off x="1488" y="3120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Given these</a:t>
              </a:r>
            </a:p>
          </p:txBody>
        </p:sp>
      </p:grpSp>
      <p:grpSp>
        <p:nvGrpSpPr>
          <p:cNvPr id="128" name="Group 20"/>
          <p:cNvGrpSpPr>
            <a:grpSpLocks/>
          </p:cNvGrpSpPr>
          <p:nvPr/>
        </p:nvGrpSpPr>
        <p:grpSpPr bwMode="auto">
          <a:xfrm>
            <a:off x="5029200" y="4876800"/>
            <a:ext cx="2133600" cy="442913"/>
            <a:chOff x="3168" y="3072"/>
            <a:chExt cx="1344" cy="279"/>
          </a:xfrm>
        </p:grpSpPr>
        <p:sp>
          <p:nvSpPr>
            <p:cNvPr id="129" name="AutoShape 13"/>
            <p:cNvSpPr>
              <a:spLocks/>
            </p:cNvSpPr>
            <p:nvPr/>
          </p:nvSpPr>
          <p:spPr bwMode="auto">
            <a:xfrm rot="5400000" flipH="1" flipV="1">
              <a:off x="3816" y="2424"/>
              <a:ext cx="48" cy="1344"/>
            </a:xfrm>
            <a:prstGeom prst="leftBrace">
              <a:avLst>
                <a:gd name="adj1" fmla="val 2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Text Box 15"/>
            <p:cNvSpPr txBox="1">
              <a:spLocks noChangeArrowheads="1"/>
            </p:cNvSpPr>
            <p:nvPr/>
          </p:nvSpPr>
          <p:spPr bwMode="auto">
            <a:xfrm>
              <a:off x="3264" y="3120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Derive these</a:t>
              </a:r>
            </a:p>
          </p:txBody>
        </p:sp>
      </p:grpSp>
      <p:grpSp>
        <p:nvGrpSpPr>
          <p:cNvPr id="131" name="Group 16"/>
          <p:cNvGrpSpPr>
            <a:grpSpLocks/>
          </p:cNvGrpSpPr>
          <p:nvPr/>
        </p:nvGrpSpPr>
        <p:grpSpPr bwMode="auto">
          <a:xfrm>
            <a:off x="1524000" y="5334000"/>
            <a:ext cx="6896100" cy="1271588"/>
            <a:chOff x="960" y="3360"/>
            <a:chExt cx="4344" cy="801"/>
          </a:xfrm>
        </p:grpSpPr>
        <p:graphicFrame>
          <p:nvGraphicFramePr>
            <p:cNvPr id="132" name="Object 17"/>
            <p:cNvGraphicFramePr>
              <a:graphicFrameLocks noChangeAspect="1"/>
            </p:cNvGraphicFramePr>
            <p:nvPr/>
          </p:nvGraphicFramePr>
          <p:xfrm>
            <a:off x="1104" y="3552"/>
            <a:ext cx="4200" cy="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6711480" imgH="966240" progId="Word.Document.8">
                    <p:embed/>
                  </p:oleObj>
                </mc:Choice>
                <mc:Fallback>
                  <p:oleObj name="Document" r:id="rId3" imgW="6711480" imgH="966240" progId="Word.Document.8">
                    <p:embed/>
                    <p:pic>
                      <p:nvPicPr>
                        <p:cNvPr id="13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552"/>
                          <a:ext cx="4200" cy="60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" name="Text Box 18"/>
            <p:cNvSpPr txBox="1">
              <a:spLocks noChangeArrowheads="1"/>
            </p:cNvSpPr>
            <p:nvPr/>
          </p:nvSpPr>
          <p:spPr bwMode="auto">
            <a:xfrm>
              <a:off x="960" y="3360"/>
              <a:ext cx="12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Unused state 000:</a:t>
              </a:r>
            </a:p>
          </p:txBody>
        </p:sp>
      </p:grpSp>
      <p:pic>
        <p:nvPicPr>
          <p:cNvPr id="134" name="Picture 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1930401"/>
            <a:ext cx="6324600" cy="29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" name="Text Box 21"/>
          <p:cNvSpPr txBox="1">
            <a:spLocks noChangeArrowheads="1"/>
          </p:cNvSpPr>
          <p:nvPr/>
        </p:nvSpPr>
        <p:spPr bwMode="auto">
          <a:xfrm>
            <a:off x="7010400" y="4800600"/>
            <a:ext cx="1828800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Are there other unused states?</a:t>
            </a:r>
          </a:p>
        </p:txBody>
      </p:sp>
    </p:spTree>
    <p:extLst>
      <p:ext uri="{BB962C8B-B14F-4D97-AF65-F5344CB8AC3E}">
        <p14:creationId xmlns:p14="http://schemas.microsoft.com/office/powerpoint/2010/main" val="1362489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#3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state table, obtain expressions for flip-flop inputs.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914400" y="3519487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0000CC"/>
                </a:solidFill>
              </a:rPr>
              <a:t>SA = B∙x</a:t>
            </a:r>
          </a:p>
        </p:txBody>
      </p:sp>
      <p:sp>
        <p:nvSpPr>
          <p:cNvPr id="20" name="Text Box 89"/>
          <p:cNvSpPr txBox="1">
            <a:spLocks noChangeArrowheads="1"/>
          </p:cNvSpPr>
          <p:nvPr/>
        </p:nvSpPr>
        <p:spPr bwMode="auto">
          <a:xfrm>
            <a:off x="7239000" y="3519487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0000CC"/>
                </a:solidFill>
              </a:rPr>
              <a:t>RA = C∙x'</a:t>
            </a:r>
          </a:p>
        </p:txBody>
      </p:sp>
      <p:sp>
        <p:nvSpPr>
          <p:cNvPr id="21" name="Text Box 121"/>
          <p:cNvSpPr txBox="1">
            <a:spLocks noChangeArrowheads="1"/>
          </p:cNvSpPr>
          <p:nvPr/>
        </p:nvSpPr>
        <p:spPr bwMode="auto">
          <a:xfrm>
            <a:off x="609600" y="580548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9900CC"/>
                </a:solidFill>
              </a:rPr>
              <a:t>SB = A'∙B'∙x</a:t>
            </a:r>
          </a:p>
        </p:txBody>
      </p:sp>
      <p:sp>
        <p:nvSpPr>
          <p:cNvPr id="22" name="Text Box 122"/>
          <p:cNvSpPr txBox="1">
            <a:spLocks noChangeArrowheads="1"/>
          </p:cNvSpPr>
          <p:nvPr/>
        </p:nvSpPr>
        <p:spPr bwMode="auto">
          <a:xfrm>
            <a:off x="6781800" y="5805487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9900CC"/>
                </a:solidFill>
              </a:rPr>
              <a:t>RB = B∙C + B∙x</a:t>
            </a:r>
          </a:p>
        </p:txBody>
      </p:sp>
      <p:grpSp>
        <p:nvGrpSpPr>
          <p:cNvPr id="173" name="Group 172"/>
          <p:cNvGrpSpPr/>
          <p:nvPr/>
        </p:nvGrpSpPr>
        <p:grpSpPr>
          <a:xfrm>
            <a:off x="609600" y="1919287"/>
            <a:ext cx="8077200" cy="4237038"/>
            <a:chOff x="609600" y="1919287"/>
            <a:chExt cx="8077200" cy="4237038"/>
          </a:xfrm>
        </p:grpSpPr>
        <p:sp>
          <p:nvSpPr>
            <p:cNvPr id="174" name="Line 90"/>
            <p:cNvSpPr>
              <a:spLocks noChangeShapeType="1"/>
            </p:cNvSpPr>
            <p:nvPr/>
          </p:nvSpPr>
          <p:spPr bwMode="auto">
            <a:xfrm>
              <a:off x="609600" y="4052887"/>
              <a:ext cx="807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2133600" y="1919287"/>
              <a:ext cx="2514600" cy="2103438"/>
              <a:chOff x="2133600" y="1919287"/>
              <a:chExt cx="2514600" cy="2103438"/>
            </a:xfrm>
          </p:grpSpPr>
          <p:grpSp>
            <p:nvGrpSpPr>
              <p:cNvPr id="296" name="Group 22"/>
              <p:cNvGrpSpPr>
                <a:grpSpLocks/>
              </p:cNvGrpSpPr>
              <p:nvPr/>
            </p:nvGrpSpPr>
            <p:grpSpPr bwMode="auto">
              <a:xfrm>
                <a:off x="2133600" y="1919287"/>
                <a:ext cx="2514600" cy="2103438"/>
                <a:chOff x="1776" y="1248"/>
                <a:chExt cx="1584" cy="1325"/>
              </a:xfrm>
            </p:grpSpPr>
            <p:sp>
              <p:nvSpPr>
                <p:cNvPr id="302" name="Rectangle 23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" name="Line 24"/>
                <p:cNvSpPr>
                  <a:spLocks noChangeShapeType="1"/>
                </p:cNvSpPr>
                <p:nvPr/>
              </p:nvSpPr>
              <p:spPr bwMode="auto">
                <a:xfrm>
                  <a:off x="2160" y="177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4" name="Line 25"/>
                <p:cNvSpPr>
                  <a:spLocks noChangeShapeType="1"/>
                </p:cNvSpPr>
                <p:nvPr/>
              </p:nvSpPr>
              <p:spPr bwMode="auto">
                <a:xfrm>
                  <a:off x="240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776" y="2064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06" name="AutoShape 27"/>
                <p:cNvSpPr>
                  <a:spLocks/>
                </p:cNvSpPr>
                <p:nvPr/>
              </p:nvSpPr>
              <p:spPr bwMode="auto">
                <a:xfrm>
                  <a:off x="1968" y="1968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" name="AutoShape 28"/>
                <p:cNvSpPr>
                  <a:spLocks/>
                </p:cNvSpPr>
                <p:nvPr/>
              </p:nvSpPr>
              <p:spPr bwMode="auto">
                <a:xfrm rot="5400000" flipV="1">
                  <a:off x="2843" y="11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723" y="124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0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920" y="1584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310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160" y="1415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 dirty="0"/>
                    <a:t>00    01   11    10</a:t>
                  </a:r>
                </a:p>
              </p:txBody>
            </p:sp>
            <p:sp>
              <p:nvSpPr>
                <p:cNvPr id="311" name="AutoShape 32"/>
                <p:cNvSpPr>
                  <a:spLocks/>
                </p:cNvSpPr>
                <p:nvPr/>
              </p:nvSpPr>
              <p:spPr bwMode="auto">
                <a:xfrm rot="-5400000">
                  <a:off x="2616" y="218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496" y="240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3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1894" y="136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776" y="139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920" y="129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688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317" name="Line 38"/>
                <p:cNvSpPr>
                  <a:spLocks noChangeShapeType="1"/>
                </p:cNvSpPr>
                <p:nvPr/>
              </p:nvSpPr>
              <p:spPr bwMode="auto">
                <a:xfrm>
                  <a:off x="264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" name="Line 39"/>
                <p:cNvSpPr>
                  <a:spLocks noChangeShapeType="1"/>
                </p:cNvSpPr>
                <p:nvPr/>
              </p:nvSpPr>
              <p:spPr bwMode="auto">
                <a:xfrm>
                  <a:off x="288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448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32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216" y="1872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21" name="Line 42"/>
                <p:cNvSpPr>
                  <a:spLocks noChangeShapeType="1"/>
                </p:cNvSpPr>
                <p:nvPr/>
              </p:nvSpPr>
              <p:spPr bwMode="auto">
                <a:xfrm>
                  <a:off x="2160" y="196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" name="Line 43"/>
                <p:cNvSpPr>
                  <a:spLocks noChangeShapeType="1"/>
                </p:cNvSpPr>
                <p:nvPr/>
              </p:nvSpPr>
              <p:spPr bwMode="auto">
                <a:xfrm>
                  <a:off x="2160" y="216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" name="AutoShape 44"/>
                <p:cNvSpPr>
                  <a:spLocks/>
                </p:cNvSpPr>
                <p:nvPr/>
              </p:nvSpPr>
              <p:spPr bwMode="auto">
                <a:xfrm flipH="1">
                  <a:off x="3168" y="1776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44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20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6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44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7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20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20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44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68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1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68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2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92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3" name="AutoShape 54"/>
                <p:cNvSpPr>
                  <a:spLocks noChangeArrowheads="1"/>
                </p:cNvSpPr>
                <p:nvPr/>
              </p:nvSpPr>
              <p:spPr bwMode="auto">
                <a:xfrm>
                  <a:off x="2474" y="1793"/>
                  <a:ext cx="38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7" name="Text Box 100"/>
              <p:cNvSpPr txBox="1">
                <a:spLocks noChangeArrowheads="1"/>
              </p:cNvSpPr>
              <p:nvPr/>
            </p:nvSpPr>
            <p:spPr bwMode="auto">
              <a:xfrm>
                <a:off x="3581399" y="245983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98" name="Text Box 100"/>
              <p:cNvSpPr txBox="1">
                <a:spLocks noChangeArrowheads="1"/>
              </p:cNvSpPr>
              <p:nvPr/>
            </p:nvSpPr>
            <p:spPr bwMode="auto">
              <a:xfrm>
                <a:off x="3944938" y="246354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99" name="Text Box 100"/>
              <p:cNvSpPr txBox="1">
                <a:spLocks noChangeArrowheads="1"/>
              </p:cNvSpPr>
              <p:nvPr/>
            </p:nvSpPr>
            <p:spPr bwMode="auto">
              <a:xfrm>
                <a:off x="2836862" y="274962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300" name="Text Box 100"/>
              <p:cNvSpPr txBox="1">
                <a:spLocks noChangeArrowheads="1"/>
              </p:cNvSpPr>
              <p:nvPr/>
            </p:nvSpPr>
            <p:spPr bwMode="auto">
              <a:xfrm>
                <a:off x="3951288" y="274135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301" name="Text Box 100"/>
              <p:cNvSpPr txBox="1">
                <a:spLocks noChangeArrowheads="1"/>
              </p:cNvSpPr>
              <p:nvPr/>
            </p:nvSpPr>
            <p:spPr bwMode="auto">
              <a:xfrm>
                <a:off x="3951288" y="337387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4876800" y="1919287"/>
              <a:ext cx="2514600" cy="2103438"/>
              <a:chOff x="4876800" y="1919287"/>
              <a:chExt cx="2514600" cy="2103438"/>
            </a:xfrm>
          </p:grpSpPr>
          <p:grpSp>
            <p:nvGrpSpPr>
              <p:cNvPr id="258" name="Group 56"/>
              <p:cNvGrpSpPr>
                <a:grpSpLocks/>
              </p:cNvGrpSpPr>
              <p:nvPr/>
            </p:nvGrpSpPr>
            <p:grpSpPr bwMode="auto">
              <a:xfrm>
                <a:off x="4876800" y="1919287"/>
                <a:ext cx="2514600" cy="2103438"/>
                <a:chOff x="3312" y="1248"/>
                <a:chExt cx="1584" cy="1325"/>
              </a:xfrm>
            </p:grpSpPr>
            <p:sp>
              <p:nvSpPr>
                <p:cNvPr id="264" name="Rectangle 57"/>
                <p:cNvSpPr>
                  <a:spLocks noChangeArrowheads="1"/>
                </p:cNvSpPr>
                <p:nvPr/>
              </p:nvSpPr>
              <p:spPr bwMode="auto">
                <a:xfrm>
                  <a:off x="3696" y="1584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Line 58"/>
                <p:cNvSpPr>
                  <a:spLocks noChangeShapeType="1"/>
                </p:cNvSpPr>
                <p:nvPr/>
              </p:nvSpPr>
              <p:spPr bwMode="auto">
                <a:xfrm>
                  <a:off x="3696" y="177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Line 59"/>
                <p:cNvSpPr>
                  <a:spLocks noChangeShapeType="1"/>
                </p:cNvSpPr>
                <p:nvPr/>
              </p:nvSpPr>
              <p:spPr bwMode="auto">
                <a:xfrm>
                  <a:off x="393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312" y="2064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68" name="AutoShape 61"/>
                <p:cNvSpPr>
                  <a:spLocks/>
                </p:cNvSpPr>
                <p:nvPr/>
              </p:nvSpPr>
              <p:spPr bwMode="auto">
                <a:xfrm>
                  <a:off x="3504" y="1968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AutoShape 62"/>
                <p:cNvSpPr>
                  <a:spLocks/>
                </p:cNvSpPr>
                <p:nvPr/>
              </p:nvSpPr>
              <p:spPr bwMode="auto">
                <a:xfrm rot="5400000" flipV="1">
                  <a:off x="4379" y="11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0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4259" y="124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1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56" y="1584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272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696" y="1415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73" name="AutoShape 66"/>
                <p:cNvSpPr>
                  <a:spLocks/>
                </p:cNvSpPr>
                <p:nvPr/>
              </p:nvSpPr>
              <p:spPr bwMode="auto">
                <a:xfrm rot="-5400000">
                  <a:off x="4152" y="218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032" y="240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5" name="Line 68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136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3312" y="139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7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3456" y="129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8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4464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79" name="Line 72"/>
                <p:cNvSpPr>
                  <a:spLocks noChangeShapeType="1"/>
                </p:cNvSpPr>
                <p:nvPr/>
              </p:nvSpPr>
              <p:spPr bwMode="auto">
                <a:xfrm>
                  <a:off x="417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0" name="Line 73"/>
                <p:cNvSpPr>
                  <a:spLocks noChangeShapeType="1"/>
                </p:cNvSpPr>
                <p:nvPr/>
              </p:nvSpPr>
              <p:spPr bwMode="auto">
                <a:xfrm>
                  <a:off x="441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1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4752" y="1872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82" name="Line 75"/>
                <p:cNvSpPr>
                  <a:spLocks noChangeShapeType="1"/>
                </p:cNvSpPr>
                <p:nvPr/>
              </p:nvSpPr>
              <p:spPr bwMode="auto">
                <a:xfrm>
                  <a:off x="3696" y="196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" name="Line 76"/>
                <p:cNvSpPr>
                  <a:spLocks noChangeShapeType="1"/>
                </p:cNvSpPr>
                <p:nvPr/>
              </p:nvSpPr>
              <p:spPr bwMode="auto">
                <a:xfrm>
                  <a:off x="3696" y="216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AutoShape 77"/>
                <p:cNvSpPr>
                  <a:spLocks/>
                </p:cNvSpPr>
                <p:nvPr/>
              </p:nvSpPr>
              <p:spPr bwMode="auto">
                <a:xfrm flipH="1">
                  <a:off x="4704" y="1776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398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6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374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7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446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8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3744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9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74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0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1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422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2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422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/>
                    <a:t>X</a:t>
                  </a:r>
                </a:p>
              </p:txBody>
            </p:sp>
            <p:sp>
              <p:nvSpPr>
                <p:cNvPr id="293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446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4" name="AutoShape 87"/>
                <p:cNvSpPr>
                  <a:spLocks noChangeArrowheads="1"/>
                </p:cNvSpPr>
                <p:nvPr/>
              </p:nvSpPr>
              <p:spPr bwMode="auto">
                <a:xfrm>
                  <a:off x="4438" y="1601"/>
                  <a:ext cx="192" cy="720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5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4464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</p:grpSp>
          <p:sp>
            <p:nvSpPr>
              <p:cNvPr id="259" name="Text Box 100"/>
              <p:cNvSpPr txBox="1">
                <a:spLocks noChangeArrowheads="1"/>
              </p:cNvSpPr>
              <p:nvPr/>
            </p:nvSpPr>
            <p:spPr bwMode="auto">
              <a:xfrm>
                <a:off x="5942974" y="273812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60" name="Text Box 100"/>
              <p:cNvSpPr txBox="1">
                <a:spLocks noChangeArrowheads="1"/>
              </p:cNvSpPr>
              <p:nvPr/>
            </p:nvSpPr>
            <p:spPr bwMode="auto">
              <a:xfrm>
                <a:off x="6323973" y="274637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61" name="Text Box 100"/>
              <p:cNvSpPr txBox="1">
                <a:spLocks noChangeArrowheads="1"/>
              </p:cNvSpPr>
              <p:nvPr/>
            </p:nvSpPr>
            <p:spPr bwMode="auto">
              <a:xfrm>
                <a:off x="5562600" y="337631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62" name="Text Box 100"/>
              <p:cNvSpPr txBox="1">
                <a:spLocks noChangeArrowheads="1"/>
              </p:cNvSpPr>
              <p:nvPr/>
            </p:nvSpPr>
            <p:spPr bwMode="auto">
              <a:xfrm>
                <a:off x="5939631" y="336564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63" name="Text Box 100"/>
              <p:cNvSpPr txBox="1">
                <a:spLocks noChangeArrowheads="1"/>
              </p:cNvSpPr>
              <p:nvPr/>
            </p:nvSpPr>
            <p:spPr bwMode="auto">
              <a:xfrm>
                <a:off x="6332538" y="3368531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2133600" y="4052887"/>
              <a:ext cx="2514600" cy="2103438"/>
              <a:chOff x="2133600" y="4052887"/>
              <a:chExt cx="2514600" cy="2103438"/>
            </a:xfrm>
          </p:grpSpPr>
          <p:grpSp>
            <p:nvGrpSpPr>
              <p:cNvPr id="220" name="Group 91"/>
              <p:cNvGrpSpPr>
                <a:grpSpLocks/>
              </p:cNvGrpSpPr>
              <p:nvPr/>
            </p:nvGrpSpPr>
            <p:grpSpPr bwMode="auto">
              <a:xfrm>
                <a:off x="2133600" y="4052887"/>
                <a:ext cx="2514600" cy="2103438"/>
                <a:chOff x="1776" y="2592"/>
                <a:chExt cx="1584" cy="1325"/>
              </a:xfrm>
            </p:grpSpPr>
            <p:sp>
              <p:nvSpPr>
                <p:cNvPr id="229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3216" y="3216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0" name="Rectangle 93"/>
                <p:cNvSpPr>
                  <a:spLocks noChangeArrowheads="1"/>
                </p:cNvSpPr>
                <p:nvPr/>
              </p:nvSpPr>
              <p:spPr bwMode="auto">
                <a:xfrm>
                  <a:off x="2160" y="2928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1" name="Line 94"/>
                <p:cNvSpPr>
                  <a:spLocks noChangeShapeType="1"/>
                </p:cNvSpPr>
                <p:nvPr/>
              </p:nvSpPr>
              <p:spPr bwMode="auto">
                <a:xfrm>
                  <a:off x="2160" y="312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Line 95"/>
                <p:cNvSpPr>
                  <a:spLocks noChangeShapeType="1"/>
                </p:cNvSpPr>
                <p:nvPr/>
              </p:nvSpPr>
              <p:spPr bwMode="auto">
                <a:xfrm>
                  <a:off x="2400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1776" y="3408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4" name="AutoShape 97"/>
                <p:cNvSpPr>
                  <a:spLocks/>
                </p:cNvSpPr>
                <p:nvPr/>
              </p:nvSpPr>
              <p:spPr bwMode="auto">
                <a:xfrm>
                  <a:off x="1968" y="3312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" name="AutoShape 98"/>
                <p:cNvSpPr>
                  <a:spLocks/>
                </p:cNvSpPr>
                <p:nvPr/>
              </p:nvSpPr>
              <p:spPr bwMode="auto">
                <a:xfrm rot="5400000" flipV="1">
                  <a:off x="2843" y="252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723" y="2592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7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1920" y="2928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238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2160" y="2759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39" name="AutoShape 102"/>
                <p:cNvSpPr>
                  <a:spLocks/>
                </p:cNvSpPr>
                <p:nvPr/>
              </p:nvSpPr>
              <p:spPr bwMode="auto">
                <a:xfrm rot="-5400000">
                  <a:off x="2616" y="352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2496" y="3744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1" name="Line 104"/>
                <p:cNvSpPr>
                  <a:spLocks noChangeShapeType="1"/>
                </p:cNvSpPr>
                <p:nvPr/>
              </p:nvSpPr>
              <p:spPr bwMode="auto">
                <a:xfrm flipH="1" flipV="1">
                  <a:off x="1894" y="2705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1776" y="2736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3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1920" y="2641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4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688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45" name="Line 108"/>
                <p:cNvSpPr>
                  <a:spLocks noChangeShapeType="1"/>
                </p:cNvSpPr>
                <p:nvPr/>
              </p:nvSpPr>
              <p:spPr bwMode="auto">
                <a:xfrm>
                  <a:off x="2640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" name="Line 109"/>
                <p:cNvSpPr>
                  <a:spLocks noChangeShapeType="1"/>
                </p:cNvSpPr>
                <p:nvPr/>
              </p:nvSpPr>
              <p:spPr bwMode="auto">
                <a:xfrm>
                  <a:off x="2880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" name="Line 110"/>
                <p:cNvSpPr>
                  <a:spLocks noChangeShapeType="1"/>
                </p:cNvSpPr>
                <p:nvPr/>
              </p:nvSpPr>
              <p:spPr bwMode="auto">
                <a:xfrm>
                  <a:off x="2160" y="331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8" name="Line 111"/>
                <p:cNvSpPr>
                  <a:spLocks noChangeShapeType="1"/>
                </p:cNvSpPr>
                <p:nvPr/>
              </p:nvSpPr>
              <p:spPr bwMode="auto">
                <a:xfrm>
                  <a:off x="2160" y="350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9" name="AutoShape 112"/>
                <p:cNvSpPr>
                  <a:spLocks/>
                </p:cNvSpPr>
                <p:nvPr/>
              </p:nvSpPr>
              <p:spPr bwMode="auto">
                <a:xfrm flipH="1">
                  <a:off x="3168" y="312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0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2448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1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2208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2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2208" y="312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3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2208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4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2448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5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2688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6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2928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/>
                    <a:t>X</a:t>
                  </a:r>
                </a:p>
              </p:txBody>
            </p:sp>
            <p:sp>
              <p:nvSpPr>
                <p:cNvPr id="257" name="AutoShape 120"/>
                <p:cNvSpPr>
                  <a:spLocks noChangeArrowheads="1"/>
                </p:cNvSpPr>
                <p:nvPr/>
              </p:nvSpPr>
              <p:spPr bwMode="auto">
                <a:xfrm>
                  <a:off x="2448" y="2945"/>
                  <a:ext cx="384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1" name="Text Box 100"/>
              <p:cNvSpPr txBox="1">
                <a:spLocks noChangeArrowheads="1"/>
              </p:cNvSpPr>
              <p:nvPr/>
            </p:nvSpPr>
            <p:spPr bwMode="auto">
              <a:xfrm>
                <a:off x="3211955" y="489819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2" name="Text Box 100"/>
              <p:cNvSpPr txBox="1">
                <a:spLocks noChangeArrowheads="1"/>
              </p:cNvSpPr>
              <p:nvPr/>
            </p:nvSpPr>
            <p:spPr bwMode="auto">
              <a:xfrm>
                <a:off x="3951288" y="460216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3" name="Text Box 100"/>
              <p:cNvSpPr txBox="1">
                <a:spLocks noChangeArrowheads="1"/>
              </p:cNvSpPr>
              <p:nvPr/>
            </p:nvSpPr>
            <p:spPr bwMode="auto">
              <a:xfrm>
                <a:off x="3595323" y="490696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4" name="Text Box 100"/>
              <p:cNvSpPr txBox="1">
                <a:spLocks noChangeArrowheads="1"/>
              </p:cNvSpPr>
              <p:nvPr/>
            </p:nvSpPr>
            <p:spPr bwMode="auto">
              <a:xfrm>
                <a:off x="3942582" y="489108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5" name="Text Box 100"/>
              <p:cNvSpPr txBox="1">
                <a:spLocks noChangeArrowheads="1"/>
              </p:cNvSpPr>
              <p:nvPr/>
            </p:nvSpPr>
            <p:spPr bwMode="auto">
              <a:xfrm>
                <a:off x="2822289" y="5494337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6" name="Text Box 100"/>
              <p:cNvSpPr txBox="1">
                <a:spLocks noChangeArrowheads="1"/>
              </p:cNvSpPr>
              <p:nvPr/>
            </p:nvSpPr>
            <p:spPr bwMode="auto">
              <a:xfrm>
                <a:off x="3186113" y="549566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7" name="Text Box 100"/>
              <p:cNvSpPr txBox="1">
                <a:spLocks noChangeArrowheads="1"/>
              </p:cNvSpPr>
              <p:nvPr/>
            </p:nvSpPr>
            <p:spPr bwMode="auto">
              <a:xfrm>
                <a:off x="3590925" y="550068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28" name="Text Box 100"/>
              <p:cNvSpPr txBox="1">
                <a:spLocks noChangeArrowheads="1"/>
              </p:cNvSpPr>
              <p:nvPr/>
            </p:nvSpPr>
            <p:spPr bwMode="auto">
              <a:xfrm>
                <a:off x="3954463" y="5500687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4876800" y="4052887"/>
              <a:ext cx="2514600" cy="2103438"/>
              <a:chOff x="4876800" y="4052887"/>
              <a:chExt cx="2514600" cy="2103438"/>
            </a:xfrm>
          </p:grpSpPr>
          <p:grpSp>
            <p:nvGrpSpPr>
              <p:cNvPr id="179" name="Group 123"/>
              <p:cNvGrpSpPr>
                <a:grpSpLocks/>
              </p:cNvGrpSpPr>
              <p:nvPr/>
            </p:nvGrpSpPr>
            <p:grpSpPr bwMode="auto">
              <a:xfrm>
                <a:off x="4876800" y="4052887"/>
                <a:ext cx="2514600" cy="2103438"/>
                <a:chOff x="3312" y="2592"/>
                <a:chExt cx="1584" cy="1325"/>
              </a:xfrm>
            </p:grpSpPr>
            <p:sp>
              <p:nvSpPr>
                <p:cNvPr id="182" name="Rectangle 124"/>
                <p:cNvSpPr>
                  <a:spLocks noChangeArrowheads="1"/>
                </p:cNvSpPr>
                <p:nvPr/>
              </p:nvSpPr>
              <p:spPr bwMode="auto">
                <a:xfrm>
                  <a:off x="3696" y="2928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3" name="Line 125"/>
                <p:cNvSpPr>
                  <a:spLocks noChangeShapeType="1"/>
                </p:cNvSpPr>
                <p:nvPr/>
              </p:nvSpPr>
              <p:spPr bwMode="auto">
                <a:xfrm>
                  <a:off x="3696" y="312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" name="Line 126"/>
                <p:cNvSpPr>
                  <a:spLocks noChangeShapeType="1"/>
                </p:cNvSpPr>
                <p:nvPr/>
              </p:nvSpPr>
              <p:spPr bwMode="auto">
                <a:xfrm>
                  <a:off x="3936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3312" y="3408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86" name="AutoShape 128"/>
                <p:cNvSpPr>
                  <a:spLocks/>
                </p:cNvSpPr>
                <p:nvPr/>
              </p:nvSpPr>
              <p:spPr bwMode="auto">
                <a:xfrm>
                  <a:off x="3504" y="3312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AutoShape 129"/>
                <p:cNvSpPr>
                  <a:spLocks/>
                </p:cNvSpPr>
                <p:nvPr/>
              </p:nvSpPr>
              <p:spPr bwMode="auto">
                <a:xfrm rot="5400000" flipV="1">
                  <a:off x="4379" y="252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4259" y="2592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89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3456" y="2928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190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3696" y="2759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91" name="AutoShape 133"/>
                <p:cNvSpPr>
                  <a:spLocks/>
                </p:cNvSpPr>
                <p:nvPr/>
              </p:nvSpPr>
              <p:spPr bwMode="auto">
                <a:xfrm rot="-5400000">
                  <a:off x="4152" y="352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2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4032" y="3744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3" name="Line 135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2705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312" y="2736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5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3456" y="2641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6" name="Line 138"/>
                <p:cNvSpPr>
                  <a:spLocks noChangeShapeType="1"/>
                </p:cNvSpPr>
                <p:nvPr/>
              </p:nvSpPr>
              <p:spPr bwMode="auto">
                <a:xfrm>
                  <a:off x="4176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Line 139"/>
                <p:cNvSpPr>
                  <a:spLocks noChangeShapeType="1"/>
                </p:cNvSpPr>
                <p:nvPr/>
              </p:nvSpPr>
              <p:spPr bwMode="auto">
                <a:xfrm>
                  <a:off x="4416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4752" y="3216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9" name="Line 141"/>
                <p:cNvSpPr>
                  <a:spLocks noChangeShapeType="1"/>
                </p:cNvSpPr>
                <p:nvPr/>
              </p:nvSpPr>
              <p:spPr bwMode="auto">
                <a:xfrm>
                  <a:off x="3696" y="331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Line 142"/>
                <p:cNvSpPr>
                  <a:spLocks noChangeShapeType="1"/>
                </p:cNvSpPr>
                <p:nvPr/>
              </p:nvSpPr>
              <p:spPr bwMode="auto">
                <a:xfrm>
                  <a:off x="3696" y="350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AutoShape 143"/>
                <p:cNvSpPr>
                  <a:spLocks/>
                </p:cNvSpPr>
                <p:nvPr/>
              </p:nvSpPr>
              <p:spPr bwMode="auto">
                <a:xfrm flipH="1">
                  <a:off x="4704" y="312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3984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3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3744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4" name="Text Box 146"/>
                <p:cNvSpPr txBox="1">
                  <a:spLocks noChangeArrowheads="1"/>
                </p:cNvSpPr>
                <p:nvPr/>
              </p:nvSpPr>
              <p:spPr bwMode="auto">
                <a:xfrm>
                  <a:off x="4464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5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3984" y="312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06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3744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7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3984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8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4224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9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4464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0" name="AutoShape 152"/>
                <p:cNvSpPr>
                  <a:spLocks noChangeArrowheads="1"/>
                </p:cNvSpPr>
                <p:nvPr/>
              </p:nvSpPr>
              <p:spPr bwMode="auto">
                <a:xfrm>
                  <a:off x="4224" y="3146"/>
                  <a:ext cx="384" cy="335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4464" y="312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12" name="Line 154"/>
                <p:cNvSpPr>
                  <a:spLocks noChangeShapeType="1"/>
                </p:cNvSpPr>
                <p:nvPr/>
              </p:nvSpPr>
              <p:spPr bwMode="auto">
                <a:xfrm>
                  <a:off x="3696" y="350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" name="Line 155"/>
                <p:cNvSpPr>
                  <a:spLocks noChangeShapeType="1"/>
                </p:cNvSpPr>
                <p:nvPr/>
              </p:nvSpPr>
              <p:spPr bwMode="auto">
                <a:xfrm>
                  <a:off x="3696" y="369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3744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5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3984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6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4224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7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4464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8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4224" y="312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19" name="AutoShape 161"/>
                <p:cNvSpPr>
                  <a:spLocks noChangeArrowheads="1"/>
                </p:cNvSpPr>
                <p:nvPr/>
              </p:nvSpPr>
              <p:spPr bwMode="auto">
                <a:xfrm>
                  <a:off x="3986" y="3140"/>
                  <a:ext cx="384" cy="338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0" name="Text Box 100"/>
              <p:cNvSpPr txBox="1">
                <a:spLocks noChangeArrowheads="1"/>
              </p:cNvSpPr>
              <p:nvPr/>
            </p:nvSpPr>
            <p:spPr bwMode="auto">
              <a:xfrm>
                <a:off x="5559711" y="4877867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81" name="Text Box 100"/>
              <p:cNvSpPr txBox="1">
                <a:spLocks noChangeArrowheads="1"/>
              </p:cNvSpPr>
              <p:nvPr/>
            </p:nvSpPr>
            <p:spPr bwMode="auto">
              <a:xfrm>
                <a:off x="6296024" y="457676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29351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#3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73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850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state table, obtain expressions for flip-flop inputs (cont’d).</a:t>
            </a:r>
          </a:p>
        </p:txBody>
      </p:sp>
      <p:sp>
        <p:nvSpPr>
          <p:cNvPr id="273" name="Text Box 243"/>
          <p:cNvSpPr txBox="1">
            <a:spLocks noChangeArrowheads="1"/>
          </p:cNvSpPr>
          <p:nvPr/>
        </p:nvSpPr>
        <p:spPr bwMode="auto">
          <a:xfrm>
            <a:off x="990600" y="3459162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006600"/>
                </a:solidFill>
              </a:rPr>
              <a:t>SC = x'</a:t>
            </a:r>
          </a:p>
        </p:txBody>
      </p:sp>
      <p:sp>
        <p:nvSpPr>
          <p:cNvPr id="274" name="Text Box 244"/>
          <p:cNvSpPr txBox="1">
            <a:spLocks noChangeArrowheads="1"/>
          </p:cNvSpPr>
          <p:nvPr/>
        </p:nvSpPr>
        <p:spPr bwMode="auto">
          <a:xfrm>
            <a:off x="7467600" y="3459162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006600"/>
                </a:solidFill>
              </a:rPr>
              <a:t>RC = x</a:t>
            </a:r>
          </a:p>
        </p:txBody>
      </p:sp>
      <p:sp>
        <p:nvSpPr>
          <p:cNvPr id="275" name="Text Box 245"/>
          <p:cNvSpPr txBox="1">
            <a:spLocks noChangeArrowheads="1"/>
          </p:cNvSpPr>
          <p:nvPr/>
        </p:nvSpPr>
        <p:spPr bwMode="auto">
          <a:xfrm>
            <a:off x="6019800" y="5897562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/>
              <a:t>y = A∙x</a:t>
            </a:r>
          </a:p>
        </p:txBody>
      </p:sp>
      <p:grpSp>
        <p:nvGrpSpPr>
          <p:cNvPr id="110" name="Group 109"/>
          <p:cNvGrpSpPr/>
          <p:nvPr/>
        </p:nvGrpSpPr>
        <p:grpSpPr>
          <a:xfrm>
            <a:off x="609600" y="2011362"/>
            <a:ext cx="8077200" cy="4389438"/>
            <a:chOff x="609600" y="2011362"/>
            <a:chExt cx="8077200" cy="4389438"/>
          </a:xfrm>
        </p:grpSpPr>
        <p:sp>
          <p:nvSpPr>
            <p:cNvPr id="111" name="Line 105"/>
            <p:cNvSpPr>
              <a:spLocks noChangeShapeType="1"/>
            </p:cNvSpPr>
            <p:nvPr/>
          </p:nvSpPr>
          <p:spPr bwMode="auto">
            <a:xfrm>
              <a:off x="609600" y="4144962"/>
              <a:ext cx="807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2209800" y="2011362"/>
              <a:ext cx="2514600" cy="2103438"/>
              <a:chOff x="2209800" y="2011362"/>
              <a:chExt cx="2514600" cy="2103438"/>
            </a:xfrm>
          </p:grpSpPr>
          <p:grpSp>
            <p:nvGrpSpPr>
              <p:cNvPr id="295" name="Group 146"/>
              <p:cNvGrpSpPr>
                <a:grpSpLocks/>
              </p:cNvGrpSpPr>
              <p:nvPr/>
            </p:nvGrpSpPr>
            <p:grpSpPr bwMode="auto">
              <a:xfrm>
                <a:off x="2209800" y="2011362"/>
                <a:ext cx="2514600" cy="2103438"/>
                <a:chOff x="1776" y="1248"/>
                <a:chExt cx="1584" cy="1325"/>
              </a:xfrm>
            </p:grpSpPr>
            <p:sp>
              <p:nvSpPr>
                <p:cNvPr id="301" name="AutoShape 147"/>
                <p:cNvSpPr>
                  <a:spLocks/>
                </p:cNvSpPr>
                <p:nvPr/>
              </p:nvSpPr>
              <p:spPr bwMode="auto">
                <a:xfrm flipH="1">
                  <a:off x="2160" y="1584"/>
                  <a:ext cx="192" cy="768"/>
                </a:xfrm>
                <a:prstGeom prst="leftBracket">
                  <a:avLst>
                    <a:gd name="adj" fmla="val 33333"/>
                  </a:avLst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2" name="AutoShape 148"/>
                <p:cNvSpPr>
                  <a:spLocks/>
                </p:cNvSpPr>
                <p:nvPr/>
              </p:nvSpPr>
              <p:spPr bwMode="auto">
                <a:xfrm>
                  <a:off x="2928" y="1584"/>
                  <a:ext cx="192" cy="768"/>
                </a:xfrm>
                <a:prstGeom prst="leftBracket">
                  <a:avLst>
                    <a:gd name="adj" fmla="val 33333"/>
                  </a:avLst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" name="Rectangle 149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4" name="Line 150"/>
                <p:cNvSpPr>
                  <a:spLocks noChangeShapeType="1"/>
                </p:cNvSpPr>
                <p:nvPr/>
              </p:nvSpPr>
              <p:spPr bwMode="auto">
                <a:xfrm>
                  <a:off x="2160" y="177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" name="Line 151"/>
                <p:cNvSpPr>
                  <a:spLocks noChangeShapeType="1"/>
                </p:cNvSpPr>
                <p:nvPr/>
              </p:nvSpPr>
              <p:spPr bwMode="auto">
                <a:xfrm>
                  <a:off x="240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6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1776" y="2064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07" name="AutoShape 153"/>
                <p:cNvSpPr>
                  <a:spLocks/>
                </p:cNvSpPr>
                <p:nvPr/>
              </p:nvSpPr>
              <p:spPr bwMode="auto">
                <a:xfrm>
                  <a:off x="1968" y="1968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" name="AutoShape 154"/>
                <p:cNvSpPr>
                  <a:spLocks/>
                </p:cNvSpPr>
                <p:nvPr/>
              </p:nvSpPr>
              <p:spPr bwMode="auto">
                <a:xfrm rot="5400000" flipV="1">
                  <a:off x="2843" y="11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723" y="124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0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920" y="1584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311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2160" y="1415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312" name="AutoShape 158"/>
                <p:cNvSpPr>
                  <a:spLocks/>
                </p:cNvSpPr>
                <p:nvPr/>
              </p:nvSpPr>
              <p:spPr bwMode="auto">
                <a:xfrm rot="-5400000">
                  <a:off x="2616" y="218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2496" y="240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4" name="Line 160"/>
                <p:cNvSpPr>
                  <a:spLocks noChangeShapeType="1"/>
                </p:cNvSpPr>
                <p:nvPr/>
              </p:nvSpPr>
              <p:spPr bwMode="auto">
                <a:xfrm flipH="1" flipV="1">
                  <a:off x="1894" y="136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1776" y="139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6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1920" y="129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7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220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318" name="Line 164"/>
                <p:cNvSpPr>
                  <a:spLocks noChangeShapeType="1"/>
                </p:cNvSpPr>
                <p:nvPr/>
              </p:nvSpPr>
              <p:spPr bwMode="auto">
                <a:xfrm>
                  <a:off x="264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" name="Line 165"/>
                <p:cNvSpPr>
                  <a:spLocks noChangeShapeType="1"/>
                </p:cNvSpPr>
                <p:nvPr/>
              </p:nvSpPr>
              <p:spPr bwMode="auto">
                <a:xfrm>
                  <a:off x="288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2208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321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3216" y="1872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22" name="Line 168"/>
                <p:cNvSpPr>
                  <a:spLocks noChangeShapeType="1"/>
                </p:cNvSpPr>
                <p:nvPr/>
              </p:nvSpPr>
              <p:spPr bwMode="auto">
                <a:xfrm>
                  <a:off x="2160" y="196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" name="Line 169"/>
                <p:cNvSpPr>
                  <a:spLocks noChangeShapeType="1"/>
                </p:cNvSpPr>
                <p:nvPr/>
              </p:nvSpPr>
              <p:spPr bwMode="auto">
                <a:xfrm>
                  <a:off x="2160" y="216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" name="AutoShape 170"/>
                <p:cNvSpPr>
                  <a:spLocks/>
                </p:cNvSpPr>
                <p:nvPr/>
              </p:nvSpPr>
              <p:spPr bwMode="auto">
                <a:xfrm flipH="1">
                  <a:off x="3168" y="1776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244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6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20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7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92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8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292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9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220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0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44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1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268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2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2928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3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292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</p:grpSp>
          <p:sp>
            <p:nvSpPr>
              <p:cNvPr id="296" name="Text Box 100"/>
              <p:cNvSpPr txBox="1">
                <a:spLocks noChangeArrowheads="1"/>
              </p:cNvSpPr>
              <p:nvPr/>
            </p:nvSpPr>
            <p:spPr bwMode="auto">
              <a:xfrm>
                <a:off x="3286125" y="284091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97" name="Text Box 100"/>
              <p:cNvSpPr txBox="1">
                <a:spLocks noChangeArrowheads="1"/>
              </p:cNvSpPr>
              <p:nvPr/>
            </p:nvSpPr>
            <p:spPr bwMode="auto">
              <a:xfrm>
                <a:off x="3647281" y="254317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98" name="Text Box 100"/>
              <p:cNvSpPr txBox="1">
                <a:spLocks noChangeArrowheads="1"/>
              </p:cNvSpPr>
              <p:nvPr/>
            </p:nvSpPr>
            <p:spPr bwMode="auto">
              <a:xfrm>
                <a:off x="3644900" y="284385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299" name="Text Box 100"/>
              <p:cNvSpPr txBox="1">
                <a:spLocks noChangeArrowheads="1"/>
              </p:cNvSpPr>
              <p:nvPr/>
            </p:nvSpPr>
            <p:spPr bwMode="auto">
              <a:xfrm>
                <a:off x="3283289" y="345050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300" name="Text Box 100"/>
              <p:cNvSpPr txBox="1">
                <a:spLocks noChangeArrowheads="1"/>
              </p:cNvSpPr>
              <p:nvPr/>
            </p:nvSpPr>
            <p:spPr bwMode="auto">
              <a:xfrm>
                <a:off x="3659526" y="345234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953000" y="2011362"/>
              <a:ext cx="2514600" cy="2103438"/>
              <a:chOff x="4953000" y="2011362"/>
              <a:chExt cx="2514600" cy="2103438"/>
            </a:xfrm>
          </p:grpSpPr>
          <p:grpSp>
            <p:nvGrpSpPr>
              <p:cNvPr id="153" name="Group 180"/>
              <p:cNvGrpSpPr>
                <a:grpSpLocks/>
              </p:cNvGrpSpPr>
              <p:nvPr/>
            </p:nvGrpSpPr>
            <p:grpSpPr bwMode="auto">
              <a:xfrm>
                <a:off x="4953000" y="2011362"/>
                <a:ext cx="2514600" cy="2103438"/>
                <a:chOff x="3312" y="1248"/>
                <a:chExt cx="1584" cy="1325"/>
              </a:xfrm>
            </p:grpSpPr>
            <p:sp>
              <p:nvSpPr>
                <p:cNvPr id="15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696" y="1584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" name="Line 182"/>
                <p:cNvSpPr>
                  <a:spLocks noChangeShapeType="1"/>
                </p:cNvSpPr>
                <p:nvPr/>
              </p:nvSpPr>
              <p:spPr bwMode="auto">
                <a:xfrm>
                  <a:off x="3696" y="177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1" name="Line 183"/>
                <p:cNvSpPr>
                  <a:spLocks noChangeShapeType="1"/>
                </p:cNvSpPr>
                <p:nvPr/>
              </p:nvSpPr>
              <p:spPr bwMode="auto">
                <a:xfrm>
                  <a:off x="393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312" y="2064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63" name="AutoShape 185"/>
                <p:cNvSpPr>
                  <a:spLocks/>
                </p:cNvSpPr>
                <p:nvPr/>
              </p:nvSpPr>
              <p:spPr bwMode="auto">
                <a:xfrm>
                  <a:off x="3504" y="1968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AutoShape 186"/>
                <p:cNvSpPr>
                  <a:spLocks/>
                </p:cNvSpPr>
                <p:nvPr/>
              </p:nvSpPr>
              <p:spPr bwMode="auto">
                <a:xfrm rot="5400000" flipV="1">
                  <a:off x="4379" y="11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Text Box 187"/>
                <p:cNvSpPr txBox="1">
                  <a:spLocks noChangeArrowheads="1"/>
                </p:cNvSpPr>
                <p:nvPr/>
              </p:nvSpPr>
              <p:spPr bwMode="auto">
                <a:xfrm>
                  <a:off x="4259" y="124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66" name="Text Box 188"/>
                <p:cNvSpPr txBox="1">
                  <a:spLocks noChangeArrowheads="1"/>
                </p:cNvSpPr>
                <p:nvPr/>
              </p:nvSpPr>
              <p:spPr bwMode="auto">
                <a:xfrm>
                  <a:off x="3456" y="1584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167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3696" y="1415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68" name="AutoShape 190"/>
                <p:cNvSpPr>
                  <a:spLocks/>
                </p:cNvSpPr>
                <p:nvPr/>
              </p:nvSpPr>
              <p:spPr bwMode="auto">
                <a:xfrm rot="-5400000">
                  <a:off x="4152" y="218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9" name="Text Box 191"/>
                <p:cNvSpPr txBox="1">
                  <a:spLocks noChangeArrowheads="1"/>
                </p:cNvSpPr>
                <p:nvPr/>
              </p:nvSpPr>
              <p:spPr bwMode="auto">
                <a:xfrm>
                  <a:off x="4032" y="240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70" name="Line 192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136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" name="Text Box 193"/>
                <p:cNvSpPr txBox="1">
                  <a:spLocks noChangeArrowheads="1"/>
                </p:cNvSpPr>
                <p:nvPr/>
              </p:nvSpPr>
              <p:spPr bwMode="auto">
                <a:xfrm>
                  <a:off x="3312" y="139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6" name="Text Box 194"/>
                <p:cNvSpPr txBox="1">
                  <a:spLocks noChangeArrowheads="1"/>
                </p:cNvSpPr>
                <p:nvPr/>
              </p:nvSpPr>
              <p:spPr bwMode="auto">
                <a:xfrm>
                  <a:off x="3456" y="129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7" name="Text Box 195"/>
                <p:cNvSpPr txBox="1">
                  <a:spLocks noChangeArrowheads="1"/>
                </p:cNvSpPr>
                <p:nvPr/>
              </p:nvSpPr>
              <p:spPr bwMode="auto">
                <a:xfrm>
                  <a:off x="4224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78" name="Line 196"/>
                <p:cNvSpPr>
                  <a:spLocks noChangeShapeType="1"/>
                </p:cNvSpPr>
                <p:nvPr/>
              </p:nvSpPr>
              <p:spPr bwMode="auto">
                <a:xfrm>
                  <a:off x="417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" name="Line 197"/>
                <p:cNvSpPr>
                  <a:spLocks noChangeShapeType="1"/>
                </p:cNvSpPr>
                <p:nvPr/>
              </p:nvSpPr>
              <p:spPr bwMode="auto">
                <a:xfrm>
                  <a:off x="441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0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4752" y="1872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81" name="Line 199"/>
                <p:cNvSpPr>
                  <a:spLocks noChangeShapeType="1"/>
                </p:cNvSpPr>
                <p:nvPr/>
              </p:nvSpPr>
              <p:spPr bwMode="auto">
                <a:xfrm>
                  <a:off x="3696" y="196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2" name="Line 200"/>
                <p:cNvSpPr>
                  <a:spLocks noChangeShapeType="1"/>
                </p:cNvSpPr>
                <p:nvPr/>
              </p:nvSpPr>
              <p:spPr bwMode="auto">
                <a:xfrm>
                  <a:off x="3696" y="216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" name="AutoShape 201"/>
                <p:cNvSpPr>
                  <a:spLocks/>
                </p:cNvSpPr>
                <p:nvPr/>
              </p:nvSpPr>
              <p:spPr bwMode="auto">
                <a:xfrm flipH="1">
                  <a:off x="4704" y="1776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398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5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374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6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4224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87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3984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8" name="Text Box 206"/>
                <p:cNvSpPr txBox="1">
                  <a:spLocks noChangeArrowheads="1"/>
                </p:cNvSpPr>
                <p:nvPr/>
              </p:nvSpPr>
              <p:spPr bwMode="auto">
                <a:xfrm>
                  <a:off x="374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9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0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422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1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422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92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446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3" name="AutoShape 211"/>
                <p:cNvSpPr>
                  <a:spLocks noChangeArrowheads="1"/>
                </p:cNvSpPr>
                <p:nvPr/>
              </p:nvSpPr>
              <p:spPr bwMode="auto">
                <a:xfrm>
                  <a:off x="3984" y="1601"/>
                  <a:ext cx="384" cy="720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4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3984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</p:grpSp>
          <p:sp>
            <p:nvSpPr>
              <p:cNvPr id="154" name="Text Box 100"/>
              <p:cNvSpPr txBox="1">
                <a:spLocks noChangeArrowheads="1"/>
              </p:cNvSpPr>
              <p:nvPr/>
            </p:nvSpPr>
            <p:spPr bwMode="auto">
              <a:xfrm>
                <a:off x="5656132" y="284091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55" name="Text Box 100"/>
              <p:cNvSpPr txBox="1">
                <a:spLocks noChangeArrowheads="1"/>
              </p:cNvSpPr>
              <p:nvPr/>
            </p:nvSpPr>
            <p:spPr bwMode="auto">
              <a:xfrm>
                <a:off x="6797545" y="282940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56" name="Text Box 100"/>
              <p:cNvSpPr txBox="1">
                <a:spLocks noChangeArrowheads="1"/>
              </p:cNvSpPr>
              <p:nvPr/>
            </p:nvSpPr>
            <p:spPr bwMode="auto">
              <a:xfrm>
                <a:off x="6784715" y="254317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57" name="Text Box 100"/>
              <p:cNvSpPr txBox="1">
                <a:spLocks noChangeArrowheads="1"/>
              </p:cNvSpPr>
              <p:nvPr/>
            </p:nvSpPr>
            <p:spPr bwMode="auto">
              <a:xfrm>
                <a:off x="5647467" y="3447258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58" name="Text Box 100"/>
              <p:cNvSpPr txBox="1">
                <a:spLocks noChangeArrowheads="1"/>
              </p:cNvSpPr>
              <p:nvPr/>
            </p:nvSpPr>
            <p:spPr bwMode="auto">
              <a:xfrm>
                <a:off x="6773862" y="346640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3505200" y="4297362"/>
              <a:ext cx="2514600" cy="2103438"/>
              <a:chOff x="3505200" y="4297362"/>
              <a:chExt cx="2514600" cy="2103438"/>
            </a:xfrm>
          </p:grpSpPr>
          <p:grpSp>
            <p:nvGrpSpPr>
              <p:cNvPr id="115" name="Group 213"/>
              <p:cNvGrpSpPr>
                <a:grpSpLocks/>
              </p:cNvGrpSpPr>
              <p:nvPr/>
            </p:nvGrpSpPr>
            <p:grpSpPr bwMode="auto">
              <a:xfrm>
                <a:off x="3505200" y="4297362"/>
                <a:ext cx="2514600" cy="2103438"/>
                <a:chOff x="2208" y="2592"/>
                <a:chExt cx="1584" cy="1325"/>
              </a:xfrm>
            </p:grpSpPr>
            <p:sp>
              <p:nvSpPr>
                <p:cNvPr id="124" name="Text Box 214"/>
                <p:cNvSpPr txBox="1">
                  <a:spLocks noChangeArrowheads="1"/>
                </p:cNvSpPr>
                <p:nvPr/>
              </p:nvSpPr>
              <p:spPr bwMode="auto">
                <a:xfrm>
                  <a:off x="3648" y="3216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25" name="Rectangle 215"/>
                <p:cNvSpPr>
                  <a:spLocks noChangeArrowheads="1"/>
                </p:cNvSpPr>
                <p:nvPr/>
              </p:nvSpPr>
              <p:spPr bwMode="auto">
                <a:xfrm>
                  <a:off x="2592" y="2928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Line 216"/>
                <p:cNvSpPr>
                  <a:spLocks noChangeShapeType="1"/>
                </p:cNvSpPr>
                <p:nvPr/>
              </p:nvSpPr>
              <p:spPr bwMode="auto">
                <a:xfrm>
                  <a:off x="2592" y="312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Line 217"/>
                <p:cNvSpPr>
                  <a:spLocks noChangeShapeType="1"/>
                </p:cNvSpPr>
                <p:nvPr/>
              </p:nvSpPr>
              <p:spPr bwMode="auto">
                <a:xfrm>
                  <a:off x="2832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2208" y="3408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29" name="AutoShape 219"/>
                <p:cNvSpPr>
                  <a:spLocks/>
                </p:cNvSpPr>
                <p:nvPr/>
              </p:nvSpPr>
              <p:spPr bwMode="auto">
                <a:xfrm>
                  <a:off x="2400" y="3312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AutoShape 220"/>
                <p:cNvSpPr>
                  <a:spLocks/>
                </p:cNvSpPr>
                <p:nvPr/>
              </p:nvSpPr>
              <p:spPr bwMode="auto">
                <a:xfrm rot="5400000" flipV="1">
                  <a:off x="3275" y="252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3155" y="2592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32" name="Text Box 222"/>
                <p:cNvSpPr txBox="1">
                  <a:spLocks noChangeArrowheads="1"/>
                </p:cNvSpPr>
                <p:nvPr/>
              </p:nvSpPr>
              <p:spPr bwMode="auto">
                <a:xfrm>
                  <a:off x="2352" y="2928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133" name="Text Box 223"/>
                <p:cNvSpPr txBox="1">
                  <a:spLocks noChangeArrowheads="1"/>
                </p:cNvSpPr>
                <p:nvPr/>
              </p:nvSpPr>
              <p:spPr bwMode="auto">
                <a:xfrm>
                  <a:off x="2592" y="2759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34" name="AutoShape 224"/>
                <p:cNvSpPr>
                  <a:spLocks/>
                </p:cNvSpPr>
                <p:nvPr/>
              </p:nvSpPr>
              <p:spPr bwMode="auto">
                <a:xfrm rot="-5400000">
                  <a:off x="3048" y="352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Text Box 225"/>
                <p:cNvSpPr txBox="1">
                  <a:spLocks noChangeArrowheads="1"/>
                </p:cNvSpPr>
                <p:nvPr/>
              </p:nvSpPr>
              <p:spPr bwMode="auto">
                <a:xfrm>
                  <a:off x="2928" y="3744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36" name="Line 226"/>
                <p:cNvSpPr>
                  <a:spLocks noChangeShapeType="1"/>
                </p:cNvSpPr>
                <p:nvPr/>
              </p:nvSpPr>
              <p:spPr bwMode="auto">
                <a:xfrm flipH="1" flipV="1">
                  <a:off x="2326" y="2705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2208" y="2736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38" name="Text Box 228"/>
                <p:cNvSpPr txBox="1">
                  <a:spLocks noChangeArrowheads="1"/>
                </p:cNvSpPr>
                <p:nvPr/>
              </p:nvSpPr>
              <p:spPr bwMode="auto">
                <a:xfrm>
                  <a:off x="2352" y="2641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39" name="Text Box 229"/>
                <p:cNvSpPr txBox="1">
                  <a:spLocks noChangeArrowheads="1"/>
                </p:cNvSpPr>
                <p:nvPr/>
              </p:nvSpPr>
              <p:spPr bwMode="auto">
                <a:xfrm>
                  <a:off x="2880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140" name="Line 230"/>
                <p:cNvSpPr>
                  <a:spLocks noChangeShapeType="1"/>
                </p:cNvSpPr>
                <p:nvPr/>
              </p:nvSpPr>
              <p:spPr bwMode="auto">
                <a:xfrm>
                  <a:off x="3072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" name="Line 231"/>
                <p:cNvSpPr>
                  <a:spLocks noChangeShapeType="1"/>
                </p:cNvSpPr>
                <p:nvPr/>
              </p:nvSpPr>
              <p:spPr bwMode="auto">
                <a:xfrm>
                  <a:off x="3312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Line 232"/>
                <p:cNvSpPr>
                  <a:spLocks noChangeShapeType="1"/>
                </p:cNvSpPr>
                <p:nvPr/>
              </p:nvSpPr>
              <p:spPr bwMode="auto">
                <a:xfrm>
                  <a:off x="2592" y="331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Line 233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AutoShape 234"/>
                <p:cNvSpPr>
                  <a:spLocks/>
                </p:cNvSpPr>
                <p:nvPr/>
              </p:nvSpPr>
              <p:spPr bwMode="auto">
                <a:xfrm flipH="1">
                  <a:off x="3600" y="312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880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46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2640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47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2640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48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2880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49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3120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50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3360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51" name="AutoShape 241"/>
                <p:cNvSpPr>
                  <a:spLocks noChangeArrowheads="1"/>
                </p:cNvSpPr>
                <p:nvPr/>
              </p:nvSpPr>
              <p:spPr bwMode="auto">
                <a:xfrm>
                  <a:off x="2897" y="3329"/>
                  <a:ext cx="38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3120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</p:grpSp>
          <p:sp>
            <p:nvSpPr>
              <p:cNvPr id="116" name="Text Box 100"/>
              <p:cNvSpPr txBox="1">
                <a:spLocks noChangeArrowheads="1"/>
              </p:cNvSpPr>
              <p:nvPr/>
            </p:nvSpPr>
            <p:spPr bwMode="auto">
              <a:xfrm>
                <a:off x="5303838" y="482784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17" name="Text Box 100"/>
              <p:cNvSpPr txBox="1">
                <a:spLocks noChangeArrowheads="1"/>
              </p:cNvSpPr>
              <p:nvPr/>
            </p:nvSpPr>
            <p:spPr bwMode="auto">
              <a:xfrm>
                <a:off x="4947105" y="483259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18" name="Text Box 100"/>
              <p:cNvSpPr txBox="1">
                <a:spLocks noChangeArrowheads="1"/>
              </p:cNvSpPr>
              <p:nvPr/>
            </p:nvSpPr>
            <p:spPr bwMode="auto">
              <a:xfrm>
                <a:off x="4216452" y="513413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19" name="Text Box 100"/>
              <p:cNvSpPr txBox="1">
                <a:spLocks noChangeArrowheads="1"/>
              </p:cNvSpPr>
              <p:nvPr/>
            </p:nvSpPr>
            <p:spPr bwMode="auto">
              <a:xfrm>
                <a:off x="4592533" y="512206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20" name="Text Box 100"/>
              <p:cNvSpPr txBox="1">
                <a:spLocks noChangeArrowheads="1"/>
              </p:cNvSpPr>
              <p:nvPr/>
            </p:nvSpPr>
            <p:spPr bwMode="auto">
              <a:xfrm>
                <a:off x="4956461" y="512206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21" name="Text Box 100"/>
              <p:cNvSpPr txBox="1">
                <a:spLocks noChangeArrowheads="1"/>
              </p:cNvSpPr>
              <p:nvPr/>
            </p:nvSpPr>
            <p:spPr bwMode="auto">
              <a:xfrm>
                <a:off x="4207474" y="574190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22" name="Text Box 100"/>
              <p:cNvSpPr txBox="1">
                <a:spLocks noChangeArrowheads="1"/>
              </p:cNvSpPr>
              <p:nvPr/>
            </p:nvSpPr>
            <p:spPr bwMode="auto">
              <a:xfrm>
                <a:off x="5322207" y="512881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  <p:sp>
            <p:nvSpPr>
              <p:cNvPr id="123" name="Text Box 100"/>
              <p:cNvSpPr txBox="1">
                <a:spLocks noChangeArrowheads="1"/>
              </p:cNvSpPr>
              <p:nvPr/>
            </p:nvSpPr>
            <p:spPr bwMode="auto">
              <a:xfrm>
                <a:off x="5334000" y="572697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4605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/>
      <p:bldP spid="274" grpId="0"/>
      <p:bldP spid="2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#3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0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derived expressions, draw the logic diagram:</a:t>
            </a:r>
          </a:p>
        </p:txBody>
      </p:sp>
      <p:sp>
        <p:nvSpPr>
          <p:cNvPr id="111" name="Text Box 107"/>
          <p:cNvSpPr txBox="1">
            <a:spLocks noChangeArrowheads="1"/>
          </p:cNvSpPr>
          <p:nvPr/>
        </p:nvSpPr>
        <p:spPr bwMode="auto">
          <a:xfrm>
            <a:off x="1066800" y="1752600"/>
            <a:ext cx="6781800" cy="6032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1600200" algn="l"/>
                <a:tab pos="3657600" algn="l"/>
                <a:tab pos="5029200" algn="l"/>
              </a:tabLst>
            </a:pPr>
            <a:r>
              <a:rPr lang="en-GB" sz="1600" b="1" i="1" dirty="0">
                <a:solidFill>
                  <a:srgbClr val="0000CC"/>
                </a:solidFill>
              </a:rPr>
              <a:t>SA</a:t>
            </a:r>
            <a:r>
              <a:rPr lang="en-GB" sz="1600" b="1" dirty="0">
                <a:solidFill>
                  <a:srgbClr val="0000CC"/>
                </a:solidFill>
              </a:rPr>
              <a:t> =</a:t>
            </a:r>
            <a:r>
              <a:rPr lang="en-GB" sz="1600" b="1" dirty="0"/>
              <a:t> </a:t>
            </a:r>
            <a:r>
              <a:rPr lang="en-GB" sz="1600" b="1" i="1" dirty="0" err="1">
                <a:solidFill>
                  <a:srgbClr val="0000CC"/>
                </a:solidFill>
              </a:rPr>
              <a:t>B∙x</a:t>
            </a:r>
            <a:r>
              <a:rPr lang="en-GB" sz="1600" b="1" i="1" dirty="0">
                <a:solidFill>
                  <a:srgbClr val="0000CC"/>
                </a:solidFill>
              </a:rPr>
              <a:t>	</a:t>
            </a:r>
            <a:r>
              <a:rPr lang="en-GB" sz="1600" b="1" i="1" dirty="0">
                <a:solidFill>
                  <a:srgbClr val="9900CC"/>
                </a:solidFill>
              </a:rPr>
              <a:t>SB = </a:t>
            </a:r>
            <a:r>
              <a:rPr lang="en-GB" sz="1600" b="1" i="1" dirty="0" err="1">
                <a:solidFill>
                  <a:srgbClr val="9900CC"/>
                </a:solidFill>
              </a:rPr>
              <a:t>A'∙B'∙x</a:t>
            </a:r>
            <a:r>
              <a:rPr lang="en-GB" sz="1600" b="1" i="1" dirty="0">
                <a:solidFill>
                  <a:srgbClr val="9900CC"/>
                </a:solidFill>
              </a:rPr>
              <a:t>	</a:t>
            </a:r>
            <a:r>
              <a:rPr lang="en-GB" sz="1600" b="1" i="1" dirty="0">
                <a:solidFill>
                  <a:srgbClr val="006600"/>
                </a:solidFill>
              </a:rPr>
              <a:t>SC = x'	</a:t>
            </a:r>
            <a:r>
              <a:rPr lang="en-GB" sz="1600" b="1" i="1" dirty="0"/>
              <a:t>y = </a:t>
            </a:r>
            <a:r>
              <a:rPr lang="en-GB" sz="1600" b="1" i="1" dirty="0" err="1"/>
              <a:t>A∙x</a:t>
            </a:r>
            <a:endParaRPr lang="en-GB" sz="1600" b="1" i="1" dirty="0"/>
          </a:p>
          <a:p>
            <a:pPr eaLnBrk="0" hangingPunct="0">
              <a:spcBef>
                <a:spcPct val="5000"/>
              </a:spcBef>
              <a:tabLst>
                <a:tab pos="1600200" algn="l"/>
                <a:tab pos="3657600" algn="l"/>
                <a:tab pos="5029200" algn="l"/>
              </a:tabLst>
            </a:pPr>
            <a:r>
              <a:rPr lang="en-GB" sz="1600" b="1" i="1" dirty="0">
                <a:solidFill>
                  <a:srgbClr val="0000CC"/>
                </a:solidFill>
              </a:rPr>
              <a:t>RA</a:t>
            </a:r>
            <a:r>
              <a:rPr lang="en-GB" sz="1600" b="1" dirty="0">
                <a:solidFill>
                  <a:srgbClr val="0000CC"/>
                </a:solidFill>
              </a:rPr>
              <a:t> = </a:t>
            </a:r>
            <a:r>
              <a:rPr lang="en-GB" sz="1600" b="1" i="1" dirty="0" err="1">
                <a:solidFill>
                  <a:srgbClr val="0000CC"/>
                </a:solidFill>
              </a:rPr>
              <a:t>C∙x</a:t>
            </a:r>
            <a:r>
              <a:rPr lang="en-GB" sz="1600" b="1" i="1" dirty="0">
                <a:solidFill>
                  <a:srgbClr val="0000CC"/>
                </a:solidFill>
              </a:rPr>
              <a:t>'	</a:t>
            </a:r>
            <a:r>
              <a:rPr lang="en-GB" sz="1600" b="1" i="1" dirty="0">
                <a:solidFill>
                  <a:srgbClr val="9900CC"/>
                </a:solidFill>
              </a:rPr>
              <a:t>RB = B∙C + </a:t>
            </a:r>
            <a:r>
              <a:rPr lang="en-GB" sz="1600" b="1" i="1" dirty="0" err="1">
                <a:solidFill>
                  <a:srgbClr val="9900CC"/>
                </a:solidFill>
              </a:rPr>
              <a:t>B∙x</a:t>
            </a:r>
            <a:r>
              <a:rPr lang="en-GB" sz="1600" b="1" i="1" dirty="0">
                <a:solidFill>
                  <a:srgbClr val="0000CC"/>
                </a:solidFill>
              </a:rPr>
              <a:t>	</a:t>
            </a:r>
            <a:r>
              <a:rPr lang="en-GB" sz="1600" b="1" i="1" dirty="0">
                <a:solidFill>
                  <a:srgbClr val="006600"/>
                </a:solidFill>
              </a:rPr>
              <a:t>RC = x</a:t>
            </a:r>
            <a:endParaRPr lang="en-GB" sz="1600" b="1" dirty="0">
              <a:solidFill>
                <a:srgbClr val="006600"/>
              </a:solidFill>
            </a:endParaRPr>
          </a:p>
        </p:txBody>
      </p:sp>
      <p:grpSp>
        <p:nvGrpSpPr>
          <p:cNvPr id="112" name="Group 114"/>
          <p:cNvGrpSpPr>
            <a:grpSpLocks/>
          </p:cNvGrpSpPr>
          <p:nvPr/>
        </p:nvGrpSpPr>
        <p:grpSpPr bwMode="auto">
          <a:xfrm>
            <a:off x="2362200" y="2438400"/>
            <a:ext cx="6172200" cy="3841750"/>
            <a:chOff x="2362200" y="2438400"/>
            <a:chExt cx="6172200" cy="3841750"/>
          </a:xfrm>
        </p:grpSpPr>
        <p:grpSp>
          <p:nvGrpSpPr>
            <p:cNvPr id="113" name="Group 108"/>
            <p:cNvGrpSpPr>
              <a:grpSpLocks/>
            </p:cNvGrpSpPr>
            <p:nvPr/>
          </p:nvGrpSpPr>
          <p:grpSpPr bwMode="auto">
            <a:xfrm>
              <a:off x="2362200" y="2438400"/>
              <a:ext cx="6172200" cy="3841750"/>
              <a:chOff x="1488" y="1536"/>
              <a:chExt cx="3888" cy="2420"/>
            </a:xfrm>
          </p:grpSpPr>
          <p:grpSp>
            <p:nvGrpSpPr>
              <p:cNvPr id="117" name="Group 109"/>
              <p:cNvGrpSpPr>
                <a:grpSpLocks/>
              </p:cNvGrpSpPr>
              <p:nvPr/>
            </p:nvGrpSpPr>
            <p:grpSpPr bwMode="auto">
              <a:xfrm>
                <a:off x="3455" y="2779"/>
                <a:ext cx="269" cy="194"/>
                <a:chOff x="6768" y="11808"/>
                <a:chExt cx="1008" cy="792"/>
              </a:xfrm>
            </p:grpSpPr>
            <p:sp>
              <p:nvSpPr>
                <p:cNvPr id="319" name="Freeform 110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" name="Line 111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" name="Line 112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" name="Freeform 113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" name="Freeform 114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8" name="AutoShape 115"/>
              <p:cNvSpPr>
                <a:spLocks noChangeArrowheads="1"/>
              </p:cNvSpPr>
              <p:nvPr/>
            </p:nvSpPr>
            <p:spPr bwMode="auto">
              <a:xfrm>
                <a:off x="2893" y="1707"/>
                <a:ext cx="241" cy="194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116"/>
              <p:cNvSpPr>
                <a:spLocks noChangeShapeType="1"/>
              </p:cNvSpPr>
              <p:nvPr/>
            </p:nvSpPr>
            <p:spPr bwMode="auto">
              <a:xfrm>
                <a:off x="2755" y="3162"/>
                <a:ext cx="1872" cy="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17"/>
              <p:cNvSpPr>
                <a:spLocks noChangeShapeType="1"/>
              </p:cNvSpPr>
              <p:nvPr/>
            </p:nvSpPr>
            <p:spPr bwMode="auto">
              <a:xfrm flipH="1">
                <a:off x="1910" y="1579"/>
                <a:ext cx="0" cy="214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Oval 118"/>
              <p:cNvSpPr>
                <a:spLocks noChangeArrowheads="1"/>
              </p:cNvSpPr>
              <p:nvPr/>
            </p:nvSpPr>
            <p:spPr bwMode="auto">
              <a:xfrm>
                <a:off x="3292" y="1778"/>
                <a:ext cx="37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AutoShape 119"/>
              <p:cNvSpPr>
                <a:spLocks noChangeArrowheads="1"/>
              </p:cNvSpPr>
              <p:nvPr/>
            </p:nvSpPr>
            <p:spPr bwMode="auto">
              <a:xfrm>
                <a:off x="2893" y="2007"/>
                <a:ext cx="241" cy="194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AutoShape 120"/>
              <p:cNvSpPr>
                <a:spLocks noChangeArrowheads="1"/>
              </p:cNvSpPr>
              <p:nvPr/>
            </p:nvSpPr>
            <p:spPr bwMode="auto">
              <a:xfrm>
                <a:off x="2893" y="2479"/>
                <a:ext cx="241" cy="193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AutoShape 121"/>
              <p:cNvSpPr>
                <a:spLocks noChangeArrowheads="1"/>
              </p:cNvSpPr>
              <p:nvPr/>
            </p:nvSpPr>
            <p:spPr bwMode="auto">
              <a:xfrm>
                <a:off x="2893" y="2907"/>
                <a:ext cx="241" cy="194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AutoShape 122"/>
              <p:cNvSpPr>
                <a:spLocks noChangeArrowheads="1"/>
              </p:cNvSpPr>
              <p:nvPr/>
            </p:nvSpPr>
            <p:spPr bwMode="auto">
              <a:xfrm>
                <a:off x="4767" y="1536"/>
                <a:ext cx="241" cy="194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123"/>
              <p:cNvSpPr>
                <a:spLocks noChangeShapeType="1"/>
              </p:cNvSpPr>
              <p:nvPr/>
            </p:nvSpPr>
            <p:spPr bwMode="auto">
              <a:xfrm flipV="1">
                <a:off x="3736" y="2864"/>
                <a:ext cx="37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Line 124"/>
              <p:cNvSpPr>
                <a:spLocks noChangeShapeType="1"/>
              </p:cNvSpPr>
              <p:nvPr/>
            </p:nvSpPr>
            <p:spPr bwMode="auto">
              <a:xfrm>
                <a:off x="3128" y="2564"/>
                <a:ext cx="98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Line 125"/>
              <p:cNvSpPr>
                <a:spLocks noChangeShapeType="1"/>
              </p:cNvSpPr>
              <p:nvPr/>
            </p:nvSpPr>
            <p:spPr bwMode="auto">
              <a:xfrm flipV="1">
                <a:off x="3128" y="2993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Line 126"/>
              <p:cNvSpPr>
                <a:spLocks noChangeShapeType="1"/>
              </p:cNvSpPr>
              <p:nvPr/>
            </p:nvSpPr>
            <p:spPr bwMode="auto">
              <a:xfrm flipV="1">
                <a:off x="3315" y="2821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Line 127"/>
              <p:cNvSpPr>
                <a:spLocks noChangeShapeType="1"/>
              </p:cNvSpPr>
              <p:nvPr/>
            </p:nvSpPr>
            <p:spPr bwMode="auto">
              <a:xfrm flipH="1">
                <a:off x="3315" y="1793"/>
                <a:ext cx="0" cy="102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128"/>
              <p:cNvSpPr>
                <a:spLocks noChangeShapeType="1"/>
              </p:cNvSpPr>
              <p:nvPr/>
            </p:nvSpPr>
            <p:spPr bwMode="auto">
              <a:xfrm flipV="1">
                <a:off x="3315" y="2907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29"/>
              <p:cNvSpPr>
                <a:spLocks noChangeShapeType="1"/>
              </p:cNvSpPr>
              <p:nvPr/>
            </p:nvSpPr>
            <p:spPr bwMode="auto">
              <a:xfrm>
                <a:off x="3315" y="2907"/>
                <a:ext cx="0" cy="8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Oval 130"/>
              <p:cNvSpPr>
                <a:spLocks noChangeArrowheads="1"/>
              </p:cNvSpPr>
              <p:nvPr/>
            </p:nvSpPr>
            <p:spPr bwMode="auto">
              <a:xfrm>
                <a:off x="2644" y="3030"/>
                <a:ext cx="37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131"/>
              <p:cNvSpPr>
                <a:spLocks noChangeShapeType="1"/>
              </p:cNvSpPr>
              <p:nvPr/>
            </p:nvSpPr>
            <p:spPr bwMode="auto">
              <a:xfrm>
                <a:off x="3128" y="1793"/>
                <a:ext cx="98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32"/>
              <p:cNvSpPr>
                <a:spLocks noChangeShapeType="1"/>
              </p:cNvSpPr>
              <p:nvPr/>
            </p:nvSpPr>
            <p:spPr bwMode="auto">
              <a:xfrm>
                <a:off x="3128" y="2093"/>
                <a:ext cx="98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133"/>
              <p:cNvSpPr>
                <a:spLocks noChangeShapeType="1"/>
              </p:cNvSpPr>
              <p:nvPr/>
            </p:nvSpPr>
            <p:spPr bwMode="auto">
              <a:xfrm>
                <a:off x="2284" y="2050"/>
                <a:ext cx="609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34"/>
              <p:cNvSpPr>
                <a:spLocks noChangeShapeType="1"/>
              </p:cNvSpPr>
              <p:nvPr/>
            </p:nvSpPr>
            <p:spPr bwMode="auto">
              <a:xfrm>
                <a:off x="1675" y="1836"/>
                <a:ext cx="121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135"/>
              <p:cNvSpPr>
                <a:spLocks noChangeShapeType="1"/>
              </p:cNvSpPr>
              <p:nvPr/>
            </p:nvSpPr>
            <p:spPr bwMode="auto">
              <a:xfrm>
                <a:off x="2519" y="1750"/>
                <a:ext cx="37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Line 136"/>
              <p:cNvSpPr>
                <a:spLocks noChangeShapeType="1"/>
              </p:cNvSpPr>
              <p:nvPr/>
            </p:nvSpPr>
            <p:spPr bwMode="auto">
              <a:xfrm flipH="1">
                <a:off x="2519" y="1750"/>
                <a:ext cx="0" cy="120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137"/>
              <p:cNvSpPr>
                <a:spLocks noChangeShapeType="1"/>
              </p:cNvSpPr>
              <p:nvPr/>
            </p:nvSpPr>
            <p:spPr bwMode="auto">
              <a:xfrm>
                <a:off x="2519" y="2950"/>
                <a:ext cx="37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Line 138"/>
              <p:cNvSpPr>
                <a:spLocks noChangeShapeType="1"/>
              </p:cNvSpPr>
              <p:nvPr/>
            </p:nvSpPr>
            <p:spPr bwMode="auto">
              <a:xfrm>
                <a:off x="2659" y="2136"/>
                <a:ext cx="23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39"/>
              <p:cNvSpPr>
                <a:spLocks noChangeShapeType="1"/>
              </p:cNvSpPr>
              <p:nvPr/>
            </p:nvSpPr>
            <p:spPr bwMode="auto">
              <a:xfrm>
                <a:off x="2659" y="2136"/>
                <a:ext cx="0" cy="111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140"/>
              <p:cNvSpPr>
                <a:spLocks noChangeShapeType="1"/>
              </p:cNvSpPr>
              <p:nvPr/>
            </p:nvSpPr>
            <p:spPr bwMode="auto">
              <a:xfrm>
                <a:off x="2659" y="3036"/>
                <a:ext cx="23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Line 141"/>
              <p:cNvSpPr>
                <a:spLocks noChangeShapeType="1"/>
              </p:cNvSpPr>
              <p:nvPr/>
            </p:nvSpPr>
            <p:spPr bwMode="auto">
              <a:xfrm>
                <a:off x="1910" y="2564"/>
                <a:ext cx="98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Line 142"/>
              <p:cNvSpPr>
                <a:spLocks noChangeShapeType="1"/>
              </p:cNvSpPr>
              <p:nvPr/>
            </p:nvSpPr>
            <p:spPr bwMode="auto">
              <a:xfrm>
                <a:off x="2519" y="2350"/>
                <a:ext cx="21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Line 143"/>
              <p:cNvSpPr>
                <a:spLocks noChangeShapeType="1"/>
              </p:cNvSpPr>
              <p:nvPr/>
            </p:nvSpPr>
            <p:spPr bwMode="auto">
              <a:xfrm>
                <a:off x="2753" y="2522"/>
                <a:ext cx="1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144"/>
              <p:cNvSpPr>
                <a:spLocks noChangeShapeType="1"/>
              </p:cNvSpPr>
              <p:nvPr/>
            </p:nvSpPr>
            <p:spPr bwMode="auto">
              <a:xfrm flipH="1">
                <a:off x="2753" y="2264"/>
                <a:ext cx="0" cy="25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145"/>
              <p:cNvSpPr>
                <a:spLocks noChangeShapeType="1"/>
              </p:cNvSpPr>
              <p:nvPr/>
            </p:nvSpPr>
            <p:spPr bwMode="auto">
              <a:xfrm>
                <a:off x="2753" y="2264"/>
                <a:ext cx="187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Oval 146"/>
              <p:cNvSpPr>
                <a:spLocks noChangeArrowheads="1"/>
              </p:cNvSpPr>
              <p:nvPr/>
            </p:nvSpPr>
            <p:spPr bwMode="auto">
              <a:xfrm>
                <a:off x="2478" y="2326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Line 147"/>
              <p:cNvSpPr>
                <a:spLocks noChangeShapeType="1"/>
              </p:cNvSpPr>
              <p:nvPr/>
            </p:nvSpPr>
            <p:spPr bwMode="auto">
              <a:xfrm flipV="1">
                <a:off x="2753" y="2607"/>
                <a:ext cx="1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Line 148"/>
              <p:cNvSpPr>
                <a:spLocks noChangeShapeType="1"/>
              </p:cNvSpPr>
              <p:nvPr/>
            </p:nvSpPr>
            <p:spPr bwMode="auto">
              <a:xfrm flipH="1">
                <a:off x="2753" y="2607"/>
                <a:ext cx="0" cy="557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Line 149"/>
              <p:cNvSpPr>
                <a:spLocks noChangeShapeType="1"/>
              </p:cNvSpPr>
              <p:nvPr/>
            </p:nvSpPr>
            <p:spPr bwMode="auto">
              <a:xfrm flipV="1">
                <a:off x="4439" y="2864"/>
                <a:ext cx="1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Line 150"/>
              <p:cNvSpPr>
                <a:spLocks noChangeShapeType="1"/>
              </p:cNvSpPr>
              <p:nvPr/>
            </p:nvSpPr>
            <p:spPr bwMode="auto">
              <a:xfrm flipH="1">
                <a:off x="4627" y="2864"/>
                <a:ext cx="0" cy="30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Line 151"/>
              <p:cNvSpPr>
                <a:spLocks noChangeShapeType="1"/>
              </p:cNvSpPr>
              <p:nvPr/>
            </p:nvSpPr>
            <p:spPr bwMode="auto">
              <a:xfrm>
                <a:off x="2378" y="2050"/>
                <a:ext cx="0" cy="13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Line 152"/>
              <p:cNvSpPr>
                <a:spLocks noChangeShapeType="1"/>
              </p:cNvSpPr>
              <p:nvPr/>
            </p:nvSpPr>
            <p:spPr bwMode="auto">
              <a:xfrm>
                <a:off x="2659" y="3250"/>
                <a:ext cx="196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153"/>
              <p:cNvSpPr>
                <a:spLocks noChangeShapeType="1"/>
              </p:cNvSpPr>
              <p:nvPr/>
            </p:nvSpPr>
            <p:spPr bwMode="auto">
              <a:xfrm flipH="1">
                <a:off x="4627" y="3250"/>
                <a:ext cx="0" cy="1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154"/>
              <p:cNvSpPr>
                <a:spLocks noChangeShapeType="1"/>
              </p:cNvSpPr>
              <p:nvPr/>
            </p:nvSpPr>
            <p:spPr bwMode="auto">
              <a:xfrm flipV="1">
                <a:off x="4439" y="3421"/>
                <a:ext cx="70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Line 155"/>
              <p:cNvSpPr>
                <a:spLocks noChangeShapeType="1"/>
              </p:cNvSpPr>
              <p:nvPr/>
            </p:nvSpPr>
            <p:spPr bwMode="auto">
              <a:xfrm>
                <a:off x="2378" y="3421"/>
                <a:ext cx="173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Oval 156"/>
              <p:cNvSpPr>
                <a:spLocks noChangeArrowheads="1"/>
              </p:cNvSpPr>
              <p:nvPr/>
            </p:nvSpPr>
            <p:spPr bwMode="auto">
              <a:xfrm>
                <a:off x="2352" y="2020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Line 157"/>
              <p:cNvSpPr>
                <a:spLocks noChangeShapeType="1"/>
              </p:cNvSpPr>
              <p:nvPr/>
            </p:nvSpPr>
            <p:spPr bwMode="auto">
              <a:xfrm>
                <a:off x="4627" y="2350"/>
                <a:ext cx="0" cy="21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Line 158"/>
              <p:cNvSpPr>
                <a:spLocks noChangeShapeType="1"/>
              </p:cNvSpPr>
              <p:nvPr/>
            </p:nvSpPr>
            <p:spPr bwMode="auto">
              <a:xfrm flipV="1">
                <a:off x="4439" y="2093"/>
                <a:ext cx="1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Line 159"/>
              <p:cNvSpPr>
                <a:spLocks noChangeShapeType="1"/>
              </p:cNvSpPr>
              <p:nvPr/>
            </p:nvSpPr>
            <p:spPr bwMode="auto">
              <a:xfrm flipV="1">
                <a:off x="4392" y="2564"/>
                <a:ext cx="75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Oval 160"/>
              <p:cNvSpPr>
                <a:spLocks noChangeArrowheads="1"/>
              </p:cNvSpPr>
              <p:nvPr/>
            </p:nvSpPr>
            <p:spPr bwMode="auto">
              <a:xfrm>
                <a:off x="1901" y="2034"/>
                <a:ext cx="36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Oval 161"/>
              <p:cNvSpPr>
                <a:spLocks noChangeArrowheads="1"/>
              </p:cNvSpPr>
              <p:nvPr/>
            </p:nvSpPr>
            <p:spPr bwMode="auto">
              <a:xfrm>
                <a:off x="4603" y="3407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Oval 162"/>
              <p:cNvSpPr>
                <a:spLocks noChangeArrowheads="1"/>
              </p:cNvSpPr>
              <p:nvPr/>
            </p:nvSpPr>
            <p:spPr bwMode="auto">
              <a:xfrm>
                <a:off x="4603" y="2550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Oval 163"/>
              <p:cNvSpPr>
                <a:spLocks noChangeArrowheads="1"/>
              </p:cNvSpPr>
              <p:nvPr/>
            </p:nvSpPr>
            <p:spPr bwMode="auto">
              <a:xfrm>
                <a:off x="1898" y="1825"/>
                <a:ext cx="36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Oval 164"/>
              <p:cNvSpPr>
                <a:spLocks noChangeArrowheads="1"/>
              </p:cNvSpPr>
              <p:nvPr/>
            </p:nvSpPr>
            <p:spPr bwMode="auto">
              <a:xfrm>
                <a:off x="1895" y="2543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Line 165"/>
              <p:cNvSpPr>
                <a:spLocks noChangeShapeType="1"/>
              </p:cNvSpPr>
              <p:nvPr/>
            </p:nvSpPr>
            <p:spPr bwMode="auto">
              <a:xfrm>
                <a:off x="1910" y="2050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Line 166"/>
              <p:cNvSpPr>
                <a:spLocks noChangeShapeType="1"/>
              </p:cNvSpPr>
              <p:nvPr/>
            </p:nvSpPr>
            <p:spPr bwMode="auto">
              <a:xfrm>
                <a:off x="1910" y="3721"/>
                <a:ext cx="2201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167"/>
              <p:cNvSpPr>
                <a:spLocks noChangeShapeType="1"/>
              </p:cNvSpPr>
              <p:nvPr/>
            </p:nvSpPr>
            <p:spPr bwMode="auto">
              <a:xfrm flipV="1">
                <a:off x="1910" y="1579"/>
                <a:ext cx="285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168"/>
              <p:cNvSpPr>
                <a:spLocks noChangeShapeType="1"/>
              </p:cNvSpPr>
              <p:nvPr/>
            </p:nvSpPr>
            <p:spPr bwMode="auto">
              <a:xfrm flipV="1">
                <a:off x="4439" y="1793"/>
                <a:ext cx="75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" name="Line 169"/>
              <p:cNvSpPr>
                <a:spLocks noChangeShapeType="1"/>
              </p:cNvSpPr>
              <p:nvPr/>
            </p:nvSpPr>
            <p:spPr bwMode="auto">
              <a:xfrm>
                <a:off x="4627" y="1665"/>
                <a:ext cx="1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" name="Line 170"/>
              <p:cNvSpPr>
                <a:spLocks noChangeShapeType="1"/>
              </p:cNvSpPr>
              <p:nvPr/>
            </p:nvSpPr>
            <p:spPr bwMode="auto">
              <a:xfrm flipH="1">
                <a:off x="4627" y="1665"/>
                <a:ext cx="0" cy="12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" name="Line 171"/>
              <p:cNvSpPr>
                <a:spLocks noChangeShapeType="1"/>
              </p:cNvSpPr>
              <p:nvPr/>
            </p:nvSpPr>
            <p:spPr bwMode="auto">
              <a:xfrm flipV="1">
                <a:off x="5001" y="1622"/>
                <a:ext cx="1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" name="Oval 172"/>
              <p:cNvSpPr>
                <a:spLocks noChangeArrowheads="1"/>
              </p:cNvSpPr>
              <p:nvPr/>
            </p:nvSpPr>
            <p:spPr bwMode="auto">
              <a:xfrm>
                <a:off x="4603" y="1779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0" name="Line 173"/>
              <p:cNvSpPr>
                <a:spLocks noChangeShapeType="1"/>
              </p:cNvSpPr>
              <p:nvPr/>
            </p:nvSpPr>
            <p:spPr bwMode="auto">
              <a:xfrm>
                <a:off x="3924" y="1964"/>
                <a:ext cx="0" cy="1843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1" name="Line 174"/>
              <p:cNvSpPr>
                <a:spLocks noChangeShapeType="1"/>
              </p:cNvSpPr>
              <p:nvPr/>
            </p:nvSpPr>
            <p:spPr bwMode="auto">
              <a:xfrm>
                <a:off x="3924" y="1964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2" name="Oval 175"/>
              <p:cNvSpPr>
                <a:spLocks noChangeArrowheads="1"/>
              </p:cNvSpPr>
              <p:nvPr/>
            </p:nvSpPr>
            <p:spPr bwMode="auto">
              <a:xfrm>
                <a:off x="3907" y="2715"/>
                <a:ext cx="36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3" name="Oval 176"/>
              <p:cNvSpPr>
                <a:spLocks noChangeArrowheads="1"/>
              </p:cNvSpPr>
              <p:nvPr/>
            </p:nvSpPr>
            <p:spPr bwMode="auto">
              <a:xfrm>
                <a:off x="3909" y="3573"/>
                <a:ext cx="36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Text Box 177"/>
              <p:cNvSpPr txBox="1">
                <a:spLocks noChangeArrowheads="1"/>
              </p:cNvSpPr>
              <p:nvPr/>
            </p:nvSpPr>
            <p:spPr bwMode="auto">
              <a:xfrm>
                <a:off x="5189" y="1707"/>
                <a:ext cx="18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400" b="1" i="1"/>
                  <a:t>A</a:t>
                </a:r>
              </a:p>
            </p:txBody>
          </p:sp>
          <p:sp>
            <p:nvSpPr>
              <p:cNvPr id="285" name="Text Box 178"/>
              <p:cNvSpPr txBox="1">
                <a:spLocks noChangeArrowheads="1"/>
              </p:cNvSpPr>
              <p:nvPr/>
            </p:nvSpPr>
            <p:spPr bwMode="auto">
              <a:xfrm>
                <a:off x="4627" y="2007"/>
                <a:ext cx="2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A'</a:t>
                </a:r>
              </a:p>
            </p:txBody>
          </p:sp>
          <p:sp>
            <p:nvSpPr>
              <p:cNvPr id="286" name="Text Box 179"/>
              <p:cNvSpPr txBox="1">
                <a:spLocks noChangeArrowheads="1"/>
              </p:cNvSpPr>
              <p:nvPr/>
            </p:nvSpPr>
            <p:spPr bwMode="auto">
              <a:xfrm>
                <a:off x="5142" y="2479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B</a:t>
                </a:r>
              </a:p>
            </p:txBody>
          </p:sp>
          <p:sp>
            <p:nvSpPr>
              <p:cNvPr id="287" name="Text Box 180"/>
              <p:cNvSpPr txBox="1">
                <a:spLocks noChangeArrowheads="1"/>
              </p:cNvSpPr>
              <p:nvPr/>
            </p:nvSpPr>
            <p:spPr bwMode="auto">
              <a:xfrm>
                <a:off x="4627" y="2779"/>
                <a:ext cx="2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B'</a:t>
                </a:r>
              </a:p>
            </p:txBody>
          </p:sp>
          <p:sp>
            <p:nvSpPr>
              <p:cNvPr id="288" name="Text Box 181"/>
              <p:cNvSpPr txBox="1">
                <a:spLocks noChangeArrowheads="1"/>
              </p:cNvSpPr>
              <p:nvPr/>
            </p:nvSpPr>
            <p:spPr bwMode="auto">
              <a:xfrm>
                <a:off x="5189" y="1536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y</a:t>
                </a:r>
              </a:p>
            </p:txBody>
          </p:sp>
          <p:sp>
            <p:nvSpPr>
              <p:cNvPr id="289" name="Text Box 182"/>
              <p:cNvSpPr txBox="1">
                <a:spLocks noChangeArrowheads="1"/>
              </p:cNvSpPr>
              <p:nvPr/>
            </p:nvSpPr>
            <p:spPr bwMode="auto">
              <a:xfrm>
                <a:off x="3783" y="3764"/>
                <a:ext cx="2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CP</a:t>
                </a:r>
              </a:p>
            </p:txBody>
          </p:sp>
          <p:grpSp>
            <p:nvGrpSpPr>
              <p:cNvPr id="290" name="Group 183"/>
              <p:cNvGrpSpPr>
                <a:grpSpLocks/>
              </p:cNvGrpSpPr>
              <p:nvPr/>
            </p:nvGrpSpPr>
            <p:grpSpPr bwMode="auto">
              <a:xfrm>
                <a:off x="2097" y="1990"/>
                <a:ext cx="181" cy="129"/>
                <a:chOff x="3648" y="2544"/>
                <a:chExt cx="233" cy="185"/>
              </a:xfrm>
            </p:grpSpPr>
            <p:sp>
              <p:nvSpPr>
                <p:cNvPr id="317" name="AutoShape 184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" name="Oval 185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1" name="Text Box 186"/>
              <p:cNvSpPr txBox="1">
                <a:spLocks noChangeArrowheads="1"/>
              </p:cNvSpPr>
              <p:nvPr/>
            </p:nvSpPr>
            <p:spPr bwMode="auto">
              <a:xfrm>
                <a:off x="1488" y="1750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x</a:t>
                </a:r>
              </a:p>
            </p:txBody>
          </p:sp>
          <p:grpSp>
            <p:nvGrpSpPr>
              <p:cNvPr id="292" name="Group 187"/>
              <p:cNvGrpSpPr>
                <a:grpSpLocks/>
              </p:cNvGrpSpPr>
              <p:nvPr/>
            </p:nvGrpSpPr>
            <p:grpSpPr bwMode="auto">
              <a:xfrm>
                <a:off x="4064" y="1707"/>
                <a:ext cx="425" cy="493"/>
                <a:chOff x="4656" y="1679"/>
                <a:chExt cx="435" cy="552"/>
              </a:xfrm>
            </p:grpSpPr>
            <p:sp>
              <p:nvSpPr>
                <p:cNvPr id="311" name="Rectangle 188"/>
                <p:cNvSpPr>
                  <a:spLocks noChangeArrowheads="1"/>
                </p:cNvSpPr>
                <p:nvPr/>
              </p:nvSpPr>
              <p:spPr bwMode="auto">
                <a:xfrm>
                  <a:off x="4704" y="1690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4656" y="1680"/>
                  <a:ext cx="195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S</a:t>
                  </a:r>
                </a:p>
              </p:txBody>
            </p:sp>
            <p:sp>
              <p:nvSpPr>
                <p:cNvPr id="313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4860" y="1679"/>
                  <a:ext cx="207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314" name="Text Box 191"/>
                <p:cNvSpPr txBox="1">
                  <a:spLocks noChangeArrowheads="1"/>
                </p:cNvSpPr>
                <p:nvPr/>
              </p:nvSpPr>
              <p:spPr bwMode="auto">
                <a:xfrm>
                  <a:off x="4848" y="2012"/>
                  <a:ext cx="243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315" name="AutoShape 192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1944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" name="Text Box 193"/>
                <p:cNvSpPr txBox="1">
                  <a:spLocks noChangeArrowheads="1"/>
                </p:cNvSpPr>
                <p:nvPr/>
              </p:nvSpPr>
              <p:spPr bwMode="auto">
                <a:xfrm>
                  <a:off x="4656" y="2016"/>
                  <a:ext cx="202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R</a:t>
                  </a:r>
                </a:p>
              </p:txBody>
            </p:sp>
          </p:grpSp>
          <p:grpSp>
            <p:nvGrpSpPr>
              <p:cNvPr id="293" name="Group 194"/>
              <p:cNvGrpSpPr>
                <a:grpSpLocks/>
              </p:cNvGrpSpPr>
              <p:nvPr/>
            </p:nvGrpSpPr>
            <p:grpSpPr bwMode="auto">
              <a:xfrm>
                <a:off x="4064" y="2479"/>
                <a:ext cx="425" cy="492"/>
                <a:chOff x="4656" y="1679"/>
                <a:chExt cx="435" cy="552"/>
              </a:xfrm>
            </p:grpSpPr>
            <p:sp>
              <p:nvSpPr>
                <p:cNvPr id="305" name="Rectangle 195"/>
                <p:cNvSpPr>
                  <a:spLocks noChangeArrowheads="1"/>
                </p:cNvSpPr>
                <p:nvPr/>
              </p:nvSpPr>
              <p:spPr bwMode="auto">
                <a:xfrm>
                  <a:off x="4704" y="1690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6" name="Text Box 196"/>
                <p:cNvSpPr txBox="1">
                  <a:spLocks noChangeArrowheads="1"/>
                </p:cNvSpPr>
                <p:nvPr/>
              </p:nvSpPr>
              <p:spPr bwMode="auto">
                <a:xfrm>
                  <a:off x="4656" y="1680"/>
                  <a:ext cx="195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S</a:t>
                  </a:r>
                </a:p>
              </p:txBody>
            </p:sp>
            <p:sp>
              <p:nvSpPr>
                <p:cNvPr id="307" name="Text Box 197"/>
                <p:cNvSpPr txBox="1">
                  <a:spLocks noChangeArrowheads="1"/>
                </p:cNvSpPr>
                <p:nvPr/>
              </p:nvSpPr>
              <p:spPr bwMode="auto">
                <a:xfrm>
                  <a:off x="4860" y="1679"/>
                  <a:ext cx="207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308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4848" y="2012"/>
                  <a:ext cx="243" cy="2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309" name="AutoShape 199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1944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4656" y="2016"/>
                  <a:ext cx="202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R</a:t>
                  </a:r>
                </a:p>
              </p:txBody>
            </p:sp>
          </p:grpSp>
          <p:grpSp>
            <p:nvGrpSpPr>
              <p:cNvPr id="294" name="Group 201"/>
              <p:cNvGrpSpPr>
                <a:grpSpLocks/>
              </p:cNvGrpSpPr>
              <p:nvPr/>
            </p:nvGrpSpPr>
            <p:grpSpPr bwMode="auto">
              <a:xfrm>
                <a:off x="4064" y="3336"/>
                <a:ext cx="425" cy="492"/>
                <a:chOff x="4656" y="1679"/>
                <a:chExt cx="435" cy="552"/>
              </a:xfrm>
            </p:grpSpPr>
            <p:sp>
              <p:nvSpPr>
                <p:cNvPr id="299" name="Rectangle 202"/>
                <p:cNvSpPr>
                  <a:spLocks noChangeArrowheads="1"/>
                </p:cNvSpPr>
                <p:nvPr/>
              </p:nvSpPr>
              <p:spPr bwMode="auto">
                <a:xfrm>
                  <a:off x="4704" y="1690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4656" y="1680"/>
                  <a:ext cx="195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S</a:t>
                  </a:r>
                </a:p>
              </p:txBody>
            </p:sp>
            <p:sp>
              <p:nvSpPr>
                <p:cNvPr id="301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4860" y="1679"/>
                  <a:ext cx="207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302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4848" y="2012"/>
                  <a:ext cx="243" cy="2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303" name="AutoShape 206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1944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4656" y="2016"/>
                  <a:ext cx="202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R</a:t>
                  </a:r>
                </a:p>
              </p:txBody>
            </p:sp>
          </p:grpSp>
          <p:sp>
            <p:nvSpPr>
              <p:cNvPr id="295" name="Line 208"/>
              <p:cNvSpPr>
                <a:spLocks noChangeShapeType="1"/>
              </p:cNvSpPr>
              <p:nvPr/>
            </p:nvSpPr>
            <p:spPr bwMode="auto">
              <a:xfrm flipH="1">
                <a:off x="4627" y="2093"/>
                <a:ext cx="0" cy="1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" name="Text Box 209"/>
              <p:cNvSpPr txBox="1">
                <a:spLocks noChangeArrowheads="1"/>
              </p:cNvSpPr>
              <p:nvPr/>
            </p:nvSpPr>
            <p:spPr bwMode="auto">
              <a:xfrm>
                <a:off x="5142" y="3336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C</a:t>
                </a:r>
              </a:p>
            </p:txBody>
          </p:sp>
          <p:sp>
            <p:nvSpPr>
              <p:cNvPr id="297" name="Line 210"/>
              <p:cNvSpPr>
                <a:spLocks noChangeShapeType="1"/>
              </p:cNvSpPr>
              <p:nvPr/>
            </p:nvSpPr>
            <p:spPr bwMode="auto">
              <a:xfrm>
                <a:off x="3924" y="2736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" name="Line 211"/>
              <p:cNvSpPr>
                <a:spLocks noChangeShapeType="1"/>
              </p:cNvSpPr>
              <p:nvPr/>
            </p:nvSpPr>
            <p:spPr bwMode="auto">
              <a:xfrm>
                <a:off x="3924" y="3593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" name="Oval 113"/>
            <p:cNvSpPr/>
            <p:nvPr/>
          </p:nvSpPr>
          <p:spPr>
            <a:xfrm>
              <a:off x="7061200" y="3279775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115" name="Oval 114"/>
            <p:cNvSpPr/>
            <p:nvPr/>
          </p:nvSpPr>
          <p:spPr>
            <a:xfrm>
              <a:off x="7061200" y="45132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116" name="Oval 115"/>
            <p:cNvSpPr/>
            <p:nvPr/>
          </p:nvSpPr>
          <p:spPr>
            <a:xfrm>
              <a:off x="7061200" y="5886450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2898147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Memory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72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Memory stores programs and data.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Definitions: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 byte = 8 bits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 word: in multiple of bytes, a unit of transfer between main memory and registers, usually size of register.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 KB (kilo-bytes) = 2</a:t>
            </a:r>
            <a:r>
              <a:rPr lang="en-US" baseline="50000" dirty="0"/>
              <a:t>10</a:t>
            </a:r>
            <a:r>
              <a:rPr lang="en-US" dirty="0"/>
              <a:t> bytes; 1 MB (mega-bytes) = 2</a:t>
            </a:r>
            <a:r>
              <a:rPr lang="en-US" baseline="50000" dirty="0"/>
              <a:t>20</a:t>
            </a:r>
            <a:r>
              <a:rPr lang="en-US" dirty="0"/>
              <a:t> bytes;</a:t>
            </a:r>
            <a:br>
              <a:rPr lang="en-US" dirty="0"/>
            </a:br>
            <a:r>
              <a:rPr lang="en-US" dirty="0"/>
              <a:t>1 GB (</a:t>
            </a:r>
            <a:r>
              <a:rPr lang="en-US" dirty="0" err="1"/>
              <a:t>giga</a:t>
            </a:r>
            <a:r>
              <a:rPr lang="en-US" dirty="0"/>
              <a:t>-bytes) = 2</a:t>
            </a:r>
            <a:r>
              <a:rPr lang="en-US" baseline="50000" dirty="0"/>
              <a:t>30</a:t>
            </a:r>
            <a:r>
              <a:rPr lang="en-US" dirty="0"/>
              <a:t> bytes; 1 TB (</a:t>
            </a:r>
            <a:r>
              <a:rPr lang="en-US" dirty="0" err="1"/>
              <a:t>tera</a:t>
            </a:r>
            <a:r>
              <a:rPr lang="en-US" dirty="0"/>
              <a:t>-bytes) = 2</a:t>
            </a:r>
            <a:r>
              <a:rPr lang="en-US" baseline="50000" dirty="0"/>
              <a:t>40</a:t>
            </a:r>
            <a:r>
              <a:rPr lang="en-US" dirty="0"/>
              <a:t> bytes.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Desirable properties: </a:t>
            </a:r>
            <a:r>
              <a:rPr lang="en-US" dirty="0"/>
              <a:t>fast access, large capacity, economical cost, non-volatile.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However, most memory devices do not possess all these properties.</a:t>
            </a:r>
          </a:p>
        </p:txBody>
      </p:sp>
    </p:spTree>
    <p:extLst>
      <p:ext uri="{BB962C8B-B14F-4D97-AF65-F5344CB8AC3E}">
        <p14:creationId xmlns:p14="http://schemas.microsoft.com/office/powerpoint/2010/main" val="354477083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Memory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524000" y="2225040"/>
            <a:ext cx="6019800" cy="3430588"/>
            <a:chOff x="1152" y="1488"/>
            <a:chExt cx="3792" cy="2161"/>
          </a:xfrm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1152" y="1536"/>
              <a:ext cx="2400" cy="2112"/>
            </a:xfrm>
            <a:prstGeom prst="triangle">
              <a:avLst>
                <a:gd name="adj" fmla="val 50000"/>
              </a:avLst>
            </a:prstGeom>
            <a:noFill/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426" y="3186"/>
              <a:ext cx="1851" cy="2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680" y="2743"/>
              <a:ext cx="1357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920" y="2317"/>
              <a:ext cx="864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036" y="2029"/>
              <a:ext cx="67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registers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824" y="2400"/>
              <a:ext cx="10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main memory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824" y="2880"/>
              <a:ext cx="10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disk storage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776" y="3312"/>
              <a:ext cx="115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magnetic tapes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696" y="1488"/>
              <a:ext cx="1248" cy="57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Fast, expensive (small numbers), volatile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3648" y="3072"/>
              <a:ext cx="1248" cy="57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Slow, cheap (large numbers), non-volatile</a:t>
              </a: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128" y="2160"/>
              <a:ext cx="0" cy="86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Rectangle 19"/>
          <p:cNvSpPr txBox="1">
            <a:spLocks noChangeArrowheads="1"/>
          </p:cNvSpPr>
          <p:nvPr/>
        </p:nvSpPr>
        <p:spPr>
          <a:xfrm>
            <a:off x="2133600" y="1567437"/>
            <a:ext cx="2895600" cy="5032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dirty="0"/>
              <a:t>Memory hierarchy</a:t>
            </a:r>
          </a:p>
        </p:txBody>
      </p:sp>
    </p:spTree>
    <p:extLst>
      <p:ext uri="{BB962C8B-B14F-4D97-AF65-F5344CB8AC3E}">
        <p14:creationId xmlns:p14="http://schemas.microsoft.com/office/powerpoint/2010/main" val="2260645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11139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Memory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127760" y="1401761"/>
            <a:ext cx="2225040" cy="5032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dirty="0"/>
              <a:t>Data transfer</a:t>
            </a:r>
          </a:p>
        </p:txBody>
      </p:sp>
      <p:grpSp>
        <p:nvGrpSpPr>
          <p:cNvPr id="23" name="Group 31"/>
          <p:cNvGrpSpPr>
            <a:grpSpLocks/>
          </p:cNvGrpSpPr>
          <p:nvPr/>
        </p:nvGrpSpPr>
        <p:grpSpPr bwMode="auto">
          <a:xfrm>
            <a:off x="1295400" y="1905000"/>
            <a:ext cx="6858000" cy="3886200"/>
            <a:chOff x="816" y="1200"/>
            <a:chExt cx="4320" cy="2448"/>
          </a:xfrm>
        </p:grpSpPr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3216" y="1200"/>
              <a:ext cx="67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Address</a:t>
              </a:r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2352" y="1872"/>
              <a:ext cx="110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i="1"/>
                <a:t>k</a:t>
              </a:r>
              <a:r>
                <a:rPr lang="en-GB" sz="1600"/>
                <a:t>-bit address bus</a:t>
              </a: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3600" y="1440"/>
              <a:ext cx="192" cy="8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400"/>
                <a:t>0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1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2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3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4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5</a:t>
              </a: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816" y="1440"/>
              <a:ext cx="1344" cy="2208"/>
            </a:xfrm>
            <a:prstGeom prst="rect">
              <a:avLst/>
            </a:prstGeom>
            <a:solidFill>
              <a:srgbClr val="CCFFFF"/>
            </a:solidFill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032" y="1536"/>
              <a:ext cx="912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b="1"/>
                <a:t>Processor</a:t>
              </a:r>
            </a:p>
          </p:txBody>
        </p:sp>
        <p:sp>
          <p:nvSpPr>
            <p:cNvPr id="29" name="Text Box 10"/>
            <p:cNvSpPr txBox="1">
              <a:spLocks noChangeArrowheads="1"/>
            </p:cNvSpPr>
            <p:nvPr/>
          </p:nvSpPr>
          <p:spPr bwMode="auto">
            <a:xfrm>
              <a:off x="1200" y="2016"/>
              <a:ext cx="576" cy="239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MAR</a:t>
              </a:r>
            </a:p>
          </p:txBody>
        </p: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1200" y="2448"/>
              <a:ext cx="576" cy="239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MDR</a:t>
              </a:r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3792" y="1440"/>
              <a:ext cx="1344" cy="2208"/>
            </a:xfrm>
            <a:prstGeom prst="rect">
              <a:avLst/>
            </a:prstGeom>
            <a:solidFill>
              <a:srgbClr val="FFCC99"/>
            </a:solidFill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3984" y="1200"/>
              <a:ext cx="912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b="1"/>
                <a:t>Memory</a:t>
              </a:r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3792" y="1584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3792" y="1728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3792" y="1872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>
              <a:off x="3792" y="2016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8"/>
            <p:cNvSpPr>
              <a:spLocks noChangeShapeType="1"/>
            </p:cNvSpPr>
            <p:nvPr/>
          </p:nvSpPr>
          <p:spPr bwMode="auto">
            <a:xfrm>
              <a:off x="3792" y="2160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9"/>
            <p:cNvSpPr>
              <a:spLocks noChangeShapeType="1"/>
            </p:cNvSpPr>
            <p:nvPr/>
          </p:nvSpPr>
          <p:spPr bwMode="auto">
            <a:xfrm>
              <a:off x="3792" y="2304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0"/>
            <p:cNvSpPr>
              <a:spLocks noChangeShapeType="1"/>
            </p:cNvSpPr>
            <p:nvPr/>
          </p:nvSpPr>
          <p:spPr bwMode="auto">
            <a:xfrm>
              <a:off x="3792" y="3216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21"/>
            <p:cNvSpPr>
              <a:spLocks noChangeShapeType="1"/>
            </p:cNvSpPr>
            <p:nvPr/>
          </p:nvSpPr>
          <p:spPr bwMode="auto">
            <a:xfrm>
              <a:off x="3792" y="3360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3792" y="3504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4320" y="2592"/>
              <a:ext cx="28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b="1"/>
                <a:t>:</a:t>
              </a:r>
            </a:p>
          </p:txBody>
        </p:sp>
        <p:sp>
          <p:nvSpPr>
            <p:cNvPr id="43" name="AutoShape 24"/>
            <p:cNvSpPr>
              <a:spLocks noChangeArrowheads="1"/>
            </p:cNvSpPr>
            <p:nvPr/>
          </p:nvSpPr>
          <p:spPr bwMode="auto">
            <a:xfrm>
              <a:off x="1776" y="2016"/>
              <a:ext cx="1824" cy="240"/>
            </a:xfrm>
            <a:prstGeom prst="rightArrow">
              <a:avLst>
                <a:gd name="adj1" fmla="val 50000"/>
                <a:gd name="adj2" fmla="val 59569"/>
              </a:avLst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25"/>
            <p:cNvSpPr>
              <a:spLocks noChangeArrowheads="1"/>
            </p:cNvSpPr>
            <p:nvPr/>
          </p:nvSpPr>
          <p:spPr bwMode="auto">
            <a:xfrm>
              <a:off x="1776" y="2400"/>
              <a:ext cx="1824" cy="336"/>
            </a:xfrm>
            <a:prstGeom prst="leftRightArrow">
              <a:avLst>
                <a:gd name="adj1" fmla="val 41667"/>
                <a:gd name="adj2" fmla="val 47022"/>
              </a:avLst>
            </a:prstGeom>
            <a:solidFill>
              <a:srgbClr val="FF99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26"/>
            <p:cNvSpPr>
              <a:spLocks noChangeArrowheads="1"/>
            </p:cNvSpPr>
            <p:nvPr/>
          </p:nvSpPr>
          <p:spPr bwMode="auto">
            <a:xfrm>
              <a:off x="2160" y="2928"/>
              <a:ext cx="1440" cy="336"/>
            </a:xfrm>
            <a:prstGeom prst="leftRightArrow">
              <a:avLst>
                <a:gd name="adj1" fmla="val 35120"/>
                <a:gd name="adj2" fmla="val 55595"/>
              </a:avLst>
            </a:prstGeom>
            <a:solidFill>
              <a:schemeClr val="folHlink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 Box 27"/>
            <p:cNvSpPr txBox="1">
              <a:spLocks noChangeArrowheads="1"/>
            </p:cNvSpPr>
            <p:nvPr/>
          </p:nvSpPr>
          <p:spPr bwMode="auto">
            <a:xfrm>
              <a:off x="2400" y="2304"/>
              <a:ext cx="96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i="1"/>
                <a:t>n</a:t>
              </a:r>
              <a:r>
                <a:rPr lang="en-GB" sz="1600"/>
                <a:t>-bit data bus</a:t>
              </a:r>
            </a:p>
          </p:txBody>
        </p:sp>
        <p:sp>
          <p:nvSpPr>
            <p:cNvPr id="47" name="Text Box 28"/>
            <p:cNvSpPr txBox="1">
              <a:spLocks noChangeArrowheads="1"/>
            </p:cNvSpPr>
            <p:nvPr/>
          </p:nvSpPr>
          <p:spPr bwMode="auto">
            <a:xfrm>
              <a:off x="2448" y="3120"/>
              <a:ext cx="864" cy="37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"/>
                </a:spcBef>
              </a:pPr>
              <a:r>
                <a:rPr lang="en-GB" sz="1600"/>
                <a:t>Control lines</a:t>
              </a:r>
            </a:p>
            <a:p>
              <a:pPr algn="ctr" eaLnBrk="0" hangingPunct="0">
                <a:spcBef>
                  <a:spcPct val="5000"/>
                </a:spcBef>
              </a:pPr>
              <a:r>
                <a:rPr lang="en-GB" sz="1600"/>
                <a:t>(</a:t>
              </a:r>
              <a:r>
                <a:rPr lang="en-GB" sz="1600" i="1"/>
                <a:t>R</a:t>
              </a:r>
              <a:r>
                <a:rPr lang="en-GB" sz="1600"/>
                <a:t>/</a:t>
              </a:r>
              <a:r>
                <a:rPr lang="en-GB" sz="1600" i="1"/>
                <a:t>W</a:t>
              </a:r>
              <a:r>
                <a:rPr lang="en-GB" sz="1600"/>
                <a:t>, etc.)</a:t>
              </a:r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2256" y="1296"/>
              <a:ext cx="1200" cy="57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Up to 2</a:t>
              </a:r>
              <a:r>
                <a:rPr lang="en-GB" i="1" baseline="30000"/>
                <a:t>k</a:t>
              </a:r>
              <a:r>
                <a:rPr lang="en-GB"/>
                <a:t> addressable locations.</a:t>
              </a:r>
            </a:p>
          </p:txBody>
        </p:sp>
        <p:sp>
          <p:nvSpPr>
            <p:cNvPr id="49" name="Line 30"/>
            <p:cNvSpPr>
              <a:spLocks noChangeShapeType="1"/>
            </p:cNvSpPr>
            <p:nvPr/>
          </p:nvSpPr>
          <p:spPr bwMode="auto">
            <a:xfrm>
              <a:off x="2736" y="3312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56057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Memory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A memory unit stores binary information in groups of bits called </a:t>
            </a:r>
            <a:r>
              <a:rPr lang="en-US" i="1" dirty="0">
                <a:solidFill>
                  <a:srgbClr val="C00000"/>
                </a:solidFill>
              </a:rPr>
              <a:t>words</a:t>
            </a:r>
            <a:r>
              <a:rPr lang="en-US" dirty="0"/>
              <a:t>.</a:t>
            </a:r>
          </a:p>
          <a:p>
            <a:pPr marL="274638" indent="-27463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The data consists of </a:t>
            </a:r>
            <a:r>
              <a:rPr lang="en-US" i="1" dirty="0"/>
              <a:t>n</a:t>
            </a:r>
            <a:r>
              <a:rPr lang="en-US" dirty="0"/>
              <a:t> lines (for </a:t>
            </a:r>
            <a:r>
              <a:rPr lang="en-US" i="1" dirty="0"/>
              <a:t>n</a:t>
            </a:r>
            <a:r>
              <a:rPr lang="en-US" dirty="0"/>
              <a:t>-bit words).  </a:t>
            </a:r>
            <a:r>
              <a:rPr lang="en-US" dirty="0">
                <a:solidFill>
                  <a:srgbClr val="C00000"/>
                </a:solidFill>
              </a:rPr>
              <a:t>Data input lines</a:t>
            </a:r>
            <a:r>
              <a:rPr lang="en-US" dirty="0"/>
              <a:t> provide the information to be stored (</a:t>
            </a:r>
            <a:r>
              <a:rPr lang="en-US" i="1" dirty="0">
                <a:solidFill>
                  <a:srgbClr val="006600"/>
                </a:solidFill>
              </a:rPr>
              <a:t>written</a:t>
            </a:r>
            <a:r>
              <a:rPr lang="en-US" dirty="0"/>
              <a:t>) into the memory, while </a:t>
            </a:r>
            <a:r>
              <a:rPr lang="en-US" dirty="0">
                <a:solidFill>
                  <a:srgbClr val="C00000"/>
                </a:solidFill>
              </a:rPr>
              <a:t>data output lines </a:t>
            </a:r>
            <a:r>
              <a:rPr lang="en-US" dirty="0"/>
              <a:t>carry the information out (</a:t>
            </a:r>
            <a:r>
              <a:rPr lang="en-US" i="1" dirty="0">
                <a:solidFill>
                  <a:srgbClr val="006600"/>
                </a:solidFill>
              </a:rPr>
              <a:t>read</a:t>
            </a:r>
            <a:r>
              <a:rPr lang="en-US" dirty="0"/>
              <a:t>) from the memory.</a:t>
            </a:r>
          </a:p>
          <a:p>
            <a:pPr marL="274638" indent="-27463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address</a:t>
            </a:r>
            <a:r>
              <a:rPr lang="en-US" dirty="0"/>
              <a:t> consists of </a:t>
            </a:r>
            <a:r>
              <a:rPr lang="en-US" i="1" dirty="0"/>
              <a:t>k</a:t>
            </a:r>
            <a:r>
              <a:rPr lang="en-US" dirty="0"/>
              <a:t> lines which specify which word (among the 2</a:t>
            </a:r>
            <a:r>
              <a:rPr lang="en-US" i="1" baseline="50000" dirty="0"/>
              <a:t>k</a:t>
            </a:r>
            <a:r>
              <a:rPr lang="en-US" dirty="0"/>
              <a:t> words available) to be selected for reading or writing.</a:t>
            </a:r>
          </a:p>
          <a:p>
            <a:pPr marL="274638" indent="-27463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The control lines </a:t>
            </a:r>
            <a:r>
              <a:rPr lang="en-US" i="1" dirty="0">
                <a:solidFill>
                  <a:srgbClr val="0000CC"/>
                </a:solidFill>
              </a:rPr>
              <a:t>Read</a:t>
            </a:r>
            <a:r>
              <a:rPr lang="en-US" dirty="0"/>
              <a:t> and </a:t>
            </a:r>
            <a:r>
              <a:rPr lang="en-US" i="1" dirty="0">
                <a:solidFill>
                  <a:srgbClr val="0000CC"/>
                </a:solidFill>
              </a:rPr>
              <a:t>Write</a:t>
            </a:r>
            <a:r>
              <a:rPr lang="en-US" dirty="0"/>
              <a:t> (usually combined into a single control line </a:t>
            </a:r>
            <a:r>
              <a:rPr lang="en-US" i="1" dirty="0"/>
              <a:t>Read/Write</a:t>
            </a:r>
            <a:r>
              <a:rPr lang="en-US" dirty="0"/>
              <a:t>) specifies the direction of transfer of the data.</a:t>
            </a:r>
          </a:p>
        </p:txBody>
      </p:sp>
    </p:spTree>
    <p:extLst>
      <p:ext uri="{BB962C8B-B14F-4D97-AF65-F5344CB8AC3E}">
        <p14:creationId xmlns:p14="http://schemas.microsoft.com/office/powerpoint/2010/main" val="376922931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7.1 Memory Unit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52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Block diagram of a memory unit:</a:t>
            </a:r>
            <a:endParaRPr lang="en-US" dirty="0">
              <a:solidFill>
                <a:srgbClr val="800000"/>
              </a:solidFill>
              <a:sym typeface="Symbol" pitchFamily="18" charset="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630680" y="1943857"/>
            <a:ext cx="4572000" cy="3841750"/>
            <a:chOff x="1296" y="1152"/>
            <a:chExt cx="2880" cy="2420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832" y="1872"/>
              <a:ext cx="1344" cy="9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928" y="1920"/>
              <a:ext cx="11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 dirty="0"/>
                <a:t>Memory unit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 b="1" dirty="0"/>
                <a:t>2</a:t>
              </a:r>
              <a:r>
                <a:rPr lang="en-GB" b="1" i="1" baseline="30000" dirty="0"/>
                <a:t>k</a:t>
              </a:r>
              <a:r>
                <a:rPr lang="en-GB" b="1" dirty="0"/>
                <a:t> words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 b="1" i="1" dirty="0"/>
                <a:t>n</a:t>
              </a:r>
              <a:r>
                <a:rPr lang="en-GB" b="1" dirty="0"/>
                <a:t> bits per word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496" y="211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496" y="259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296" y="1968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b="1" i="1"/>
                <a:t>k</a:t>
              </a:r>
              <a:r>
                <a:rPr lang="en-GB" b="1"/>
                <a:t> address lines</a:t>
              </a: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H="1">
              <a:off x="2592" y="2016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2496" y="187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/>
                <a:t>k</a:t>
              </a:r>
              <a:endParaRPr lang="en-GB" b="1"/>
            </a:p>
          </p:txBody>
        </p:sp>
        <p:grpSp>
          <p:nvGrpSpPr>
            <p:cNvPr id="18" name="Group 12"/>
            <p:cNvGrpSpPr>
              <a:grpSpLocks/>
            </p:cNvGrpSpPr>
            <p:nvPr/>
          </p:nvGrpSpPr>
          <p:grpSpPr bwMode="auto">
            <a:xfrm>
              <a:off x="1584" y="2496"/>
              <a:ext cx="912" cy="231"/>
              <a:chOff x="1584" y="2400"/>
              <a:chExt cx="912" cy="231"/>
            </a:xfrm>
          </p:grpSpPr>
          <p:sp>
            <p:nvSpPr>
              <p:cNvPr id="27" name="Text Box 13"/>
              <p:cNvSpPr txBox="1">
                <a:spLocks noChangeArrowheads="1"/>
              </p:cNvSpPr>
              <p:nvPr/>
            </p:nvSpPr>
            <p:spPr bwMode="auto">
              <a:xfrm>
                <a:off x="1584" y="2400"/>
                <a:ext cx="9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b="1" i="1"/>
                  <a:t>Read</a:t>
                </a:r>
                <a:r>
                  <a:rPr lang="en-GB" b="1"/>
                  <a:t>/</a:t>
                </a:r>
                <a:r>
                  <a:rPr lang="en-GB" b="1" i="1"/>
                  <a:t>Write</a:t>
                </a:r>
                <a:endParaRPr lang="en-GB" b="1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082" y="2423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rot="5400000">
              <a:off x="3384" y="295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 rot="5400000">
              <a:off x="3336" y="170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H="1">
              <a:off x="3456" y="1584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3504" y="2832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3456" y="1584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/>
                <a:t>n</a:t>
              </a:r>
              <a:endParaRPr lang="en-GB" b="1"/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3504" y="283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/>
                <a:t>n</a:t>
              </a:r>
              <a:endParaRPr lang="en-GB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3024" y="1152"/>
              <a:ext cx="91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b="1" i="1"/>
                <a:t>n</a:t>
              </a:r>
              <a:r>
                <a:rPr lang="en-GB" b="1"/>
                <a:t> data input lines</a:t>
              </a:r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3072" y="3168"/>
              <a:ext cx="9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b="1" i="1"/>
                <a:t>n</a:t>
              </a:r>
              <a:r>
                <a:rPr lang="en-GB" b="1"/>
                <a:t> data output lines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26954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7.2 Read/Write Operations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57200" y="1371601"/>
            <a:ext cx="8305800" cy="325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Write</a:t>
            </a:r>
            <a:r>
              <a:rPr lang="en-US" dirty="0"/>
              <a:t> operation: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Transfers the address of the desired word to the address lines.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Transfers the data bits (the word) to be stored in memory to the data input lines.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Activates the </a:t>
            </a:r>
            <a:r>
              <a:rPr lang="en-US" i="1" dirty="0"/>
              <a:t>Write</a:t>
            </a:r>
            <a:r>
              <a:rPr lang="en-US" dirty="0"/>
              <a:t> control line (set </a:t>
            </a:r>
            <a:r>
              <a:rPr lang="en-US" i="1" dirty="0"/>
              <a:t>Read/Write</a:t>
            </a:r>
            <a:r>
              <a:rPr lang="en-US" dirty="0"/>
              <a:t> to 0).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Read</a:t>
            </a:r>
            <a:r>
              <a:rPr lang="en-US" dirty="0"/>
              <a:t> operation: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Transfers the address of the desired word to the address lines.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Activates the </a:t>
            </a:r>
            <a:r>
              <a:rPr lang="en-US" i="1" dirty="0"/>
              <a:t>Read</a:t>
            </a:r>
            <a:r>
              <a:rPr lang="en-US" dirty="0"/>
              <a:t> control line (set </a:t>
            </a:r>
            <a:r>
              <a:rPr lang="en-US" i="1" dirty="0"/>
              <a:t>Read/Write</a:t>
            </a:r>
            <a:r>
              <a:rPr lang="en-US" dirty="0"/>
              <a:t> to 1).</a:t>
            </a:r>
          </a:p>
        </p:txBody>
      </p:sp>
      <p:grpSp>
        <p:nvGrpSpPr>
          <p:cNvPr id="30" name="Group 95"/>
          <p:cNvGrpSpPr>
            <a:grpSpLocks/>
          </p:cNvGrpSpPr>
          <p:nvPr/>
        </p:nvGrpSpPr>
        <p:grpSpPr bwMode="auto">
          <a:xfrm>
            <a:off x="1295400" y="4876800"/>
            <a:ext cx="6369050" cy="1371600"/>
            <a:chOff x="1008" y="1536"/>
            <a:chExt cx="4012" cy="849"/>
          </a:xfrm>
        </p:grpSpPr>
        <p:sp>
          <p:nvSpPr>
            <p:cNvPr id="31" name="Line 96"/>
            <p:cNvSpPr>
              <a:spLocks noChangeShapeType="1"/>
            </p:cNvSpPr>
            <p:nvPr/>
          </p:nvSpPr>
          <p:spPr bwMode="auto">
            <a:xfrm>
              <a:off x="2745" y="1556"/>
              <a:ext cx="32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" name="Group 97"/>
            <p:cNvGrpSpPr>
              <a:grpSpLocks/>
            </p:cNvGrpSpPr>
            <p:nvPr/>
          </p:nvGrpSpPr>
          <p:grpSpPr bwMode="auto">
            <a:xfrm>
              <a:off x="1008" y="1536"/>
              <a:ext cx="4012" cy="849"/>
              <a:chOff x="1251" y="1200"/>
              <a:chExt cx="4012" cy="849"/>
            </a:xfrm>
          </p:grpSpPr>
          <p:graphicFrame>
            <p:nvGraphicFramePr>
              <p:cNvPr id="33" name="Object 98"/>
              <p:cNvGraphicFramePr>
                <a:graphicFrameLocks noChangeAspect="1"/>
              </p:cNvGraphicFramePr>
              <p:nvPr/>
            </p:nvGraphicFramePr>
            <p:xfrm>
              <a:off x="1251" y="1200"/>
              <a:ext cx="4012" cy="84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Document" r:id="rId3" imgW="6381720" imgH="1360080" progId="Word.Document.8">
                      <p:embed/>
                    </p:oleObj>
                  </mc:Choice>
                  <mc:Fallback>
                    <p:oleObj name="Document" r:id="rId3" imgW="6381720" imgH="1360080" progId="Word.Document.8">
                      <p:embed/>
                      <p:pic>
                        <p:nvPicPr>
                          <p:cNvPr id="33" name="Object 9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51" y="1200"/>
                            <a:ext cx="4012" cy="84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4" name="Line 99"/>
              <p:cNvSpPr>
                <a:spLocks noChangeShapeType="1"/>
              </p:cNvSpPr>
              <p:nvPr/>
            </p:nvSpPr>
            <p:spPr bwMode="auto">
              <a:xfrm>
                <a:off x="1296" y="1392"/>
                <a:ext cx="38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5133398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7.3 Memory Cell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153244"/>
            <a:ext cx="8305800" cy="160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types of RAM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Static RAMs use flip-flops as the memory cells.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Dynamic RAMs use capacitor charges to represent data. Though simpler in circuitry, they have to be constantly refreshed.</a:t>
            </a:r>
          </a:p>
        </p:txBody>
      </p: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609600" y="3520440"/>
            <a:ext cx="7924800" cy="2990850"/>
            <a:chOff x="336" y="1920"/>
            <a:chExt cx="4992" cy="1884"/>
          </a:xfrm>
        </p:grpSpPr>
        <p:grpSp>
          <p:nvGrpSpPr>
            <p:cNvPr id="15" name="Group 13"/>
            <p:cNvGrpSpPr>
              <a:grpSpLocks/>
            </p:cNvGrpSpPr>
            <p:nvPr/>
          </p:nvGrpSpPr>
          <p:grpSpPr bwMode="auto">
            <a:xfrm>
              <a:off x="336" y="1920"/>
              <a:ext cx="3168" cy="1652"/>
              <a:chOff x="672" y="1536"/>
              <a:chExt cx="3168" cy="1652"/>
            </a:xfrm>
          </p:grpSpPr>
          <p:sp>
            <p:nvSpPr>
              <p:cNvPr id="38" name="Line 14"/>
              <p:cNvSpPr>
                <a:spLocks noChangeShapeType="1"/>
              </p:cNvSpPr>
              <p:nvPr/>
            </p:nvSpPr>
            <p:spPr bwMode="auto">
              <a:xfrm rot="5400000">
                <a:off x="1464" y="2184"/>
                <a:ext cx="52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15"/>
              <p:cNvSpPr>
                <a:spLocks noChangeArrowheads="1"/>
              </p:cNvSpPr>
              <p:nvPr/>
            </p:nvSpPr>
            <p:spPr bwMode="auto">
              <a:xfrm>
                <a:off x="2256" y="2016"/>
                <a:ext cx="384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Text Box 16"/>
              <p:cNvSpPr txBox="1">
                <a:spLocks noChangeArrowheads="1"/>
              </p:cNvSpPr>
              <p:nvPr/>
            </p:nvSpPr>
            <p:spPr bwMode="auto">
              <a:xfrm>
                <a:off x="2256" y="2064"/>
                <a:ext cx="197" cy="5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</a:pPr>
                <a:r>
                  <a:rPr lang="en-US" sz="1400" b="1" i="1"/>
                  <a:t>R</a:t>
                </a:r>
              </a:p>
              <a:p>
                <a:pPr eaLnBrk="0" hangingPunct="0">
                  <a:spcBef>
                    <a:spcPct val="20000"/>
                  </a:spcBef>
                </a:pPr>
                <a:endParaRPr lang="en-US" sz="1400" b="1" i="1"/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sz="1400" b="1" i="1"/>
                  <a:t>S</a:t>
                </a:r>
              </a:p>
            </p:txBody>
          </p:sp>
          <p:sp>
            <p:nvSpPr>
              <p:cNvPr id="41" name="Text Box 17"/>
              <p:cNvSpPr txBox="1">
                <a:spLocks noChangeArrowheads="1"/>
              </p:cNvSpPr>
              <p:nvPr/>
            </p:nvSpPr>
            <p:spPr bwMode="auto">
              <a:xfrm>
                <a:off x="2448" y="2400"/>
                <a:ext cx="1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 i="1"/>
                  <a:t>Q</a:t>
                </a:r>
                <a:endParaRPr lang="en-GB" sz="1400" b="1"/>
              </a:p>
            </p:txBody>
          </p:sp>
          <p:sp>
            <p:nvSpPr>
              <p:cNvPr id="42" name="Line 18"/>
              <p:cNvSpPr>
                <a:spLocks noChangeShapeType="1"/>
              </p:cNvSpPr>
              <p:nvPr/>
            </p:nvSpPr>
            <p:spPr bwMode="auto">
              <a:xfrm>
                <a:off x="1728" y="2112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19"/>
              <p:cNvSpPr>
                <a:spLocks noChangeArrowheads="1"/>
              </p:cNvSpPr>
              <p:nvPr/>
            </p:nvSpPr>
            <p:spPr bwMode="auto">
              <a:xfrm>
                <a:off x="1702" y="2087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20"/>
              <p:cNvSpPr>
                <a:spLocks noChangeArrowheads="1"/>
              </p:cNvSpPr>
              <p:nvPr/>
            </p:nvSpPr>
            <p:spPr bwMode="auto">
              <a:xfrm>
                <a:off x="1605" y="2513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AutoShape 21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240" cy="1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22"/>
              <p:cNvSpPr>
                <a:spLocks noChangeShapeType="1"/>
              </p:cNvSpPr>
              <p:nvPr/>
            </p:nvSpPr>
            <p:spPr bwMode="auto">
              <a:xfrm>
                <a:off x="1536" y="216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23"/>
              <p:cNvSpPr>
                <a:spLocks noChangeShapeType="1"/>
              </p:cNvSpPr>
              <p:nvPr/>
            </p:nvSpPr>
            <p:spPr bwMode="auto">
              <a:xfrm>
                <a:off x="1632" y="2208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24"/>
              <p:cNvSpPr>
                <a:spLocks noChangeShapeType="1"/>
              </p:cNvSpPr>
              <p:nvPr/>
            </p:nvSpPr>
            <p:spPr bwMode="auto">
              <a:xfrm>
                <a:off x="2064" y="216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25"/>
              <p:cNvSpPr>
                <a:spLocks noChangeShapeType="1"/>
              </p:cNvSpPr>
              <p:nvPr/>
            </p:nvSpPr>
            <p:spPr bwMode="auto">
              <a:xfrm>
                <a:off x="1728" y="2448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utoShape 26"/>
              <p:cNvSpPr>
                <a:spLocks noChangeArrowheads="1"/>
              </p:cNvSpPr>
              <p:nvPr/>
            </p:nvSpPr>
            <p:spPr bwMode="auto">
              <a:xfrm>
                <a:off x="1824" y="2400"/>
                <a:ext cx="240" cy="1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27"/>
              <p:cNvSpPr>
                <a:spLocks noChangeShapeType="1"/>
              </p:cNvSpPr>
              <p:nvPr/>
            </p:nvSpPr>
            <p:spPr bwMode="auto">
              <a:xfrm>
                <a:off x="1104" y="2496"/>
                <a:ext cx="72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28"/>
              <p:cNvSpPr>
                <a:spLocks noChangeShapeType="1"/>
              </p:cNvSpPr>
              <p:nvPr/>
            </p:nvSpPr>
            <p:spPr bwMode="auto">
              <a:xfrm>
                <a:off x="1632" y="254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29"/>
              <p:cNvSpPr>
                <a:spLocks noChangeShapeType="1"/>
              </p:cNvSpPr>
              <p:nvPr/>
            </p:nvSpPr>
            <p:spPr bwMode="auto">
              <a:xfrm>
                <a:off x="2064" y="249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AutoShape 30"/>
              <p:cNvSpPr>
                <a:spLocks noChangeArrowheads="1"/>
              </p:cNvSpPr>
              <p:nvPr/>
            </p:nvSpPr>
            <p:spPr bwMode="auto">
              <a:xfrm>
                <a:off x="2880" y="2400"/>
                <a:ext cx="240" cy="1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31"/>
              <p:cNvSpPr>
                <a:spLocks noChangeShapeType="1"/>
              </p:cNvSpPr>
              <p:nvPr/>
            </p:nvSpPr>
            <p:spPr bwMode="auto">
              <a:xfrm>
                <a:off x="2640" y="249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32"/>
              <p:cNvSpPr>
                <a:spLocks noChangeShapeType="1"/>
              </p:cNvSpPr>
              <p:nvPr/>
            </p:nvSpPr>
            <p:spPr bwMode="auto">
              <a:xfrm>
                <a:off x="2736" y="2448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33"/>
              <p:cNvSpPr>
                <a:spLocks noChangeShapeType="1"/>
              </p:cNvSpPr>
              <p:nvPr/>
            </p:nvSpPr>
            <p:spPr bwMode="auto">
              <a:xfrm>
                <a:off x="2736" y="2544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34"/>
              <p:cNvSpPr>
                <a:spLocks noChangeShapeType="1"/>
              </p:cNvSpPr>
              <p:nvPr/>
            </p:nvSpPr>
            <p:spPr bwMode="auto">
              <a:xfrm rot="5400000">
                <a:off x="2472" y="2184"/>
                <a:ext cx="52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35"/>
              <p:cNvSpPr>
                <a:spLocks noChangeShapeType="1"/>
              </p:cNvSpPr>
              <p:nvPr/>
            </p:nvSpPr>
            <p:spPr bwMode="auto">
              <a:xfrm>
                <a:off x="1728" y="1920"/>
                <a:ext cx="10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36"/>
              <p:cNvSpPr>
                <a:spLocks noChangeShapeType="1"/>
              </p:cNvSpPr>
              <p:nvPr/>
            </p:nvSpPr>
            <p:spPr bwMode="auto">
              <a:xfrm rot="5400000">
                <a:off x="2112" y="182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37"/>
              <p:cNvSpPr>
                <a:spLocks noChangeArrowheads="1"/>
              </p:cNvSpPr>
              <p:nvPr/>
            </p:nvSpPr>
            <p:spPr bwMode="auto">
              <a:xfrm>
                <a:off x="2184" y="1901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38"/>
              <p:cNvSpPr>
                <a:spLocks noChangeShapeType="1"/>
              </p:cNvSpPr>
              <p:nvPr/>
            </p:nvSpPr>
            <p:spPr bwMode="auto">
              <a:xfrm rot="5400000">
                <a:off x="1344" y="2496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39"/>
              <p:cNvSpPr>
                <a:spLocks noChangeShapeType="1"/>
              </p:cNvSpPr>
              <p:nvPr/>
            </p:nvSpPr>
            <p:spPr bwMode="auto">
              <a:xfrm>
                <a:off x="1632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" name="Group 40"/>
              <p:cNvGrpSpPr>
                <a:grpSpLocks/>
              </p:cNvGrpSpPr>
              <p:nvPr/>
            </p:nvGrpSpPr>
            <p:grpSpPr bwMode="auto">
              <a:xfrm>
                <a:off x="1344" y="2064"/>
                <a:ext cx="185" cy="144"/>
                <a:chOff x="3648" y="2544"/>
                <a:chExt cx="233" cy="185"/>
              </a:xfrm>
            </p:grpSpPr>
            <p:sp>
              <p:nvSpPr>
                <p:cNvPr id="82" name="AutoShape 41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Oval 42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43"/>
              <p:cNvGrpSpPr>
                <a:grpSpLocks/>
              </p:cNvGrpSpPr>
              <p:nvPr/>
            </p:nvGrpSpPr>
            <p:grpSpPr bwMode="auto">
              <a:xfrm flipH="1">
                <a:off x="1872" y="2736"/>
                <a:ext cx="185" cy="144"/>
                <a:chOff x="3648" y="2544"/>
                <a:chExt cx="233" cy="185"/>
              </a:xfrm>
            </p:grpSpPr>
            <p:sp>
              <p:nvSpPr>
                <p:cNvPr id="80" name="AutoShape 44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Oval 45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46"/>
              <p:cNvSpPr>
                <a:spLocks noChangeShapeType="1"/>
              </p:cNvSpPr>
              <p:nvPr/>
            </p:nvSpPr>
            <p:spPr bwMode="auto">
              <a:xfrm flipV="1">
                <a:off x="2064" y="278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47"/>
              <p:cNvSpPr>
                <a:spLocks noChangeShapeType="1"/>
              </p:cNvSpPr>
              <p:nvPr/>
            </p:nvSpPr>
            <p:spPr bwMode="auto">
              <a:xfrm rot="5400000">
                <a:off x="2616" y="266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48"/>
              <p:cNvSpPr>
                <a:spLocks noChangeShapeType="1"/>
              </p:cNvSpPr>
              <p:nvPr/>
            </p:nvSpPr>
            <p:spPr bwMode="auto">
              <a:xfrm rot="5400000">
                <a:off x="2304" y="288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49"/>
              <p:cNvSpPr>
                <a:spLocks noChangeArrowheads="1"/>
              </p:cNvSpPr>
              <p:nvPr/>
            </p:nvSpPr>
            <p:spPr bwMode="auto">
              <a:xfrm>
                <a:off x="2379" y="27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50"/>
              <p:cNvSpPr>
                <a:spLocks noChangeShapeType="1"/>
              </p:cNvSpPr>
              <p:nvPr/>
            </p:nvSpPr>
            <p:spPr bwMode="auto">
              <a:xfrm>
                <a:off x="1248" y="2160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51"/>
              <p:cNvSpPr>
                <a:spLocks noChangeShapeType="1"/>
              </p:cNvSpPr>
              <p:nvPr/>
            </p:nvSpPr>
            <p:spPr bwMode="auto">
              <a:xfrm rot="5400000">
                <a:off x="1080" y="2328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52"/>
              <p:cNvSpPr>
                <a:spLocks noChangeArrowheads="1"/>
              </p:cNvSpPr>
              <p:nvPr/>
            </p:nvSpPr>
            <p:spPr bwMode="auto">
              <a:xfrm>
                <a:off x="1229" y="2479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53"/>
              <p:cNvSpPr>
                <a:spLocks noChangeShapeType="1"/>
              </p:cNvSpPr>
              <p:nvPr/>
            </p:nvSpPr>
            <p:spPr bwMode="auto">
              <a:xfrm>
                <a:off x="3120" y="2496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Text Box 54"/>
              <p:cNvSpPr txBox="1">
                <a:spLocks noChangeArrowheads="1"/>
              </p:cNvSpPr>
              <p:nvPr/>
            </p:nvSpPr>
            <p:spPr bwMode="auto">
              <a:xfrm>
                <a:off x="672" y="235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Input</a:t>
                </a:r>
              </a:p>
            </p:txBody>
          </p:sp>
          <p:sp>
            <p:nvSpPr>
              <p:cNvPr id="75" name="Text Box 55"/>
              <p:cNvSpPr txBox="1">
                <a:spLocks noChangeArrowheads="1"/>
              </p:cNvSpPr>
              <p:nvPr/>
            </p:nvSpPr>
            <p:spPr bwMode="auto">
              <a:xfrm>
                <a:off x="1968" y="1536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Select</a:t>
                </a:r>
              </a:p>
            </p:txBody>
          </p:sp>
          <p:sp>
            <p:nvSpPr>
              <p:cNvPr id="76" name="Text Box 56"/>
              <p:cNvSpPr txBox="1">
                <a:spLocks noChangeArrowheads="1"/>
              </p:cNvSpPr>
              <p:nvPr/>
            </p:nvSpPr>
            <p:spPr bwMode="auto">
              <a:xfrm>
                <a:off x="3264" y="2400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Output</a:t>
                </a:r>
              </a:p>
            </p:txBody>
          </p:sp>
          <p:grpSp>
            <p:nvGrpSpPr>
              <p:cNvPr id="77" name="Group 57"/>
              <p:cNvGrpSpPr>
                <a:grpSpLocks/>
              </p:cNvGrpSpPr>
              <p:nvPr/>
            </p:nvGrpSpPr>
            <p:grpSpPr bwMode="auto">
              <a:xfrm>
                <a:off x="2064" y="2976"/>
                <a:ext cx="816" cy="212"/>
                <a:chOff x="3936" y="3648"/>
                <a:chExt cx="816" cy="212"/>
              </a:xfrm>
            </p:grpSpPr>
            <p:sp>
              <p:nvSpPr>
                <p:cNvPr id="78" name="Line 58"/>
                <p:cNvSpPr>
                  <a:spLocks noChangeShapeType="1"/>
                </p:cNvSpPr>
                <p:nvPr/>
              </p:nvSpPr>
              <p:spPr bwMode="auto">
                <a:xfrm>
                  <a:off x="4368" y="3677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936" y="3648"/>
                  <a:ext cx="816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/>
                    <a:t>Read/Write</a:t>
                  </a:r>
                </a:p>
              </p:txBody>
            </p:sp>
          </p:grpSp>
        </p:grpSp>
        <p:grpSp>
          <p:nvGrpSpPr>
            <p:cNvPr id="16" name="Group 60"/>
            <p:cNvGrpSpPr>
              <a:grpSpLocks/>
            </p:cNvGrpSpPr>
            <p:nvPr/>
          </p:nvGrpSpPr>
          <p:grpSpPr bwMode="auto">
            <a:xfrm>
              <a:off x="3552" y="2304"/>
              <a:ext cx="1776" cy="1172"/>
              <a:chOff x="3984" y="2352"/>
              <a:chExt cx="1776" cy="1172"/>
            </a:xfrm>
          </p:grpSpPr>
          <p:sp>
            <p:nvSpPr>
              <p:cNvPr id="20" name="Rectangle 61"/>
              <p:cNvSpPr>
                <a:spLocks noChangeArrowheads="1"/>
              </p:cNvSpPr>
              <p:nvPr/>
            </p:nvSpPr>
            <p:spPr bwMode="auto">
              <a:xfrm>
                <a:off x="4656" y="2784"/>
                <a:ext cx="336" cy="28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62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/>
                  <a:t>BC</a:t>
                </a:r>
              </a:p>
            </p:txBody>
          </p:sp>
          <p:sp>
            <p:nvSpPr>
              <p:cNvPr id="22" name="Line 63"/>
              <p:cNvSpPr>
                <a:spLocks noChangeShapeType="1"/>
              </p:cNvSpPr>
              <p:nvPr/>
            </p:nvSpPr>
            <p:spPr bwMode="auto">
              <a:xfrm>
                <a:off x="4800" y="254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64"/>
              <p:cNvSpPr>
                <a:spLocks noChangeShapeType="1"/>
              </p:cNvSpPr>
              <p:nvPr/>
            </p:nvSpPr>
            <p:spPr bwMode="auto">
              <a:xfrm flipV="1">
                <a:off x="4800" y="3072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65"/>
              <p:cNvSpPr>
                <a:spLocks noChangeShapeType="1"/>
              </p:cNvSpPr>
              <p:nvPr/>
            </p:nvSpPr>
            <p:spPr bwMode="auto">
              <a:xfrm>
                <a:off x="4416" y="2928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66"/>
              <p:cNvSpPr>
                <a:spLocks noChangeShapeType="1"/>
              </p:cNvSpPr>
              <p:nvPr/>
            </p:nvSpPr>
            <p:spPr bwMode="auto">
              <a:xfrm>
                <a:off x="4992" y="2928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67"/>
              <p:cNvSpPr txBox="1">
                <a:spLocks noChangeArrowheads="1"/>
              </p:cNvSpPr>
              <p:nvPr/>
            </p:nvSpPr>
            <p:spPr bwMode="auto">
              <a:xfrm>
                <a:off x="5184" y="2832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Output</a:t>
                </a:r>
              </a:p>
            </p:txBody>
          </p:sp>
          <p:sp>
            <p:nvSpPr>
              <p:cNvPr id="27" name="Text Box 68"/>
              <p:cNvSpPr txBox="1">
                <a:spLocks noChangeArrowheads="1"/>
              </p:cNvSpPr>
              <p:nvPr/>
            </p:nvSpPr>
            <p:spPr bwMode="auto">
              <a:xfrm>
                <a:off x="3984" y="283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Input</a:t>
                </a:r>
              </a:p>
            </p:txBody>
          </p:sp>
          <p:sp>
            <p:nvSpPr>
              <p:cNvPr id="28" name="Text Box 69"/>
              <p:cNvSpPr txBox="1">
                <a:spLocks noChangeArrowheads="1"/>
              </p:cNvSpPr>
              <p:nvPr/>
            </p:nvSpPr>
            <p:spPr bwMode="auto">
              <a:xfrm>
                <a:off x="4560" y="2352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Select</a:t>
                </a:r>
              </a:p>
            </p:txBody>
          </p:sp>
          <p:grpSp>
            <p:nvGrpSpPr>
              <p:cNvPr id="35" name="Group 70"/>
              <p:cNvGrpSpPr>
                <a:grpSpLocks/>
              </p:cNvGrpSpPr>
              <p:nvPr/>
            </p:nvGrpSpPr>
            <p:grpSpPr bwMode="auto">
              <a:xfrm>
                <a:off x="4416" y="3312"/>
                <a:ext cx="816" cy="212"/>
                <a:chOff x="3936" y="3648"/>
                <a:chExt cx="816" cy="212"/>
              </a:xfrm>
            </p:grpSpPr>
            <p:sp>
              <p:nvSpPr>
                <p:cNvPr id="36" name="Line 71"/>
                <p:cNvSpPr>
                  <a:spLocks noChangeShapeType="1"/>
                </p:cNvSpPr>
                <p:nvPr/>
              </p:nvSpPr>
              <p:spPr bwMode="auto">
                <a:xfrm>
                  <a:off x="4368" y="3677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936" y="3648"/>
                  <a:ext cx="816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/>
                    <a:t>Read/Write</a:t>
                  </a:r>
                </a:p>
              </p:txBody>
            </p:sp>
          </p:grpSp>
        </p:grpSp>
        <p:sp>
          <p:nvSpPr>
            <p:cNvPr id="17" name="Text Box 74"/>
            <p:cNvSpPr txBox="1">
              <a:spLocks noChangeArrowheads="1"/>
            </p:cNvSpPr>
            <p:nvPr/>
          </p:nvSpPr>
          <p:spPr bwMode="auto">
            <a:xfrm>
              <a:off x="1296" y="3600"/>
              <a:ext cx="120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Logic diagram</a:t>
              </a:r>
            </a:p>
          </p:txBody>
        </p:sp>
        <p:sp>
          <p:nvSpPr>
            <p:cNvPr id="18" name="Text Box 75"/>
            <p:cNvSpPr txBox="1">
              <a:spLocks noChangeArrowheads="1"/>
            </p:cNvSpPr>
            <p:nvPr/>
          </p:nvSpPr>
          <p:spPr bwMode="auto">
            <a:xfrm>
              <a:off x="3792" y="3600"/>
              <a:ext cx="120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Block diagram</a:t>
              </a:r>
            </a:p>
          </p:txBody>
        </p:sp>
        <p:sp>
          <p:nvSpPr>
            <p:cNvPr id="19" name="Line 76"/>
            <p:cNvSpPr>
              <a:spLocks noChangeShapeType="1"/>
            </p:cNvSpPr>
            <p:nvPr/>
          </p:nvSpPr>
          <p:spPr bwMode="auto">
            <a:xfrm>
              <a:off x="3504" y="201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" name="Rectangle 3"/>
          <p:cNvSpPr txBox="1">
            <a:spLocks noChangeArrowheads="1"/>
          </p:cNvSpPr>
          <p:nvPr/>
        </p:nvSpPr>
        <p:spPr bwMode="auto">
          <a:xfrm>
            <a:off x="381000" y="2696862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638" marR="0" lvl="0" indent="-2746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single memory cell of the static RAM has the following logic and block diagrams:</a:t>
            </a:r>
          </a:p>
        </p:txBody>
      </p:sp>
    </p:spTree>
    <p:extLst>
      <p:ext uri="{BB962C8B-B14F-4D97-AF65-F5344CB8AC3E}">
        <p14:creationId xmlns:p14="http://schemas.microsoft.com/office/powerpoint/2010/main" val="2309208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7.4 Memory Arrays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5" name="Rectangle 3"/>
          <p:cNvSpPr txBox="1">
            <a:spLocks noChangeArrowheads="1"/>
          </p:cNvSpPr>
          <p:nvPr/>
        </p:nvSpPr>
        <p:spPr>
          <a:xfrm>
            <a:off x="457200" y="1711376"/>
            <a:ext cx="3505200" cy="225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Logic construction of a </a:t>
            </a:r>
            <a:r>
              <a:rPr lang="en-US" sz="2800" dirty="0">
                <a:solidFill>
                  <a:srgbClr val="0000CC"/>
                </a:solidFill>
              </a:rPr>
              <a:t>4</a:t>
            </a:r>
            <a:r>
              <a:rPr lang="en-US" sz="2800" dirty="0">
                <a:solidFill>
                  <a:srgbClr val="0000CC"/>
                </a:solidFill>
                <a:sym typeface="Symbol" pitchFamily="18" charset="2"/>
              </a:rPr>
              <a:t>3 RAM</a:t>
            </a:r>
            <a:r>
              <a:rPr lang="en-US" sz="2800" dirty="0">
                <a:sym typeface="Symbol" pitchFamily="18" charset="2"/>
              </a:rPr>
              <a:t> (with decoder and OR gates):</a:t>
            </a:r>
            <a:endParaRPr lang="en-US" sz="2800" dirty="0">
              <a:solidFill>
                <a:srgbClr val="0000CC"/>
              </a:solidFill>
              <a:sym typeface="Symbol" pitchFamily="18" charset="2"/>
            </a:endParaRPr>
          </a:p>
        </p:txBody>
      </p:sp>
      <p:pic>
        <p:nvPicPr>
          <p:cNvPr id="86" name="Picture 4" descr="l6_htm5"/>
          <p:cNvPicPr>
            <a:picLocks noChangeAspect="1" noChangeArrowheads="1"/>
          </p:cNvPicPr>
          <p:nvPr/>
        </p:nvPicPr>
        <p:blipFill>
          <a:blip r:embed="rId3" cstate="print"/>
          <a:srcRect l="1614" b="7692"/>
          <a:stretch>
            <a:fillRect/>
          </a:stretch>
        </p:blipFill>
        <p:spPr bwMode="auto">
          <a:xfrm>
            <a:off x="3817938" y="1066800"/>
            <a:ext cx="4856162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33665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7.4 Memory Arrays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077200" cy="182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An array of RAM chips: memory chips are combined to form larger memory.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>
                <a:solidFill>
                  <a:srgbClr val="0000CC"/>
                </a:solidFill>
              </a:rPr>
              <a:t>1K </a:t>
            </a:r>
            <a:r>
              <a:rPr lang="en-US" sz="2800" dirty="0">
                <a:solidFill>
                  <a:srgbClr val="0000CC"/>
                </a:solidFill>
                <a:sym typeface="Symbol" pitchFamily="18" charset="2"/>
              </a:rPr>
              <a:t> 8-bit RAM chip</a:t>
            </a:r>
            <a:r>
              <a:rPr lang="en-US" sz="2800" dirty="0">
                <a:sym typeface="Symbol" pitchFamily="18" charset="2"/>
              </a:rPr>
              <a:t>: </a:t>
            </a:r>
            <a:endParaRPr lang="en-US" sz="2800" dirty="0">
              <a:solidFill>
                <a:srgbClr val="0000CC"/>
              </a:solidFill>
              <a:sym typeface="Symbol" pitchFamily="18" charset="2"/>
            </a:endParaRP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1752600" y="3200400"/>
            <a:ext cx="5410200" cy="2454275"/>
            <a:chOff x="1488" y="1920"/>
            <a:chExt cx="3408" cy="1546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824" y="3216"/>
              <a:ext cx="29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Block diagram of a 1K x 8 RAM chip</a:t>
              </a:r>
              <a:endParaRPr lang="en-GB" sz="1600"/>
            </a:p>
          </p:txBody>
        </p:sp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1488" y="1920"/>
              <a:ext cx="3408" cy="1104"/>
              <a:chOff x="1488" y="1920"/>
              <a:chExt cx="3408" cy="1104"/>
            </a:xfrm>
          </p:grpSpPr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2640" y="1920"/>
                <a:ext cx="1008" cy="110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2688" y="1968"/>
                <a:ext cx="91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/>
                  <a:t>RAM 1K x 8</a:t>
                </a: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640" y="2256"/>
                <a:ext cx="768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DATA (8)</a:t>
                </a:r>
              </a:p>
              <a:p>
                <a:pPr eaLnBrk="0" hangingPunct="0"/>
                <a:r>
                  <a:rPr lang="en-GB" sz="1600" b="1"/>
                  <a:t>ADRS (10)</a:t>
                </a:r>
              </a:p>
              <a:p>
                <a:pPr eaLnBrk="0" hangingPunct="0"/>
                <a:r>
                  <a:rPr lang="en-GB" sz="1600" b="1"/>
                  <a:t>CS</a:t>
                </a:r>
              </a:p>
              <a:p>
                <a:pPr eaLnBrk="0" hangingPunct="0"/>
                <a:r>
                  <a:rPr lang="en-GB" sz="1600" b="1"/>
                  <a:t>RW</a:t>
                </a:r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>
                <a:off x="2304" y="240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>
                <a:off x="2304" y="2544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>
                <a:off x="2304" y="2688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2304" y="2832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1488" y="2256"/>
                <a:ext cx="816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600" b="1"/>
                  <a:t>Input data</a:t>
                </a:r>
              </a:p>
              <a:p>
                <a:pPr algn="r" eaLnBrk="0" hangingPunct="0"/>
                <a:r>
                  <a:rPr lang="en-GB" sz="1600" b="1"/>
                  <a:t>Address</a:t>
                </a:r>
              </a:p>
              <a:p>
                <a:pPr algn="r" eaLnBrk="0" hangingPunct="0"/>
                <a:r>
                  <a:rPr lang="en-GB" sz="1600" b="1"/>
                  <a:t>Chip select</a:t>
                </a:r>
              </a:p>
              <a:p>
                <a:pPr algn="r" eaLnBrk="0" hangingPunct="0"/>
                <a:r>
                  <a:rPr lang="en-GB" sz="1600" b="1"/>
                  <a:t>Read/write</a:t>
                </a:r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>
                <a:off x="3648" y="240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17"/>
              <p:cNvSpPr txBox="1">
                <a:spLocks noChangeArrowheads="1"/>
              </p:cNvSpPr>
              <p:nvPr/>
            </p:nvSpPr>
            <p:spPr bwMode="auto">
              <a:xfrm>
                <a:off x="3408" y="2304"/>
                <a:ext cx="2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(8)</a:t>
                </a:r>
              </a:p>
            </p:txBody>
          </p:sp>
          <p:sp>
            <p:nvSpPr>
              <p:cNvPr id="23" name="Text Box 18"/>
              <p:cNvSpPr txBox="1">
                <a:spLocks noChangeArrowheads="1"/>
              </p:cNvSpPr>
              <p:nvPr/>
            </p:nvSpPr>
            <p:spPr bwMode="auto">
              <a:xfrm>
                <a:off x="3984" y="2304"/>
                <a:ext cx="91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/>
                  <a:t>Output data</a:t>
                </a:r>
              </a:p>
            </p:txBody>
          </p:sp>
          <p:sp>
            <p:nvSpPr>
              <p:cNvPr id="24" name="Line 19"/>
              <p:cNvSpPr>
                <a:spLocks noChangeShapeType="1"/>
              </p:cNvSpPr>
              <p:nvPr/>
            </p:nvSpPr>
            <p:spPr bwMode="auto">
              <a:xfrm flipH="1">
                <a:off x="2448" y="2352"/>
                <a:ext cx="96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0"/>
              <p:cNvSpPr>
                <a:spLocks noChangeShapeType="1"/>
              </p:cNvSpPr>
              <p:nvPr/>
            </p:nvSpPr>
            <p:spPr bwMode="auto">
              <a:xfrm flipH="1">
                <a:off x="2448" y="2496"/>
                <a:ext cx="96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 flipH="1">
                <a:off x="3792" y="2352"/>
                <a:ext cx="96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22"/>
              <p:cNvSpPr txBox="1">
                <a:spLocks noChangeArrowheads="1"/>
              </p:cNvSpPr>
              <p:nvPr/>
            </p:nvSpPr>
            <p:spPr bwMode="auto">
              <a:xfrm>
                <a:off x="2352" y="2256"/>
                <a:ext cx="2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/>
                  <a:t>8</a:t>
                </a:r>
              </a:p>
            </p:txBody>
          </p:sp>
          <p:sp>
            <p:nvSpPr>
              <p:cNvPr id="28" name="Text Box 23"/>
              <p:cNvSpPr txBox="1">
                <a:spLocks noChangeArrowheads="1"/>
              </p:cNvSpPr>
              <p:nvPr/>
            </p:nvSpPr>
            <p:spPr bwMode="auto">
              <a:xfrm>
                <a:off x="3696" y="225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/>
                  <a:t>8</a:t>
                </a:r>
              </a:p>
            </p:txBody>
          </p:sp>
          <p:sp>
            <p:nvSpPr>
              <p:cNvPr id="29" name="Text Box 24"/>
              <p:cNvSpPr txBox="1">
                <a:spLocks noChangeArrowheads="1"/>
              </p:cNvSpPr>
              <p:nvPr/>
            </p:nvSpPr>
            <p:spPr bwMode="auto">
              <a:xfrm>
                <a:off x="2304" y="2400"/>
                <a:ext cx="2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/>
                  <a:t>10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7178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7.4 Memory Arrays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73711" y="4927817"/>
            <a:ext cx="2819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CC"/>
                </a:solidFill>
              </a:rPr>
              <a:t>4K </a:t>
            </a:r>
            <a:r>
              <a:rPr lang="en-US" sz="2800" dirty="0">
                <a:solidFill>
                  <a:srgbClr val="0000CC"/>
                </a:solidFill>
                <a:sym typeface="Symbol" pitchFamily="18" charset="2"/>
              </a:rPr>
              <a:t> 8 RAM.</a:t>
            </a:r>
            <a:r>
              <a:rPr lang="en-US" sz="2800" dirty="0">
                <a:sym typeface="Symbol" pitchFamily="18" charset="2"/>
              </a:rPr>
              <a:t> </a:t>
            </a:r>
            <a:endParaRPr lang="en-US" sz="2800" dirty="0">
              <a:solidFill>
                <a:srgbClr val="0000CC"/>
              </a:solidFill>
              <a:sym typeface="Symbol" pitchFamily="18" charset="2"/>
            </a:endParaRPr>
          </a:p>
        </p:txBody>
      </p:sp>
      <p:grpSp>
        <p:nvGrpSpPr>
          <p:cNvPr id="31" name="Group 24"/>
          <p:cNvGrpSpPr>
            <a:grpSpLocks/>
          </p:cNvGrpSpPr>
          <p:nvPr/>
        </p:nvGrpSpPr>
        <p:grpSpPr bwMode="auto">
          <a:xfrm>
            <a:off x="2171700" y="1169233"/>
            <a:ext cx="6629400" cy="5229225"/>
            <a:chOff x="1248" y="720"/>
            <a:chExt cx="4176" cy="3294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3984" y="1200"/>
              <a:ext cx="864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26"/>
            <p:cNvSpPr txBox="1">
              <a:spLocks noChangeArrowheads="1"/>
            </p:cNvSpPr>
            <p:nvPr/>
          </p:nvSpPr>
          <p:spPr bwMode="auto">
            <a:xfrm>
              <a:off x="4272" y="1488"/>
              <a:ext cx="480" cy="20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/>
                <a:t>1K x 8</a:t>
              </a:r>
            </a:p>
          </p:txBody>
        </p:sp>
        <p:sp>
          <p:nvSpPr>
            <p:cNvPr id="34" name="Text Box 27"/>
            <p:cNvSpPr txBox="1">
              <a:spLocks noChangeArrowheads="1"/>
            </p:cNvSpPr>
            <p:nvPr/>
          </p:nvSpPr>
          <p:spPr bwMode="auto">
            <a:xfrm>
              <a:off x="3984" y="1200"/>
              <a:ext cx="768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200" b="1" dirty="0"/>
                <a:t>DATA (8)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 dirty="0"/>
                <a:t>ADRS (10)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 dirty="0"/>
                <a:t>CS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 dirty="0"/>
                <a:t>RW</a:t>
              </a:r>
            </a:p>
          </p:txBody>
        </p:sp>
        <p:sp>
          <p:nvSpPr>
            <p:cNvPr id="35" name="Line 28"/>
            <p:cNvSpPr>
              <a:spLocks noChangeShapeType="1"/>
            </p:cNvSpPr>
            <p:nvPr/>
          </p:nvSpPr>
          <p:spPr bwMode="auto">
            <a:xfrm>
              <a:off x="1728" y="1872"/>
              <a:ext cx="144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29"/>
            <p:cNvSpPr>
              <a:spLocks noChangeShapeType="1"/>
            </p:cNvSpPr>
            <p:nvPr/>
          </p:nvSpPr>
          <p:spPr bwMode="auto">
            <a:xfrm>
              <a:off x="1536" y="2160"/>
              <a:ext cx="336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>
              <a:off x="2352" y="1824"/>
              <a:ext cx="336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2352" y="1968"/>
              <a:ext cx="52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32"/>
            <p:cNvSpPr txBox="1">
              <a:spLocks noChangeArrowheads="1"/>
            </p:cNvSpPr>
            <p:nvPr/>
          </p:nvSpPr>
          <p:spPr bwMode="auto">
            <a:xfrm>
              <a:off x="1248" y="2592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Read/write</a:t>
              </a:r>
            </a:p>
          </p:txBody>
        </p: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>
              <a:off x="4848" y="129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34"/>
            <p:cNvSpPr txBox="1">
              <a:spLocks noChangeArrowheads="1"/>
            </p:cNvSpPr>
            <p:nvPr/>
          </p:nvSpPr>
          <p:spPr bwMode="auto">
            <a:xfrm>
              <a:off x="4656" y="1200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200" b="1"/>
                <a:t>(8)</a:t>
              </a:r>
            </a:p>
          </p:txBody>
        </p:sp>
        <p:sp>
          <p:nvSpPr>
            <p:cNvPr id="42" name="Text Box 35"/>
            <p:cNvSpPr txBox="1">
              <a:spLocks noChangeArrowheads="1"/>
            </p:cNvSpPr>
            <p:nvPr/>
          </p:nvSpPr>
          <p:spPr bwMode="auto">
            <a:xfrm>
              <a:off x="4848" y="3648"/>
              <a:ext cx="57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Output data</a:t>
              </a:r>
            </a:p>
          </p:txBody>
        </p:sp>
        <p:sp>
          <p:nvSpPr>
            <p:cNvPr id="43" name="Rectangle 36"/>
            <p:cNvSpPr>
              <a:spLocks noChangeArrowheads="1"/>
            </p:cNvSpPr>
            <p:nvPr/>
          </p:nvSpPr>
          <p:spPr bwMode="auto">
            <a:xfrm>
              <a:off x="3984" y="1920"/>
              <a:ext cx="864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37"/>
            <p:cNvSpPr txBox="1">
              <a:spLocks noChangeArrowheads="1"/>
            </p:cNvSpPr>
            <p:nvPr/>
          </p:nvSpPr>
          <p:spPr bwMode="auto">
            <a:xfrm>
              <a:off x="4272" y="2208"/>
              <a:ext cx="480" cy="20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/>
                <a:t>1K x 8</a:t>
              </a:r>
            </a:p>
          </p:txBody>
        </p:sp>
        <p:sp>
          <p:nvSpPr>
            <p:cNvPr id="45" name="Text Box 38"/>
            <p:cNvSpPr txBox="1">
              <a:spLocks noChangeArrowheads="1"/>
            </p:cNvSpPr>
            <p:nvPr/>
          </p:nvSpPr>
          <p:spPr bwMode="auto">
            <a:xfrm>
              <a:off x="3984" y="1920"/>
              <a:ext cx="768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DATA (8)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ADRS (10)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CS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RW</a:t>
              </a:r>
            </a:p>
          </p:txBody>
        </p:sp>
        <p:sp>
          <p:nvSpPr>
            <p:cNvPr id="46" name="Text Box 39"/>
            <p:cNvSpPr txBox="1">
              <a:spLocks noChangeArrowheads="1"/>
            </p:cNvSpPr>
            <p:nvPr/>
          </p:nvSpPr>
          <p:spPr bwMode="auto">
            <a:xfrm>
              <a:off x="4656" y="1920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200" b="1"/>
                <a:t>(8)</a:t>
              </a:r>
            </a:p>
          </p:txBody>
        </p:sp>
        <p:sp>
          <p:nvSpPr>
            <p:cNvPr id="47" name="Rectangle 40"/>
            <p:cNvSpPr>
              <a:spLocks noChangeArrowheads="1"/>
            </p:cNvSpPr>
            <p:nvPr/>
          </p:nvSpPr>
          <p:spPr bwMode="auto">
            <a:xfrm>
              <a:off x="3984" y="2640"/>
              <a:ext cx="864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1"/>
            <p:cNvSpPr txBox="1">
              <a:spLocks noChangeArrowheads="1"/>
            </p:cNvSpPr>
            <p:nvPr/>
          </p:nvSpPr>
          <p:spPr bwMode="auto">
            <a:xfrm>
              <a:off x="4272" y="2928"/>
              <a:ext cx="480" cy="20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/>
                <a:t>1K x 8</a:t>
              </a:r>
            </a:p>
          </p:txBody>
        </p:sp>
        <p:sp>
          <p:nvSpPr>
            <p:cNvPr id="49" name="Text Box 42"/>
            <p:cNvSpPr txBox="1">
              <a:spLocks noChangeArrowheads="1"/>
            </p:cNvSpPr>
            <p:nvPr/>
          </p:nvSpPr>
          <p:spPr bwMode="auto">
            <a:xfrm>
              <a:off x="3984" y="2640"/>
              <a:ext cx="768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DATA (8)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ADRS (10)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CS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RW</a:t>
              </a:r>
            </a:p>
          </p:txBody>
        </p:sp>
        <p:sp>
          <p:nvSpPr>
            <p:cNvPr id="50" name="Text Box 43"/>
            <p:cNvSpPr txBox="1">
              <a:spLocks noChangeArrowheads="1"/>
            </p:cNvSpPr>
            <p:nvPr/>
          </p:nvSpPr>
          <p:spPr bwMode="auto">
            <a:xfrm>
              <a:off x="4656" y="2640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200" b="1"/>
                <a:t>(8)</a:t>
              </a:r>
            </a:p>
          </p:txBody>
        </p:sp>
        <p:sp>
          <p:nvSpPr>
            <p:cNvPr id="51" name="Rectangle 44"/>
            <p:cNvSpPr>
              <a:spLocks noChangeArrowheads="1"/>
            </p:cNvSpPr>
            <p:nvPr/>
          </p:nvSpPr>
          <p:spPr bwMode="auto">
            <a:xfrm>
              <a:off x="3984" y="3360"/>
              <a:ext cx="864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4272" y="3648"/>
              <a:ext cx="480" cy="20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/>
                <a:t>1K x 8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3984" y="3360"/>
              <a:ext cx="768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DATA (8)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ADRS (10)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CS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RW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4656" y="3408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200" b="1"/>
                <a:t>(8)</a:t>
              </a:r>
            </a:p>
          </p:txBody>
        </p:sp>
        <p:sp>
          <p:nvSpPr>
            <p:cNvPr id="55" name="Line 48"/>
            <p:cNvSpPr>
              <a:spLocks noChangeShapeType="1"/>
            </p:cNvSpPr>
            <p:nvPr/>
          </p:nvSpPr>
          <p:spPr bwMode="auto">
            <a:xfrm>
              <a:off x="4848" y="201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49"/>
            <p:cNvSpPr>
              <a:spLocks noChangeShapeType="1"/>
            </p:cNvSpPr>
            <p:nvPr/>
          </p:nvSpPr>
          <p:spPr bwMode="auto">
            <a:xfrm>
              <a:off x="4848" y="273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50"/>
            <p:cNvSpPr>
              <a:spLocks noChangeShapeType="1"/>
            </p:cNvSpPr>
            <p:nvPr/>
          </p:nvSpPr>
          <p:spPr bwMode="auto">
            <a:xfrm>
              <a:off x="4848" y="350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 rot="5400000">
              <a:off x="3912" y="2472"/>
              <a:ext cx="23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2"/>
            <p:cNvSpPr>
              <a:spLocks noChangeShapeType="1"/>
            </p:cNvSpPr>
            <p:nvPr/>
          </p:nvSpPr>
          <p:spPr bwMode="auto">
            <a:xfrm flipH="1">
              <a:off x="4944" y="124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53"/>
            <p:cNvSpPr>
              <a:spLocks noChangeShapeType="1"/>
            </p:cNvSpPr>
            <p:nvPr/>
          </p:nvSpPr>
          <p:spPr bwMode="auto">
            <a:xfrm flipH="1">
              <a:off x="4944" y="196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54"/>
            <p:cNvSpPr>
              <a:spLocks noChangeShapeType="1"/>
            </p:cNvSpPr>
            <p:nvPr/>
          </p:nvSpPr>
          <p:spPr bwMode="auto">
            <a:xfrm flipH="1">
              <a:off x="4944" y="268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5"/>
            <p:cNvSpPr>
              <a:spLocks noChangeShapeType="1"/>
            </p:cNvSpPr>
            <p:nvPr/>
          </p:nvSpPr>
          <p:spPr bwMode="auto">
            <a:xfrm flipH="1">
              <a:off x="4944" y="3456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56"/>
            <p:cNvSpPr>
              <a:spLocks noChangeShapeType="1"/>
            </p:cNvSpPr>
            <p:nvPr/>
          </p:nvSpPr>
          <p:spPr bwMode="auto">
            <a:xfrm rot="5400000">
              <a:off x="2592" y="2304"/>
              <a:ext cx="23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Text Box 57"/>
            <p:cNvSpPr txBox="1">
              <a:spLocks noChangeArrowheads="1"/>
            </p:cNvSpPr>
            <p:nvPr/>
          </p:nvSpPr>
          <p:spPr bwMode="auto">
            <a:xfrm>
              <a:off x="4128" y="1056"/>
              <a:ext cx="6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9900CC"/>
                  </a:solidFill>
                </a:rPr>
                <a:t>0–1023</a:t>
              </a:r>
            </a:p>
          </p:txBody>
        </p:sp>
        <p:sp>
          <p:nvSpPr>
            <p:cNvPr id="65" name="Text Box 58"/>
            <p:cNvSpPr txBox="1">
              <a:spLocks noChangeArrowheads="1"/>
            </p:cNvSpPr>
            <p:nvPr/>
          </p:nvSpPr>
          <p:spPr bwMode="auto">
            <a:xfrm>
              <a:off x="4032" y="177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</a:rPr>
                <a:t>1024 – 2047</a:t>
              </a:r>
            </a:p>
          </p:txBody>
        </p:sp>
        <p:sp>
          <p:nvSpPr>
            <p:cNvPr id="66" name="Text Box 59"/>
            <p:cNvSpPr txBox="1">
              <a:spLocks noChangeArrowheads="1"/>
            </p:cNvSpPr>
            <p:nvPr/>
          </p:nvSpPr>
          <p:spPr bwMode="auto">
            <a:xfrm>
              <a:off x="4032" y="249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</a:rPr>
                <a:t>2048 – 3071</a:t>
              </a:r>
            </a:p>
          </p:txBody>
        </p:sp>
        <p:sp>
          <p:nvSpPr>
            <p:cNvPr id="67" name="Text Box 60"/>
            <p:cNvSpPr txBox="1">
              <a:spLocks noChangeArrowheads="1"/>
            </p:cNvSpPr>
            <p:nvPr/>
          </p:nvSpPr>
          <p:spPr bwMode="auto">
            <a:xfrm>
              <a:off x="4032" y="321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</a:rPr>
                <a:t>3072 – 4095</a:t>
              </a:r>
            </a:p>
          </p:txBody>
        </p:sp>
        <p:sp>
          <p:nvSpPr>
            <p:cNvPr id="68" name="Line 61"/>
            <p:cNvSpPr>
              <a:spLocks noChangeShapeType="1"/>
            </p:cNvSpPr>
            <p:nvPr/>
          </p:nvSpPr>
          <p:spPr bwMode="auto">
            <a:xfrm>
              <a:off x="3744" y="129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62"/>
            <p:cNvSpPr>
              <a:spLocks noChangeShapeType="1"/>
            </p:cNvSpPr>
            <p:nvPr/>
          </p:nvSpPr>
          <p:spPr bwMode="auto">
            <a:xfrm flipH="1">
              <a:off x="3840" y="124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63"/>
            <p:cNvSpPr>
              <a:spLocks noChangeShapeType="1"/>
            </p:cNvSpPr>
            <p:nvPr/>
          </p:nvSpPr>
          <p:spPr bwMode="auto">
            <a:xfrm>
              <a:off x="2352" y="1392"/>
              <a:ext cx="1632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64"/>
            <p:cNvSpPr>
              <a:spLocks noChangeShapeType="1"/>
            </p:cNvSpPr>
            <p:nvPr/>
          </p:nvSpPr>
          <p:spPr bwMode="auto">
            <a:xfrm flipH="1">
              <a:off x="3840" y="1344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Text Box 65"/>
            <p:cNvSpPr txBox="1">
              <a:spLocks noChangeArrowheads="1"/>
            </p:cNvSpPr>
            <p:nvPr/>
          </p:nvSpPr>
          <p:spPr bwMode="auto">
            <a:xfrm>
              <a:off x="3360" y="816"/>
              <a:ext cx="7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Input data</a:t>
              </a:r>
            </a:p>
          </p:txBody>
        </p:sp>
        <p:sp>
          <p:nvSpPr>
            <p:cNvPr id="73" name="Text Box 66"/>
            <p:cNvSpPr txBox="1">
              <a:spLocks noChangeArrowheads="1"/>
            </p:cNvSpPr>
            <p:nvPr/>
          </p:nvSpPr>
          <p:spPr bwMode="auto">
            <a:xfrm>
              <a:off x="3504" y="960"/>
              <a:ext cx="4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8 lines</a:t>
              </a:r>
            </a:p>
          </p:txBody>
        </p:sp>
        <p:sp>
          <p:nvSpPr>
            <p:cNvPr id="74" name="Line 67"/>
            <p:cNvSpPr>
              <a:spLocks noChangeShapeType="1"/>
            </p:cNvSpPr>
            <p:nvPr/>
          </p:nvSpPr>
          <p:spPr bwMode="auto">
            <a:xfrm rot="5400000">
              <a:off x="2232" y="2472"/>
              <a:ext cx="2160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8"/>
            <p:cNvSpPr>
              <a:spLocks noChangeArrowheads="1"/>
            </p:cNvSpPr>
            <p:nvPr/>
          </p:nvSpPr>
          <p:spPr bwMode="auto">
            <a:xfrm>
              <a:off x="1872" y="1680"/>
              <a:ext cx="480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69"/>
            <p:cNvSpPr>
              <a:spLocks noChangeShapeType="1"/>
            </p:cNvSpPr>
            <p:nvPr/>
          </p:nvSpPr>
          <p:spPr bwMode="auto">
            <a:xfrm>
              <a:off x="2688" y="1536"/>
              <a:ext cx="1296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70"/>
            <p:cNvSpPr>
              <a:spLocks noChangeShapeType="1"/>
            </p:cNvSpPr>
            <p:nvPr/>
          </p:nvSpPr>
          <p:spPr bwMode="auto">
            <a:xfrm rot="5400000">
              <a:off x="2544" y="1680"/>
              <a:ext cx="28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71"/>
            <p:cNvSpPr>
              <a:spLocks noChangeShapeType="1"/>
            </p:cNvSpPr>
            <p:nvPr/>
          </p:nvSpPr>
          <p:spPr bwMode="auto">
            <a:xfrm>
              <a:off x="2352" y="2112"/>
              <a:ext cx="384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72"/>
            <p:cNvSpPr>
              <a:spLocks noChangeShapeType="1"/>
            </p:cNvSpPr>
            <p:nvPr/>
          </p:nvSpPr>
          <p:spPr bwMode="auto">
            <a:xfrm>
              <a:off x="2352" y="2256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73"/>
            <p:cNvSpPr>
              <a:spLocks noChangeShapeType="1"/>
            </p:cNvSpPr>
            <p:nvPr/>
          </p:nvSpPr>
          <p:spPr bwMode="auto">
            <a:xfrm rot="5400000">
              <a:off x="1440" y="1584"/>
              <a:ext cx="576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74"/>
            <p:cNvSpPr>
              <a:spLocks noChangeShapeType="1"/>
            </p:cNvSpPr>
            <p:nvPr/>
          </p:nvSpPr>
          <p:spPr bwMode="auto">
            <a:xfrm rot="5400000">
              <a:off x="1104" y="1728"/>
              <a:ext cx="864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Text Box 75"/>
            <p:cNvSpPr txBox="1">
              <a:spLocks noChangeArrowheads="1"/>
            </p:cNvSpPr>
            <p:nvPr/>
          </p:nvSpPr>
          <p:spPr bwMode="auto">
            <a:xfrm>
              <a:off x="2160" y="1728"/>
              <a:ext cx="240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sz="1600" b="1"/>
                <a:t>0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sz="1600" b="1"/>
                <a:t>1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sz="1600" b="1"/>
                <a:t>2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sz="1600" b="1"/>
                <a:t>3</a:t>
              </a:r>
            </a:p>
          </p:txBody>
        </p:sp>
        <p:sp>
          <p:nvSpPr>
            <p:cNvPr id="83" name="Text Box 76"/>
            <p:cNvSpPr txBox="1">
              <a:spLocks noChangeArrowheads="1"/>
            </p:cNvSpPr>
            <p:nvPr/>
          </p:nvSpPr>
          <p:spPr bwMode="auto">
            <a:xfrm>
              <a:off x="1776" y="1344"/>
              <a:ext cx="6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2x4 decoder</a:t>
              </a:r>
            </a:p>
          </p:txBody>
        </p:sp>
        <p:sp>
          <p:nvSpPr>
            <p:cNvPr id="84" name="Line 77"/>
            <p:cNvSpPr>
              <a:spLocks noChangeShapeType="1"/>
            </p:cNvSpPr>
            <p:nvPr/>
          </p:nvSpPr>
          <p:spPr bwMode="auto">
            <a:xfrm rot="5400000">
              <a:off x="2280" y="1320"/>
              <a:ext cx="144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78"/>
            <p:cNvSpPr txBox="1">
              <a:spLocks noChangeArrowheads="1"/>
            </p:cNvSpPr>
            <p:nvPr/>
          </p:nvSpPr>
          <p:spPr bwMode="auto">
            <a:xfrm>
              <a:off x="1440" y="960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Lines</a:t>
              </a:r>
            </a:p>
          </p:txBody>
        </p:sp>
        <p:sp>
          <p:nvSpPr>
            <p:cNvPr id="86" name="Text Box 79"/>
            <p:cNvSpPr txBox="1">
              <a:spLocks noChangeArrowheads="1"/>
            </p:cNvSpPr>
            <p:nvPr/>
          </p:nvSpPr>
          <p:spPr bwMode="auto">
            <a:xfrm>
              <a:off x="2160" y="960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Lines</a:t>
              </a:r>
            </a:p>
          </p:txBody>
        </p:sp>
        <p:sp>
          <p:nvSpPr>
            <p:cNvPr id="87" name="Text Box 80"/>
            <p:cNvSpPr txBox="1">
              <a:spLocks noChangeArrowheads="1"/>
            </p:cNvSpPr>
            <p:nvPr/>
          </p:nvSpPr>
          <p:spPr bwMode="auto">
            <a:xfrm>
              <a:off x="2160" y="1104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0 – 9</a:t>
              </a:r>
            </a:p>
          </p:txBody>
        </p:sp>
        <p:sp>
          <p:nvSpPr>
            <p:cNvPr id="88" name="Text Box 81"/>
            <p:cNvSpPr txBox="1">
              <a:spLocks noChangeArrowheads="1"/>
            </p:cNvSpPr>
            <p:nvPr/>
          </p:nvSpPr>
          <p:spPr bwMode="auto">
            <a:xfrm>
              <a:off x="1392" y="1104"/>
              <a:ext cx="4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11   10</a:t>
              </a:r>
            </a:p>
          </p:txBody>
        </p:sp>
        <p:sp>
          <p:nvSpPr>
            <p:cNvPr id="89" name="Text Box 82"/>
            <p:cNvSpPr txBox="1">
              <a:spLocks noChangeArrowheads="1"/>
            </p:cNvSpPr>
            <p:nvPr/>
          </p:nvSpPr>
          <p:spPr bwMode="auto">
            <a:xfrm>
              <a:off x="1824" y="1776"/>
              <a:ext cx="288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sz="1600" b="1" i="1"/>
                <a:t>S</a:t>
              </a:r>
              <a:r>
                <a:rPr lang="en-GB" sz="1600" b="1" baseline="-25000"/>
                <a:t>0</a:t>
              </a:r>
            </a:p>
            <a:p>
              <a:pPr algn="ctr" eaLnBrk="0" hangingPunct="0">
                <a:lnSpc>
                  <a:spcPct val="90000"/>
                </a:lnSpc>
              </a:pPr>
              <a:endParaRPr lang="en-GB" sz="1600" b="1"/>
            </a:p>
            <a:p>
              <a:pPr algn="ctr" eaLnBrk="0" hangingPunct="0">
                <a:lnSpc>
                  <a:spcPct val="90000"/>
                </a:lnSpc>
              </a:pPr>
              <a:r>
                <a:rPr lang="en-GB" sz="1600" b="1" i="1"/>
                <a:t>S</a:t>
              </a:r>
              <a:r>
                <a:rPr lang="en-GB" sz="1600" b="1" baseline="-25000"/>
                <a:t>1</a:t>
              </a:r>
              <a:endParaRPr lang="en-GB" sz="1600" b="1"/>
            </a:p>
          </p:txBody>
        </p:sp>
        <p:sp>
          <p:nvSpPr>
            <p:cNvPr id="90" name="Line 83"/>
            <p:cNvSpPr>
              <a:spLocks noChangeShapeType="1"/>
            </p:cNvSpPr>
            <p:nvPr/>
          </p:nvSpPr>
          <p:spPr bwMode="auto">
            <a:xfrm>
              <a:off x="3744" y="201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84"/>
            <p:cNvSpPr>
              <a:spLocks noChangeShapeType="1"/>
            </p:cNvSpPr>
            <p:nvPr/>
          </p:nvSpPr>
          <p:spPr bwMode="auto">
            <a:xfrm flipH="1">
              <a:off x="3840" y="196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85"/>
            <p:cNvSpPr>
              <a:spLocks noChangeShapeType="1"/>
            </p:cNvSpPr>
            <p:nvPr/>
          </p:nvSpPr>
          <p:spPr bwMode="auto">
            <a:xfrm>
              <a:off x="3312" y="2112"/>
              <a:ext cx="672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86"/>
            <p:cNvSpPr>
              <a:spLocks noChangeShapeType="1"/>
            </p:cNvSpPr>
            <p:nvPr/>
          </p:nvSpPr>
          <p:spPr bwMode="auto">
            <a:xfrm flipH="1">
              <a:off x="3840" y="2064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87"/>
            <p:cNvSpPr>
              <a:spLocks noChangeShapeType="1"/>
            </p:cNvSpPr>
            <p:nvPr/>
          </p:nvSpPr>
          <p:spPr bwMode="auto">
            <a:xfrm>
              <a:off x="3744" y="273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88"/>
            <p:cNvSpPr>
              <a:spLocks noChangeShapeType="1"/>
            </p:cNvSpPr>
            <p:nvPr/>
          </p:nvSpPr>
          <p:spPr bwMode="auto">
            <a:xfrm flipH="1">
              <a:off x="3840" y="268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89"/>
            <p:cNvSpPr>
              <a:spLocks noChangeShapeType="1"/>
            </p:cNvSpPr>
            <p:nvPr/>
          </p:nvSpPr>
          <p:spPr bwMode="auto">
            <a:xfrm>
              <a:off x="3312" y="2832"/>
              <a:ext cx="672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90"/>
            <p:cNvSpPr>
              <a:spLocks noChangeShapeType="1"/>
            </p:cNvSpPr>
            <p:nvPr/>
          </p:nvSpPr>
          <p:spPr bwMode="auto">
            <a:xfrm flipH="1">
              <a:off x="3840" y="2784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91"/>
            <p:cNvSpPr>
              <a:spLocks noChangeShapeType="1"/>
            </p:cNvSpPr>
            <p:nvPr/>
          </p:nvSpPr>
          <p:spPr bwMode="auto">
            <a:xfrm>
              <a:off x="3744" y="345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92"/>
            <p:cNvSpPr>
              <a:spLocks noChangeShapeType="1"/>
            </p:cNvSpPr>
            <p:nvPr/>
          </p:nvSpPr>
          <p:spPr bwMode="auto">
            <a:xfrm flipH="1">
              <a:off x="3840" y="340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93"/>
            <p:cNvSpPr>
              <a:spLocks noChangeShapeType="1"/>
            </p:cNvSpPr>
            <p:nvPr/>
          </p:nvSpPr>
          <p:spPr bwMode="auto">
            <a:xfrm>
              <a:off x="3312" y="3552"/>
              <a:ext cx="672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94"/>
            <p:cNvSpPr>
              <a:spLocks noChangeShapeType="1"/>
            </p:cNvSpPr>
            <p:nvPr/>
          </p:nvSpPr>
          <p:spPr bwMode="auto">
            <a:xfrm flipH="1">
              <a:off x="3840" y="3504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95"/>
            <p:cNvSpPr>
              <a:spLocks noChangeArrowheads="1"/>
            </p:cNvSpPr>
            <p:nvPr/>
          </p:nvSpPr>
          <p:spPr bwMode="auto">
            <a:xfrm>
              <a:off x="3286" y="135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96"/>
            <p:cNvSpPr>
              <a:spLocks noChangeArrowheads="1"/>
            </p:cNvSpPr>
            <p:nvPr/>
          </p:nvSpPr>
          <p:spPr bwMode="auto">
            <a:xfrm>
              <a:off x="3718" y="126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7"/>
            <p:cNvSpPr>
              <a:spLocks noChangeArrowheads="1"/>
            </p:cNvSpPr>
            <p:nvPr/>
          </p:nvSpPr>
          <p:spPr bwMode="auto">
            <a:xfrm>
              <a:off x="3718" y="198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98"/>
            <p:cNvSpPr>
              <a:spLocks noChangeArrowheads="1"/>
            </p:cNvSpPr>
            <p:nvPr/>
          </p:nvSpPr>
          <p:spPr bwMode="auto">
            <a:xfrm>
              <a:off x="3286" y="207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99"/>
            <p:cNvSpPr>
              <a:spLocks noChangeArrowheads="1"/>
            </p:cNvSpPr>
            <p:nvPr/>
          </p:nvSpPr>
          <p:spPr bwMode="auto">
            <a:xfrm>
              <a:off x="3286" y="279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Oval 100"/>
            <p:cNvSpPr>
              <a:spLocks noChangeArrowheads="1"/>
            </p:cNvSpPr>
            <p:nvPr/>
          </p:nvSpPr>
          <p:spPr bwMode="auto">
            <a:xfrm>
              <a:off x="3718" y="270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Text Box 101"/>
            <p:cNvSpPr txBox="1">
              <a:spLocks noChangeArrowheads="1"/>
            </p:cNvSpPr>
            <p:nvPr/>
          </p:nvSpPr>
          <p:spPr bwMode="auto">
            <a:xfrm>
              <a:off x="1680" y="720"/>
              <a:ext cx="7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Address</a:t>
              </a:r>
            </a:p>
          </p:txBody>
        </p:sp>
        <p:sp>
          <p:nvSpPr>
            <p:cNvPr id="109" name="AutoShape 102"/>
            <p:cNvSpPr>
              <a:spLocks/>
            </p:cNvSpPr>
            <p:nvPr/>
          </p:nvSpPr>
          <p:spPr bwMode="auto">
            <a:xfrm rot="5400000">
              <a:off x="1944" y="408"/>
              <a:ext cx="96" cy="1104"/>
            </a:xfrm>
            <a:prstGeom prst="leftBrace">
              <a:avLst>
                <a:gd name="adj1" fmla="val 9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103"/>
            <p:cNvSpPr>
              <a:spLocks noChangeShapeType="1"/>
            </p:cNvSpPr>
            <p:nvPr/>
          </p:nvSpPr>
          <p:spPr bwMode="auto">
            <a:xfrm>
              <a:off x="2880" y="2256"/>
              <a:ext cx="1104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04"/>
            <p:cNvSpPr>
              <a:spLocks noChangeShapeType="1"/>
            </p:cNvSpPr>
            <p:nvPr/>
          </p:nvSpPr>
          <p:spPr bwMode="auto">
            <a:xfrm rot="5400000">
              <a:off x="2736" y="2112"/>
              <a:ext cx="28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05"/>
            <p:cNvSpPr>
              <a:spLocks noChangeShapeType="1"/>
            </p:cNvSpPr>
            <p:nvPr/>
          </p:nvSpPr>
          <p:spPr bwMode="auto">
            <a:xfrm>
              <a:off x="2736" y="2976"/>
              <a:ext cx="124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06"/>
            <p:cNvSpPr>
              <a:spLocks noChangeShapeType="1"/>
            </p:cNvSpPr>
            <p:nvPr/>
          </p:nvSpPr>
          <p:spPr bwMode="auto">
            <a:xfrm rot="5400000">
              <a:off x="2304" y="2544"/>
              <a:ext cx="864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07"/>
            <p:cNvSpPr>
              <a:spLocks noChangeShapeType="1"/>
            </p:cNvSpPr>
            <p:nvPr/>
          </p:nvSpPr>
          <p:spPr bwMode="auto">
            <a:xfrm rot="5400000">
              <a:off x="1872" y="2976"/>
              <a:ext cx="14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08"/>
            <p:cNvSpPr>
              <a:spLocks noChangeShapeType="1"/>
            </p:cNvSpPr>
            <p:nvPr/>
          </p:nvSpPr>
          <p:spPr bwMode="auto">
            <a:xfrm>
              <a:off x="2592" y="3696"/>
              <a:ext cx="1392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09"/>
            <p:cNvSpPr>
              <a:spLocks noChangeShapeType="1"/>
            </p:cNvSpPr>
            <p:nvPr/>
          </p:nvSpPr>
          <p:spPr bwMode="auto">
            <a:xfrm>
              <a:off x="2064" y="2688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110"/>
            <p:cNvSpPr>
              <a:spLocks noChangeShapeType="1"/>
            </p:cNvSpPr>
            <p:nvPr/>
          </p:nvSpPr>
          <p:spPr bwMode="auto">
            <a:xfrm rot="5400000">
              <a:off x="1944" y="2760"/>
              <a:ext cx="21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11"/>
            <p:cNvSpPr>
              <a:spLocks noChangeShapeType="1"/>
            </p:cNvSpPr>
            <p:nvPr/>
          </p:nvSpPr>
          <p:spPr bwMode="auto">
            <a:xfrm>
              <a:off x="3024" y="1680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112"/>
            <p:cNvSpPr>
              <a:spLocks noChangeShapeType="1"/>
            </p:cNvSpPr>
            <p:nvPr/>
          </p:nvSpPr>
          <p:spPr bwMode="auto">
            <a:xfrm>
              <a:off x="3024" y="2400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13"/>
            <p:cNvSpPr>
              <a:spLocks noChangeShapeType="1"/>
            </p:cNvSpPr>
            <p:nvPr/>
          </p:nvSpPr>
          <p:spPr bwMode="auto">
            <a:xfrm>
              <a:off x="3024" y="3120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14"/>
            <p:cNvSpPr>
              <a:spLocks noChangeShapeType="1"/>
            </p:cNvSpPr>
            <p:nvPr/>
          </p:nvSpPr>
          <p:spPr bwMode="auto">
            <a:xfrm>
              <a:off x="3024" y="3840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115"/>
            <p:cNvSpPr>
              <a:spLocks noChangeArrowheads="1"/>
            </p:cNvSpPr>
            <p:nvPr/>
          </p:nvSpPr>
          <p:spPr bwMode="auto">
            <a:xfrm>
              <a:off x="2996" y="266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116"/>
            <p:cNvSpPr>
              <a:spLocks noChangeArrowheads="1"/>
            </p:cNvSpPr>
            <p:nvPr/>
          </p:nvSpPr>
          <p:spPr bwMode="auto">
            <a:xfrm>
              <a:off x="2996" y="237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117"/>
            <p:cNvSpPr>
              <a:spLocks noChangeArrowheads="1"/>
            </p:cNvSpPr>
            <p:nvPr/>
          </p:nvSpPr>
          <p:spPr bwMode="auto">
            <a:xfrm>
              <a:off x="2996" y="309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118"/>
            <p:cNvSpPr>
              <a:spLocks noChangeArrowheads="1"/>
            </p:cNvSpPr>
            <p:nvPr/>
          </p:nvSpPr>
          <p:spPr bwMode="auto">
            <a:xfrm>
              <a:off x="5070" y="1985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Oval 119"/>
            <p:cNvSpPr>
              <a:spLocks noChangeArrowheads="1"/>
            </p:cNvSpPr>
            <p:nvPr/>
          </p:nvSpPr>
          <p:spPr bwMode="auto">
            <a:xfrm>
              <a:off x="5070" y="2705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120"/>
            <p:cNvSpPr>
              <a:spLocks noChangeArrowheads="1"/>
            </p:cNvSpPr>
            <p:nvPr/>
          </p:nvSpPr>
          <p:spPr bwMode="auto">
            <a:xfrm>
              <a:off x="5070" y="348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8155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7.4 Memory Arrays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8" name="Rectangle 3"/>
          <p:cNvSpPr txBox="1">
            <a:spLocks noChangeArrowheads="1"/>
          </p:cNvSpPr>
          <p:nvPr/>
        </p:nvSpPr>
        <p:spPr>
          <a:xfrm>
            <a:off x="3581400" y="4876800"/>
            <a:ext cx="5029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CC"/>
                </a:solidFill>
              </a:rPr>
              <a:t>2M </a:t>
            </a:r>
            <a:r>
              <a:rPr lang="en-US" sz="2800" dirty="0">
                <a:solidFill>
                  <a:srgbClr val="0000CC"/>
                </a:solidFill>
                <a:sym typeface="Symbol" pitchFamily="18" charset="2"/>
              </a:rPr>
              <a:t> 32 </a:t>
            </a:r>
            <a:r>
              <a:rPr lang="en-US" sz="2800" dirty="0">
                <a:sym typeface="Symbol" pitchFamily="18" charset="2"/>
              </a:rPr>
              <a:t>memory module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ym typeface="Symbol" pitchFamily="18" charset="2"/>
              </a:rPr>
              <a:t>Using 512K  8 memory chips.</a:t>
            </a:r>
          </a:p>
        </p:txBody>
      </p:sp>
      <p:grpSp>
        <p:nvGrpSpPr>
          <p:cNvPr id="129" name="Group 101"/>
          <p:cNvGrpSpPr>
            <a:grpSpLocks/>
          </p:cNvGrpSpPr>
          <p:nvPr/>
        </p:nvGrpSpPr>
        <p:grpSpPr bwMode="auto">
          <a:xfrm>
            <a:off x="609600" y="4191000"/>
            <a:ext cx="2819400" cy="1828800"/>
            <a:chOff x="672" y="2736"/>
            <a:chExt cx="1776" cy="1152"/>
          </a:xfrm>
        </p:grpSpPr>
        <p:grpSp>
          <p:nvGrpSpPr>
            <p:cNvPr id="130" name="Group 102"/>
            <p:cNvGrpSpPr>
              <a:grpSpLocks/>
            </p:cNvGrpSpPr>
            <p:nvPr/>
          </p:nvGrpSpPr>
          <p:grpSpPr bwMode="auto">
            <a:xfrm>
              <a:off x="720" y="2832"/>
              <a:ext cx="1688" cy="1009"/>
              <a:chOff x="720" y="2832"/>
              <a:chExt cx="1688" cy="1009"/>
            </a:xfrm>
          </p:grpSpPr>
          <p:sp>
            <p:nvSpPr>
              <p:cNvPr id="132" name="Freeform 103"/>
              <p:cNvSpPr>
                <a:spLocks/>
              </p:cNvSpPr>
              <p:nvPr/>
            </p:nvSpPr>
            <p:spPr bwMode="auto">
              <a:xfrm>
                <a:off x="1104" y="3294"/>
                <a:ext cx="193" cy="81"/>
              </a:xfrm>
              <a:custGeom>
                <a:avLst/>
                <a:gdLst>
                  <a:gd name="T0" fmla="*/ 0 w 24"/>
                  <a:gd name="T1" fmla="*/ 2268729 h 10"/>
                  <a:gd name="T2" fmla="*/ 3801529 w 24"/>
                  <a:gd name="T3" fmla="*/ 2268729 h 10"/>
                  <a:gd name="T4" fmla="*/ 3801529 w 24"/>
                  <a:gd name="T5" fmla="*/ 2824049 h 10"/>
                  <a:gd name="T6" fmla="*/ 6490638 w 24"/>
                  <a:gd name="T7" fmla="*/ 1429051 h 10"/>
                  <a:gd name="T8" fmla="*/ 3801529 w 24"/>
                  <a:gd name="T9" fmla="*/ 0 h 10"/>
                  <a:gd name="T10" fmla="*/ 3801529 w 24"/>
                  <a:gd name="T11" fmla="*/ 834883 h 10"/>
                  <a:gd name="T12" fmla="*/ 0 w 24"/>
                  <a:gd name="T13" fmla="*/ 834883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10"/>
                  <a:gd name="T23" fmla="*/ 24 w 24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10">
                    <a:moveTo>
                      <a:pt x="0" y="8"/>
                    </a:moveTo>
                    <a:lnTo>
                      <a:pt x="14" y="8"/>
                    </a:lnTo>
                    <a:lnTo>
                      <a:pt x="14" y="10"/>
                    </a:lnTo>
                    <a:lnTo>
                      <a:pt x="24" y="5"/>
                    </a:lnTo>
                    <a:lnTo>
                      <a:pt x="14" y="0"/>
                    </a:lnTo>
                    <a:lnTo>
                      <a:pt x="14" y="3"/>
                    </a:lnTo>
                    <a:lnTo>
                      <a:pt x="0" y="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Rectangle 104"/>
              <p:cNvSpPr>
                <a:spLocks noChangeArrowheads="1"/>
              </p:cNvSpPr>
              <p:nvPr/>
            </p:nvSpPr>
            <p:spPr bwMode="auto">
              <a:xfrm>
                <a:off x="1296" y="3072"/>
                <a:ext cx="330" cy="47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Rectangle 105"/>
              <p:cNvSpPr>
                <a:spLocks noChangeArrowheads="1"/>
              </p:cNvSpPr>
              <p:nvPr/>
            </p:nvSpPr>
            <p:spPr bwMode="auto">
              <a:xfrm>
                <a:off x="1248" y="3726"/>
                <a:ext cx="473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00"/>
                    </a:solidFill>
                  </a:rPr>
                  <a:t>Chip select</a:t>
                </a:r>
                <a:endParaRPr lang="en-US" sz="1200"/>
              </a:p>
            </p:txBody>
          </p:sp>
          <p:sp>
            <p:nvSpPr>
              <p:cNvPr id="135" name="Rectangle 106"/>
              <p:cNvSpPr>
                <a:spLocks noChangeArrowheads="1"/>
              </p:cNvSpPr>
              <p:nvPr/>
            </p:nvSpPr>
            <p:spPr bwMode="auto">
              <a:xfrm>
                <a:off x="1056" y="2832"/>
                <a:ext cx="768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900">
                    <a:solidFill>
                      <a:srgbClr val="000000"/>
                    </a:solidFill>
                    <a:latin typeface="Nimbus Roman No9 L" charset="0"/>
                  </a:rPr>
                  <a:t> </a:t>
                </a:r>
                <a:r>
                  <a:rPr lang="en-US" sz="1400">
                    <a:solidFill>
                      <a:srgbClr val="000000"/>
                    </a:solidFill>
                  </a:rPr>
                  <a:t>512K x 8 memory chip</a:t>
                </a:r>
                <a:endParaRPr lang="en-US" sz="1400"/>
              </a:p>
            </p:txBody>
          </p:sp>
          <p:sp>
            <p:nvSpPr>
              <p:cNvPr id="136" name="Rectangle 107"/>
              <p:cNvSpPr>
                <a:spLocks noChangeArrowheads="1"/>
              </p:cNvSpPr>
              <p:nvPr/>
            </p:nvSpPr>
            <p:spPr bwMode="auto">
              <a:xfrm>
                <a:off x="720" y="3198"/>
                <a:ext cx="34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00"/>
                    </a:solidFill>
                  </a:rPr>
                  <a:t>19-bit</a:t>
                </a:r>
              </a:p>
              <a:p>
                <a:pPr algn="ctr"/>
                <a:r>
                  <a:rPr lang="en-US" sz="1200">
                    <a:solidFill>
                      <a:srgbClr val="000000"/>
                    </a:solidFill>
                  </a:rPr>
                  <a:t>address</a:t>
                </a:r>
                <a:endParaRPr lang="en-US" sz="1200"/>
              </a:p>
            </p:txBody>
          </p:sp>
          <p:sp>
            <p:nvSpPr>
              <p:cNvPr id="137" name="Freeform 108"/>
              <p:cNvSpPr>
                <a:spLocks/>
              </p:cNvSpPr>
              <p:nvPr/>
            </p:nvSpPr>
            <p:spPr bwMode="auto">
              <a:xfrm>
                <a:off x="1618" y="3273"/>
                <a:ext cx="121" cy="73"/>
              </a:xfrm>
              <a:custGeom>
                <a:avLst/>
                <a:gdLst>
                  <a:gd name="T0" fmla="*/ 4132602 w 15"/>
                  <a:gd name="T1" fmla="*/ 562441 h 9"/>
                  <a:gd name="T2" fmla="*/ 2493851 w 15"/>
                  <a:gd name="T3" fmla="*/ 562441 h 9"/>
                  <a:gd name="T4" fmla="*/ 2493851 w 15"/>
                  <a:gd name="T5" fmla="*/ 0 h 9"/>
                  <a:gd name="T6" fmla="*/ 0 w 15"/>
                  <a:gd name="T7" fmla="*/ 1125409 h 9"/>
                  <a:gd name="T8" fmla="*/ 2493851 w 15"/>
                  <a:gd name="T9" fmla="*/ 2562527 h 9"/>
                  <a:gd name="T10" fmla="*/ 2493851 w 15"/>
                  <a:gd name="T11" fmla="*/ 1718306 h 9"/>
                  <a:gd name="T12" fmla="*/ 4132602 w 15"/>
                  <a:gd name="T13" fmla="*/ 1718306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9"/>
                  <a:gd name="T23" fmla="*/ 15 w 15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9">
                    <a:moveTo>
                      <a:pt x="15" y="2"/>
                    </a:moveTo>
                    <a:lnTo>
                      <a:pt x="9" y="2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15" y="6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Rectangle 109"/>
              <p:cNvSpPr>
                <a:spLocks noChangeArrowheads="1"/>
              </p:cNvSpPr>
              <p:nvPr/>
            </p:nvSpPr>
            <p:spPr bwMode="auto">
              <a:xfrm>
                <a:off x="1908" y="3216"/>
                <a:ext cx="500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200">
                    <a:solidFill>
                      <a:srgbClr val="000000"/>
                    </a:solidFill>
                  </a:rPr>
                  <a:t>8-bit data</a:t>
                </a:r>
              </a:p>
              <a:p>
                <a:pPr algn="ctr"/>
                <a:r>
                  <a:rPr lang="en-US" sz="1200">
                    <a:solidFill>
                      <a:srgbClr val="000000"/>
                    </a:solidFill>
                  </a:rPr>
                  <a:t>input/output</a:t>
                </a:r>
                <a:endParaRPr lang="en-US" sz="1200"/>
              </a:p>
            </p:txBody>
          </p:sp>
          <p:sp>
            <p:nvSpPr>
              <p:cNvPr id="139" name="Freeform 110"/>
              <p:cNvSpPr>
                <a:spLocks/>
              </p:cNvSpPr>
              <p:nvPr/>
            </p:nvSpPr>
            <p:spPr bwMode="auto">
              <a:xfrm flipH="1">
                <a:off x="1719" y="3274"/>
                <a:ext cx="121" cy="70"/>
              </a:xfrm>
              <a:custGeom>
                <a:avLst/>
                <a:gdLst>
                  <a:gd name="T0" fmla="*/ 4132602 w 15"/>
                  <a:gd name="T1" fmla="*/ 453584 h 9"/>
                  <a:gd name="T2" fmla="*/ 2493851 w 15"/>
                  <a:gd name="T3" fmla="*/ 453584 h 9"/>
                  <a:gd name="T4" fmla="*/ 2493851 w 15"/>
                  <a:gd name="T5" fmla="*/ 0 h 9"/>
                  <a:gd name="T6" fmla="*/ 0 w 15"/>
                  <a:gd name="T7" fmla="*/ 881759 h 9"/>
                  <a:gd name="T8" fmla="*/ 2493851 w 15"/>
                  <a:gd name="T9" fmla="*/ 1990730 h 9"/>
                  <a:gd name="T10" fmla="*/ 2493851 w 15"/>
                  <a:gd name="T11" fmla="*/ 1339512 h 9"/>
                  <a:gd name="T12" fmla="*/ 4132602 w 15"/>
                  <a:gd name="T13" fmla="*/ 1339512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9"/>
                  <a:gd name="T23" fmla="*/ 15 w 15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9">
                    <a:moveTo>
                      <a:pt x="15" y="2"/>
                    </a:moveTo>
                    <a:lnTo>
                      <a:pt x="9" y="2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15" y="6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Line 111"/>
              <p:cNvSpPr>
                <a:spLocks noChangeShapeType="1"/>
              </p:cNvSpPr>
              <p:nvPr/>
            </p:nvSpPr>
            <p:spPr bwMode="auto">
              <a:xfrm flipV="1">
                <a:off x="1440" y="3534"/>
                <a:ext cx="0" cy="144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" name="Rectangle 112"/>
            <p:cNvSpPr>
              <a:spLocks noChangeArrowheads="1"/>
            </p:cNvSpPr>
            <p:nvPr/>
          </p:nvSpPr>
          <p:spPr bwMode="auto">
            <a:xfrm>
              <a:off x="672" y="2736"/>
              <a:ext cx="1776" cy="115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" name="Group 113"/>
          <p:cNvGrpSpPr>
            <a:grpSpLocks/>
          </p:cNvGrpSpPr>
          <p:nvPr/>
        </p:nvGrpSpPr>
        <p:grpSpPr bwMode="auto">
          <a:xfrm>
            <a:off x="3276600" y="1219200"/>
            <a:ext cx="4759325" cy="3563938"/>
            <a:chOff x="2005" y="726"/>
            <a:chExt cx="2998" cy="2245"/>
          </a:xfrm>
        </p:grpSpPr>
        <p:sp>
          <p:nvSpPr>
            <p:cNvPr id="142" name="Freeform 114"/>
            <p:cNvSpPr>
              <a:spLocks/>
            </p:cNvSpPr>
            <p:nvPr/>
          </p:nvSpPr>
          <p:spPr bwMode="auto">
            <a:xfrm>
              <a:off x="4504" y="1702"/>
              <a:ext cx="195" cy="89"/>
            </a:xfrm>
            <a:custGeom>
              <a:avLst/>
              <a:gdLst>
                <a:gd name="T0" fmla="*/ 13463868 w 21"/>
                <a:gd name="T1" fmla="*/ 0 h 11"/>
                <a:gd name="T2" fmla="*/ 13463868 w 21"/>
                <a:gd name="T3" fmla="*/ 3085266 h 11"/>
                <a:gd name="T4" fmla="*/ 0 w 21"/>
                <a:gd name="T5" fmla="*/ 3085266 h 11"/>
                <a:gd name="T6" fmla="*/ 0 60000 65536"/>
                <a:gd name="T7" fmla="*/ 0 60000 65536"/>
                <a:gd name="T8" fmla="*/ 0 60000 65536"/>
                <a:gd name="T9" fmla="*/ 0 w 21"/>
                <a:gd name="T10" fmla="*/ 0 h 11"/>
                <a:gd name="T11" fmla="*/ 21 w 21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1">
                  <a:moveTo>
                    <a:pt x="21" y="0"/>
                  </a:moveTo>
                  <a:lnTo>
                    <a:pt x="21" y="11"/>
                  </a:lnTo>
                  <a:lnTo>
                    <a:pt x="0" y="1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15"/>
            <p:cNvSpPr>
              <a:spLocks/>
            </p:cNvSpPr>
            <p:nvPr/>
          </p:nvSpPr>
          <p:spPr bwMode="auto">
            <a:xfrm>
              <a:off x="4504" y="2098"/>
              <a:ext cx="195" cy="88"/>
            </a:xfrm>
            <a:custGeom>
              <a:avLst/>
              <a:gdLst>
                <a:gd name="T0" fmla="*/ 13463868 w 21"/>
                <a:gd name="T1" fmla="*/ 0 h 11"/>
                <a:gd name="T2" fmla="*/ 13463868 w 21"/>
                <a:gd name="T3" fmla="*/ 2883584 h 11"/>
                <a:gd name="T4" fmla="*/ 0 w 21"/>
                <a:gd name="T5" fmla="*/ 2883584 h 11"/>
                <a:gd name="T6" fmla="*/ 0 60000 65536"/>
                <a:gd name="T7" fmla="*/ 0 60000 65536"/>
                <a:gd name="T8" fmla="*/ 0 60000 65536"/>
                <a:gd name="T9" fmla="*/ 0 w 21"/>
                <a:gd name="T10" fmla="*/ 0 h 11"/>
                <a:gd name="T11" fmla="*/ 21 w 21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1">
                  <a:moveTo>
                    <a:pt x="21" y="0"/>
                  </a:moveTo>
                  <a:lnTo>
                    <a:pt x="21" y="11"/>
                  </a:lnTo>
                  <a:lnTo>
                    <a:pt x="0" y="1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16"/>
            <p:cNvSpPr>
              <a:spLocks/>
            </p:cNvSpPr>
            <p:nvPr/>
          </p:nvSpPr>
          <p:spPr bwMode="auto">
            <a:xfrm>
              <a:off x="4505" y="1315"/>
              <a:ext cx="194" cy="84"/>
            </a:xfrm>
            <a:custGeom>
              <a:avLst/>
              <a:gdLst>
                <a:gd name="T0" fmla="*/ 13052015 w 21"/>
                <a:gd name="T1" fmla="*/ 0 h 10"/>
                <a:gd name="T2" fmla="*/ 13052015 w 21"/>
                <a:gd name="T3" fmla="*/ 3514736 h 10"/>
                <a:gd name="T4" fmla="*/ 0 w 21"/>
                <a:gd name="T5" fmla="*/ 3514736 h 10"/>
                <a:gd name="T6" fmla="*/ 0 60000 65536"/>
                <a:gd name="T7" fmla="*/ 0 60000 65536"/>
                <a:gd name="T8" fmla="*/ 0 60000 65536"/>
                <a:gd name="T9" fmla="*/ 0 w 21"/>
                <a:gd name="T10" fmla="*/ 0 h 10"/>
                <a:gd name="T11" fmla="*/ 21 w 2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0">
                  <a:moveTo>
                    <a:pt x="21" y="0"/>
                  </a:moveTo>
                  <a:lnTo>
                    <a:pt x="21" y="10"/>
                  </a:lnTo>
                  <a:lnTo>
                    <a:pt x="0" y="1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Line 117"/>
            <p:cNvSpPr>
              <a:spLocks noChangeShapeType="1"/>
            </p:cNvSpPr>
            <p:nvPr/>
          </p:nvSpPr>
          <p:spPr bwMode="auto">
            <a:xfrm flipH="1">
              <a:off x="2715" y="2178"/>
              <a:ext cx="6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Line 118"/>
            <p:cNvSpPr>
              <a:spLocks noChangeShapeType="1"/>
            </p:cNvSpPr>
            <p:nvPr/>
          </p:nvSpPr>
          <p:spPr bwMode="auto">
            <a:xfrm flipH="1">
              <a:off x="2715" y="1783"/>
              <a:ext cx="6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119"/>
            <p:cNvSpPr>
              <a:spLocks noChangeShapeType="1"/>
            </p:cNvSpPr>
            <p:nvPr/>
          </p:nvSpPr>
          <p:spPr bwMode="auto">
            <a:xfrm flipH="1">
              <a:off x="2675" y="1396"/>
              <a:ext cx="10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120"/>
            <p:cNvSpPr>
              <a:spLocks noChangeShapeType="1"/>
            </p:cNvSpPr>
            <p:nvPr/>
          </p:nvSpPr>
          <p:spPr bwMode="auto">
            <a:xfrm flipH="1">
              <a:off x="2823" y="2178"/>
              <a:ext cx="52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121"/>
            <p:cNvSpPr>
              <a:spLocks noChangeShapeType="1"/>
            </p:cNvSpPr>
            <p:nvPr/>
          </p:nvSpPr>
          <p:spPr bwMode="auto">
            <a:xfrm flipH="1">
              <a:off x="2852" y="1783"/>
              <a:ext cx="46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122"/>
            <p:cNvSpPr>
              <a:spLocks noChangeShapeType="1"/>
            </p:cNvSpPr>
            <p:nvPr/>
          </p:nvSpPr>
          <p:spPr bwMode="auto">
            <a:xfrm flipH="1">
              <a:off x="2852" y="1396"/>
              <a:ext cx="49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123"/>
            <p:cNvSpPr>
              <a:spLocks noChangeShapeType="1"/>
            </p:cNvSpPr>
            <p:nvPr/>
          </p:nvSpPr>
          <p:spPr bwMode="auto">
            <a:xfrm flipH="1">
              <a:off x="3388" y="2178"/>
              <a:ext cx="50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124"/>
            <p:cNvSpPr>
              <a:spLocks noChangeShapeType="1"/>
            </p:cNvSpPr>
            <p:nvPr/>
          </p:nvSpPr>
          <p:spPr bwMode="auto">
            <a:xfrm flipH="1">
              <a:off x="3401" y="1783"/>
              <a:ext cx="49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125"/>
            <p:cNvSpPr>
              <a:spLocks noChangeShapeType="1"/>
            </p:cNvSpPr>
            <p:nvPr/>
          </p:nvSpPr>
          <p:spPr bwMode="auto">
            <a:xfrm flipH="1" flipV="1">
              <a:off x="3376" y="1394"/>
              <a:ext cx="526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Rectangle 126"/>
            <p:cNvSpPr>
              <a:spLocks noChangeArrowheads="1"/>
            </p:cNvSpPr>
            <p:nvPr/>
          </p:nvSpPr>
          <p:spPr bwMode="auto">
            <a:xfrm>
              <a:off x="3393" y="822"/>
              <a:ext cx="8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19-bit internal chip address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5" name="Line 127"/>
            <p:cNvSpPr>
              <a:spLocks noChangeShapeType="1"/>
            </p:cNvSpPr>
            <p:nvPr/>
          </p:nvSpPr>
          <p:spPr bwMode="auto">
            <a:xfrm flipH="1">
              <a:off x="3263" y="2574"/>
              <a:ext cx="63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28"/>
            <p:cNvSpPr>
              <a:spLocks/>
            </p:cNvSpPr>
            <p:nvPr/>
          </p:nvSpPr>
          <p:spPr bwMode="auto">
            <a:xfrm>
              <a:off x="2594" y="2041"/>
              <a:ext cx="81" cy="533"/>
            </a:xfrm>
            <a:custGeom>
              <a:avLst/>
              <a:gdLst>
                <a:gd name="T0" fmla="*/ 0 w 10"/>
                <a:gd name="T1" fmla="*/ 0 h 66"/>
                <a:gd name="T2" fmla="*/ 2824049 w 10"/>
                <a:gd name="T3" fmla="*/ 0 h 66"/>
                <a:gd name="T4" fmla="*/ 2824049 w 10"/>
                <a:gd name="T5" fmla="*/ 18306450 h 66"/>
                <a:gd name="T6" fmla="*/ 0 60000 65536"/>
                <a:gd name="T7" fmla="*/ 0 60000 65536"/>
                <a:gd name="T8" fmla="*/ 0 60000 65536"/>
                <a:gd name="T9" fmla="*/ 0 w 10"/>
                <a:gd name="T10" fmla="*/ 0 h 66"/>
                <a:gd name="T11" fmla="*/ 10 w 10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66">
                  <a:moveTo>
                    <a:pt x="0" y="0"/>
                  </a:moveTo>
                  <a:lnTo>
                    <a:pt x="10" y="0"/>
                  </a:lnTo>
                  <a:lnTo>
                    <a:pt x="10" y="6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129"/>
            <p:cNvSpPr>
              <a:spLocks noChangeShapeType="1"/>
            </p:cNvSpPr>
            <p:nvPr/>
          </p:nvSpPr>
          <p:spPr bwMode="auto">
            <a:xfrm>
              <a:off x="3384" y="2356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130"/>
            <p:cNvSpPr>
              <a:spLocks noChangeShapeType="1"/>
            </p:cNvSpPr>
            <p:nvPr/>
          </p:nvSpPr>
          <p:spPr bwMode="auto">
            <a:xfrm>
              <a:off x="3384" y="2001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Line 131"/>
            <p:cNvSpPr>
              <a:spLocks noChangeShapeType="1"/>
            </p:cNvSpPr>
            <p:nvPr/>
          </p:nvSpPr>
          <p:spPr bwMode="auto">
            <a:xfrm>
              <a:off x="3384" y="1969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32"/>
            <p:cNvSpPr>
              <a:spLocks noChangeShapeType="1"/>
            </p:cNvSpPr>
            <p:nvPr/>
          </p:nvSpPr>
          <p:spPr bwMode="auto">
            <a:xfrm>
              <a:off x="3384" y="1606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Line 133"/>
            <p:cNvSpPr>
              <a:spLocks noChangeShapeType="1"/>
            </p:cNvSpPr>
            <p:nvPr/>
          </p:nvSpPr>
          <p:spPr bwMode="auto">
            <a:xfrm>
              <a:off x="3384" y="1210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34"/>
            <p:cNvSpPr>
              <a:spLocks/>
            </p:cNvSpPr>
            <p:nvPr/>
          </p:nvSpPr>
          <p:spPr bwMode="auto">
            <a:xfrm>
              <a:off x="2594" y="2001"/>
              <a:ext cx="121" cy="177"/>
            </a:xfrm>
            <a:custGeom>
              <a:avLst/>
              <a:gdLst>
                <a:gd name="T0" fmla="*/ 0 w 15"/>
                <a:gd name="T1" fmla="*/ 0 h 22"/>
                <a:gd name="T2" fmla="*/ 4132602 w 15"/>
                <a:gd name="T3" fmla="*/ 0 h 22"/>
                <a:gd name="T4" fmla="*/ 4132602 w 15"/>
                <a:gd name="T5" fmla="*/ 5966557 h 22"/>
                <a:gd name="T6" fmla="*/ 0 60000 65536"/>
                <a:gd name="T7" fmla="*/ 0 60000 65536"/>
                <a:gd name="T8" fmla="*/ 0 60000 65536"/>
                <a:gd name="T9" fmla="*/ 0 w 15"/>
                <a:gd name="T10" fmla="*/ 0 h 22"/>
                <a:gd name="T11" fmla="*/ 15 w 15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2">
                  <a:moveTo>
                    <a:pt x="0" y="0"/>
                  </a:moveTo>
                  <a:lnTo>
                    <a:pt x="15" y="0"/>
                  </a:lnTo>
                  <a:lnTo>
                    <a:pt x="15" y="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35"/>
            <p:cNvSpPr>
              <a:spLocks/>
            </p:cNvSpPr>
            <p:nvPr/>
          </p:nvSpPr>
          <p:spPr bwMode="auto">
            <a:xfrm>
              <a:off x="2594" y="1783"/>
              <a:ext cx="121" cy="186"/>
            </a:xfrm>
            <a:custGeom>
              <a:avLst/>
              <a:gdLst>
                <a:gd name="T0" fmla="*/ 0 w 15"/>
                <a:gd name="T1" fmla="*/ 6432761 h 23"/>
                <a:gd name="T2" fmla="*/ 4132602 w 15"/>
                <a:gd name="T3" fmla="*/ 6432761 h 23"/>
                <a:gd name="T4" fmla="*/ 4132602 w 15"/>
                <a:gd name="T5" fmla="*/ 0 h 23"/>
                <a:gd name="T6" fmla="*/ 0 60000 65536"/>
                <a:gd name="T7" fmla="*/ 0 60000 65536"/>
                <a:gd name="T8" fmla="*/ 0 60000 65536"/>
                <a:gd name="T9" fmla="*/ 0 w 15"/>
                <a:gd name="T10" fmla="*/ 0 h 23"/>
                <a:gd name="T11" fmla="*/ 15 w 15"/>
                <a:gd name="T12" fmla="*/ 23 h 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3">
                  <a:moveTo>
                    <a:pt x="0" y="23"/>
                  </a:moveTo>
                  <a:lnTo>
                    <a:pt x="15" y="23"/>
                  </a:lnTo>
                  <a:lnTo>
                    <a:pt x="15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36"/>
            <p:cNvSpPr>
              <a:spLocks/>
            </p:cNvSpPr>
            <p:nvPr/>
          </p:nvSpPr>
          <p:spPr bwMode="auto">
            <a:xfrm>
              <a:off x="2594" y="1396"/>
              <a:ext cx="81" cy="532"/>
            </a:xfrm>
            <a:custGeom>
              <a:avLst/>
              <a:gdLst>
                <a:gd name="T0" fmla="*/ 0 w 10"/>
                <a:gd name="T1" fmla="*/ 18102025 h 66"/>
                <a:gd name="T2" fmla="*/ 2824049 w 10"/>
                <a:gd name="T3" fmla="*/ 18102025 h 66"/>
                <a:gd name="T4" fmla="*/ 2824049 w 10"/>
                <a:gd name="T5" fmla="*/ 0 h 66"/>
                <a:gd name="T6" fmla="*/ 0 60000 65536"/>
                <a:gd name="T7" fmla="*/ 0 60000 65536"/>
                <a:gd name="T8" fmla="*/ 0 60000 65536"/>
                <a:gd name="T9" fmla="*/ 0 w 10"/>
                <a:gd name="T10" fmla="*/ 0 h 66"/>
                <a:gd name="T11" fmla="*/ 10 w 10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66">
                  <a:moveTo>
                    <a:pt x="0" y="66"/>
                  </a:moveTo>
                  <a:lnTo>
                    <a:pt x="10" y="66"/>
                  </a:lnTo>
                  <a:lnTo>
                    <a:pt x="1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Rectangle 137"/>
            <p:cNvSpPr>
              <a:spLocks noChangeArrowheads="1"/>
            </p:cNvSpPr>
            <p:nvPr/>
          </p:nvSpPr>
          <p:spPr bwMode="auto">
            <a:xfrm>
              <a:off x="2433" y="1864"/>
              <a:ext cx="161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Line 138"/>
            <p:cNvSpPr>
              <a:spLocks noChangeShapeType="1"/>
            </p:cNvSpPr>
            <p:nvPr/>
          </p:nvSpPr>
          <p:spPr bwMode="auto">
            <a:xfrm flipH="1">
              <a:off x="2675" y="2574"/>
              <a:ext cx="5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39"/>
            <p:cNvSpPr>
              <a:spLocks/>
            </p:cNvSpPr>
            <p:nvPr/>
          </p:nvSpPr>
          <p:spPr bwMode="auto">
            <a:xfrm>
              <a:off x="3344" y="960"/>
              <a:ext cx="549" cy="1"/>
            </a:xfrm>
            <a:custGeom>
              <a:avLst/>
              <a:gdLst>
                <a:gd name="T0" fmla="*/ 18830199 w 68"/>
                <a:gd name="T1" fmla="*/ 0 h 1"/>
                <a:gd name="T2" fmla="*/ 0 w 68"/>
                <a:gd name="T3" fmla="*/ 0 h 1"/>
                <a:gd name="T4" fmla="*/ 0 w 68"/>
                <a:gd name="T5" fmla="*/ 0 h 1"/>
                <a:gd name="T6" fmla="*/ 0 60000 65536"/>
                <a:gd name="T7" fmla="*/ 0 60000 65536"/>
                <a:gd name="T8" fmla="*/ 0 60000 65536"/>
                <a:gd name="T9" fmla="*/ 0 w 68"/>
                <a:gd name="T10" fmla="*/ 0 h 1"/>
                <a:gd name="T11" fmla="*/ 68 w 6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" h="1">
                  <a:moveTo>
                    <a:pt x="6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Line 140"/>
            <p:cNvSpPr>
              <a:spLocks noChangeShapeType="1"/>
            </p:cNvSpPr>
            <p:nvPr/>
          </p:nvSpPr>
          <p:spPr bwMode="auto">
            <a:xfrm flipV="1">
              <a:off x="3578" y="1315"/>
              <a:ext cx="1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141"/>
            <p:cNvSpPr>
              <a:spLocks noChangeShapeType="1"/>
            </p:cNvSpPr>
            <p:nvPr/>
          </p:nvSpPr>
          <p:spPr bwMode="auto">
            <a:xfrm>
              <a:off x="3384" y="1178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142"/>
            <p:cNvSpPr>
              <a:spLocks noChangeShapeType="1"/>
            </p:cNvSpPr>
            <p:nvPr/>
          </p:nvSpPr>
          <p:spPr bwMode="auto">
            <a:xfrm flipV="1">
              <a:off x="3578" y="2106"/>
              <a:ext cx="1" cy="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Line 143"/>
            <p:cNvSpPr>
              <a:spLocks noChangeShapeType="1"/>
            </p:cNvSpPr>
            <p:nvPr/>
          </p:nvSpPr>
          <p:spPr bwMode="auto">
            <a:xfrm flipV="1">
              <a:off x="3578" y="1710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144"/>
            <p:cNvSpPr>
              <a:spLocks noChangeShapeType="1"/>
            </p:cNvSpPr>
            <p:nvPr/>
          </p:nvSpPr>
          <p:spPr bwMode="auto">
            <a:xfrm>
              <a:off x="3384" y="1573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Line 145"/>
            <p:cNvSpPr>
              <a:spLocks noChangeShapeType="1"/>
            </p:cNvSpPr>
            <p:nvPr/>
          </p:nvSpPr>
          <p:spPr bwMode="auto">
            <a:xfrm flipV="1">
              <a:off x="3578" y="2501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Line 146"/>
            <p:cNvSpPr>
              <a:spLocks noChangeShapeType="1"/>
            </p:cNvSpPr>
            <p:nvPr/>
          </p:nvSpPr>
          <p:spPr bwMode="auto">
            <a:xfrm flipV="1">
              <a:off x="3384" y="2001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Line 147"/>
            <p:cNvSpPr>
              <a:spLocks noChangeShapeType="1"/>
            </p:cNvSpPr>
            <p:nvPr/>
          </p:nvSpPr>
          <p:spPr bwMode="auto">
            <a:xfrm flipV="1">
              <a:off x="3384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Line 148"/>
            <p:cNvSpPr>
              <a:spLocks noChangeShapeType="1"/>
            </p:cNvSpPr>
            <p:nvPr/>
          </p:nvSpPr>
          <p:spPr bwMode="auto">
            <a:xfrm flipV="1">
              <a:off x="3384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149"/>
            <p:cNvSpPr>
              <a:spLocks noChangeShapeType="1"/>
            </p:cNvSpPr>
            <p:nvPr/>
          </p:nvSpPr>
          <p:spPr bwMode="auto">
            <a:xfrm>
              <a:off x="3344" y="2396"/>
              <a:ext cx="15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150"/>
            <p:cNvSpPr>
              <a:spLocks noChangeShapeType="1"/>
            </p:cNvSpPr>
            <p:nvPr/>
          </p:nvSpPr>
          <p:spPr bwMode="auto">
            <a:xfrm>
              <a:off x="3344" y="1000"/>
              <a:ext cx="1" cy="1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Line 151"/>
            <p:cNvSpPr>
              <a:spLocks noChangeShapeType="1"/>
            </p:cNvSpPr>
            <p:nvPr/>
          </p:nvSpPr>
          <p:spPr bwMode="auto">
            <a:xfrm>
              <a:off x="3384" y="1000"/>
              <a:ext cx="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Line 152"/>
            <p:cNvSpPr>
              <a:spLocks noChangeShapeType="1"/>
            </p:cNvSpPr>
            <p:nvPr/>
          </p:nvSpPr>
          <p:spPr bwMode="auto">
            <a:xfrm flipV="1">
              <a:off x="3029" y="1315"/>
              <a:ext cx="1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Line 153"/>
            <p:cNvSpPr>
              <a:spLocks noChangeShapeType="1"/>
            </p:cNvSpPr>
            <p:nvPr/>
          </p:nvSpPr>
          <p:spPr bwMode="auto">
            <a:xfrm flipV="1">
              <a:off x="3029" y="2106"/>
              <a:ext cx="1" cy="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154"/>
            <p:cNvSpPr>
              <a:spLocks noChangeShapeType="1"/>
            </p:cNvSpPr>
            <p:nvPr/>
          </p:nvSpPr>
          <p:spPr bwMode="auto">
            <a:xfrm>
              <a:off x="2828" y="1969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155"/>
            <p:cNvSpPr>
              <a:spLocks noChangeShapeType="1"/>
            </p:cNvSpPr>
            <p:nvPr/>
          </p:nvSpPr>
          <p:spPr bwMode="auto">
            <a:xfrm>
              <a:off x="2828" y="2001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156"/>
            <p:cNvSpPr>
              <a:spLocks noChangeShapeType="1"/>
            </p:cNvSpPr>
            <p:nvPr/>
          </p:nvSpPr>
          <p:spPr bwMode="auto">
            <a:xfrm flipV="1">
              <a:off x="3029" y="1710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157"/>
            <p:cNvSpPr>
              <a:spLocks noChangeShapeType="1"/>
            </p:cNvSpPr>
            <p:nvPr/>
          </p:nvSpPr>
          <p:spPr bwMode="auto">
            <a:xfrm>
              <a:off x="2828" y="1573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158"/>
            <p:cNvSpPr>
              <a:spLocks noChangeShapeType="1"/>
            </p:cNvSpPr>
            <p:nvPr/>
          </p:nvSpPr>
          <p:spPr bwMode="auto">
            <a:xfrm>
              <a:off x="2828" y="1606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159"/>
            <p:cNvSpPr>
              <a:spLocks noChangeShapeType="1"/>
            </p:cNvSpPr>
            <p:nvPr/>
          </p:nvSpPr>
          <p:spPr bwMode="auto">
            <a:xfrm>
              <a:off x="2828" y="2356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160"/>
            <p:cNvSpPr>
              <a:spLocks noChangeShapeType="1"/>
            </p:cNvSpPr>
            <p:nvPr/>
          </p:nvSpPr>
          <p:spPr bwMode="auto">
            <a:xfrm flipV="1">
              <a:off x="3029" y="2501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Line 161"/>
            <p:cNvSpPr>
              <a:spLocks noChangeShapeType="1"/>
            </p:cNvSpPr>
            <p:nvPr/>
          </p:nvSpPr>
          <p:spPr bwMode="auto">
            <a:xfrm flipV="1">
              <a:off x="2828" y="2001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162"/>
            <p:cNvSpPr>
              <a:spLocks noChangeShapeType="1"/>
            </p:cNvSpPr>
            <p:nvPr/>
          </p:nvSpPr>
          <p:spPr bwMode="auto">
            <a:xfrm flipV="1">
              <a:off x="2828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163"/>
            <p:cNvSpPr>
              <a:spLocks noChangeShapeType="1"/>
            </p:cNvSpPr>
            <p:nvPr/>
          </p:nvSpPr>
          <p:spPr bwMode="auto">
            <a:xfrm>
              <a:off x="2787" y="2396"/>
              <a:ext cx="16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Line 164"/>
            <p:cNvSpPr>
              <a:spLocks noChangeShapeType="1"/>
            </p:cNvSpPr>
            <p:nvPr/>
          </p:nvSpPr>
          <p:spPr bwMode="auto">
            <a:xfrm>
              <a:off x="2787" y="1000"/>
              <a:ext cx="1" cy="1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165"/>
            <p:cNvSpPr>
              <a:spLocks noChangeShapeType="1"/>
            </p:cNvSpPr>
            <p:nvPr/>
          </p:nvSpPr>
          <p:spPr bwMode="auto">
            <a:xfrm>
              <a:off x="2828" y="117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166"/>
            <p:cNvSpPr>
              <a:spLocks noChangeShapeType="1"/>
            </p:cNvSpPr>
            <p:nvPr/>
          </p:nvSpPr>
          <p:spPr bwMode="auto">
            <a:xfrm flipV="1">
              <a:off x="2828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167"/>
            <p:cNvSpPr>
              <a:spLocks noChangeShapeType="1"/>
            </p:cNvSpPr>
            <p:nvPr/>
          </p:nvSpPr>
          <p:spPr bwMode="auto">
            <a:xfrm>
              <a:off x="2828" y="1210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168"/>
            <p:cNvSpPr>
              <a:spLocks noChangeShapeType="1"/>
            </p:cNvSpPr>
            <p:nvPr/>
          </p:nvSpPr>
          <p:spPr bwMode="auto">
            <a:xfrm flipH="1">
              <a:off x="2828" y="1000"/>
              <a:ext cx="5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Line 169"/>
            <p:cNvSpPr>
              <a:spLocks noChangeShapeType="1"/>
            </p:cNvSpPr>
            <p:nvPr/>
          </p:nvSpPr>
          <p:spPr bwMode="auto">
            <a:xfrm>
              <a:off x="2828" y="1000"/>
              <a:ext cx="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70"/>
            <p:cNvSpPr>
              <a:spLocks/>
            </p:cNvSpPr>
            <p:nvPr/>
          </p:nvSpPr>
          <p:spPr bwMode="auto">
            <a:xfrm>
              <a:off x="2352" y="1000"/>
              <a:ext cx="435" cy="113"/>
            </a:xfrm>
            <a:custGeom>
              <a:avLst/>
              <a:gdLst>
                <a:gd name="T0" fmla="*/ 0 w 54"/>
                <a:gd name="T1" fmla="*/ 3870702 h 14"/>
                <a:gd name="T2" fmla="*/ 5461570 w 54"/>
                <a:gd name="T3" fmla="*/ 3870702 h 14"/>
                <a:gd name="T4" fmla="*/ 5461570 w 54"/>
                <a:gd name="T5" fmla="*/ 0 h 14"/>
                <a:gd name="T6" fmla="*/ 14755393 w 54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4"/>
                <a:gd name="T14" fmla="*/ 54 w 54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4">
                  <a:moveTo>
                    <a:pt x="0" y="14"/>
                  </a:moveTo>
                  <a:lnTo>
                    <a:pt x="20" y="14"/>
                  </a:lnTo>
                  <a:lnTo>
                    <a:pt x="20" y="0"/>
                  </a:lnTo>
                  <a:lnTo>
                    <a:pt x="54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71"/>
            <p:cNvSpPr>
              <a:spLocks/>
            </p:cNvSpPr>
            <p:nvPr/>
          </p:nvSpPr>
          <p:spPr bwMode="auto">
            <a:xfrm>
              <a:off x="2352" y="960"/>
              <a:ext cx="992" cy="113"/>
            </a:xfrm>
            <a:custGeom>
              <a:avLst/>
              <a:gdLst>
                <a:gd name="T0" fmla="*/ 0 w 123"/>
                <a:gd name="T1" fmla="*/ 3870702 h 14"/>
                <a:gd name="T2" fmla="*/ 4129051 w 123"/>
                <a:gd name="T3" fmla="*/ 3870702 h 14"/>
                <a:gd name="T4" fmla="*/ 4129051 w 123"/>
                <a:gd name="T5" fmla="*/ 0 h 14"/>
                <a:gd name="T6" fmla="*/ 33850725 w 123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3"/>
                <a:gd name="T13" fmla="*/ 0 h 14"/>
                <a:gd name="T14" fmla="*/ 123 w 123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3" h="14">
                  <a:moveTo>
                    <a:pt x="0" y="14"/>
                  </a:moveTo>
                  <a:lnTo>
                    <a:pt x="15" y="14"/>
                  </a:lnTo>
                  <a:lnTo>
                    <a:pt x="15" y="0"/>
                  </a:lnTo>
                  <a:lnTo>
                    <a:pt x="12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Line 172"/>
            <p:cNvSpPr>
              <a:spLocks noChangeShapeType="1"/>
            </p:cNvSpPr>
            <p:nvPr/>
          </p:nvSpPr>
          <p:spPr bwMode="auto">
            <a:xfrm>
              <a:off x="2118" y="1250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Freeform 173"/>
            <p:cNvSpPr>
              <a:spLocks/>
            </p:cNvSpPr>
            <p:nvPr/>
          </p:nvSpPr>
          <p:spPr bwMode="auto">
            <a:xfrm>
              <a:off x="2118" y="1372"/>
              <a:ext cx="315" cy="653"/>
            </a:xfrm>
            <a:custGeom>
              <a:avLst/>
              <a:gdLst>
                <a:gd name="T0" fmla="*/ 0 w 39"/>
                <a:gd name="T1" fmla="*/ 0 h 81"/>
                <a:gd name="T2" fmla="*/ 4157862 w 39"/>
                <a:gd name="T3" fmla="*/ 0 h 81"/>
                <a:gd name="T4" fmla="*/ 4157862 w 39"/>
                <a:gd name="T5" fmla="*/ 22234617 h 81"/>
                <a:gd name="T6" fmla="*/ 10827010 w 39"/>
                <a:gd name="T7" fmla="*/ 22234617 h 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81"/>
                <a:gd name="T14" fmla="*/ 39 w 39"/>
                <a:gd name="T15" fmla="*/ 81 h 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81">
                  <a:moveTo>
                    <a:pt x="0" y="0"/>
                  </a:moveTo>
                  <a:lnTo>
                    <a:pt x="15" y="0"/>
                  </a:lnTo>
                  <a:lnTo>
                    <a:pt x="15" y="81"/>
                  </a:lnTo>
                  <a:lnTo>
                    <a:pt x="39" y="8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174"/>
            <p:cNvSpPr>
              <a:spLocks/>
            </p:cNvSpPr>
            <p:nvPr/>
          </p:nvSpPr>
          <p:spPr bwMode="auto">
            <a:xfrm>
              <a:off x="2118" y="1315"/>
              <a:ext cx="315" cy="629"/>
            </a:xfrm>
            <a:custGeom>
              <a:avLst/>
              <a:gdLst>
                <a:gd name="T0" fmla="*/ 0 w 39"/>
                <a:gd name="T1" fmla="*/ 0 h 78"/>
                <a:gd name="T2" fmla="*/ 6945749 w 39"/>
                <a:gd name="T3" fmla="*/ 0 h 78"/>
                <a:gd name="T4" fmla="*/ 6945749 w 39"/>
                <a:gd name="T5" fmla="*/ 21448755 h 78"/>
                <a:gd name="T6" fmla="*/ 10827010 w 39"/>
                <a:gd name="T7" fmla="*/ 21448755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78"/>
                <a:gd name="T14" fmla="*/ 39 w 39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78">
                  <a:moveTo>
                    <a:pt x="0" y="0"/>
                  </a:moveTo>
                  <a:lnTo>
                    <a:pt x="25" y="0"/>
                  </a:lnTo>
                  <a:lnTo>
                    <a:pt x="25" y="78"/>
                  </a:lnTo>
                  <a:lnTo>
                    <a:pt x="39" y="78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175"/>
            <p:cNvSpPr>
              <a:spLocks noChangeShapeType="1"/>
            </p:cNvSpPr>
            <p:nvPr/>
          </p:nvSpPr>
          <p:spPr bwMode="auto">
            <a:xfrm>
              <a:off x="2118" y="936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176"/>
            <p:cNvSpPr>
              <a:spLocks noChangeShapeType="1"/>
            </p:cNvSpPr>
            <p:nvPr/>
          </p:nvSpPr>
          <p:spPr bwMode="auto">
            <a:xfrm>
              <a:off x="2118" y="119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177"/>
            <p:cNvSpPr>
              <a:spLocks noChangeShapeType="1"/>
            </p:cNvSpPr>
            <p:nvPr/>
          </p:nvSpPr>
          <p:spPr bwMode="auto">
            <a:xfrm>
              <a:off x="2118" y="1000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Rectangle 178"/>
            <p:cNvSpPr>
              <a:spLocks noChangeArrowheads="1"/>
            </p:cNvSpPr>
            <p:nvPr/>
          </p:nvSpPr>
          <p:spPr bwMode="auto">
            <a:xfrm>
              <a:off x="2064" y="2112"/>
              <a:ext cx="26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2-bit</a:t>
              </a:r>
            </a:p>
            <a:p>
              <a:pPr algn="ctr"/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decoder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7" name="Rectangle 179"/>
            <p:cNvSpPr>
              <a:spLocks noChangeArrowheads="1"/>
            </p:cNvSpPr>
            <p:nvPr/>
          </p:nvSpPr>
          <p:spPr bwMode="auto">
            <a:xfrm>
              <a:off x="2126" y="798"/>
              <a:ext cx="33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addresses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8" name="Rectangle 180"/>
            <p:cNvSpPr>
              <a:spLocks noChangeArrowheads="1"/>
            </p:cNvSpPr>
            <p:nvPr/>
          </p:nvSpPr>
          <p:spPr bwMode="auto">
            <a:xfrm>
              <a:off x="2182" y="726"/>
              <a:ext cx="18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21-bit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9" name="Freeform 181"/>
            <p:cNvSpPr>
              <a:spLocks/>
            </p:cNvSpPr>
            <p:nvPr/>
          </p:nvSpPr>
          <p:spPr bwMode="auto">
            <a:xfrm>
              <a:off x="2166" y="1121"/>
              <a:ext cx="16" cy="17"/>
            </a:xfrm>
            <a:custGeom>
              <a:avLst/>
              <a:gdLst>
                <a:gd name="T0" fmla="*/ 8 w 16"/>
                <a:gd name="T1" fmla="*/ 8 h 17"/>
                <a:gd name="T2" fmla="*/ 0 w 16"/>
                <a:gd name="T3" fmla="*/ 8 h 17"/>
                <a:gd name="T4" fmla="*/ 0 w 16"/>
                <a:gd name="T5" fmla="*/ 17 h 17"/>
                <a:gd name="T6" fmla="*/ 8 w 16"/>
                <a:gd name="T7" fmla="*/ 17 h 17"/>
                <a:gd name="T8" fmla="*/ 16 w 16"/>
                <a:gd name="T9" fmla="*/ 17 h 17"/>
                <a:gd name="T10" fmla="*/ 16 w 16"/>
                <a:gd name="T11" fmla="*/ 8 h 17"/>
                <a:gd name="T12" fmla="*/ 16 w 16"/>
                <a:gd name="T13" fmla="*/ 0 h 17"/>
                <a:gd name="T14" fmla="*/ 8 w 16"/>
                <a:gd name="T15" fmla="*/ 0 h 17"/>
                <a:gd name="T16" fmla="*/ 0 w 16"/>
                <a:gd name="T17" fmla="*/ 0 h 17"/>
                <a:gd name="T18" fmla="*/ 0 w 16"/>
                <a:gd name="T19" fmla="*/ 8 h 17"/>
                <a:gd name="T20" fmla="*/ 8 w 16"/>
                <a:gd name="T21" fmla="*/ 8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7"/>
                <a:gd name="T35" fmla="*/ 16 w 16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7">
                  <a:moveTo>
                    <a:pt x="8" y="8"/>
                  </a:moveTo>
                  <a:lnTo>
                    <a:pt x="0" y="8"/>
                  </a:lnTo>
                  <a:lnTo>
                    <a:pt x="0" y="17"/>
                  </a:lnTo>
                  <a:lnTo>
                    <a:pt x="8" y="17"/>
                  </a:lnTo>
                  <a:lnTo>
                    <a:pt x="16" y="17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Freeform 182"/>
            <p:cNvSpPr>
              <a:spLocks/>
            </p:cNvSpPr>
            <p:nvPr/>
          </p:nvSpPr>
          <p:spPr bwMode="auto">
            <a:xfrm>
              <a:off x="2174" y="1129"/>
              <a:ext cx="8" cy="9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531441 h 1"/>
                <a:gd name="T4" fmla="*/ 262144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"/>
                <a:gd name="T17" fmla="*/ 1 w 1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Freeform 183"/>
            <p:cNvSpPr>
              <a:spLocks/>
            </p:cNvSpPr>
            <p:nvPr/>
          </p:nvSpPr>
          <p:spPr bwMode="auto">
            <a:xfrm>
              <a:off x="2166" y="1089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0 w 16"/>
                <a:gd name="T3" fmla="*/ 8 h 16"/>
                <a:gd name="T4" fmla="*/ 0 w 16"/>
                <a:gd name="T5" fmla="*/ 16 h 16"/>
                <a:gd name="T6" fmla="*/ 8 w 16"/>
                <a:gd name="T7" fmla="*/ 16 h 16"/>
                <a:gd name="T8" fmla="*/ 16 w 16"/>
                <a:gd name="T9" fmla="*/ 16 h 16"/>
                <a:gd name="T10" fmla="*/ 16 w 16"/>
                <a:gd name="T11" fmla="*/ 8 h 16"/>
                <a:gd name="T12" fmla="*/ 16 w 16"/>
                <a:gd name="T13" fmla="*/ 0 h 16"/>
                <a:gd name="T14" fmla="*/ 8 w 16"/>
                <a:gd name="T15" fmla="*/ 0 h 16"/>
                <a:gd name="T16" fmla="*/ 0 w 16"/>
                <a:gd name="T17" fmla="*/ 0 h 16"/>
                <a:gd name="T18" fmla="*/ 0 w 16"/>
                <a:gd name="T19" fmla="*/ 8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Freeform 184"/>
            <p:cNvSpPr>
              <a:spLocks/>
            </p:cNvSpPr>
            <p:nvPr/>
          </p:nvSpPr>
          <p:spPr bwMode="auto">
            <a:xfrm>
              <a:off x="2174" y="1097"/>
              <a:ext cx="8" cy="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262144 h 1"/>
                <a:gd name="T4" fmla="*/ 262144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"/>
                <a:gd name="T17" fmla="*/ 1 w 1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185"/>
            <p:cNvSpPr>
              <a:spLocks/>
            </p:cNvSpPr>
            <p:nvPr/>
          </p:nvSpPr>
          <p:spPr bwMode="auto">
            <a:xfrm>
              <a:off x="2166" y="1049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0 w 16"/>
                <a:gd name="T3" fmla="*/ 8 h 16"/>
                <a:gd name="T4" fmla="*/ 0 w 16"/>
                <a:gd name="T5" fmla="*/ 16 h 16"/>
                <a:gd name="T6" fmla="*/ 8 w 16"/>
                <a:gd name="T7" fmla="*/ 16 h 16"/>
                <a:gd name="T8" fmla="*/ 16 w 16"/>
                <a:gd name="T9" fmla="*/ 16 h 16"/>
                <a:gd name="T10" fmla="*/ 16 w 16"/>
                <a:gd name="T11" fmla="*/ 8 h 16"/>
                <a:gd name="T12" fmla="*/ 16 w 16"/>
                <a:gd name="T13" fmla="*/ 0 h 16"/>
                <a:gd name="T14" fmla="*/ 8 w 16"/>
                <a:gd name="T15" fmla="*/ 0 h 16"/>
                <a:gd name="T16" fmla="*/ 0 w 16"/>
                <a:gd name="T17" fmla="*/ 0 h 16"/>
                <a:gd name="T18" fmla="*/ 0 w 16"/>
                <a:gd name="T19" fmla="*/ 8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Freeform 186"/>
            <p:cNvSpPr>
              <a:spLocks/>
            </p:cNvSpPr>
            <p:nvPr/>
          </p:nvSpPr>
          <p:spPr bwMode="auto">
            <a:xfrm>
              <a:off x="2174" y="1057"/>
              <a:ext cx="8" cy="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262144 h 1"/>
                <a:gd name="T4" fmla="*/ 262144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"/>
                <a:gd name="T17" fmla="*/ 1 w 1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187"/>
            <p:cNvSpPr>
              <a:spLocks/>
            </p:cNvSpPr>
            <p:nvPr/>
          </p:nvSpPr>
          <p:spPr bwMode="auto">
            <a:xfrm>
              <a:off x="3021" y="1380"/>
              <a:ext cx="17" cy="16"/>
            </a:xfrm>
            <a:custGeom>
              <a:avLst/>
              <a:gdLst>
                <a:gd name="T0" fmla="*/ 8 w 17"/>
                <a:gd name="T1" fmla="*/ 8 h 16"/>
                <a:gd name="T2" fmla="*/ 8 w 17"/>
                <a:gd name="T3" fmla="*/ 0 h 16"/>
                <a:gd name="T4" fmla="*/ 0 w 17"/>
                <a:gd name="T5" fmla="*/ 0 h 16"/>
                <a:gd name="T6" fmla="*/ 0 w 17"/>
                <a:gd name="T7" fmla="*/ 8 h 16"/>
                <a:gd name="T8" fmla="*/ 0 w 17"/>
                <a:gd name="T9" fmla="*/ 16 h 16"/>
                <a:gd name="T10" fmla="*/ 8 w 17"/>
                <a:gd name="T11" fmla="*/ 16 h 16"/>
                <a:gd name="T12" fmla="*/ 17 w 17"/>
                <a:gd name="T13" fmla="*/ 16 h 16"/>
                <a:gd name="T14" fmla="*/ 17 w 17"/>
                <a:gd name="T15" fmla="*/ 8 h 16"/>
                <a:gd name="T16" fmla="*/ 17 w 17"/>
                <a:gd name="T17" fmla="*/ 0 h 16"/>
                <a:gd name="T18" fmla="*/ 8 w 17"/>
                <a:gd name="T19" fmla="*/ 0 h 16"/>
                <a:gd name="T20" fmla="*/ 8 w 17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188"/>
            <p:cNvSpPr>
              <a:spLocks/>
            </p:cNvSpPr>
            <p:nvPr/>
          </p:nvSpPr>
          <p:spPr bwMode="auto">
            <a:xfrm>
              <a:off x="3013" y="1380"/>
              <a:ext cx="25" cy="24"/>
            </a:xfrm>
            <a:custGeom>
              <a:avLst/>
              <a:gdLst>
                <a:gd name="T0" fmla="*/ 684583 w 3"/>
                <a:gd name="T1" fmla="*/ 0 h 3"/>
                <a:gd name="T2" fmla="*/ 322917 w 3"/>
                <a:gd name="T3" fmla="*/ 262144 h 3"/>
                <a:gd name="T4" fmla="*/ 0 w 3"/>
                <a:gd name="T5" fmla="*/ 524288 h 3"/>
                <a:gd name="T6" fmla="*/ 322917 w 3"/>
                <a:gd name="T7" fmla="*/ 524288 h 3"/>
                <a:gd name="T8" fmla="*/ 684583 w 3"/>
                <a:gd name="T9" fmla="*/ 786432 h 3"/>
                <a:gd name="T10" fmla="*/ 684583 w 3"/>
                <a:gd name="T11" fmla="*/ 524288 h 3"/>
                <a:gd name="T12" fmla="*/ 1002917 w 3"/>
                <a:gd name="T13" fmla="*/ 524288 h 3"/>
                <a:gd name="T14" fmla="*/ 684583 w 3"/>
                <a:gd name="T15" fmla="*/ 262144 h 3"/>
                <a:gd name="T16" fmla="*/ 684583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Freeform 189"/>
            <p:cNvSpPr>
              <a:spLocks/>
            </p:cNvSpPr>
            <p:nvPr/>
          </p:nvSpPr>
          <p:spPr bwMode="auto">
            <a:xfrm>
              <a:off x="3021" y="1775"/>
              <a:ext cx="17" cy="16"/>
            </a:xfrm>
            <a:custGeom>
              <a:avLst/>
              <a:gdLst>
                <a:gd name="T0" fmla="*/ 8 w 17"/>
                <a:gd name="T1" fmla="*/ 8 h 16"/>
                <a:gd name="T2" fmla="*/ 8 w 17"/>
                <a:gd name="T3" fmla="*/ 0 h 16"/>
                <a:gd name="T4" fmla="*/ 0 w 17"/>
                <a:gd name="T5" fmla="*/ 0 h 16"/>
                <a:gd name="T6" fmla="*/ 0 w 17"/>
                <a:gd name="T7" fmla="*/ 8 h 16"/>
                <a:gd name="T8" fmla="*/ 0 w 17"/>
                <a:gd name="T9" fmla="*/ 16 h 16"/>
                <a:gd name="T10" fmla="*/ 8 w 17"/>
                <a:gd name="T11" fmla="*/ 16 h 16"/>
                <a:gd name="T12" fmla="*/ 17 w 17"/>
                <a:gd name="T13" fmla="*/ 16 h 16"/>
                <a:gd name="T14" fmla="*/ 17 w 17"/>
                <a:gd name="T15" fmla="*/ 8 h 16"/>
                <a:gd name="T16" fmla="*/ 17 w 17"/>
                <a:gd name="T17" fmla="*/ 0 h 16"/>
                <a:gd name="T18" fmla="*/ 8 w 17"/>
                <a:gd name="T19" fmla="*/ 0 h 16"/>
                <a:gd name="T20" fmla="*/ 8 w 17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Freeform 190"/>
            <p:cNvSpPr>
              <a:spLocks/>
            </p:cNvSpPr>
            <p:nvPr/>
          </p:nvSpPr>
          <p:spPr bwMode="auto">
            <a:xfrm>
              <a:off x="3013" y="1775"/>
              <a:ext cx="25" cy="24"/>
            </a:xfrm>
            <a:custGeom>
              <a:avLst/>
              <a:gdLst>
                <a:gd name="T0" fmla="*/ 684583 w 3"/>
                <a:gd name="T1" fmla="*/ 0 h 3"/>
                <a:gd name="T2" fmla="*/ 322917 w 3"/>
                <a:gd name="T3" fmla="*/ 262144 h 3"/>
                <a:gd name="T4" fmla="*/ 0 w 3"/>
                <a:gd name="T5" fmla="*/ 524288 h 3"/>
                <a:gd name="T6" fmla="*/ 322917 w 3"/>
                <a:gd name="T7" fmla="*/ 524288 h 3"/>
                <a:gd name="T8" fmla="*/ 684583 w 3"/>
                <a:gd name="T9" fmla="*/ 786432 h 3"/>
                <a:gd name="T10" fmla="*/ 684583 w 3"/>
                <a:gd name="T11" fmla="*/ 524288 h 3"/>
                <a:gd name="T12" fmla="*/ 1002917 w 3"/>
                <a:gd name="T13" fmla="*/ 524288 h 3"/>
                <a:gd name="T14" fmla="*/ 684583 w 3"/>
                <a:gd name="T15" fmla="*/ 262144 h 3"/>
                <a:gd name="T16" fmla="*/ 684583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Freeform 191"/>
            <p:cNvSpPr>
              <a:spLocks/>
            </p:cNvSpPr>
            <p:nvPr/>
          </p:nvSpPr>
          <p:spPr bwMode="auto">
            <a:xfrm>
              <a:off x="3021" y="2170"/>
              <a:ext cx="17" cy="16"/>
            </a:xfrm>
            <a:custGeom>
              <a:avLst/>
              <a:gdLst>
                <a:gd name="T0" fmla="*/ 8 w 17"/>
                <a:gd name="T1" fmla="*/ 8 h 16"/>
                <a:gd name="T2" fmla="*/ 8 w 17"/>
                <a:gd name="T3" fmla="*/ 0 h 16"/>
                <a:gd name="T4" fmla="*/ 0 w 17"/>
                <a:gd name="T5" fmla="*/ 0 h 16"/>
                <a:gd name="T6" fmla="*/ 0 w 17"/>
                <a:gd name="T7" fmla="*/ 8 h 16"/>
                <a:gd name="T8" fmla="*/ 0 w 17"/>
                <a:gd name="T9" fmla="*/ 16 h 16"/>
                <a:gd name="T10" fmla="*/ 8 w 17"/>
                <a:gd name="T11" fmla="*/ 16 h 16"/>
                <a:gd name="T12" fmla="*/ 17 w 17"/>
                <a:gd name="T13" fmla="*/ 16 h 16"/>
                <a:gd name="T14" fmla="*/ 17 w 17"/>
                <a:gd name="T15" fmla="*/ 8 h 16"/>
                <a:gd name="T16" fmla="*/ 17 w 17"/>
                <a:gd name="T17" fmla="*/ 0 h 16"/>
                <a:gd name="T18" fmla="*/ 8 w 17"/>
                <a:gd name="T19" fmla="*/ 0 h 16"/>
                <a:gd name="T20" fmla="*/ 8 w 17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Freeform 192"/>
            <p:cNvSpPr>
              <a:spLocks/>
            </p:cNvSpPr>
            <p:nvPr/>
          </p:nvSpPr>
          <p:spPr bwMode="auto">
            <a:xfrm>
              <a:off x="3013" y="2170"/>
              <a:ext cx="25" cy="25"/>
            </a:xfrm>
            <a:custGeom>
              <a:avLst/>
              <a:gdLst>
                <a:gd name="T0" fmla="*/ 684583 w 3"/>
                <a:gd name="T1" fmla="*/ 0 h 3"/>
                <a:gd name="T2" fmla="*/ 322917 w 3"/>
                <a:gd name="T3" fmla="*/ 322917 h 3"/>
                <a:gd name="T4" fmla="*/ 0 w 3"/>
                <a:gd name="T5" fmla="*/ 684583 h 3"/>
                <a:gd name="T6" fmla="*/ 322917 w 3"/>
                <a:gd name="T7" fmla="*/ 684583 h 3"/>
                <a:gd name="T8" fmla="*/ 684583 w 3"/>
                <a:gd name="T9" fmla="*/ 1002917 h 3"/>
                <a:gd name="T10" fmla="*/ 684583 w 3"/>
                <a:gd name="T11" fmla="*/ 684583 h 3"/>
                <a:gd name="T12" fmla="*/ 1002917 w 3"/>
                <a:gd name="T13" fmla="*/ 684583 h 3"/>
                <a:gd name="T14" fmla="*/ 684583 w 3"/>
                <a:gd name="T15" fmla="*/ 322917 h 3"/>
                <a:gd name="T16" fmla="*/ 684583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193"/>
            <p:cNvSpPr>
              <a:spLocks/>
            </p:cNvSpPr>
            <p:nvPr/>
          </p:nvSpPr>
          <p:spPr bwMode="auto">
            <a:xfrm>
              <a:off x="3021" y="2566"/>
              <a:ext cx="17" cy="16"/>
            </a:xfrm>
            <a:custGeom>
              <a:avLst/>
              <a:gdLst>
                <a:gd name="T0" fmla="*/ 8 w 17"/>
                <a:gd name="T1" fmla="*/ 8 h 16"/>
                <a:gd name="T2" fmla="*/ 8 w 17"/>
                <a:gd name="T3" fmla="*/ 0 h 16"/>
                <a:gd name="T4" fmla="*/ 0 w 17"/>
                <a:gd name="T5" fmla="*/ 0 h 16"/>
                <a:gd name="T6" fmla="*/ 0 w 17"/>
                <a:gd name="T7" fmla="*/ 8 h 16"/>
                <a:gd name="T8" fmla="*/ 0 w 17"/>
                <a:gd name="T9" fmla="*/ 16 h 16"/>
                <a:gd name="T10" fmla="*/ 8 w 17"/>
                <a:gd name="T11" fmla="*/ 16 h 16"/>
                <a:gd name="T12" fmla="*/ 17 w 17"/>
                <a:gd name="T13" fmla="*/ 16 h 16"/>
                <a:gd name="T14" fmla="*/ 17 w 17"/>
                <a:gd name="T15" fmla="*/ 8 h 16"/>
                <a:gd name="T16" fmla="*/ 17 w 17"/>
                <a:gd name="T17" fmla="*/ 0 h 16"/>
                <a:gd name="T18" fmla="*/ 8 w 17"/>
                <a:gd name="T19" fmla="*/ 0 h 16"/>
                <a:gd name="T20" fmla="*/ 8 w 17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194"/>
            <p:cNvSpPr>
              <a:spLocks/>
            </p:cNvSpPr>
            <p:nvPr/>
          </p:nvSpPr>
          <p:spPr bwMode="auto">
            <a:xfrm>
              <a:off x="3013" y="2566"/>
              <a:ext cx="25" cy="24"/>
            </a:xfrm>
            <a:custGeom>
              <a:avLst/>
              <a:gdLst>
                <a:gd name="T0" fmla="*/ 684583 w 3"/>
                <a:gd name="T1" fmla="*/ 0 h 3"/>
                <a:gd name="T2" fmla="*/ 322917 w 3"/>
                <a:gd name="T3" fmla="*/ 262144 h 3"/>
                <a:gd name="T4" fmla="*/ 0 w 3"/>
                <a:gd name="T5" fmla="*/ 524288 h 3"/>
                <a:gd name="T6" fmla="*/ 322917 w 3"/>
                <a:gd name="T7" fmla="*/ 524288 h 3"/>
                <a:gd name="T8" fmla="*/ 684583 w 3"/>
                <a:gd name="T9" fmla="*/ 786432 h 3"/>
                <a:gd name="T10" fmla="*/ 684583 w 3"/>
                <a:gd name="T11" fmla="*/ 524288 h 3"/>
                <a:gd name="T12" fmla="*/ 1002917 w 3"/>
                <a:gd name="T13" fmla="*/ 524288 h 3"/>
                <a:gd name="T14" fmla="*/ 684583 w 3"/>
                <a:gd name="T15" fmla="*/ 262144 h 3"/>
                <a:gd name="T16" fmla="*/ 684583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195"/>
            <p:cNvSpPr>
              <a:spLocks/>
            </p:cNvSpPr>
            <p:nvPr/>
          </p:nvSpPr>
          <p:spPr bwMode="auto">
            <a:xfrm>
              <a:off x="3570" y="2566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Freeform 196"/>
            <p:cNvSpPr>
              <a:spLocks/>
            </p:cNvSpPr>
            <p:nvPr/>
          </p:nvSpPr>
          <p:spPr bwMode="auto">
            <a:xfrm>
              <a:off x="3570" y="2566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Freeform 197"/>
            <p:cNvSpPr>
              <a:spLocks/>
            </p:cNvSpPr>
            <p:nvPr/>
          </p:nvSpPr>
          <p:spPr bwMode="auto">
            <a:xfrm>
              <a:off x="3570" y="2170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Freeform 198"/>
            <p:cNvSpPr>
              <a:spLocks/>
            </p:cNvSpPr>
            <p:nvPr/>
          </p:nvSpPr>
          <p:spPr bwMode="auto">
            <a:xfrm>
              <a:off x="3570" y="2170"/>
              <a:ext cx="24" cy="25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322917 h 3"/>
                <a:gd name="T4" fmla="*/ 0 w 3"/>
                <a:gd name="T5" fmla="*/ 684583 h 3"/>
                <a:gd name="T6" fmla="*/ 262144 w 3"/>
                <a:gd name="T7" fmla="*/ 684583 h 3"/>
                <a:gd name="T8" fmla="*/ 524288 w 3"/>
                <a:gd name="T9" fmla="*/ 1002917 h 3"/>
                <a:gd name="T10" fmla="*/ 524288 w 3"/>
                <a:gd name="T11" fmla="*/ 684583 h 3"/>
                <a:gd name="T12" fmla="*/ 786432 w 3"/>
                <a:gd name="T13" fmla="*/ 684583 h 3"/>
                <a:gd name="T14" fmla="*/ 524288 w 3"/>
                <a:gd name="T15" fmla="*/ 322917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Freeform 199"/>
            <p:cNvSpPr>
              <a:spLocks/>
            </p:cNvSpPr>
            <p:nvPr/>
          </p:nvSpPr>
          <p:spPr bwMode="auto">
            <a:xfrm>
              <a:off x="3570" y="1775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Freeform 200"/>
            <p:cNvSpPr>
              <a:spLocks/>
            </p:cNvSpPr>
            <p:nvPr/>
          </p:nvSpPr>
          <p:spPr bwMode="auto">
            <a:xfrm>
              <a:off x="3562" y="1775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Freeform 201"/>
            <p:cNvSpPr>
              <a:spLocks/>
            </p:cNvSpPr>
            <p:nvPr/>
          </p:nvSpPr>
          <p:spPr bwMode="auto">
            <a:xfrm>
              <a:off x="3570" y="1380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Freeform 202"/>
            <p:cNvSpPr>
              <a:spLocks/>
            </p:cNvSpPr>
            <p:nvPr/>
          </p:nvSpPr>
          <p:spPr bwMode="auto">
            <a:xfrm>
              <a:off x="3570" y="1380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Rectangle 203"/>
            <p:cNvSpPr>
              <a:spLocks noChangeArrowheads="1"/>
            </p:cNvSpPr>
            <p:nvPr/>
          </p:nvSpPr>
          <p:spPr bwMode="auto">
            <a:xfrm>
              <a:off x="3497" y="1073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Rectangle 204"/>
            <p:cNvSpPr>
              <a:spLocks noChangeArrowheads="1"/>
            </p:cNvSpPr>
            <p:nvPr/>
          </p:nvSpPr>
          <p:spPr bwMode="auto">
            <a:xfrm>
              <a:off x="3497" y="1864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Rectangle 205"/>
            <p:cNvSpPr>
              <a:spLocks noChangeArrowheads="1"/>
            </p:cNvSpPr>
            <p:nvPr/>
          </p:nvSpPr>
          <p:spPr bwMode="auto">
            <a:xfrm>
              <a:off x="3497" y="1468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Rectangle 206"/>
            <p:cNvSpPr>
              <a:spLocks noChangeArrowheads="1"/>
            </p:cNvSpPr>
            <p:nvPr/>
          </p:nvSpPr>
          <p:spPr bwMode="auto">
            <a:xfrm>
              <a:off x="3497" y="2259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Rectangle 207"/>
            <p:cNvSpPr>
              <a:spLocks noChangeArrowheads="1"/>
            </p:cNvSpPr>
            <p:nvPr/>
          </p:nvSpPr>
          <p:spPr bwMode="auto">
            <a:xfrm>
              <a:off x="2949" y="1864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Rectangle 208"/>
            <p:cNvSpPr>
              <a:spLocks noChangeArrowheads="1"/>
            </p:cNvSpPr>
            <p:nvPr/>
          </p:nvSpPr>
          <p:spPr bwMode="auto">
            <a:xfrm>
              <a:off x="2949" y="1468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Rectangle 209"/>
            <p:cNvSpPr>
              <a:spLocks noChangeArrowheads="1"/>
            </p:cNvSpPr>
            <p:nvPr/>
          </p:nvSpPr>
          <p:spPr bwMode="auto">
            <a:xfrm>
              <a:off x="2949" y="2259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Rectangle 210"/>
            <p:cNvSpPr>
              <a:spLocks noChangeArrowheads="1"/>
            </p:cNvSpPr>
            <p:nvPr/>
          </p:nvSpPr>
          <p:spPr bwMode="auto">
            <a:xfrm>
              <a:off x="2949" y="1073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211"/>
            <p:cNvSpPr>
              <a:spLocks noChangeArrowheads="1"/>
            </p:cNvSpPr>
            <p:nvPr/>
          </p:nvSpPr>
          <p:spPr bwMode="auto">
            <a:xfrm>
              <a:off x="2005" y="871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0" name="Rectangle 212"/>
            <p:cNvSpPr>
              <a:spLocks noChangeArrowheads="1"/>
            </p:cNvSpPr>
            <p:nvPr/>
          </p:nvSpPr>
          <p:spPr bwMode="auto">
            <a:xfrm>
              <a:off x="2061" y="920"/>
              <a:ext cx="27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1" name="Rectangle 213"/>
            <p:cNvSpPr>
              <a:spLocks noChangeArrowheads="1"/>
            </p:cNvSpPr>
            <p:nvPr/>
          </p:nvSpPr>
          <p:spPr bwMode="auto">
            <a:xfrm>
              <a:off x="2005" y="952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2" name="Rectangle 214"/>
            <p:cNvSpPr>
              <a:spLocks noChangeArrowheads="1"/>
            </p:cNvSpPr>
            <p:nvPr/>
          </p:nvSpPr>
          <p:spPr bwMode="auto">
            <a:xfrm>
              <a:off x="2061" y="993"/>
              <a:ext cx="27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3" name="Rectangle 215"/>
            <p:cNvSpPr>
              <a:spLocks noChangeArrowheads="1"/>
            </p:cNvSpPr>
            <p:nvPr/>
          </p:nvSpPr>
          <p:spPr bwMode="auto">
            <a:xfrm>
              <a:off x="2005" y="1242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4" name="Rectangle 216"/>
            <p:cNvSpPr>
              <a:spLocks noChangeArrowheads="1"/>
            </p:cNvSpPr>
            <p:nvPr/>
          </p:nvSpPr>
          <p:spPr bwMode="auto">
            <a:xfrm>
              <a:off x="2053" y="1291"/>
              <a:ext cx="5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19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" name="Freeform 217"/>
            <p:cNvSpPr>
              <a:spLocks/>
            </p:cNvSpPr>
            <p:nvPr/>
          </p:nvSpPr>
          <p:spPr bwMode="auto">
            <a:xfrm>
              <a:off x="2868" y="2469"/>
              <a:ext cx="24" cy="24"/>
            </a:xfrm>
            <a:custGeom>
              <a:avLst/>
              <a:gdLst>
                <a:gd name="T0" fmla="*/ 262144 w 3"/>
                <a:gd name="T1" fmla="*/ 786432 h 3"/>
                <a:gd name="T2" fmla="*/ 786432 w 3"/>
                <a:gd name="T3" fmla="*/ 0 h 3"/>
                <a:gd name="T4" fmla="*/ 0 w 3"/>
                <a:gd name="T5" fmla="*/ 524288 h 3"/>
                <a:gd name="T6" fmla="*/ 262144 w 3"/>
                <a:gd name="T7" fmla="*/ 786432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"/>
                <a:gd name="T14" fmla="*/ 3 w 3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">
                  <a:moveTo>
                    <a:pt x="1" y="3"/>
                  </a:moveTo>
                  <a:lnTo>
                    <a:pt x="3" y="0"/>
                  </a:lnTo>
                  <a:lnTo>
                    <a:pt x="0" y="2"/>
                  </a:lnTo>
                  <a:lnTo>
                    <a:pt x="1" y="3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Freeform 218"/>
            <p:cNvSpPr>
              <a:spLocks/>
            </p:cNvSpPr>
            <p:nvPr/>
          </p:nvSpPr>
          <p:spPr bwMode="auto">
            <a:xfrm>
              <a:off x="2868" y="2469"/>
              <a:ext cx="24" cy="24"/>
            </a:xfrm>
            <a:custGeom>
              <a:avLst/>
              <a:gdLst>
                <a:gd name="T0" fmla="*/ 8 w 24"/>
                <a:gd name="T1" fmla="*/ 24 h 24"/>
                <a:gd name="T2" fmla="*/ 24 w 24"/>
                <a:gd name="T3" fmla="*/ 0 h 24"/>
                <a:gd name="T4" fmla="*/ 0 w 24"/>
                <a:gd name="T5" fmla="*/ 16 h 24"/>
                <a:gd name="T6" fmla="*/ 8 w 24"/>
                <a:gd name="T7" fmla="*/ 24 h 24"/>
                <a:gd name="T8" fmla="*/ 8 w 24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24"/>
                <a:gd name="T17" fmla="*/ 24 w 24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24">
                  <a:moveTo>
                    <a:pt x="8" y="24"/>
                  </a:moveTo>
                  <a:lnTo>
                    <a:pt x="24" y="0"/>
                  </a:lnTo>
                  <a:lnTo>
                    <a:pt x="0" y="16"/>
                  </a:lnTo>
                  <a:lnTo>
                    <a:pt x="8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219"/>
            <p:cNvSpPr>
              <a:spLocks noChangeShapeType="1"/>
            </p:cNvSpPr>
            <p:nvPr/>
          </p:nvSpPr>
          <p:spPr bwMode="auto">
            <a:xfrm flipH="1">
              <a:off x="2683" y="2493"/>
              <a:ext cx="193" cy="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Rectangle 220"/>
            <p:cNvSpPr>
              <a:spLocks noChangeArrowheads="1"/>
            </p:cNvSpPr>
            <p:nvPr/>
          </p:nvSpPr>
          <p:spPr bwMode="auto">
            <a:xfrm>
              <a:off x="2400" y="2784"/>
              <a:ext cx="412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 512k X 8</a:t>
              </a:r>
            </a:p>
            <a:p>
              <a:pPr algn="ctr"/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memory chip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9" name="Freeform 221"/>
            <p:cNvSpPr>
              <a:spLocks/>
            </p:cNvSpPr>
            <p:nvPr/>
          </p:nvSpPr>
          <p:spPr bwMode="auto">
            <a:xfrm>
              <a:off x="2279" y="936"/>
              <a:ext cx="49" cy="161"/>
            </a:xfrm>
            <a:custGeom>
              <a:avLst/>
              <a:gdLst>
                <a:gd name="T0" fmla="*/ 0 w 6"/>
                <a:gd name="T1" fmla="*/ 0 h 20"/>
                <a:gd name="T2" fmla="*/ 289255 w 6"/>
                <a:gd name="T3" fmla="*/ 268669 h 20"/>
                <a:gd name="T4" fmla="*/ 289255 w 6"/>
                <a:gd name="T5" fmla="*/ 268669 h 20"/>
                <a:gd name="T6" fmla="*/ 582773 w 6"/>
                <a:gd name="T7" fmla="*/ 541491 h 20"/>
                <a:gd name="T8" fmla="*/ 582773 w 6"/>
                <a:gd name="T9" fmla="*/ 810675 h 20"/>
                <a:gd name="T10" fmla="*/ 582773 w 6"/>
                <a:gd name="T11" fmla="*/ 810675 h 20"/>
                <a:gd name="T12" fmla="*/ 582773 w 6"/>
                <a:gd name="T13" fmla="*/ 1620779 h 20"/>
                <a:gd name="T14" fmla="*/ 582773 w 6"/>
                <a:gd name="T15" fmla="*/ 2738167 h 20"/>
                <a:gd name="T16" fmla="*/ 582773 w 6"/>
                <a:gd name="T17" fmla="*/ 3548327 h 20"/>
                <a:gd name="T18" fmla="*/ 582773 w 6"/>
                <a:gd name="T19" fmla="*/ 4359003 h 20"/>
                <a:gd name="T20" fmla="*/ 582773 w 6"/>
                <a:gd name="T21" fmla="*/ 4631825 h 20"/>
                <a:gd name="T22" fmla="*/ 582773 w 6"/>
                <a:gd name="T23" fmla="*/ 4631825 h 20"/>
                <a:gd name="T24" fmla="*/ 582773 w 6"/>
                <a:gd name="T25" fmla="*/ 4900494 h 20"/>
                <a:gd name="T26" fmla="*/ 872028 w 6"/>
                <a:gd name="T27" fmla="*/ 4900494 h 20"/>
                <a:gd name="T28" fmla="*/ 1779410 w 6"/>
                <a:gd name="T29" fmla="*/ 5442500 h 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20"/>
                <a:gd name="T47" fmla="*/ 6 w 6"/>
                <a:gd name="T48" fmla="*/ 20 h 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20">
                  <a:moveTo>
                    <a:pt x="0" y="0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2" y="6"/>
                  </a:lnTo>
                  <a:lnTo>
                    <a:pt x="2" y="10"/>
                  </a:lnTo>
                  <a:lnTo>
                    <a:pt x="2" y="13"/>
                  </a:lnTo>
                  <a:lnTo>
                    <a:pt x="2" y="16"/>
                  </a:lnTo>
                  <a:lnTo>
                    <a:pt x="2" y="17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6" y="2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Freeform 222"/>
            <p:cNvSpPr>
              <a:spLocks/>
            </p:cNvSpPr>
            <p:nvPr/>
          </p:nvSpPr>
          <p:spPr bwMode="auto">
            <a:xfrm>
              <a:off x="2279" y="1097"/>
              <a:ext cx="49" cy="162"/>
            </a:xfrm>
            <a:custGeom>
              <a:avLst/>
              <a:gdLst>
                <a:gd name="T0" fmla="*/ 0 w 6"/>
                <a:gd name="T1" fmla="*/ 5647644 h 20"/>
                <a:gd name="T2" fmla="*/ 289255 w 6"/>
                <a:gd name="T3" fmla="*/ 5368081 h 20"/>
                <a:gd name="T4" fmla="*/ 289255 w 6"/>
                <a:gd name="T5" fmla="*/ 5092251 h 20"/>
                <a:gd name="T6" fmla="*/ 582773 w 6"/>
                <a:gd name="T7" fmla="*/ 4812753 h 20"/>
                <a:gd name="T8" fmla="*/ 582773 w 6"/>
                <a:gd name="T9" fmla="*/ 4812753 h 20"/>
                <a:gd name="T10" fmla="*/ 582773 w 6"/>
                <a:gd name="T11" fmla="*/ 4532671 h 20"/>
                <a:gd name="T12" fmla="*/ 582773 w 6"/>
                <a:gd name="T13" fmla="*/ 3658940 h 20"/>
                <a:gd name="T14" fmla="*/ 582773 w 6"/>
                <a:gd name="T15" fmla="*/ 2824049 h 20"/>
                <a:gd name="T16" fmla="*/ 582773 w 6"/>
                <a:gd name="T17" fmla="*/ 1709140 h 20"/>
                <a:gd name="T18" fmla="*/ 582773 w 6"/>
                <a:gd name="T19" fmla="*/ 834883 h 20"/>
                <a:gd name="T20" fmla="*/ 582773 w 6"/>
                <a:gd name="T21" fmla="*/ 834883 h 20"/>
                <a:gd name="T22" fmla="*/ 582773 w 6"/>
                <a:gd name="T23" fmla="*/ 559589 h 20"/>
                <a:gd name="T24" fmla="*/ 582773 w 6"/>
                <a:gd name="T25" fmla="*/ 280090 h 20"/>
                <a:gd name="T26" fmla="*/ 872028 w 6"/>
                <a:gd name="T27" fmla="*/ 280090 h 20"/>
                <a:gd name="T28" fmla="*/ 1779410 w 6"/>
                <a:gd name="T29" fmla="*/ 0 h 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20"/>
                <a:gd name="T47" fmla="*/ 6 w 6"/>
                <a:gd name="T48" fmla="*/ 20 h 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20">
                  <a:moveTo>
                    <a:pt x="0" y="20"/>
                  </a:moveTo>
                  <a:lnTo>
                    <a:pt x="1" y="19"/>
                  </a:lnTo>
                  <a:lnTo>
                    <a:pt x="1" y="18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223"/>
            <p:cNvSpPr>
              <a:spLocks/>
            </p:cNvSpPr>
            <p:nvPr/>
          </p:nvSpPr>
          <p:spPr bwMode="auto">
            <a:xfrm>
              <a:off x="3659" y="1154"/>
              <a:ext cx="137" cy="72"/>
            </a:xfrm>
            <a:custGeom>
              <a:avLst/>
              <a:gdLst>
                <a:gd name="T0" fmla="*/ 4656469 w 17"/>
                <a:gd name="T1" fmla="*/ 786432 h 9"/>
                <a:gd name="T2" fmla="*/ 2176229 w 17"/>
                <a:gd name="T3" fmla="*/ 786432 h 9"/>
                <a:gd name="T4" fmla="*/ 2176229 w 17"/>
                <a:gd name="T5" fmla="*/ 0 h 9"/>
                <a:gd name="T6" fmla="*/ 0 w 17"/>
                <a:gd name="T7" fmla="*/ 1310720 h 9"/>
                <a:gd name="T8" fmla="*/ 2176229 w 17"/>
                <a:gd name="T9" fmla="*/ 2359296 h 9"/>
                <a:gd name="T10" fmla="*/ 2176229 w 17"/>
                <a:gd name="T11" fmla="*/ 1835008 h 9"/>
                <a:gd name="T12" fmla="*/ 4656469 w 17"/>
                <a:gd name="T13" fmla="*/ 1835008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3"/>
                  </a:moveTo>
                  <a:lnTo>
                    <a:pt x="8" y="3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9"/>
                  </a:lnTo>
                  <a:lnTo>
                    <a:pt x="8" y="7"/>
                  </a:lnTo>
                  <a:lnTo>
                    <a:pt x="17" y="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Freeform 224"/>
            <p:cNvSpPr>
              <a:spLocks/>
            </p:cNvSpPr>
            <p:nvPr/>
          </p:nvSpPr>
          <p:spPr bwMode="auto">
            <a:xfrm>
              <a:off x="3659" y="1557"/>
              <a:ext cx="137" cy="65"/>
            </a:xfrm>
            <a:custGeom>
              <a:avLst/>
              <a:gdLst>
                <a:gd name="T0" fmla="*/ 4656469 w 17"/>
                <a:gd name="T1" fmla="*/ 566410 h 8"/>
                <a:gd name="T2" fmla="*/ 2176229 w 17"/>
                <a:gd name="T3" fmla="*/ 566410 h 8"/>
                <a:gd name="T4" fmla="*/ 2176229 w 17"/>
                <a:gd name="T5" fmla="*/ 0 h 8"/>
                <a:gd name="T6" fmla="*/ 0 w 17"/>
                <a:gd name="T7" fmla="*/ 1167684 h 8"/>
                <a:gd name="T8" fmla="*/ 2176229 w 17"/>
                <a:gd name="T9" fmla="*/ 2301041 h 8"/>
                <a:gd name="T10" fmla="*/ 2176229 w 17"/>
                <a:gd name="T11" fmla="*/ 1734622 h 8"/>
                <a:gd name="T12" fmla="*/ 4656469 w 17"/>
                <a:gd name="T13" fmla="*/ 17346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8"/>
                  </a:lnTo>
                  <a:lnTo>
                    <a:pt x="8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Freeform 225"/>
            <p:cNvSpPr>
              <a:spLocks/>
            </p:cNvSpPr>
            <p:nvPr/>
          </p:nvSpPr>
          <p:spPr bwMode="auto">
            <a:xfrm>
              <a:off x="3659" y="1952"/>
              <a:ext cx="137" cy="73"/>
            </a:xfrm>
            <a:custGeom>
              <a:avLst/>
              <a:gdLst>
                <a:gd name="T0" fmla="*/ 4656469 w 17"/>
                <a:gd name="T1" fmla="*/ 562441 h 9"/>
                <a:gd name="T2" fmla="*/ 2176229 w 17"/>
                <a:gd name="T3" fmla="*/ 562441 h 9"/>
                <a:gd name="T4" fmla="*/ 2176229 w 17"/>
                <a:gd name="T5" fmla="*/ 0 h 9"/>
                <a:gd name="T6" fmla="*/ 0 w 17"/>
                <a:gd name="T7" fmla="*/ 1125409 h 9"/>
                <a:gd name="T8" fmla="*/ 2176229 w 17"/>
                <a:gd name="T9" fmla="*/ 2562527 h 9"/>
                <a:gd name="T10" fmla="*/ 2176229 w 17"/>
                <a:gd name="T11" fmla="*/ 1718306 h 9"/>
                <a:gd name="T12" fmla="*/ 4656469 w 17"/>
                <a:gd name="T13" fmla="*/ 171830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9"/>
                  </a:lnTo>
                  <a:lnTo>
                    <a:pt x="8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Freeform 226"/>
            <p:cNvSpPr>
              <a:spLocks/>
            </p:cNvSpPr>
            <p:nvPr/>
          </p:nvSpPr>
          <p:spPr bwMode="auto">
            <a:xfrm>
              <a:off x="3659" y="2348"/>
              <a:ext cx="137" cy="64"/>
            </a:xfrm>
            <a:custGeom>
              <a:avLst/>
              <a:gdLst>
                <a:gd name="T0" fmla="*/ 4656469 w 17"/>
                <a:gd name="T1" fmla="*/ 524288 h 8"/>
                <a:gd name="T2" fmla="*/ 2176229 w 17"/>
                <a:gd name="T3" fmla="*/ 524288 h 8"/>
                <a:gd name="T4" fmla="*/ 2176229 w 17"/>
                <a:gd name="T5" fmla="*/ 0 h 8"/>
                <a:gd name="T6" fmla="*/ 0 w 17"/>
                <a:gd name="T7" fmla="*/ 1048576 h 8"/>
                <a:gd name="T8" fmla="*/ 2176229 w 17"/>
                <a:gd name="T9" fmla="*/ 2097152 h 8"/>
                <a:gd name="T10" fmla="*/ 2176229 w 17"/>
                <a:gd name="T11" fmla="*/ 1572864 h 8"/>
                <a:gd name="T12" fmla="*/ 4656469 w 17"/>
                <a:gd name="T13" fmla="*/ 1572864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8"/>
                  </a:lnTo>
                  <a:lnTo>
                    <a:pt x="8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227"/>
            <p:cNvSpPr>
              <a:spLocks noChangeShapeType="1"/>
            </p:cNvSpPr>
            <p:nvPr/>
          </p:nvSpPr>
          <p:spPr bwMode="auto">
            <a:xfrm flipV="1">
              <a:off x="3796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228"/>
            <p:cNvSpPr>
              <a:spLocks noChangeShapeType="1"/>
            </p:cNvSpPr>
            <p:nvPr/>
          </p:nvSpPr>
          <p:spPr bwMode="auto">
            <a:xfrm flipV="1">
              <a:off x="3796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Line 229"/>
            <p:cNvSpPr>
              <a:spLocks noChangeShapeType="1"/>
            </p:cNvSpPr>
            <p:nvPr/>
          </p:nvSpPr>
          <p:spPr bwMode="auto">
            <a:xfrm flipV="1">
              <a:off x="3796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230"/>
            <p:cNvSpPr>
              <a:spLocks/>
            </p:cNvSpPr>
            <p:nvPr/>
          </p:nvSpPr>
          <p:spPr bwMode="auto">
            <a:xfrm>
              <a:off x="3783" y="2673"/>
              <a:ext cx="69" cy="137"/>
            </a:xfrm>
            <a:custGeom>
              <a:avLst/>
              <a:gdLst>
                <a:gd name="T0" fmla="*/ 397455 w 9"/>
                <a:gd name="T1" fmla="*/ 0 h 17"/>
                <a:gd name="T2" fmla="*/ 397455 w 9"/>
                <a:gd name="T3" fmla="*/ 2176229 h 17"/>
                <a:gd name="T4" fmla="*/ 0 w 9"/>
                <a:gd name="T5" fmla="*/ 2176229 h 17"/>
                <a:gd name="T6" fmla="*/ 822419 w 9"/>
                <a:gd name="T7" fmla="*/ 4656469 h 17"/>
                <a:gd name="T8" fmla="*/ 1827756 w 9"/>
                <a:gd name="T9" fmla="*/ 2176229 h 17"/>
                <a:gd name="T10" fmla="*/ 1430301 w 9"/>
                <a:gd name="T11" fmla="*/ 2176229 h 17"/>
                <a:gd name="T12" fmla="*/ 1430301 w 9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7"/>
                <a:gd name="T23" fmla="*/ 9 w 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7">
                  <a:moveTo>
                    <a:pt x="2" y="0"/>
                  </a:moveTo>
                  <a:lnTo>
                    <a:pt x="2" y="8"/>
                  </a:lnTo>
                  <a:lnTo>
                    <a:pt x="0" y="8"/>
                  </a:lnTo>
                  <a:lnTo>
                    <a:pt x="4" y="17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Line 231"/>
            <p:cNvSpPr>
              <a:spLocks noChangeShapeType="1"/>
            </p:cNvSpPr>
            <p:nvPr/>
          </p:nvSpPr>
          <p:spPr bwMode="auto">
            <a:xfrm flipV="1">
              <a:off x="3796" y="2396"/>
              <a:ext cx="1" cy="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Line 232"/>
            <p:cNvSpPr>
              <a:spLocks noChangeShapeType="1"/>
            </p:cNvSpPr>
            <p:nvPr/>
          </p:nvSpPr>
          <p:spPr bwMode="auto">
            <a:xfrm flipV="1">
              <a:off x="3836" y="1178"/>
              <a:ext cx="1" cy="15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Line 233"/>
            <p:cNvSpPr>
              <a:spLocks noChangeShapeType="1"/>
            </p:cNvSpPr>
            <p:nvPr/>
          </p:nvSpPr>
          <p:spPr bwMode="auto">
            <a:xfrm flipH="1">
              <a:off x="3788" y="1175"/>
              <a:ext cx="4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234"/>
            <p:cNvSpPr>
              <a:spLocks/>
            </p:cNvSpPr>
            <p:nvPr/>
          </p:nvSpPr>
          <p:spPr bwMode="auto">
            <a:xfrm>
              <a:off x="3102" y="1154"/>
              <a:ext cx="137" cy="72"/>
            </a:xfrm>
            <a:custGeom>
              <a:avLst/>
              <a:gdLst>
                <a:gd name="T0" fmla="*/ 4656469 w 17"/>
                <a:gd name="T1" fmla="*/ 786432 h 9"/>
                <a:gd name="T2" fmla="*/ 2480304 w 17"/>
                <a:gd name="T3" fmla="*/ 786432 h 9"/>
                <a:gd name="T4" fmla="*/ 2480304 w 17"/>
                <a:gd name="T5" fmla="*/ 0 h 9"/>
                <a:gd name="T6" fmla="*/ 0 w 17"/>
                <a:gd name="T7" fmla="*/ 1310720 h 9"/>
                <a:gd name="T8" fmla="*/ 2480304 w 17"/>
                <a:gd name="T9" fmla="*/ 2359296 h 9"/>
                <a:gd name="T10" fmla="*/ 2480304 w 17"/>
                <a:gd name="T11" fmla="*/ 1835008 h 9"/>
                <a:gd name="T12" fmla="*/ 4656469 w 17"/>
                <a:gd name="T13" fmla="*/ 1835008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3"/>
                  </a:moveTo>
                  <a:lnTo>
                    <a:pt x="9" y="3"/>
                  </a:lnTo>
                  <a:lnTo>
                    <a:pt x="9" y="0"/>
                  </a:lnTo>
                  <a:lnTo>
                    <a:pt x="0" y="5"/>
                  </a:lnTo>
                  <a:lnTo>
                    <a:pt x="9" y="9"/>
                  </a:lnTo>
                  <a:lnTo>
                    <a:pt x="9" y="7"/>
                  </a:lnTo>
                  <a:lnTo>
                    <a:pt x="17" y="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Freeform 235"/>
            <p:cNvSpPr>
              <a:spLocks/>
            </p:cNvSpPr>
            <p:nvPr/>
          </p:nvSpPr>
          <p:spPr bwMode="auto">
            <a:xfrm>
              <a:off x="3102" y="1557"/>
              <a:ext cx="137" cy="65"/>
            </a:xfrm>
            <a:custGeom>
              <a:avLst/>
              <a:gdLst>
                <a:gd name="T0" fmla="*/ 4656469 w 17"/>
                <a:gd name="T1" fmla="*/ 566410 h 8"/>
                <a:gd name="T2" fmla="*/ 2480304 w 17"/>
                <a:gd name="T3" fmla="*/ 566410 h 8"/>
                <a:gd name="T4" fmla="*/ 2480304 w 17"/>
                <a:gd name="T5" fmla="*/ 0 h 8"/>
                <a:gd name="T6" fmla="*/ 0 w 17"/>
                <a:gd name="T7" fmla="*/ 1167684 h 8"/>
                <a:gd name="T8" fmla="*/ 2480304 w 17"/>
                <a:gd name="T9" fmla="*/ 2301041 h 8"/>
                <a:gd name="T10" fmla="*/ 2480304 w 17"/>
                <a:gd name="T11" fmla="*/ 1734622 h 8"/>
                <a:gd name="T12" fmla="*/ 4656469 w 17"/>
                <a:gd name="T13" fmla="*/ 17346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Freeform 236"/>
            <p:cNvSpPr>
              <a:spLocks/>
            </p:cNvSpPr>
            <p:nvPr/>
          </p:nvSpPr>
          <p:spPr bwMode="auto">
            <a:xfrm>
              <a:off x="3102" y="1952"/>
              <a:ext cx="137" cy="73"/>
            </a:xfrm>
            <a:custGeom>
              <a:avLst/>
              <a:gdLst>
                <a:gd name="T0" fmla="*/ 4656469 w 17"/>
                <a:gd name="T1" fmla="*/ 562441 h 9"/>
                <a:gd name="T2" fmla="*/ 2480304 w 17"/>
                <a:gd name="T3" fmla="*/ 562441 h 9"/>
                <a:gd name="T4" fmla="*/ 2480304 w 17"/>
                <a:gd name="T5" fmla="*/ 0 h 9"/>
                <a:gd name="T6" fmla="*/ 0 w 17"/>
                <a:gd name="T7" fmla="*/ 1125409 h 9"/>
                <a:gd name="T8" fmla="*/ 2480304 w 17"/>
                <a:gd name="T9" fmla="*/ 2562527 h 9"/>
                <a:gd name="T10" fmla="*/ 2480304 w 17"/>
                <a:gd name="T11" fmla="*/ 1718306 h 9"/>
                <a:gd name="T12" fmla="*/ 4656469 w 17"/>
                <a:gd name="T13" fmla="*/ 171830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237"/>
            <p:cNvSpPr>
              <a:spLocks/>
            </p:cNvSpPr>
            <p:nvPr/>
          </p:nvSpPr>
          <p:spPr bwMode="auto">
            <a:xfrm>
              <a:off x="3102" y="2348"/>
              <a:ext cx="137" cy="64"/>
            </a:xfrm>
            <a:custGeom>
              <a:avLst/>
              <a:gdLst>
                <a:gd name="T0" fmla="*/ 4656469 w 17"/>
                <a:gd name="T1" fmla="*/ 524288 h 8"/>
                <a:gd name="T2" fmla="*/ 2480304 w 17"/>
                <a:gd name="T3" fmla="*/ 524288 h 8"/>
                <a:gd name="T4" fmla="*/ 2480304 w 17"/>
                <a:gd name="T5" fmla="*/ 0 h 8"/>
                <a:gd name="T6" fmla="*/ 0 w 17"/>
                <a:gd name="T7" fmla="*/ 1048576 h 8"/>
                <a:gd name="T8" fmla="*/ 2480304 w 17"/>
                <a:gd name="T9" fmla="*/ 2097152 h 8"/>
                <a:gd name="T10" fmla="*/ 2480304 w 17"/>
                <a:gd name="T11" fmla="*/ 1572864 h 8"/>
                <a:gd name="T12" fmla="*/ 4656469 w 17"/>
                <a:gd name="T13" fmla="*/ 1572864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Line 238"/>
            <p:cNvSpPr>
              <a:spLocks noChangeShapeType="1"/>
            </p:cNvSpPr>
            <p:nvPr/>
          </p:nvSpPr>
          <p:spPr bwMode="auto">
            <a:xfrm flipV="1">
              <a:off x="3239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Line 239"/>
            <p:cNvSpPr>
              <a:spLocks noChangeShapeType="1"/>
            </p:cNvSpPr>
            <p:nvPr/>
          </p:nvSpPr>
          <p:spPr bwMode="auto">
            <a:xfrm flipV="1">
              <a:off x="3239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Line 240"/>
            <p:cNvSpPr>
              <a:spLocks noChangeShapeType="1"/>
            </p:cNvSpPr>
            <p:nvPr/>
          </p:nvSpPr>
          <p:spPr bwMode="auto">
            <a:xfrm flipV="1">
              <a:off x="3239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Freeform 241"/>
            <p:cNvSpPr>
              <a:spLocks/>
            </p:cNvSpPr>
            <p:nvPr/>
          </p:nvSpPr>
          <p:spPr bwMode="auto">
            <a:xfrm>
              <a:off x="3226" y="2673"/>
              <a:ext cx="69" cy="137"/>
            </a:xfrm>
            <a:custGeom>
              <a:avLst/>
              <a:gdLst>
                <a:gd name="T0" fmla="*/ 397455 w 9"/>
                <a:gd name="T1" fmla="*/ 0 h 17"/>
                <a:gd name="T2" fmla="*/ 397455 w 9"/>
                <a:gd name="T3" fmla="*/ 2176229 h 17"/>
                <a:gd name="T4" fmla="*/ 0 w 9"/>
                <a:gd name="T5" fmla="*/ 2176229 h 17"/>
                <a:gd name="T6" fmla="*/ 822419 w 9"/>
                <a:gd name="T7" fmla="*/ 4656469 h 17"/>
                <a:gd name="T8" fmla="*/ 1827756 w 9"/>
                <a:gd name="T9" fmla="*/ 2176229 h 17"/>
                <a:gd name="T10" fmla="*/ 1430301 w 9"/>
                <a:gd name="T11" fmla="*/ 2176229 h 17"/>
                <a:gd name="T12" fmla="*/ 1430301 w 9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7"/>
                <a:gd name="T23" fmla="*/ 9 w 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7">
                  <a:moveTo>
                    <a:pt x="2" y="0"/>
                  </a:moveTo>
                  <a:lnTo>
                    <a:pt x="2" y="8"/>
                  </a:lnTo>
                  <a:lnTo>
                    <a:pt x="0" y="8"/>
                  </a:lnTo>
                  <a:lnTo>
                    <a:pt x="4" y="17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Line 242"/>
            <p:cNvSpPr>
              <a:spLocks noChangeShapeType="1"/>
            </p:cNvSpPr>
            <p:nvPr/>
          </p:nvSpPr>
          <p:spPr bwMode="auto">
            <a:xfrm flipV="1">
              <a:off x="3239" y="2396"/>
              <a:ext cx="1" cy="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Line 243"/>
            <p:cNvSpPr>
              <a:spLocks noChangeShapeType="1"/>
            </p:cNvSpPr>
            <p:nvPr/>
          </p:nvSpPr>
          <p:spPr bwMode="auto">
            <a:xfrm flipV="1">
              <a:off x="3280" y="1178"/>
              <a:ext cx="1" cy="15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Line 244"/>
            <p:cNvSpPr>
              <a:spLocks noChangeShapeType="1"/>
            </p:cNvSpPr>
            <p:nvPr/>
          </p:nvSpPr>
          <p:spPr bwMode="auto">
            <a:xfrm flipH="1">
              <a:off x="3231" y="1175"/>
              <a:ext cx="4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Line 245"/>
            <p:cNvSpPr>
              <a:spLocks noChangeShapeType="1"/>
            </p:cNvSpPr>
            <p:nvPr/>
          </p:nvSpPr>
          <p:spPr bwMode="auto">
            <a:xfrm flipH="1">
              <a:off x="3950" y="2180"/>
              <a:ext cx="51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Line 246"/>
            <p:cNvSpPr>
              <a:spLocks noChangeShapeType="1"/>
            </p:cNvSpPr>
            <p:nvPr/>
          </p:nvSpPr>
          <p:spPr bwMode="auto">
            <a:xfrm flipH="1">
              <a:off x="3973" y="1791"/>
              <a:ext cx="49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5" name="Line 247"/>
            <p:cNvSpPr>
              <a:spLocks noChangeShapeType="1"/>
            </p:cNvSpPr>
            <p:nvPr/>
          </p:nvSpPr>
          <p:spPr bwMode="auto">
            <a:xfrm flipH="1">
              <a:off x="3957" y="1396"/>
              <a:ext cx="50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Line 248"/>
            <p:cNvSpPr>
              <a:spLocks noChangeShapeType="1"/>
            </p:cNvSpPr>
            <p:nvPr/>
          </p:nvSpPr>
          <p:spPr bwMode="auto">
            <a:xfrm flipH="1">
              <a:off x="3885" y="2574"/>
              <a:ext cx="814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Line 249"/>
            <p:cNvSpPr>
              <a:spLocks noChangeShapeType="1"/>
            </p:cNvSpPr>
            <p:nvPr/>
          </p:nvSpPr>
          <p:spPr bwMode="auto">
            <a:xfrm>
              <a:off x="4506" y="236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" name="Line 250"/>
            <p:cNvSpPr>
              <a:spLocks noChangeShapeType="1"/>
            </p:cNvSpPr>
            <p:nvPr/>
          </p:nvSpPr>
          <p:spPr bwMode="auto">
            <a:xfrm>
              <a:off x="4506" y="2001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" name="Line 251"/>
            <p:cNvSpPr>
              <a:spLocks noChangeShapeType="1"/>
            </p:cNvSpPr>
            <p:nvPr/>
          </p:nvSpPr>
          <p:spPr bwMode="auto">
            <a:xfrm>
              <a:off x="4506" y="1969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" name="Line 252"/>
            <p:cNvSpPr>
              <a:spLocks noChangeShapeType="1"/>
            </p:cNvSpPr>
            <p:nvPr/>
          </p:nvSpPr>
          <p:spPr bwMode="auto">
            <a:xfrm>
              <a:off x="4506" y="161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" name="Line 253"/>
            <p:cNvSpPr>
              <a:spLocks noChangeShapeType="1"/>
            </p:cNvSpPr>
            <p:nvPr/>
          </p:nvSpPr>
          <p:spPr bwMode="auto">
            <a:xfrm>
              <a:off x="4506" y="121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2" name="Line 254"/>
            <p:cNvSpPr>
              <a:spLocks noChangeShapeType="1"/>
            </p:cNvSpPr>
            <p:nvPr/>
          </p:nvSpPr>
          <p:spPr bwMode="auto">
            <a:xfrm>
              <a:off x="4506" y="117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" name="Line 255"/>
            <p:cNvSpPr>
              <a:spLocks noChangeShapeType="1"/>
            </p:cNvSpPr>
            <p:nvPr/>
          </p:nvSpPr>
          <p:spPr bwMode="auto">
            <a:xfrm>
              <a:off x="4506" y="1573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4" name="Line 256"/>
            <p:cNvSpPr>
              <a:spLocks noChangeShapeType="1"/>
            </p:cNvSpPr>
            <p:nvPr/>
          </p:nvSpPr>
          <p:spPr bwMode="auto">
            <a:xfrm flipV="1">
              <a:off x="4699" y="2501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5" name="Line 257"/>
            <p:cNvSpPr>
              <a:spLocks noChangeShapeType="1"/>
            </p:cNvSpPr>
            <p:nvPr/>
          </p:nvSpPr>
          <p:spPr bwMode="auto">
            <a:xfrm flipV="1">
              <a:off x="4506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" name="Line 258"/>
            <p:cNvSpPr>
              <a:spLocks noChangeShapeType="1"/>
            </p:cNvSpPr>
            <p:nvPr/>
          </p:nvSpPr>
          <p:spPr bwMode="auto">
            <a:xfrm flipV="1">
              <a:off x="4506" y="1614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Line 259"/>
            <p:cNvSpPr>
              <a:spLocks noChangeShapeType="1"/>
            </p:cNvSpPr>
            <p:nvPr/>
          </p:nvSpPr>
          <p:spPr bwMode="auto">
            <a:xfrm flipV="1">
              <a:off x="4506" y="1218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" name="Line 260"/>
            <p:cNvSpPr>
              <a:spLocks noChangeShapeType="1"/>
            </p:cNvSpPr>
            <p:nvPr/>
          </p:nvSpPr>
          <p:spPr bwMode="auto">
            <a:xfrm>
              <a:off x="4465" y="2396"/>
              <a:ext cx="16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9" name="Line 261"/>
            <p:cNvSpPr>
              <a:spLocks noChangeShapeType="1"/>
            </p:cNvSpPr>
            <p:nvPr/>
          </p:nvSpPr>
          <p:spPr bwMode="auto">
            <a:xfrm>
              <a:off x="4465" y="1000"/>
              <a:ext cx="1" cy="1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0" name="Line 262"/>
            <p:cNvSpPr>
              <a:spLocks noChangeShapeType="1"/>
            </p:cNvSpPr>
            <p:nvPr/>
          </p:nvSpPr>
          <p:spPr bwMode="auto">
            <a:xfrm>
              <a:off x="4506" y="1000"/>
              <a:ext cx="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Line 263"/>
            <p:cNvSpPr>
              <a:spLocks noChangeShapeType="1"/>
            </p:cNvSpPr>
            <p:nvPr/>
          </p:nvSpPr>
          <p:spPr bwMode="auto">
            <a:xfrm flipV="1">
              <a:off x="4151" y="1315"/>
              <a:ext cx="1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Line 264"/>
            <p:cNvSpPr>
              <a:spLocks noChangeShapeType="1"/>
            </p:cNvSpPr>
            <p:nvPr/>
          </p:nvSpPr>
          <p:spPr bwMode="auto">
            <a:xfrm flipV="1">
              <a:off x="4151" y="2106"/>
              <a:ext cx="1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265"/>
            <p:cNvSpPr>
              <a:spLocks noChangeShapeType="1"/>
            </p:cNvSpPr>
            <p:nvPr/>
          </p:nvSpPr>
          <p:spPr bwMode="auto">
            <a:xfrm>
              <a:off x="3949" y="1969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Line 266"/>
            <p:cNvSpPr>
              <a:spLocks noChangeShapeType="1"/>
            </p:cNvSpPr>
            <p:nvPr/>
          </p:nvSpPr>
          <p:spPr bwMode="auto">
            <a:xfrm>
              <a:off x="3949" y="2001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5" name="Line 267"/>
            <p:cNvSpPr>
              <a:spLocks noChangeShapeType="1"/>
            </p:cNvSpPr>
            <p:nvPr/>
          </p:nvSpPr>
          <p:spPr bwMode="auto">
            <a:xfrm flipV="1">
              <a:off x="4151" y="1710"/>
              <a:ext cx="1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6" name="Line 268"/>
            <p:cNvSpPr>
              <a:spLocks noChangeShapeType="1"/>
            </p:cNvSpPr>
            <p:nvPr/>
          </p:nvSpPr>
          <p:spPr bwMode="auto">
            <a:xfrm>
              <a:off x="3949" y="1573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" name="Line 269"/>
            <p:cNvSpPr>
              <a:spLocks noChangeShapeType="1"/>
            </p:cNvSpPr>
            <p:nvPr/>
          </p:nvSpPr>
          <p:spPr bwMode="auto">
            <a:xfrm>
              <a:off x="3949" y="161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" name="Line 270"/>
            <p:cNvSpPr>
              <a:spLocks noChangeShapeType="1"/>
            </p:cNvSpPr>
            <p:nvPr/>
          </p:nvSpPr>
          <p:spPr bwMode="auto">
            <a:xfrm>
              <a:off x="3949" y="236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Line 271"/>
            <p:cNvSpPr>
              <a:spLocks noChangeShapeType="1"/>
            </p:cNvSpPr>
            <p:nvPr/>
          </p:nvSpPr>
          <p:spPr bwMode="auto">
            <a:xfrm flipV="1">
              <a:off x="4151" y="2501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Line 272"/>
            <p:cNvSpPr>
              <a:spLocks noChangeShapeType="1"/>
            </p:cNvSpPr>
            <p:nvPr/>
          </p:nvSpPr>
          <p:spPr bwMode="auto">
            <a:xfrm flipV="1">
              <a:off x="3949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Line 273"/>
            <p:cNvSpPr>
              <a:spLocks noChangeShapeType="1"/>
            </p:cNvSpPr>
            <p:nvPr/>
          </p:nvSpPr>
          <p:spPr bwMode="auto">
            <a:xfrm flipV="1">
              <a:off x="3949" y="1614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Line 274"/>
            <p:cNvSpPr>
              <a:spLocks noChangeShapeType="1"/>
            </p:cNvSpPr>
            <p:nvPr/>
          </p:nvSpPr>
          <p:spPr bwMode="auto">
            <a:xfrm>
              <a:off x="3909" y="2396"/>
              <a:ext cx="16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Line 275"/>
            <p:cNvSpPr>
              <a:spLocks noChangeShapeType="1"/>
            </p:cNvSpPr>
            <p:nvPr/>
          </p:nvSpPr>
          <p:spPr bwMode="auto">
            <a:xfrm>
              <a:off x="3909" y="1000"/>
              <a:ext cx="1" cy="1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Line 276"/>
            <p:cNvSpPr>
              <a:spLocks noChangeShapeType="1"/>
            </p:cNvSpPr>
            <p:nvPr/>
          </p:nvSpPr>
          <p:spPr bwMode="auto">
            <a:xfrm>
              <a:off x="3949" y="117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277"/>
            <p:cNvSpPr>
              <a:spLocks noChangeShapeType="1"/>
            </p:cNvSpPr>
            <p:nvPr/>
          </p:nvSpPr>
          <p:spPr bwMode="auto">
            <a:xfrm flipV="1">
              <a:off x="3949" y="1218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Line 278"/>
            <p:cNvSpPr>
              <a:spLocks noChangeShapeType="1"/>
            </p:cNvSpPr>
            <p:nvPr/>
          </p:nvSpPr>
          <p:spPr bwMode="auto">
            <a:xfrm>
              <a:off x="3949" y="121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" name="Line 279"/>
            <p:cNvSpPr>
              <a:spLocks noChangeShapeType="1"/>
            </p:cNvSpPr>
            <p:nvPr/>
          </p:nvSpPr>
          <p:spPr bwMode="auto">
            <a:xfrm flipH="1">
              <a:off x="3949" y="1000"/>
              <a:ext cx="5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Line 280"/>
            <p:cNvSpPr>
              <a:spLocks noChangeShapeType="1"/>
            </p:cNvSpPr>
            <p:nvPr/>
          </p:nvSpPr>
          <p:spPr bwMode="auto">
            <a:xfrm>
              <a:off x="3949" y="1000"/>
              <a:ext cx="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Freeform 281"/>
            <p:cNvSpPr>
              <a:spLocks/>
            </p:cNvSpPr>
            <p:nvPr/>
          </p:nvSpPr>
          <p:spPr bwMode="auto">
            <a:xfrm>
              <a:off x="4143" y="1380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Freeform 282"/>
            <p:cNvSpPr>
              <a:spLocks/>
            </p:cNvSpPr>
            <p:nvPr/>
          </p:nvSpPr>
          <p:spPr bwMode="auto">
            <a:xfrm>
              <a:off x="4135" y="1380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Freeform 283"/>
            <p:cNvSpPr>
              <a:spLocks/>
            </p:cNvSpPr>
            <p:nvPr/>
          </p:nvSpPr>
          <p:spPr bwMode="auto">
            <a:xfrm>
              <a:off x="4143" y="1775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Freeform 284"/>
            <p:cNvSpPr>
              <a:spLocks/>
            </p:cNvSpPr>
            <p:nvPr/>
          </p:nvSpPr>
          <p:spPr bwMode="auto">
            <a:xfrm>
              <a:off x="4135" y="1775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" name="Freeform 285"/>
            <p:cNvSpPr>
              <a:spLocks/>
            </p:cNvSpPr>
            <p:nvPr/>
          </p:nvSpPr>
          <p:spPr bwMode="auto">
            <a:xfrm>
              <a:off x="4143" y="2170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Freeform 286"/>
            <p:cNvSpPr>
              <a:spLocks/>
            </p:cNvSpPr>
            <p:nvPr/>
          </p:nvSpPr>
          <p:spPr bwMode="auto">
            <a:xfrm>
              <a:off x="4135" y="2170"/>
              <a:ext cx="24" cy="25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322917 h 3"/>
                <a:gd name="T4" fmla="*/ 0 w 3"/>
                <a:gd name="T5" fmla="*/ 684583 h 3"/>
                <a:gd name="T6" fmla="*/ 262144 w 3"/>
                <a:gd name="T7" fmla="*/ 684583 h 3"/>
                <a:gd name="T8" fmla="*/ 524288 w 3"/>
                <a:gd name="T9" fmla="*/ 1002917 h 3"/>
                <a:gd name="T10" fmla="*/ 524288 w 3"/>
                <a:gd name="T11" fmla="*/ 684583 h 3"/>
                <a:gd name="T12" fmla="*/ 786432 w 3"/>
                <a:gd name="T13" fmla="*/ 684583 h 3"/>
                <a:gd name="T14" fmla="*/ 524288 w 3"/>
                <a:gd name="T15" fmla="*/ 322917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Freeform 287"/>
            <p:cNvSpPr>
              <a:spLocks/>
            </p:cNvSpPr>
            <p:nvPr/>
          </p:nvSpPr>
          <p:spPr bwMode="auto">
            <a:xfrm>
              <a:off x="4143" y="2566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Freeform 288"/>
            <p:cNvSpPr>
              <a:spLocks/>
            </p:cNvSpPr>
            <p:nvPr/>
          </p:nvSpPr>
          <p:spPr bwMode="auto">
            <a:xfrm>
              <a:off x="4135" y="2566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Rectangle 289"/>
            <p:cNvSpPr>
              <a:spLocks noChangeArrowheads="1"/>
            </p:cNvSpPr>
            <p:nvPr/>
          </p:nvSpPr>
          <p:spPr bwMode="auto">
            <a:xfrm>
              <a:off x="4627" y="1073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Rectangle 290"/>
            <p:cNvSpPr>
              <a:spLocks noChangeArrowheads="1"/>
            </p:cNvSpPr>
            <p:nvPr/>
          </p:nvSpPr>
          <p:spPr bwMode="auto">
            <a:xfrm>
              <a:off x="4627" y="1864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" name="Rectangle 291"/>
            <p:cNvSpPr>
              <a:spLocks noChangeArrowheads="1"/>
            </p:cNvSpPr>
            <p:nvPr/>
          </p:nvSpPr>
          <p:spPr bwMode="auto">
            <a:xfrm>
              <a:off x="4627" y="1468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Rectangle 292"/>
            <p:cNvSpPr>
              <a:spLocks noChangeArrowheads="1"/>
            </p:cNvSpPr>
            <p:nvPr/>
          </p:nvSpPr>
          <p:spPr bwMode="auto">
            <a:xfrm>
              <a:off x="4627" y="2259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Rectangle 293"/>
            <p:cNvSpPr>
              <a:spLocks noChangeArrowheads="1"/>
            </p:cNvSpPr>
            <p:nvPr/>
          </p:nvSpPr>
          <p:spPr bwMode="auto">
            <a:xfrm>
              <a:off x="4070" y="1864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Rectangle 294"/>
            <p:cNvSpPr>
              <a:spLocks noChangeArrowheads="1"/>
            </p:cNvSpPr>
            <p:nvPr/>
          </p:nvSpPr>
          <p:spPr bwMode="auto">
            <a:xfrm>
              <a:off x="4070" y="1468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" name="Rectangle 295"/>
            <p:cNvSpPr>
              <a:spLocks noChangeArrowheads="1"/>
            </p:cNvSpPr>
            <p:nvPr/>
          </p:nvSpPr>
          <p:spPr bwMode="auto">
            <a:xfrm>
              <a:off x="4070" y="2259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Rectangle 296"/>
            <p:cNvSpPr>
              <a:spLocks noChangeArrowheads="1"/>
            </p:cNvSpPr>
            <p:nvPr/>
          </p:nvSpPr>
          <p:spPr bwMode="auto">
            <a:xfrm>
              <a:off x="4070" y="1073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Freeform 297"/>
            <p:cNvSpPr>
              <a:spLocks/>
            </p:cNvSpPr>
            <p:nvPr/>
          </p:nvSpPr>
          <p:spPr bwMode="auto">
            <a:xfrm>
              <a:off x="4780" y="1162"/>
              <a:ext cx="137" cy="64"/>
            </a:xfrm>
            <a:custGeom>
              <a:avLst/>
              <a:gdLst>
                <a:gd name="T0" fmla="*/ 4656469 w 17"/>
                <a:gd name="T1" fmla="*/ 524288 h 8"/>
                <a:gd name="T2" fmla="*/ 2480304 w 17"/>
                <a:gd name="T3" fmla="*/ 524288 h 8"/>
                <a:gd name="T4" fmla="*/ 2480304 w 17"/>
                <a:gd name="T5" fmla="*/ 0 h 8"/>
                <a:gd name="T6" fmla="*/ 0 w 17"/>
                <a:gd name="T7" fmla="*/ 1048576 h 8"/>
                <a:gd name="T8" fmla="*/ 2480304 w 17"/>
                <a:gd name="T9" fmla="*/ 2097152 h 8"/>
                <a:gd name="T10" fmla="*/ 2480304 w 17"/>
                <a:gd name="T11" fmla="*/ 1572864 h 8"/>
                <a:gd name="T12" fmla="*/ 4656469 w 17"/>
                <a:gd name="T13" fmla="*/ 1572864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" name="Freeform 298"/>
            <p:cNvSpPr>
              <a:spLocks/>
            </p:cNvSpPr>
            <p:nvPr/>
          </p:nvSpPr>
          <p:spPr bwMode="auto">
            <a:xfrm>
              <a:off x="4780" y="1557"/>
              <a:ext cx="137" cy="65"/>
            </a:xfrm>
            <a:custGeom>
              <a:avLst/>
              <a:gdLst>
                <a:gd name="T0" fmla="*/ 4656469 w 17"/>
                <a:gd name="T1" fmla="*/ 566410 h 8"/>
                <a:gd name="T2" fmla="*/ 2480304 w 17"/>
                <a:gd name="T3" fmla="*/ 566410 h 8"/>
                <a:gd name="T4" fmla="*/ 2480304 w 17"/>
                <a:gd name="T5" fmla="*/ 0 h 8"/>
                <a:gd name="T6" fmla="*/ 0 w 17"/>
                <a:gd name="T7" fmla="*/ 1167684 h 8"/>
                <a:gd name="T8" fmla="*/ 2480304 w 17"/>
                <a:gd name="T9" fmla="*/ 2301041 h 8"/>
                <a:gd name="T10" fmla="*/ 2480304 w 17"/>
                <a:gd name="T11" fmla="*/ 1734622 h 8"/>
                <a:gd name="T12" fmla="*/ 4656469 w 17"/>
                <a:gd name="T13" fmla="*/ 17346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" name="Freeform 299"/>
            <p:cNvSpPr>
              <a:spLocks/>
            </p:cNvSpPr>
            <p:nvPr/>
          </p:nvSpPr>
          <p:spPr bwMode="auto">
            <a:xfrm>
              <a:off x="4780" y="1952"/>
              <a:ext cx="137" cy="73"/>
            </a:xfrm>
            <a:custGeom>
              <a:avLst/>
              <a:gdLst>
                <a:gd name="T0" fmla="*/ 4656469 w 17"/>
                <a:gd name="T1" fmla="*/ 562441 h 9"/>
                <a:gd name="T2" fmla="*/ 2480304 w 17"/>
                <a:gd name="T3" fmla="*/ 562441 h 9"/>
                <a:gd name="T4" fmla="*/ 2480304 w 17"/>
                <a:gd name="T5" fmla="*/ 0 h 9"/>
                <a:gd name="T6" fmla="*/ 0 w 17"/>
                <a:gd name="T7" fmla="*/ 1125409 h 9"/>
                <a:gd name="T8" fmla="*/ 2480304 w 17"/>
                <a:gd name="T9" fmla="*/ 2562527 h 9"/>
                <a:gd name="T10" fmla="*/ 2480304 w 17"/>
                <a:gd name="T11" fmla="*/ 1718306 h 9"/>
                <a:gd name="T12" fmla="*/ 4656469 w 17"/>
                <a:gd name="T13" fmla="*/ 171830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" name="Freeform 300"/>
            <p:cNvSpPr>
              <a:spLocks/>
            </p:cNvSpPr>
            <p:nvPr/>
          </p:nvSpPr>
          <p:spPr bwMode="auto">
            <a:xfrm>
              <a:off x="4780" y="2348"/>
              <a:ext cx="137" cy="72"/>
            </a:xfrm>
            <a:custGeom>
              <a:avLst/>
              <a:gdLst>
                <a:gd name="T0" fmla="*/ 4656469 w 17"/>
                <a:gd name="T1" fmla="*/ 524288 h 9"/>
                <a:gd name="T2" fmla="*/ 2480304 w 17"/>
                <a:gd name="T3" fmla="*/ 524288 h 9"/>
                <a:gd name="T4" fmla="*/ 2480304 w 17"/>
                <a:gd name="T5" fmla="*/ 0 h 9"/>
                <a:gd name="T6" fmla="*/ 0 w 17"/>
                <a:gd name="T7" fmla="*/ 1048576 h 9"/>
                <a:gd name="T8" fmla="*/ 2480304 w 17"/>
                <a:gd name="T9" fmla="*/ 2359296 h 9"/>
                <a:gd name="T10" fmla="*/ 2480304 w 17"/>
                <a:gd name="T11" fmla="*/ 1572864 h 9"/>
                <a:gd name="T12" fmla="*/ 4656469 w 17"/>
                <a:gd name="T13" fmla="*/ 1572864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Line 301"/>
            <p:cNvSpPr>
              <a:spLocks noChangeShapeType="1"/>
            </p:cNvSpPr>
            <p:nvPr/>
          </p:nvSpPr>
          <p:spPr bwMode="auto">
            <a:xfrm flipV="1">
              <a:off x="4917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" name="Line 302"/>
            <p:cNvSpPr>
              <a:spLocks noChangeShapeType="1"/>
            </p:cNvSpPr>
            <p:nvPr/>
          </p:nvSpPr>
          <p:spPr bwMode="auto">
            <a:xfrm flipV="1">
              <a:off x="4917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Line 303"/>
            <p:cNvSpPr>
              <a:spLocks noChangeShapeType="1"/>
            </p:cNvSpPr>
            <p:nvPr/>
          </p:nvSpPr>
          <p:spPr bwMode="auto">
            <a:xfrm flipV="1">
              <a:off x="4917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" name="Freeform 304"/>
            <p:cNvSpPr>
              <a:spLocks/>
            </p:cNvSpPr>
            <p:nvPr/>
          </p:nvSpPr>
          <p:spPr bwMode="auto">
            <a:xfrm>
              <a:off x="4901" y="2673"/>
              <a:ext cx="76" cy="137"/>
            </a:xfrm>
            <a:custGeom>
              <a:avLst/>
              <a:gdLst>
                <a:gd name="T0" fmla="*/ 732201 w 9"/>
                <a:gd name="T1" fmla="*/ 0 h 17"/>
                <a:gd name="T2" fmla="*/ 732201 w 9"/>
                <a:gd name="T3" fmla="*/ 2176229 h 17"/>
                <a:gd name="T4" fmla="*/ 0 w 9"/>
                <a:gd name="T5" fmla="*/ 2176229 h 17"/>
                <a:gd name="T6" fmla="*/ 1459614 w 9"/>
                <a:gd name="T7" fmla="*/ 4656469 h 17"/>
                <a:gd name="T8" fmla="*/ 3264293 w 9"/>
                <a:gd name="T9" fmla="*/ 2176229 h 17"/>
                <a:gd name="T10" fmla="*/ 2532100 w 9"/>
                <a:gd name="T11" fmla="*/ 2176229 h 17"/>
                <a:gd name="T12" fmla="*/ 2532100 w 9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7"/>
                <a:gd name="T23" fmla="*/ 9 w 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7">
                  <a:moveTo>
                    <a:pt x="2" y="0"/>
                  </a:moveTo>
                  <a:lnTo>
                    <a:pt x="2" y="8"/>
                  </a:lnTo>
                  <a:lnTo>
                    <a:pt x="0" y="8"/>
                  </a:lnTo>
                  <a:lnTo>
                    <a:pt x="4" y="17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" name="Line 305"/>
            <p:cNvSpPr>
              <a:spLocks noChangeShapeType="1"/>
            </p:cNvSpPr>
            <p:nvPr/>
          </p:nvSpPr>
          <p:spPr bwMode="auto">
            <a:xfrm flipV="1">
              <a:off x="4917" y="2396"/>
              <a:ext cx="1" cy="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" name="Line 306"/>
            <p:cNvSpPr>
              <a:spLocks noChangeShapeType="1"/>
            </p:cNvSpPr>
            <p:nvPr/>
          </p:nvSpPr>
          <p:spPr bwMode="auto">
            <a:xfrm flipV="1">
              <a:off x="4958" y="1178"/>
              <a:ext cx="1" cy="15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Line 307"/>
            <p:cNvSpPr>
              <a:spLocks noChangeShapeType="1"/>
            </p:cNvSpPr>
            <p:nvPr/>
          </p:nvSpPr>
          <p:spPr bwMode="auto">
            <a:xfrm flipH="1">
              <a:off x="4912" y="1175"/>
              <a:ext cx="4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" name="Freeform 308"/>
            <p:cNvSpPr>
              <a:spLocks/>
            </p:cNvSpPr>
            <p:nvPr/>
          </p:nvSpPr>
          <p:spPr bwMode="auto">
            <a:xfrm>
              <a:off x="4223" y="1162"/>
              <a:ext cx="138" cy="64"/>
            </a:xfrm>
            <a:custGeom>
              <a:avLst/>
              <a:gdLst>
                <a:gd name="T0" fmla="*/ 4863534 w 17"/>
                <a:gd name="T1" fmla="*/ 524288 h 8"/>
                <a:gd name="T2" fmla="*/ 2575088 w 17"/>
                <a:gd name="T3" fmla="*/ 524288 h 8"/>
                <a:gd name="T4" fmla="*/ 2575088 w 17"/>
                <a:gd name="T5" fmla="*/ 0 h 8"/>
                <a:gd name="T6" fmla="*/ 0 w 17"/>
                <a:gd name="T7" fmla="*/ 1048576 h 8"/>
                <a:gd name="T8" fmla="*/ 2575088 w 17"/>
                <a:gd name="T9" fmla="*/ 2097152 h 8"/>
                <a:gd name="T10" fmla="*/ 2575088 w 17"/>
                <a:gd name="T11" fmla="*/ 1572864 h 8"/>
                <a:gd name="T12" fmla="*/ 4863534 w 17"/>
                <a:gd name="T13" fmla="*/ 1572864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Freeform 309"/>
            <p:cNvSpPr>
              <a:spLocks/>
            </p:cNvSpPr>
            <p:nvPr/>
          </p:nvSpPr>
          <p:spPr bwMode="auto">
            <a:xfrm>
              <a:off x="4223" y="1557"/>
              <a:ext cx="138" cy="65"/>
            </a:xfrm>
            <a:custGeom>
              <a:avLst/>
              <a:gdLst>
                <a:gd name="T0" fmla="*/ 4863534 w 17"/>
                <a:gd name="T1" fmla="*/ 566410 h 8"/>
                <a:gd name="T2" fmla="*/ 2575088 w 17"/>
                <a:gd name="T3" fmla="*/ 566410 h 8"/>
                <a:gd name="T4" fmla="*/ 2575088 w 17"/>
                <a:gd name="T5" fmla="*/ 0 h 8"/>
                <a:gd name="T6" fmla="*/ 0 w 17"/>
                <a:gd name="T7" fmla="*/ 1167684 h 8"/>
                <a:gd name="T8" fmla="*/ 2575088 w 17"/>
                <a:gd name="T9" fmla="*/ 2301041 h 8"/>
                <a:gd name="T10" fmla="*/ 2575088 w 17"/>
                <a:gd name="T11" fmla="*/ 1734622 h 8"/>
                <a:gd name="T12" fmla="*/ 4863534 w 17"/>
                <a:gd name="T13" fmla="*/ 17346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" name="Freeform 310"/>
            <p:cNvSpPr>
              <a:spLocks/>
            </p:cNvSpPr>
            <p:nvPr/>
          </p:nvSpPr>
          <p:spPr bwMode="auto">
            <a:xfrm>
              <a:off x="4223" y="1952"/>
              <a:ext cx="138" cy="73"/>
            </a:xfrm>
            <a:custGeom>
              <a:avLst/>
              <a:gdLst>
                <a:gd name="T0" fmla="*/ 4863534 w 17"/>
                <a:gd name="T1" fmla="*/ 562441 h 9"/>
                <a:gd name="T2" fmla="*/ 2575088 w 17"/>
                <a:gd name="T3" fmla="*/ 562441 h 9"/>
                <a:gd name="T4" fmla="*/ 2575088 w 17"/>
                <a:gd name="T5" fmla="*/ 0 h 9"/>
                <a:gd name="T6" fmla="*/ 0 w 17"/>
                <a:gd name="T7" fmla="*/ 1125409 h 9"/>
                <a:gd name="T8" fmla="*/ 2575088 w 17"/>
                <a:gd name="T9" fmla="*/ 2562527 h 9"/>
                <a:gd name="T10" fmla="*/ 2575088 w 17"/>
                <a:gd name="T11" fmla="*/ 1718306 h 9"/>
                <a:gd name="T12" fmla="*/ 4863534 w 17"/>
                <a:gd name="T13" fmla="*/ 171830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Freeform 311"/>
            <p:cNvSpPr>
              <a:spLocks/>
            </p:cNvSpPr>
            <p:nvPr/>
          </p:nvSpPr>
          <p:spPr bwMode="auto">
            <a:xfrm>
              <a:off x="4223" y="2348"/>
              <a:ext cx="138" cy="72"/>
            </a:xfrm>
            <a:custGeom>
              <a:avLst/>
              <a:gdLst>
                <a:gd name="T0" fmla="*/ 4863534 w 17"/>
                <a:gd name="T1" fmla="*/ 524288 h 9"/>
                <a:gd name="T2" fmla="*/ 2575088 w 17"/>
                <a:gd name="T3" fmla="*/ 524288 h 9"/>
                <a:gd name="T4" fmla="*/ 2575088 w 17"/>
                <a:gd name="T5" fmla="*/ 0 h 9"/>
                <a:gd name="T6" fmla="*/ 0 w 17"/>
                <a:gd name="T7" fmla="*/ 1048576 h 9"/>
                <a:gd name="T8" fmla="*/ 2575088 w 17"/>
                <a:gd name="T9" fmla="*/ 2359296 h 9"/>
                <a:gd name="T10" fmla="*/ 2575088 w 17"/>
                <a:gd name="T11" fmla="*/ 1572864 h 9"/>
                <a:gd name="T12" fmla="*/ 4863534 w 17"/>
                <a:gd name="T13" fmla="*/ 1572864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Line 312"/>
            <p:cNvSpPr>
              <a:spLocks noChangeShapeType="1"/>
            </p:cNvSpPr>
            <p:nvPr/>
          </p:nvSpPr>
          <p:spPr bwMode="auto">
            <a:xfrm flipV="1">
              <a:off x="4361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Line 313"/>
            <p:cNvSpPr>
              <a:spLocks noChangeShapeType="1"/>
            </p:cNvSpPr>
            <p:nvPr/>
          </p:nvSpPr>
          <p:spPr bwMode="auto">
            <a:xfrm flipV="1">
              <a:off x="4361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Line 314"/>
            <p:cNvSpPr>
              <a:spLocks noChangeShapeType="1"/>
            </p:cNvSpPr>
            <p:nvPr/>
          </p:nvSpPr>
          <p:spPr bwMode="auto">
            <a:xfrm flipV="1">
              <a:off x="4361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Freeform 315"/>
            <p:cNvSpPr>
              <a:spLocks/>
            </p:cNvSpPr>
            <p:nvPr/>
          </p:nvSpPr>
          <p:spPr bwMode="auto">
            <a:xfrm>
              <a:off x="4343" y="2673"/>
              <a:ext cx="77" cy="137"/>
            </a:xfrm>
            <a:custGeom>
              <a:avLst/>
              <a:gdLst>
                <a:gd name="T0" fmla="*/ 777135 w 9"/>
                <a:gd name="T1" fmla="*/ 0 h 17"/>
                <a:gd name="T2" fmla="*/ 777135 w 9"/>
                <a:gd name="T3" fmla="*/ 2176229 h 17"/>
                <a:gd name="T4" fmla="*/ 0 w 9"/>
                <a:gd name="T5" fmla="*/ 2176229 h 17"/>
                <a:gd name="T6" fmla="*/ 1971431 w 9"/>
                <a:gd name="T7" fmla="*/ 4656469 h 17"/>
                <a:gd name="T8" fmla="*/ 3530758 w 9"/>
                <a:gd name="T9" fmla="*/ 2176229 h 17"/>
                <a:gd name="T10" fmla="*/ 2748566 w 9"/>
                <a:gd name="T11" fmla="*/ 2176229 h 17"/>
                <a:gd name="T12" fmla="*/ 2748566 w 9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7"/>
                <a:gd name="T23" fmla="*/ 9 w 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7">
                  <a:moveTo>
                    <a:pt x="2" y="0"/>
                  </a:moveTo>
                  <a:lnTo>
                    <a:pt x="2" y="8"/>
                  </a:lnTo>
                  <a:lnTo>
                    <a:pt x="0" y="8"/>
                  </a:lnTo>
                  <a:lnTo>
                    <a:pt x="5" y="17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Line 316"/>
            <p:cNvSpPr>
              <a:spLocks noChangeShapeType="1"/>
            </p:cNvSpPr>
            <p:nvPr/>
          </p:nvSpPr>
          <p:spPr bwMode="auto">
            <a:xfrm flipV="1">
              <a:off x="4361" y="2396"/>
              <a:ext cx="1" cy="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" name="Line 317"/>
            <p:cNvSpPr>
              <a:spLocks noChangeShapeType="1"/>
            </p:cNvSpPr>
            <p:nvPr/>
          </p:nvSpPr>
          <p:spPr bwMode="auto">
            <a:xfrm flipV="1">
              <a:off x="4401" y="1178"/>
              <a:ext cx="1" cy="15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" name="Line 318"/>
            <p:cNvSpPr>
              <a:spLocks noChangeShapeType="1"/>
            </p:cNvSpPr>
            <p:nvPr/>
          </p:nvSpPr>
          <p:spPr bwMode="auto">
            <a:xfrm flipH="1">
              <a:off x="4353" y="1175"/>
              <a:ext cx="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" name="Line 319"/>
            <p:cNvSpPr>
              <a:spLocks noChangeShapeType="1"/>
            </p:cNvSpPr>
            <p:nvPr/>
          </p:nvSpPr>
          <p:spPr bwMode="auto">
            <a:xfrm flipH="1">
              <a:off x="3381" y="998"/>
              <a:ext cx="53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" name="Freeform 320"/>
            <p:cNvSpPr>
              <a:spLocks/>
            </p:cNvSpPr>
            <p:nvPr/>
          </p:nvSpPr>
          <p:spPr bwMode="auto">
            <a:xfrm>
              <a:off x="3885" y="960"/>
              <a:ext cx="621" cy="40"/>
            </a:xfrm>
            <a:custGeom>
              <a:avLst/>
              <a:gdLst>
                <a:gd name="T0" fmla="*/ 21186842 w 77"/>
                <a:gd name="T1" fmla="*/ 1310720 h 5"/>
                <a:gd name="T2" fmla="*/ 21186842 w 77"/>
                <a:gd name="T3" fmla="*/ 0 h 5"/>
                <a:gd name="T4" fmla="*/ 0 w 77"/>
                <a:gd name="T5" fmla="*/ 0 h 5"/>
                <a:gd name="T6" fmla="*/ 0 60000 65536"/>
                <a:gd name="T7" fmla="*/ 0 60000 65536"/>
                <a:gd name="T8" fmla="*/ 0 60000 65536"/>
                <a:gd name="T9" fmla="*/ 0 w 77"/>
                <a:gd name="T10" fmla="*/ 0 h 5"/>
                <a:gd name="T11" fmla="*/ 77 w 77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" h="5">
                  <a:moveTo>
                    <a:pt x="77" y="5"/>
                  </a:moveTo>
                  <a:lnTo>
                    <a:pt x="77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" name="Rectangle 321"/>
            <p:cNvSpPr>
              <a:spLocks noChangeArrowheads="1"/>
            </p:cNvSpPr>
            <p:nvPr/>
          </p:nvSpPr>
          <p:spPr bwMode="auto">
            <a:xfrm>
              <a:off x="2005" y="1331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0" name="Rectangle 322"/>
            <p:cNvSpPr>
              <a:spLocks noChangeArrowheads="1"/>
            </p:cNvSpPr>
            <p:nvPr/>
          </p:nvSpPr>
          <p:spPr bwMode="auto">
            <a:xfrm>
              <a:off x="2053" y="1372"/>
              <a:ext cx="5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20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1" name="Rectangle 323"/>
            <p:cNvSpPr>
              <a:spLocks noChangeArrowheads="1"/>
            </p:cNvSpPr>
            <p:nvPr/>
          </p:nvSpPr>
          <p:spPr bwMode="auto">
            <a:xfrm>
              <a:off x="3199" y="2864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2" name="Rectangle 324"/>
            <p:cNvSpPr>
              <a:spLocks noChangeArrowheads="1"/>
            </p:cNvSpPr>
            <p:nvPr/>
          </p:nvSpPr>
          <p:spPr bwMode="auto">
            <a:xfrm>
              <a:off x="3247" y="2913"/>
              <a:ext cx="12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31-24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3" name="Rectangle 325"/>
            <p:cNvSpPr>
              <a:spLocks noChangeArrowheads="1"/>
            </p:cNvSpPr>
            <p:nvPr/>
          </p:nvSpPr>
          <p:spPr bwMode="auto">
            <a:xfrm>
              <a:off x="4885" y="2864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4" name="Rectangle 326"/>
            <p:cNvSpPr>
              <a:spLocks noChangeArrowheads="1"/>
            </p:cNvSpPr>
            <p:nvPr/>
          </p:nvSpPr>
          <p:spPr bwMode="auto">
            <a:xfrm>
              <a:off x="4933" y="2913"/>
              <a:ext cx="70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7-0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5" name="Rectangle 327"/>
            <p:cNvSpPr>
              <a:spLocks noChangeArrowheads="1"/>
            </p:cNvSpPr>
            <p:nvPr/>
          </p:nvSpPr>
          <p:spPr bwMode="auto">
            <a:xfrm>
              <a:off x="3756" y="2864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6" name="Rectangle 328"/>
            <p:cNvSpPr>
              <a:spLocks noChangeArrowheads="1"/>
            </p:cNvSpPr>
            <p:nvPr/>
          </p:nvSpPr>
          <p:spPr bwMode="auto">
            <a:xfrm>
              <a:off x="3804" y="2913"/>
              <a:ext cx="12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23-16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7" name="Rectangle 329"/>
            <p:cNvSpPr>
              <a:spLocks noChangeArrowheads="1"/>
            </p:cNvSpPr>
            <p:nvPr/>
          </p:nvSpPr>
          <p:spPr bwMode="auto">
            <a:xfrm>
              <a:off x="4336" y="2864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" name="Rectangle 330"/>
            <p:cNvSpPr>
              <a:spLocks noChangeArrowheads="1"/>
            </p:cNvSpPr>
            <p:nvPr/>
          </p:nvSpPr>
          <p:spPr bwMode="auto">
            <a:xfrm>
              <a:off x="4393" y="2913"/>
              <a:ext cx="97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15-8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9" name="Line 331"/>
            <p:cNvSpPr>
              <a:spLocks noChangeShapeType="1"/>
            </p:cNvSpPr>
            <p:nvPr/>
          </p:nvSpPr>
          <p:spPr bwMode="auto">
            <a:xfrm flipV="1">
              <a:off x="2496" y="2112"/>
              <a:ext cx="0" cy="9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" name="Line 332"/>
            <p:cNvSpPr>
              <a:spLocks noChangeShapeType="1"/>
            </p:cNvSpPr>
            <p:nvPr/>
          </p:nvSpPr>
          <p:spPr bwMode="auto">
            <a:xfrm>
              <a:off x="2352" y="2208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1" name="Group 333"/>
          <p:cNvGrpSpPr>
            <a:grpSpLocks/>
          </p:cNvGrpSpPr>
          <p:nvPr/>
        </p:nvGrpSpPr>
        <p:grpSpPr bwMode="auto">
          <a:xfrm>
            <a:off x="3824288" y="1600200"/>
            <a:ext cx="3606800" cy="2274888"/>
            <a:chOff x="2508" y="1054"/>
            <a:chExt cx="2272" cy="1433"/>
          </a:xfrm>
        </p:grpSpPr>
        <p:sp>
          <p:nvSpPr>
            <p:cNvPr id="362" name="Rectangle 334"/>
            <p:cNvSpPr>
              <a:spLocks noChangeArrowheads="1"/>
            </p:cNvSpPr>
            <p:nvPr/>
          </p:nvSpPr>
          <p:spPr bwMode="auto">
            <a:xfrm>
              <a:off x="2508" y="1167"/>
              <a:ext cx="153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Rectangle 335"/>
            <p:cNvSpPr>
              <a:spLocks noChangeArrowheads="1"/>
            </p:cNvSpPr>
            <p:nvPr/>
          </p:nvSpPr>
          <p:spPr bwMode="auto">
            <a:xfrm rot="5400000">
              <a:off x="2577" y="1111"/>
              <a:ext cx="147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" name="Rectangle 336"/>
            <p:cNvSpPr>
              <a:spLocks noChangeArrowheads="1"/>
            </p:cNvSpPr>
            <p:nvPr/>
          </p:nvSpPr>
          <p:spPr bwMode="auto">
            <a:xfrm>
              <a:off x="2647" y="1054"/>
              <a:ext cx="2013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" name="Rectangle 337"/>
            <p:cNvSpPr>
              <a:spLocks noChangeArrowheads="1"/>
            </p:cNvSpPr>
            <p:nvPr/>
          </p:nvSpPr>
          <p:spPr bwMode="auto">
            <a:xfrm rot="5400000">
              <a:off x="2257" y="1759"/>
              <a:ext cx="1416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Rectangle 338"/>
            <p:cNvSpPr>
              <a:spLocks noChangeArrowheads="1"/>
            </p:cNvSpPr>
            <p:nvPr/>
          </p:nvSpPr>
          <p:spPr bwMode="auto">
            <a:xfrm rot="5400000">
              <a:off x="2811" y="1759"/>
              <a:ext cx="1416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Rectangle 339"/>
            <p:cNvSpPr>
              <a:spLocks noChangeArrowheads="1"/>
            </p:cNvSpPr>
            <p:nvPr/>
          </p:nvSpPr>
          <p:spPr bwMode="auto">
            <a:xfrm rot="5400000">
              <a:off x="3380" y="1759"/>
              <a:ext cx="1416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Rectangle 340"/>
            <p:cNvSpPr>
              <a:spLocks noChangeArrowheads="1"/>
            </p:cNvSpPr>
            <p:nvPr/>
          </p:nvSpPr>
          <p:spPr bwMode="auto">
            <a:xfrm rot="5400000">
              <a:off x="3935" y="1759"/>
              <a:ext cx="1416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Rectangle 341"/>
            <p:cNvSpPr>
              <a:spLocks noChangeArrowheads="1"/>
            </p:cNvSpPr>
            <p:nvPr/>
          </p:nvSpPr>
          <p:spPr bwMode="auto">
            <a:xfrm>
              <a:off x="2975" y="1274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Rectangle 342"/>
            <p:cNvSpPr>
              <a:spLocks noChangeArrowheads="1"/>
            </p:cNvSpPr>
            <p:nvPr/>
          </p:nvSpPr>
          <p:spPr bwMode="auto">
            <a:xfrm>
              <a:off x="2975" y="1666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" name="Rectangle 343"/>
            <p:cNvSpPr>
              <a:spLocks noChangeArrowheads="1"/>
            </p:cNvSpPr>
            <p:nvPr/>
          </p:nvSpPr>
          <p:spPr bwMode="auto">
            <a:xfrm>
              <a:off x="2975" y="2062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Rectangle 344"/>
            <p:cNvSpPr>
              <a:spLocks noChangeArrowheads="1"/>
            </p:cNvSpPr>
            <p:nvPr/>
          </p:nvSpPr>
          <p:spPr bwMode="auto">
            <a:xfrm>
              <a:off x="2975" y="2452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Rectangle 345"/>
            <p:cNvSpPr>
              <a:spLocks noChangeArrowheads="1"/>
            </p:cNvSpPr>
            <p:nvPr/>
          </p:nvSpPr>
          <p:spPr bwMode="auto">
            <a:xfrm>
              <a:off x="3523" y="1273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" name="Rectangle 346"/>
            <p:cNvSpPr>
              <a:spLocks noChangeArrowheads="1"/>
            </p:cNvSpPr>
            <p:nvPr/>
          </p:nvSpPr>
          <p:spPr bwMode="auto">
            <a:xfrm>
              <a:off x="3523" y="1665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Rectangle 347"/>
            <p:cNvSpPr>
              <a:spLocks noChangeArrowheads="1"/>
            </p:cNvSpPr>
            <p:nvPr/>
          </p:nvSpPr>
          <p:spPr bwMode="auto">
            <a:xfrm>
              <a:off x="3523" y="2061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Rectangle 348"/>
            <p:cNvSpPr>
              <a:spLocks noChangeArrowheads="1"/>
            </p:cNvSpPr>
            <p:nvPr/>
          </p:nvSpPr>
          <p:spPr bwMode="auto">
            <a:xfrm>
              <a:off x="3523" y="2451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" name="Rectangle 349"/>
            <p:cNvSpPr>
              <a:spLocks noChangeArrowheads="1"/>
            </p:cNvSpPr>
            <p:nvPr/>
          </p:nvSpPr>
          <p:spPr bwMode="auto">
            <a:xfrm>
              <a:off x="4096" y="1273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Rectangle 350"/>
            <p:cNvSpPr>
              <a:spLocks noChangeArrowheads="1"/>
            </p:cNvSpPr>
            <p:nvPr/>
          </p:nvSpPr>
          <p:spPr bwMode="auto">
            <a:xfrm>
              <a:off x="4096" y="1668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Rectangle 351"/>
            <p:cNvSpPr>
              <a:spLocks noChangeArrowheads="1"/>
            </p:cNvSpPr>
            <p:nvPr/>
          </p:nvSpPr>
          <p:spPr bwMode="auto">
            <a:xfrm>
              <a:off x="4096" y="2064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" name="Rectangle 352"/>
            <p:cNvSpPr>
              <a:spLocks noChangeArrowheads="1"/>
            </p:cNvSpPr>
            <p:nvPr/>
          </p:nvSpPr>
          <p:spPr bwMode="auto">
            <a:xfrm>
              <a:off x="4096" y="2454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Rectangle 353"/>
            <p:cNvSpPr>
              <a:spLocks noChangeArrowheads="1"/>
            </p:cNvSpPr>
            <p:nvPr/>
          </p:nvSpPr>
          <p:spPr bwMode="auto">
            <a:xfrm>
              <a:off x="4654" y="1273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Rectangle 354"/>
            <p:cNvSpPr>
              <a:spLocks noChangeArrowheads="1"/>
            </p:cNvSpPr>
            <p:nvPr/>
          </p:nvSpPr>
          <p:spPr bwMode="auto">
            <a:xfrm>
              <a:off x="4654" y="1668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" name="Rectangle 355"/>
            <p:cNvSpPr>
              <a:spLocks noChangeArrowheads="1"/>
            </p:cNvSpPr>
            <p:nvPr/>
          </p:nvSpPr>
          <p:spPr bwMode="auto">
            <a:xfrm>
              <a:off x="4654" y="2064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Rectangle 356"/>
            <p:cNvSpPr>
              <a:spLocks noChangeArrowheads="1"/>
            </p:cNvSpPr>
            <p:nvPr/>
          </p:nvSpPr>
          <p:spPr bwMode="auto">
            <a:xfrm>
              <a:off x="4654" y="2454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5" name="Group 357"/>
          <p:cNvGrpSpPr>
            <a:grpSpLocks/>
          </p:cNvGrpSpPr>
          <p:nvPr/>
        </p:nvGrpSpPr>
        <p:grpSpPr bwMode="auto">
          <a:xfrm>
            <a:off x="5029200" y="1905000"/>
            <a:ext cx="2947988" cy="2614613"/>
            <a:chOff x="3264" y="1251"/>
            <a:chExt cx="1857" cy="1647"/>
          </a:xfrm>
        </p:grpSpPr>
        <p:sp>
          <p:nvSpPr>
            <p:cNvPr id="386" name="Rectangle 358"/>
            <p:cNvSpPr>
              <a:spLocks noChangeArrowheads="1"/>
            </p:cNvSpPr>
            <p:nvPr/>
          </p:nvSpPr>
          <p:spPr bwMode="auto">
            <a:xfrm>
              <a:off x="3312" y="1271"/>
              <a:ext cx="116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AutoShape 359"/>
            <p:cNvSpPr>
              <a:spLocks noChangeArrowheads="1"/>
            </p:cNvSpPr>
            <p:nvPr/>
          </p:nvSpPr>
          <p:spPr bwMode="auto">
            <a:xfrm rot="-5400000">
              <a:off x="3267" y="1248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" name="Rectangle 360"/>
            <p:cNvSpPr>
              <a:spLocks noChangeArrowheads="1"/>
            </p:cNvSpPr>
            <p:nvPr/>
          </p:nvSpPr>
          <p:spPr bwMode="auto">
            <a:xfrm>
              <a:off x="3314" y="1669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" name="AutoShape 361"/>
            <p:cNvSpPr>
              <a:spLocks noChangeArrowheads="1"/>
            </p:cNvSpPr>
            <p:nvPr/>
          </p:nvSpPr>
          <p:spPr bwMode="auto">
            <a:xfrm rot="-5400000">
              <a:off x="3269" y="1646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Rectangle 362"/>
            <p:cNvSpPr>
              <a:spLocks noChangeArrowheads="1"/>
            </p:cNvSpPr>
            <p:nvPr/>
          </p:nvSpPr>
          <p:spPr bwMode="auto">
            <a:xfrm>
              <a:off x="3313" y="2061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AutoShape 363"/>
            <p:cNvSpPr>
              <a:spLocks noChangeArrowheads="1"/>
            </p:cNvSpPr>
            <p:nvPr/>
          </p:nvSpPr>
          <p:spPr bwMode="auto">
            <a:xfrm rot="-5400000">
              <a:off x="3268" y="2044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Rectangle 364"/>
            <p:cNvSpPr>
              <a:spLocks noChangeArrowheads="1"/>
            </p:cNvSpPr>
            <p:nvPr/>
          </p:nvSpPr>
          <p:spPr bwMode="auto">
            <a:xfrm>
              <a:off x="3315" y="2456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AutoShape 365"/>
            <p:cNvSpPr>
              <a:spLocks noChangeArrowheads="1"/>
            </p:cNvSpPr>
            <p:nvPr/>
          </p:nvSpPr>
          <p:spPr bwMode="auto">
            <a:xfrm rot="-5400000">
              <a:off x="3270" y="2439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Rectangle 366"/>
            <p:cNvSpPr>
              <a:spLocks noChangeArrowheads="1"/>
            </p:cNvSpPr>
            <p:nvPr/>
          </p:nvSpPr>
          <p:spPr bwMode="auto">
            <a:xfrm rot="5400000">
              <a:off x="2630" y="2041"/>
              <a:ext cx="1572" cy="33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" name="AutoShape 367"/>
            <p:cNvSpPr>
              <a:spLocks noChangeArrowheads="1"/>
            </p:cNvSpPr>
            <p:nvPr/>
          </p:nvSpPr>
          <p:spPr bwMode="auto">
            <a:xfrm rot="10800000">
              <a:off x="3383" y="2831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Rectangle 368"/>
            <p:cNvSpPr>
              <a:spLocks noChangeArrowheads="1"/>
            </p:cNvSpPr>
            <p:nvPr/>
          </p:nvSpPr>
          <p:spPr bwMode="auto">
            <a:xfrm rot="5400000">
              <a:off x="3190" y="2040"/>
              <a:ext cx="1572" cy="33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AutoShape 369"/>
            <p:cNvSpPr>
              <a:spLocks noChangeArrowheads="1"/>
            </p:cNvSpPr>
            <p:nvPr/>
          </p:nvSpPr>
          <p:spPr bwMode="auto">
            <a:xfrm rot="10800000">
              <a:off x="3943" y="283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Rectangle 370"/>
            <p:cNvSpPr>
              <a:spLocks noChangeArrowheads="1"/>
            </p:cNvSpPr>
            <p:nvPr/>
          </p:nvSpPr>
          <p:spPr bwMode="auto">
            <a:xfrm rot="5400000">
              <a:off x="3754" y="2043"/>
              <a:ext cx="1572" cy="33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AutoShape 371"/>
            <p:cNvSpPr>
              <a:spLocks noChangeArrowheads="1"/>
            </p:cNvSpPr>
            <p:nvPr/>
          </p:nvSpPr>
          <p:spPr bwMode="auto">
            <a:xfrm rot="10800000">
              <a:off x="4507" y="2833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Rectangle 372"/>
            <p:cNvSpPr>
              <a:spLocks noChangeArrowheads="1"/>
            </p:cNvSpPr>
            <p:nvPr/>
          </p:nvSpPr>
          <p:spPr bwMode="auto">
            <a:xfrm rot="5400000">
              <a:off x="4309" y="2040"/>
              <a:ext cx="1572" cy="33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AutoShape 373"/>
            <p:cNvSpPr>
              <a:spLocks noChangeArrowheads="1"/>
            </p:cNvSpPr>
            <p:nvPr/>
          </p:nvSpPr>
          <p:spPr bwMode="auto">
            <a:xfrm rot="10800000">
              <a:off x="5062" y="283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Rectangle 374"/>
            <p:cNvSpPr>
              <a:spLocks noChangeArrowheads="1"/>
            </p:cNvSpPr>
            <p:nvPr/>
          </p:nvSpPr>
          <p:spPr bwMode="auto">
            <a:xfrm>
              <a:off x="3863" y="1273"/>
              <a:ext cx="116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AutoShape 375"/>
            <p:cNvSpPr>
              <a:spLocks noChangeArrowheads="1"/>
            </p:cNvSpPr>
            <p:nvPr/>
          </p:nvSpPr>
          <p:spPr bwMode="auto">
            <a:xfrm rot="-5400000">
              <a:off x="3818" y="125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" name="Rectangle 376"/>
            <p:cNvSpPr>
              <a:spLocks noChangeArrowheads="1"/>
            </p:cNvSpPr>
            <p:nvPr/>
          </p:nvSpPr>
          <p:spPr bwMode="auto">
            <a:xfrm>
              <a:off x="3865" y="1665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AutoShape 377"/>
            <p:cNvSpPr>
              <a:spLocks noChangeArrowheads="1"/>
            </p:cNvSpPr>
            <p:nvPr/>
          </p:nvSpPr>
          <p:spPr bwMode="auto">
            <a:xfrm rot="-5400000">
              <a:off x="3820" y="1648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" name="Rectangle 378"/>
            <p:cNvSpPr>
              <a:spLocks noChangeArrowheads="1"/>
            </p:cNvSpPr>
            <p:nvPr/>
          </p:nvSpPr>
          <p:spPr bwMode="auto">
            <a:xfrm>
              <a:off x="3864" y="2063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" name="AutoShape 379"/>
            <p:cNvSpPr>
              <a:spLocks noChangeArrowheads="1"/>
            </p:cNvSpPr>
            <p:nvPr/>
          </p:nvSpPr>
          <p:spPr bwMode="auto">
            <a:xfrm rot="-5400000">
              <a:off x="3819" y="2046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Rectangle 380"/>
            <p:cNvSpPr>
              <a:spLocks noChangeArrowheads="1"/>
            </p:cNvSpPr>
            <p:nvPr/>
          </p:nvSpPr>
          <p:spPr bwMode="auto">
            <a:xfrm>
              <a:off x="3866" y="245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" name="AutoShape 381"/>
            <p:cNvSpPr>
              <a:spLocks noChangeArrowheads="1"/>
            </p:cNvSpPr>
            <p:nvPr/>
          </p:nvSpPr>
          <p:spPr bwMode="auto">
            <a:xfrm rot="-5400000">
              <a:off x="3821" y="2441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" name="Rectangle 382"/>
            <p:cNvSpPr>
              <a:spLocks noChangeArrowheads="1"/>
            </p:cNvSpPr>
            <p:nvPr/>
          </p:nvSpPr>
          <p:spPr bwMode="auto">
            <a:xfrm>
              <a:off x="4433" y="1273"/>
              <a:ext cx="116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AutoShape 383"/>
            <p:cNvSpPr>
              <a:spLocks noChangeArrowheads="1"/>
            </p:cNvSpPr>
            <p:nvPr/>
          </p:nvSpPr>
          <p:spPr bwMode="auto">
            <a:xfrm rot="-5400000">
              <a:off x="4388" y="125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Rectangle 384"/>
            <p:cNvSpPr>
              <a:spLocks noChangeArrowheads="1"/>
            </p:cNvSpPr>
            <p:nvPr/>
          </p:nvSpPr>
          <p:spPr bwMode="auto">
            <a:xfrm>
              <a:off x="4435" y="166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" name="AutoShape 385"/>
            <p:cNvSpPr>
              <a:spLocks noChangeArrowheads="1"/>
            </p:cNvSpPr>
            <p:nvPr/>
          </p:nvSpPr>
          <p:spPr bwMode="auto">
            <a:xfrm rot="-5400000">
              <a:off x="4390" y="1648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Rectangle 386"/>
            <p:cNvSpPr>
              <a:spLocks noChangeArrowheads="1"/>
            </p:cNvSpPr>
            <p:nvPr/>
          </p:nvSpPr>
          <p:spPr bwMode="auto">
            <a:xfrm>
              <a:off x="4434" y="2063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" name="AutoShape 387"/>
            <p:cNvSpPr>
              <a:spLocks noChangeArrowheads="1"/>
            </p:cNvSpPr>
            <p:nvPr/>
          </p:nvSpPr>
          <p:spPr bwMode="auto">
            <a:xfrm rot="-5400000">
              <a:off x="4389" y="2046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" name="Rectangle 388"/>
            <p:cNvSpPr>
              <a:spLocks noChangeArrowheads="1"/>
            </p:cNvSpPr>
            <p:nvPr/>
          </p:nvSpPr>
          <p:spPr bwMode="auto">
            <a:xfrm>
              <a:off x="4436" y="245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AutoShape 389"/>
            <p:cNvSpPr>
              <a:spLocks noChangeArrowheads="1"/>
            </p:cNvSpPr>
            <p:nvPr/>
          </p:nvSpPr>
          <p:spPr bwMode="auto">
            <a:xfrm rot="-5400000">
              <a:off x="4391" y="2441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" name="Rectangle 390"/>
            <p:cNvSpPr>
              <a:spLocks noChangeArrowheads="1"/>
            </p:cNvSpPr>
            <p:nvPr/>
          </p:nvSpPr>
          <p:spPr bwMode="auto">
            <a:xfrm>
              <a:off x="4988" y="1273"/>
              <a:ext cx="116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" name="AutoShape 391"/>
            <p:cNvSpPr>
              <a:spLocks noChangeArrowheads="1"/>
            </p:cNvSpPr>
            <p:nvPr/>
          </p:nvSpPr>
          <p:spPr bwMode="auto">
            <a:xfrm rot="-5400000">
              <a:off x="4943" y="125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Rectangle 392"/>
            <p:cNvSpPr>
              <a:spLocks noChangeArrowheads="1"/>
            </p:cNvSpPr>
            <p:nvPr/>
          </p:nvSpPr>
          <p:spPr bwMode="auto">
            <a:xfrm>
              <a:off x="4990" y="166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" name="AutoShape 393"/>
            <p:cNvSpPr>
              <a:spLocks noChangeArrowheads="1"/>
            </p:cNvSpPr>
            <p:nvPr/>
          </p:nvSpPr>
          <p:spPr bwMode="auto">
            <a:xfrm rot="-5400000">
              <a:off x="4945" y="1648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" name="Rectangle 394"/>
            <p:cNvSpPr>
              <a:spLocks noChangeArrowheads="1"/>
            </p:cNvSpPr>
            <p:nvPr/>
          </p:nvSpPr>
          <p:spPr bwMode="auto">
            <a:xfrm>
              <a:off x="4989" y="2063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AutoShape 395"/>
            <p:cNvSpPr>
              <a:spLocks noChangeArrowheads="1"/>
            </p:cNvSpPr>
            <p:nvPr/>
          </p:nvSpPr>
          <p:spPr bwMode="auto">
            <a:xfrm rot="-5400000">
              <a:off x="4944" y="2046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" name="Rectangle 396"/>
            <p:cNvSpPr>
              <a:spLocks noChangeArrowheads="1"/>
            </p:cNvSpPr>
            <p:nvPr/>
          </p:nvSpPr>
          <p:spPr bwMode="auto">
            <a:xfrm>
              <a:off x="4991" y="245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5" name="AutoShape 397"/>
            <p:cNvSpPr>
              <a:spLocks noChangeArrowheads="1"/>
            </p:cNvSpPr>
            <p:nvPr/>
          </p:nvSpPr>
          <p:spPr bwMode="auto">
            <a:xfrm rot="-5400000">
              <a:off x="4946" y="2441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21563" y="772771"/>
            <a:ext cx="1999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Read/write control line not included in this diagram.</a:t>
            </a:r>
          </a:p>
        </p:txBody>
      </p:sp>
    </p:spTree>
    <p:extLst>
      <p:ext uri="{BB962C8B-B14F-4D97-AF65-F5344CB8AC3E}">
        <p14:creationId xmlns:p14="http://schemas.microsoft.com/office/powerpoint/2010/main" val="14558646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Flip-flop Excitation Tables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/>
              <a:t>Analysis</a:t>
            </a:r>
            <a:r>
              <a:rPr lang="en-US" sz="2800" dirty="0"/>
              <a:t>: Starting from a circuit diagram, derive the state table or state diagram.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/>
              <a:t>Design</a:t>
            </a:r>
            <a:r>
              <a:rPr lang="en-US" sz="2800" dirty="0"/>
              <a:t>: Starting from a set of specifications (in the form of state equations, state table, or state diagram), derive the logic circuit.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>
                <a:solidFill>
                  <a:srgbClr val="0000CC"/>
                </a:solidFill>
              </a:rPr>
              <a:t>Characteristic tables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/>
              <a:t>are used in analysis.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>
                <a:solidFill>
                  <a:srgbClr val="C00000"/>
                </a:solidFill>
              </a:rPr>
              <a:t>Excitation tables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are used in design.</a:t>
            </a:r>
          </a:p>
        </p:txBody>
      </p:sp>
    </p:spTree>
    <p:extLst>
      <p:ext uri="{BB962C8B-B14F-4D97-AF65-F5344CB8AC3E}">
        <p14:creationId xmlns:p14="http://schemas.microsoft.com/office/powerpoint/2010/main" val="392257362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Flip-flop Excitation Tables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524000"/>
            <a:ext cx="8382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C00000"/>
                </a:solidFill>
              </a:rPr>
              <a:t>Excitation tables</a:t>
            </a:r>
            <a:r>
              <a:rPr lang="en-US" dirty="0"/>
              <a:t>: given the required transition from present state to next state, determine the flip-flop input(s).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857693" y="2575560"/>
            <a:ext cx="1905000" cy="1738313"/>
            <a:chOff x="1776" y="1440"/>
            <a:chExt cx="1200" cy="1095"/>
          </a:xfrm>
        </p:grpSpPr>
        <p:graphicFrame>
          <p:nvGraphicFramePr>
            <p:cNvPr id="10" name="Object 5"/>
            <p:cNvGraphicFramePr>
              <a:graphicFrameLocks noChangeAspect="1"/>
            </p:cNvGraphicFramePr>
            <p:nvPr/>
          </p:nvGraphicFramePr>
          <p:xfrm>
            <a:off x="1776" y="1440"/>
            <a:ext cx="1168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1863000" imgH="1528560" progId="Word.Document.8">
                    <p:embed/>
                  </p:oleObj>
                </mc:Choice>
                <mc:Fallback>
                  <p:oleObj name="Document" r:id="rId3" imgW="1863000" imgH="1528560" progId="Word.Document.8">
                    <p:embed/>
                    <p:pic>
                      <p:nvPicPr>
                        <p:cNvPr id="1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1440"/>
                          <a:ext cx="1168" cy="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1824" y="163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rot="5400000">
              <a:off x="2016" y="187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968" y="2304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i="1"/>
                <a:t>JK</a:t>
              </a:r>
              <a:r>
                <a:rPr lang="en-GB"/>
                <a:t> Flip-flop</a:t>
              </a:r>
            </a:p>
          </p:txBody>
        </p:sp>
      </p:grpSp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4986655" y="2575560"/>
            <a:ext cx="1900238" cy="1738313"/>
            <a:chOff x="3747" y="1440"/>
            <a:chExt cx="1197" cy="1095"/>
          </a:xfrm>
        </p:grpSpPr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888" y="230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i="1"/>
                <a:t>SR</a:t>
              </a:r>
              <a:r>
                <a:rPr lang="en-GB"/>
                <a:t> Flip-flop</a:t>
              </a:r>
            </a:p>
          </p:txBody>
        </p:sp>
        <p:graphicFrame>
          <p:nvGraphicFramePr>
            <p:cNvPr id="17" name="Object 11"/>
            <p:cNvGraphicFramePr>
              <a:graphicFrameLocks noChangeAspect="1"/>
            </p:cNvGraphicFramePr>
            <p:nvPr/>
          </p:nvGraphicFramePr>
          <p:xfrm>
            <a:off x="3747" y="1444"/>
            <a:ext cx="1167" cy="9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1863000" imgH="1528560" progId="Word.Document.8">
                    <p:embed/>
                  </p:oleObj>
                </mc:Choice>
                <mc:Fallback>
                  <p:oleObj name="Document" r:id="rId5" imgW="1863000" imgH="1528560" progId="Word.Document.8">
                    <p:embed/>
                    <p:pic>
                      <p:nvPicPr>
                        <p:cNvPr id="17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7" y="1444"/>
                          <a:ext cx="1167" cy="9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3792" y="163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 rot="5400000">
              <a:off x="3984" y="187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4"/>
          <p:cNvGrpSpPr>
            <a:grpSpLocks/>
          </p:cNvGrpSpPr>
          <p:nvPr/>
        </p:nvGrpSpPr>
        <p:grpSpPr bwMode="auto">
          <a:xfrm>
            <a:off x="2010093" y="4556760"/>
            <a:ext cx="1462087" cy="1738313"/>
            <a:chOff x="1872" y="2736"/>
            <a:chExt cx="921" cy="1095"/>
          </a:xfrm>
        </p:grpSpPr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1920" y="360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i="1"/>
                <a:t>D</a:t>
              </a:r>
              <a:r>
                <a:rPr lang="en-GB"/>
                <a:t> Flip-flop</a:t>
              </a:r>
            </a:p>
          </p:txBody>
        </p:sp>
        <p:graphicFrame>
          <p:nvGraphicFramePr>
            <p:cNvPr id="22" name="Object 16"/>
            <p:cNvGraphicFramePr>
              <a:graphicFrameLocks noChangeAspect="1"/>
            </p:cNvGraphicFramePr>
            <p:nvPr/>
          </p:nvGraphicFramePr>
          <p:xfrm>
            <a:off x="1872" y="2736"/>
            <a:ext cx="921" cy="9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7" imgW="1463040" imgH="1528920" progId="Word.Document.8">
                    <p:embed/>
                  </p:oleObj>
                </mc:Choice>
                <mc:Fallback>
                  <p:oleObj name="Document" r:id="rId7" imgW="1463040" imgH="1528920" progId="Word.Document.8">
                    <p:embed/>
                    <p:pic>
                      <p:nvPicPr>
                        <p:cNvPr id="22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2736"/>
                          <a:ext cx="921" cy="9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1920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 rot="5400000">
              <a:off x="2160" y="316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19"/>
          <p:cNvGrpSpPr>
            <a:grpSpLocks/>
          </p:cNvGrpSpPr>
          <p:nvPr/>
        </p:nvGrpSpPr>
        <p:grpSpPr bwMode="auto">
          <a:xfrm>
            <a:off x="5288280" y="4556760"/>
            <a:ext cx="1522413" cy="1738313"/>
            <a:chOff x="3937" y="2736"/>
            <a:chExt cx="959" cy="1095"/>
          </a:xfrm>
        </p:grpSpPr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4032" y="360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i="1"/>
                <a:t>T </a:t>
              </a:r>
              <a:r>
                <a:rPr lang="en-GB"/>
                <a:t>Flip-flop</a:t>
              </a:r>
            </a:p>
          </p:txBody>
        </p:sp>
        <p:graphicFrame>
          <p:nvGraphicFramePr>
            <p:cNvPr id="27" name="Object 21"/>
            <p:cNvGraphicFramePr>
              <a:graphicFrameLocks noChangeAspect="1"/>
            </p:cNvGraphicFramePr>
            <p:nvPr/>
          </p:nvGraphicFramePr>
          <p:xfrm>
            <a:off x="3937" y="2737"/>
            <a:ext cx="921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9" imgW="1463040" imgH="1528560" progId="Word.Document.8">
                    <p:embed/>
                  </p:oleObj>
                </mc:Choice>
                <mc:Fallback>
                  <p:oleObj name="Document" r:id="rId9" imgW="1463040" imgH="1528560" progId="Word.Document.8">
                    <p:embed/>
                    <p:pic>
                      <p:nvPicPr>
                        <p:cNvPr id="27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7" y="2737"/>
                          <a:ext cx="921" cy="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3984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 rot="5400000">
              <a:off x="4224" y="316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7187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Sequential Circuits: Design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00CC"/>
                </a:solidFill>
              </a:rPr>
              <a:t>Design procedure: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Start with circuit specifications – description of circuit </a:t>
            </a:r>
            <a:r>
              <a:rPr lang="en-US" sz="2200" dirty="0" err="1"/>
              <a:t>behaviour</a:t>
            </a:r>
            <a:r>
              <a:rPr lang="en-US" sz="2200" dirty="0"/>
              <a:t>, usually a state diagram or state table.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Derive the state table.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Perform state reduction if necessary.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Perform state assignment.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Determine number of flip-flops and label them.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Choose the type of flip-flop to be used.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Derive circuit excitation and output tables from the state table.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Derive circuit output functions and flip-flop input functions.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Draw the logic diagram.</a:t>
            </a:r>
          </a:p>
        </p:txBody>
      </p:sp>
    </p:spTree>
    <p:extLst>
      <p:ext uri="{BB962C8B-B14F-4D97-AF65-F5344CB8AC3E}">
        <p14:creationId xmlns:p14="http://schemas.microsoft.com/office/powerpoint/2010/main" val="303778405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the following state diagram, design the sequential circuit using </a:t>
            </a:r>
            <a:r>
              <a:rPr lang="en-US" i="1" dirty="0"/>
              <a:t>JK</a:t>
            </a:r>
            <a:r>
              <a:rPr lang="en-US" dirty="0"/>
              <a:t> flip-flops.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914400" y="2438400"/>
            <a:ext cx="3663950" cy="3338513"/>
            <a:chOff x="1584" y="1488"/>
            <a:chExt cx="2308" cy="2103"/>
          </a:xfrm>
        </p:grpSpPr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2544" y="1776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2544" y="1776"/>
              <a:ext cx="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00</a:t>
              </a: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2544" y="3024"/>
              <a:ext cx="3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10</a:t>
              </a: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872" y="246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GB"/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3264" y="2448"/>
              <a:ext cx="3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11</a:t>
              </a:r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 flipH="1">
              <a:off x="2112" y="2016"/>
              <a:ext cx="432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" name="AutoShape 11"/>
            <p:cNvCxnSpPr>
              <a:cxnSpLocks noChangeShapeType="1"/>
              <a:stCxn id="17" idx="2"/>
              <a:endCxn id="37" idx="6"/>
            </p:cNvCxnSpPr>
            <p:nvPr/>
          </p:nvCxnSpPr>
          <p:spPr bwMode="auto">
            <a:xfrm rot="5400000" flipH="1" flipV="1">
              <a:off x="3422" y="2561"/>
              <a:ext cx="111" cy="125"/>
            </a:xfrm>
            <a:prstGeom prst="curvedConnector4">
              <a:avLst>
                <a:gd name="adj1" fmla="val -137838"/>
                <a:gd name="adj2" fmla="val 236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12"/>
            <p:cNvCxnSpPr>
              <a:cxnSpLocks noChangeShapeType="1"/>
              <a:stCxn id="14" idx="3"/>
              <a:endCxn id="13" idx="0"/>
            </p:cNvCxnSpPr>
            <p:nvPr/>
          </p:nvCxnSpPr>
          <p:spPr bwMode="auto">
            <a:xfrm flipH="1" flipV="1">
              <a:off x="2679" y="1770"/>
              <a:ext cx="149" cy="122"/>
            </a:xfrm>
            <a:prstGeom prst="curvedConnector4">
              <a:avLst>
                <a:gd name="adj1" fmla="val -96644"/>
                <a:gd name="adj2" fmla="val 213116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13"/>
            <p:cNvCxnSpPr>
              <a:cxnSpLocks noChangeShapeType="1"/>
              <a:stCxn id="16" idx="0"/>
              <a:endCxn id="16" idx="1"/>
            </p:cNvCxnSpPr>
            <p:nvPr/>
          </p:nvCxnSpPr>
          <p:spPr bwMode="auto">
            <a:xfrm rot="-5400000" flipH="1" flipV="1">
              <a:off x="1886" y="2448"/>
              <a:ext cx="116" cy="144"/>
            </a:xfrm>
            <a:prstGeom prst="curvedConnector4">
              <a:avLst>
                <a:gd name="adj1" fmla="val -124139"/>
                <a:gd name="adj2" fmla="val 20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14"/>
            <p:cNvCxnSpPr>
              <a:cxnSpLocks noChangeShapeType="1"/>
              <a:stCxn id="15" idx="1"/>
              <a:endCxn id="15" idx="2"/>
            </p:cNvCxnSpPr>
            <p:nvPr/>
          </p:nvCxnSpPr>
          <p:spPr bwMode="auto">
            <a:xfrm rot="10800000" flipH="1" flipV="1">
              <a:off x="2544" y="3140"/>
              <a:ext cx="155" cy="115"/>
            </a:xfrm>
            <a:prstGeom prst="curvedConnector4">
              <a:avLst>
                <a:gd name="adj1" fmla="val -92903"/>
                <a:gd name="adj2" fmla="val 225218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696" y="259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2880" y="148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2352" y="336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2160" y="283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2976" y="29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3024" y="206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2256" y="20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1584" y="225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1872" y="244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01</a:t>
              </a:r>
            </a:p>
          </p:txBody>
        </p:sp>
        <p:sp>
          <p:nvSpPr>
            <p:cNvPr id="32" name="Oval 24"/>
            <p:cNvSpPr>
              <a:spLocks noChangeArrowheads="1"/>
            </p:cNvSpPr>
            <p:nvPr/>
          </p:nvSpPr>
          <p:spPr bwMode="auto">
            <a:xfrm>
              <a:off x="1872" y="2448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2112" y="2688"/>
              <a:ext cx="432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2544" y="3024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27"/>
            <p:cNvSpPr>
              <a:spLocks noChangeShapeType="1"/>
            </p:cNvSpPr>
            <p:nvPr/>
          </p:nvSpPr>
          <p:spPr bwMode="auto">
            <a:xfrm rot="-5400000">
              <a:off x="2832" y="2688"/>
              <a:ext cx="432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28"/>
            <p:cNvSpPr>
              <a:spLocks noChangeShapeType="1"/>
            </p:cNvSpPr>
            <p:nvPr/>
          </p:nvSpPr>
          <p:spPr bwMode="auto">
            <a:xfrm rot="10800000">
              <a:off x="2832" y="2016"/>
              <a:ext cx="432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29"/>
            <p:cNvSpPr>
              <a:spLocks noChangeArrowheads="1"/>
            </p:cNvSpPr>
            <p:nvPr/>
          </p:nvSpPr>
          <p:spPr bwMode="auto">
            <a:xfrm>
              <a:off x="3264" y="2448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4343400" y="2438400"/>
            <a:ext cx="3962400" cy="1441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6600"/>
                </a:solidFill>
              </a:rPr>
              <a:t>Questions: 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How many flip-flops are needed?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How many input variable are there?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5105400" y="4191000"/>
            <a:ext cx="3276600" cy="17462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Answers: 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Two flip-flops. </a:t>
            </a:r>
            <a:br>
              <a:rPr lang="en-US" sz="2000" dirty="0"/>
            </a:br>
            <a:r>
              <a:rPr lang="en-US" sz="2000" dirty="0"/>
              <a:t>Let’s call them </a:t>
            </a:r>
            <a:r>
              <a:rPr lang="en-US" sz="2000" i="1" dirty="0"/>
              <a:t>A</a:t>
            </a:r>
            <a:r>
              <a:rPr lang="en-US" sz="2000" dirty="0"/>
              <a:t> and </a:t>
            </a:r>
            <a:r>
              <a:rPr lang="en-US" sz="2000" i="1" dirty="0"/>
              <a:t>B</a:t>
            </a:r>
            <a:r>
              <a:rPr lang="en-US" sz="2000" dirty="0"/>
              <a:t>.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One input variable. </a:t>
            </a:r>
            <a:br>
              <a:rPr lang="en-US" sz="2000" dirty="0"/>
            </a:br>
            <a:r>
              <a:rPr lang="en-US" sz="2000" dirty="0"/>
              <a:t>Let’s call it </a:t>
            </a:r>
            <a:r>
              <a:rPr lang="en-US" sz="2000" i="1" dirty="0"/>
              <a:t>x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76469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Circuit state/excitation table, using </a:t>
            </a:r>
            <a:r>
              <a:rPr lang="en-US" i="1" dirty="0"/>
              <a:t>JK</a:t>
            </a:r>
            <a:r>
              <a:rPr lang="en-US" dirty="0"/>
              <a:t> flip-flops.</a:t>
            </a:r>
          </a:p>
        </p:txBody>
      </p:sp>
      <p:grpSp>
        <p:nvGrpSpPr>
          <p:cNvPr id="47" name="Group 33"/>
          <p:cNvGrpSpPr>
            <a:grpSpLocks/>
          </p:cNvGrpSpPr>
          <p:nvPr/>
        </p:nvGrpSpPr>
        <p:grpSpPr bwMode="auto">
          <a:xfrm>
            <a:off x="838200" y="1600200"/>
            <a:ext cx="2665413" cy="2665413"/>
            <a:chOff x="1968" y="1455"/>
            <a:chExt cx="1729" cy="1813"/>
          </a:xfrm>
        </p:grpSpPr>
        <p:sp>
          <p:nvSpPr>
            <p:cNvPr id="48" name="Oval 34"/>
            <p:cNvSpPr>
              <a:spLocks noChangeArrowheads="1"/>
            </p:cNvSpPr>
            <p:nvPr/>
          </p:nvSpPr>
          <p:spPr bwMode="auto">
            <a:xfrm>
              <a:off x="2736" y="1728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35"/>
            <p:cNvSpPr txBox="1">
              <a:spLocks noChangeArrowheads="1"/>
            </p:cNvSpPr>
            <p:nvPr/>
          </p:nvSpPr>
          <p:spPr bwMode="auto">
            <a:xfrm>
              <a:off x="2736" y="1728"/>
              <a:ext cx="2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00</a:t>
              </a:r>
            </a:p>
          </p:txBody>
        </p:sp>
        <p:sp>
          <p:nvSpPr>
            <p:cNvPr id="50" name="Text Box 36"/>
            <p:cNvSpPr txBox="1">
              <a:spLocks noChangeArrowheads="1"/>
            </p:cNvSpPr>
            <p:nvPr/>
          </p:nvSpPr>
          <p:spPr bwMode="auto">
            <a:xfrm>
              <a:off x="2736" y="2736"/>
              <a:ext cx="309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10</a:t>
              </a:r>
            </a:p>
          </p:txBody>
        </p:sp>
        <p:sp>
          <p:nvSpPr>
            <p:cNvPr id="51" name="Text Box 37"/>
            <p:cNvSpPr txBox="1">
              <a:spLocks noChangeArrowheads="1"/>
            </p:cNvSpPr>
            <p:nvPr/>
          </p:nvSpPr>
          <p:spPr bwMode="auto">
            <a:xfrm>
              <a:off x="2208" y="2271"/>
              <a:ext cx="2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GB"/>
            </a:p>
          </p:txBody>
        </p:sp>
        <p:sp>
          <p:nvSpPr>
            <p:cNvPr id="52" name="Text Box 38"/>
            <p:cNvSpPr txBox="1">
              <a:spLocks noChangeArrowheads="1"/>
            </p:cNvSpPr>
            <p:nvPr/>
          </p:nvSpPr>
          <p:spPr bwMode="auto">
            <a:xfrm>
              <a:off x="3216" y="2208"/>
              <a:ext cx="30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11</a:t>
              </a: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 flipH="1">
              <a:off x="2448" y="1968"/>
              <a:ext cx="288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" name="AutoShape 40"/>
            <p:cNvCxnSpPr>
              <a:cxnSpLocks noChangeShapeType="1"/>
              <a:stCxn id="52" idx="2"/>
              <a:endCxn id="72" idx="6"/>
            </p:cNvCxnSpPr>
            <p:nvPr/>
          </p:nvCxnSpPr>
          <p:spPr bwMode="auto">
            <a:xfrm rot="5400000" flipH="1" flipV="1">
              <a:off x="3374" y="2321"/>
              <a:ext cx="111" cy="125"/>
            </a:xfrm>
            <a:prstGeom prst="curvedConnector4">
              <a:avLst>
                <a:gd name="adj1" fmla="val -85588"/>
                <a:gd name="adj2" fmla="val 167995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" name="AutoShape 41"/>
            <p:cNvCxnSpPr>
              <a:cxnSpLocks noChangeShapeType="1"/>
              <a:stCxn id="49" idx="3"/>
              <a:endCxn id="49" idx="0"/>
            </p:cNvCxnSpPr>
            <p:nvPr/>
          </p:nvCxnSpPr>
          <p:spPr bwMode="auto">
            <a:xfrm flipH="1" flipV="1">
              <a:off x="2878" y="1728"/>
              <a:ext cx="142" cy="116"/>
            </a:xfrm>
            <a:prstGeom prst="curvedConnector4">
              <a:avLst>
                <a:gd name="adj1" fmla="val -70426"/>
                <a:gd name="adj2" fmla="val 224139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6" name="AutoShape 42"/>
            <p:cNvCxnSpPr>
              <a:cxnSpLocks noChangeShapeType="1"/>
              <a:stCxn id="51" idx="0"/>
              <a:endCxn id="51" idx="1"/>
            </p:cNvCxnSpPr>
            <p:nvPr/>
          </p:nvCxnSpPr>
          <p:spPr bwMode="auto">
            <a:xfrm rot="-5400000" flipH="1" flipV="1">
              <a:off x="2222" y="2256"/>
              <a:ext cx="116" cy="144"/>
            </a:xfrm>
            <a:prstGeom prst="curvedConnector4">
              <a:avLst>
                <a:gd name="adj1" fmla="val -94829"/>
                <a:gd name="adj2" fmla="val 17569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7" name="AutoShape 43"/>
            <p:cNvCxnSpPr>
              <a:cxnSpLocks noChangeShapeType="1"/>
              <a:stCxn id="50" idx="1"/>
              <a:endCxn id="50" idx="2"/>
            </p:cNvCxnSpPr>
            <p:nvPr/>
          </p:nvCxnSpPr>
          <p:spPr bwMode="auto">
            <a:xfrm rot="10800000" flipH="1" flipV="1">
              <a:off x="2736" y="2852"/>
              <a:ext cx="155" cy="115"/>
            </a:xfrm>
            <a:prstGeom prst="curvedConnector4">
              <a:avLst>
                <a:gd name="adj1" fmla="val -43227"/>
                <a:gd name="adj2" fmla="val 187824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8" name="Text Box 44"/>
            <p:cNvSpPr txBox="1">
              <a:spLocks noChangeArrowheads="1"/>
            </p:cNvSpPr>
            <p:nvPr/>
          </p:nvSpPr>
          <p:spPr bwMode="auto">
            <a:xfrm>
              <a:off x="3504" y="2448"/>
              <a:ext cx="19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</a:t>
              </a:r>
            </a:p>
          </p:txBody>
        </p:sp>
        <p:sp>
          <p:nvSpPr>
            <p:cNvPr id="59" name="Text Box 45"/>
            <p:cNvSpPr txBox="1">
              <a:spLocks noChangeArrowheads="1"/>
            </p:cNvSpPr>
            <p:nvPr/>
          </p:nvSpPr>
          <p:spPr bwMode="auto">
            <a:xfrm>
              <a:off x="3072" y="1455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</a:t>
              </a:r>
            </a:p>
          </p:txBody>
        </p:sp>
        <p:sp>
          <p:nvSpPr>
            <p:cNvPr id="60" name="Text Box 46"/>
            <p:cNvSpPr txBox="1">
              <a:spLocks noChangeArrowheads="1"/>
            </p:cNvSpPr>
            <p:nvPr/>
          </p:nvSpPr>
          <p:spPr bwMode="auto">
            <a:xfrm>
              <a:off x="2592" y="3039"/>
              <a:ext cx="19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</a:t>
              </a:r>
            </a:p>
          </p:txBody>
        </p:sp>
        <p:sp>
          <p:nvSpPr>
            <p:cNvPr id="61" name="Text Box 47"/>
            <p:cNvSpPr txBox="1">
              <a:spLocks noChangeArrowheads="1"/>
            </p:cNvSpPr>
            <p:nvPr/>
          </p:nvSpPr>
          <p:spPr bwMode="auto">
            <a:xfrm>
              <a:off x="2448" y="2544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</a:t>
              </a:r>
            </a:p>
          </p:txBody>
        </p:sp>
        <p:sp>
          <p:nvSpPr>
            <p:cNvPr id="62" name="Text Box 48"/>
            <p:cNvSpPr txBox="1">
              <a:spLocks noChangeArrowheads="1"/>
            </p:cNvSpPr>
            <p:nvPr/>
          </p:nvSpPr>
          <p:spPr bwMode="auto">
            <a:xfrm>
              <a:off x="3072" y="2544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</a:t>
              </a:r>
            </a:p>
          </p:txBody>
        </p:sp>
        <p:sp>
          <p:nvSpPr>
            <p:cNvPr id="63" name="Text Box 49"/>
            <p:cNvSpPr txBox="1">
              <a:spLocks noChangeArrowheads="1"/>
            </p:cNvSpPr>
            <p:nvPr/>
          </p:nvSpPr>
          <p:spPr bwMode="auto">
            <a:xfrm>
              <a:off x="3168" y="1983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</a:t>
              </a:r>
            </a:p>
          </p:txBody>
        </p:sp>
        <p:sp>
          <p:nvSpPr>
            <p:cNvPr id="64" name="Text Box 50"/>
            <p:cNvSpPr txBox="1">
              <a:spLocks noChangeArrowheads="1"/>
            </p:cNvSpPr>
            <p:nvPr/>
          </p:nvSpPr>
          <p:spPr bwMode="auto">
            <a:xfrm>
              <a:off x="2448" y="1983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</a:t>
              </a:r>
            </a:p>
          </p:txBody>
        </p:sp>
        <p:sp>
          <p:nvSpPr>
            <p:cNvPr id="65" name="Text Box 51"/>
            <p:cNvSpPr txBox="1">
              <a:spLocks noChangeArrowheads="1"/>
            </p:cNvSpPr>
            <p:nvPr/>
          </p:nvSpPr>
          <p:spPr bwMode="auto">
            <a:xfrm>
              <a:off x="1968" y="2064"/>
              <a:ext cx="19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</a:t>
              </a:r>
            </a:p>
          </p:txBody>
        </p:sp>
        <p:sp>
          <p:nvSpPr>
            <p:cNvPr id="66" name="Rectangle 52"/>
            <p:cNvSpPr>
              <a:spLocks noChangeArrowheads="1"/>
            </p:cNvSpPr>
            <p:nvPr/>
          </p:nvSpPr>
          <p:spPr bwMode="auto">
            <a:xfrm>
              <a:off x="2208" y="2256"/>
              <a:ext cx="2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01</a:t>
              </a:r>
            </a:p>
          </p:txBody>
        </p:sp>
        <p:sp>
          <p:nvSpPr>
            <p:cNvPr id="67" name="Oval 53"/>
            <p:cNvSpPr>
              <a:spLocks noChangeArrowheads="1"/>
            </p:cNvSpPr>
            <p:nvPr/>
          </p:nvSpPr>
          <p:spPr bwMode="auto">
            <a:xfrm>
              <a:off x="2208" y="2256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54"/>
            <p:cNvSpPr>
              <a:spLocks noChangeShapeType="1"/>
            </p:cNvSpPr>
            <p:nvPr/>
          </p:nvSpPr>
          <p:spPr bwMode="auto">
            <a:xfrm>
              <a:off x="2448" y="2448"/>
              <a:ext cx="288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55"/>
            <p:cNvSpPr>
              <a:spLocks noChangeArrowheads="1"/>
            </p:cNvSpPr>
            <p:nvPr/>
          </p:nvSpPr>
          <p:spPr bwMode="auto">
            <a:xfrm>
              <a:off x="2736" y="2736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 rot="-5400000">
              <a:off x="2976" y="2448"/>
              <a:ext cx="288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57"/>
            <p:cNvSpPr>
              <a:spLocks noChangeShapeType="1"/>
            </p:cNvSpPr>
            <p:nvPr/>
          </p:nvSpPr>
          <p:spPr bwMode="auto">
            <a:xfrm rot="10800000">
              <a:off x="2976" y="1968"/>
              <a:ext cx="24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8"/>
            <p:cNvSpPr>
              <a:spLocks noChangeArrowheads="1"/>
            </p:cNvSpPr>
            <p:nvPr/>
          </p:nvSpPr>
          <p:spPr bwMode="auto">
            <a:xfrm>
              <a:off x="3216" y="2208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3" name="Group 59"/>
          <p:cNvGrpSpPr>
            <a:grpSpLocks/>
          </p:cNvGrpSpPr>
          <p:nvPr/>
        </p:nvGrpSpPr>
        <p:grpSpPr bwMode="auto">
          <a:xfrm>
            <a:off x="5257800" y="1905000"/>
            <a:ext cx="2503488" cy="1836738"/>
            <a:chOff x="3214" y="1149"/>
            <a:chExt cx="1577" cy="1157"/>
          </a:xfrm>
        </p:grpSpPr>
        <p:graphicFrame>
          <p:nvGraphicFramePr>
            <p:cNvPr id="74" name="Object 60"/>
            <p:cNvGraphicFramePr>
              <a:graphicFrameLocks noChangeAspect="1"/>
            </p:cNvGraphicFramePr>
            <p:nvPr/>
          </p:nvGraphicFramePr>
          <p:xfrm>
            <a:off x="3214" y="1149"/>
            <a:ext cx="1577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2515320" imgH="1909800" progId="Word.Document.8">
                    <p:embed/>
                  </p:oleObj>
                </mc:Choice>
                <mc:Fallback>
                  <p:oleObj name="Document" r:id="rId3" imgW="2515320" imgH="1909800" progId="Word.Document.8">
                    <p:embed/>
                    <p:pic>
                      <p:nvPicPr>
                        <p:cNvPr id="74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4" y="1149"/>
                          <a:ext cx="1577" cy="11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Line 61"/>
            <p:cNvSpPr>
              <a:spLocks noChangeShapeType="1"/>
            </p:cNvSpPr>
            <p:nvPr/>
          </p:nvSpPr>
          <p:spPr bwMode="auto">
            <a:xfrm flipV="1">
              <a:off x="3312" y="163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62"/>
            <p:cNvSpPr>
              <a:spLocks noChangeShapeType="1"/>
            </p:cNvSpPr>
            <p:nvPr/>
          </p:nvSpPr>
          <p:spPr bwMode="auto">
            <a:xfrm>
              <a:off x="3303" y="146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63"/>
            <p:cNvSpPr>
              <a:spLocks noChangeShapeType="1"/>
            </p:cNvSpPr>
            <p:nvPr/>
          </p:nvSpPr>
          <p:spPr bwMode="auto">
            <a:xfrm>
              <a:off x="4032" y="129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64"/>
            <p:cNvSpPr>
              <a:spLocks noChangeShapeType="1"/>
            </p:cNvSpPr>
            <p:nvPr/>
          </p:nvSpPr>
          <p:spPr bwMode="auto">
            <a:xfrm>
              <a:off x="4023" y="14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AutoShape 65"/>
          <p:cNvSpPr>
            <a:spLocks noChangeArrowheads="1"/>
          </p:cNvSpPr>
          <p:nvPr/>
        </p:nvSpPr>
        <p:spPr bwMode="auto">
          <a:xfrm>
            <a:off x="3733800" y="26670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" name="Group 66"/>
          <p:cNvGrpSpPr>
            <a:grpSpLocks/>
          </p:cNvGrpSpPr>
          <p:nvPr/>
        </p:nvGrpSpPr>
        <p:grpSpPr bwMode="auto">
          <a:xfrm>
            <a:off x="457200" y="4267200"/>
            <a:ext cx="1905000" cy="1936750"/>
            <a:chOff x="864" y="2736"/>
            <a:chExt cx="1200" cy="1220"/>
          </a:xfrm>
        </p:grpSpPr>
        <p:graphicFrame>
          <p:nvGraphicFramePr>
            <p:cNvPr id="81" name="Object 67"/>
            <p:cNvGraphicFramePr>
              <a:graphicFrameLocks noChangeAspect="1"/>
            </p:cNvGraphicFramePr>
            <p:nvPr/>
          </p:nvGraphicFramePr>
          <p:xfrm>
            <a:off x="864" y="2736"/>
            <a:ext cx="1168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1863000" imgH="1528560" progId="Word.Document.8">
                    <p:embed/>
                  </p:oleObj>
                </mc:Choice>
                <mc:Fallback>
                  <p:oleObj name="Document" r:id="rId5" imgW="1863000" imgH="1528560" progId="Word.Document.8">
                    <p:embed/>
                    <p:pic>
                      <p:nvPicPr>
                        <p:cNvPr id="81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736"/>
                          <a:ext cx="1168" cy="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" name="Line 68"/>
            <p:cNvSpPr>
              <a:spLocks noChangeShapeType="1"/>
            </p:cNvSpPr>
            <p:nvPr/>
          </p:nvSpPr>
          <p:spPr bwMode="auto">
            <a:xfrm>
              <a:off x="912" y="2928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69"/>
            <p:cNvSpPr>
              <a:spLocks noChangeShapeType="1"/>
            </p:cNvSpPr>
            <p:nvPr/>
          </p:nvSpPr>
          <p:spPr bwMode="auto">
            <a:xfrm rot="5400000">
              <a:off x="1104" y="316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Text Box 70"/>
            <p:cNvSpPr txBox="1">
              <a:spLocks noChangeArrowheads="1"/>
            </p:cNvSpPr>
            <p:nvPr/>
          </p:nvSpPr>
          <p:spPr bwMode="auto">
            <a:xfrm>
              <a:off x="912" y="3552"/>
              <a:ext cx="11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i="1"/>
                <a:t>JK</a:t>
              </a:r>
              <a:r>
                <a:rPr lang="en-GB"/>
                <a:t> Flip-flop’s</a:t>
              </a:r>
            </a:p>
            <a:p>
              <a:pPr algn="ctr" eaLnBrk="0" hangingPunct="0"/>
              <a:r>
                <a:rPr lang="en-GB"/>
                <a:t>excitation table. </a:t>
              </a:r>
            </a:p>
          </p:txBody>
        </p:sp>
      </p:grpSp>
      <p:grpSp>
        <p:nvGrpSpPr>
          <p:cNvPr id="85" name="Group 71"/>
          <p:cNvGrpSpPr>
            <a:grpSpLocks/>
          </p:cNvGrpSpPr>
          <p:nvPr/>
        </p:nvGrpSpPr>
        <p:grpSpPr bwMode="auto">
          <a:xfrm>
            <a:off x="3578225" y="3657600"/>
            <a:ext cx="4884738" cy="2601913"/>
            <a:chOff x="2254" y="2304"/>
            <a:chExt cx="3077" cy="1639"/>
          </a:xfrm>
        </p:grpSpPr>
        <p:graphicFrame>
          <p:nvGraphicFramePr>
            <p:cNvPr id="86" name="Object 72"/>
            <p:cNvGraphicFramePr>
              <a:graphicFrameLocks noChangeAspect="1"/>
            </p:cNvGraphicFramePr>
            <p:nvPr/>
          </p:nvGraphicFramePr>
          <p:xfrm>
            <a:off x="2254" y="2306"/>
            <a:ext cx="3060" cy="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7" imgW="4864680" imgH="2600280" progId="Word.Document.8">
                    <p:embed/>
                  </p:oleObj>
                </mc:Choice>
                <mc:Fallback>
                  <p:oleObj name="Document" r:id="rId7" imgW="4864680" imgH="2600280" progId="Word.Document.8">
                    <p:embed/>
                    <p:pic>
                      <p:nvPicPr>
                        <p:cNvPr id="86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4" y="2306"/>
                          <a:ext cx="3060" cy="1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7" name="Line 73"/>
            <p:cNvSpPr>
              <a:spLocks noChangeShapeType="1"/>
            </p:cNvSpPr>
            <p:nvPr/>
          </p:nvSpPr>
          <p:spPr bwMode="auto">
            <a:xfrm flipV="1">
              <a:off x="2355" y="2784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74"/>
            <p:cNvSpPr>
              <a:spLocks noChangeShapeType="1"/>
            </p:cNvSpPr>
            <p:nvPr/>
          </p:nvSpPr>
          <p:spPr bwMode="auto">
            <a:xfrm>
              <a:off x="2352" y="25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75"/>
            <p:cNvSpPr>
              <a:spLocks noChangeShapeType="1"/>
            </p:cNvSpPr>
            <p:nvPr/>
          </p:nvSpPr>
          <p:spPr bwMode="auto">
            <a:xfrm>
              <a:off x="3027" y="25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76"/>
            <p:cNvSpPr>
              <a:spLocks noChangeShapeType="1"/>
            </p:cNvSpPr>
            <p:nvPr/>
          </p:nvSpPr>
          <p:spPr bwMode="auto">
            <a:xfrm>
              <a:off x="3507" y="259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77"/>
            <p:cNvSpPr>
              <a:spLocks noChangeShapeType="1"/>
            </p:cNvSpPr>
            <p:nvPr/>
          </p:nvSpPr>
          <p:spPr bwMode="auto">
            <a:xfrm>
              <a:off x="4128" y="2592"/>
              <a:ext cx="1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78"/>
            <p:cNvSpPr>
              <a:spLocks noChangeShapeType="1"/>
            </p:cNvSpPr>
            <p:nvPr/>
          </p:nvSpPr>
          <p:spPr bwMode="auto">
            <a:xfrm rot="5400000">
              <a:off x="3312" y="3072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" name="Text Box 80"/>
          <p:cNvSpPr txBox="1">
            <a:spLocks noChangeArrowheads="1"/>
          </p:cNvSpPr>
          <p:nvPr/>
        </p:nvSpPr>
        <p:spPr bwMode="auto">
          <a:xfrm>
            <a:off x="6629400" y="44196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0     X</a:t>
            </a:r>
          </a:p>
        </p:txBody>
      </p:sp>
      <p:sp>
        <p:nvSpPr>
          <p:cNvPr id="94" name="Text Box 81"/>
          <p:cNvSpPr txBox="1">
            <a:spLocks noChangeArrowheads="1"/>
          </p:cNvSpPr>
          <p:nvPr/>
        </p:nvSpPr>
        <p:spPr bwMode="auto">
          <a:xfrm>
            <a:off x="6629400" y="4646613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0     X</a:t>
            </a:r>
          </a:p>
        </p:txBody>
      </p:sp>
      <p:sp>
        <p:nvSpPr>
          <p:cNvPr id="95" name="Text Box 82"/>
          <p:cNvSpPr txBox="1">
            <a:spLocks noChangeArrowheads="1"/>
          </p:cNvSpPr>
          <p:nvPr/>
        </p:nvSpPr>
        <p:spPr bwMode="auto">
          <a:xfrm>
            <a:off x="6629400" y="483552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1     X</a:t>
            </a:r>
          </a:p>
        </p:txBody>
      </p:sp>
      <p:sp>
        <p:nvSpPr>
          <p:cNvPr id="96" name="Text Box 83"/>
          <p:cNvSpPr txBox="1">
            <a:spLocks noChangeArrowheads="1"/>
          </p:cNvSpPr>
          <p:nvPr/>
        </p:nvSpPr>
        <p:spPr bwMode="auto">
          <a:xfrm>
            <a:off x="6629400" y="5037138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0     X</a:t>
            </a:r>
          </a:p>
        </p:txBody>
      </p:sp>
      <p:sp>
        <p:nvSpPr>
          <p:cNvPr id="97" name="Text Box 84"/>
          <p:cNvSpPr txBox="1">
            <a:spLocks noChangeArrowheads="1"/>
          </p:cNvSpPr>
          <p:nvPr/>
        </p:nvSpPr>
        <p:spPr bwMode="auto">
          <a:xfrm>
            <a:off x="6629400" y="5224463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X     0</a:t>
            </a:r>
          </a:p>
        </p:txBody>
      </p:sp>
      <p:sp>
        <p:nvSpPr>
          <p:cNvPr id="98" name="Text Box 85"/>
          <p:cNvSpPr txBox="1">
            <a:spLocks noChangeArrowheads="1"/>
          </p:cNvSpPr>
          <p:nvPr/>
        </p:nvSpPr>
        <p:spPr bwMode="auto">
          <a:xfrm>
            <a:off x="6629400" y="542607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X     0</a:t>
            </a:r>
          </a:p>
        </p:txBody>
      </p:sp>
      <p:sp>
        <p:nvSpPr>
          <p:cNvPr id="99" name="Text Box 86"/>
          <p:cNvSpPr txBox="1">
            <a:spLocks noChangeArrowheads="1"/>
          </p:cNvSpPr>
          <p:nvPr/>
        </p:nvSpPr>
        <p:spPr bwMode="auto">
          <a:xfrm>
            <a:off x="6629400" y="565467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X     0</a:t>
            </a:r>
          </a:p>
        </p:txBody>
      </p:sp>
      <p:sp>
        <p:nvSpPr>
          <p:cNvPr id="100" name="Text Box 87"/>
          <p:cNvSpPr txBox="1">
            <a:spLocks noChangeArrowheads="1"/>
          </p:cNvSpPr>
          <p:nvPr/>
        </p:nvSpPr>
        <p:spPr bwMode="auto">
          <a:xfrm>
            <a:off x="6629400" y="5856288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X     1</a:t>
            </a:r>
          </a:p>
        </p:txBody>
      </p:sp>
      <p:sp>
        <p:nvSpPr>
          <p:cNvPr id="101" name="Text Box 88"/>
          <p:cNvSpPr txBox="1">
            <a:spLocks noChangeArrowheads="1"/>
          </p:cNvSpPr>
          <p:nvPr/>
        </p:nvSpPr>
        <p:spPr bwMode="auto">
          <a:xfrm>
            <a:off x="7696200" y="4419600"/>
            <a:ext cx="6858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0     X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1     X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X     1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X     0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0     X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1     X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X     0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X     1</a:t>
            </a:r>
          </a:p>
        </p:txBody>
      </p:sp>
    </p:spTree>
    <p:extLst>
      <p:ext uri="{BB962C8B-B14F-4D97-AF65-F5344CB8AC3E}">
        <p14:creationId xmlns:p14="http://schemas.microsoft.com/office/powerpoint/2010/main" val="1105169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Block diagram.</a:t>
            </a:r>
          </a:p>
        </p:txBody>
      </p:sp>
      <p:grpSp>
        <p:nvGrpSpPr>
          <p:cNvPr id="9" name="Group 127"/>
          <p:cNvGrpSpPr>
            <a:grpSpLocks/>
          </p:cNvGrpSpPr>
          <p:nvPr/>
        </p:nvGrpSpPr>
        <p:grpSpPr bwMode="auto">
          <a:xfrm>
            <a:off x="2133600" y="5105400"/>
            <a:ext cx="2362200" cy="1006475"/>
            <a:chOff x="1344" y="3216"/>
            <a:chExt cx="1488" cy="634"/>
          </a:xfrm>
        </p:grpSpPr>
        <p:sp>
          <p:nvSpPr>
            <p:cNvPr id="10" name="Text Box 125"/>
            <p:cNvSpPr txBox="1">
              <a:spLocks noChangeArrowheads="1"/>
            </p:cNvSpPr>
            <p:nvPr/>
          </p:nvSpPr>
          <p:spPr bwMode="auto">
            <a:xfrm>
              <a:off x="1344" y="3408"/>
              <a:ext cx="10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What are to go in here?</a:t>
              </a:r>
            </a:p>
          </p:txBody>
        </p:sp>
        <p:sp>
          <p:nvSpPr>
            <p:cNvPr id="11" name="AutoShape 126"/>
            <p:cNvSpPr>
              <a:spLocks noChangeArrowheads="1"/>
            </p:cNvSpPr>
            <p:nvPr/>
          </p:nvSpPr>
          <p:spPr bwMode="auto">
            <a:xfrm rot="-1948056">
              <a:off x="2256" y="3216"/>
              <a:ext cx="576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6"/>
          <p:cNvGrpSpPr>
            <a:grpSpLocks/>
          </p:cNvGrpSpPr>
          <p:nvPr/>
        </p:nvGrpSpPr>
        <p:grpSpPr bwMode="auto">
          <a:xfrm>
            <a:off x="2590800" y="1752600"/>
            <a:ext cx="5581650" cy="4070350"/>
            <a:chOff x="2590800" y="1752600"/>
            <a:chExt cx="5581650" cy="4070350"/>
          </a:xfrm>
        </p:grpSpPr>
        <p:grpSp>
          <p:nvGrpSpPr>
            <p:cNvPr id="14" name="Group 60"/>
            <p:cNvGrpSpPr>
              <a:grpSpLocks/>
            </p:cNvGrpSpPr>
            <p:nvPr/>
          </p:nvGrpSpPr>
          <p:grpSpPr bwMode="auto">
            <a:xfrm>
              <a:off x="2590800" y="1752600"/>
              <a:ext cx="5581650" cy="4070350"/>
              <a:chOff x="1632" y="1104"/>
              <a:chExt cx="3516" cy="2564"/>
            </a:xfrm>
          </p:grpSpPr>
          <p:sp>
            <p:nvSpPr>
              <p:cNvPr id="17" name="Line 61"/>
              <p:cNvSpPr>
                <a:spLocks noChangeShapeType="1"/>
              </p:cNvSpPr>
              <p:nvPr/>
            </p:nvSpPr>
            <p:spPr bwMode="auto">
              <a:xfrm>
                <a:off x="2736" y="2160"/>
                <a:ext cx="17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62"/>
              <p:cNvSpPr>
                <a:spLocks noChangeShapeType="1"/>
              </p:cNvSpPr>
              <p:nvPr/>
            </p:nvSpPr>
            <p:spPr bwMode="auto">
              <a:xfrm>
                <a:off x="2064" y="1488"/>
                <a:ext cx="0" cy="1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63"/>
              <p:cNvSpPr>
                <a:spLocks noChangeArrowheads="1"/>
              </p:cNvSpPr>
              <p:nvPr/>
            </p:nvSpPr>
            <p:spPr bwMode="auto">
              <a:xfrm>
                <a:off x="2304" y="2448"/>
                <a:ext cx="1776" cy="81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Text Box 64"/>
              <p:cNvSpPr txBox="1">
                <a:spLocks noChangeArrowheads="1"/>
              </p:cNvSpPr>
              <p:nvPr/>
            </p:nvSpPr>
            <p:spPr bwMode="auto">
              <a:xfrm>
                <a:off x="2688" y="2592"/>
                <a:ext cx="1036" cy="40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/>
                  <a:t>Combinational</a:t>
                </a:r>
              </a:p>
              <a:p>
                <a:pPr algn="ctr" eaLnBrk="0" hangingPunct="0"/>
                <a:r>
                  <a:rPr lang="en-US"/>
                  <a:t>circuit</a:t>
                </a:r>
              </a:p>
            </p:txBody>
          </p:sp>
          <p:sp>
            <p:nvSpPr>
              <p:cNvPr id="21" name="Text Box 65"/>
              <p:cNvSpPr txBox="1">
                <a:spLocks noChangeArrowheads="1"/>
              </p:cNvSpPr>
              <p:nvPr/>
            </p:nvSpPr>
            <p:spPr bwMode="auto">
              <a:xfrm>
                <a:off x="2304" y="2544"/>
                <a:ext cx="225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A'</a:t>
                </a:r>
              </a:p>
            </p:txBody>
          </p:sp>
          <p:sp>
            <p:nvSpPr>
              <p:cNvPr id="22" name="Text Box 66"/>
              <p:cNvSpPr txBox="1">
                <a:spLocks noChangeArrowheads="1"/>
              </p:cNvSpPr>
              <p:nvPr/>
            </p:nvSpPr>
            <p:spPr bwMode="auto">
              <a:xfrm>
                <a:off x="2304" y="2688"/>
                <a:ext cx="20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</a:t>
                </a:r>
              </a:p>
            </p:txBody>
          </p:sp>
          <p:sp>
            <p:nvSpPr>
              <p:cNvPr id="23" name="Text Box 67"/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20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</a:t>
                </a:r>
              </a:p>
            </p:txBody>
          </p:sp>
          <p:sp>
            <p:nvSpPr>
              <p:cNvPr id="24" name="Text Box 68"/>
              <p:cNvSpPr txBox="1">
                <a:spLocks noChangeArrowheads="1"/>
              </p:cNvSpPr>
              <p:nvPr/>
            </p:nvSpPr>
            <p:spPr bwMode="auto">
              <a:xfrm>
                <a:off x="2304" y="2976"/>
                <a:ext cx="225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B'</a:t>
                </a:r>
              </a:p>
            </p:txBody>
          </p:sp>
          <p:sp>
            <p:nvSpPr>
              <p:cNvPr id="25" name="Text Box 69"/>
              <p:cNvSpPr txBox="1">
                <a:spLocks noChangeArrowheads="1"/>
              </p:cNvSpPr>
              <p:nvPr/>
            </p:nvSpPr>
            <p:spPr bwMode="auto">
              <a:xfrm>
                <a:off x="3072" y="3072"/>
                <a:ext cx="18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x</a:t>
                </a:r>
              </a:p>
            </p:txBody>
          </p:sp>
          <p:sp>
            <p:nvSpPr>
              <p:cNvPr id="26" name="Line 70"/>
              <p:cNvSpPr>
                <a:spLocks noChangeShapeType="1"/>
              </p:cNvSpPr>
              <p:nvPr/>
            </p:nvSpPr>
            <p:spPr bwMode="auto">
              <a:xfrm flipV="1">
                <a:off x="2544" y="2016"/>
                <a:ext cx="0" cy="4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71"/>
              <p:cNvSpPr>
                <a:spLocks noChangeShapeType="1"/>
              </p:cNvSpPr>
              <p:nvPr/>
            </p:nvSpPr>
            <p:spPr bwMode="auto">
              <a:xfrm flipH="1" flipV="1">
                <a:off x="2880" y="2016"/>
                <a:ext cx="0" cy="4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72"/>
              <p:cNvSpPr>
                <a:spLocks noChangeShapeType="1"/>
              </p:cNvSpPr>
              <p:nvPr/>
            </p:nvSpPr>
            <p:spPr bwMode="auto">
              <a:xfrm flipH="1">
                <a:off x="2544" y="1104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73"/>
              <p:cNvSpPr>
                <a:spLocks noChangeShapeType="1"/>
              </p:cNvSpPr>
              <p:nvPr/>
            </p:nvSpPr>
            <p:spPr bwMode="auto">
              <a:xfrm>
                <a:off x="2736" y="2016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74"/>
              <p:cNvSpPr>
                <a:spLocks noChangeShapeType="1"/>
              </p:cNvSpPr>
              <p:nvPr/>
            </p:nvSpPr>
            <p:spPr bwMode="auto">
              <a:xfrm flipH="1">
                <a:off x="1632" y="1200"/>
                <a:ext cx="0" cy="18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75"/>
              <p:cNvSpPr>
                <a:spLocks noChangeShapeType="1"/>
              </p:cNvSpPr>
              <p:nvPr/>
            </p:nvSpPr>
            <p:spPr bwMode="auto">
              <a:xfrm>
                <a:off x="1776" y="1296"/>
                <a:ext cx="0" cy="16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76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0" cy="13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77"/>
              <p:cNvSpPr>
                <a:spLocks noChangeShapeType="1"/>
              </p:cNvSpPr>
              <p:nvPr/>
            </p:nvSpPr>
            <p:spPr bwMode="auto">
              <a:xfrm flipV="1">
                <a:off x="1632" y="3072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78"/>
              <p:cNvSpPr>
                <a:spLocks noChangeShapeType="1"/>
              </p:cNvSpPr>
              <p:nvPr/>
            </p:nvSpPr>
            <p:spPr bwMode="auto">
              <a:xfrm flipV="1">
                <a:off x="1776" y="2928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79"/>
              <p:cNvSpPr>
                <a:spLocks noChangeShapeType="1"/>
              </p:cNvSpPr>
              <p:nvPr/>
            </p:nvSpPr>
            <p:spPr bwMode="auto">
              <a:xfrm flipV="1">
                <a:off x="1920" y="2784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80"/>
              <p:cNvSpPr>
                <a:spLocks noChangeShapeType="1"/>
              </p:cNvSpPr>
              <p:nvPr/>
            </p:nvSpPr>
            <p:spPr bwMode="auto">
              <a:xfrm flipV="1">
                <a:off x="2064" y="2640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81"/>
              <p:cNvSpPr>
                <a:spLocks noChangeShapeType="1"/>
              </p:cNvSpPr>
              <p:nvPr/>
            </p:nvSpPr>
            <p:spPr bwMode="auto">
              <a:xfrm flipV="1">
                <a:off x="1632" y="1200"/>
                <a:ext cx="21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82"/>
              <p:cNvSpPr>
                <a:spLocks noChangeShapeType="1"/>
              </p:cNvSpPr>
              <p:nvPr/>
            </p:nvSpPr>
            <p:spPr bwMode="auto">
              <a:xfrm>
                <a:off x="1776" y="1296"/>
                <a:ext cx="17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83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84"/>
              <p:cNvSpPr>
                <a:spLocks noChangeShapeType="1"/>
              </p:cNvSpPr>
              <p:nvPr/>
            </p:nvSpPr>
            <p:spPr bwMode="auto">
              <a:xfrm flipV="1">
                <a:off x="2064" y="1488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85"/>
              <p:cNvSpPr>
                <a:spLocks noChangeArrowheads="1"/>
              </p:cNvSpPr>
              <p:nvPr/>
            </p:nvSpPr>
            <p:spPr bwMode="auto">
              <a:xfrm>
                <a:off x="3676" y="2138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86"/>
              <p:cNvSpPr>
                <a:spLocks noChangeArrowheads="1"/>
              </p:cNvSpPr>
              <p:nvPr/>
            </p:nvSpPr>
            <p:spPr bwMode="auto">
              <a:xfrm>
                <a:off x="2522" y="1463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87"/>
              <p:cNvSpPr>
                <a:spLocks noChangeArrowheads="1"/>
              </p:cNvSpPr>
              <p:nvPr/>
            </p:nvSpPr>
            <p:spPr bwMode="auto">
              <a:xfrm>
                <a:off x="2858" y="1367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88"/>
              <p:cNvSpPr>
                <a:spLocks noChangeArrowheads="1"/>
              </p:cNvSpPr>
              <p:nvPr/>
            </p:nvSpPr>
            <p:spPr bwMode="auto">
              <a:xfrm>
                <a:off x="3482" y="1271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89"/>
              <p:cNvSpPr>
                <a:spLocks noChangeArrowheads="1"/>
              </p:cNvSpPr>
              <p:nvPr/>
            </p:nvSpPr>
            <p:spPr bwMode="auto">
              <a:xfrm>
                <a:off x="3770" y="1175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90"/>
              <p:cNvSpPr>
                <a:spLocks noChangeShapeType="1"/>
              </p:cNvSpPr>
              <p:nvPr/>
            </p:nvSpPr>
            <p:spPr bwMode="auto">
              <a:xfrm flipV="1">
                <a:off x="3168" y="3264"/>
                <a:ext cx="2" cy="3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91"/>
              <p:cNvSpPr txBox="1">
                <a:spLocks noChangeArrowheads="1"/>
              </p:cNvSpPr>
              <p:nvPr/>
            </p:nvSpPr>
            <p:spPr bwMode="auto">
              <a:xfrm>
                <a:off x="2496" y="2208"/>
                <a:ext cx="28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KA</a:t>
                </a:r>
              </a:p>
            </p:txBody>
          </p:sp>
          <p:sp>
            <p:nvSpPr>
              <p:cNvPr id="49" name="Text Box 92"/>
              <p:cNvSpPr txBox="1">
                <a:spLocks noChangeArrowheads="1"/>
              </p:cNvSpPr>
              <p:nvPr/>
            </p:nvSpPr>
            <p:spPr bwMode="auto">
              <a:xfrm>
                <a:off x="2832" y="2208"/>
                <a:ext cx="26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JA</a:t>
                </a:r>
              </a:p>
            </p:txBody>
          </p:sp>
          <p:sp>
            <p:nvSpPr>
              <p:cNvPr id="50" name="Text Box 93"/>
              <p:cNvSpPr txBox="1">
                <a:spLocks noChangeArrowheads="1"/>
              </p:cNvSpPr>
              <p:nvPr/>
            </p:nvSpPr>
            <p:spPr bwMode="auto">
              <a:xfrm>
                <a:off x="3456" y="2208"/>
                <a:ext cx="28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KB</a:t>
                </a:r>
              </a:p>
            </p:txBody>
          </p:sp>
          <p:sp>
            <p:nvSpPr>
              <p:cNvPr id="51" name="Text Box 94"/>
              <p:cNvSpPr txBox="1">
                <a:spLocks noChangeArrowheads="1"/>
              </p:cNvSpPr>
              <p:nvPr/>
            </p:nvSpPr>
            <p:spPr bwMode="auto">
              <a:xfrm>
                <a:off x="3783" y="2208"/>
                <a:ext cx="26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JB</a:t>
                </a:r>
              </a:p>
            </p:txBody>
          </p:sp>
          <p:sp>
            <p:nvSpPr>
              <p:cNvPr id="52" name="Text Box 95"/>
              <p:cNvSpPr txBox="1">
                <a:spLocks noChangeArrowheads="1"/>
              </p:cNvSpPr>
              <p:nvPr/>
            </p:nvSpPr>
            <p:spPr bwMode="auto">
              <a:xfrm>
                <a:off x="3792" y="1488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</a:t>
                </a:r>
              </a:p>
            </p:txBody>
          </p:sp>
          <p:sp>
            <p:nvSpPr>
              <p:cNvPr id="53" name="Text Box 96"/>
              <p:cNvSpPr txBox="1">
                <a:spLocks noChangeArrowheads="1"/>
              </p:cNvSpPr>
              <p:nvPr/>
            </p:nvSpPr>
            <p:spPr bwMode="auto">
              <a:xfrm>
                <a:off x="3490" y="1482"/>
                <a:ext cx="22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B'</a:t>
                </a:r>
              </a:p>
            </p:txBody>
          </p:sp>
          <p:sp>
            <p:nvSpPr>
              <p:cNvPr id="54" name="Text Box 97"/>
              <p:cNvSpPr txBox="1">
                <a:spLocks noChangeArrowheads="1"/>
              </p:cNvSpPr>
              <p:nvPr/>
            </p:nvSpPr>
            <p:spPr bwMode="auto">
              <a:xfrm>
                <a:off x="2880" y="1488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</a:t>
                </a:r>
              </a:p>
            </p:txBody>
          </p:sp>
          <p:sp>
            <p:nvSpPr>
              <p:cNvPr id="55" name="Text Box 98"/>
              <p:cNvSpPr txBox="1">
                <a:spLocks noChangeArrowheads="1"/>
              </p:cNvSpPr>
              <p:nvPr/>
            </p:nvSpPr>
            <p:spPr bwMode="auto">
              <a:xfrm>
                <a:off x="2517" y="1489"/>
                <a:ext cx="22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A'</a:t>
                </a:r>
              </a:p>
            </p:txBody>
          </p:sp>
          <p:sp>
            <p:nvSpPr>
              <p:cNvPr id="56" name="Text Box 99"/>
              <p:cNvSpPr txBox="1">
                <a:spLocks noChangeArrowheads="1"/>
              </p:cNvSpPr>
              <p:nvPr/>
            </p:nvSpPr>
            <p:spPr bwMode="auto">
              <a:xfrm>
                <a:off x="3168" y="3264"/>
                <a:ext cx="64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/>
                  <a:t>External</a:t>
                </a:r>
              </a:p>
              <a:p>
                <a:pPr eaLnBrk="0" hangingPunct="0"/>
                <a:r>
                  <a:rPr lang="en-US"/>
                  <a:t>input(s)</a:t>
                </a:r>
              </a:p>
            </p:txBody>
          </p:sp>
          <p:sp>
            <p:nvSpPr>
              <p:cNvPr id="57" name="Text Box 100"/>
              <p:cNvSpPr txBox="1">
                <a:spLocks noChangeArrowheads="1"/>
              </p:cNvSpPr>
              <p:nvPr/>
            </p:nvSpPr>
            <p:spPr bwMode="auto">
              <a:xfrm>
                <a:off x="4464" y="2064"/>
                <a:ext cx="29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CP</a:t>
                </a:r>
              </a:p>
            </p:txBody>
          </p:sp>
          <p:sp>
            <p:nvSpPr>
              <p:cNvPr id="58" name="Line 101"/>
              <p:cNvSpPr>
                <a:spLocks noChangeShapeType="1"/>
              </p:cNvSpPr>
              <p:nvPr/>
            </p:nvSpPr>
            <p:spPr bwMode="auto">
              <a:xfrm rot="-5400000">
                <a:off x="4248" y="2664"/>
                <a:ext cx="0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02"/>
              <p:cNvSpPr txBox="1">
                <a:spLocks noChangeArrowheads="1"/>
              </p:cNvSpPr>
              <p:nvPr/>
            </p:nvSpPr>
            <p:spPr bwMode="auto">
              <a:xfrm>
                <a:off x="4464" y="2640"/>
                <a:ext cx="684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/>
                  <a:t>External</a:t>
                </a:r>
              </a:p>
              <a:p>
                <a:pPr eaLnBrk="0" hangingPunct="0"/>
                <a:r>
                  <a:rPr lang="en-US"/>
                  <a:t>output(s)</a:t>
                </a:r>
              </a:p>
              <a:p>
                <a:pPr eaLnBrk="0" hangingPunct="0"/>
                <a:r>
                  <a:rPr lang="en-US"/>
                  <a:t>(none)</a:t>
                </a:r>
              </a:p>
            </p:txBody>
          </p:sp>
          <p:grpSp>
            <p:nvGrpSpPr>
              <p:cNvPr id="60" name="Group 103"/>
              <p:cNvGrpSpPr>
                <a:grpSpLocks/>
              </p:cNvGrpSpPr>
              <p:nvPr/>
            </p:nvGrpSpPr>
            <p:grpSpPr bwMode="auto">
              <a:xfrm>
                <a:off x="2448" y="1632"/>
                <a:ext cx="514" cy="419"/>
                <a:chOff x="4848" y="1549"/>
                <a:chExt cx="514" cy="419"/>
              </a:xfrm>
            </p:grpSpPr>
            <p:sp>
              <p:nvSpPr>
                <p:cNvPr id="75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5184" y="177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J</a:t>
                  </a:r>
                </a:p>
              </p:txBody>
            </p:sp>
            <p:sp>
              <p:nvSpPr>
                <p:cNvPr id="76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5136" y="1549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77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4848" y="1549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grpSp>
              <p:nvGrpSpPr>
                <p:cNvPr id="78" name="Group 107"/>
                <p:cNvGrpSpPr>
                  <a:grpSpLocks/>
                </p:cNvGrpSpPr>
                <p:nvPr/>
              </p:nvGrpSpPr>
              <p:grpSpPr bwMode="auto">
                <a:xfrm rot="-5400000">
                  <a:off x="4936" y="1508"/>
                  <a:ext cx="337" cy="514"/>
                  <a:chOff x="4067" y="1114"/>
                  <a:chExt cx="337" cy="514"/>
                </a:xfrm>
              </p:grpSpPr>
              <p:sp>
                <p:nvSpPr>
                  <p:cNvPr id="80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1114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1" name="AutoShape 109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043" y="1369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9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4848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K</a:t>
                  </a:r>
                </a:p>
              </p:txBody>
            </p:sp>
          </p:grpSp>
          <p:grpSp>
            <p:nvGrpSpPr>
              <p:cNvPr id="61" name="Group 111"/>
              <p:cNvGrpSpPr>
                <a:grpSpLocks/>
              </p:cNvGrpSpPr>
              <p:nvPr/>
            </p:nvGrpSpPr>
            <p:grpSpPr bwMode="auto">
              <a:xfrm>
                <a:off x="3408" y="1632"/>
                <a:ext cx="514" cy="419"/>
                <a:chOff x="4848" y="1549"/>
                <a:chExt cx="514" cy="419"/>
              </a:xfrm>
            </p:grpSpPr>
            <p:sp>
              <p:nvSpPr>
                <p:cNvPr id="6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5184" y="177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J</a:t>
                  </a:r>
                </a:p>
              </p:txBody>
            </p:sp>
            <p:sp>
              <p:nvSpPr>
                <p:cNvPr id="69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5136" y="1549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70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4848" y="1549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grpSp>
              <p:nvGrpSpPr>
                <p:cNvPr id="71" name="Group 115"/>
                <p:cNvGrpSpPr>
                  <a:grpSpLocks/>
                </p:cNvGrpSpPr>
                <p:nvPr/>
              </p:nvGrpSpPr>
              <p:grpSpPr bwMode="auto">
                <a:xfrm rot="-5400000">
                  <a:off x="4936" y="1508"/>
                  <a:ext cx="337" cy="514"/>
                  <a:chOff x="4067" y="1114"/>
                  <a:chExt cx="337" cy="514"/>
                </a:xfrm>
              </p:grpSpPr>
              <p:sp>
                <p:nvSpPr>
                  <p:cNvPr id="73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1114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4" name="AutoShape 117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043" y="1369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4848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K</a:t>
                  </a:r>
                </a:p>
              </p:txBody>
            </p:sp>
          </p:grpSp>
          <p:sp>
            <p:nvSpPr>
              <p:cNvPr id="62" name="Line 119"/>
              <p:cNvSpPr>
                <a:spLocks noChangeShapeType="1"/>
              </p:cNvSpPr>
              <p:nvPr/>
            </p:nvSpPr>
            <p:spPr bwMode="auto">
              <a:xfrm flipH="1" flipV="1">
                <a:off x="3504" y="2016"/>
                <a:ext cx="0" cy="4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120"/>
              <p:cNvSpPr>
                <a:spLocks noChangeShapeType="1"/>
              </p:cNvSpPr>
              <p:nvPr/>
            </p:nvSpPr>
            <p:spPr bwMode="auto">
              <a:xfrm flipH="1" flipV="1">
                <a:off x="3840" y="2016"/>
                <a:ext cx="0" cy="4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121"/>
              <p:cNvSpPr>
                <a:spLocks noChangeShapeType="1"/>
              </p:cNvSpPr>
              <p:nvPr/>
            </p:nvSpPr>
            <p:spPr bwMode="auto">
              <a:xfrm>
                <a:off x="3696" y="2016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122"/>
              <p:cNvSpPr>
                <a:spLocks noChangeShapeType="1"/>
              </p:cNvSpPr>
              <p:nvPr/>
            </p:nvSpPr>
            <p:spPr bwMode="auto">
              <a:xfrm flipH="1">
                <a:off x="2880" y="1104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123"/>
              <p:cNvSpPr>
                <a:spLocks noChangeShapeType="1"/>
              </p:cNvSpPr>
              <p:nvPr/>
            </p:nvSpPr>
            <p:spPr bwMode="auto">
              <a:xfrm flipH="1">
                <a:off x="3504" y="1104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124"/>
              <p:cNvSpPr>
                <a:spLocks noChangeShapeType="1"/>
              </p:cNvSpPr>
              <p:nvPr/>
            </p:nvSpPr>
            <p:spPr bwMode="auto">
              <a:xfrm flipH="1">
                <a:off x="3792" y="1104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Oval 14"/>
            <p:cNvSpPr/>
            <p:nvPr/>
          </p:nvSpPr>
          <p:spPr>
            <a:xfrm>
              <a:off x="3995738" y="256381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16" name="Oval 15"/>
            <p:cNvSpPr/>
            <p:nvPr/>
          </p:nvSpPr>
          <p:spPr>
            <a:xfrm>
              <a:off x="5516563" y="25606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1550291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</a:t>
            </a:r>
            <a:r>
              <a:rPr lang="en-US" dirty="0">
                <a:solidFill>
                  <a:srgbClr val="C00000"/>
                </a:solidFill>
              </a:rPr>
              <a:t>state table</a:t>
            </a:r>
            <a:r>
              <a:rPr lang="en-US" dirty="0"/>
              <a:t>, get </a:t>
            </a:r>
            <a:r>
              <a:rPr lang="en-US" dirty="0">
                <a:solidFill>
                  <a:srgbClr val="C00000"/>
                </a:solidFill>
              </a:rPr>
              <a:t>flip-flop input functions</a:t>
            </a:r>
            <a:r>
              <a:rPr lang="en-US" dirty="0"/>
              <a:t>.</a:t>
            </a:r>
          </a:p>
        </p:txBody>
      </p:sp>
      <p:grpSp>
        <p:nvGrpSpPr>
          <p:cNvPr id="36" name="Group 72"/>
          <p:cNvGrpSpPr>
            <a:grpSpLocks/>
          </p:cNvGrpSpPr>
          <p:nvPr/>
        </p:nvGrpSpPr>
        <p:grpSpPr bwMode="auto">
          <a:xfrm>
            <a:off x="838200" y="1905000"/>
            <a:ext cx="4879975" cy="2598738"/>
            <a:chOff x="1011" y="1200"/>
            <a:chExt cx="3074" cy="1637"/>
          </a:xfrm>
        </p:grpSpPr>
        <p:graphicFrame>
          <p:nvGraphicFramePr>
            <p:cNvPr id="37" name="Object 73"/>
            <p:cNvGraphicFramePr>
              <a:graphicFrameLocks noChangeAspect="1"/>
            </p:cNvGraphicFramePr>
            <p:nvPr/>
          </p:nvGraphicFramePr>
          <p:xfrm>
            <a:off x="1011" y="1200"/>
            <a:ext cx="3060" cy="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4864680" imgH="2600280" progId="Word.Document.8">
                    <p:embed/>
                  </p:oleObj>
                </mc:Choice>
                <mc:Fallback>
                  <p:oleObj name="Document" r:id="rId3" imgW="4864680" imgH="2600280" progId="Word.Document.8">
                    <p:embed/>
                    <p:pic>
                      <p:nvPicPr>
                        <p:cNvPr id="37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1" y="1200"/>
                          <a:ext cx="3060" cy="1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74"/>
            <p:cNvSpPr>
              <a:spLocks noChangeShapeType="1"/>
            </p:cNvSpPr>
            <p:nvPr/>
          </p:nvSpPr>
          <p:spPr bwMode="auto">
            <a:xfrm flipV="1">
              <a:off x="1109" y="1680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75"/>
            <p:cNvSpPr>
              <a:spLocks noChangeShapeType="1"/>
            </p:cNvSpPr>
            <p:nvPr/>
          </p:nvSpPr>
          <p:spPr bwMode="auto">
            <a:xfrm>
              <a:off x="1106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76"/>
            <p:cNvSpPr>
              <a:spLocks noChangeShapeType="1"/>
            </p:cNvSpPr>
            <p:nvPr/>
          </p:nvSpPr>
          <p:spPr bwMode="auto">
            <a:xfrm>
              <a:off x="1781" y="14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77"/>
            <p:cNvSpPr>
              <a:spLocks noChangeShapeType="1"/>
            </p:cNvSpPr>
            <p:nvPr/>
          </p:nvSpPr>
          <p:spPr bwMode="auto">
            <a:xfrm>
              <a:off x="2261" y="148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78"/>
            <p:cNvSpPr>
              <a:spLocks noChangeShapeType="1"/>
            </p:cNvSpPr>
            <p:nvPr/>
          </p:nvSpPr>
          <p:spPr bwMode="auto">
            <a:xfrm>
              <a:off x="2882" y="1488"/>
              <a:ext cx="1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79"/>
            <p:cNvSpPr>
              <a:spLocks noChangeShapeType="1"/>
            </p:cNvSpPr>
            <p:nvPr/>
          </p:nvSpPr>
          <p:spPr bwMode="auto">
            <a:xfrm rot="5400000">
              <a:off x="2066" y="1968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6774683" y="1905000"/>
            <a:ext cx="2286000" cy="1784350"/>
            <a:chOff x="6705600" y="1905000"/>
            <a:chExt cx="2286000" cy="1784350"/>
          </a:xfrm>
        </p:grpSpPr>
        <p:grpSp>
          <p:nvGrpSpPr>
            <p:cNvPr id="152" name="Group 151"/>
            <p:cNvGrpSpPr/>
            <p:nvPr/>
          </p:nvGrpSpPr>
          <p:grpSpPr>
            <a:xfrm>
              <a:off x="6705600" y="1905000"/>
              <a:ext cx="2286000" cy="1784350"/>
              <a:chOff x="6705600" y="1905000"/>
              <a:chExt cx="2286000" cy="1784350"/>
            </a:xfrm>
          </p:grpSpPr>
          <p:grpSp>
            <p:nvGrpSpPr>
              <p:cNvPr id="156" name="Group 81"/>
              <p:cNvGrpSpPr>
                <a:grpSpLocks/>
              </p:cNvGrpSpPr>
              <p:nvPr/>
            </p:nvGrpSpPr>
            <p:grpSpPr bwMode="auto">
              <a:xfrm>
                <a:off x="6705600" y="1905000"/>
                <a:ext cx="2189163" cy="1493838"/>
                <a:chOff x="1357" y="2880"/>
                <a:chExt cx="1379" cy="941"/>
              </a:xfrm>
            </p:grpSpPr>
            <p:sp>
              <p:nvSpPr>
                <p:cNvPr id="160" name="Rectangle 82"/>
                <p:cNvSpPr>
                  <a:spLocks noChangeArrowheads="1"/>
                </p:cNvSpPr>
                <p:nvPr/>
              </p:nvSpPr>
              <p:spPr bwMode="auto">
                <a:xfrm>
                  <a:off x="1771" y="3216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1" name="Line 83"/>
                <p:cNvSpPr>
                  <a:spLocks noChangeShapeType="1"/>
                </p:cNvSpPr>
                <p:nvPr/>
              </p:nvSpPr>
              <p:spPr bwMode="auto">
                <a:xfrm>
                  <a:off x="1776" y="340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Line 84"/>
                <p:cNvSpPr>
                  <a:spLocks noChangeShapeType="1"/>
                </p:cNvSpPr>
                <p:nvPr/>
              </p:nvSpPr>
              <p:spPr bwMode="auto">
                <a:xfrm>
                  <a:off x="2016" y="3216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1357" y="3405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64" name="AutoShape 86"/>
                <p:cNvSpPr>
                  <a:spLocks/>
                </p:cNvSpPr>
                <p:nvPr/>
              </p:nvSpPr>
              <p:spPr bwMode="auto">
                <a:xfrm>
                  <a:off x="1584" y="3360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AutoShape 87"/>
                <p:cNvSpPr>
                  <a:spLocks/>
                </p:cNvSpPr>
                <p:nvPr/>
              </p:nvSpPr>
              <p:spPr bwMode="auto">
                <a:xfrm rot="5400000" flipV="1">
                  <a:off x="2472" y="280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2352" y="2880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67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1584" y="3216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168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1776" y="3072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69" name="AutoShape 91"/>
                <p:cNvSpPr>
                  <a:spLocks/>
                </p:cNvSpPr>
                <p:nvPr/>
              </p:nvSpPr>
              <p:spPr bwMode="auto">
                <a:xfrm rot="-5400000">
                  <a:off x="2232" y="3432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2112" y="3648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 dirty="0">
                      <a:latin typeface="Tahoma" pitchFamily="34" charset="0"/>
                    </a:rPr>
                    <a:t>x</a:t>
                  </a:r>
                  <a:endParaRPr lang="en-GB" sz="1400" b="1" dirty="0">
                    <a:latin typeface="Tahoma" pitchFamily="34" charset="0"/>
                  </a:endParaRPr>
                </a:p>
              </p:txBody>
            </p:sp>
            <p:sp>
              <p:nvSpPr>
                <p:cNvPr id="171" name="Line 93"/>
                <p:cNvSpPr>
                  <a:spLocks noChangeShapeType="1"/>
                </p:cNvSpPr>
                <p:nvPr/>
              </p:nvSpPr>
              <p:spPr bwMode="auto">
                <a:xfrm flipH="1" flipV="1">
                  <a:off x="1523" y="2993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2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1431" y="3030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73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1549" y="2929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74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182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75" name="Line 97"/>
                <p:cNvSpPr>
                  <a:spLocks noChangeShapeType="1"/>
                </p:cNvSpPr>
                <p:nvPr/>
              </p:nvSpPr>
              <p:spPr bwMode="auto">
                <a:xfrm>
                  <a:off x="2256" y="3216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6" name="Line 98"/>
                <p:cNvSpPr>
                  <a:spLocks noChangeShapeType="1"/>
                </p:cNvSpPr>
                <p:nvPr/>
              </p:nvSpPr>
              <p:spPr bwMode="auto">
                <a:xfrm>
                  <a:off x="2496" y="3216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7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06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78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230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/>
                    <a:t>X</a:t>
                  </a:r>
                </a:p>
              </p:txBody>
            </p:sp>
            <p:sp>
              <p:nvSpPr>
                <p:cNvPr id="179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254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80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2544" y="321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</p:grpSp>
          <p:sp>
            <p:nvSpPr>
              <p:cNvPr id="157" name="Text Box 103"/>
              <p:cNvSpPr txBox="1">
                <a:spLocks noChangeArrowheads="1"/>
              </p:cNvSpPr>
              <p:nvPr/>
            </p:nvSpPr>
            <p:spPr bwMode="auto">
              <a:xfrm>
                <a:off x="7239000" y="3352800"/>
                <a:ext cx="121920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i="1">
                    <a:solidFill>
                      <a:srgbClr val="0000CC"/>
                    </a:solidFill>
                  </a:rPr>
                  <a:t>JA = B∙x'</a:t>
                </a:r>
              </a:p>
            </p:txBody>
          </p:sp>
          <p:sp>
            <p:nvSpPr>
              <p:cNvPr id="158" name="AutoShape 104"/>
              <p:cNvSpPr>
                <a:spLocks noChangeArrowheads="1"/>
              </p:cNvSpPr>
              <p:nvPr/>
            </p:nvSpPr>
            <p:spPr bwMode="auto">
              <a:xfrm>
                <a:off x="8610600" y="2473325"/>
                <a:ext cx="228600" cy="533400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AutoShape 105"/>
              <p:cNvSpPr>
                <a:spLocks noChangeArrowheads="1"/>
              </p:cNvSpPr>
              <p:nvPr/>
            </p:nvSpPr>
            <p:spPr bwMode="auto">
              <a:xfrm>
                <a:off x="6781800" y="1905000"/>
                <a:ext cx="2209800" cy="175260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" name="Text Box 100"/>
            <p:cNvSpPr txBox="1">
              <a:spLocks noChangeArrowheads="1"/>
            </p:cNvSpPr>
            <p:nvPr/>
          </p:nvSpPr>
          <p:spPr bwMode="auto">
            <a:xfrm>
              <a:off x="7843044" y="2438400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154" name="Text Box 100"/>
            <p:cNvSpPr txBox="1">
              <a:spLocks noChangeArrowheads="1"/>
            </p:cNvSpPr>
            <p:nvPr/>
          </p:nvSpPr>
          <p:spPr bwMode="auto">
            <a:xfrm>
              <a:off x="7446963" y="2439879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155" name="Text Box 100"/>
            <p:cNvSpPr txBox="1">
              <a:spLocks noChangeArrowheads="1"/>
            </p:cNvSpPr>
            <p:nvPr/>
          </p:nvSpPr>
          <p:spPr bwMode="auto">
            <a:xfrm>
              <a:off x="8193882" y="2451099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4260083" y="4419600"/>
            <a:ext cx="2286000" cy="1784350"/>
            <a:chOff x="4191000" y="4419600"/>
            <a:chExt cx="2286000" cy="1784350"/>
          </a:xfrm>
        </p:grpSpPr>
        <p:grpSp>
          <p:nvGrpSpPr>
            <p:cNvPr id="182" name="Group 158"/>
            <p:cNvGrpSpPr>
              <a:grpSpLocks/>
            </p:cNvGrpSpPr>
            <p:nvPr/>
          </p:nvGrpSpPr>
          <p:grpSpPr bwMode="auto">
            <a:xfrm>
              <a:off x="4191000" y="4419600"/>
              <a:ext cx="2286000" cy="1784350"/>
              <a:chOff x="2640" y="2736"/>
              <a:chExt cx="1440" cy="1124"/>
            </a:xfrm>
          </p:grpSpPr>
          <p:sp>
            <p:nvSpPr>
              <p:cNvPr id="185" name="AutoShape 159"/>
              <p:cNvSpPr>
                <a:spLocks/>
              </p:cNvSpPr>
              <p:nvPr/>
            </p:nvSpPr>
            <p:spPr bwMode="auto">
              <a:xfrm flipH="1">
                <a:off x="3121" y="3105"/>
                <a:ext cx="144" cy="144"/>
              </a:xfrm>
              <a:prstGeom prst="leftBracket">
                <a:avLst>
                  <a:gd name="adj" fmla="val 8333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" name="AutoShape 160"/>
              <p:cNvSpPr>
                <a:spLocks/>
              </p:cNvSpPr>
              <p:nvPr/>
            </p:nvSpPr>
            <p:spPr bwMode="auto">
              <a:xfrm>
                <a:off x="3840" y="3094"/>
                <a:ext cx="144" cy="144"/>
              </a:xfrm>
              <a:prstGeom prst="leftBracket">
                <a:avLst>
                  <a:gd name="adj" fmla="val 8333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7" name="AutoShape 161"/>
              <p:cNvSpPr>
                <a:spLocks noChangeArrowheads="1"/>
              </p:cNvSpPr>
              <p:nvPr/>
            </p:nvSpPr>
            <p:spPr bwMode="auto">
              <a:xfrm>
                <a:off x="3321" y="3290"/>
                <a:ext cx="432" cy="144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" name="Text Box 162"/>
              <p:cNvSpPr txBox="1">
                <a:spLocks noChangeArrowheads="1"/>
              </p:cNvSpPr>
              <p:nvPr/>
            </p:nvSpPr>
            <p:spPr bwMode="auto">
              <a:xfrm>
                <a:off x="2976" y="3648"/>
                <a:ext cx="91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i="1">
                    <a:solidFill>
                      <a:srgbClr val="9900CC"/>
                    </a:solidFill>
                  </a:rPr>
                  <a:t>KB </a:t>
                </a:r>
                <a:r>
                  <a:rPr lang="en-GB" sz="1600" b="1">
                    <a:solidFill>
                      <a:srgbClr val="9900CC"/>
                    </a:solidFill>
                  </a:rPr>
                  <a:t>= (</a:t>
                </a:r>
                <a:r>
                  <a:rPr lang="en-GB" sz="1600" b="1" i="1">
                    <a:solidFill>
                      <a:srgbClr val="9900CC"/>
                    </a:solidFill>
                  </a:rPr>
                  <a:t>A </a:t>
                </a:r>
                <a:r>
                  <a:rPr lang="en-GB" sz="1600" b="1">
                    <a:solidFill>
                      <a:srgbClr val="9900CC"/>
                    </a:solidFill>
                    <a:sym typeface="Symbol" pitchFamily="18" charset="2"/>
                  </a:rPr>
                  <a:t> </a:t>
                </a:r>
                <a:r>
                  <a:rPr lang="en-GB" sz="1600" b="1" i="1">
                    <a:solidFill>
                      <a:srgbClr val="9900CC"/>
                    </a:solidFill>
                  </a:rPr>
                  <a:t>x</a:t>
                </a:r>
                <a:r>
                  <a:rPr lang="en-GB" sz="1600" b="1">
                    <a:solidFill>
                      <a:srgbClr val="9900CC"/>
                    </a:solidFill>
                  </a:rPr>
                  <a:t>)</a:t>
                </a:r>
                <a:r>
                  <a:rPr lang="en-GB" sz="1600" b="1" i="1">
                    <a:solidFill>
                      <a:srgbClr val="9900CC"/>
                    </a:solidFill>
                  </a:rPr>
                  <a:t>'</a:t>
                </a:r>
              </a:p>
            </p:txBody>
          </p:sp>
          <p:sp>
            <p:nvSpPr>
              <p:cNvPr id="189" name="AutoShape 163"/>
              <p:cNvSpPr>
                <a:spLocks noChangeArrowheads="1"/>
              </p:cNvSpPr>
              <p:nvPr/>
            </p:nvSpPr>
            <p:spPr bwMode="auto">
              <a:xfrm>
                <a:off x="2688" y="2736"/>
                <a:ext cx="1392" cy="110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0" name="Group 164"/>
              <p:cNvGrpSpPr>
                <a:grpSpLocks/>
              </p:cNvGrpSpPr>
              <p:nvPr/>
            </p:nvGrpSpPr>
            <p:grpSpPr bwMode="auto">
              <a:xfrm>
                <a:off x="2640" y="2736"/>
                <a:ext cx="1379" cy="941"/>
                <a:chOff x="2605" y="3024"/>
                <a:chExt cx="1379" cy="941"/>
              </a:xfrm>
            </p:grpSpPr>
            <p:sp>
              <p:nvSpPr>
                <p:cNvPr id="191" name="Rectangle 165"/>
                <p:cNvSpPr>
                  <a:spLocks noChangeArrowheads="1"/>
                </p:cNvSpPr>
                <p:nvPr/>
              </p:nvSpPr>
              <p:spPr bwMode="auto">
                <a:xfrm>
                  <a:off x="3019" y="3360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2" name="Line 166"/>
                <p:cNvSpPr>
                  <a:spLocks noChangeShapeType="1"/>
                </p:cNvSpPr>
                <p:nvPr/>
              </p:nvSpPr>
              <p:spPr bwMode="auto">
                <a:xfrm>
                  <a:off x="3024" y="355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3" name="Line 167"/>
                <p:cNvSpPr>
                  <a:spLocks noChangeShapeType="1"/>
                </p:cNvSpPr>
                <p:nvPr/>
              </p:nvSpPr>
              <p:spPr bwMode="auto">
                <a:xfrm>
                  <a:off x="3264" y="336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2605" y="3549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5" name="AutoShape 169"/>
                <p:cNvSpPr>
                  <a:spLocks/>
                </p:cNvSpPr>
                <p:nvPr/>
              </p:nvSpPr>
              <p:spPr bwMode="auto">
                <a:xfrm>
                  <a:off x="2832" y="3504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" name="AutoShape 170"/>
                <p:cNvSpPr>
                  <a:spLocks/>
                </p:cNvSpPr>
                <p:nvPr/>
              </p:nvSpPr>
              <p:spPr bwMode="auto">
                <a:xfrm rot="5400000" flipV="1">
                  <a:off x="3720" y="2952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3600" y="3024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8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832" y="3360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 dirty="0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 dirty="0"/>
                    <a:t>   1</a:t>
                  </a:r>
                </a:p>
              </p:txBody>
            </p:sp>
            <p:sp>
              <p:nvSpPr>
                <p:cNvPr id="199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3024" y="3216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00" name="AutoShape 174"/>
                <p:cNvSpPr>
                  <a:spLocks/>
                </p:cNvSpPr>
                <p:nvPr/>
              </p:nvSpPr>
              <p:spPr bwMode="auto">
                <a:xfrm rot="-5400000">
                  <a:off x="3480" y="35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3360" y="3792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02" name="Line 176"/>
                <p:cNvSpPr>
                  <a:spLocks noChangeShapeType="1"/>
                </p:cNvSpPr>
                <p:nvPr/>
              </p:nvSpPr>
              <p:spPr bwMode="auto">
                <a:xfrm flipH="1" flipV="1">
                  <a:off x="2771" y="3137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3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2679" y="3174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04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2797" y="3073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05" name="Line 179"/>
                <p:cNvSpPr>
                  <a:spLocks noChangeShapeType="1"/>
                </p:cNvSpPr>
                <p:nvPr/>
              </p:nvSpPr>
              <p:spPr bwMode="auto">
                <a:xfrm>
                  <a:off x="3504" y="336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" name="Line 180"/>
                <p:cNvSpPr>
                  <a:spLocks noChangeShapeType="1"/>
                </p:cNvSpPr>
                <p:nvPr/>
              </p:nvSpPr>
              <p:spPr bwMode="auto">
                <a:xfrm>
                  <a:off x="3744" y="336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3312" y="355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8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3552" y="355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09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3072" y="33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0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792" y="33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11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3312" y="33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2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3072" y="355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</p:grpSp>
        </p:grpSp>
        <p:sp>
          <p:nvSpPr>
            <p:cNvPr id="183" name="Text Box 100"/>
            <p:cNvSpPr txBox="1">
              <a:spLocks noChangeArrowheads="1"/>
            </p:cNvSpPr>
            <p:nvPr/>
          </p:nvSpPr>
          <p:spPr bwMode="auto">
            <a:xfrm>
              <a:off x="5686425" y="4963278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184" name="Text Box 100"/>
            <p:cNvSpPr txBox="1">
              <a:spLocks noChangeArrowheads="1"/>
            </p:cNvSpPr>
            <p:nvPr/>
          </p:nvSpPr>
          <p:spPr bwMode="auto">
            <a:xfrm>
              <a:off x="6067424" y="5262644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6774683" y="3810000"/>
            <a:ext cx="2286000" cy="1784350"/>
            <a:chOff x="6705600" y="3810000"/>
            <a:chExt cx="2286000" cy="1784350"/>
          </a:xfrm>
        </p:grpSpPr>
        <p:grpSp>
          <p:nvGrpSpPr>
            <p:cNvPr id="214" name="Group 133"/>
            <p:cNvGrpSpPr>
              <a:grpSpLocks/>
            </p:cNvGrpSpPr>
            <p:nvPr/>
          </p:nvGrpSpPr>
          <p:grpSpPr bwMode="auto">
            <a:xfrm>
              <a:off x="6705600" y="3810000"/>
              <a:ext cx="2286000" cy="1784350"/>
              <a:chOff x="816" y="2832"/>
              <a:chExt cx="1440" cy="1124"/>
            </a:xfrm>
          </p:grpSpPr>
          <p:sp>
            <p:nvSpPr>
              <p:cNvPr id="218" name="Text Box 134"/>
              <p:cNvSpPr txBox="1">
                <a:spLocks noChangeArrowheads="1"/>
              </p:cNvSpPr>
              <p:nvPr/>
            </p:nvSpPr>
            <p:spPr bwMode="auto">
              <a:xfrm>
                <a:off x="1152" y="3744"/>
                <a:ext cx="76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i="1">
                    <a:solidFill>
                      <a:srgbClr val="0000CC"/>
                    </a:solidFill>
                  </a:rPr>
                  <a:t>KA = B∙x</a:t>
                </a:r>
              </a:p>
            </p:txBody>
          </p:sp>
          <p:sp>
            <p:nvSpPr>
              <p:cNvPr id="219" name="Rectangle 135"/>
              <p:cNvSpPr>
                <a:spLocks noChangeArrowheads="1"/>
              </p:cNvSpPr>
              <p:nvPr/>
            </p:nvSpPr>
            <p:spPr bwMode="auto">
              <a:xfrm>
                <a:off x="1230" y="3168"/>
                <a:ext cx="965" cy="384"/>
              </a:xfrm>
              <a:prstGeom prst="rect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Line 136"/>
              <p:cNvSpPr>
                <a:spLocks noChangeShapeType="1"/>
              </p:cNvSpPr>
              <p:nvPr/>
            </p:nvSpPr>
            <p:spPr bwMode="auto">
              <a:xfrm>
                <a:off x="1235" y="3360"/>
                <a:ext cx="9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137"/>
              <p:cNvSpPr>
                <a:spLocks noChangeShapeType="1"/>
              </p:cNvSpPr>
              <p:nvPr/>
            </p:nvSpPr>
            <p:spPr bwMode="auto">
              <a:xfrm>
                <a:off x="1475" y="3168"/>
                <a:ext cx="0" cy="38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Text Box 138"/>
              <p:cNvSpPr txBox="1">
                <a:spLocks noChangeArrowheads="1"/>
              </p:cNvSpPr>
              <p:nvPr/>
            </p:nvSpPr>
            <p:spPr bwMode="auto">
              <a:xfrm>
                <a:off x="816" y="3357"/>
                <a:ext cx="27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A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23" name="AutoShape 139"/>
              <p:cNvSpPr>
                <a:spLocks/>
              </p:cNvSpPr>
              <p:nvPr/>
            </p:nvSpPr>
            <p:spPr bwMode="auto">
              <a:xfrm>
                <a:off x="1043" y="3312"/>
                <a:ext cx="48" cy="240"/>
              </a:xfrm>
              <a:prstGeom prst="leftBrace">
                <a:avLst>
                  <a:gd name="adj1" fmla="val 41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AutoShape 140"/>
              <p:cNvSpPr>
                <a:spLocks/>
              </p:cNvSpPr>
              <p:nvPr/>
            </p:nvSpPr>
            <p:spPr bwMode="auto">
              <a:xfrm rot="5400000" flipV="1">
                <a:off x="1931" y="2760"/>
                <a:ext cx="48" cy="480"/>
              </a:xfrm>
              <a:prstGeom prst="leftBrace">
                <a:avLst>
                  <a:gd name="adj1" fmla="val 8333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Text Box 141"/>
              <p:cNvSpPr txBox="1">
                <a:spLocks noChangeArrowheads="1"/>
              </p:cNvSpPr>
              <p:nvPr/>
            </p:nvSpPr>
            <p:spPr bwMode="auto">
              <a:xfrm>
                <a:off x="1811" y="2832"/>
                <a:ext cx="275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B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26" name="Text Box 142"/>
              <p:cNvSpPr txBox="1">
                <a:spLocks noChangeArrowheads="1"/>
              </p:cNvSpPr>
              <p:nvPr/>
            </p:nvSpPr>
            <p:spPr bwMode="auto">
              <a:xfrm>
                <a:off x="1043" y="3168"/>
                <a:ext cx="211" cy="4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80000"/>
                  </a:lnSpc>
                </a:pPr>
                <a:r>
                  <a:rPr lang="en-GB" sz="1400" b="1"/>
                  <a:t>0</a:t>
                </a:r>
              </a:p>
              <a:p>
                <a:pPr algn="r" eaLnBrk="0" hangingPunct="0">
                  <a:lnSpc>
                    <a:spcPct val="80000"/>
                  </a:lnSpc>
                </a:pPr>
                <a:r>
                  <a:rPr lang="en-GB" sz="1400" b="1"/>
                  <a:t>   1</a:t>
                </a:r>
              </a:p>
            </p:txBody>
          </p:sp>
          <p:sp>
            <p:nvSpPr>
              <p:cNvPr id="227" name="Text Box 143"/>
              <p:cNvSpPr txBox="1">
                <a:spLocks noChangeArrowheads="1"/>
              </p:cNvSpPr>
              <p:nvPr/>
            </p:nvSpPr>
            <p:spPr bwMode="auto">
              <a:xfrm>
                <a:off x="1235" y="3024"/>
                <a:ext cx="9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400" b="1"/>
                  <a:t>00    01   11    10</a:t>
                </a:r>
              </a:p>
            </p:txBody>
          </p:sp>
          <p:sp>
            <p:nvSpPr>
              <p:cNvPr id="228" name="AutoShape 144"/>
              <p:cNvSpPr>
                <a:spLocks/>
              </p:cNvSpPr>
              <p:nvPr/>
            </p:nvSpPr>
            <p:spPr bwMode="auto">
              <a:xfrm rot="-5400000">
                <a:off x="1691" y="3384"/>
                <a:ext cx="48" cy="480"/>
              </a:xfrm>
              <a:prstGeom prst="leftBrace">
                <a:avLst>
                  <a:gd name="adj1" fmla="val 8333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Text Box 145"/>
              <p:cNvSpPr txBox="1">
                <a:spLocks noChangeArrowheads="1"/>
              </p:cNvSpPr>
              <p:nvPr/>
            </p:nvSpPr>
            <p:spPr bwMode="auto">
              <a:xfrm>
                <a:off x="1571" y="3600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x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30" name="Line 146"/>
              <p:cNvSpPr>
                <a:spLocks noChangeShapeType="1"/>
              </p:cNvSpPr>
              <p:nvPr/>
            </p:nvSpPr>
            <p:spPr bwMode="auto">
              <a:xfrm flipH="1" flipV="1">
                <a:off x="982" y="2945"/>
                <a:ext cx="248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Text Box 147"/>
              <p:cNvSpPr txBox="1">
                <a:spLocks noChangeArrowheads="1"/>
              </p:cNvSpPr>
              <p:nvPr/>
            </p:nvSpPr>
            <p:spPr bwMode="auto">
              <a:xfrm>
                <a:off x="890" y="2982"/>
                <a:ext cx="27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A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32" name="Text Box 148"/>
              <p:cNvSpPr txBox="1">
                <a:spLocks noChangeArrowheads="1"/>
              </p:cNvSpPr>
              <p:nvPr/>
            </p:nvSpPr>
            <p:spPr bwMode="auto">
              <a:xfrm>
                <a:off x="1008" y="2881"/>
                <a:ext cx="321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Bx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33" name="Text Box 149"/>
              <p:cNvSpPr txBox="1">
                <a:spLocks noChangeArrowheads="1"/>
              </p:cNvSpPr>
              <p:nvPr/>
            </p:nvSpPr>
            <p:spPr bwMode="auto">
              <a:xfrm>
                <a:off x="1776" y="3168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</a:p>
            </p:txBody>
          </p:sp>
          <p:sp>
            <p:nvSpPr>
              <p:cNvPr id="234" name="Line 150"/>
              <p:cNvSpPr>
                <a:spLocks noChangeShapeType="1"/>
              </p:cNvSpPr>
              <p:nvPr/>
            </p:nvSpPr>
            <p:spPr bwMode="auto">
              <a:xfrm>
                <a:off x="1715" y="3168"/>
                <a:ext cx="0" cy="38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Line 151"/>
              <p:cNvSpPr>
                <a:spLocks noChangeShapeType="1"/>
              </p:cNvSpPr>
              <p:nvPr/>
            </p:nvSpPr>
            <p:spPr bwMode="auto">
              <a:xfrm>
                <a:off x="1955" y="3168"/>
                <a:ext cx="0" cy="38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Text Box 152"/>
              <p:cNvSpPr txBox="1">
                <a:spLocks noChangeArrowheads="1"/>
              </p:cNvSpPr>
              <p:nvPr/>
            </p:nvSpPr>
            <p:spPr bwMode="auto">
              <a:xfrm>
                <a:off x="1763" y="336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1</a:t>
                </a:r>
              </a:p>
            </p:txBody>
          </p:sp>
          <p:sp>
            <p:nvSpPr>
              <p:cNvPr id="237" name="Text Box 153"/>
              <p:cNvSpPr txBox="1">
                <a:spLocks noChangeArrowheads="1"/>
              </p:cNvSpPr>
              <p:nvPr/>
            </p:nvSpPr>
            <p:spPr bwMode="auto">
              <a:xfrm>
                <a:off x="1296" y="3168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</a:p>
            </p:txBody>
          </p:sp>
          <p:sp>
            <p:nvSpPr>
              <p:cNvPr id="238" name="Text Box 154"/>
              <p:cNvSpPr txBox="1">
                <a:spLocks noChangeArrowheads="1"/>
              </p:cNvSpPr>
              <p:nvPr/>
            </p:nvSpPr>
            <p:spPr bwMode="auto">
              <a:xfrm>
                <a:off x="2003" y="3168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</a:p>
            </p:txBody>
          </p:sp>
          <p:sp>
            <p:nvSpPr>
              <p:cNvPr id="239" name="Text Box 155"/>
              <p:cNvSpPr txBox="1">
                <a:spLocks noChangeArrowheads="1"/>
              </p:cNvSpPr>
              <p:nvPr/>
            </p:nvSpPr>
            <p:spPr bwMode="auto">
              <a:xfrm>
                <a:off x="1536" y="3168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</a:p>
            </p:txBody>
          </p:sp>
          <p:sp>
            <p:nvSpPr>
              <p:cNvPr id="240" name="AutoShape 156"/>
              <p:cNvSpPr>
                <a:spLocks noChangeArrowheads="1"/>
              </p:cNvSpPr>
              <p:nvPr/>
            </p:nvSpPr>
            <p:spPr bwMode="auto">
              <a:xfrm>
                <a:off x="1745" y="3194"/>
                <a:ext cx="192" cy="336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AutoShape 157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1392" cy="110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" name="Text Box 100"/>
            <p:cNvSpPr txBox="1">
              <a:spLocks noChangeArrowheads="1"/>
            </p:cNvSpPr>
            <p:nvPr/>
          </p:nvSpPr>
          <p:spPr bwMode="auto">
            <a:xfrm>
              <a:off x="8567631" y="4642590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216" name="Text Box 100"/>
            <p:cNvSpPr txBox="1">
              <a:spLocks noChangeArrowheads="1"/>
            </p:cNvSpPr>
            <p:nvPr/>
          </p:nvSpPr>
          <p:spPr bwMode="auto">
            <a:xfrm>
              <a:off x="7850661" y="4636981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217" name="Text Box 100"/>
            <p:cNvSpPr txBox="1">
              <a:spLocks noChangeArrowheads="1"/>
            </p:cNvSpPr>
            <p:nvPr/>
          </p:nvSpPr>
          <p:spPr bwMode="auto">
            <a:xfrm>
              <a:off x="7456489" y="4636981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897883" y="4419600"/>
            <a:ext cx="2286000" cy="1784350"/>
            <a:chOff x="1828800" y="4419600"/>
            <a:chExt cx="2286000" cy="1784350"/>
          </a:xfrm>
        </p:grpSpPr>
        <p:grpSp>
          <p:nvGrpSpPr>
            <p:cNvPr id="243" name="Group 106"/>
            <p:cNvGrpSpPr>
              <a:grpSpLocks/>
            </p:cNvGrpSpPr>
            <p:nvPr/>
          </p:nvGrpSpPr>
          <p:grpSpPr bwMode="auto">
            <a:xfrm>
              <a:off x="1828800" y="4419600"/>
              <a:ext cx="2286000" cy="1784350"/>
              <a:chOff x="4224" y="2496"/>
              <a:chExt cx="1440" cy="1124"/>
            </a:xfrm>
          </p:grpSpPr>
          <p:sp>
            <p:nvSpPr>
              <p:cNvPr id="246" name="Text Box 107"/>
              <p:cNvSpPr txBox="1">
                <a:spLocks noChangeArrowheads="1"/>
              </p:cNvSpPr>
              <p:nvPr/>
            </p:nvSpPr>
            <p:spPr bwMode="auto">
              <a:xfrm>
                <a:off x="4608" y="3408"/>
                <a:ext cx="76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i="1">
                    <a:solidFill>
                      <a:srgbClr val="9900CC"/>
                    </a:solidFill>
                  </a:rPr>
                  <a:t>JB = x</a:t>
                </a:r>
              </a:p>
            </p:txBody>
          </p:sp>
          <p:sp>
            <p:nvSpPr>
              <p:cNvPr id="247" name="AutoShape 108"/>
              <p:cNvSpPr>
                <a:spLocks noChangeArrowheads="1"/>
              </p:cNvSpPr>
              <p:nvPr/>
            </p:nvSpPr>
            <p:spPr bwMode="auto">
              <a:xfrm>
                <a:off x="4918" y="2854"/>
                <a:ext cx="432" cy="336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8" name="Group 109"/>
              <p:cNvGrpSpPr>
                <a:grpSpLocks/>
              </p:cNvGrpSpPr>
              <p:nvPr/>
            </p:nvGrpSpPr>
            <p:grpSpPr bwMode="auto">
              <a:xfrm>
                <a:off x="4224" y="2496"/>
                <a:ext cx="1379" cy="941"/>
                <a:chOff x="4224" y="2496"/>
                <a:chExt cx="1379" cy="941"/>
              </a:xfrm>
            </p:grpSpPr>
            <p:sp>
              <p:nvSpPr>
                <p:cNvPr id="250" name="Rectangle 110"/>
                <p:cNvSpPr>
                  <a:spLocks noChangeArrowheads="1"/>
                </p:cNvSpPr>
                <p:nvPr/>
              </p:nvSpPr>
              <p:spPr bwMode="auto">
                <a:xfrm>
                  <a:off x="4638" y="2832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1" name="Line 111"/>
                <p:cNvSpPr>
                  <a:spLocks noChangeShapeType="1"/>
                </p:cNvSpPr>
                <p:nvPr/>
              </p:nvSpPr>
              <p:spPr bwMode="auto">
                <a:xfrm>
                  <a:off x="4643" y="302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" name="Line 112"/>
                <p:cNvSpPr>
                  <a:spLocks noChangeShapeType="1"/>
                </p:cNvSpPr>
                <p:nvPr/>
              </p:nvSpPr>
              <p:spPr bwMode="auto">
                <a:xfrm>
                  <a:off x="4883" y="2832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4224" y="3021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54" name="AutoShape 114"/>
                <p:cNvSpPr>
                  <a:spLocks/>
                </p:cNvSpPr>
                <p:nvPr/>
              </p:nvSpPr>
              <p:spPr bwMode="auto">
                <a:xfrm>
                  <a:off x="4451" y="2976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5" name="AutoShape 115"/>
                <p:cNvSpPr>
                  <a:spLocks/>
                </p:cNvSpPr>
                <p:nvPr/>
              </p:nvSpPr>
              <p:spPr bwMode="auto">
                <a:xfrm rot="5400000" flipV="1">
                  <a:off x="5339" y="242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5219" y="2496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57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4451" y="2832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25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4643" y="2688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59" name="AutoShape 119"/>
                <p:cNvSpPr>
                  <a:spLocks/>
                </p:cNvSpPr>
                <p:nvPr/>
              </p:nvSpPr>
              <p:spPr bwMode="auto">
                <a:xfrm rot="-5400000">
                  <a:off x="5099" y="304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0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4979" y="3264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61" name="Line 121"/>
                <p:cNvSpPr>
                  <a:spLocks noChangeShapeType="1"/>
                </p:cNvSpPr>
                <p:nvPr/>
              </p:nvSpPr>
              <p:spPr bwMode="auto">
                <a:xfrm flipH="1" flipV="1">
                  <a:off x="4390" y="2609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2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4298" y="2646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63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4416" y="2545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64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5184" y="283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65" name="Line 125"/>
                <p:cNvSpPr>
                  <a:spLocks noChangeShapeType="1"/>
                </p:cNvSpPr>
                <p:nvPr/>
              </p:nvSpPr>
              <p:spPr bwMode="auto">
                <a:xfrm>
                  <a:off x="5123" y="2832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Line 126"/>
                <p:cNvSpPr>
                  <a:spLocks noChangeShapeType="1"/>
                </p:cNvSpPr>
                <p:nvPr/>
              </p:nvSpPr>
              <p:spPr bwMode="auto">
                <a:xfrm>
                  <a:off x="5363" y="2832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4931" y="302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68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5171" y="302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69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5411" y="302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7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5411" y="283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71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4944" y="283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</p:grpSp>
          <p:sp>
            <p:nvSpPr>
              <p:cNvPr id="249" name="AutoShape 132"/>
              <p:cNvSpPr>
                <a:spLocks noChangeArrowheads="1"/>
              </p:cNvSpPr>
              <p:nvPr/>
            </p:nvSpPr>
            <p:spPr bwMode="auto">
              <a:xfrm>
                <a:off x="4272" y="2496"/>
                <a:ext cx="1392" cy="110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4" name="Text Box 100"/>
            <p:cNvSpPr txBox="1">
              <a:spLocks noChangeArrowheads="1"/>
            </p:cNvSpPr>
            <p:nvPr/>
          </p:nvSpPr>
          <p:spPr bwMode="auto">
            <a:xfrm>
              <a:off x="2568575" y="5257799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245" name="Text Box 100"/>
            <p:cNvSpPr txBox="1">
              <a:spLocks noChangeArrowheads="1"/>
            </p:cNvSpPr>
            <p:nvPr/>
          </p:nvSpPr>
          <p:spPr bwMode="auto">
            <a:xfrm>
              <a:off x="2560637" y="4957844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38119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22065</TotalTime>
  <Words>2420</Words>
  <Application>Microsoft Office PowerPoint</Application>
  <PresentationFormat>On-screen Show (4:3)</PresentationFormat>
  <Paragraphs>811</Paragraphs>
  <Slides>29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Nimbus Roman No9 L</vt:lpstr>
      <vt:lpstr>Arial</vt:lpstr>
      <vt:lpstr>Calibri</vt:lpstr>
      <vt:lpstr>Symbol</vt:lpstr>
      <vt:lpstr>Tahoma</vt:lpstr>
      <vt:lpstr>Times New Roman</vt:lpstr>
      <vt:lpstr>Wingdings</vt:lpstr>
      <vt:lpstr>Clarity</vt:lpstr>
      <vt:lpstr>Document</vt:lpstr>
      <vt:lpstr>http://www.comp.nus.edu.sg/~cs2100/</vt:lpstr>
      <vt:lpstr>Questions?</vt:lpstr>
      <vt:lpstr>6.3 Flip-flop Excitation Tables (1/2)</vt:lpstr>
      <vt:lpstr>6.3 Flip-flop Excitation Tables (1/2)</vt:lpstr>
      <vt:lpstr>6.4 Sequential Circuits: Design</vt:lpstr>
      <vt:lpstr>6.4 Design: Example #1 (1/5)</vt:lpstr>
      <vt:lpstr>6.4 Design: Example #1 (2/5)</vt:lpstr>
      <vt:lpstr>6.4 Design: Example #1 (3/5)</vt:lpstr>
      <vt:lpstr>6.4 Design: Example #1 (4/5)</vt:lpstr>
      <vt:lpstr>6.4 Design: Example #1 (5/5)</vt:lpstr>
      <vt:lpstr>6.4 Design: Example #2 (1/3)</vt:lpstr>
      <vt:lpstr>6.4 Design: Example #2 (2/3)</vt:lpstr>
      <vt:lpstr>6.4 Design: Example #2 (3/3)</vt:lpstr>
      <vt:lpstr>6.4 Design: Example #3 (1/4)</vt:lpstr>
      <vt:lpstr>6.4 Design: Example #3 (2/4)</vt:lpstr>
      <vt:lpstr>6.4 Design: Example #3 (3/4)</vt:lpstr>
      <vt:lpstr>6.4 Design: Example #3 (4/4)</vt:lpstr>
      <vt:lpstr>7. Memory (1/4)</vt:lpstr>
      <vt:lpstr>7. Memory (2/4)</vt:lpstr>
      <vt:lpstr>7. Memory (3/4)</vt:lpstr>
      <vt:lpstr>7. Memory (4/4)</vt:lpstr>
      <vt:lpstr>7.1 Memory Unit</vt:lpstr>
      <vt:lpstr>7.2 Read/Write Operations</vt:lpstr>
      <vt:lpstr>7.3 Memory Cell</vt:lpstr>
      <vt:lpstr>7.4 Memory Arrays (1/4)</vt:lpstr>
      <vt:lpstr>7.4 Memory Arrays (2/4)</vt:lpstr>
      <vt:lpstr>7.4 Memory Arrays (3/4)</vt:lpstr>
      <vt:lpstr>7.4 Memory Arrays (4/4)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1910</cp:revision>
  <cp:lastPrinted>2017-06-30T03:15:07Z</cp:lastPrinted>
  <dcterms:created xsi:type="dcterms:W3CDTF">1998-09-05T15:03:32Z</dcterms:created>
  <dcterms:modified xsi:type="dcterms:W3CDTF">2025-01-08T09:09:26Z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