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5087" r:id="rId1"/>
  </p:sldMasterIdLst>
  <p:notesMasterIdLst>
    <p:notesMasterId r:id="rId16"/>
  </p:notesMasterIdLst>
  <p:handoutMasterIdLst>
    <p:handoutMasterId r:id="rId17"/>
  </p:handoutMasterIdLst>
  <p:sldIdLst>
    <p:sldId id="256" r:id="rId2"/>
    <p:sldId id="590" r:id="rId3"/>
    <p:sldId id="591" r:id="rId4"/>
    <p:sldId id="592" r:id="rId5"/>
    <p:sldId id="593" r:id="rId6"/>
    <p:sldId id="594" r:id="rId7"/>
    <p:sldId id="595" r:id="rId8"/>
    <p:sldId id="596" r:id="rId9"/>
    <p:sldId id="597" r:id="rId10"/>
    <p:sldId id="598" r:id="rId11"/>
    <p:sldId id="599" r:id="rId12"/>
    <p:sldId id="619" r:id="rId13"/>
    <p:sldId id="622" r:id="rId14"/>
    <p:sldId id="308" r:id="rId1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>
          <p15:clr>
            <a:srgbClr val="A4A3A4"/>
          </p15:clr>
        </p15:guide>
        <p15:guide id="2" pos="220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A50021"/>
    <a:srgbClr val="FFFFCC"/>
    <a:srgbClr val="006600"/>
    <a:srgbClr val="E2FFC5"/>
    <a:srgbClr val="CCFF99"/>
    <a:srgbClr val="CCCCFF"/>
    <a:srgbClr val="CCFFFF"/>
    <a:srgbClr val="FFCCFF"/>
    <a:srgbClr val="E5E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0961D2-DF0F-4B09-B1AF-8325EFE0753E}" v="6" dt="2025-01-08T07:47:43.3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65" autoAdjust="0"/>
    <p:restoredTop sz="91475" autoAdjust="0"/>
  </p:normalViewPr>
  <p:slideViewPr>
    <p:cSldViewPr snapToGrid="0">
      <p:cViewPr varScale="1">
        <p:scale>
          <a:sx n="64" d="100"/>
          <a:sy n="64" d="100"/>
        </p:scale>
        <p:origin x="1340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341"/>
    </p:cViewPr>
  </p:sorterViewPr>
  <p:notesViewPr>
    <p:cSldViewPr snapToGrid="0">
      <p:cViewPr>
        <p:scale>
          <a:sx n="100" d="100"/>
          <a:sy n="100" d="100"/>
        </p:scale>
        <p:origin x="1152" y="78"/>
      </p:cViewPr>
      <p:guideLst>
        <p:guide orient="horz" pos="2929"/>
        <p:guide pos="2209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ng Kai" userId="012566e0-30ff-4e17-bc5d-803a8d22ce41" providerId="ADAL" clId="{350961D2-DF0F-4B09-B1AF-8325EFE0753E}"/>
    <pc:docChg chg="custSel addSld delSld modSld sldOrd modMainMaster">
      <pc:chgData name="Song Kai" userId="012566e0-30ff-4e17-bc5d-803a8d22ce41" providerId="ADAL" clId="{350961D2-DF0F-4B09-B1AF-8325EFE0753E}" dt="2025-01-08T07:47:43.340" v="9" actId="1076"/>
      <pc:docMkLst>
        <pc:docMk/>
      </pc:docMkLst>
      <pc:sldChg chg="add ord">
        <pc:chgData name="Song Kai" userId="012566e0-30ff-4e17-bc5d-803a8d22ce41" providerId="ADAL" clId="{350961D2-DF0F-4B09-B1AF-8325EFE0753E}" dt="2025-01-08T07:46:53.068" v="5"/>
        <pc:sldMkLst>
          <pc:docMk/>
          <pc:sldMk cId="2980677409" sldId="620"/>
        </pc:sldMkLst>
      </pc:sldChg>
      <pc:sldChg chg="del">
        <pc:chgData name="Song Kai" userId="012566e0-30ff-4e17-bc5d-803a8d22ce41" providerId="ADAL" clId="{350961D2-DF0F-4B09-B1AF-8325EFE0753E}" dt="2025-01-08T07:46:50.820" v="2" actId="47"/>
        <pc:sldMkLst>
          <pc:docMk/>
          <pc:sldMk cId="3724272410" sldId="623"/>
        </pc:sldMkLst>
      </pc:sldChg>
      <pc:sldMasterChg chg="addSp delSp modSp mod">
        <pc:chgData name="Song Kai" userId="012566e0-30ff-4e17-bc5d-803a8d22ce41" providerId="ADAL" clId="{350961D2-DF0F-4B09-B1AF-8325EFE0753E}" dt="2025-01-08T07:47:43.340" v="9" actId="1076"/>
        <pc:sldMasterMkLst>
          <pc:docMk/>
          <pc:sldMasterMk cId="0" sldId="2147485087"/>
        </pc:sldMasterMkLst>
        <pc:spChg chg="add del mod">
          <ac:chgData name="Song Kai" userId="012566e0-30ff-4e17-bc5d-803a8d22ce41" providerId="ADAL" clId="{350961D2-DF0F-4B09-B1AF-8325EFE0753E}" dt="2025-01-08T07:47:05.559" v="6" actId="478"/>
          <ac:spMkLst>
            <pc:docMk/>
            <pc:sldMasterMk cId="0" sldId="2147485087"/>
            <ac:spMk id="8" creationId="{26137FDB-2F1C-2272-F04F-CE7E4D552A1B}"/>
          </ac:spMkLst>
        </pc:spChg>
        <pc:picChg chg="mod">
          <ac:chgData name="Song Kai" userId="012566e0-30ff-4e17-bc5d-803a8d22ce41" providerId="ADAL" clId="{350961D2-DF0F-4B09-B1AF-8325EFE0753E}" dt="2025-01-08T07:47:43.340" v="9" actId="1076"/>
          <ac:picMkLst>
            <pc:docMk/>
            <pc:sldMasterMk cId="0" sldId="2147485087"/>
            <ac:picMk id="1026" creationId="{D02672B0-8CB3-7ABF-3AC3-B4EFE5E64F1B}"/>
          </ac:picMkLst>
        </pc:pic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GB" dirty="0">
                <a:latin typeface="+mn-lt"/>
              </a:rPr>
              <a:t>CS2100 Computer Organisation</a:t>
            </a:r>
          </a:p>
        </p:txBody>
      </p:sp>
      <p:sp>
        <p:nvSpPr>
          <p:cNvPr id="624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614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A8128D1A-2CBE-4D8D-BBD3-EF7640D031A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81308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167" y="4414043"/>
            <a:ext cx="5138067" cy="418508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82D49F41-42BD-4A7F-84D4-B4F7E48B4FC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8" name="Date Placeholder 7"/>
          <p:cNvSpPr>
            <a:spLocks noGrp="1"/>
          </p:cNvSpPr>
          <p:nvPr>
            <p:ph type="dt" idx="1"/>
          </p:nvPr>
        </p:nvSpPr>
        <p:spPr>
          <a:xfrm>
            <a:off x="3971614" y="0"/>
            <a:ext cx="3037117" cy="465341"/>
          </a:xfrm>
          <a:prstGeom prst="rect">
            <a:avLst/>
          </a:prstGeom>
        </p:spPr>
        <p:txBody>
          <a:bodyPr vert="horz" lIns="92098" tIns="46049" rIns="92098" bIns="46049" rtlCol="0"/>
          <a:lstStyle>
            <a:lvl1pPr algn="r">
              <a:defRPr sz="1200"/>
            </a:lvl1pPr>
          </a:lstStyle>
          <a:p>
            <a:pPr>
              <a:defRPr/>
            </a:pPr>
            <a:fld id="{0AF3AFD6-2BC0-4B1C-A3C8-8C3FEB1DB624}" type="datetimeFigureOut">
              <a:rPr lang="en-US"/>
              <a:pPr>
                <a:defRPr/>
              </a:pPr>
              <a:t>1/15/2026</a:t>
            </a:fld>
            <a:endParaRPr lang="en-US" dirty="0"/>
          </a:p>
        </p:txBody>
      </p:sp>
      <p:sp>
        <p:nvSpPr>
          <p:cNvPr id="9" name="Slide Image Placeholder 8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11" name="Header Placeholder 10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117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09687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349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0368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9464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3575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707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8462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919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5313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7288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7870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3497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8892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34520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0870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[35cce793-99a6-4f28-9e1a-625ba96e3db4]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3458" y="18288"/>
            <a:ext cx="683342" cy="329184"/>
          </a:xfrm>
        </p:spPr>
        <p:txBody>
          <a:bodyPr/>
          <a:lstStyle>
            <a:lvl1pPr>
              <a:defRPr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3960" y="18288"/>
            <a:ext cx="712839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88" r:id="rId1"/>
    <p:sldLayoutId id="2147485089" r:id="rId2"/>
    <p:sldLayoutId id="2147485090" r:id="rId3"/>
    <p:sldLayoutId id="2147485091" r:id="rId4"/>
    <p:sldLayoutId id="2147485092" r:id="rId5"/>
    <p:sldLayoutId id="2147485093" r:id="rId6"/>
    <p:sldLayoutId id="2147485094" r:id="rId7"/>
    <p:sldLayoutId id="2147485095" r:id="rId8"/>
    <p:sldLayoutId id="2147485096" r:id="rId9"/>
    <p:sldLayoutId id="2147485097" r:id="rId10"/>
    <p:sldLayoutId id="2147485098" r:id="rId11"/>
  </p:sldLayoutIdLst>
  <p:transition>
    <p:fade/>
  </p:transition>
  <p:hf hdr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comp.nus.edu.sg/~cs2100/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c.ihypress.ca/reserved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[TextBox 7]"/>
          <p:cNvSpPr txBox="1"/>
          <p:nvPr/>
        </p:nvSpPr>
        <p:spPr>
          <a:xfrm>
            <a:off x="3513667" y="2800578"/>
            <a:ext cx="22182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Calibri" panose="020F0502020204030204" pitchFamily="34" charset="0"/>
              </a:rPr>
              <a:t>Lecture </a:t>
            </a:r>
            <a:r>
              <a:rPr lang="en-US" sz="2800">
                <a:solidFill>
                  <a:srgbClr val="C00000"/>
                </a:solidFill>
                <a:latin typeface="Calibri" panose="020F0502020204030204" pitchFamily="34" charset="0"/>
              </a:rPr>
              <a:t>#2b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[TextBox 7]"/>
          <p:cNvSpPr txBox="1"/>
          <p:nvPr/>
        </p:nvSpPr>
        <p:spPr>
          <a:xfrm>
            <a:off x="1058333" y="3462867"/>
            <a:ext cx="71289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000" dirty="0">
                <a:solidFill>
                  <a:srgbClr val="C00000"/>
                </a:solidFill>
                <a:latin typeface="Calibri" panose="020F0502020204030204" pitchFamily="34" charset="0"/>
              </a:rPr>
              <a:t>Overview of C Programming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6541" y="4984151"/>
            <a:ext cx="3735717" cy="122531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58" y="491740"/>
            <a:ext cx="5648858" cy="928216"/>
          </a:xfrm>
          <a:prstGeom prst="rect">
            <a:avLst/>
          </a:prstGeom>
        </p:spPr>
      </p:pic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13667" y="564500"/>
            <a:ext cx="3448798" cy="313527"/>
          </a:xfrm>
        </p:spPr>
        <p:txBody>
          <a:bodyPr>
            <a:noAutofit/>
          </a:bodyPr>
          <a:lstStyle/>
          <a:p>
            <a:pPr algn="dist" eaLnBrk="1" hangingPunct="1"/>
            <a:r>
              <a:rPr lang="en-GB" sz="1600" cap="none" dirty="0">
                <a:latin typeface="Calibri" panose="020F0502020204030204" pitchFamily="34" charset="0"/>
                <a:hlinkClick r:id="rId5"/>
              </a:rPr>
              <a:t>https://www.comp.nus.edu.sg/~cs2100/</a:t>
            </a:r>
            <a:endParaRPr lang="en-GB" sz="1600" cap="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199" y="587828"/>
            <a:ext cx="8495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5.3 Compute (9/10)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8" name="Slide Number Placeholder 6">
            <a:extLst>
              <a:ext uri="{FF2B5EF4-FFF2-40B4-BE49-F238E27FC236}">
                <a16:creationId xmlns:a16="http://schemas.microsoft.com/office/drawing/2014/main" id="{8112EE02-9B76-49BC-99C4-BA3A11EFE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10</a:t>
            </a:fld>
            <a:endParaRPr dirty="0"/>
          </a:p>
        </p:txBody>
      </p:sp>
      <p:sp>
        <p:nvSpPr>
          <p:cNvPr id="8" name="[TextBox 1]">
            <a:extLst>
              <a:ext uri="{FF2B5EF4-FFF2-40B4-BE49-F238E27FC236}">
                <a16:creationId xmlns:a16="http://schemas.microsoft.com/office/drawing/2014/main" id="{CD323ACD-98D5-41C1-9E7E-AAC26DC0B405}"/>
              </a:ext>
            </a:extLst>
          </p:cNvPr>
          <p:cNvSpPr txBox="1"/>
          <p:nvPr/>
        </p:nvSpPr>
        <p:spPr>
          <a:xfrm>
            <a:off x="7648832" y="570995"/>
            <a:ext cx="1303438" cy="861774"/>
          </a:xfrm>
          <a:prstGeom prst="rect">
            <a:avLst/>
          </a:prstGeom>
          <a:solidFill>
            <a:srgbClr val="9999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200" dirty="0"/>
              <a:t>Preprocessor </a:t>
            </a:r>
          </a:p>
          <a:p>
            <a:r>
              <a:rPr lang="en-US" sz="1200" dirty="0"/>
              <a:t>Input</a:t>
            </a:r>
          </a:p>
          <a:p>
            <a:r>
              <a:rPr lang="en-US" sz="1400" dirty="0">
                <a:solidFill>
                  <a:srgbClr val="C00000"/>
                </a:solidFill>
              </a:rPr>
              <a:t>Compute</a:t>
            </a:r>
          </a:p>
          <a:p>
            <a:r>
              <a:rPr lang="en-US" sz="1200" dirty="0"/>
              <a:t>Output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3B8AD242-7E29-4518-8BA0-1005B7ED2D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375" y="1280161"/>
            <a:ext cx="8229600" cy="611702"/>
          </a:xfrm>
        </p:spPr>
        <p:txBody>
          <a:bodyPr/>
          <a:lstStyle/>
          <a:p>
            <a:pPr marL="284163" indent="-284163" eaLnBrk="1" hangingPunct="1"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0FF"/>
                </a:solidFill>
              </a:rPr>
              <a:t>Arithmetic operators: Associativity &amp; Precedence</a:t>
            </a:r>
            <a:endParaRPr lang="en-US" sz="2000" dirty="0">
              <a:solidFill>
                <a:srgbClr val="0000FF"/>
              </a:solidFill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7E7B4363-9838-4B17-B518-6B2A648109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4379982"/>
              </p:ext>
            </p:extLst>
          </p:nvPr>
        </p:nvGraphicFramePr>
        <p:xfrm>
          <a:off x="754377" y="1957070"/>
          <a:ext cx="7679760" cy="2529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49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52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9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0940">
                <a:tc>
                  <a:txBody>
                    <a:bodyPr/>
                    <a:lstStyle/>
                    <a:p>
                      <a:r>
                        <a:rPr lang="en-US" dirty="0"/>
                        <a:t>Operator</a:t>
                      </a:r>
                      <a:r>
                        <a:rPr lang="en-US" baseline="0" dirty="0"/>
                        <a:t> Type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Operator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Associativity</a:t>
                      </a:r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695">
                <a:tc>
                  <a:txBody>
                    <a:bodyPr/>
                    <a:lstStyle/>
                    <a:p>
                      <a:r>
                        <a:rPr lang="en-US" sz="1600" dirty="0"/>
                        <a:t>Primary expression operators</a:t>
                      </a:r>
                      <a:endParaRPr lang="en-SG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</a:t>
                      </a:r>
                      <a:r>
                        <a:rPr lang="en-US" sz="1600" b="1" dirty="0"/>
                        <a:t> </a:t>
                      </a: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  <a:r>
                        <a:rPr lang="en-US" sz="1600" b="1" dirty="0"/>
                        <a:t>   </a:t>
                      </a:r>
                      <a:r>
                        <a:rPr lang="en-US" sz="1600" b="0" i="1" dirty="0" err="1"/>
                        <a:t>expr</a:t>
                      </a: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++</a:t>
                      </a:r>
                      <a:r>
                        <a:rPr lang="en-US" sz="1600" b="1" baseline="0" dirty="0"/>
                        <a:t>   </a:t>
                      </a:r>
                      <a:r>
                        <a:rPr lang="en-US" sz="1600" b="0" i="1" baseline="0" dirty="0" err="1"/>
                        <a:t>expr</a:t>
                      </a:r>
                      <a:r>
                        <a:rPr lang="en-US" sz="1600" b="1" baseline="0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--</a:t>
                      </a:r>
                      <a:endParaRPr lang="en-SG" sz="1600" b="1" dirty="0">
                        <a:solidFill>
                          <a:srgbClr val="C0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Left to right</a:t>
                      </a:r>
                      <a:endParaRPr lang="en-SG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695">
                <a:tc>
                  <a:txBody>
                    <a:bodyPr/>
                    <a:lstStyle/>
                    <a:p>
                      <a:r>
                        <a:rPr lang="en-US" sz="1600" dirty="0"/>
                        <a:t>Unary operators</a:t>
                      </a:r>
                      <a:endParaRPr lang="en-SG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*</a:t>
                      </a:r>
                      <a:r>
                        <a:rPr lang="en-US" sz="1600" b="1" dirty="0"/>
                        <a:t>  </a:t>
                      </a: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&amp;</a:t>
                      </a:r>
                      <a:r>
                        <a:rPr lang="en-US" sz="1600" b="1" dirty="0"/>
                        <a:t>  </a:t>
                      </a: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</a:t>
                      </a:r>
                      <a:r>
                        <a:rPr lang="en-US" sz="1600" b="1" dirty="0"/>
                        <a:t>  </a:t>
                      </a: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</a:t>
                      </a:r>
                      <a:r>
                        <a:rPr lang="en-US" sz="1600" b="1" dirty="0"/>
                        <a:t>   </a:t>
                      </a: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++</a:t>
                      </a:r>
                      <a:r>
                        <a:rPr lang="en-US" sz="1600" b="0" i="1" dirty="0" err="1"/>
                        <a:t>expr</a:t>
                      </a:r>
                      <a:r>
                        <a:rPr lang="en-US" sz="1600" b="1" baseline="0" dirty="0"/>
                        <a:t>  </a:t>
                      </a:r>
                      <a:r>
                        <a:rPr lang="en-US" sz="1600" b="1" baseline="0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--</a:t>
                      </a:r>
                      <a:r>
                        <a:rPr lang="en-US" sz="1600" b="0" i="1" baseline="0" dirty="0" err="1"/>
                        <a:t>expr</a:t>
                      </a:r>
                      <a:r>
                        <a:rPr lang="en-US" sz="1600" b="1" baseline="0" dirty="0"/>
                        <a:t>  </a:t>
                      </a:r>
                      <a:r>
                        <a:rPr lang="en-US" sz="1600" b="1" baseline="0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</a:t>
                      </a:r>
                      <a:r>
                        <a:rPr lang="en-US" sz="1600" b="0" i="1" baseline="0" dirty="0"/>
                        <a:t>typecast</a:t>
                      </a:r>
                      <a:r>
                        <a:rPr lang="en-US" sz="1600" b="1" baseline="0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  <a:r>
                        <a:rPr lang="en-US" sz="1600" b="1" baseline="0" dirty="0"/>
                        <a:t> </a:t>
                      </a:r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Right</a:t>
                      </a:r>
                      <a:r>
                        <a:rPr lang="en-US" sz="1600" baseline="0" dirty="0"/>
                        <a:t> to left</a:t>
                      </a:r>
                      <a:endParaRPr lang="en-SG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695">
                <a:tc rowSpan="2">
                  <a:txBody>
                    <a:bodyPr/>
                    <a:lstStyle/>
                    <a:p>
                      <a:r>
                        <a:rPr lang="en-US" sz="1600" dirty="0"/>
                        <a:t>Binary operators</a:t>
                      </a:r>
                      <a:endParaRPr lang="en-SG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*</a:t>
                      </a:r>
                      <a:r>
                        <a:rPr lang="en-US" sz="1600" b="1" dirty="0"/>
                        <a:t>  </a:t>
                      </a: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/</a:t>
                      </a:r>
                      <a:r>
                        <a:rPr lang="en-US" sz="1600" b="1" dirty="0"/>
                        <a:t>  </a:t>
                      </a: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endParaRPr lang="en-SG" sz="1600" b="1" dirty="0">
                        <a:solidFill>
                          <a:srgbClr val="C0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600" dirty="0"/>
                        <a:t>Left to right</a:t>
                      </a:r>
                      <a:endParaRPr lang="en-SG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695">
                <a:tc vMerge="1">
                  <a:txBody>
                    <a:bodyPr/>
                    <a:lstStyle/>
                    <a:p>
                      <a:endParaRPr lang="en-SG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</a:t>
                      </a:r>
                      <a:r>
                        <a:rPr lang="en-US" sz="1600" b="1" dirty="0"/>
                        <a:t>  </a:t>
                      </a: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</a:t>
                      </a:r>
                      <a:endParaRPr lang="en-SG" sz="1600" b="1" dirty="0">
                        <a:solidFill>
                          <a:srgbClr val="C0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SG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1695">
                <a:tc>
                  <a:txBody>
                    <a:bodyPr/>
                    <a:lstStyle/>
                    <a:p>
                      <a:r>
                        <a:rPr lang="en-US" sz="1600" dirty="0"/>
                        <a:t>Assignment operators</a:t>
                      </a:r>
                      <a:endParaRPr lang="en-SG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</a:t>
                      </a:r>
                      <a:r>
                        <a:rPr lang="en-US" sz="1600" b="1" dirty="0"/>
                        <a:t>  </a:t>
                      </a: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+=</a:t>
                      </a:r>
                      <a:r>
                        <a:rPr lang="en-US" sz="1600" b="1" dirty="0"/>
                        <a:t>  </a:t>
                      </a: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-=</a:t>
                      </a:r>
                      <a:r>
                        <a:rPr lang="en-US" sz="1600" b="1" dirty="0"/>
                        <a:t>  </a:t>
                      </a: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*=</a:t>
                      </a:r>
                      <a:r>
                        <a:rPr lang="en-US" sz="1600" b="1" dirty="0"/>
                        <a:t>  </a:t>
                      </a: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/=</a:t>
                      </a:r>
                      <a:r>
                        <a:rPr lang="en-US" sz="1600" b="1" dirty="0"/>
                        <a:t>  </a:t>
                      </a: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%=</a:t>
                      </a:r>
                      <a:r>
                        <a:rPr lang="en-US" sz="1600" b="1" dirty="0"/>
                        <a:t> </a:t>
                      </a:r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Right to left</a:t>
                      </a:r>
                      <a:endParaRPr lang="en-SG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0A41E854-7FAC-48BC-80CC-9A66BDF2AADB}"/>
              </a:ext>
            </a:extLst>
          </p:cNvPr>
          <p:cNvSpPr txBox="1"/>
          <p:nvPr/>
        </p:nvSpPr>
        <p:spPr>
          <a:xfrm>
            <a:off x="4015449" y="4922338"/>
            <a:ext cx="4418688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anchor="b">
            <a:spAutoFit/>
          </a:bodyPr>
          <a:lstStyle/>
          <a:p>
            <a:pPr marL="90488" lvl="1">
              <a:buFont typeface="Wingdings" pitchFamily="2" charset="2"/>
              <a:buNone/>
              <a:tabLst>
                <a:tab pos="361950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</a:t>
            </a:r>
            <a:r>
              <a:rPr lang="en-US" b="1" dirty="0">
                <a:solidFill>
                  <a:srgbClr val="A5002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++</a:t>
            </a:r>
            <a:r>
              <a:rPr lang="en-US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expr</a:t>
            </a:r>
            <a:r>
              <a:rPr lang="en-US" b="1" dirty="0">
                <a:solidFill>
                  <a:srgbClr val="A5002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--</a:t>
            </a:r>
            <a:r>
              <a:rPr lang="en-US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>
                <a:solidFill>
                  <a:srgbClr val="A5002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++</a:t>
            </a:r>
            <a:r>
              <a:rPr lang="en-US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expr, </a:t>
            </a:r>
            <a:r>
              <a:rPr lang="en-US" b="1" dirty="0">
                <a:solidFill>
                  <a:srgbClr val="A5002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--</a:t>
            </a:r>
            <a:r>
              <a:rPr lang="en-US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</a:t>
            </a:r>
          </a:p>
          <a:p>
            <a:pPr marL="90488" lvl="1">
              <a:buFont typeface="Wingdings" pitchFamily="2" charset="2"/>
              <a:buNone/>
              <a:tabLst>
                <a:tab pos="361950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are not available</a:t>
            </a:r>
            <a:endParaRPr lang="en-SG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Rectangle: Single Corner Snipped 9">
            <a:extLst>
              <a:ext uri="{FF2B5EF4-FFF2-40B4-BE49-F238E27FC236}">
                <a16:creationId xmlns:a16="http://schemas.microsoft.com/office/drawing/2014/main" id="{4CFDCEF9-DE08-4794-BEFD-9EB107039F75}"/>
              </a:ext>
            </a:extLst>
          </p:cNvPr>
          <p:cNvSpPr/>
          <p:nvPr/>
        </p:nvSpPr>
        <p:spPr>
          <a:xfrm>
            <a:off x="4015451" y="4604312"/>
            <a:ext cx="938127" cy="361826"/>
          </a:xfrm>
          <a:prstGeom prst="snip1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/>
                </a:solidFill>
              </a:rPr>
              <a:t>Python</a:t>
            </a:r>
          </a:p>
        </p:txBody>
      </p:sp>
    </p:spTree>
    <p:extLst>
      <p:ext uri="{BB962C8B-B14F-4D97-AF65-F5344CB8AC3E}">
        <p14:creationId xmlns:p14="http://schemas.microsoft.com/office/powerpoint/2010/main" val="61255795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199" y="587828"/>
            <a:ext cx="8495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5.3 Compute (10/10)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8" name="Slide Number Placeholder 6">
            <a:extLst>
              <a:ext uri="{FF2B5EF4-FFF2-40B4-BE49-F238E27FC236}">
                <a16:creationId xmlns:a16="http://schemas.microsoft.com/office/drawing/2014/main" id="{8112EE02-9B76-49BC-99C4-BA3A11EFE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11</a:t>
            </a:fld>
            <a:endParaRPr dirty="0"/>
          </a:p>
        </p:txBody>
      </p:sp>
      <p:sp>
        <p:nvSpPr>
          <p:cNvPr id="8" name="[TextBox 1]">
            <a:extLst>
              <a:ext uri="{FF2B5EF4-FFF2-40B4-BE49-F238E27FC236}">
                <a16:creationId xmlns:a16="http://schemas.microsoft.com/office/drawing/2014/main" id="{CD323ACD-98D5-41C1-9E7E-AAC26DC0B405}"/>
              </a:ext>
            </a:extLst>
          </p:cNvPr>
          <p:cNvSpPr txBox="1"/>
          <p:nvPr/>
        </p:nvSpPr>
        <p:spPr>
          <a:xfrm>
            <a:off x="7648832" y="570995"/>
            <a:ext cx="1303438" cy="861774"/>
          </a:xfrm>
          <a:prstGeom prst="rect">
            <a:avLst/>
          </a:prstGeom>
          <a:solidFill>
            <a:srgbClr val="9999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200" dirty="0"/>
              <a:t>Preprocessor </a:t>
            </a:r>
          </a:p>
          <a:p>
            <a:r>
              <a:rPr lang="en-US" sz="1200" dirty="0"/>
              <a:t>Input</a:t>
            </a:r>
          </a:p>
          <a:p>
            <a:r>
              <a:rPr lang="en-US" sz="1400" dirty="0">
                <a:solidFill>
                  <a:srgbClr val="C00000"/>
                </a:solidFill>
              </a:rPr>
              <a:t>Compute</a:t>
            </a:r>
          </a:p>
          <a:p>
            <a:r>
              <a:rPr lang="en-US" sz="1200" dirty="0"/>
              <a:t>Output</a:t>
            </a:r>
          </a:p>
        </p:txBody>
      </p:sp>
      <p:sp>
        <p:nvSpPr>
          <p:cNvPr id="10" name="Content Placeholder 5">
            <a:extLst>
              <a:ext uri="{FF2B5EF4-FFF2-40B4-BE49-F238E27FC236}">
                <a16:creationId xmlns:a16="http://schemas.microsoft.com/office/drawing/2014/main" id="{38A3408F-B436-4EE8-8E85-86109832A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088" y="1270000"/>
            <a:ext cx="8229600" cy="2319338"/>
          </a:xfrm>
        </p:spPr>
        <p:txBody>
          <a:bodyPr/>
          <a:lstStyle/>
          <a:p>
            <a:pPr marL="393700" indent="-393700" eaLnBrk="1" hangingPunct="1"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0000FF"/>
                </a:solidFill>
              </a:rPr>
              <a:t>Mixed-Type Arithmetic Operations</a:t>
            </a:r>
          </a:p>
          <a:p>
            <a:pPr eaLnBrk="1" hangingPunct="1">
              <a:buSzPct val="80000"/>
              <a:buFont typeface="Wingdings" pitchFamily="2" charset="2"/>
              <a:buNone/>
            </a:pPr>
            <a:r>
              <a:rPr lang="en-US" sz="2000" dirty="0">
                <a:solidFill>
                  <a:srgbClr val="0000FF"/>
                </a:solidFill>
              </a:rPr>
              <a:t>	</a:t>
            </a:r>
            <a:r>
              <a:rPr lang="en-US" sz="2000" dirty="0">
                <a:solidFill>
                  <a:srgbClr val="C00000"/>
                </a:solidFill>
              </a:rPr>
              <a:t>      </a:t>
            </a:r>
            <a:r>
              <a:rPr lang="en-US" sz="2000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int   m = 10/4;  </a:t>
            </a:r>
            <a:r>
              <a:rPr lang="en-US" sz="2000" dirty="0">
                <a:solidFill>
                  <a:srgbClr val="C00000"/>
                </a:solidFill>
              </a:rPr>
              <a:t>	</a:t>
            </a:r>
            <a:r>
              <a:rPr lang="en-US" sz="2000" dirty="0">
                <a:solidFill>
                  <a:srgbClr val="002060"/>
                </a:solidFill>
              </a:rPr>
              <a:t>means </a:t>
            </a:r>
            <a:endParaRPr lang="en-US" sz="2000" dirty="0">
              <a:solidFill>
                <a:srgbClr val="C00000"/>
              </a:solidFill>
            </a:endParaRPr>
          </a:p>
          <a:p>
            <a:pPr eaLnBrk="1" hangingPunct="1">
              <a:buSzPct val="80000"/>
              <a:buFont typeface="Wingdings" pitchFamily="2" charset="2"/>
              <a:buNone/>
            </a:pPr>
            <a:r>
              <a:rPr lang="en-US" sz="2000" dirty="0">
                <a:solidFill>
                  <a:srgbClr val="C00000"/>
                </a:solidFill>
              </a:rPr>
              <a:t>	  </a:t>
            </a:r>
            <a:r>
              <a:rPr lang="en-US" sz="2000" dirty="0">
                <a:solidFill>
                  <a:srgbClr val="800000"/>
                </a:solidFill>
              </a:rPr>
              <a:t>    </a:t>
            </a:r>
            <a:r>
              <a:rPr lang="en-US" sz="2000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float p = 10/4;</a:t>
            </a:r>
            <a:r>
              <a:rPr lang="en-US" sz="2000" dirty="0">
                <a:solidFill>
                  <a:srgbClr val="C00000"/>
                </a:solidFill>
              </a:rPr>
              <a:t>	</a:t>
            </a:r>
            <a:r>
              <a:rPr lang="en-US" sz="2000" dirty="0">
                <a:solidFill>
                  <a:srgbClr val="002060"/>
                </a:solidFill>
              </a:rPr>
              <a:t>means </a:t>
            </a:r>
            <a:endParaRPr lang="en-US" sz="2000" dirty="0">
              <a:solidFill>
                <a:srgbClr val="C00000"/>
              </a:solidFill>
            </a:endParaRPr>
          </a:p>
          <a:p>
            <a:pPr eaLnBrk="1" hangingPunct="1">
              <a:buSzPct val="80000"/>
              <a:buFont typeface="Wingdings" pitchFamily="2" charset="2"/>
              <a:buNone/>
            </a:pPr>
            <a:r>
              <a:rPr lang="en-US" sz="2000" dirty="0">
                <a:solidFill>
                  <a:srgbClr val="C00000"/>
                </a:solidFill>
              </a:rPr>
              <a:t>	      </a:t>
            </a:r>
            <a:r>
              <a:rPr lang="en-US" sz="2000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int   n = 10/4.0;  	</a:t>
            </a:r>
            <a:r>
              <a:rPr lang="en-US" sz="2000" dirty="0">
                <a:solidFill>
                  <a:srgbClr val="002060"/>
                </a:solidFill>
              </a:rPr>
              <a:t>means </a:t>
            </a:r>
            <a:endParaRPr lang="en-US" sz="2000" dirty="0">
              <a:solidFill>
                <a:srgbClr val="C00000"/>
              </a:solidFill>
            </a:endParaRPr>
          </a:p>
          <a:p>
            <a:pPr eaLnBrk="1" hangingPunct="1">
              <a:buSzPct val="80000"/>
              <a:buFont typeface="Wingdings" pitchFamily="2" charset="2"/>
              <a:buNone/>
            </a:pPr>
            <a:r>
              <a:rPr lang="en-US" sz="2000" dirty="0">
                <a:solidFill>
                  <a:srgbClr val="C00000"/>
                </a:solidFill>
              </a:rPr>
              <a:t>	      </a:t>
            </a:r>
            <a:r>
              <a:rPr lang="en-US" sz="2000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float q = 10/4.0; </a:t>
            </a:r>
            <a:r>
              <a:rPr lang="en-US" sz="2000" dirty="0">
                <a:solidFill>
                  <a:srgbClr val="C00000"/>
                </a:solidFill>
              </a:rPr>
              <a:t>	</a:t>
            </a:r>
            <a:r>
              <a:rPr lang="en-US" sz="2000" dirty="0">
                <a:solidFill>
                  <a:srgbClr val="002060"/>
                </a:solidFill>
              </a:rPr>
              <a:t>means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</a:p>
          <a:p>
            <a:pPr eaLnBrk="1" hangingPunct="1">
              <a:buSzPct val="80000"/>
              <a:buFont typeface="Wingdings" pitchFamily="2" charset="2"/>
              <a:buNone/>
            </a:pPr>
            <a:r>
              <a:rPr lang="en-US" sz="2000" dirty="0">
                <a:solidFill>
                  <a:srgbClr val="C00000"/>
                </a:solidFill>
              </a:rPr>
              <a:t>	      </a:t>
            </a:r>
            <a:r>
              <a:rPr lang="en-US" sz="2000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int   r = -10/4.0;</a:t>
            </a:r>
            <a:r>
              <a:rPr lang="en-US" sz="2000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>
                <a:solidFill>
                  <a:srgbClr val="002060"/>
                </a:solidFill>
              </a:rPr>
              <a:t>means</a:t>
            </a:r>
            <a:r>
              <a:rPr lang="en-US" sz="2000" dirty="0">
                <a:solidFill>
                  <a:srgbClr val="C00000"/>
                </a:solidFill>
              </a:rPr>
              <a:t> 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D1CD0B9-286F-4E7E-9383-EEF9517600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2775" y="1609725"/>
            <a:ext cx="11747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m = 2;</a:t>
            </a:r>
            <a:endParaRPr lang="en-SG" sz="2000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F6FB95A-E8C8-48F5-AF78-88E9C749B8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2775" y="1981200"/>
            <a:ext cx="1444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p = 2.0;</a:t>
            </a:r>
            <a:endParaRPr lang="en-SG" sz="2000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0E29028-135C-4A58-80C6-62157666AD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2775" y="2390775"/>
            <a:ext cx="11747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n = 2;</a:t>
            </a:r>
            <a:endParaRPr lang="en-SG" sz="2000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BD233BD-4B5A-4946-B566-E828080678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2775" y="2747963"/>
            <a:ext cx="1444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q = 2.5;</a:t>
            </a:r>
            <a:endParaRPr lang="en-SG" sz="2000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22605B3-85AF-439B-ADC7-2C3C5628E2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2775" y="3117850"/>
            <a:ext cx="1444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r = -2;</a:t>
            </a:r>
            <a:endParaRPr lang="en-SG" sz="2000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19" name="Group 20">
            <a:extLst>
              <a:ext uri="{FF2B5EF4-FFF2-40B4-BE49-F238E27FC236}">
                <a16:creationId xmlns:a16="http://schemas.microsoft.com/office/drawing/2014/main" id="{E898E97F-1A49-4FC5-8591-83C6C80F08AE}"/>
              </a:ext>
            </a:extLst>
          </p:cNvPr>
          <p:cNvGrpSpPr>
            <a:grpSpLocks/>
          </p:cNvGrpSpPr>
          <p:nvPr/>
        </p:nvGrpSpPr>
        <p:grpSpPr bwMode="auto">
          <a:xfrm>
            <a:off x="5667375" y="3103567"/>
            <a:ext cx="2475746" cy="409861"/>
            <a:chOff x="5666873" y="3104147"/>
            <a:chExt cx="2475635" cy="409074"/>
          </a:xfrm>
        </p:grpSpPr>
        <p:sp>
          <p:nvSpPr>
            <p:cNvPr id="20" name="Oval 15">
              <a:extLst>
                <a:ext uri="{FF2B5EF4-FFF2-40B4-BE49-F238E27FC236}">
                  <a16:creationId xmlns:a16="http://schemas.microsoft.com/office/drawing/2014/main" id="{0F6F82FE-276A-41BF-8DA3-14C3E867B0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66873" y="3104147"/>
              <a:ext cx="1431759" cy="409074"/>
            </a:xfrm>
            <a:prstGeom prst="ellipse">
              <a:avLst/>
            </a:prstGeom>
            <a:noFill/>
            <a:ln w="12700" cap="sq" algn="ctr">
              <a:solidFill>
                <a:srgbClr val="993366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2" name="TextBox 17">
              <a:extLst>
                <a:ext uri="{FF2B5EF4-FFF2-40B4-BE49-F238E27FC236}">
                  <a16:creationId xmlns:a16="http://schemas.microsoft.com/office/drawing/2014/main" id="{7697C247-68CD-437F-BD37-61CDAF84A1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98632" y="3106944"/>
              <a:ext cx="104387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/>
                <a:t>Caution!</a:t>
              </a:r>
            </a:p>
          </p:txBody>
        </p:sp>
      </p:grpSp>
      <p:sp>
        <p:nvSpPr>
          <p:cNvPr id="23" name="Content Placeholder 5">
            <a:extLst>
              <a:ext uri="{FF2B5EF4-FFF2-40B4-BE49-F238E27FC236}">
                <a16:creationId xmlns:a16="http://schemas.microsoft.com/office/drawing/2014/main" id="{0ACE2434-102E-4841-BABD-2CB34E093613}"/>
              </a:ext>
            </a:extLst>
          </p:cNvPr>
          <p:cNvSpPr txBox="1">
            <a:spLocks/>
          </p:cNvSpPr>
          <p:nvPr/>
        </p:nvSpPr>
        <p:spPr bwMode="auto">
          <a:xfrm>
            <a:off x="573088" y="3603625"/>
            <a:ext cx="8229600" cy="270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solidFill>
                  <a:srgbClr val="0000FF"/>
                </a:solidFill>
                <a:latin typeface="+mn-lt"/>
                <a:cs typeface="+mn-cs"/>
              </a:rPr>
              <a:t>Type Casting</a:t>
            </a:r>
          </a:p>
          <a:p>
            <a:pPr marL="803275" lvl="1" indent="-346075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¨"/>
              <a:defRPr/>
            </a:pPr>
            <a:r>
              <a:rPr lang="en-US" sz="2000" kern="0" dirty="0">
                <a:solidFill>
                  <a:srgbClr val="0000FF"/>
                </a:solidFill>
                <a:latin typeface="+mn-lt"/>
                <a:cs typeface="+mn-cs"/>
              </a:rPr>
              <a:t>Use a </a:t>
            </a:r>
            <a:r>
              <a:rPr lang="en-US" sz="2000" kern="0" dirty="0">
                <a:solidFill>
                  <a:srgbClr val="800000"/>
                </a:solidFill>
                <a:latin typeface="+mn-lt"/>
                <a:cs typeface="+mn-cs"/>
              </a:rPr>
              <a:t>cast operator </a:t>
            </a:r>
            <a:r>
              <a:rPr lang="en-US" sz="2000" kern="0" dirty="0">
                <a:solidFill>
                  <a:srgbClr val="0000FF"/>
                </a:solidFill>
                <a:latin typeface="+mn-lt"/>
                <a:cs typeface="+mn-cs"/>
              </a:rPr>
              <a:t>to change the type of an expression</a:t>
            </a:r>
            <a:endParaRPr lang="en-US" sz="2000" kern="0" dirty="0">
              <a:latin typeface="+mn-lt"/>
              <a:cs typeface="+mn-cs"/>
            </a:endParaRPr>
          </a:p>
          <a:p>
            <a:pPr marL="1143000" lvl="2" indent="-338138">
              <a:spcBef>
                <a:spcPct val="20000"/>
              </a:spcBef>
              <a:buClr>
                <a:schemeClr val="bg1">
                  <a:lumMod val="50000"/>
                </a:schemeClr>
              </a:buClr>
              <a:buSzPct val="60000"/>
              <a:buFont typeface="Wingdings" pitchFamily="2" charset="2"/>
              <a:buChar char="n"/>
              <a:defRPr/>
            </a:pPr>
            <a:r>
              <a:rPr lang="en-US" kern="0" dirty="0">
                <a:latin typeface="+mn-lt"/>
                <a:cs typeface="+mn-cs"/>
              </a:rPr>
              <a:t>syntax:     (</a:t>
            </a:r>
            <a:r>
              <a:rPr lang="en-US" i="1" kern="0" dirty="0">
                <a:latin typeface="+mn-lt"/>
                <a:cs typeface="+mn-cs"/>
              </a:rPr>
              <a:t>type</a:t>
            </a:r>
            <a:r>
              <a:rPr lang="en-US" kern="0" dirty="0">
                <a:latin typeface="+mn-lt"/>
                <a:cs typeface="+mn-cs"/>
              </a:rPr>
              <a:t>)  expression </a:t>
            </a:r>
          </a:p>
          <a:p>
            <a:pPr marL="1143000" lvl="2" indent="-338138">
              <a:spcBef>
                <a:spcPct val="20000"/>
              </a:spcBef>
              <a:buClr>
                <a:schemeClr val="bg2"/>
              </a:buClr>
              <a:buSzPct val="60000"/>
              <a:buFont typeface="Wingdings" pitchFamily="2" charset="2"/>
              <a:buNone/>
              <a:defRPr/>
            </a:pPr>
            <a:r>
              <a:rPr lang="en-US" sz="2000" kern="0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int aa = 6; float ff = 15.8;</a:t>
            </a:r>
            <a:r>
              <a:rPr lang="en-US" sz="2000" kern="0" dirty="0">
                <a:solidFill>
                  <a:srgbClr val="800000"/>
                </a:solidFill>
                <a:latin typeface="+mn-lt"/>
                <a:cs typeface="+mn-cs"/>
              </a:rPr>
              <a:t>                              </a:t>
            </a:r>
          </a:p>
          <a:p>
            <a:pPr marL="1143000" lvl="2" indent="-338138">
              <a:spcBef>
                <a:spcPct val="20000"/>
              </a:spcBef>
              <a:buClr>
                <a:schemeClr val="bg2"/>
              </a:buClr>
              <a:buSzPct val="60000"/>
              <a:buFont typeface="Wingdings" pitchFamily="2" charset="2"/>
              <a:buNone/>
              <a:tabLst>
                <a:tab pos="5295900" algn="l"/>
              </a:tabLst>
              <a:defRPr/>
            </a:pPr>
            <a:r>
              <a:rPr lang="en-US" sz="2000" kern="0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float pp = (float) aa / 4; </a:t>
            </a:r>
            <a:r>
              <a:rPr lang="en-US" sz="2000" kern="0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kern="0" dirty="0">
                <a:solidFill>
                  <a:srgbClr val="002060"/>
                </a:solidFill>
                <a:latin typeface="+mn-lt"/>
                <a:cs typeface="+mn-cs"/>
              </a:rPr>
              <a:t>means </a:t>
            </a:r>
          </a:p>
          <a:p>
            <a:pPr marL="1143000" lvl="2" indent="-338138">
              <a:spcBef>
                <a:spcPct val="20000"/>
              </a:spcBef>
              <a:buClr>
                <a:schemeClr val="bg2"/>
              </a:buClr>
              <a:buSzPct val="60000"/>
              <a:tabLst>
                <a:tab pos="5295900" algn="l"/>
              </a:tabLst>
              <a:defRPr/>
            </a:pPr>
            <a:r>
              <a:rPr lang="en-US" sz="2000" kern="0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int   nn = (int) ff / aa;</a:t>
            </a:r>
            <a:r>
              <a:rPr lang="en-US" sz="2000" kern="0" dirty="0">
                <a:solidFill>
                  <a:srgbClr val="800000"/>
                </a:solidFill>
                <a:latin typeface="+mn-lt"/>
                <a:cs typeface="Courier New" pitchFamily="49" charset="0"/>
              </a:rPr>
              <a:t>       </a:t>
            </a:r>
            <a:r>
              <a:rPr lang="en-US" sz="2000" kern="0" dirty="0">
                <a:solidFill>
                  <a:srgbClr val="C00000"/>
                </a:solidFill>
                <a:latin typeface="+mn-lt"/>
                <a:cs typeface="Courier New" pitchFamily="49" charset="0"/>
              </a:rPr>
              <a:t>	</a:t>
            </a:r>
            <a:r>
              <a:rPr lang="en-US" sz="2000" kern="0" dirty="0">
                <a:solidFill>
                  <a:srgbClr val="002060"/>
                </a:solidFill>
                <a:latin typeface="+mn-lt"/>
                <a:cs typeface="+mn-cs"/>
              </a:rPr>
              <a:t>means </a:t>
            </a:r>
            <a:endParaRPr lang="en-US" sz="2000" kern="0" dirty="0">
              <a:solidFill>
                <a:srgbClr val="C00000"/>
              </a:solidFill>
              <a:latin typeface="+mn-lt"/>
              <a:cs typeface="+mn-cs"/>
            </a:endParaRPr>
          </a:p>
          <a:p>
            <a:pPr marL="1143000" lvl="2" indent="-338138">
              <a:spcBef>
                <a:spcPct val="20000"/>
              </a:spcBef>
              <a:buClr>
                <a:schemeClr val="bg2"/>
              </a:buClr>
              <a:buSzPct val="60000"/>
              <a:tabLst>
                <a:tab pos="5295900" algn="l"/>
              </a:tabLst>
              <a:defRPr/>
            </a:pPr>
            <a:r>
              <a:rPr lang="en-US" sz="2000" kern="0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float qq = (float) (aa / 4); </a:t>
            </a:r>
            <a:r>
              <a:rPr lang="en-US" sz="2000" kern="0" dirty="0">
                <a:solidFill>
                  <a:srgbClr val="C00000"/>
                </a:solidFill>
                <a:latin typeface="+mn-lt"/>
                <a:cs typeface="Courier New" pitchFamily="49" charset="0"/>
              </a:rPr>
              <a:t>	</a:t>
            </a:r>
            <a:r>
              <a:rPr lang="en-US" sz="2000" kern="0" dirty="0">
                <a:solidFill>
                  <a:srgbClr val="002060"/>
                </a:solidFill>
                <a:latin typeface="+mn-lt"/>
                <a:cs typeface="+mn-cs"/>
              </a:rPr>
              <a:t>means  </a:t>
            </a:r>
            <a:endParaRPr lang="en-US" sz="2000" kern="0" dirty="0">
              <a:solidFill>
                <a:srgbClr val="C00000"/>
              </a:solidFill>
              <a:latin typeface="+mn-lt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E5EDFE6-6D4C-4C65-94A9-73894F037D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3400" y="5003800"/>
            <a:ext cx="15922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pp = 1.5;</a:t>
            </a:r>
            <a:endParaRPr lang="en-SG" sz="2000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9000830-C96B-4A04-A128-DB5BA7B46A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3400" y="5757863"/>
            <a:ext cx="15922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qq = 1.0;</a:t>
            </a:r>
            <a:endParaRPr lang="en-SG" sz="2000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9A04B0A-95D7-4398-A577-F1B474A88C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3400" y="5364163"/>
            <a:ext cx="15922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nn = 2;</a:t>
            </a:r>
            <a:endParaRPr lang="en-SG" sz="2000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7" name="Content Placeholder 5">
            <a:extLst>
              <a:ext uri="{FF2B5EF4-FFF2-40B4-BE49-F238E27FC236}">
                <a16:creationId xmlns:a16="http://schemas.microsoft.com/office/drawing/2014/main" id="{0598A8B3-A08A-490D-9588-17B8B093687D}"/>
              </a:ext>
            </a:extLst>
          </p:cNvPr>
          <p:cNvSpPr txBox="1">
            <a:spLocks/>
          </p:cNvSpPr>
          <p:nvPr/>
        </p:nvSpPr>
        <p:spPr>
          <a:xfrm>
            <a:off x="695324" y="6172201"/>
            <a:ext cx="2476501" cy="409575"/>
          </a:xfrm>
          <a:prstGeom prst="rect">
            <a:avLst/>
          </a:prstGeom>
          <a:solidFill>
            <a:srgbClr val="FFFFCC"/>
          </a:solidFill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00000"/>
              <a:buNone/>
            </a:pPr>
            <a:r>
              <a:rPr lang="en-US" sz="2000" dirty="0"/>
              <a:t>Try out </a:t>
            </a:r>
            <a:r>
              <a:rPr lang="en-US" sz="2000" dirty="0" err="1">
                <a:solidFill>
                  <a:srgbClr val="7030A0"/>
                </a:solidFill>
              </a:rPr>
              <a:t>TypeCast.c</a:t>
            </a:r>
            <a:endParaRPr lang="en-US" sz="2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89201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  <p:bldP spid="15" grpId="0"/>
      <p:bldP spid="16" grpId="0"/>
      <p:bldP spid="17" grpId="0"/>
      <p:bldP spid="18" grpId="0"/>
      <p:bldP spid="24" grpId="0"/>
      <p:bldP spid="25" grpId="0"/>
      <p:bldP spid="26" grpId="0"/>
      <p:bldP spid="2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199" y="587828"/>
            <a:ext cx="8495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5.3 Compute: Difference with Python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28" name="Slide Number Placeholder 6">
            <a:extLst>
              <a:ext uri="{FF2B5EF4-FFF2-40B4-BE49-F238E27FC236}">
                <a16:creationId xmlns:a16="http://schemas.microsoft.com/office/drawing/2014/main" id="{8112EE02-9B76-49BC-99C4-BA3A11EFE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12</a:t>
            </a:fld>
            <a:endParaRPr dirty="0"/>
          </a:p>
        </p:txBody>
      </p:sp>
      <p:sp>
        <p:nvSpPr>
          <p:cNvPr id="10" name="Content Placeholder 5">
            <a:extLst>
              <a:ext uri="{FF2B5EF4-FFF2-40B4-BE49-F238E27FC236}">
                <a16:creationId xmlns:a16="http://schemas.microsoft.com/office/drawing/2014/main" id="{38A3408F-B436-4EE8-8E85-86109832A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088" y="1270000"/>
            <a:ext cx="8229600" cy="1979612"/>
          </a:xfrm>
        </p:spPr>
        <p:txBody>
          <a:bodyPr/>
          <a:lstStyle/>
          <a:p>
            <a:pPr marL="393700" indent="-393700" eaLnBrk="1" hangingPunct="1"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0000FF"/>
                </a:solidFill>
              </a:rPr>
              <a:t>Python Floor Division</a:t>
            </a:r>
          </a:p>
          <a:p>
            <a:pPr>
              <a:buSzPct val="80000"/>
              <a:buNone/>
            </a:pPr>
            <a:r>
              <a:rPr lang="en-US" sz="2000" dirty="0">
                <a:solidFill>
                  <a:srgbClr val="0000FF"/>
                </a:solidFill>
              </a:rPr>
              <a:t>	</a:t>
            </a:r>
            <a:r>
              <a:rPr lang="en-US" sz="2000" dirty="0">
                <a:solidFill>
                  <a:srgbClr val="C00000"/>
                </a:solidFill>
              </a:rPr>
              <a:t>      </a:t>
            </a:r>
            <a:r>
              <a:rPr lang="en-US" sz="2000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a = 10/4  </a:t>
            </a:r>
            <a:r>
              <a:rPr lang="en-US" sz="2000" dirty="0">
                <a:solidFill>
                  <a:srgbClr val="C00000"/>
                </a:solidFill>
              </a:rPr>
              <a:t>	</a:t>
            </a:r>
            <a:r>
              <a:rPr lang="en-US" sz="2000" dirty="0">
                <a:solidFill>
                  <a:srgbClr val="002060"/>
                </a:solidFill>
              </a:rPr>
              <a:t>means </a:t>
            </a:r>
            <a:endParaRPr lang="en-US" sz="2000" dirty="0">
              <a:solidFill>
                <a:srgbClr val="C00000"/>
              </a:solidFill>
            </a:endParaRPr>
          </a:p>
          <a:p>
            <a:pPr>
              <a:buSzPct val="80000"/>
              <a:buNone/>
            </a:pPr>
            <a:r>
              <a:rPr lang="en-US" sz="2000" dirty="0">
                <a:solidFill>
                  <a:srgbClr val="C00000"/>
                </a:solidFill>
              </a:rPr>
              <a:t>	      </a:t>
            </a:r>
            <a:r>
              <a:rPr lang="en-US" sz="2000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b = 10//4</a:t>
            </a:r>
            <a:r>
              <a:rPr lang="en-US" sz="2000" dirty="0">
                <a:solidFill>
                  <a:srgbClr val="C00000"/>
                </a:solidFill>
              </a:rPr>
              <a:t>	</a:t>
            </a:r>
            <a:r>
              <a:rPr lang="en-US" sz="2000" dirty="0">
                <a:solidFill>
                  <a:srgbClr val="002060"/>
                </a:solidFill>
              </a:rPr>
              <a:t>means </a:t>
            </a:r>
            <a:endParaRPr lang="en-US" sz="2000" dirty="0">
              <a:solidFill>
                <a:srgbClr val="C00000"/>
              </a:solidFill>
            </a:endParaRPr>
          </a:p>
          <a:p>
            <a:pPr>
              <a:buSzPct val="80000"/>
              <a:buNone/>
            </a:pPr>
            <a:r>
              <a:rPr lang="en-US" sz="2000" dirty="0">
                <a:solidFill>
                  <a:srgbClr val="C00000"/>
                </a:solidFill>
              </a:rPr>
              <a:t>	      </a:t>
            </a:r>
            <a:r>
              <a:rPr lang="en-US" sz="2000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c = -10/4  	</a:t>
            </a:r>
            <a:r>
              <a:rPr lang="en-US" sz="2000" dirty="0">
                <a:solidFill>
                  <a:srgbClr val="002060"/>
                </a:solidFill>
              </a:rPr>
              <a:t>means </a:t>
            </a:r>
            <a:endParaRPr lang="en-US" sz="2000" dirty="0">
              <a:solidFill>
                <a:srgbClr val="C00000"/>
              </a:solidFill>
            </a:endParaRPr>
          </a:p>
          <a:p>
            <a:pPr>
              <a:buSzPct val="80000"/>
              <a:buNone/>
            </a:pPr>
            <a:r>
              <a:rPr lang="en-US" sz="2000" dirty="0">
                <a:solidFill>
                  <a:srgbClr val="C00000"/>
                </a:solidFill>
              </a:rPr>
              <a:t>	      </a:t>
            </a:r>
            <a:r>
              <a:rPr lang="en-US" sz="2000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d = -10//4 </a:t>
            </a:r>
            <a:r>
              <a:rPr lang="en-US" sz="2000" dirty="0">
                <a:solidFill>
                  <a:srgbClr val="C00000"/>
                </a:solidFill>
              </a:rPr>
              <a:t>	</a:t>
            </a:r>
            <a:r>
              <a:rPr lang="en-US" sz="2000" dirty="0">
                <a:solidFill>
                  <a:srgbClr val="002060"/>
                </a:solidFill>
              </a:rPr>
              <a:t>means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D1CD0B9-286F-4E7E-9383-EEF9517600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609725"/>
            <a:ext cx="1444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a = 2.5</a:t>
            </a:r>
            <a:endParaRPr lang="en-SG" sz="2000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F6FB95A-E8C8-48F5-AF78-88E9C749B8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1" y="1981200"/>
            <a:ext cx="1444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b = 2</a:t>
            </a:r>
            <a:endParaRPr lang="en-SG" sz="2000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0E29028-135C-4A58-80C6-62157666AD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390775"/>
            <a:ext cx="164432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c = -2.5</a:t>
            </a:r>
            <a:endParaRPr lang="en-SG" sz="2000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BD233BD-4B5A-4946-B566-E828080678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1" y="2747963"/>
            <a:ext cx="144462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d = -3</a:t>
            </a:r>
            <a:endParaRPr lang="en-SG" sz="2000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3" name="Content Placeholder 5">
            <a:extLst>
              <a:ext uri="{FF2B5EF4-FFF2-40B4-BE49-F238E27FC236}">
                <a16:creationId xmlns:a16="http://schemas.microsoft.com/office/drawing/2014/main" id="{0ACE2434-102E-4841-BABD-2CB34E093613}"/>
              </a:ext>
            </a:extLst>
          </p:cNvPr>
          <p:cNvSpPr txBox="1">
            <a:spLocks/>
          </p:cNvSpPr>
          <p:nvPr/>
        </p:nvSpPr>
        <p:spPr bwMode="auto">
          <a:xfrm>
            <a:off x="573088" y="3171885"/>
            <a:ext cx="8229600" cy="3132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solidFill>
                  <a:srgbClr val="0000FF"/>
                </a:solidFill>
                <a:latin typeface="+mn-lt"/>
                <a:cs typeface="+mn-cs"/>
              </a:rPr>
              <a:t>Modulo</a:t>
            </a:r>
          </a:p>
          <a:p>
            <a:pPr marL="803275" lvl="1" indent="-346075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¨"/>
              <a:defRPr/>
            </a:pPr>
            <a:r>
              <a:rPr lang="en-US" sz="2000" kern="0" dirty="0">
                <a:solidFill>
                  <a:srgbClr val="800000"/>
                </a:solidFill>
                <a:latin typeface="+mn-lt"/>
                <a:cs typeface="+mn-cs"/>
              </a:rPr>
              <a:t>Python </a:t>
            </a:r>
            <a:r>
              <a:rPr lang="en-US" sz="2000" kern="0" dirty="0">
                <a:solidFill>
                  <a:srgbClr val="0000FF"/>
                </a:solidFill>
                <a:latin typeface="+mn-lt"/>
                <a:cs typeface="+mn-cs"/>
              </a:rPr>
              <a:t>% is modulo</a:t>
            </a:r>
            <a:r>
              <a:rPr lang="en-US" sz="2000" kern="0" dirty="0">
                <a:solidFill>
                  <a:srgbClr val="800000"/>
                </a:solidFill>
                <a:latin typeface="+mn-lt"/>
                <a:cs typeface="+mn-cs"/>
              </a:rPr>
              <a:t>                              </a:t>
            </a:r>
          </a:p>
          <a:p>
            <a:pPr marL="1143000" lvl="2" indent="-338138">
              <a:spcBef>
                <a:spcPct val="20000"/>
              </a:spcBef>
              <a:buClr>
                <a:schemeClr val="bg2"/>
              </a:buClr>
              <a:buSzPct val="60000"/>
              <a:buFont typeface="Wingdings" pitchFamily="2" charset="2"/>
              <a:buNone/>
              <a:tabLst>
                <a:tab pos="5295900" algn="l"/>
              </a:tabLst>
              <a:defRPr/>
            </a:pPr>
            <a:r>
              <a:rPr lang="en-US" sz="2000" kern="0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a = 10%4</a:t>
            </a:r>
            <a:r>
              <a:rPr lang="en-US" sz="2000" kern="0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kern="0" dirty="0">
                <a:solidFill>
                  <a:srgbClr val="002060"/>
                </a:solidFill>
                <a:latin typeface="+mn-lt"/>
                <a:cs typeface="+mn-cs"/>
                <a:sym typeface="Wingdings" panose="05000000000000000000" pitchFamily="2" charset="2"/>
              </a:rPr>
              <a:t></a:t>
            </a:r>
            <a:endParaRPr lang="en-US" sz="2000" kern="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1143000" lvl="2" indent="-338138">
              <a:spcBef>
                <a:spcPct val="20000"/>
              </a:spcBef>
              <a:buClr>
                <a:schemeClr val="bg2"/>
              </a:buClr>
              <a:buSzPct val="60000"/>
              <a:tabLst>
                <a:tab pos="5295900" algn="l"/>
              </a:tabLst>
              <a:defRPr/>
            </a:pPr>
            <a:r>
              <a:rPr lang="en-US" sz="2000" kern="0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b = -10%4 </a:t>
            </a:r>
            <a:r>
              <a:rPr lang="en-US" sz="2000" kern="0" dirty="0">
                <a:solidFill>
                  <a:srgbClr val="002060"/>
                </a:solidFill>
                <a:latin typeface="+mn-lt"/>
                <a:cs typeface="+mn-cs"/>
                <a:sym typeface="Wingdings" panose="05000000000000000000" pitchFamily="2" charset="2"/>
              </a:rPr>
              <a:t></a:t>
            </a:r>
            <a:endParaRPr lang="en-US" sz="2000" kern="0" dirty="0">
              <a:solidFill>
                <a:srgbClr val="0000FF"/>
              </a:solidFill>
            </a:endParaRPr>
          </a:p>
          <a:p>
            <a:pPr marL="803275" lvl="1" indent="-346075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¨"/>
              <a:defRPr/>
            </a:pPr>
            <a:r>
              <a:rPr lang="en-US" sz="2000" kern="0" dirty="0">
                <a:solidFill>
                  <a:srgbClr val="800000"/>
                </a:solidFill>
              </a:rPr>
              <a:t>C </a:t>
            </a:r>
            <a:r>
              <a:rPr lang="en-US" sz="2000" kern="0" dirty="0">
                <a:solidFill>
                  <a:srgbClr val="0000FF"/>
                </a:solidFill>
              </a:rPr>
              <a:t>% is remainder</a:t>
            </a:r>
            <a:r>
              <a:rPr lang="en-US" sz="2000" kern="0" dirty="0">
                <a:solidFill>
                  <a:srgbClr val="800000"/>
                </a:solidFill>
              </a:rPr>
              <a:t>                              </a:t>
            </a:r>
          </a:p>
          <a:p>
            <a:pPr marL="1143000" lvl="2" indent="-338138">
              <a:spcBef>
                <a:spcPct val="20000"/>
              </a:spcBef>
              <a:buClr>
                <a:schemeClr val="bg2"/>
              </a:buClr>
              <a:buSzPct val="60000"/>
              <a:buFont typeface="Wingdings" pitchFamily="2" charset="2"/>
              <a:buNone/>
              <a:tabLst>
                <a:tab pos="5295900" algn="l"/>
              </a:tabLst>
              <a:defRPr/>
            </a:pPr>
            <a:r>
              <a:rPr lang="en-US" sz="2000" kern="0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a = 10%4</a:t>
            </a:r>
            <a:r>
              <a:rPr lang="en-US" sz="2000" kern="0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kern="0" dirty="0">
                <a:solidFill>
                  <a:srgbClr val="002060"/>
                </a:solidFill>
                <a:sym typeface="Wingdings" panose="05000000000000000000" pitchFamily="2" charset="2"/>
              </a:rPr>
              <a:t></a:t>
            </a:r>
            <a:endParaRPr lang="en-US" sz="2000" kern="0" dirty="0">
              <a:solidFill>
                <a:srgbClr val="002060"/>
              </a:solidFill>
            </a:endParaRPr>
          </a:p>
          <a:p>
            <a:pPr marL="1143000" lvl="2" indent="-338138">
              <a:spcBef>
                <a:spcPct val="20000"/>
              </a:spcBef>
              <a:buClr>
                <a:schemeClr val="bg2"/>
              </a:buClr>
              <a:buSzPct val="60000"/>
              <a:tabLst>
                <a:tab pos="5295900" algn="l"/>
              </a:tabLst>
              <a:defRPr/>
            </a:pPr>
            <a:r>
              <a:rPr lang="en-US" sz="2000" kern="0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b = -10%4 </a:t>
            </a:r>
            <a:r>
              <a:rPr lang="en-US" sz="2000" kern="0" dirty="0">
                <a:solidFill>
                  <a:srgbClr val="002060"/>
                </a:solidFill>
                <a:sym typeface="Wingdings" panose="05000000000000000000" pitchFamily="2" charset="2"/>
              </a:rPr>
              <a:t></a:t>
            </a:r>
            <a:endParaRPr lang="en-US" sz="2000" kern="0" dirty="0">
              <a:solidFill>
                <a:srgbClr val="0000FF"/>
              </a:solidFill>
            </a:endParaRPr>
          </a:p>
          <a:p>
            <a:pPr marL="803275" lvl="1" indent="-346075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¨"/>
              <a:defRPr/>
            </a:pPr>
            <a:r>
              <a:rPr lang="en-US" sz="2000" kern="0" dirty="0"/>
              <a:t>NOTE: be careful with negative values for % operation</a:t>
            </a:r>
            <a:endParaRPr lang="en-US" sz="2000" kern="0" dirty="0">
              <a:latin typeface="+mn-lt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E5EDFE6-6D4C-4C65-94A9-73894F037D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2227" y="3883085"/>
            <a:ext cx="159226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a = 2</a:t>
            </a:r>
            <a:endParaRPr lang="en-SG" sz="2000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9A04B0A-95D7-4398-A577-F1B474A88C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2227" y="4243448"/>
            <a:ext cx="15922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b = 2</a:t>
            </a:r>
            <a:endParaRPr lang="en-SG" sz="2000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7" name="Content Placeholder 5">
            <a:extLst>
              <a:ext uri="{FF2B5EF4-FFF2-40B4-BE49-F238E27FC236}">
                <a16:creationId xmlns:a16="http://schemas.microsoft.com/office/drawing/2014/main" id="{0598A8B3-A08A-490D-9588-17B8B093687D}"/>
              </a:ext>
            </a:extLst>
          </p:cNvPr>
          <p:cNvSpPr txBox="1">
            <a:spLocks/>
          </p:cNvSpPr>
          <p:nvPr/>
        </p:nvSpPr>
        <p:spPr>
          <a:xfrm>
            <a:off x="695324" y="6172201"/>
            <a:ext cx="5825935" cy="409575"/>
          </a:xfrm>
          <a:prstGeom prst="rect">
            <a:avLst/>
          </a:prstGeom>
          <a:solidFill>
            <a:srgbClr val="FFFFCC"/>
          </a:solidFill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00000"/>
              <a:buNone/>
            </a:pPr>
            <a:r>
              <a:rPr lang="en-US" sz="2000" dirty="0"/>
              <a:t>Try out </a:t>
            </a:r>
            <a:r>
              <a:rPr lang="en-US" sz="2000" dirty="0" err="1">
                <a:solidFill>
                  <a:srgbClr val="7030A0"/>
                </a:solidFill>
              </a:rPr>
              <a:t>Modulo.c</a:t>
            </a:r>
            <a:r>
              <a:rPr lang="en-US" sz="2000" dirty="0">
                <a:solidFill>
                  <a:srgbClr val="7030A0"/>
                </a:solidFill>
              </a:rPr>
              <a:t> </a:t>
            </a:r>
            <a:r>
              <a:rPr lang="en-US" sz="2000" dirty="0"/>
              <a:t>and compare with </a:t>
            </a:r>
            <a:r>
              <a:rPr lang="en-US" sz="2000" dirty="0">
                <a:solidFill>
                  <a:srgbClr val="7030A0"/>
                </a:solidFill>
              </a:rPr>
              <a:t>Modulo.py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24CEF46-803A-4722-9A1B-C58458596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2227" y="4996567"/>
            <a:ext cx="159226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a = 2</a:t>
            </a:r>
            <a:endParaRPr lang="en-SG" sz="2000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3DB7458-84BD-4DB3-8C10-F606DCE60E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2227" y="5356930"/>
            <a:ext cx="15922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b = -2</a:t>
            </a:r>
            <a:endParaRPr lang="en-SG" sz="2000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94583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  <p:bldP spid="15" grpId="0"/>
      <p:bldP spid="16" grpId="0"/>
      <p:bldP spid="17" grpId="0"/>
      <p:bldP spid="24" grpId="0"/>
      <p:bldP spid="26" grpId="0"/>
      <p:bldP spid="27" grpId="0" animBg="1"/>
      <p:bldP spid="18" grpId="0"/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342A398-B160-CC91-B105-04B750C25B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8742" y="3148763"/>
            <a:ext cx="7356317" cy="34462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91422A5-B9EC-A0CC-134A-7714166FE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8ED796-6032-90BC-BBA4-76F2487858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559859"/>
          </a:xfrm>
        </p:spPr>
        <p:txBody>
          <a:bodyPr/>
          <a:lstStyle/>
          <a:p>
            <a:r>
              <a:rPr lang="en-US" dirty="0"/>
              <a:t>Please complete the “CS2100 C Programming Quiz 1” in Canvas.</a:t>
            </a:r>
          </a:p>
          <a:p>
            <a:pPr lvl="1"/>
            <a:r>
              <a:rPr lang="en-US" dirty="0"/>
              <a:t>Access via the “Quizzes” tool in the left toolbar and select the quiz on  the right side of the screen.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15958F-F063-B8CD-A23E-A4BA37F8D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318AF7-D63B-7DA9-4DD2-FFD3A2C01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29BAA3-36CF-A936-60B6-ECAFFAF0C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1 - </a:t>
            </a:r>
            <a:fld id="{2E4790E1-2590-4AEE-892D-AB46A7688113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AEC0390C-B698-776F-F7BD-88EF7853375F}"/>
              </a:ext>
            </a:extLst>
          </p:cNvPr>
          <p:cNvSpPr/>
          <p:nvPr/>
        </p:nvSpPr>
        <p:spPr>
          <a:xfrm>
            <a:off x="2126489" y="5811281"/>
            <a:ext cx="605117" cy="322729"/>
          </a:xfrm>
          <a:prstGeom prst="roundRect">
            <a:avLst/>
          </a:prstGeom>
          <a:noFill/>
          <a:ln w="26424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1CF54235-9E65-68F7-9469-9A473BADFA7F}"/>
              </a:ext>
            </a:extLst>
          </p:cNvPr>
          <p:cNvSpPr/>
          <p:nvPr/>
        </p:nvSpPr>
        <p:spPr>
          <a:xfrm>
            <a:off x="3339353" y="5723873"/>
            <a:ext cx="2339788" cy="410137"/>
          </a:xfrm>
          <a:prstGeom prst="roundRect">
            <a:avLst/>
          </a:prstGeom>
          <a:noFill/>
          <a:ln w="26424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637761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73163" y="2964100"/>
            <a:ext cx="6751637" cy="1143000"/>
          </a:xfrm>
        </p:spPr>
        <p:txBody>
          <a:bodyPr/>
          <a:lstStyle/>
          <a:p>
            <a:pPr algn="ctr" eaLnBrk="1" hangingPunct="1"/>
            <a:r>
              <a:rPr lang="en-GB" dirty="0">
                <a:solidFill>
                  <a:srgbClr val="9933FF"/>
                </a:solidFill>
                <a:latin typeface="+mn-lt"/>
              </a:rPr>
              <a:t>End of File</a:t>
            </a:r>
          </a:p>
        </p:txBody>
      </p:sp>
      <p:sp>
        <p:nvSpPr>
          <p:cNvPr id="3" name="[Slide Number Placeholder 8]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5" name="[Footer Placeholder 6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CF758DD0-2305-4BC7-8F1A-93F2452B7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14</a:t>
            </a:fld>
            <a:endParaRPr dirty="0"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199" y="587828"/>
            <a:ext cx="8495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5.3 Compute (1/10)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8" name="Slide Number Placeholder 6">
            <a:extLst>
              <a:ext uri="{FF2B5EF4-FFF2-40B4-BE49-F238E27FC236}">
                <a16:creationId xmlns:a16="http://schemas.microsoft.com/office/drawing/2014/main" id="{8112EE02-9B76-49BC-99C4-BA3A11EFE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</a:t>
            </a:fld>
            <a:endParaRPr dirty="0"/>
          </a:p>
        </p:txBody>
      </p:sp>
      <p:sp>
        <p:nvSpPr>
          <p:cNvPr id="8" name="[TextBox 1]">
            <a:extLst>
              <a:ext uri="{FF2B5EF4-FFF2-40B4-BE49-F238E27FC236}">
                <a16:creationId xmlns:a16="http://schemas.microsoft.com/office/drawing/2014/main" id="{CD323ACD-98D5-41C1-9E7E-AAC26DC0B405}"/>
              </a:ext>
            </a:extLst>
          </p:cNvPr>
          <p:cNvSpPr txBox="1"/>
          <p:nvPr/>
        </p:nvSpPr>
        <p:spPr>
          <a:xfrm>
            <a:off x="7648832" y="570995"/>
            <a:ext cx="1303438" cy="861774"/>
          </a:xfrm>
          <a:prstGeom prst="rect">
            <a:avLst/>
          </a:prstGeom>
          <a:solidFill>
            <a:srgbClr val="9999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200" dirty="0"/>
              <a:t>Preprocessor </a:t>
            </a:r>
          </a:p>
          <a:p>
            <a:r>
              <a:rPr lang="en-US" sz="1200" dirty="0"/>
              <a:t>Input</a:t>
            </a:r>
          </a:p>
          <a:p>
            <a:r>
              <a:rPr lang="en-US" sz="1400" dirty="0">
                <a:solidFill>
                  <a:srgbClr val="C00000"/>
                </a:solidFill>
              </a:rPr>
              <a:t>Compute</a:t>
            </a:r>
          </a:p>
          <a:p>
            <a:r>
              <a:rPr lang="en-US" sz="1200" dirty="0"/>
              <a:t>Output</a:t>
            </a:r>
          </a:p>
        </p:txBody>
      </p:sp>
      <p:sp>
        <p:nvSpPr>
          <p:cNvPr id="10" name="Content Placeholder 5">
            <a:extLst>
              <a:ext uri="{FF2B5EF4-FFF2-40B4-BE49-F238E27FC236}">
                <a16:creationId xmlns:a16="http://schemas.microsoft.com/office/drawing/2014/main" id="{64F43B62-4608-4141-92AD-E14DBFBB38AE}"/>
              </a:ext>
            </a:extLst>
          </p:cNvPr>
          <p:cNvSpPr txBox="1">
            <a:spLocks/>
          </p:cNvSpPr>
          <p:nvPr/>
        </p:nvSpPr>
        <p:spPr>
          <a:xfrm>
            <a:off x="587375" y="1344612"/>
            <a:ext cx="8229600" cy="312321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925" indent="-288925" fontAlgn="auto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600"/>
              <a:t>Computation is through </a:t>
            </a:r>
            <a:r>
              <a:rPr lang="en-US" sz="2600">
                <a:solidFill>
                  <a:srgbClr val="0000FF"/>
                </a:solidFill>
              </a:rPr>
              <a:t>function</a:t>
            </a:r>
          </a:p>
          <a:p>
            <a:pPr marL="711200" lvl="1" indent="-306388" fontAlgn="auto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200"/>
              <a:t>So far, we have used one function: </a:t>
            </a:r>
            <a:r>
              <a:rPr lang="en-US" sz="2200">
                <a:solidFill>
                  <a:srgbClr val="C00000"/>
                </a:solidFill>
              </a:rPr>
              <a:t>int main(void) </a:t>
            </a:r>
            <a:endParaRPr lang="en-US">
              <a:solidFill>
                <a:srgbClr val="C00000"/>
              </a:solidFill>
            </a:endParaRPr>
          </a:p>
          <a:p>
            <a:pPr marL="274320" lvl="2" indent="0" fontAlgn="auto">
              <a:lnSpc>
                <a:spcPct val="110000"/>
              </a:lnSpc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20000"/>
              <a:buFont typeface="Arial" pitchFamily="34" charset="0"/>
              <a:buNone/>
            </a:pPr>
            <a:r>
              <a:rPr lang="en-US"/>
              <a:t>	</a:t>
            </a:r>
            <a:r>
              <a:rPr lang="en-US" sz="1900">
                <a:solidFill>
                  <a:srgbClr val="C00000"/>
                </a:solidFill>
              </a:rPr>
              <a:t>main() </a:t>
            </a:r>
            <a:r>
              <a:rPr lang="en-US" sz="1900"/>
              <a:t>function: where execution of program begins</a:t>
            </a:r>
          </a:p>
          <a:p>
            <a:pPr marL="288925" indent="-288925" fontAlgn="auto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/>
              <a:t>A </a:t>
            </a:r>
            <a:r>
              <a:rPr lang="en-US" sz="2600">
                <a:solidFill>
                  <a:srgbClr val="0000FF"/>
                </a:solidFill>
              </a:rPr>
              <a:t>function body </a:t>
            </a:r>
            <a:r>
              <a:rPr lang="en-US" sz="2600"/>
              <a:t>has two parts</a:t>
            </a:r>
          </a:p>
          <a:p>
            <a:pPr marL="711200" lvl="1" indent="-306388" fontAlgn="auto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200">
                <a:solidFill>
                  <a:srgbClr val="006600"/>
                </a:solidFill>
              </a:rPr>
              <a:t>Declarations statements:</a:t>
            </a:r>
            <a:r>
              <a:rPr lang="en-US" sz="2200"/>
              <a:t> tell compiler what type of memory cells needed</a:t>
            </a:r>
          </a:p>
          <a:p>
            <a:pPr marL="711200" lvl="1" indent="-306388" fontAlgn="auto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200">
                <a:solidFill>
                  <a:srgbClr val="0000FF"/>
                </a:solidFill>
              </a:rPr>
              <a:t>Executable statements</a:t>
            </a:r>
            <a:r>
              <a:rPr lang="en-US" sz="2200"/>
              <a:t>: describe the processing on the memory cells</a:t>
            </a:r>
            <a:endParaRPr lang="en-US" sz="22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0A91424-B331-4D1B-A218-A57BB9ECD6EE}"/>
              </a:ext>
            </a:extLst>
          </p:cNvPr>
          <p:cNvSpPr txBox="1"/>
          <p:nvPr/>
        </p:nvSpPr>
        <p:spPr>
          <a:xfrm>
            <a:off x="248539" y="4454262"/>
            <a:ext cx="5237861" cy="17851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Aft>
                <a:spcPts val="300"/>
              </a:spcAft>
              <a:tabLst>
                <a:tab pos="536575" algn="l"/>
              </a:tabLst>
              <a:defRPr/>
            </a:pPr>
            <a:r>
              <a:rPr lang="en-US" sz="20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main(void) {</a:t>
            </a:r>
          </a:p>
          <a:p>
            <a:pPr>
              <a:spcAft>
                <a:spcPts val="300"/>
              </a:spcAft>
              <a:tabLst>
                <a:tab pos="536575" algn="l"/>
              </a:tabLst>
              <a:defRPr/>
            </a:pPr>
            <a:r>
              <a:rPr lang="en-US" sz="20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	</a:t>
            </a:r>
            <a:r>
              <a:rPr lang="en-US" sz="2000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declaration statements */</a:t>
            </a:r>
          </a:p>
          <a:p>
            <a:pPr>
              <a:spcAft>
                <a:spcPts val="300"/>
              </a:spcAft>
              <a:tabLst>
                <a:tab pos="536575" algn="l"/>
              </a:tabLst>
              <a:defRPr/>
            </a:pPr>
            <a:r>
              <a:rPr lang="en-US" sz="20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	</a:t>
            </a:r>
            <a:r>
              <a:rPr lang="en-US" sz="2000" dirty="0">
                <a:solidFill>
                  <a:srgbClr val="0000E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executable statements */</a:t>
            </a:r>
          </a:p>
          <a:p>
            <a:pPr>
              <a:spcAft>
                <a:spcPts val="300"/>
              </a:spcAft>
              <a:tabLst>
                <a:tab pos="536575" algn="l"/>
              </a:tabLst>
              <a:defRPr/>
            </a:pPr>
            <a:r>
              <a:rPr lang="en-US" sz="20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	</a:t>
            </a:r>
            <a:r>
              <a:rPr lang="en-US" sz="20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0;</a:t>
            </a:r>
          </a:p>
          <a:p>
            <a:pPr>
              <a:spcAft>
                <a:spcPts val="300"/>
              </a:spcAft>
              <a:tabLst>
                <a:tab pos="536575" algn="l"/>
              </a:tabLst>
              <a:defRPr/>
            </a:pPr>
            <a:r>
              <a:rPr lang="en-US" sz="20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SG" sz="2000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Callout: Bent Line 2">
            <a:extLst>
              <a:ext uri="{FF2B5EF4-FFF2-40B4-BE49-F238E27FC236}">
                <a16:creationId xmlns:a16="http://schemas.microsoft.com/office/drawing/2014/main" id="{EE04486A-E042-43EE-AA79-6F7295836D4A}"/>
              </a:ext>
            </a:extLst>
          </p:cNvPr>
          <p:cNvSpPr/>
          <p:nvPr/>
        </p:nvSpPr>
        <p:spPr>
          <a:xfrm>
            <a:off x="5601384" y="4454262"/>
            <a:ext cx="3493337" cy="1464698"/>
          </a:xfrm>
          <a:prstGeom prst="borderCallout2">
            <a:avLst>
              <a:gd name="adj1" fmla="val 44374"/>
              <a:gd name="adj2" fmla="val -85"/>
              <a:gd name="adj3" fmla="val 14834"/>
              <a:gd name="adj4" fmla="val -9738"/>
              <a:gd name="adj5" fmla="val 15343"/>
              <a:gd name="adj6" fmla="val -7960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b"/>
          <a:lstStyle/>
          <a:p>
            <a:pPr>
              <a:buFont typeface="Wingdings" pitchFamily="2" charset="2"/>
              <a:buNone/>
              <a:tabLst>
                <a:tab pos="561975" algn="l"/>
              </a:tabLst>
              <a:defRPr/>
            </a:pPr>
            <a:r>
              <a:rPr lang="en-US" sz="16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main():</a:t>
            </a:r>
          </a:p>
          <a:p>
            <a:pPr>
              <a:buFont typeface="Wingdings" pitchFamily="2" charset="2"/>
              <a:buNone/>
              <a:tabLst>
                <a:tab pos="561975" algn="l"/>
              </a:tabLst>
              <a:defRPr/>
            </a:pP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# statements</a:t>
            </a:r>
          </a:p>
          <a:p>
            <a:pPr>
              <a:buFont typeface="Wingdings" pitchFamily="2" charset="2"/>
              <a:buNone/>
              <a:tabLst>
                <a:tab pos="561975" algn="l"/>
              </a:tabLst>
              <a:defRPr/>
            </a:pP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 0</a:t>
            </a:r>
          </a:p>
          <a:p>
            <a:pPr>
              <a:buFont typeface="Wingdings" pitchFamily="2" charset="2"/>
              <a:buNone/>
              <a:tabLst>
                <a:tab pos="561975" algn="l"/>
              </a:tabLst>
              <a:defRPr/>
            </a:pP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__name__ == "__main__":</a:t>
            </a:r>
          </a:p>
          <a:p>
            <a:pPr>
              <a:buFont typeface="Wingdings" pitchFamily="2" charset="2"/>
              <a:buNone/>
              <a:tabLst>
                <a:tab pos="561975" algn="l"/>
              </a:tabLst>
              <a:defRPr/>
            </a:pP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main()</a:t>
            </a:r>
          </a:p>
        </p:txBody>
      </p:sp>
      <p:sp>
        <p:nvSpPr>
          <p:cNvPr id="12" name="Rectangle: Single Corner Snipped 11">
            <a:extLst>
              <a:ext uri="{FF2B5EF4-FFF2-40B4-BE49-F238E27FC236}">
                <a16:creationId xmlns:a16="http://schemas.microsoft.com/office/drawing/2014/main" id="{66A38D04-54E3-4184-96D3-146E8BD5B9B5}"/>
              </a:ext>
            </a:extLst>
          </p:cNvPr>
          <p:cNvSpPr/>
          <p:nvPr/>
        </p:nvSpPr>
        <p:spPr>
          <a:xfrm>
            <a:off x="5601384" y="4261450"/>
            <a:ext cx="938127" cy="361826"/>
          </a:xfrm>
          <a:prstGeom prst="snip1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/>
                </a:solidFill>
              </a:rPr>
              <a:t>Python</a:t>
            </a:r>
          </a:p>
        </p:txBody>
      </p:sp>
    </p:spTree>
    <p:extLst>
      <p:ext uri="{BB962C8B-B14F-4D97-AF65-F5344CB8AC3E}">
        <p14:creationId xmlns:p14="http://schemas.microsoft.com/office/powerpoint/2010/main" val="192844133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9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199" y="587828"/>
            <a:ext cx="8495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5.3 Compute (2/10)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8" name="Slide Number Placeholder 6">
            <a:extLst>
              <a:ext uri="{FF2B5EF4-FFF2-40B4-BE49-F238E27FC236}">
                <a16:creationId xmlns:a16="http://schemas.microsoft.com/office/drawing/2014/main" id="{8112EE02-9B76-49BC-99C4-BA3A11EFE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</a:t>
            </a:fld>
            <a:endParaRPr dirty="0"/>
          </a:p>
        </p:txBody>
      </p:sp>
      <p:sp>
        <p:nvSpPr>
          <p:cNvPr id="8" name="[TextBox 1]">
            <a:extLst>
              <a:ext uri="{FF2B5EF4-FFF2-40B4-BE49-F238E27FC236}">
                <a16:creationId xmlns:a16="http://schemas.microsoft.com/office/drawing/2014/main" id="{CD323ACD-98D5-41C1-9E7E-AAC26DC0B405}"/>
              </a:ext>
            </a:extLst>
          </p:cNvPr>
          <p:cNvSpPr txBox="1"/>
          <p:nvPr/>
        </p:nvSpPr>
        <p:spPr>
          <a:xfrm>
            <a:off x="7648832" y="570995"/>
            <a:ext cx="1303438" cy="861774"/>
          </a:xfrm>
          <a:prstGeom prst="rect">
            <a:avLst/>
          </a:prstGeom>
          <a:solidFill>
            <a:srgbClr val="9999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200" dirty="0"/>
              <a:t>Preprocessor </a:t>
            </a:r>
          </a:p>
          <a:p>
            <a:r>
              <a:rPr lang="en-US" sz="1200" dirty="0"/>
              <a:t>Input</a:t>
            </a:r>
          </a:p>
          <a:p>
            <a:r>
              <a:rPr lang="en-US" sz="1400" dirty="0">
                <a:solidFill>
                  <a:srgbClr val="C00000"/>
                </a:solidFill>
              </a:rPr>
              <a:t>Compute</a:t>
            </a:r>
          </a:p>
          <a:p>
            <a:r>
              <a:rPr lang="en-US" sz="1200" dirty="0"/>
              <a:t>Output</a:t>
            </a:r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84B33A5A-0D95-4D8B-AABE-E97E23807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375" y="1331705"/>
            <a:ext cx="8229600" cy="598643"/>
          </a:xfrm>
        </p:spPr>
        <p:txBody>
          <a:bodyPr/>
          <a:lstStyle/>
          <a:p>
            <a:pPr marL="288925" indent="-288925" eaLnBrk="1" hangingPunct="1"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6600"/>
                </a:solidFill>
              </a:rPr>
              <a:t>Declaration Statements</a:t>
            </a:r>
            <a:r>
              <a:rPr lang="en-US" sz="2400" dirty="0"/>
              <a:t>: To declare use of variables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A4E40B5-DDD1-4ACC-9996-845F62DFB3A6}"/>
              </a:ext>
            </a:extLst>
          </p:cNvPr>
          <p:cNvSpPr txBox="1"/>
          <p:nvPr/>
        </p:nvSpPr>
        <p:spPr>
          <a:xfrm>
            <a:off x="3090441" y="1761892"/>
            <a:ext cx="3576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count, value;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59C39FC-FED7-49D3-94A1-1B7D87888D70}"/>
              </a:ext>
            </a:extLst>
          </p:cNvPr>
          <p:cNvGrpSpPr/>
          <p:nvPr/>
        </p:nvGrpSpPr>
        <p:grpSpPr>
          <a:xfrm>
            <a:off x="1412113" y="2043156"/>
            <a:ext cx="1678328" cy="730133"/>
            <a:chOff x="1412113" y="2043156"/>
            <a:chExt cx="1678328" cy="730133"/>
          </a:xfrm>
        </p:grpSpPr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0CE16127-A912-48DB-B11A-95F387E6C8D6}"/>
                </a:ext>
              </a:extLst>
            </p:cNvPr>
            <p:cNvCxnSpPr/>
            <p:nvPr/>
          </p:nvCxnSpPr>
          <p:spPr>
            <a:xfrm flipV="1">
              <a:off x="2338087" y="2043156"/>
              <a:ext cx="752354" cy="360801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D1D63987-EEFE-4964-BBB8-7D839F18FD9E}"/>
                </a:ext>
              </a:extLst>
            </p:cNvPr>
            <p:cNvSpPr txBox="1"/>
            <p:nvPr/>
          </p:nvSpPr>
          <p:spPr>
            <a:xfrm>
              <a:off x="1412113" y="2403957"/>
              <a:ext cx="130215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Data type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56FD309-29A2-4BE4-9603-5F6005AE2738}"/>
              </a:ext>
            </a:extLst>
          </p:cNvPr>
          <p:cNvGrpSpPr/>
          <p:nvPr/>
        </p:nvGrpSpPr>
        <p:grpSpPr>
          <a:xfrm>
            <a:off x="4614441" y="2127792"/>
            <a:ext cx="2573437" cy="687664"/>
            <a:chOff x="4614441" y="2127792"/>
            <a:chExt cx="2573437" cy="687664"/>
          </a:xfrm>
        </p:grpSpPr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83BF16A5-BDF3-43E1-A86A-6F37A0AC6F2F}"/>
                </a:ext>
              </a:extLst>
            </p:cNvPr>
            <p:cNvCxnSpPr/>
            <p:nvPr/>
          </p:nvCxnSpPr>
          <p:spPr>
            <a:xfrm flipH="1" flipV="1">
              <a:off x="4614441" y="2127792"/>
              <a:ext cx="733063" cy="341481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C00F1A53-61B0-4E26-A4EC-ADB71F202B5C}"/>
                </a:ext>
              </a:extLst>
            </p:cNvPr>
            <p:cNvSpPr txBox="1"/>
            <p:nvPr/>
          </p:nvSpPr>
          <p:spPr>
            <a:xfrm>
              <a:off x="4878729" y="2446124"/>
              <a:ext cx="23091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Names of variables</a:t>
              </a:r>
            </a:p>
          </p:txBody>
        </p: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9E2E2959-8B22-4B76-AF2F-C0DBC80BFB9E}"/>
                </a:ext>
              </a:extLst>
            </p:cNvPr>
            <p:cNvCxnSpPr/>
            <p:nvPr/>
          </p:nvCxnSpPr>
          <p:spPr>
            <a:xfrm flipV="1">
              <a:off x="5555850" y="2127793"/>
              <a:ext cx="1" cy="341480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Content Placeholder 5">
            <a:extLst>
              <a:ext uri="{FF2B5EF4-FFF2-40B4-BE49-F238E27FC236}">
                <a16:creationId xmlns:a16="http://schemas.microsoft.com/office/drawing/2014/main" id="{BF53E944-AA9F-471C-903F-41D4358F63E6}"/>
              </a:ext>
            </a:extLst>
          </p:cNvPr>
          <p:cNvSpPr txBox="1">
            <a:spLocks/>
          </p:cNvSpPr>
          <p:nvPr/>
        </p:nvSpPr>
        <p:spPr>
          <a:xfrm>
            <a:off x="553655" y="2877448"/>
            <a:ext cx="8229600" cy="36575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925" indent="-288925" fontAlgn="auto">
              <a:spcBef>
                <a:spcPts val="60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FF"/>
                </a:solidFill>
              </a:rPr>
              <a:t>User-defined Identifier</a:t>
            </a:r>
          </a:p>
          <a:p>
            <a:pPr marL="682625" lvl="1" indent="-334963" fontAlgn="auto">
              <a:spcBef>
                <a:spcPts val="4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Name of a variable or function</a:t>
            </a:r>
          </a:p>
          <a:p>
            <a:pPr marL="682625" lvl="1" indent="-334963" fontAlgn="auto">
              <a:spcBef>
                <a:spcPts val="4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May consist of letters (a-z, A-Z), digits (0-9) and underscores (_), but MUST NOT begin with a digit </a:t>
            </a:r>
          </a:p>
          <a:p>
            <a:pPr marL="682625" lvl="1" indent="-334963" fontAlgn="auto">
              <a:spcBef>
                <a:spcPts val="4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Case sensitive, i.e.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count</a:t>
            </a:r>
            <a:r>
              <a:rPr lang="en-US" dirty="0"/>
              <a:t> and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Count</a:t>
            </a:r>
            <a:r>
              <a:rPr lang="en-US" dirty="0"/>
              <a:t> are two distinct identifiers</a:t>
            </a:r>
          </a:p>
          <a:p>
            <a:pPr marL="682625" lvl="1" indent="-334963" fontAlgn="auto">
              <a:spcBef>
                <a:spcPts val="4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Guideline: Usually should begin with lowercase letter</a:t>
            </a:r>
          </a:p>
          <a:p>
            <a:pPr marL="682625" lvl="1" indent="-334963" fontAlgn="auto">
              <a:spcBef>
                <a:spcPts val="4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Must not be reserved words (next slide)</a:t>
            </a:r>
          </a:p>
          <a:p>
            <a:pPr marL="682625" lvl="1" indent="-334963" fontAlgn="auto">
              <a:spcBef>
                <a:spcPts val="4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Should avoid standard identifiers (next slide)</a:t>
            </a:r>
          </a:p>
          <a:p>
            <a:pPr marL="682625" lvl="1" indent="-334963" fontAlgn="auto">
              <a:spcBef>
                <a:spcPts val="4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 err="1"/>
              <a:t>Eg</a:t>
            </a:r>
            <a:r>
              <a:rPr lang="en-US" dirty="0"/>
              <a:t>: </a:t>
            </a:r>
            <a:r>
              <a:rPr lang="en-US" i="1" dirty="0"/>
              <a:t>Valid identifiers:</a:t>
            </a:r>
            <a:br>
              <a:rPr lang="en-US" i="1" dirty="0"/>
            </a:br>
            <a:r>
              <a:rPr lang="en-US" i="1" dirty="0"/>
              <a:t>	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maxEntries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_X123,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this_IS_a_long_name</a:t>
            </a:r>
            <a:br>
              <a:rPr lang="en-US" dirty="0"/>
            </a:br>
            <a:r>
              <a:rPr lang="en-US" i="1" dirty="0"/>
              <a:t>Invalid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/>
              <a:t>	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1Letter, double, return, joe’s, ice cream, T*S</a:t>
            </a:r>
          </a:p>
        </p:txBody>
      </p:sp>
    </p:spTree>
    <p:extLst>
      <p:ext uri="{BB962C8B-B14F-4D97-AF65-F5344CB8AC3E}">
        <p14:creationId xmlns:p14="http://schemas.microsoft.com/office/powerpoint/2010/main" val="423071060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2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199" y="587828"/>
            <a:ext cx="8495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5.3 Compute (3/10)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8" name="Slide Number Placeholder 6">
            <a:extLst>
              <a:ext uri="{FF2B5EF4-FFF2-40B4-BE49-F238E27FC236}">
                <a16:creationId xmlns:a16="http://schemas.microsoft.com/office/drawing/2014/main" id="{8112EE02-9B76-49BC-99C4-BA3A11EFE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</a:t>
            </a:fld>
            <a:endParaRPr dirty="0"/>
          </a:p>
        </p:txBody>
      </p:sp>
      <p:sp>
        <p:nvSpPr>
          <p:cNvPr id="8" name="[TextBox 1]">
            <a:extLst>
              <a:ext uri="{FF2B5EF4-FFF2-40B4-BE49-F238E27FC236}">
                <a16:creationId xmlns:a16="http://schemas.microsoft.com/office/drawing/2014/main" id="{CD323ACD-98D5-41C1-9E7E-AAC26DC0B405}"/>
              </a:ext>
            </a:extLst>
          </p:cNvPr>
          <p:cNvSpPr txBox="1"/>
          <p:nvPr/>
        </p:nvSpPr>
        <p:spPr>
          <a:xfrm>
            <a:off x="7648832" y="570995"/>
            <a:ext cx="1303438" cy="861774"/>
          </a:xfrm>
          <a:prstGeom prst="rect">
            <a:avLst/>
          </a:prstGeom>
          <a:solidFill>
            <a:srgbClr val="9999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200" dirty="0"/>
              <a:t>Preprocessor </a:t>
            </a:r>
          </a:p>
          <a:p>
            <a:r>
              <a:rPr lang="en-US" sz="1200" dirty="0"/>
              <a:t>Input</a:t>
            </a:r>
          </a:p>
          <a:p>
            <a:r>
              <a:rPr lang="en-US" sz="1400" dirty="0">
                <a:solidFill>
                  <a:srgbClr val="C00000"/>
                </a:solidFill>
              </a:rPr>
              <a:t>Compute</a:t>
            </a:r>
          </a:p>
          <a:p>
            <a:r>
              <a:rPr lang="en-US" sz="1200" dirty="0"/>
              <a:t>Output</a:t>
            </a:r>
          </a:p>
        </p:txBody>
      </p:sp>
      <p:sp>
        <p:nvSpPr>
          <p:cNvPr id="23" name="Content Placeholder 5">
            <a:extLst>
              <a:ext uri="{FF2B5EF4-FFF2-40B4-BE49-F238E27FC236}">
                <a16:creationId xmlns:a16="http://schemas.microsoft.com/office/drawing/2014/main" id="{29D0A3C1-911A-4D5E-B915-7458B33630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375" y="1207008"/>
            <a:ext cx="8229600" cy="5178294"/>
          </a:xfrm>
        </p:spPr>
        <p:txBody>
          <a:bodyPr/>
          <a:lstStyle/>
          <a:p>
            <a:pPr marL="288925" indent="-288925" eaLnBrk="1" hangingPunct="1">
              <a:spcBef>
                <a:spcPts val="6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0FF"/>
                </a:solidFill>
              </a:rPr>
              <a:t>Reserved words</a:t>
            </a:r>
            <a:r>
              <a:rPr lang="en-US" sz="2400" dirty="0"/>
              <a:t> (or </a:t>
            </a:r>
            <a:r>
              <a:rPr lang="en-US" sz="2400" dirty="0">
                <a:solidFill>
                  <a:srgbClr val="0000FF"/>
                </a:solidFill>
              </a:rPr>
              <a:t>keywords</a:t>
            </a:r>
            <a:r>
              <a:rPr lang="en-US" sz="2400" dirty="0"/>
              <a:t>)</a:t>
            </a:r>
          </a:p>
          <a:p>
            <a:pPr marL="563245" lvl="1" indent="-288925">
              <a:spcBef>
                <a:spcPts val="6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Have special meaning in C</a:t>
            </a:r>
          </a:p>
          <a:p>
            <a:pPr marL="563245" lvl="1" indent="-288925">
              <a:spcBef>
                <a:spcPts val="6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 err="1"/>
              <a:t>Eg</a:t>
            </a:r>
            <a:r>
              <a:rPr lang="en-US" dirty="0"/>
              <a:t>: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endParaRPr lang="en-US" sz="2000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63245" lvl="1" indent="-288925">
              <a:spcBef>
                <a:spcPts val="6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Complete list: </a:t>
            </a:r>
            <a:r>
              <a:rPr lang="en-US" dirty="0">
                <a:hlinkClick r:id="rId3"/>
              </a:rPr>
              <a:t>http://c.ihypress.ca/reserved.html</a:t>
            </a:r>
            <a:endParaRPr lang="en-US" dirty="0"/>
          </a:p>
          <a:p>
            <a:pPr marL="563245" lvl="1" indent="-288925">
              <a:spcBef>
                <a:spcPts val="6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Cannot be used for user-defined identifiers (names of variables or functions)</a:t>
            </a:r>
          </a:p>
          <a:p>
            <a:pPr marL="288925" indent="-288925">
              <a:spcBef>
                <a:spcPts val="12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0FF"/>
                </a:solidFill>
              </a:rPr>
              <a:t>Standard identifiers</a:t>
            </a:r>
          </a:p>
          <a:p>
            <a:pPr marL="563245" lvl="1" indent="-288925">
              <a:spcBef>
                <a:spcPts val="6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Names of common functions, such as </a:t>
            </a:r>
            <a:r>
              <a:rPr lang="en-US" sz="20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dirty="0"/>
              <a:t>, </a:t>
            </a:r>
            <a:r>
              <a:rPr lang="en-US" sz="20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scanf</a:t>
            </a:r>
            <a:endParaRPr lang="en-US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63245" lvl="1" indent="-288925">
              <a:spcBef>
                <a:spcPts val="6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Avoid naming your variables/functions with the same name of built-in functions you intend to use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3654325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199" y="587828"/>
            <a:ext cx="8495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5.3 Compute (4/10)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8" name="Slide Number Placeholder 6">
            <a:extLst>
              <a:ext uri="{FF2B5EF4-FFF2-40B4-BE49-F238E27FC236}">
                <a16:creationId xmlns:a16="http://schemas.microsoft.com/office/drawing/2014/main" id="{8112EE02-9B76-49BC-99C4-BA3A11EFE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5</a:t>
            </a:fld>
            <a:endParaRPr dirty="0"/>
          </a:p>
        </p:txBody>
      </p:sp>
      <p:sp>
        <p:nvSpPr>
          <p:cNvPr id="8" name="[TextBox 1]">
            <a:extLst>
              <a:ext uri="{FF2B5EF4-FFF2-40B4-BE49-F238E27FC236}">
                <a16:creationId xmlns:a16="http://schemas.microsoft.com/office/drawing/2014/main" id="{CD323ACD-98D5-41C1-9E7E-AAC26DC0B405}"/>
              </a:ext>
            </a:extLst>
          </p:cNvPr>
          <p:cNvSpPr txBox="1"/>
          <p:nvPr/>
        </p:nvSpPr>
        <p:spPr>
          <a:xfrm>
            <a:off x="7648832" y="570995"/>
            <a:ext cx="1303438" cy="861774"/>
          </a:xfrm>
          <a:prstGeom prst="rect">
            <a:avLst/>
          </a:prstGeom>
          <a:solidFill>
            <a:srgbClr val="9999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200" dirty="0"/>
              <a:t>Preprocessor </a:t>
            </a:r>
          </a:p>
          <a:p>
            <a:r>
              <a:rPr lang="en-US" sz="1200" dirty="0"/>
              <a:t>Input</a:t>
            </a:r>
          </a:p>
          <a:p>
            <a:r>
              <a:rPr lang="en-US" sz="1400" dirty="0">
                <a:solidFill>
                  <a:srgbClr val="C00000"/>
                </a:solidFill>
              </a:rPr>
              <a:t>Compute</a:t>
            </a:r>
          </a:p>
          <a:p>
            <a:r>
              <a:rPr lang="en-US" sz="1200" dirty="0"/>
              <a:t>Output</a:t>
            </a:r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593C1618-E6A2-4E45-BAD5-1E481FCB2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375" y="1207008"/>
            <a:ext cx="8122672" cy="5178294"/>
          </a:xfrm>
        </p:spPr>
        <p:txBody>
          <a:bodyPr/>
          <a:lstStyle/>
          <a:p>
            <a:pPr marL="288925" indent="-288925" eaLnBrk="1" hangingPunct="1">
              <a:spcBef>
                <a:spcPts val="6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0FF"/>
                </a:solidFill>
              </a:rPr>
              <a:t>Executable statements</a:t>
            </a:r>
            <a:endParaRPr lang="en-US" sz="2400" dirty="0"/>
          </a:p>
          <a:p>
            <a:pPr marL="563245" lvl="1" indent="-288925">
              <a:spcBef>
                <a:spcPts val="3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I/O statements (</a:t>
            </a:r>
            <a:r>
              <a:rPr lang="en-US" sz="2000" dirty="0" err="1"/>
              <a:t>eg</a:t>
            </a:r>
            <a:r>
              <a:rPr lang="en-US" dirty="0"/>
              <a:t>: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scanf</a:t>
            </a:r>
            <a:r>
              <a:rPr lang="en-US" dirty="0"/>
              <a:t>)</a:t>
            </a:r>
          </a:p>
          <a:p>
            <a:pPr marL="563245" lvl="1" indent="-288925">
              <a:spcBef>
                <a:spcPts val="3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Computational and assignment statements </a:t>
            </a:r>
          </a:p>
          <a:p>
            <a:pPr marL="288925" indent="-288925">
              <a:spcBef>
                <a:spcPts val="6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0FF"/>
                </a:solidFill>
              </a:rPr>
              <a:t>Assignment statements</a:t>
            </a:r>
          </a:p>
          <a:p>
            <a:pPr marL="563245" lvl="1" indent="-288925">
              <a:spcBef>
                <a:spcPts val="3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Store a value or a computational result in a variable</a:t>
            </a:r>
          </a:p>
          <a:p>
            <a:pPr marL="563245" lvl="1" indent="-288925">
              <a:spcBef>
                <a:spcPts val="3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(Note: ‘=’ means </a:t>
            </a:r>
            <a:r>
              <a:rPr lang="en-US" b="1" dirty="0"/>
              <a:t>‘assign value on its right to the variable on its left’</a:t>
            </a:r>
            <a:r>
              <a:rPr lang="en-US" dirty="0"/>
              <a:t>; it does NOT mean equality)</a:t>
            </a:r>
          </a:p>
          <a:p>
            <a:pPr marL="563245" lvl="1" indent="-288925">
              <a:spcBef>
                <a:spcPts val="3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Left side of ‘=’ is called </a:t>
            </a:r>
            <a:r>
              <a:rPr lang="en-US" sz="2000" dirty="0" err="1">
                <a:solidFill>
                  <a:srgbClr val="C00000"/>
                </a:solidFill>
              </a:rPr>
              <a:t>lvalue</a:t>
            </a:r>
            <a:endParaRPr lang="en-US" sz="2000" dirty="0">
              <a:solidFill>
                <a:srgbClr val="C00000"/>
              </a:solidFill>
            </a:endParaRPr>
          </a:p>
        </p:txBody>
      </p:sp>
      <p:pic>
        <p:nvPicPr>
          <p:cNvPr id="10" name="Picture 2" descr="fig0203">
            <a:extLst>
              <a:ext uri="{FF2B5EF4-FFF2-40B4-BE49-F238E27FC236}">
                <a16:creationId xmlns:a16="http://schemas.microsoft.com/office/drawing/2014/main" id="{B136133A-13B9-463A-885A-C4BA7E7076A6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3" cstate="print">
            <a:grayscl/>
          </a:blip>
          <a:srcRect b="72836"/>
          <a:stretch>
            <a:fillRect/>
          </a:stretch>
        </p:blipFill>
        <p:spPr bwMode="auto">
          <a:xfrm>
            <a:off x="2567813" y="4140954"/>
            <a:ext cx="5880100" cy="72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" descr="fig0203">
            <a:extLst>
              <a:ext uri="{FF2B5EF4-FFF2-40B4-BE49-F238E27FC236}">
                <a16:creationId xmlns:a16="http://schemas.microsoft.com/office/drawing/2014/main" id="{6805B320-55B1-4321-B834-FC0839C415D4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3" cstate="print">
            <a:grayscl/>
          </a:blip>
          <a:srcRect t="27164"/>
          <a:stretch>
            <a:fillRect/>
          </a:stretch>
        </p:blipFill>
        <p:spPr bwMode="auto">
          <a:xfrm>
            <a:off x="2586863" y="4856916"/>
            <a:ext cx="5880100" cy="193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ED8838D7-AE83-4D77-B2DF-632DB2CB383E}"/>
              </a:ext>
            </a:extLst>
          </p:cNvPr>
          <p:cNvSpPr txBox="1"/>
          <p:nvPr/>
        </p:nvSpPr>
        <p:spPr>
          <a:xfrm>
            <a:off x="309966" y="5005953"/>
            <a:ext cx="43167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Eg</a:t>
            </a:r>
            <a:r>
              <a:rPr lang="en-US" dirty="0"/>
              <a:t>: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kms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KMS_PER_MILE * miles;</a:t>
            </a:r>
          </a:p>
        </p:txBody>
      </p:sp>
    </p:spTree>
    <p:extLst>
      <p:ext uri="{BB962C8B-B14F-4D97-AF65-F5344CB8AC3E}">
        <p14:creationId xmlns:p14="http://schemas.microsoft.com/office/powerpoint/2010/main" val="139644500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199" y="587828"/>
            <a:ext cx="8495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5.3 Compute (5/10)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8" name="Slide Number Placeholder 6">
            <a:extLst>
              <a:ext uri="{FF2B5EF4-FFF2-40B4-BE49-F238E27FC236}">
                <a16:creationId xmlns:a16="http://schemas.microsoft.com/office/drawing/2014/main" id="{8112EE02-9B76-49BC-99C4-BA3A11EFE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6</a:t>
            </a:fld>
            <a:endParaRPr dirty="0"/>
          </a:p>
        </p:txBody>
      </p:sp>
      <p:sp>
        <p:nvSpPr>
          <p:cNvPr id="8" name="[TextBox 1]">
            <a:extLst>
              <a:ext uri="{FF2B5EF4-FFF2-40B4-BE49-F238E27FC236}">
                <a16:creationId xmlns:a16="http://schemas.microsoft.com/office/drawing/2014/main" id="{CD323ACD-98D5-41C1-9E7E-AAC26DC0B405}"/>
              </a:ext>
            </a:extLst>
          </p:cNvPr>
          <p:cNvSpPr txBox="1"/>
          <p:nvPr/>
        </p:nvSpPr>
        <p:spPr>
          <a:xfrm>
            <a:off x="7648832" y="570995"/>
            <a:ext cx="1303438" cy="861774"/>
          </a:xfrm>
          <a:prstGeom prst="rect">
            <a:avLst/>
          </a:prstGeom>
          <a:solidFill>
            <a:srgbClr val="9999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200" dirty="0"/>
              <a:t>Preprocessor </a:t>
            </a:r>
          </a:p>
          <a:p>
            <a:r>
              <a:rPr lang="en-US" sz="1200" dirty="0"/>
              <a:t>Input</a:t>
            </a:r>
          </a:p>
          <a:p>
            <a:r>
              <a:rPr lang="en-US" sz="1400" dirty="0">
                <a:solidFill>
                  <a:srgbClr val="C00000"/>
                </a:solidFill>
              </a:rPr>
              <a:t>Compute</a:t>
            </a:r>
          </a:p>
          <a:p>
            <a:r>
              <a:rPr lang="en-US" sz="1200" dirty="0"/>
              <a:t>Output</a:t>
            </a:r>
          </a:p>
        </p:txBody>
      </p:sp>
      <p:sp>
        <p:nvSpPr>
          <p:cNvPr id="14" name="Content Placeholder 5">
            <a:extLst>
              <a:ext uri="{FF2B5EF4-FFF2-40B4-BE49-F238E27FC236}">
                <a16:creationId xmlns:a16="http://schemas.microsoft.com/office/drawing/2014/main" id="{98A0558A-EC2E-4A58-90EC-5BAF7709C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0432" y="1320229"/>
            <a:ext cx="3072384" cy="447611"/>
          </a:xfrm>
        </p:spPr>
        <p:txBody>
          <a:bodyPr/>
          <a:lstStyle/>
          <a:p>
            <a:pPr marL="457200" lvl="3" indent="-457200" eaLnBrk="1" hangingPunct="1">
              <a:spcBef>
                <a:spcPts val="0"/>
              </a:spcBef>
              <a:buSzPct val="120000"/>
              <a:buFont typeface="Wingdings" pitchFamily="2" charset="2"/>
              <a:buNone/>
            </a:pPr>
            <a:r>
              <a:rPr lang="en-US" sz="1800" dirty="0" err="1"/>
              <a:t>Eg</a:t>
            </a:r>
            <a:r>
              <a:rPr lang="en-US" sz="1800" dirty="0"/>
              <a:t>: </a:t>
            </a:r>
            <a:r>
              <a:rPr lang="en-US" sz="18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 = sum + item;</a:t>
            </a:r>
          </a:p>
          <a:p>
            <a:pPr lvl="2" indent="-338138" eaLnBrk="1" hangingPunct="1">
              <a:buSzPct val="120000"/>
              <a:buFont typeface="Wingdings" pitchFamily="2" charset="2"/>
              <a:buNone/>
            </a:pPr>
            <a:endParaRPr lang="en-US" sz="2000" dirty="0">
              <a:solidFill>
                <a:srgbClr val="0000FF"/>
              </a:solidFill>
            </a:endParaRPr>
          </a:p>
        </p:txBody>
      </p:sp>
      <p:pic>
        <p:nvPicPr>
          <p:cNvPr id="15" name="Picture 2" descr="fig0204">
            <a:extLst>
              <a:ext uri="{FF2B5EF4-FFF2-40B4-BE49-F238E27FC236}">
                <a16:creationId xmlns:a16="http://schemas.microsoft.com/office/drawing/2014/main" id="{4B379032-88CD-418B-BD04-6B9B9A51FF9E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3" cstate="print">
            <a:grayscl/>
          </a:blip>
          <a:srcRect b="74435"/>
          <a:stretch>
            <a:fillRect/>
          </a:stretch>
        </p:blipFill>
        <p:spPr bwMode="auto">
          <a:xfrm>
            <a:off x="4106556" y="1274891"/>
            <a:ext cx="3542276" cy="5417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 descr="fig0204">
            <a:extLst>
              <a:ext uri="{FF2B5EF4-FFF2-40B4-BE49-F238E27FC236}">
                <a16:creationId xmlns:a16="http://schemas.microsoft.com/office/drawing/2014/main" id="{CC733617-BA07-4E6F-BDEA-3A706A2FC25D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3" cstate="print">
            <a:grayscl/>
          </a:blip>
          <a:srcRect t="31096"/>
          <a:stretch>
            <a:fillRect/>
          </a:stretch>
        </p:blipFill>
        <p:spPr bwMode="auto">
          <a:xfrm>
            <a:off x="4118747" y="1828800"/>
            <a:ext cx="3470783" cy="1429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Content Placeholder 5">
            <a:extLst>
              <a:ext uri="{FF2B5EF4-FFF2-40B4-BE49-F238E27FC236}">
                <a16:creationId xmlns:a16="http://schemas.microsoft.com/office/drawing/2014/main" id="{B4CAB136-5BF9-4A57-BB0A-17A8B4051126}"/>
              </a:ext>
            </a:extLst>
          </p:cNvPr>
          <p:cNvSpPr txBox="1">
            <a:spLocks/>
          </p:cNvSpPr>
          <p:nvPr/>
        </p:nvSpPr>
        <p:spPr bwMode="auto">
          <a:xfrm>
            <a:off x="355726" y="3255265"/>
            <a:ext cx="8669730" cy="3424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742950" marR="0" lvl="1" indent="-2921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tx1">
                  <a:lumMod val="90000"/>
                  <a:lumOff val="10000"/>
                </a:schemeClr>
              </a:buClr>
              <a:buSzPct val="60000"/>
              <a:buFont typeface="Wingdings" pitchFamily="2" charset="2"/>
              <a:buChar char="¨"/>
              <a:tabLst/>
              <a:defRPr/>
            </a:pPr>
            <a:r>
              <a:rPr lang="en-US" sz="2000" kern="0" dirty="0">
                <a:latin typeface="+mn-lt"/>
                <a:cs typeface="+mn-cs"/>
              </a:rPr>
              <a:t>Examples of invalid assignment (result in compilation error </a:t>
            </a:r>
            <a:r>
              <a:rPr lang="en-US" sz="2000" kern="0" dirty="0">
                <a:solidFill>
                  <a:srgbClr val="0000FF"/>
                </a:solidFill>
                <a:latin typeface="+mn-lt"/>
                <a:cs typeface="+mn-cs"/>
              </a:rPr>
              <a:t>“lvalue required as left operand of assignment”</a:t>
            </a:r>
            <a:r>
              <a:rPr lang="en-US" sz="2000" kern="0" dirty="0">
                <a:latin typeface="+mn-lt"/>
                <a:cs typeface="+mn-cs"/>
              </a:rPr>
              <a:t>):</a:t>
            </a:r>
          </a:p>
          <a:p>
            <a:pPr marL="1143000" marR="0" lvl="2" indent="-338138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bg1">
                  <a:lumMod val="50000"/>
                </a:schemeClr>
              </a:buClr>
              <a:buSzPct val="60000"/>
              <a:buFont typeface="Wingdings" pitchFamily="2" charset="2"/>
              <a:buChar char="n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Lucida Console" pitchFamily="49" charset="0"/>
                <a:cs typeface="+mn-cs"/>
              </a:rPr>
              <a:t>32 = a;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Lucida Console" pitchFamily="49" charset="0"/>
                <a:cs typeface="+mn-cs"/>
              </a:rPr>
              <a:t>// ‘32’ is not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Lucida Console" pitchFamily="49" charset="0"/>
                <a:cs typeface="+mn-cs"/>
              </a:rPr>
              <a:t> a variable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Lucida Console" pitchFamily="49" charset="0"/>
              <a:cs typeface="+mn-cs"/>
            </a:endParaRPr>
          </a:p>
          <a:p>
            <a:pPr marL="1143000" marR="0" lvl="2" indent="-338138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bg1">
                  <a:lumMod val="50000"/>
                </a:schemeClr>
              </a:buClr>
              <a:buSzPct val="60000"/>
              <a:buFont typeface="Wingdings" pitchFamily="2" charset="2"/>
              <a:buChar char="n"/>
              <a:tabLst/>
              <a:defRPr/>
            </a:pPr>
            <a:r>
              <a:rPr lang="en-US" kern="0" dirty="0">
                <a:solidFill>
                  <a:srgbClr val="800000"/>
                </a:solidFill>
                <a:latin typeface="Lucida Console" pitchFamily="49" charset="0"/>
                <a:cs typeface="+mn-cs"/>
              </a:rPr>
              <a:t>a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Lucida Console" pitchFamily="49" charset="0"/>
                <a:cs typeface="+mn-cs"/>
              </a:rPr>
              <a:t> + b = c;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Lucida Console" pitchFamily="49" charset="0"/>
                <a:cs typeface="+mn-cs"/>
              </a:rPr>
              <a:t>// ‘a + b’ is an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Lucida Console" pitchFamily="49" charset="0"/>
                <a:cs typeface="+mn-cs"/>
              </a:rPr>
              <a:t> expression, not variable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Lucida Console" pitchFamily="49" charset="0"/>
              <a:cs typeface="+mn-cs"/>
            </a:endParaRPr>
          </a:p>
          <a:p>
            <a:pPr marL="742950" lvl="1" indent="-292100"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60000"/>
              <a:buFont typeface="Wingdings" pitchFamily="2" charset="2"/>
              <a:buChar char="¨"/>
              <a:defRPr/>
            </a:pPr>
            <a:r>
              <a:rPr lang="en-US" sz="2000" kern="0" dirty="0"/>
              <a:t>Assignment can be cascaded, with associativity from </a:t>
            </a:r>
            <a:r>
              <a:rPr lang="en-US" sz="2000" kern="0" dirty="0">
                <a:solidFill>
                  <a:srgbClr val="0000FF"/>
                </a:solidFill>
              </a:rPr>
              <a:t>right to left</a:t>
            </a:r>
            <a:r>
              <a:rPr lang="en-US" sz="2000" kern="0" dirty="0"/>
              <a:t>:</a:t>
            </a:r>
          </a:p>
          <a:p>
            <a:pPr marL="1143000" lvl="2" indent="-338138"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" pitchFamily="2" charset="2"/>
              <a:buChar char="n"/>
              <a:defRPr/>
            </a:pPr>
            <a:r>
              <a:rPr lang="en-US" kern="0" dirty="0">
                <a:solidFill>
                  <a:srgbClr val="800000"/>
                </a:solidFill>
                <a:latin typeface="Lucida Console" panose="020B0609040504020204" pitchFamily="49" charset="0"/>
                <a:cs typeface="Courier New" panose="02070309020205020404" pitchFamily="49" charset="0"/>
              </a:rPr>
              <a:t>a = b = c = 3 + 6; </a:t>
            </a:r>
            <a:r>
              <a:rPr lang="en-US" sz="1600" kern="0" dirty="0">
                <a:latin typeface="Lucida Console" panose="020B0609040504020204" pitchFamily="49" charset="0"/>
                <a:cs typeface="Courier New" panose="02070309020205020404" pitchFamily="49" charset="0"/>
              </a:rPr>
              <a:t>// 9 assigned to variables </a:t>
            </a:r>
            <a:r>
              <a:rPr lang="en-US" sz="1600" kern="0" dirty="0">
                <a:solidFill>
                  <a:srgbClr val="800000"/>
                </a:solidFill>
                <a:latin typeface="Lucida Console" panose="020B0609040504020204" pitchFamily="49" charset="0"/>
                <a:cs typeface="Courier New" panose="02070309020205020404" pitchFamily="49" charset="0"/>
              </a:rPr>
              <a:t>c</a:t>
            </a:r>
            <a:r>
              <a:rPr lang="en-US" sz="1600" kern="0" dirty="0">
                <a:latin typeface="Lucida Console" panose="020B0609040504020204" pitchFamily="49" charset="0"/>
                <a:cs typeface="Courier New" panose="02070309020205020404" pitchFamily="49" charset="0"/>
              </a:rPr>
              <a:t>, </a:t>
            </a:r>
            <a:r>
              <a:rPr lang="en-US" sz="1600" kern="0" dirty="0">
                <a:solidFill>
                  <a:srgbClr val="800000"/>
                </a:solidFill>
                <a:latin typeface="Lucida Console" panose="020B0609040504020204" pitchFamily="49" charset="0"/>
                <a:cs typeface="Courier New" panose="02070309020205020404" pitchFamily="49" charset="0"/>
              </a:rPr>
              <a:t>b</a:t>
            </a:r>
            <a:r>
              <a:rPr lang="en-US" sz="1600" kern="0" dirty="0">
                <a:latin typeface="Lucida Console" panose="020B0609040504020204" pitchFamily="49" charset="0"/>
                <a:cs typeface="Courier New" panose="02070309020205020404" pitchFamily="49" charset="0"/>
              </a:rPr>
              <a:t> and </a:t>
            </a:r>
            <a:r>
              <a:rPr lang="en-US" sz="1600" kern="0" dirty="0">
                <a:solidFill>
                  <a:srgbClr val="800000"/>
                </a:solidFill>
                <a:latin typeface="Lucida Console" panose="020B0609040504020204" pitchFamily="49" charset="0"/>
                <a:cs typeface="Courier New" panose="02070309020205020404" pitchFamily="49" charset="0"/>
              </a:rPr>
              <a:t>a</a:t>
            </a:r>
            <a:endParaRPr lang="en-US" sz="1600" kern="0" dirty="0">
              <a:latin typeface="Lucida Console" panose="020B0609040504020204" pitchFamily="49" charset="0"/>
              <a:cs typeface="Courier New" panose="02070309020205020404" pitchFamily="49" charset="0"/>
            </a:endParaRPr>
          </a:p>
          <a:p>
            <a:pPr marL="1143000" lvl="2" indent="-338138"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" pitchFamily="2" charset="2"/>
              <a:buChar char="n"/>
              <a:defRPr/>
            </a:pPr>
            <a:r>
              <a:rPr lang="en-US" kern="0" dirty="0"/>
              <a:t>The above is equivalent to: </a:t>
            </a:r>
            <a:r>
              <a:rPr lang="en-US" kern="0" dirty="0">
                <a:solidFill>
                  <a:srgbClr val="800000"/>
                </a:solidFill>
                <a:latin typeface="Lucida Console" pitchFamily="49" charset="0"/>
              </a:rPr>
              <a:t>a = (b = (c = 3 + 6));</a:t>
            </a:r>
          </a:p>
          <a:p>
            <a:pPr marL="1143000" lvl="2" indent="-338138"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defRPr/>
            </a:pPr>
            <a:r>
              <a:rPr lang="en-US" kern="0" dirty="0"/>
              <a:t>	which is also equivalent to:</a:t>
            </a:r>
          </a:p>
          <a:p>
            <a:pPr marL="1143000" lvl="2" indent="-338138">
              <a:spcBef>
                <a:spcPts val="0"/>
              </a:spcBef>
              <a:buClr>
                <a:schemeClr val="bg2"/>
              </a:buClr>
              <a:buSzPct val="60000"/>
              <a:defRPr/>
            </a:pPr>
            <a:r>
              <a:rPr lang="en-US" kern="0" dirty="0">
                <a:solidFill>
                  <a:srgbClr val="800000"/>
                </a:solidFill>
                <a:latin typeface="Lucida Console" pitchFamily="49" charset="0"/>
              </a:rPr>
              <a:t>		c = 3 + 6;</a:t>
            </a:r>
            <a:br>
              <a:rPr lang="en-US" kern="0" dirty="0">
                <a:solidFill>
                  <a:srgbClr val="800000"/>
                </a:solidFill>
                <a:latin typeface="Lucida Console" pitchFamily="49" charset="0"/>
              </a:rPr>
            </a:br>
            <a:r>
              <a:rPr lang="en-US" kern="0" dirty="0">
                <a:solidFill>
                  <a:srgbClr val="800000"/>
                </a:solidFill>
                <a:latin typeface="Lucida Console" pitchFamily="49" charset="0"/>
              </a:rPr>
              <a:t>	b = c;</a:t>
            </a:r>
          </a:p>
          <a:p>
            <a:pPr marL="1143000" lvl="2" indent="-338138">
              <a:spcBef>
                <a:spcPts val="0"/>
              </a:spcBef>
              <a:buClr>
                <a:schemeClr val="bg2"/>
              </a:buClr>
              <a:buSzPct val="60000"/>
              <a:defRPr/>
            </a:pPr>
            <a:r>
              <a:rPr lang="en-US" kern="0" dirty="0">
                <a:solidFill>
                  <a:srgbClr val="800000"/>
                </a:solidFill>
                <a:latin typeface="Lucida Console" pitchFamily="49" charset="0"/>
              </a:rPr>
              <a:t>		a = b;</a:t>
            </a:r>
          </a:p>
          <a:p>
            <a:pPr marL="1143000" marR="0" lvl="2" indent="-338138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bg2"/>
              </a:buClr>
              <a:buSzPct val="60000"/>
              <a:buFont typeface="Wingdings" pitchFamily="2" charset="2"/>
              <a:buChar char="n"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cs typeface="+mn-cs"/>
            </a:endParaRPr>
          </a:p>
          <a:p>
            <a:pPr marL="1143000" marR="0" lvl="2" indent="-33813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120000"/>
              <a:buFont typeface="Wingdings" pitchFamily="2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cs typeface="+mn-cs"/>
            </a:endParaRPr>
          </a:p>
        </p:txBody>
      </p:sp>
      <p:sp>
        <p:nvSpPr>
          <p:cNvPr id="18" name="Content Placeholder 5">
            <a:extLst>
              <a:ext uri="{FF2B5EF4-FFF2-40B4-BE49-F238E27FC236}">
                <a16:creationId xmlns:a16="http://schemas.microsoft.com/office/drawing/2014/main" id="{763C88CB-4F86-4355-81B4-C20B04C9C6E3}"/>
              </a:ext>
            </a:extLst>
          </p:cNvPr>
          <p:cNvSpPr txBox="1">
            <a:spLocks/>
          </p:cNvSpPr>
          <p:nvPr/>
        </p:nvSpPr>
        <p:spPr bwMode="auto">
          <a:xfrm>
            <a:off x="365760" y="1887157"/>
            <a:ext cx="4255008" cy="856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742950" marR="0" lvl="1" indent="-2921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>
                  <a:lumMod val="90000"/>
                  <a:lumOff val="10000"/>
                </a:schemeClr>
              </a:buClr>
              <a:buSzPct val="60000"/>
              <a:buFont typeface="Wingdings" pitchFamily="2" charset="2"/>
              <a:buChar char="¨"/>
              <a:tabLst/>
              <a:defRPr/>
            </a:pP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cs typeface="+mn-cs"/>
              </a:rPr>
              <a:t>Note: </a:t>
            </a:r>
            <a:r>
              <a:rPr kumimoji="0" lang="en-US" sz="200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cs typeface="+mn-cs"/>
              </a:rPr>
              <a:t>lvalue</a:t>
            </a:r>
            <a:r>
              <a:rPr lang="en-US" sz="2000" kern="0" dirty="0">
                <a:solidFill>
                  <a:srgbClr val="0000FF"/>
                </a:solidFill>
                <a:latin typeface="+mn-lt"/>
                <a:cs typeface="+mn-cs"/>
              </a:rPr>
              <a:t> </a:t>
            </a: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cs typeface="+mn-cs"/>
              </a:rPr>
              <a:t>must be </a:t>
            </a:r>
            <a:r>
              <a:rPr kumimoji="0" lang="en-US" sz="2000" i="0" u="sng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cs typeface="+mn-cs"/>
              </a:rPr>
              <a:t>assignable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64515FB-63FB-4BC8-B3A7-97B4C2163CE5}"/>
              </a:ext>
            </a:extLst>
          </p:cNvPr>
          <p:cNvSpPr txBox="1"/>
          <p:nvPr/>
        </p:nvSpPr>
        <p:spPr>
          <a:xfrm>
            <a:off x="4690513" y="5799059"/>
            <a:ext cx="3708825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anchor="b">
            <a:spAutoFit/>
          </a:bodyPr>
          <a:lstStyle/>
          <a:p>
            <a:pPr marL="90488" lvl="1">
              <a:buFont typeface="Wingdings" pitchFamily="2" charset="2"/>
              <a:buNone/>
              <a:tabLst>
                <a:tab pos="361950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 write: 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 = b = c = 3 + 6</a:t>
            </a:r>
          </a:p>
          <a:p>
            <a:pPr marL="90488" lvl="1">
              <a:buFont typeface="Wingdings" pitchFamily="2" charset="2"/>
              <a:buNone/>
              <a:tabLst>
                <a:tab pos="361950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CANNOT: 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 = 5 + (b = 3)</a:t>
            </a:r>
            <a:endParaRPr lang="en-SG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9" name="Rectangle: Single Corner Snipped 18">
            <a:extLst>
              <a:ext uri="{FF2B5EF4-FFF2-40B4-BE49-F238E27FC236}">
                <a16:creationId xmlns:a16="http://schemas.microsoft.com/office/drawing/2014/main" id="{3478E4BF-2D64-4107-9699-11B755C1E738}"/>
              </a:ext>
            </a:extLst>
          </p:cNvPr>
          <p:cNvSpPr/>
          <p:nvPr/>
        </p:nvSpPr>
        <p:spPr>
          <a:xfrm>
            <a:off x="4690515" y="5481033"/>
            <a:ext cx="938127" cy="361826"/>
          </a:xfrm>
          <a:prstGeom prst="snip1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/>
                </a:solidFill>
              </a:rPr>
              <a:t>Python</a:t>
            </a:r>
          </a:p>
        </p:txBody>
      </p:sp>
    </p:spTree>
    <p:extLst>
      <p:ext uri="{BB962C8B-B14F-4D97-AF65-F5344CB8AC3E}">
        <p14:creationId xmlns:p14="http://schemas.microsoft.com/office/powerpoint/2010/main" val="393632470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uild="p"/>
      <p:bldP spid="18" grpId="0"/>
      <p:bldP spid="13" grpId="0" animBg="1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199" y="587828"/>
            <a:ext cx="8495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5.3 Compute (6/10)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8" name="Slide Number Placeholder 6">
            <a:extLst>
              <a:ext uri="{FF2B5EF4-FFF2-40B4-BE49-F238E27FC236}">
                <a16:creationId xmlns:a16="http://schemas.microsoft.com/office/drawing/2014/main" id="{8112EE02-9B76-49BC-99C4-BA3A11EFE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7</a:t>
            </a:fld>
            <a:endParaRPr dirty="0"/>
          </a:p>
        </p:txBody>
      </p:sp>
      <p:sp>
        <p:nvSpPr>
          <p:cNvPr id="8" name="[TextBox 1]">
            <a:extLst>
              <a:ext uri="{FF2B5EF4-FFF2-40B4-BE49-F238E27FC236}">
                <a16:creationId xmlns:a16="http://schemas.microsoft.com/office/drawing/2014/main" id="{CD323ACD-98D5-41C1-9E7E-AAC26DC0B405}"/>
              </a:ext>
            </a:extLst>
          </p:cNvPr>
          <p:cNvSpPr txBox="1"/>
          <p:nvPr/>
        </p:nvSpPr>
        <p:spPr>
          <a:xfrm>
            <a:off x="7648832" y="570995"/>
            <a:ext cx="1303438" cy="861774"/>
          </a:xfrm>
          <a:prstGeom prst="rect">
            <a:avLst/>
          </a:prstGeom>
          <a:solidFill>
            <a:srgbClr val="9999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200" dirty="0"/>
              <a:t>Preprocessor </a:t>
            </a:r>
          </a:p>
          <a:p>
            <a:r>
              <a:rPr lang="en-US" sz="1200" dirty="0"/>
              <a:t>Input</a:t>
            </a:r>
          </a:p>
          <a:p>
            <a:r>
              <a:rPr lang="en-US" sz="1400" dirty="0">
                <a:solidFill>
                  <a:srgbClr val="C00000"/>
                </a:solidFill>
              </a:rPr>
              <a:t>Compute</a:t>
            </a:r>
          </a:p>
          <a:p>
            <a:r>
              <a:rPr lang="en-US" sz="1200" dirty="0"/>
              <a:t>Output</a:t>
            </a:r>
          </a:p>
        </p:txBody>
      </p:sp>
      <p:sp>
        <p:nvSpPr>
          <p:cNvPr id="13" name="Content Placeholder 5">
            <a:extLst>
              <a:ext uri="{FF2B5EF4-FFF2-40B4-BE49-F238E27FC236}">
                <a16:creationId xmlns:a16="http://schemas.microsoft.com/office/drawing/2014/main" id="{C7FD310F-3C1B-46BB-8E8F-572DF324CBD6}"/>
              </a:ext>
            </a:extLst>
          </p:cNvPr>
          <p:cNvSpPr txBox="1">
            <a:spLocks/>
          </p:cNvSpPr>
          <p:nvPr/>
        </p:nvSpPr>
        <p:spPr bwMode="auto">
          <a:xfrm>
            <a:off x="263048" y="1352811"/>
            <a:ext cx="8563960" cy="509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742950" lvl="1" indent="-292100">
              <a:spcBef>
                <a:spcPts val="1200"/>
              </a:spcBef>
              <a:buClr>
                <a:schemeClr val="tx1">
                  <a:lumMod val="90000"/>
                  <a:lumOff val="10000"/>
                </a:schemeClr>
              </a:buClr>
              <a:buSzPct val="60000"/>
              <a:buFont typeface="Wingdings" pitchFamily="2" charset="2"/>
              <a:buChar char="¨"/>
              <a:defRPr/>
            </a:pPr>
            <a:r>
              <a:rPr lang="en-US" sz="2400" kern="0" dirty="0">
                <a:solidFill>
                  <a:srgbClr val="0000FF"/>
                </a:solidFill>
              </a:rPr>
              <a:t>Side effect</a:t>
            </a:r>
            <a:r>
              <a:rPr lang="en-US" sz="2400" kern="0" dirty="0"/>
              <a:t>:</a:t>
            </a:r>
          </a:p>
          <a:p>
            <a:pPr marL="1143000" lvl="2" indent="-338138">
              <a:spcBef>
                <a:spcPts val="300"/>
              </a:spcBef>
              <a:buClr>
                <a:schemeClr val="bg1">
                  <a:lumMod val="50000"/>
                </a:schemeClr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000" kern="0" dirty="0"/>
              <a:t>An assignment statement does not just assigns, it also has the </a:t>
            </a:r>
            <a:r>
              <a:rPr lang="en-US" sz="2000" u="sng" kern="0" dirty="0"/>
              <a:t>side effect </a:t>
            </a:r>
            <a:r>
              <a:rPr lang="en-US" sz="2000" kern="0" dirty="0"/>
              <a:t>of returning the value of its right-hand side expression</a:t>
            </a:r>
          </a:p>
          <a:p>
            <a:pPr marL="1143000" lvl="2" indent="-338138">
              <a:spcBef>
                <a:spcPts val="300"/>
              </a:spcBef>
              <a:buClr>
                <a:schemeClr val="bg1">
                  <a:lumMod val="50000"/>
                </a:schemeClr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000" kern="0" dirty="0"/>
              <a:t>Hence </a:t>
            </a:r>
            <a:r>
              <a:rPr lang="en-US" sz="2000" kern="0" dirty="0">
                <a:solidFill>
                  <a:srgbClr val="800000"/>
                </a:solidFill>
                <a:latin typeface="Lucida Console" pitchFamily="49" charset="0"/>
              </a:rPr>
              <a:t>a = 12; </a:t>
            </a:r>
            <a:r>
              <a:rPr lang="en-US" sz="2000" kern="0" dirty="0"/>
              <a:t>has the side effect of returning the value of 12, besides assigning 12 to </a:t>
            </a:r>
            <a:r>
              <a:rPr lang="en-US" sz="2000" kern="0" dirty="0">
                <a:solidFill>
                  <a:srgbClr val="800000"/>
                </a:solidFill>
                <a:latin typeface="Lucida Console" pitchFamily="49" charset="0"/>
              </a:rPr>
              <a:t>a</a:t>
            </a:r>
            <a:endParaRPr lang="en-US" sz="2000" kern="0" dirty="0"/>
          </a:p>
          <a:p>
            <a:pPr marL="1143000" lvl="2" indent="-338138">
              <a:spcBef>
                <a:spcPts val="300"/>
              </a:spcBef>
              <a:buClr>
                <a:schemeClr val="bg1">
                  <a:lumMod val="50000"/>
                </a:schemeClr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000" kern="0" dirty="0"/>
              <a:t>Usually we don’t make use of its side effect, but sometimes we do, </a:t>
            </a:r>
            <a:r>
              <a:rPr lang="en-US" sz="2000" kern="0" dirty="0" err="1"/>
              <a:t>eg</a:t>
            </a:r>
            <a:r>
              <a:rPr lang="en-US" sz="2000" kern="0" dirty="0"/>
              <a:t>:</a:t>
            </a:r>
          </a:p>
          <a:p>
            <a:pPr marL="1143000" lvl="2" indent="-338138"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defRPr/>
            </a:pPr>
            <a:r>
              <a:rPr lang="en-US" sz="2000" kern="0" dirty="0">
                <a:solidFill>
                  <a:srgbClr val="800000"/>
                </a:solidFill>
                <a:latin typeface="Lucida Console" pitchFamily="49" charset="0"/>
              </a:rPr>
              <a:t>		z = a = 12; </a:t>
            </a:r>
            <a:r>
              <a:rPr lang="en-US" sz="2000" kern="0" dirty="0">
                <a:solidFill>
                  <a:srgbClr val="006600"/>
                </a:solidFill>
                <a:latin typeface="Lucida Console" panose="020B0609040504020204" pitchFamily="49" charset="0"/>
              </a:rPr>
              <a:t>// or: z = (a = 12);</a:t>
            </a:r>
          </a:p>
          <a:p>
            <a:pPr marL="1143000" lvl="2" indent="-338138">
              <a:spcBef>
                <a:spcPts val="300"/>
              </a:spcBef>
              <a:buClr>
                <a:schemeClr val="bg1">
                  <a:lumMod val="50000"/>
                </a:schemeClr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000" kern="0" dirty="0"/>
              <a:t>The above makes use of the side effect of the assignment statement </a:t>
            </a:r>
            <a:r>
              <a:rPr lang="en-US" sz="2000" kern="0" dirty="0">
                <a:solidFill>
                  <a:srgbClr val="800000"/>
                </a:solidFill>
                <a:latin typeface="Lucida Console" pitchFamily="49" charset="0"/>
              </a:rPr>
              <a:t>a = 12; </a:t>
            </a:r>
            <a:r>
              <a:rPr lang="en-US" sz="2000" kern="0" dirty="0"/>
              <a:t>(which returns 12) and assigns it to </a:t>
            </a:r>
            <a:r>
              <a:rPr lang="en-US" sz="2000" kern="0" dirty="0">
                <a:solidFill>
                  <a:srgbClr val="800000"/>
                </a:solidFill>
                <a:latin typeface="Lucida Console" pitchFamily="49" charset="0"/>
              </a:rPr>
              <a:t>z</a:t>
            </a:r>
            <a:endParaRPr lang="en-US" sz="2000" kern="0" dirty="0"/>
          </a:p>
          <a:p>
            <a:pPr marL="1143000" lvl="2" indent="-338138">
              <a:spcBef>
                <a:spcPts val="300"/>
              </a:spcBef>
              <a:buClr>
                <a:schemeClr val="bg1">
                  <a:lumMod val="50000"/>
                </a:schemeClr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000" kern="0" dirty="0"/>
              <a:t>Side effects have their use, but </a:t>
            </a:r>
            <a:r>
              <a:rPr lang="en-US" sz="2000" kern="0" dirty="0">
                <a:solidFill>
                  <a:srgbClr val="0000FF"/>
                </a:solidFill>
              </a:rPr>
              <a:t>avoid convoluted codes</a:t>
            </a:r>
            <a:r>
              <a:rPr lang="en-US" sz="2000" kern="0" dirty="0"/>
              <a:t>: </a:t>
            </a:r>
          </a:p>
          <a:p>
            <a:pPr marL="1143000" lvl="2" indent="-338138">
              <a:spcBef>
                <a:spcPts val="300"/>
              </a:spcBef>
              <a:buClr>
                <a:schemeClr val="bg1">
                  <a:lumMod val="50000"/>
                </a:schemeClr>
              </a:buClr>
              <a:buSzPct val="60000"/>
              <a:defRPr/>
            </a:pPr>
            <a:r>
              <a:rPr lang="en-US" sz="2000" kern="0" dirty="0">
                <a:solidFill>
                  <a:srgbClr val="800000"/>
                </a:solidFill>
                <a:latin typeface="Lucida Console" pitchFamily="49" charset="0"/>
              </a:rPr>
              <a:t>		</a:t>
            </a:r>
            <a:r>
              <a:rPr lang="en-US" sz="2000" kern="0" dirty="0">
                <a:solidFill>
                  <a:srgbClr val="800000"/>
                </a:solidFill>
                <a:latin typeface="Lucida Console" panose="020B0609040504020204" pitchFamily="49" charset="0"/>
                <a:cs typeface="Courier New" panose="02070309020205020404" pitchFamily="49" charset="0"/>
              </a:rPr>
              <a:t>a = 5 + (b = 10); </a:t>
            </a:r>
            <a:r>
              <a:rPr lang="en-US" sz="1600" kern="0" dirty="0">
                <a:latin typeface="Lucida Console" panose="020B0609040504020204" pitchFamily="49" charset="0"/>
                <a:cs typeface="Courier New" panose="02070309020205020404" pitchFamily="49" charset="0"/>
              </a:rPr>
              <a:t>// assign 10 to </a:t>
            </a:r>
            <a:r>
              <a:rPr lang="en-US" sz="1600" kern="0" dirty="0">
                <a:solidFill>
                  <a:srgbClr val="800000"/>
                </a:solidFill>
                <a:latin typeface="Lucida Console" panose="020B0609040504020204" pitchFamily="49" charset="0"/>
                <a:cs typeface="Courier New" panose="02070309020205020404" pitchFamily="49" charset="0"/>
              </a:rPr>
              <a:t>b</a:t>
            </a:r>
            <a:r>
              <a:rPr lang="en-US" sz="1600" kern="0" dirty="0">
                <a:latin typeface="Lucida Console" panose="020B0609040504020204" pitchFamily="49" charset="0"/>
                <a:cs typeface="Courier New" panose="02070309020205020404" pitchFamily="49" charset="0"/>
              </a:rPr>
              <a:t>, and 15 to </a:t>
            </a:r>
            <a:r>
              <a:rPr lang="en-US" sz="1600" kern="0" dirty="0">
                <a:solidFill>
                  <a:srgbClr val="800000"/>
                </a:solidFill>
                <a:latin typeface="Lucida Console" panose="020B0609040504020204" pitchFamily="49" charset="0"/>
                <a:cs typeface="Courier New" panose="02070309020205020404" pitchFamily="49" charset="0"/>
              </a:rPr>
              <a:t>a</a:t>
            </a:r>
            <a:endParaRPr lang="en-US" sz="2000" kern="0" dirty="0">
              <a:latin typeface="Lucida Console" panose="020B0609040504020204" pitchFamily="49" charset="0"/>
              <a:cs typeface="Courier New" panose="02070309020205020404" pitchFamily="49" charset="0"/>
            </a:endParaRPr>
          </a:p>
          <a:p>
            <a:pPr marL="1143000" lvl="2" indent="-338138">
              <a:spcBef>
                <a:spcPts val="300"/>
              </a:spcBef>
              <a:buClr>
                <a:schemeClr val="bg1">
                  <a:lumMod val="50000"/>
                </a:schemeClr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000" kern="0" dirty="0"/>
              <a:t>Side effects also apply to expressions involving other operators (</a:t>
            </a:r>
            <a:r>
              <a:rPr lang="en-US" sz="2000" kern="0" dirty="0" err="1"/>
              <a:t>eg</a:t>
            </a:r>
            <a:r>
              <a:rPr lang="en-US" sz="2000" kern="0" dirty="0"/>
              <a:t>: logical operators). We will see more of this later.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cs typeface="+mn-cs"/>
            </a:endParaRPr>
          </a:p>
          <a:p>
            <a:pPr marL="1143000" marR="0" lvl="2" indent="-33813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120000"/>
              <a:buFont typeface="Wingdings" pitchFamily="2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3838734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199" y="587828"/>
            <a:ext cx="8495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5.3 Compute (7/10)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8" name="Slide Number Placeholder 6">
            <a:extLst>
              <a:ext uri="{FF2B5EF4-FFF2-40B4-BE49-F238E27FC236}">
                <a16:creationId xmlns:a16="http://schemas.microsoft.com/office/drawing/2014/main" id="{8112EE02-9B76-49BC-99C4-BA3A11EFE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8</a:t>
            </a:fld>
            <a:endParaRPr dirty="0"/>
          </a:p>
        </p:txBody>
      </p:sp>
      <p:sp>
        <p:nvSpPr>
          <p:cNvPr id="8" name="[TextBox 1]">
            <a:extLst>
              <a:ext uri="{FF2B5EF4-FFF2-40B4-BE49-F238E27FC236}">
                <a16:creationId xmlns:a16="http://schemas.microsoft.com/office/drawing/2014/main" id="{CD323ACD-98D5-41C1-9E7E-AAC26DC0B405}"/>
              </a:ext>
            </a:extLst>
          </p:cNvPr>
          <p:cNvSpPr txBox="1"/>
          <p:nvPr/>
        </p:nvSpPr>
        <p:spPr>
          <a:xfrm>
            <a:off x="7648832" y="570995"/>
            <a:ext cx="1303438" cy="861774"/>
          </a:xfrm>
          <a:prstGeom prst="rect">
            <a:avLst/>
          </a:prstGeom>
          <a:solidFill>
            <a:srgbClr val="9999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200" dirty="0"/>
              <a:t>Preprocessor </a:t>
            </a:r>
          </a:p>
          <a:p>
            <a:r>
              <a:rPr lang="en-US" sz="1200" dirty="0"/>
              <a:t>Input</a:t>
            </a:r>
          </a:p>
          <a:p>
            <a:r>
              <a:rPr lang="en-US" sz="1400" dirty="0">
                <a:solidFill>
                  <a:srgbClr val="C00000"/>
                </a:solidFill>
              </a:rPr>
              <a:t>Compute</a:t>
            </a:r>
          </a:p>
          <a:p>
            <a:r>
              <a:rPr lang="en-US" sz="1200" dirty="0"/>
              <a:t>Output</a:t>
            </a:r>
          </a:p>
        </p:txBody>
      </p:sp>
      <p:sp>
        <p:nvSpPr>
          <p:cNvPr id="10" name="Content Placeholder 5"/>
          <p:cNvSpPr>
            <a:spLocks noGrp="1"/>
          </p:cNvSpPr>
          <p:nvPr>
            <p:ph idx="1"/>
          </p:nvPr>
        </p:nvSpPr>
        <p:spPr>
          <a:xfrm>
            <a:off x="587375" y="1280160"/>
            <a:ext cx="8229600" cy="4998403"/>
          </a:xfrm>
        </p:spPr>
        <p:txBody>
          <a:bodyPr/>
          <a:lstStyle/>
          <a:p>
            <a:pPr marL="284163" indent="-284163" eaLnBrk="1" hangingPunct="1"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0FF"/>
                </a:solidFill>
              </a:rPr>
              <a:t>Arithmetic operations</a:t>
            </a:r>
            <a:endParaRPr lang="en-US" sz="2000" dirty="0">
              <a:solidFill>
                <a:srgbClr val="0000FF"/>
              </a:solidFill>
            </a:endParaRPr>
          </a:p>
          <a:p>
            <a:pPr marL="627062" lvl="1" indent="-342900" eaLnBrk="1" hangingPunct="1">
              <a:buSzPct val="100000"/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7030A0"/>
                </a:solidFill>
              </a:rPr>
              <a:t>Binary Operators: </a:t>
            </a:r>
            <a:r>
              <a:rPr lang="en-US" sz="2000" dirty="0">
                <a:solidFill>
                  <a:srgbClr val="C00000"/>
                </a:solidFill>
              </a:rPr>
              <a:t>+</a:t>
            </a:r>
            <a:r>
              <a:rPr lang="en-US" sz="2000" dirty="0"/>
              <a:t>, </a:t>
            </a:r>
            <a:r>
              <a:rPr lang="en-US" sz="2000" dirty="0">
                <a:solidFill>
                  <a:srgbClr val="C00000"/>
                </a:solidFill>
              </a:rPr>
              <a:t>–</a:t>
            </a:r>
            <a:r>
              <a:rPr lang="en-US" sz="2000" dirty="0"/>
              <a:t>, </a:t>
            </a:r>
            <a:r>
              <a:rPr lang="en-US" sz="2000" dirty="0">
                <a:solidFill>
                  <a:srgbClr val="C00000"/>
                </a:solidFill>
              </a:rPr>
              <a:t>*</a:t>
            </a:r>
            <a:r>
              <a:rPr lang="en-US" sz="2000" dirty="0"/>
              <a:t>, </a:t>
            </a:r>
            <a:r>
              <a:rPr lang="en-US" sz="2000" dirty="0">
                <a:solidFill>
                  <a:srgbClr val="C00000"/>
                </a:solidFill>
              </a:rPr>
              <a:t>/</a:t>
            </a:r>
            <a:r>
              <a:rPr lang="en-US" sz="2000" dirty="0"/>
              <a:t>, </a:t>
            </a:r>
            <a:r>
              <a:rPr lang="en-US" sz="2000" dirty="0">
                <a:solidFill>
                  <a:srgbClr val="C00000"/>
                </a:solidFill>
              </a:rPr>
              <a:t>%</a:t>
            </a:r>
            <a:r>
              <a:rPr lang="en-US" sz="2000" dirty="0"/>
              <a:t> (</a:t>
            </a:r>
            <a:r>
              <a:rPr lang="en-US" sz="2000" i="1" u="sng" dirty="0"/>
              <a:t>remainder</a:t>
            </a:r>
            <a:r>
              <a:rPr lang="en-US" sz="2000" dirty="0"/>
              <a:t>)</a:t>
            </a:r>
          </a:p>
          <a:p>
            <a:pPr marL="1025525" lvl="2" indent="-395288" eaLnBrk="1" hangingPunct="1"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rgbClr val="0000FF"/>
                </a:solidFill>
              </a:rPr>
              <a:t>Left Associative </a:t>
            </a:r>
            <a:r>
              <a:rPr lang="en-US" sz="1800" dirty="0"/>
              <a:t>(from left to right)</a:t>
            </a:r>
          </a:p>
          <a:p>
            <a:pPr marL="1371600" lvl="3" indent="-346075" eaLnBrk="1" hangingPunct="1"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600" dirty="0">
                <a:latin typeface="Lucida Console" panose="020B0609040504020204" pitchFamily="49" charset="0"/>
              </a:rPr>
              <a:t>46 / 15 / 2  </a:t>
            </a:r>
            <a:r>
              <a:rPr lang="en-US" sz="1600" dirty="0">
                <a:latin typeface="Lucida Console" panose="020B0609040504020204" pitchFamily="49" charset="0"/>
                <a:sym typeface="Wingdings" pitchFamily="2" charset="2"/>
              </a:rPr>
              <a:t> 3 / 2 </a:t>
            </a:r>
            <a:r>
              <a:rPr lang="en-US" sz="1600" dirty="0">
                <a:latin typeface="Lucida Console" panose="020B0609040504020204" pitchFamily="49" charset="0"/>
              </a:rPr>
              <a:t> 1</a:t>
            </a:r>
          </a:p>
          <a:p>
            <a:pPr marL="1371600" lvl="3" indent="-346075" eaLnBrk="1" hangingPunct="1"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600" dirty="0">
                <a:latin typeface="Lucida Console" panose="020B0609040504020204" pitchFamily="49" charset="0"/>
              </a:rPr>
              <a:t>19 % 7 % 3 </a:t>
            </a:r>
            <a:r>
              <a:rPr lang="en-US" sz="1600" dirty="0">
                <a:latin typeface="Lucida Console" panose="020B0609040504020204" pitchFamily="49" charset="0"/>
                <a:sym typeface="Wingdings" pitchFamily="2" charset="2"/>
              </a:rPr>
              <a:t> 5 % 3  2</a:t>
            </a:r>
            <a:r>
              <a:rPr lang="en-US" sz="1600" dirty="0">
                <a:latin typeface="Lucida Console" panose="020B0609040504020204" pitchFamily="49" charset="0"/>
              </a:rPr>
              <a:t> </a:t>
            </a:r>
          </a:p>
          <a:p>
            <a:pPr marL="627062" lvl="1" indent="-342900" eaLnBrk="1" hangingPunct="1"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7030A0"/>
                </a:solidFill>
              </a:rPr>
              <a:t>Unary operators</a:t>
            </a:r>
            <a:r>
              <a:rPr lang="en-US" sz="2400" dirty="0">
                <a:solidFill>
                  <a:srgbClr val="7030A0"/>
                </a:solidFill>
              </a:rPr>
              <a:t>: </a:t>
            </a:r>
            <a:r>
              <a:rPr lang="en-US" sz="2400" dirty="0">
                <a:solidFill>
                  <a:srgbClr val="C00000"/>
                </a:solidFill>
              </a:rPr>
              <a:t>+</a:t>
            </a:r>
            <a:r>
              <a:rPr lang="en-US" sz="2400" dirty="0"/>
              <a:t>,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  <a:r>
              <a:rPr lang="en-US" sz="2400" dirty="0">
                <a:solidFill>
                  <a:srgbClr val="C00000"/>
                </a:solidFill>
              </a:rPr>
              <a:t>–</a:t>
            </a:r>
          </a:p>
          <a:p>
            <a:pPr marL="1025525" lvl="2" indent="-395288" eaLnBrk="1" hangingPunct="1"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rgbClr val="0000FF"/>
                </a:solidFill>
              </a:rPr>
              <a:t>Right Associative </a:t>
            </a:r>
          </a:p>
          <a:p>
            <a:pPr marL="1371600" lvl="3" indent="-346075" eaLnBrk="1" hangingPunct="1"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600" dirty="0">
                <a:latin typeface="Lucida Console" panose="020B0609040504020204" pitchFamily="49" charset="0"/>
              </a:rPr>
              <a:t>x = – 23             p = +4 * 10 </a:t>
            </a:r>
          </a:p>
          <a:p>
            <a:pPr marL="630238" lvl="1" indent="-346075" eaLnBrk="1" hangingPunct="1"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Execution from left to right, respecting parentheses rule, and then precedence rule, and then associative rule </a:t>
            </a:r>
            <a:r>
              <a:rPr lang="en-US" sz="1800" dirty="0">
                <a:solidFill>
                  <a:srgbClr val="006600"/>
                </a:solidFill>
              </a:rPr>
              <a:t>(slide 30)</a:t>
            </a:r>
            <a:endParaRPr lang="en-US" sz="2000" dirty="0">
              <a:solidFill>
                <a:srgbClr val="006600"/>
              </a:solidFill>
            </a:endParaRPr>
          </a:p>
          <a:p>
            <a:pPr marL="1025525" lvl="2" indent="-395288" eaLnBrk="1" hangingPunct="1"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rgbClr val="0000FF"/>
                </a:solidFill>
              </a:rPr>
              <a:t>addition, subtraction are lower in precedence than multiplication, division, and remainder</a:t>
            </a:r>
          </a:p>
          <a:p>
            <a:pPr marL="630238" lvl="1" indent="-346075" eaLnBrk="1" hangingPunct="1"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Truncate result if result can’t be stored </a:t>
            </a:r>
            <a:r>
              <a:rPr lang="en-US" sz="1800" dirty="0">
                <a:solidFill>
                  <a:srgbClr val="006600"/>
                </a:solidFill>
              </a:rPr>
              <a:t>(slide 31)</a:t>
            </a:r>
            <a:endParaRPr lang="en-US" sz="2000" dirty="0">
              <a:solidFill>
                <a:srgbClr val="006600"/>
              </a:solidFill>
            </a:endParaRPr>
          </a:p>
          <a:p>
            <a:pPr marL="1025525" lvl="2" indent="-395288" eaLnBrk="1" hangingPunct="1"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rgbClr val="0000FF"/>
                </a:solidFill>
                <a:latin typeface="Lucida Console" panose="020B0609040504020204" pitchFamily="49" charset="0"/>
              </a:rPr>
              <a:t>int n;  n = 9 * 0.5;</a:t>
            </a:r>
            <a:r>
              <a:rPr lang="en-US" sz="1800" dirty="0">
                <a:solidFill>
                  <a:srgbClr val="0000FF"/>
                </a:solidFill>
              </a:rPr>
              <a:t>       </a:t>
            </a:r>
            <a:r>
              <a:rPr lang="en-US" sz="1800" dirty="0"/>
              <a:t>results in </a:t>
            </a:r>
            <a:r>
              <a:rPr lang="en-US" sz="1800" dirty="0">
                <a:solidFill>
                  <a:srgbClr val="0000FF"/>
                </a:solidFill>
              </a:rPr>
              <a:t>4</a:t>
            </a:r>
            <a:r>
              <a:rPr lang="en-US" sz="1800" dirty="0"/>
              <a:t> being stored in</a:t>
            </a:r>
            <a:r>
              <a:rPr lang="en-US" sz="1800" dirty="0">
                <a:solidFill>
                  <a:srgbClr val="0000FF"/>
                </a:solidFill>
              </a:rPr>
              <a:t> n</a:t>
            </a:r>
            <a:r>
              <a:rPr lang="en-US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49769008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199" y="587828"/>
            <a:ext cx="8495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5.3 Compute (8/10)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8" name="Slide Number Placeholder 6">
            <a:extLst>
              <a:ext uri="{FF2B5EF4-FFF2-40B4-BE49-F238E27FC236}">
                <a16:creationId xmlns:a16="http://schemas.microsoft.com/office/drawing/2014/main" id="{8112EE02-9B76-49BC-99C4-BA3A11EFE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9</a:t>
            </a:fld>
            <a:endParaRPr dirty="0"/>
          </a:p>
        </p:txBody>
      </p:sp>
      <p:sp>
        <p:nvSpPr>
          <p:cNvPr id="8" name="[TextBox 1]">
            <a:extLst>
              <a:ext uri="{FF2B5EF4-FFF2-40B4-BE49-F238E27FC236}">
                <a16:creationId xmlns:a16="http://schemas.microsoft.com/office/drawing/2014/main" id="{CD323ACD-98D5-41C1-9E7E-AAC26DC0B405}"/>
              </a:ext>
            </a:extLst>
          </p:cNvPr>
          <p:cNvSpPr txBox="1"/>
          <p:nvPr/>
        </p:nvSpPr>
        <p:spPr>
          <a:xfrm>
            <a:off x="7648832" y="570995"/>
            <a:ext cx="1303438" cy="861774"/>
          </a:xfrm>
          <a:prstGeom prst="rect">
            <a:avLst/>
          </a:prstGeom>
          <a:solidFill>
            <a:srgbClr val="9999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200" dirty="0"/>
              <a:t>Preprocessor </a:t>
            </a:r>
          </a:p>
          <a:p>
            <a:r>
              <a:rPr lang="en-US" sz="1200" dirty="0"/>
              <a:t>Input</a:t>
            </a:r>
          </a:p>
          <a:p>
            <a:r>
              <a:rPr lang="en-US" sz="1400" dirty="0">
                <a:solidFill>
                  <a:srgbClr val="C00000"/>
                </a:solidFill>
              </a:rPr>
              <a:t>Compute</a:t>
            </a:r>
          </a:p>
          <a:p>
            <a:r>
              <a:rPr lang="en-US" sz="1200" dirty="0"/>
              <a:t>Output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431631E-9C4D-444E-B309-81B3530F2996}"/>
              </a:ext>
            </a:extLst>
          </p:cNvPr>
          <p:cNvGrpSpPr/>
          <p:nvPr/>
        </p:nvGrpSpPr>
        <p:grpSpPr>
          <a:xfrm>
            <a:off x="686454" y="1091784"/>
            <a:ext cx="6464761" cy="5606853"/>
            <a:chOff x="457200" y="1130641"/>
            <a:chExt cx="6464761" cy="5606853"/>
          </a:xfrm>
          <a:solidFill>
            <a:srgbClr val="FFFFCC"/>
          </a:solidFill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A56A0DCE-8F41-4168-8BC9-BCDCAEB6611A}"/>
                </a:ext>
              </a:extLst>
            </p:cNvPr>
            <p:cNvSpPr txBox="1"/>
            <p:nvPr/>
          </p:nvSpPr>
          <p:spPr>
            <a:xfrm>
              <a:off x="457200" y="1474515"/>
              <a:ext cx="6245687" cy="5262979"/>
            </a:xfrm>
            <a:prstGeom prst="rect">
              <a:avLst/>
            </a:pr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>
                <a:tabLst>
                  <a:tab pos="358775" algn="l"/>
                  <a:tab pos="715963" algn="l"/>
                  <a:tab pos="1074738" algn="l"/>
                </a:tabLst>
              </a:pPr>
              <a:r>
                <a:rPr lang="en-SG" sz="1600" b="1" dirty="0">
                  <a:solidFill>
                    <a:schemeClr val="accent6">
                      <a:lumMod val="75000"/>
                    </a:schemeClr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// To illustrate some arithmetic operations in C</a:t>
              </a:r>
            </a:p>
            <a:p>
              <a:pPr>
                <a:tabLst>
                  <a:tab pos="358775" algn="l"/>
                  <a:tab pos="715963" algn="l"/>
                  <a:tab pos="1074738" algn="l"/>
                </a:tabLst>
              </a:pPr>
              <a:r>
                <a:rPr lang="en-SG" sz="1600" b="1" dirty="0">
                  <a:solidFill>
                    <a:srgbClr val="7030A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#include </a:t>
              </a:r>
              <a:r>
                <a:rPr lang="en-SG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&lt;</a:t>
              </a:r>
              <a:r>
                <a:rPr lang="en-SG" sz="1600" b="1" dirty="0" err="1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stdio.h</a:t>
              </a:r>
              <a:r>
                <a:rPr lang="en-SG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&gt;</a:t>
              </a:r>
              <a:endParaRPr lang="en-SG" sz="1600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>
                <a:tabLst>
                  <a:tab pos="358775" algn="l"/>
                  <a:tab pos="715963" algn="l"/>
                  <a:tab pos="1074738" algn="l"/>
                </a:tabLst>
              </a:pPr>
              <a:r>
                <a:rPr lang="en-SG" sz="1600" b="1" dirty="0" err="1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main(</a:t>
              </a:r>
              <a:r>
                <a:rPr lang="en-SG" sz="1600" b="1" dirty="0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void</a:t>
              </a: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) {</a:t>
              </a:r>
            </a:p>
            <a:p>
              <a:pPr>
                <a:tabLst>
                  <a:tab pos="358775" algn="l"/>
                  <a:tab pos="715963" algn="l"/>
                  <a:tab pos="1074738" algn="l"/>
                </a:tabLst>
              </a:pP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  <a:r>
                <a:rPr lang="en-SG" sz="1600" b="1" dirty="0" err="1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x, p, n; </a:t>
              </a:r>
            </a:p>
            <a:p>
              <a:pPr>
                <a:tabLst>
                  <a:tab pos="358775" algn="l"/>
                  <a:tab pos="715963" algn="l"/>
                  <a:tab pos="1074738" algn="l"/>
                </a:tabLst>
              </a:pPr>
              <a:endParaRPr lang="en-SG" sz="1600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>
                <a:tabLst>
                  <a:tab pos="358775" algn="l"/>
                  <a:tab pos="715963" algn="l"/>
                  <a:tab pos="1074738" algn="l"/>
                </a:tabLst>
              </a:pP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  <a:r>
                <a:rPr lang="en-SG" sz="1600" b="1" dirty="0">
                  <a:solidFill>
                    <a:schemeClr val="accent6">
                      <a:lumMod val="75000"/>
                    </a:schemeClr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// to show left associativity</a:t>
              </a:r>
            </a:p>
            <a:p>
              <a:pPr>
                <a:tabLst>
                  <a:tab pos="358775" algn="l"/>
                  <a:tab pos="715963" algn="l"/>
                  <a:tab pos="1074738" algn="l"/>
                </a:tabLst>
              </a:pPr>
              <a:r>
                <a:rPr lang="pt-BR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	printf(</a:t>
              </a:r>
              <a:r>
                <a:rPr lang="pt-BR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"46 / 15 / 2 = </a:t>
              </a:r>
              <a:r>
                <a:rPr lang="pt-BR" sz="1600" b="1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%d\n</a:t>
              </a:r>
              <a:r>
                <a:rPr lang="pt-BR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</a:t>
              </a:r>
              <a:r>
                <a:rPr lang="pt-BR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, </a:t>
              </a:r>
              <a:r>
                <a:rPr lang="pt-BR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46</a:t>
              </a:r>
              <a:r>
                <a:rPr lang="pt-BR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/</a:t>
              </a:r>
              <a:r>
                <a:rPr lang="pt-BR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15</a:t>
              </a:r>
              <a:r>
                <a:rPr lang="pt-BR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/</a:t>
              </a:r>
              <a:r>
                <a:rPr lang="pt-BR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2</a:t>
              </a:r>
              <a:r>
                <a:rPr lang="pt-BR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);</a:t>
              </a:r>
            </a:p>
            <a:p>
              <a:pPr>
                <a:tabLst>
                  <a:tab pos="358775" algn="l"/>
                  <a:tab pos="715963" algn="l"/>
                  <a:tab pos="1074738" algn="l"/>
                </a:tabLst>
              </a:pPr>
              <a:r>
                <a:rPr lang="pt-BR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	printf(</a:t>
              </a:r>
              <a:r>
                <a:rPr lang="pt-BR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"19 </a:t>
              </a:r>
              <a:r>
                <a:rPr lang="pt-BR" sz="1600" b="1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%%</a:t>
              </a:r>
              <a:r>
                <a:rPr lang="pt-BR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7 </a:t>
              </a:r>
              <a:r>
                <a:rPr lang="pt-BR" sz="1600" b="1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%%</a:t>
              </a:r>
              <a:r>
                <a:rPr lang="pt-BR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3 = </a:t>
              </a:r>
              <a:r>
                <a:rPr lang="pt-BR" sz="1600" b="1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%d\n</a:t>
              </a:r>
              <a:r>
                <a:rPr lang="pt-BR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</a:t>
              </a:r>
              <a:r>
                <a:rPr lang="pt-BR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, </a:t>
              </a:r>
              <a:r>
                <a:rPr lang="pt-BR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19</a:t>
              </a:r>
              <a:r>
                <a:rPr lang="pt-BR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%</a:t>
              </a:r>
              <a:r>
                <a:rPr lang="pt-BR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7</a:t>
              </a:r>
              <a:r>
                <a:rPr lang="pt-BR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%</a:t>
              </a:r>
              <a:r>
                <a:rPr lang="pt-BR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3</a:t>
              </a:r>
              <a:r>
                <a:rPr lang="pt-BR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);</a:t>
              </a:r>
            </a:p>
            <a:p>
              <a:pPr>
                <a:tabLst>
                  <a:tab pos="358775" algn="l"/>
                  <a:tab pos="715963" algn="l"/>
                  <a:tab pos="1074738" algn="l"/>
                </a:tabLst>
              </a:pPr>
              <a:endParaRPr lang="en-SG" sz="1600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>
                <a:tabLst>
                  <a:tab pos="358775" algn="l"/>
                  <a:tab pos="715963" algn="l"/>
                  <a:tab pos="1074738" algn="l"/>
                </a:tabLst>
              </a:pP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  <a:r>
                <a:rPr lang="en-SG" sz="1600" b="1" dirty="0">
                  <a:solidFill>
                    <a:schemeClr val="accent6">
                      <a:lumMod val="75000"/>
                    </a:schemeClr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// to show right associativity</a:t>
              </a:r>
            </a:p>
            <a:p>
              <a:pPr>
                <a:tabLst>
                  <a:tab pos="358775" algn="l"/>
                  <a:tab pos="715963" algn="l"/>
                  <a:tab pos="1074738" algn="l"/>
                </a:tabLst>
              </a:pP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	x = -</a:t>
              </a:r>
              <a:r>
                <a:rPr lang="en-SG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23</a:t>
              </a: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;</a:t>
              </a:r>
            </a:p>
            <a:p>
              <a:pPr>
                <a:tabLst>
                  <a:tab pos="358775" algn="l"/>
                  <a:tab pos="715963" algn="l"/>
                  <a:tab pos="1074738" algn="l"/>
                </a:tabLst>
              </a:pP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	p = +</a:t>
              </a:r>
              <a:r>
                <a:rPr lang="en-SG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4</a:t>
              </a: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* </a:t>
              </a:r>
              <a:r>
                <a:rPr lang="en-SG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10</a:t>
              </a: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;</a:t>
              </a:r>
            </a:p>
            <a:p>
              <a:pPr>
                <a:tabLst>
                  <a:tab pos="358775" algn="l"/>
                  <a:tab pos="715963" algn="l"/>
                  <a:tab pos="1074738" algn="l"/>
                </a:tabLst>
              </a:pPr>
              <a:r>
                <a:rPr lang="pt-BR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	printf(</a:t>
              </a:r>
              <a:r>
                <a:rPr lang="pt-BR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"x = </a:t>
              </a:r>
              <a:r>
                <a:rPr lang="pt-BR" sz="1600" b="1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%d\n</a:t>
              </a:r>
              <a:r>
                <a:rPr lang="pt-BR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</a:t>
              </a:r>
              <a:r>
                <a:rPr lang="pt-BR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, x);</a:t>
              </a:r>
            </a:p>
            <a:p>
              <a:pPr>
                <a:tabLst>
                  <a:tab pos="358775" algn="l"/>
                  <a:tab pos="715963" algn="l"/>
                  <a:tab pos="1074738" algn="l"/>
                </a:tabLst>
              </a:pPr>
              <a:r>
                <a:rPr lang="pt-BR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	printf(</a:t>
              </a:r>
              <a:r>
                <a:rPr lang="pt-BR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"p = </a:t>
              </a:r>
              <a:r>
                <a:rPr lang="pt-BR" sz="1600" b="1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%d\n</a:t>
              </a:r>
              <a:r>
                <a:rPr lang="pt-BR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</a:t>
              </a:r>
              <a:r>
                <a:rPr lang="pt-BR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, p);</a:t>
              </a:r>
            </a:p>
            <a:p>
              <a:pPr>
                <a:tabLst>
                  <a:tab pos="358775" algn="l"/>
                  <a:tab pos="715963" algn="l"/>
                  <a:tab pos="1074738" algn="l"/>
                </a:tabLst>
              </a:pPr>
              <a:endParaRPr lang="en-SG" sz="1600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>
                <a:tabLst>
                  <a:tab pos="358775" algn="l"/>
                  <a:tab pos="715963" algn="l"/>
                  <a:tab pos="1074738" algn="l"/>
                </a:tabLst>
              </a:pP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  <a:r>
                <a:rPr lang="en-SG" sz="1600" b="1" dirty="0">
                  <a:solidFill>
                    <a:schemeClr val="accent6">
                      <a:lumMod val="75000"/>
                    </a:schemeClr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// to show truncation of value</a:t>
              </a:r>
            </a:p>
            <a:p>
              <a:pPr>
                <a:tabLst>
                  <a:tab pos="358775" algn="l"/>
                  <a:tab pos="715963" algn="l"/>
                  <a:tab pos="1074738" algn="l"/>
                </a:tabLst>
              </a:pP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	n = </a:t>
              </a:r>
              <a:r>
                <a:rPr lang="en-SG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9</a:t>
              </a: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* </a:t>
              </a:r>
              <a:r>
                <a:rPr lang="en-SG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0.5</a:t>
              </a: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;</a:t>
              </a:r>
            </a:p>
            <a:p>
              <a:pPr>
                <a:tabLst>
                  <a:tab pos="358775" algn="l"/>
                  <a:tab pos="715963" algn="l"/>
                  <a:tab pos="1074738" algn="l"/>
                </a:tabLst>
              </a:pPr>
              <a:r>
                <a:rPr lang="pt-BR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	printf(</a:t>
              </a:r>
              <a:r>
                <a:rPr lang="pt-BR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"n = </a:t>
              </a:r>
              <a:r>
                <a:rPr lang="pt-BR" sz="1600" b="1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%d\n</a:t>
              </a:r>
              <a:r>
                <a:rPr lang="pt-BR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</a:t>
              </a:r>
              <a:r>
                <a:rPr lang="pt-BR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, n);</a:t>
              </a:r>
            </a:p>
            <a:p>
              <a:pPr>
                <a:tabLst>
                  <a:tab pos="358775" algn="l"/>
                  <a:tab pos="715963" algn="l"/>
                  <a:tab pos="1074738" algn="l"/>
                </a:tabLst>
              </a:pPr>
              <a:endParaRPr lang="en-SG" sz="1600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>
                <a:tabLst>
                  <a:tab pos="358775" algn="l"/>
                  <a:tab pos="715963" algn="l"/>
                  <a:tab pos="1074738" algn="l"/>
                </a:tabLst>
              </a:pP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  <a:r>
                <a:rPr lang="en-SG" sz="1600" b="1" dirty="0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return</a:t>
              </a: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SG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;</a:t>
              </a:r>
            </a:p>
            <a:p>
              <a:pPr>
                <a:tabLst>
                  <a:tab pos="358775" algn="l"/>
                  <a:tab pos="715963" algn="l"/>
                  <a:tab pos="1074738" algn="l"/>
                </a:tabLst>
              </a:pP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}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01F1BE93-CC2E-405A-A033-0AAB2AE63B20}"/>
                </a:ext>
              </a:extLst>
            </p:cNvPr>
            <p:cNvSpPr txBox="1"/>
            <p:nvPr/>
          </p:nvSpPr>
          <p:spPr>
            <a:xfrm>
              <a:off x="5618523" y="1130641"/>
              <a:ext cx="1303438" cy="383276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ArithOps.c</a:t>
              </a:r>
              <a:endParaRPr lang="en-SG" dirty="0"/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A4A725CF-4883-43C2-99DF-860B187CA629}"/>
              </a:ext>
            </a:extLst>
          </p:cNvPr>
          <p:cNvSpPr txBox="1"/>
          <p:nvPr/>
        </p:nvSpPr>
        <p:spPr>
          <a:xfrm>
            <a:off x="4482943" y="4023403"/>
            <a:ext cx="4592441" cy="224676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SG" sz="20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SG" sz="2000" b="1" dirty="0" err="1">
                <a:solidFill>
                  <a:schemeClr val="tx2">
                    <a:lumMod val="20000"/>
                    <a:lumOff val="8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SG" sz="20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SG" sz="2000" b="1" dirty="0" err="1">
                <a:solidFill>
                  <a:schemeClr val="tx2">
                    <a:lumMod val="20000"/>
                    <a:lumOff val="8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ArithOps.c</a:t>
            </a:r>
            <a:r>
              <a:rPr lang="en-SG" sz="20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–o </a:t>
            </a:r>
            <a:r>
              <a:rPr lang="en-SG" sz="2000" b="1" dirty="0" err="1">
                <a:solidFill>
                  <a:schemeClr val="tx2">
                    <a:lumMod val="20000"/>
                    <a:lumOff val="8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ArithOps</a:t>
            </a:r>
            <a:endParaRPr lang="en-SG" sz="2000" b="1" dirty="0">
              <a:solidFill>
                <a:schemeClr val="tx2">
                  <a:lumMod val="20000"/>
                  <a:lumOff val="8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SG" sz="20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SG" sz="2000" b="1" dirty="0" err="1">
                <a:solidFill>
                  <a:schemeClr val="tx2">
                    <a:lumMod val="20000"/>
                    <a:lumOff val="8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ArithOps</a:t>
            </a:r>
            <a:endParaRPr lang="en-SG" sz="2000" b="1" dirty="0">
              <a:solidFill>
                <a:schemeClr val="tx2">
                  <a:lumMod val="20000"/>
                  <a:lumOff val="8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SG" sz="2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46 / 15 / 2 = 1</a:t>
            </a:r>
          </a:p>
          <a:p>
            <a:r>
              <a:rPr lang="en-SG" sz="2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19 % 7 % 3 = 2</a:t>
            </a:r>
          </a:p>
          <a:p>
            <a:r>
              <a:rPr lang="en-SG" sz="2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 = -23</a:t>
            </a:r>
          </a:p>
          <a:p>
            <a:r>
              <a:rPr lang="en-SG" sz="2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 = 40</a:t>
            </a:r>
          </a:p>
          <a:p>
            <a:r>
              <a:rPr lang="en-SG" sz="2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 = 4</a:t>
            </a:r>
          </a:p>
        </p:txBody>
      </p:sp>
    </p:spTree>
    <p:extLst>
      <p:ext uri="{BB962C8B-B14F-4D97-AF65-F5344CB8AC3E}">
        <p14:creationId xmlns:p14="http://schemas.microsoft.com/office/powerpoint/2010/main" val="104447072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704</TotalTime>
  <Words>1661</Words>
  <Application>Microsoft Office PowerPoint</Application>
  <PresentationFormat>On-screen Show (4:3)</PresentationFormat>
  <Paragraphs>271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Courier New</vt:lpstr>
      <vt:lpstr>Lucida Console</vt:lpstr>
      <vt:lpstr>Times New Roman</vt:lpstr>
      <vt:lpstr>Wingdings</vt:lpstr>
      <vt:lpstr>Clarity</vt:lpstr>
      <vt:lpstr>https://www.comp.nus.edu.sg/~cs2100/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Quiz</vt:lpstr>
      <vt:lpstr>End of File</vt:lpstr>
    </vt:vector>
  </TitlesOfParts>
  <Company>SoC, NUS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CS2100 Computer Organisation</dc:title>
  <dc:subject>Week 1</dc:subject>
  <dc:creator>Aaron Tan</dc:creator>
  <cp:lastModifiedBy>Tan Tuck Choy</cp:lastModifiedBy>
  <cp:revision>1454</cp:revision>
  <cp:lastPrinted>2017-06-30T03:15:07Z</cp:lastPrinted>
  <dcterms:created xsi:type="dcterms:W3CDTF">1998-09-05T15:03:32Z</dcterms:created>
  <dcterms:modified xsi:type="dcterms:W3CDTF">2026-01-15T14:48:12Z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3</vt:i4>
  </property>
  <property fmtid="{D5CDD505-2E9C-101B-9397-08002B2CF9AE}" pid="6" name="ScreenUsage">
    <vt:i4>3</vt:i4>
  </property>
  <property fmtid="{D5CDD505-2E9C-101B-9397-08002B2CF9AE}" pid="7" name="MailAddress">
    <vt:lpwstr>tantc@comp.nus.edu.sg</vt:lpwstr>
  </property>
  <property fmtid="{D5CDD505-2E9C-101B-9397-08002B2CF9AE}" pid="8" name="HomePage">
    <vt:lpwstr>http://www.comp.nus.edu.sg/~tantc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C:\My Documents</vt:lpwstr>
  </property>
</Properties>
</file>