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1"/>
  </p:notesMasterIdLst>
  <p:handoutMasterIdLst>
    <p:handoutMasterId r:id="rId12"/>
  </p:handoutMasterIdLst>
  <p:sldIdLst>
    <p:sldId id="256" r:id="rId2"/>
    <p:sldId id="630" r:id="rId3"/>
    <p:sldId id="633" r:id="rId4"/>
    <p:sldId id="634" r:id="rId5"/>
    <p:sldId id="635" r:id="rId6"/>
    <p:sldId id="636" r:id="rId7"/>
    <p:sldId id="637" r:id="rId8"/>
    <p:sldId id="621" r:id="rId9"/>
    <p:sldId id="308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5A5D17-20A8-414F-83BF-6C5CE3EBDED1}" v="2" dt="2025-01-08T07:55:06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C55A5D17-20A8-414F-83BF-6C5CE3EBDED1}"/>
    <pc:docChg chg="custSel addSld delSld modSld modMainMaster">
      <pc:chgData name="Song Kai" userId="012566e0-30ff-4e17-bc5d-803a8d22ce41" providerId="ADAL" clId="{C55A5D17-20A8-414F-83BF-6C5CE3EBDED1}" dt="2025-01-08T07:55:09.440" v="7" actId="47"/>
      <pc:docMkLst>
        <pc:docMk/>
      </pc:docMkLst>
      <pc:sldChg chg="add">
        <pc:chgData name="Song Kai" userId="012566e0-30ff-4e17-bc5d-803a8d22ce41" providerId="ADAL" clId="{C55A5D17-20A8-414F-83BF-6C5CE3EBDED1}" dt="2025-01-08T07:55:06.696" v="6"/>
        <pc:sldMkLst>
          <pc:docMk/>
          <pc:sldMk cId="2980677409" sldId="620"/>
        </pc:sldMkLst>
      </pc:sldChg>
      <pc:sldChg chg="del">
        <pc:chgData name="Song Kai" userId="012566e0-30ff-4e17-bc5d-803a8d22ce41" providerId="ADAL" clId="{C55A5D17-20A8-414F-83BF-6C5CE3EBDED1}" dt="2025-01-08T07:55:09.440" v="7" actId="47"/>
        <pc:sldMkLst>
          <pc:docMk/>
          <pc:sldMk cId="4046217297" sldId="638"/>
        </pc:sldMkLst>
      </pc:sldChg>
      <pc:sldMasterChg chg="addSp delSp modSp mod">
        <pc:chgData name="Song Kai" userId="012566e0-30ff-4e17-bc5d-803a8d22ce41" providerId="ADAL" clId="{C55A5D17-20A8-414F-83BF-6C5CE3EBDED1}" dt="2025-01-08T07:55:01.225" v="5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C55A5D17-20A8-414F-83BF-6C5CE3EBDED1}" dt="2025-01-08T07:54:45.006" v="2" actId="478"/>
          <ac:spMkLst>
            <pc:docMk/>
            <pc:sldMasterMk cId="0" sldId="2147485087"/>
            <ac:spMk id="8" creationId="{83ED454B-DEDF-FA66-2782-175C260D0CCF}"/>
          </ac:spMkLst>
        </pc:spChg>
        <pc:picChg chg="mod">
          <ac:chgData name="Song Kai" userId="012566e0-30ff-4e17-bc5d-803a8d22ce41" providerId="ADAL" clId="{C55A5D17-20A8-414F-83BF-6C5CE3EBDED1}" dt="2025-01-08T07:55:01.225" v="5" actId="1076"/>
          <ac:picMkLst>
            <pc:docMk/>
            <pc:sldMasterMk cId="0" sldId="2147485087"/>
            <ac:picMk id="11" creationId="{1A5AE9DA-D081-573E-52D3-23721982598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490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55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57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582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850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777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teve.hollasch.net/cgindex/coding/ieeefloat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#3d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Data Representation and Number Systems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 Real Numbers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474514"/>
            <a:ext cx="8229600" cy="3082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Many applications involve computations not only on integers but also on real numbers.</a:t>
            </a:r>
          </a:p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How are real numbers represented in a computer system?</a:t>
            </a:r>
          </a:p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Due to the finite number of bits, real number are often represented in their approximate values.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600613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11.1 Fixed-Point Representation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356526"/>
            <a:ext cx="8229600" cy="213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In </a:t>
            </a:r>
            <a:r>
              <a:rPr lang="en-SG" dirty="0">
                <a:solidFill>
                  <a:srgbClr val="C00000"/>
                </a:solidFill>
              </a:rPr>
              <a:t>fixed-point representation</a:t>
            </a:r>
            <a:r>
              <a:rPr lang="en-SG" dirty="0"/>
              <a:t>, the number of bits allocated for the whole number part and fractional part are fixed.</a:t>
            </a:r>
          </a:p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For example, given an 8-bit representation, 6 bits are for whole number part and 2 bits for fractional parts.</a:t>
            </a:r>
            <a:endParaRPr lang="en-US" dirty="0"/>
          </a:p>
        </p:txBody>
      </p: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337620" y="3518718"/>
            <a:ext cx="4953000" cy="1463675"/>
            <a:chOff x="1584" y="1728"/>
            <a:chExt cx="3120" cy="922"/>
          </a:xfrm>
        </p:grpSpPr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3600" y="2112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2736" y="2400"/>
              <a:ext cx="196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dirty="0"/>
                <a:t>assumed binary point</a:t>
              </a:r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2064" y="2208"/>
              <a:ext cx="940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integer part</a:t>
              </a:r>
            </a:p>
          </p:txBody>
        </p:sp>
        <p:sp>
          <p:nvSpPr>
            <p:cNvPr id="13" name="Text Box 23"/>
            <p:cNvSpPr txBox="1">
              <a:spLocks noChangeArrowheads="1"/>
            </p:cNvSpPr>
            <p:nvPr/>
          </p:nvSpPr>
          <p:spPr bwMode="auto">
            <a:xfrm>
              <a:off x="3600" y="2160"/>
              <a:ext cx="98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fraction part</a:t>
              </a:r>
            </a:p>
          </p:txBody>
        </p:sp>
        <p:grpSp>
          <p:nvGrpSpPr>
            <p:cNvPr id="15" name="Group 39"/>
            <p:cNvGrpSpPr>
              <a:grpSpLocks/>
            </p:cNvGrpSpPr>
            <p:nvPr/>
          </p:nvGrpSpPr>
          <p:grpSpPr bwMode="auto">
            <a:xfrm>
              <a:off x="1584" y="1728"/>
              <a:ext cx="2693" cy="336"/>
              <a:chOff x="1296" y="1872"/>
              <a:chExt cx="2693" cy="336"/>
            </a:xfrm>
          </p:grpSpPr>
          <p:grpSp>
            <p:nvGrpSpPr>
              <p:cNvPr id="18" name="Group 29"/>
              <p:cNvGrpSpPr>
                <a:grpSpLocks/>
              </p:cNvGrpSpPr>
              <p:nvPr/>
            </p:nvGrpSpPr>
            <p:grpSpPr bwMode="auto">
              <a:xfrm>
                <a:off x="3312" y="1872"/>
                <a:ext cx="677" cy="336"/>
                <a:chOff x="3312" y="1872"/>
                <a:chExt cx="677" cy="336"/>
              </a:xfrm>
            </p:grpSpPr>
            <p:sp>
              <p:nvSpPr>
                <p:cNvPr id="29" name="Rectangle 16"/>
                <p:cNvSpPr>
                  <a:spLocks noChangeArrowheads="1"/>
                </p:cNvSpPr>
                <p:nvPr/>
              </p:nvSpPr>
              <p:spPr bwMode="auto">
                <a:xfrm>
                  <a:off x="3648" y="1872"/>
                  <a:ext cx="341" cy="336"/>
                </a:xfrm>
                <a:prstGeom prst="rect">
                  <a:avLst/>
                </a:prstGeom>
                <a:solidFill>
                  <a:srgbClr val="CCFFCC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30" name="Rectangle 28"/>
                <p:cNvSpPr>
                  <a:spLocks noChangeArrowheads="1"/>
                </p:cNvSpPr>
                <p:nvPr/>
              </p:nvSpPr>
              <p:spPr bwMode="auto">
                <a:xfrm>
                  <a:off x="3312" y="1872"/>
                  <a:ext cx="341" cy="336"/>
                </a:xfrm>
                <a:prstGeom prst="rect">
                  <a:avLst/>
                </a:prstGeom>
                <a:solidFill>
                  <a:srgbClr val="CCFFCC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  <p:grpSp>
            <p:nvGrpSpPr>
              <p:cNvPr id="19" name="Group 30"/>
              <p:cNvGrpSpPr>
                <a:grpSpLocks/>
              </p:cNvGrpSpPr>
              <p:nvPr/>
            </p:nvGrpSpPr>
            <p:grpSpPr bwMode="auto">
              <a:xfrm>
                <a:off x="2640" y="1872"/>
                <a:ext cx="677" cy="336"/>
                <a:chOff x="3312" y="1872"/>
                <a:chExt cx="677" cy="336"/>
              </a:xfrm>
            </p:grpSpPr>
            <p:sp>
              <p:nvSpPr>
                <p:cNvPr id="27" name="Rectangle 31"/>
                <p:cNvSpPr>
                  <a:spLocks noChangeArrowheads="1"/>
                </p:cNvSpPr>
                <p:nvPr/>
              </p:nvSpPr>
              <p:spPr bwMode="auto">
                <a:xfrm>
                  <a:off x="3648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28" name="Rectangle 32"/>
                <p:cNvSpPr>
                  <a:spLocks noChangeArrowheads="1"/>
                </p:cNvSpPr>
                <p:nvPr/>
              </p:nvSpPr>
              <p:spPr bwMode="auto">
                <a:xfrm>
                  <a:off x="3312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  <p:grpSp>
            <p:nvGrpSpPr>
              <p:cNvPr id="20" name="Group 33"/>
              <p:cNvGrpSpPr>
                <a:grpSpLocks/>
              </p:cNvGrpSpPr>
              <p:nvPr/>
            </p:nvGrpSpPr>
            <p:grpSpPr bwMode="auto">
              <a:xfrm>
                <a:off x="1968" y="1872"/>
                <a:ext cx="677" cy="336"/>
                <a:chOff x="3312" y="1872"/>
                <a:chExt cx="677" cy="336"/>
              </a:xfrm>
            </p:grpSpPr>
            <p:sp>
              <p:nvSpPr>
                <p:cNvPr id="25" name="Rectangle 34"/>
                <p:cNvSpPr>
                  <a:spLocks noChangeArrowheads="1"/>
                </p:cNvSpPr>
                <p:nvPr/>
              </p:nvSpPr>
              <p:spPr bwMode="auto">
                <a:xfrm>
                  <a:off x="3648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26" name="Rectangle 35"/>
                <p:cNvSpPr>
                  <a:spLocks noChangeArrowheads="1"/>
                </p:cNvSpPr>
                <p:nvPr/>
              </p:nvSpPr>
              <p:spPr bwMode="auto">
                <a:xfrm>
                  <a:off x="3312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  <p:grpSp>
            <p:nvGrpSpPr>
              <p:cNvPr id="22" name="Group 36"/>
              <p:cNvGrpSpPr>
                <a:grpSpLocks/>
              </p:cNvGrpSpPr>
              <p:nvPr/>
            </p:nvGrpSpPr>
            <p:grpSpPr bwMode="auto">
              <a:xfrm>
                <a:off x="1296" y="1872"/>
                <a:ext cx="677" cy="336"/>
                <a:chOff x="3312" y="1872"/>
                <a:chExt cx="677" cy="336"/>
              </a:xfrm>
            </p:grpSpPr>
            <p:sp>
              <p:nvSpPr>
                <p:cNvPr id="23" name="Rectangle 37"/>
                <p:cNvSpPr>
                  <a:spLocks noChangeArrowheads="1"/>
                </p:cNvSpPr>
                <p:nvPr/>
              </p:nvSpPr>
              <p:spPr bwMode="auto">
                <a:xfrm>
                  <a:off x="3648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24" name="Rectangle 38"/>
                <p:cNvSpPr>
                  <a:spLocks noChangeArrowheads="1"/>
                </p:cNvSpPr>
                <p:nvPr/>
              </p:nvSpPr>
              <p:spPr bwMode="auto">
                <a:xfrm>
                  <a:off x="3312" y="1872"/>
                  <a:ext cx="341" cy="336"/>
                </a:xfrm>
                <a:prstGeom prst="rect">
                  <a:avLst/>
                </a:prstGeom>
                <a:solidFill>
                  <a:srgbClr val="FFFF99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</p:grpSp>
        <p:sp>
          <p:nvSpPr>
            <p:cNvPr id="16" name="AutoShape 40"/>
            <p:cNvSpPr>
              <a:spLocks/>
            </p:cNvSpPr>
            <p:nvPr/>
          </p:nvSpPr>
          <p:spPr bwMode="auto">
            <a:xfrm rot="-5400000">
              <a:off x="3936" y="1824"/>
              <a:ext cx="96" cy="672"/>
            </a:xfrm>
            <a:prstGeom prst="lef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7" name="AutoShape 41"/>
            <p:cNvSpPr>
              <a:spLocks/>
            </p:cNvSpPr>
            <p:nvPr/>
          </p:nvSpPr>
          <p:spPr bwMode="auto">
            <a:xfrm rot="-5400000">
              <a:off x="2520" y="1176"/>
              <a:ext cx="96" cy="1968"/>
            </a:xfrm>
            <a:prstGeom prst="leftBrace">
              <a:avLst>
                <a:gd name="adj1" fmla="val 17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609600" y="5114129"/>
            <a:ext cx="8229600" cy="1389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If 2s complement is used, we can represent values like</a:t>
            </a:r>
            <a:r>
              <a:rPr lang="en-SG" dirty="0"/>
              <a:t>:</a:t>
            </a: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	011010.11</a:t>
            </a:r>
            <a:r>
              <a:rPr lang="en-SG" baseline="-25000" dirty="0"/>
              <a:t>2s</a:t>
            </a:r>
            <a:r>
              <a:rPr lang="en-SG" dirty="0"/>
              <a:t> = 26.75</a:t>
            </a:r>
            <a:r>
              <a:rPr lang="en-SG" baseline="-25000" dirty="0"/>
              <a:t>10</a:t>
            </a:r>
            <a:endParaRPr lang="en-SG" dirty="0"/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	111110.11</a:t>
            </a:r>
            <a:r>
              <a:rPr lang="en-SG" baseline="-25000" dirty="0"/>
              <a:t>2s</a:t>
            </a:r>
            <a:r>
              <a:rPr lang="en-SG" dirty="0"/>
              <a:t> = -000001.01</a:t>
            </a:r>
            <a:r>
              <a:rPr lang="en-SG" baseline="-25000" dirty="0"/>
              <a:t>2</a:t>
            </a:r>
            <a:r>
              <a:rPr lang="en-SG" dirty="0"/>
              <a:t> = -1.25</a:t>
            </a:r>
            <a:r>
              <a:rPr lang="en-SG" baseline="-25000" dirty="0"/>
              <a:t>10</a:t>
            </a:r>
            <a:endParaRPr lang="en-SG" dirty="0"/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451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50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11.2 Floating-Point Representation (1/4)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356526"/>
            <a:ext cx="8229600" cy="3259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Fixed-point representation has limited range.</a:t>
            </a:r>
          </a:p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Alternative:</a:t>
            </a:r>
            <a:r>
              <a:rPr lang="en-US" dirty="0">
                <a:solidFill>
                  <a:srgbClr val="800000"/>
                </a:solidFill>
              </a:rPr>
              <a:t> Floating point numbers</a:t>
            </a:r>
            <a:r>
              <a:rPr lang="en-US" dirty="0"/>
              <a:t> allow us to represent very large or very small numbers</a:t>
            </a:r>
            <a:r>
              <a:rPr lang="en-SG" dirty="0"/>
              <a:t>.</a:t>
            </a:r>
          </a:p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Examples:</a:t>
            </a: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	</a:t>
            </a:r>
            <a:r>
              <a:rPr lang="en-US" dirty="0">
                <a:solidFill>
                  <a:srgbClr val="800000"/>
                </a:solidFill>
              </a:rPr>
              <a:t> 0.23 × 10</a:t>
            </a:r>
            <a:r>
              <a:rPr lang="en-US" baseline="30000" dirty="0">
                <a:solidFill>
                  <a:srgbClr val="800000"/>
                </a:solidFill>
              </a:rPr>
              <a:t>23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(very large positive number)</a:t>
            </a: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	</a:t>
            </a:r>
            <a:r>
              <a:rPr lang="en-US" dirty="0">
                <a:solidFill>
                  <a:srgbClr val="800000"/>
                </a:solidFill>
              </a:rPr>
              <a:t> 0.5 × 10</a:t>
            </a:r>
            <a:r>
              <a:rPr lang="en-US" baseline="30000" dirty="0">
                <a:solidFill>
                  <a:srgbClr val="800000"/>
                </a:solidFill>
              </a:rPr>
              <a:t>-37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(very small positive number)</a:t>
            </a: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	</a:t>
            </a:r>
            <a:r>
              <a:rPr lang="en-US" dirty="0">
                <a:solidFill>
                  <a:srgbClr val="800000"/>
                </a:solidFill>
              </a:rPr>
              <a:t> -0.2397 × 10</a:t>
            </a:r>
            <a:r>
              <a:rPr lang="en-US" baseline="30000" dirty="0">
                <a:solidFill>
                  <a:srgbClr val="800000"/>
                </a:solidFill>
              </a:rPr>
              <a:t>-18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(very small negative number)</a:t>
            </a:r>
          </a:p>
        </p:txBody>
      </p:sp>
    </p:spTree>
    <p:extLst>
      <p:ext uri="{BB962C8B-B14F-4D97-AF65-F5344CB8AC3E}">
        <p14:creationId xmlns:p14="http://schemas.microsoft.com/office/powerpoint/2010/main" val="267761574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50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11.2 IEEE 754 Floating-Point Rep. (2/4)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199" y="1340217"/>
            <a:ext cx="8229600" cy="486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3 components: </a:t>
            </a:r>
            <a:r>
              <a:rPr lang="en-US" b="1" dirty="0">
                <a:solidFill>
                  <a:srgbClr val="800000"/>
                </a:solidFill>
              </a:rPr>
              <a:t>sign</a:t>
            </a:r>
            <a:r>
              <a:rPr lang="en-US" dirty="0"/>
              <a:t>, </a:t>
            </a:r>
            <a:r>
              <a:rPr lang="en-US" b="1" dirty="0">
                <a:solidFill>
                  <a:srgbClr val="800000"/>
                </a:solidFill>
              </a:rPr>
              <a:t>exponent</a:t>
            </a:r>
            <a:r>
              <a:rPr lang="en-US" dirty="0"/>
              <a:t> and </a:t>
            </a:r>
            <a:r>
              <a:rPr lang="en-US" b="1" dirty="0">
                <a:solidFill>
                  <a:srgbClr val="800000"/>
                </a:solidFill>
              </a:rPr>
              <a:t>mantissa (fraction)</a:t>
            </a: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1893225" y="1899075"/>
            <a:ext cx="5087938" cy="504825"/>
            <a:chOff x="1355" y="1872"/>
            <a:chExt cx="3205" cy="318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1728" y="1872"/>
              <a:ext cx="848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392" y="1872"/>
              <a:ext cx="336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576" y="1872"/>
              <a:ext cx="1984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55" y="1920"/>
              <a:ext cx="432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sign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131" y="1908"/>
              <a:ext cx="864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dirty="0"/>
                <a:t>mantissa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808" y="1920"/>
              <a:ext cx="768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dirty="0"/>
                <a:t>exponent</a:t>
              </a:r>
            </a:p>
          </p:txBody>
        </p:sp>
      </p:grp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452672" y="2577596"/>
            <a:ext cx="8305800" cy="286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The base (radix) is assumed to be 2.</a:t>
            </a:r>
          </a:p>
          <a:p>
            <a:pPr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Two formats:</a:t>
            </a:r>
          </a:p>
          <a:p>
            <a:pPr lvl="1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kern="0" dirty="0">
                <a:solidFill>
                  <a:srgbClr val="0000CC"/>
                </a:solidFill>
              </a:rPr>
              <a:t>Single-precision (32 bits): </a:t>
            </a:r>
            <a:r>
              <a:rPr lang="en-US" sz="2000" kern="0" dirty="0"/>
              <a:t>1-bit sign, 8-bit exponent with bias 127 (excess-127), 23-bit mantissa</a:t>
            </a:r>
          </a:p>
          <a:p>
            <a:pPr lvl="1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kern="0" dirty="0">
                <a:solidFill>
                  <a:srgbClr val="0000CC"/>
                </a:solidFill>
              </a:rPr>
              <a:t>Double-precision (64 bits): </a:t>
            </a:r>
            <a:r>
              <a:rPr lang="en-US" sz="2000" kern="0" dirty="0"/>
              <a:t>1-bit sign, 11-bit exponent with bias 1023 (excess-1023), and 52-bit mantissa</a:t>
            </a:r>
          </a:p>
          <a:p>
            <a:pPr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We will focus on the single-precision format</a:t>
            </a:r>
          </a:p>
          <a:p>
            <a:pPr lvl="1" eaLnBrk="1" hangingPunct="1"/>
            <a:endParaRPr lang="en-US" sz="2000" kern="0" dirty="0"/>
          </a:p>
          <a:p>
            <a:pPr lvl="1" eaLnBrk="1" hangingPunct="1"/>
            <a:endParaRPr lang="en-US" sz="2000" kern="0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452672" y="5250426"/>
            <a:ext cx="8229600" cy="140109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Reading</a:t>
            </a:r>
          </a:p>
          <a:p>
            <a:pPr marL="633413" lvl="1" indent="-358775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DLD pages 32 - 33</a:t>
            </a:r>
          </a:p>
          <a:p>
            <a:pPr marL="633413" lvl="1" indent="-358775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IEEE standard 754 floating point numbers: </a:t>
            </a:r>
            <a:r>
              <a:rPr lang="en-US" dirty="0">
                <a:hlinkClick r:id="rId3"/>
              </a:rPr>
              <a:t>http://steve.hollasch.net/cgindex/coding/ieeefloat.html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12285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50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11.2 IEEE 754 Floating-Point Rep. (3/4)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199" y="1340217"/>
            <a:ext cx="8229600" cy="486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3 components: </a:t>
            </a:r>
            <a:r>
              <a:rPr lang="en-US" b="1" dirty="0">
                <a:solidFill>
                  <a:srgbClr val="800000"/>
                </a:solidFill>
              </a:rPr>
              <a:t>sign</a:t>
            </a:r>
            <a:r>
              <a:rPr lang="en-US" dirty="0"/>
              <a:t>, </a:t>
            </a:r>
            <a:r>
              <a:rPr lang="en-US" b="1" dirty="0">
                <a:solidFill>
                  <a:srgbClr val="800000"/>
                </a:solidFill>
              </a:rPr>
              <a:t>exponent</a:t>
            </a:r>
            <a:r>
              <a:rPr lang="en-US" dirty="0"/>
              <a:t> and </a:t>
            </a:r>
            <a:r>
              <a:rPr lang="en-US" b="1" dirty="0">
                <a:solidFill>
                  <a:srgbClr val="800000"/>
                </a:solidFill>
              </a:rPr>
              <a:t>mantissa (fraction)</a:t>
            </a: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1893225" y="1899075"/>
            <a:ext cx="5087938" cy="504825"/>
            <a:chOff x="1355" y="1872"/>
            <a:chExt cx="3205" cy="318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1728" y="1872"/>
              <a:ext cx="848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392" y="1872"/>
              <a:ext cx="336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576" y="1872"/>
              <a:ext cx="1984" cy="3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55" y="1920"/>
              <a:ext cx="432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sign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131" y="1908"/>
              <a:ext cx="864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dirty="0"/>
                <a:t>mantissa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808" y="1920"/>
              <a:ext cx="768" cy="2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dirty="0"/>
                <a:t>exponent</a:t>
              </a:r>
            </a:p>
          </p:txBody>
        </p:sp>
      </p:grp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452672" y="2577596"/>
            <a:ext cx="8305800" cy="2466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Sign bit: 0 for positive, 1 for negative.</a:t>
            </a:r>
          </a:p>
          <a:p>
            <a:pPr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Mantissa is </a:t>
            </a:r>
            <a:r>
              <a:rPr lang="en-US" sz="2400" b="1" dirty="0" err="1">
                <a:solidFill>
                  <a:srgbClr val="800000"/>
                </a:solidFill>
              </a:rPr>
              <a:t>normalised</a:t>
            </a:r>
            <a:r>
              <a:rPr lang="en-US" sz="2400" dirty="0"/>
              <a:t> with an implicit leading bit 1</a:t>
            </a:r>
            <a:endParaRPr lang="en-US" sz="2400" kern="0" dirty="0"/>
          </a:p>
          <a:p>
            <a:pPr lvl="1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110.1</a:t>
            </a:r>
            <a:r>
              <a:rPr lang="en-US" sz="2000" baseline="-25000" dirty="0"/>
              <a:t>2</a:t>
            </a:r>
            <a:r>
              <a:rPr lang="en-US" sz="2000" b="1" dirty="0"/>
              <a:t> 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dirty="0" err="1">
                <a:solidFill>
                  <a:srgbClr val="800000"/>
                </a:solidFill>
                <a:sym typeface="Wingdings" pitchFamily="2" charset="2"/>
              </a:rPr>
              <a:t>normalised</a:t>
            </a:r>
            <a:r>
              <a:rPr lang="en-US" sz="2000" dirty="0">
                <a:solidFill>
                  <a:srgbClr val="800000"/>
                </a:solidFill>
                <a:sym typeface="Wingdings" pitchFamily="2" charset="2"/>
              </a:rPr>
              <a:t> </a:t>
            </a:r>
            <a:r>
              <a:rPr lang="en-US" sz="2000" dirty="0">
                <a:sym typeface="Wingdings" pitchFamily="2" charset="2"/>
              </a:rPr>
              <a:t> 1.</a:t>
            </a:r>
            <a:r>
              <a:rPr lang="en-US" sz="2000" dirty="0">
                <a:solidFill>
                  <a:srgbClr val="0000CC"/>
                </a:solidFill>
                <a:sym typeface="Wingdings" pitchFamily="2" charset="2"/>
              </a:rPr>
              <a:t>101</a:t>
            </a:r>
            <a:r>
              <a:rPr lang="en-US" sz="2000" baseline="-25000" dirty="0">
                <a:solidFill>
                  <a:srgbClr val="0000CC"/>
                </a:solidFill>
                <a:sym typeface="Wingdings" pitchFamily="2" charset="2"/>
              </a:rPr>
              <a:t>2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× 2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 only </a:t>
            </a:r>
            <a:r>
              <a:rPr lang="en-US" sz="2000" b="1" dirty="0">
                <a:solidFill>
                  <a:srgbClr val="0000CC"/>
                </a:solidFill>
                <a:sym typeface="Wingdings" panose="05000000000000000000" pitchFamily="2" charset="2"/>
              </a:rPr>
              <a:t>101</a:t>
            </a:r>
            <a:r>
              <a:rPr lang="en-US" sz="2000" dirty="0">
                <a:sym typeface="Wingdings" panose="05000000000000000000" pitchFamily="2" charset="2"/>
              </a:rPr>
              <a:t> is stored in the mantissa fie</a:t>
            </a:r>
            <a:r>
              <a:rPr lang="en-US" sz="2000" kern="0" dirty="0">
                <a:sym typeface="Wingdings" panose="05000000000000000000" pitchFamily="2" charset="2"/>
              </a:rPr>
              <a:t>ld</a:t>
            </a:r>
            <a:endParaRPr lang="en-US" sz="2000" kern="0" dirty="0"/>
          </a:p>
          <a:p>
            <a:pPr lvl="1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0.00101101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dirty="0" err="1">
                <a:solidFill>
                  <a:srgbClr val="800000"/>
                </a:solidFill>
                <a:sym typeface="Wingdings" pitchFamily="2" charset="2"/>
              </a:rPr>
              <a:t>normalised</a:t>
            </a:r>
            <a:r>
              <a:rPr lang="en-US" sz="2000" dirty="0">
                <a:solidFill>
                  <a:srgbClr val="800000"/>
                </a:solidFill>
                <a:sym typeface="Wingdings" pitchFamily="2" charset="2"/>
              </a:rPr>
              <a:t> </a:t>
            </a:r>
            <a:r>
              <a:rPr lang="en-US" sz="2000" dirty="0">
                <a:sym typeface="Wingdings" pitchFamily="2" charset="2"/>
              </a:rPr>
              <a:t> 1.</a:t>
            </a:r>
            <a:r>
              <a:rPr lang="en-US" sz="2000" dirty="0">
                <a:solidFill>
                  <a:srgbClr val="0000CC"/>
                </a:solidFill>
                <a:sym typeface="Wingdings" pitchFamily="2" charset="2"/>
              </a:rPr>
              <a:t>01101</a:t>
            </a:r>
            <a:r>
              <a:rPr lang="en-US" sz="2000" baseline="-25000" dirty="0">
                <a:solidFill>
                  <a:srgbClr val="0000CC"/>
                </a:solidFill>
                <a:sym typeface="Wingdings" pitchFamily="2" charset="2"/>
              </a:rPr>
              <a:t>2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× 2</a:t>
            </a:r>
            <a:r>
              <a:rPr lang="en-US" sz="2000" baseline="30000" dirty="0"/>
              <a:t>–3</a:t>
            </a:r>
            <a:r>
              <a:rPr lang="en-US" sz="2000" dirty="0"/>
              <a:t> </a:t>
            </a:r>
            <a:r>
              <a:rPr lang="en-US" sz="2000" b="1" dirty="0">
                <a:sym typeface="Wingdings" panose="05000000000000000000" pitchFamily="2" charset="2"/>
              </a:rPr>
              <a:t> </a:t>
            </a:r>
            <a:r>
              <a:rPr lang="en-US" sz="2000" dirty="0">
                <a:sym typeface="Wingdings" panose="05000000000000000000" pitchFamily="2" charset="2"/>
              </a:rPr>
              <a:t>only </a:t>
            </a:r>
            <a:r>
              <a:rPr lang="en-US" sz="2000" b="1" dirty="0">
                <a:solidFill>
                  <a:srgbClr val="0000CC"/>
                </a:solidFill>
                <a:sym typeface="Wingdings" panose="05000000000000000000" pitchFamily="2" charset="2"/>
              </a:rPr>
              <a:t>01101</a:t>
            </a:r>
            <a:r>
              <a:rPr lang="en-US" sz="2000" dirty="0">
                <a:sym typeface="Wingdings" panose="05000000000000000000" pitchFamily="2" charset="2"/>
              </a:rPr>
              <a:t> is stored in the mantissa field</a:t>
            </a:r>
            <a:endParaRPr lang="en-US" sz="2000" kern="0" dirty="0"/>
          </a:p>
          <a:p>
            <a:pPr lvl="1" eaLnBrk="1" hangingPunct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6184309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50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11.2 IEEE 754 Floating-Point Rep. (4/4)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1169165"/>
            <a:ext cx="8229600" cy="96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Example: How is </a:t>
            </a:r>
            <a:r>
              <a:rPr lang="en-US" sz="2400" kern="0" dirty="0">
                <a:solidFill>
                  <a:srgbClr val="0000CC"/>
                </a:solidFill>
              </a:rPr>
              <a:t>–6.5</a:t>
            </a:r>
            <a:r>
              <a:rPr lang="en-US" sz="2400" kern="0" baseline="-25000" dirty="0">
                <a:solidFill>
                  <a:srgbClr val="0000CC"/>
                </a:solidFill>
              </a:rPr>
              <a:t>10</a:t>
            </a:r>
            <a:r>
              <a:rPr lang="en-US" sz="2400" kern="0" dirty="0">
                <a:solidFill>
                  <a:srgbClr val="0000CC"/>
                </a:solidFill>
              </a:rPr>
              <a:t> </a:t>
            </a:r>
            <a:r>
              <a:rPr lang="en-US" sz="2400" kern="0" dirty="0"/>
              <a:t>represented in IEEE 754 single-precision floating-point format?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05000" y="1985118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-6.5</a:t>
            </a:r>
            <a:r>
              <a:rPr lang="en-US" sz="2800" baseline="-25000" dirty="0">
                <a:solidFill>
                  <a:srgbClr val="800000"/>
                </a:solidFill>
              </a:rPr>
              <a:t>10</a:t>
            </a:r>
            <a:r>
              <a:rPr lang="en-US" sz="2800" dirty="0">
                <a:solidFill>
                  <a:srgbClr val="800000"/>
                </a:solidFill>
              </a:rPr>
              <a:t> = -110.1</a:t>
            </a:r>
            <a:r>
              <a:rPr lang="en-US" sz="2800" baseline="-25000" dirty="0">
                <a:solidFill>
                  <a:srgbClr val="800000"/>
                </a:solidFill>
              </a:rPr>
              <a:t>2</a:t>
            </a:r>
            <a:r>
              <a:rPr lang="en-US" sz="2800" dirty="0">
                <a:solidFill>
                  <a:srgbClr val="800000"/>
                </a:solidFill>
              </a:rPr>
              <a:t> = -1.101</a:t>
            </a:r>
            <a:r>
              <a:rPr lang="en-US" sz="2800" baseline="-25000" dirty="0">
                <a:solidFill>
                  <a:srgbClr val="800000"/>
                </a:solidFill>
              </a:rPr>
              <a:t>2</a:t>
            </a:r>
            <a:r>
              <a:rPr lang="en-US" sz="2800" dirty="0">
                <a:solidFill>
                  <a:srgbClr val="800000"/>
                </a:solidFill>
              </a:rPr>
              <a:t> × 2</a:t>
            </a:r>
            <a:r>
              <a:rPr lang="en-US" sz="2800" baseline="30000" dirty="0">
                <a:solidFill>
                  <a:srgbClr val="800000"/>
                </a:solidFill>
              </a:rPr>
              <a:t>2</a:t>
            </a:r>
            <a:r>
              <a:rPr lang="en-US" sz="2800" dirty="0">
                <a:solidFill>
                  <a:srgbClr val="800000"/>
                </a:solidFill>
              </a:rPr>
              <a:t>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261450" y="3133762"/>
            <a:ext cx="6891950" cy="993245"/>
            <a:chOff x="1261450" y="3673257"/>
            <a:chExt cx="6891950" cy="993245"/>
          </a:xfrm>
        </p:grpSpPr>
        <p:grpSp>
          <p:nvGrpSpPr>
            <p:cNvPr id="23" name="Group 22"/>
            <p:cNvGrpSpPr/>
            <p:nvPr/>
          </p:nvGrpSpPr>
          <p:grpSpPr>
            <a:xfrm>
              <a:off x="1295400" y="3673257"/>
              <a:ext cx="6858000" cy="457200"/>
              <a:chOff x="1295400" y="3673257"/>
              <a:chExt cx="6858000" cy="45720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295400" y="3673257"/>
                <a:ext cx="457200" cy="457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752600" y="3673257"/>
                <a:ext cx="1752600" cy="457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505200" y="3673257"/>
                <a:ext cx="4648200" cy="457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1261450" y="414328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sign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905001" y="4143282"/>
              <a:ext cx="12659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exponent</a:t>
              </a:r>
            </a:p>
            <a:p>
              <a:pPr algn="ctr"/>
              <a:r>
                <a:rPr lang="en-SG" sz="1400" dirty="0"/>
                <a:t>(excess-127)</a:t>
              </a:r>
              <a:endParaRPr lang="en-US" sz="1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05400" y="4143282"/>
              <a:ext cx="11769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mantissa</a:t>
              </a:r>
            </a:p>
          </p:txBody>
        </p:sp>
      </p:grpSp>
      <p:sp>
        <p:nvSpPr>
          <p:cNvPr id="30" name="Oval 29"/>
          <p:cNvSpPr/>
          <p:nvPr/>
        </p:nvSpPr>
        <p:spPr>
          <a:xfrm>
            <a:off x="4876800" y="2087212"/>
            <a:ext cx="228600" cy="369222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371600" y="3156396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32" name="Oval 31"/>
          <p:cNvSpPr/>
          <p:nvPr/>
        </p:nvSpPr>
        <p:spPr>
          <a:xfrm>
            <a:off x="6629400" y="1996752"/>
            <a:ext cx="228600" cy="319060"/>
          </a:xfrm>
          <a:prstGeom prst="ellipse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900CC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52500" y="2610432"/>
            <a:ext cx="445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Exponent = 2 + 127 = 129 = </a:t>
            </a:r>
            <a:r>
              <a:rPr lang="en-US" dirty="0">
                <a:solidFill>
                  <a:srgbClr val="006600"/>
                </a:solidFill>
              </a:rPr>
              <a:t>10000001</a:t>
            </a:r>
            <a:r>
              <a:rPr lang="en-US" baseline="-25000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3155643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6600"/>
                </a:solidFill>
              </a:rPr>
              <a:t>10000001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334000" y="1996752"/>
            <a:ext cx="609600" cy="51158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708903" y="3162307"/>
            <a:ext cx="388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6600"/>
                </a:solidFill>
              </a:rPr>
              <a:t>10100000000000000000000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457200" y="4186441"/>
            <a:ext cx="8229600" cy="57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/>
              <a:t>We may write the 32-bit representation in hexadecimal: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97201" y="4655234"/>
            <a:ext cx="6920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1 10000001 10100000000000000000000</a:t>
            </a:r>
            <a:r>
              <a:rPr lang="en-US" sz="2000" baseline="-25000" dirty="0"/>
              <a:t>2</a:t>
            </a:r>
            <a:r>
              <a:rPr lang="en-US" sz="2000" dirty="0"/>
              <a:t> = </a:t>
            </a:r>
            <a:r>
              <a:rPr lang="en-US" sz="2400" dirty="0">
                <a:solidFill>
                  <a:srgbClr val="FF0000"/>
                </a:solidFill>
              </a:rPr>
              <a:t>C0D00000</a:t>
            </a:r>
            <a:r>
              <a:rPr lang="en-US" sz="2400" baseline="-25000" dirty="0"/>
              <a:t>16</a:t>
            </a:r>
            <a:r>
              <a:rPr lang="en-US" sz="2400" dirty="0"/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29635" y="5423564"/>
            <a:ext cx="7456130" cy="1144263"/>
            <a:chOff x="462069" y="5410010"/>
            <a:chExt cx="7456130" cy="1144263"/>
          </a:xfrm>
          <a:solidFill>
            <a:schemeClr val="bg1"/>
          </a:solidFill>
        </p:grpSpPr>
        <p:sp>
          <p:nvSpPr>
            <p:cNvPr id="39" name="TextBox 38"/>
            <p:cNvSpPr txBox="1"/>
            <p:nvPr/>
          </p:nvSpPr>
          <p:spPr>
            <a:xfrm>
              <a:off x="462069" y="5410010"/>
              <a:ext cx="1070264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(Slide 4)</a:t>
              </a:r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0CDBB19-BF37-4112-88CD-C1265C6B62C4}"/>
                </a:ext>
              </a:extLst>
            </p:cNvPr>
            <p:cNvSpPr txBox="1"/>
            <p:nvPr/>
          </p:nvSpPr>
          <p:spPr>
            <a:xfrm>
              <a:off x="1532333" y="5421939"/>
              <a:ext cx="615692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chemeClr val="bg1"/>
                  </a:solidFill>
                </a:rPr>
                <a:t>11000000110100000000000000000000</a:t>
              </a:r>
            </a:p>
          </p:txBody>
        </p:sp>
        <p:sp>
          <p:nvSpPr>
            <p:cNvPr id="41" name="Callout: Line 23">
              <a:extLst>
                <a:ext uri="{FF2B5EF4-FFF2-40B4-BE49-F238E27FC236}">
                  <a16:creationId xmlns:a16="http://schemas.microsoft.com/office/drawing/2014/main" id="{CF4D8BD4-D37C-412D-819F-FD07AC96981D}"/>
                </a:ext>
              </a:extLst>
            </p:cNvPr>
            <p:cNvSpPr/>
            <p:nvPr/>
          </p:nvSpPr>
          <p:spPr>
            <a:xfrm>
              <a:off x="917718" y="6186989"/>
              <a:ext cx="3553837" cy="367284"/>
            </a:xfrm>
            <a:prstGeom prst="borderCallout1">
              <a:avLst>
                <a:gd name="adj1" fmla="val 2153"/>
                <a:gd name="adj2" fmla="val 35067"/>
                <a:gd name="adj3" fmla="val -74789"/>
                <a:gd name="adj4" fmla="val 67761"/>
              </a:avLst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sz="2000" dirty="0">
                  <a:solidFill>
                    <a:schemeClr val="tx1"/>
                  </a:solidFill>
                </a:rPr>
                <a:t>As an ‘</a:t>
              </a:r>
              <a:r>
                <a:rPr lang="en-SG" sz="2000" dirty="0" err="1">
                  <a:solidFill>
                    <a:schemeClr val="tx1"/>
                  </a:solidFill>
                </a:rPr>
                <a:t>int</a:t>
              </a:r>
              <a:r>
                <a:rPr lang="en-SG" sz="2000" dirty="0">
                  <a:solidFill>
                    <a:schemeClr val="tx1"/>
                  </a:solidFill>
                </a:rPr>
                <a:t>’, it is </a:t>
              </a:r>
              <a:r>
                <a:rPr lang="en-SG" sz="2000" dirty="0">
                  <a:solidFill>
                    <a:srgbClr val="C00000"/>
                  </a:solidFill>
                </a:rPr>
                <a:t>-1060110336 </a:t>
              </a:r>
            </a:p>
          </p:txBody>
        </p:sp>
        <p:sp>
          <p:nvSpPr>
            <p:cNvPr id="42" name="Callout: Line 24">
              <a:extLst>
                <a:ext uri="{FF2B5EF4-FFF2-40B4-BE49-F238E27FC236}">
                  <a16:creationId xmlns:a16="http://schemas.microsoft.com/office/drawing/2014/main" id="{F390C419-D78C-41DC-9C79-B6BD38CC7A9E}"/>
                </a:ext>
              </a:extLst>
            </p:cNvPr>
            <p:cNvSpPr/>
            <p:nvPr/>
          </p:nvSpPr>
          <p:spPr>
            <a:xfrm>
              <a:off x="5254663" y="6186989"/>
              <a:ext cx="2663536" cy="367284"/>
            </a:xfrm>
            <a:prstGeom prst="borderCallout1">
              <a:avLst>
                <a:gd name="adj1" fmla="val 2153"/>
                <a:gd name="adj2" fmla="val 35067"/>
                <a:gd name="adj3" fmla="val -71959"/>
                <a:gd name="adj4" fmla="val 2730"/>
              </a:avLst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sz="2000" dirty="0">
                  <a:solidFill>
                    <a:schemeClr val="tx1"/>
                  </a:solidFill>
                </a:rPr>
                <a:t>As an ‘float’, it is </a:t>
              </a:r>
              <a:r>
                <a:rPr lang="en-SG" sz="2000" dirty="0">
                  <a:solidFill>
                    <a:srgbClr val="C00000"/>
                  </a:solidFill>
                </a:rPr>
                <a:t>-6.5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29412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0" grpId="0" animBg="1"/>
      <p:bldP spid="31" grpId="0"/>
      <p:bldP spid="32" grpId="0" animBg="1"/>
      <p:bldP spid="33" grpId="0"/>
      <p:bldP spid="34" grpId="0"/>
      <p:bldP spid="35" grpId="0" animBg="1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Number Systems Quiz 4”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246781" y="5257800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17683</TotalTime>
  <Words>626</Words>
  <Application>Microsoft Office PowerPoint</Application>
  <PresentationFormat>On-screen Show (4:3)</PresentationFormat>
  <Paragraphs>90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Clarity</vt:lpstr>
      <vt:lpstr>https://www.comp.nus.edu.sg/~cs2100/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1471</cp:revision>
  <cp:lastPrinted>2017-06-30T03:15:07Z</cp:lastPrinted>
  <dcterms:created xsi:type="dcterms:W3CDTF">1998-09-05T15:03:32Z</dcterms:created>
  <dcterms:modified xsi:type="dcterms:W3CDTF">2026-01-15T14:52:53Z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