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4"/>
  </p:sldMasterIdLst>
  <p:notesMasterIdLst>
    <p:notesMasterId r:id="rId54"/>
  </p:notesMasterIdLst>
  <p:handoutMasterIdLst>
    <p:handoutMasterId r:id="rId55"/>
  </p:handoutMasterIdLst>
  <p:sldIdLst>
    <p:sldId id="256" r:id="rId5"/>
    <p:sldId id="713" r:id="rId6"/>
    <p:sldId id="468" r:id="rId7"/>
    <p:sldId id="703" r:id="rId8"/>
    <p:sldId id="600" r:id="rId9"/>
    <p:sldId id="638" r:id="rId10"/>
    <p:sldId id="639" r:id="rId11"/>
    <p:sldId id="709" r:id="rId12"/>
    <p:sldId id="602" r:id="rId13"/>
    <p:sldId id="603" r:id="rId14"/>
    <p:sldId id="686" r:id="rId15"/>
    <p:sldId id="687" r:id="rId16"/>
    <p:sldId id="688" r:id="rId17"/>
    <p:sldId id="690" r:id="rId18"/>
    <p:sldId id="689" r:id="rId19"/>
    <p:sldId id="691" r:id="rId20"/>
    <p:sldId id="692" r:id="rId21"/>
    <p:sldId id="693" r:id="rId22"/>
    <p:sldId id="694" r:id="rId23"/>
    <p:sldId id="695" r:id="rId24"/>
    <p:sldId id="696" r:id="rId25"/>
    <p:sldId id="697" r:id="rId26"/>
    <p:sldId id="698" r:id="rId27"/>
    <p:sldId id="604" r:id="rId28"/>
    <p:sldId id="605" r:id="rId29"/>
    <p:sldId id="606" r:id="rId30"/>
    <p:sldId id="607" r:id="rId31"/>
    <p:sldId id="608" r:id="rId32"/>
    <p:sldId id="610" r:id="rId33"/>
    <p:sldId id="613" r:id="rId34"/>
    <p:sldId id="643" r:id="rId35"/>
    <p:sldId id="661" r:id="rId36"/>
    <p:sldId id="664" r:id="rId37"/>
    <p:sldId id="665" r:id="rId38"/>
    <p:sldId id="666" r:id="rId39"/>
    <p:sldId id="708" r:id="rId40"/>
    <p:sldId id="699" r:id="rId41"/>
    <p:sldId id="700" r:id="rId42"/>
    <p:sldId id="701" r:id="rId43"/>
    <p:sldId id="702" r:id="rId44"/>
    <p:sldId id="704" r:id="rId45"/>
    <p:sldId id="705" r:id="rId46"/>
    <p:sldId id="667" r:id="rId47"/>
    <p:sldId id="706" r:id="rId48"/>
    <p:sldId id="710" r:id="rId49"/>
    <p:sldId id="711" r:id="rId50"/>
    <p:sldId id="712" r:id="rId51"/>
    <p:sldId id="707" r:id="rId52"/>
    <p:sldId id="308" r:id="rId5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666699"/>
    <a:srgbClr val="FF6600"/>
    <a:srgbClr val="E2FFC5"/>
    <a:srgbClr val="006600"/>
    <a:srgbClr val="CCECFF"/>
    <a:srgbClr val="6699FF"/>
    <a:srgbClr val="0000FF"/>
    <a:srgbClr val="CC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35420C-89CC-4CD2-AF78-A3A37BCD362B}" v="2" dt="2025-01-08T08:24:30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639" autoAdjust="0"/>
  </p:normalViewPr>
  <p:slideViewPr>
    <p:cSldViewPr snapToGrid="0">
      <p:cViewPr varScale="1">
        <p:scale>
          <a:sx n="90" d="100"/>
          <a:sy n="90" d="100"/>
        </p:scale>
        <p:origin x="224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microsoft.com/office/2015/10/relationships/revisionInfo" Target="revisionInfo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9735420C-89CC-4CD2-AF78-A3A37BCD362B}"/>
    <pc:docChg chg="custSel addSld delSld modSld modMainMaster">
      <pc:chgData name="Song Kai" userId="012566e0-30ff-4e17-bc5d-803a8d22ce41" providerId="ADAL" clId="{9735420C-89CC-4CD2-AF78-A3A37BCD362B}" dt="2025-01-08T08:33:20.689" v="7" actId="478"/>
      <pc:docMkLst>
        <pc:docMk/>
      </pc:docMkLst>
      <pc:sldChg chg="del">
        <pc:chgData name="Song Kai" userId="012566e0-30ff-4e17-bc5d-803a8d22ce41" providerId="ADAL" clId="{9735420C-89CC-4CD2-AF78-A3A37BCD362B}" dt="2025-01-08T08:24:32.346" v="6" actId="47"/>
        <pc:sldMkLst>
          <pc:docMk/>
          <pc:sldMk cId="3200698780" sldId="620"/>
        </pc:sldMkLst>
      </pc:sldChg>
      <pc:sldChg chg="delSp add mod">
        <pc:chgData name="Song Kai" userId="012566e0-30ff-4e17-bc5d-803a8d22ce41" providerId="ADAL" clId="{9735420C-89CC-4CD2-AF78-A3A37BCD362B}" dt="2025-01-08T08:33:20.689" v="7" actId="478"/>
        <pc:sldMkLst>
          <pc:docMk/>
          <pc:sldMk cId="2980677409" sldId="713"/>
        </pc:sldMkLst>
        <pc:spChg chg="del">
          <ac:chgData name="Song Kai" userId="012566e0-30ff-4e17-bc5d-803a8d22ce41" providerId="ADAL" clId="{9735420C-89CC-4CD2-AF78-A3A37BCD362B}" dt="2025-01-08T08:33:20.689" v="7" actId="478"/>
          <ac:spMkLst>
            <pc:docMk/>
            <pc:sldMk cId="2980677409" sldId="713"/>
            <ac:spMk id="9" creationId="{8422538A-9DC6-5CB6-BB79-ED8DF1667754}"/>
          </ac:spMkLst>
        </pc:spChg>
      </pc:sldChg>
      <pc:sldMasterChg chg="addSp delSp modSp mod">
        <pc:chgData name="Song Kai" userId="012566e0-30ff-4e17-bc5d-803a8d22ce41" providerId="ADAL" clId="{9735420C-89CC-4CD2-AF78-A3A37BCD362B}" dt="2025-01-08T08:24:26.912" v="4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9735420C-89CC-4CD2-AF78-A3A37BCD362B}" dt="2025-01-08T08:24:26.912" v="4" actId="478"/>
          <ac:spMkLst>
            <pc:docMk/>
            <pc:sldMasterMk cId="0" sldId="2147485087"/>
            <ac:spMk id="8" creationId="{89F5E684-4F9C-8EEA-8493-06E38B29F1FC}"/>
          </ac:spMkLst>
        </pc:spChg>
        <pc:picChg chg="mod">
          <ac:chgData name="Song Kai" userId="012566e0-30ff-4e17-bc5d-803a8d22ce41" providerId="ADAL" clId="{9735420C-89CC-4CD2-AF78-A3A37BCD362B}" dt="2025-01-08T08:24:22.702" v="3" actId="1076"/>
          <ac:picMkLst>
            <pc:docMk/>
            <pc:sldMasterMk cId="0" sldId="2147485087"/>
            <ac:picMk id="9" creationId="{34317B1D-4852-CE25-DAAA-745DF8E5BF5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3/6/2026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02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87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1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77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06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2838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86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49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738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48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393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324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323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03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130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312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31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47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751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045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618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72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864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537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131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974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487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88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016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710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577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4540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78940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4272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40581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9003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6376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49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06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77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10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38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317B1D-4852-CE25-DAAA-745DF8E5BF5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6272784"/>
            <a:ext cx="576072" cy="576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#7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MIPS</a:t>
            </a:r>
          </a:p>
          <a:p>
            <a:pPr algn="ctr"/>
            <a:r>
              <a:rPr lang="en-SG" sz="3200" dirty="0">
                <a:solidFill>
                  <a:srgbClr val="C00000"/>
                </a:solidFill>
                <a:latin typeface="Calibri" panose="020F0502020204030204" pitchFamily="34" charset="0"/>
              </a:rPr>
              <a:t>Part I: Introduction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The Components </a:t>
            </a:r>
            <a:r>
              <a:rPr lang="en-SG" sz="2800" dirty="0">
                <a:solidFill>
                  <a:srgbClr val="0000FF"/>
                </a:solidFill>
              </a:rPr>
              <a:t>(2/15)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4347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two major components in a computer</a:t>
            </a:r>
          </a:p>
          <a:p>
            <a:pPr marL="630238" lvl="1" indent="-271463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0CC"/>
                </a:solidFill>
              </a:rPr>
              <a:t>Processor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000CC"/>
                </a:solidFill>
              </a:rPr>
              <a:t>Memory</a:t>
            </a:r>
          </a:p>
          <a:p>
            <a:pPr marL="630238" lvl="1" indent="-271463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 err="1"/>
              <a:t>Input/Output</a:t>
            </a:r>
            <a:r>
              <a:rPr lang="en-US" sz="2400" dirty="0"/>
              <a:t> devices omitted in this example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E4535C9-B44F-4E7D-8611-93E1D2EDB175}"/>
              </a:ext>
            </a:extLst>
          </p:cNvPr>
          <p:cNvGrpSpPr/>
          <p:nvPr/>
        </p:nvGrpSpPr>
        <p:grpSpPr>
          <a:xfrm>
            <a:off x="5597877" y="2700248"/>
            <a:ext cx="3048000" cy="3873547"/>
            <a:chOff x="5597877" y="2700248"/>
            <a:chExt cx="3048000" cy="3873547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3AE0FDF-05FF-4EF5-9D1F-1D0B5AC55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877" y="2852647"/>
              <a:ext cx="3048000" cy="3721148"/>
            </a:xfrm>
            <a:prstGeom prst="rect">
              <a:avLst/>
            </a:prstGeom>
            <a:solidFill>
              <a:srgbClr val="FFFFCC"/>
            </a:solidFill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15">
              <a:extLst>
                <a:ext uri="{FF2B5EF4-FFF2-40B4-BE49-F238E27FC236}">
                  <a16:creationId xmlns:a16="http://schemas.microsoft.com/office/drawing/2014/main" id="{C24604BF-961C-4643-8006-1F77E2203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0791" y="2700248"/>
              <a:ext cx="1322173" cy="312906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3500" tIns="25400" rIns="63500" bIns="25400">
              <a:spAutoFit/>
            </a:bodyPr>
            <a:lstStyle/>
            <a:p>
              <a:pPr algn="ctr" eaLnBrk="0" hangingPunct="0">
                <a:lnSpc>
                  <a:spcPct val="85000"/>
                </a:lnSpc>
              </a:pPr>
              <a:r>
                <a:rPr lang="en-US" sz="2000" b="1" dirty="0">
                  <a:latin typeface="Helvetica" pitchFamily="34" charset="0"/>
                </a:rPr>
                <a:t>Memory</a:t>
              </a:r>
            </a:p>
          </p:txBody>
        </p:sp>
        <p:sp>
          <p:nvSpPr>
            <p:cNvPr id="63" name="Rounded Rectangle 14">
              <a:extLst>
                <a:ext uri="{FF2B5EF4-FFF2-40B4-BE49-F238E27FC236}">
                  <a16:creationId xmlns:a16="http://schemas.microsoft.com/office/drawing/2014/main" id="{ABED1292-81FE-47FC-895C-C83CFC92964E}"/>
                </a:ext>
              </a:extLst>
            </p:cNvPr>
            <p:cNvSpPr/>
            <p:nvPr/>
          </p:nvSpPr>
          <p:spPr>
            <a:xfrm>
              <a:off x="6016977" y="3462248"/>
              <a:ext cx="2209800" cy="1369244"/>
            </a:xfrm>
            <a:prstGeom prst="roundRect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Storage of code and data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F514A63-E563-492B-B8AB-C50FFF799622}"/>
              </a:ext>
            </a:extLst>
          </p:cNvPr>
          <p:cNvGrpSpPr/>
          <p:nvPr/>
        </p:nvGrpSpPr>
        <p:grpSpPr>
          <a:xfrm>
            <a:off x="3050326" y="3413784"/>
            <a:ext cx="2552699" cy="1189206"/>
            <a:chOff x="3086100" y="3442666"/>
            <a:chExt cx="2552699" cy="1189206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0686ED3-6774-48C5-B2F4-086D93EDEDEA}"/>
                </a:ext>
              </a:extLst>
            </p:cNvPr>
            <p:cNvSpPr/>
            <p:nvPr/>
          </p:nvSpPr>
          <p:spPr>
            <a:xfrm>
              <a:off x="3086100" y="3679372"/>
              <a:ext cx="2552699" cy="952500"/>
            </a:xfrm>
            <a:prstGeom prst="rect">
              <a:avLst/>
            </a:prstGeom>
            <a:solidFill>
              <a:srgbClr val="66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15">
              <a:extLst>
                <a:ext uri="{FF2B5EF4-FFF2-40B4-BE49-F238E27FC236}">
                  <a16:creationId xmlns:a16="http://schemas.microsoft.com/office/drawing/2014/main" id="{933C9FFB-6457-4932-A742-FAF261911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6635" y="3442666"/>
              <a:ext cx="801130" cy="312906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3500" tIns="25400" rIns="63500" bIns="25400">
              <a:spAutoFit/>
            </a:bodyPr>
            <a:lstStyle/>
            <a:p>
              <a:pPr algn="ctr" eaLnBrk="0" hangingPunct="0">
                <a:lnSpc>
                  <a:spcPct val="85000"/>
                </a:lnSpc>
              </a:pPr>
              <a:r>
                <a:rPr lang="en-US" sz="2000" b="1" dirty="0">
                  <a:latin typeface="Helvetica" pitchFamily="34" charset="0"/>
                </a:rPr>
                <a:t>Bus</a:t>
              </a:r>
            </a:p>
          </p:txBody>
        </p:sp>
        <p:sp>
          <p:nvSpPr>
            <p:cNvPr id="64" name="Rounded Rectangle 15">
              <a:extLst>
                <a:ext uri="{FF2B5EF4-FFF2-40B4-BE49-F238E27FC236}">
                  <a16:creationId xmlns:a16="http://schemas.microsoft.com/office/drawing/2014/main" id="{EB1D2840-7570-4E97-BB09-09C6DD150869}"/>
                </a:ext>
              </a:extLst>
            </p:cNvPr>
            <p:cNvSpPr/>
            <p:nvPr/>
          </p:nvSpPr>
          <p:spPr>
            <a:xfrm>
              <a:off x="3163330" y="3831772"/>
              <a:ext cx="2327704" cy="601494"/>
            </a:xfrm>
            <a:prstGeom prst="roundRect">
              <a:avLst/>
            </a:prstGeom>
            <a:solidFill>
              <a:srgbClr val="CCECFF">
                <a:alpha val="49804"/>
              </a:srgb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Bridge between the two components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1D0EDAB-6D56-44BE-8B12-1D0D89255FFA}"/>
              </a:ext>
            </a:extLst>
          </p:cNvPr>
          <p:cNvGrpSpPr/>
          <p:nvPr/>
        </p:nvGrpSpPr>
        <p:grpSpPr>
          <a:xfrm>
            <a:off x="316890" y="2810494"/>
            <a:ext cx="2697892" cy="2556753"/>
            <a:chOff x="316890" y="2810494"/>
            <a:chExt cx="2697892" cy="2556753"/>
          </a:xfrm>
        </p:grpSpPr>
        <p:sp>
          <p:nvSpPr>
            <p:cNvPr id="57" name="Rectangle 7">
              <a:extLst>
                <a:ext uri="{FF2B5EF4-FFF2-40B4-BE49-F238E27FC236}">
                  <a16:creationId xmlns:a16="http://schemas.microsoft.com/office/drawing/2014/main" id="{582FCDBC-05EC-4BEC-8548-400276BF9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90" y="2928847"/>
              <a:ext cx="2697892" cy="24384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8" name="Rectangle 15">
              <a:extLst>
                <a:ext uri="{FF2B5EF4-FFF2-40B4-BE49-F238E27FC236}">
                  <a16:creationId xmlns:a16="http://schemas.microsoft.com/office/drawing/2014/main" id="{23094F75-5C73-4CC3-9729-713565F9A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83" y="2810494"/>
              <a:ext cx="1569307" cy="312906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3500" tIns="25400" rIns="63500" bIns="25400">
              <a:spAutoFit/>
            </a:bodyPr>
            <a:lstStyle/>
            <a:p>
              <a:pPr algn="ctr" eaLnBrk="0" hangingPunct="0">
                <a:lnSpc>
                  <a:spcPct val="85000"/>
                </a:lnSpc>
              </a:pPr>
              <a:r>
                <a:rPr lang="en-US" sz="2000" b="1" dirty="0">
                  <a:latin typeface="Helvetica" pitchFamily="34" charset="0"/>
                </a:rPr>
                <a:t>Processor</a:t>
              </a:r>
            </a:p>
          </p:txBody>
        </p:sp>
        <p:sp>
          <p:nvSpPr>
            <p:cNvPr id="62" name="Rounded Rectangle 13">
              <a:extLst>
                <a:ext uri="{FF2B5EF4-FFF2-40B4-BE49-F238E27FC236}">
                  <a16:creationId xmlns:a16="http://schemas.microsoft.com/office/drawing/2014/main" id="{B6861CE5-AB4A-49A0-8B23-197159213050}"/>
                </a:ext>
              </a:extLst>
            </p:cNvPr>
            <p:cNvSpPr/>
            <p:nvPr/>
          </p:nvSpPr>
          <p:spPr>
            <a:xfrm>
              <a:off x="757118" y="3554189"/>
              <a:ext cx="1874108" cy="1066800"/>
            </a:xfrm>
            <a:prstGeom prst="roundRect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Perform computations</a:t>
              </a:r>
            </a:p>
          </p:txBody>
        </p:sp>
      </p:grpSp>
      <p:sp>
        <p:nvSpPr>
          <p:cNvPr id="22" name="Folded Corner 21"/>
          <p:cNvSpPr/>
          <p:nvPr/>
        </p:nvSpPr>
        <p:spPr>
          <a:xfrm>
            <a:off x="316889" y="5485600"/>
            <a:ext cx="4702785" cy="1088195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"Bus" is really just a data connector between memory and processor.  Memory is typically simply a RAM.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94036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The Code in Action </a:t>
            </a:r>
            <a:r>
              <a:rPr lang="en-SG" sz="2800" dirty="0">
                <a:solidFill>
                  <a:srgbClr val="0000FF"/>
                </a:solidFill>
              </a:rPr>
              <a:t>(3/15)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code and data reside in memory</a:t>
            </a:r>
          </a:p>
          <a:p>
            <a:pPr marL="630238" lvl="1" indent="-355600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Transferred into the processor during execution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852647"/>
            <a:ext cx="3048000" cy="3721148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700248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3287275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439D6A2-215F-489A-9BFE-977F5C6B71AF}"/>
              </a:ext>
            </a:extLst>
          </p:cNvPr>
          <p:cNvSpPr/>
          <p:nvPr/>
        </p:nvSpPr>
        <p:spPr>
          <a:xfrm>
            <a:off x="5628769" y="5039875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EAB3138-5B76-4A31-93B9-A416B6A9FD5E}"/>
              </a:ext>
            </a:extLst>
          </p:cNvPr>
          <p:cNvSpPr/>
          <p:nvPr/>
        </p:nvSpPr>
        <p:spPr>
          <a:xfrm>
            <a:off x="5628769" y="5344675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55B426DC-99F0-4F1E-9D63-18EF2C2F8786}"/>
              </a:ext>
            </a:extLst>
          </p:cNvPr>
          <p:cNvSpPr/>
          <p:nvPr/>
        </p:nvSpPr>
        <p:spPr>
          <a:xfrm>
            <a:off x="447169" y="336347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046E6F9-AE44-4154-84D0-4809539D9A6E}"/>
              </a:ext>
            </a:extLst>
          </p:cNvPr>
          <p:cNvSpPr/>
          <p:nvPr/>
        </p:nvSpPr>
        <p:spPr>
          <a:xfrm>
            <a:off x="1209169" y="3363475"/>
            <a:ext cx="1600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3907F77-EC32-4DFE-8514-4BD34973F469}"/>
              </a:ext>
            </a:extLst>
          </p:cNvPr>
          <p:cNvCxnSpPr>
            <a:endCxn id="52" idx="3"/>
          </p:cNvCxnSpPr>
          <p:nvPr/>
        </p:nvCxnSpPr>
        <p:spPr>
          <a:xfrm flipH="1" flipV="1">
            <a:off x="2809369" y="3515875"/>
            <a:ext cx="533400" cy="45720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86F6E61-D4F8-4779-987C-DEC9E5B78D68}"/>
              </a:ext>
            </a:extLst>
          </p:cNvPr>
          <p:cNvCxnSpPr/>
          <p:nvPr/>
        </p:nvCxnSpPr>
        <p:spPr>
          <a:xfrm>
            <a:off x="3342769" y="3973075"/>
            <a:ext cx="24384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CBA56C8-F0D5-49BE-828D-C9E65C437E5F}"/>
              </a:ext>
            </a:extLst>
          </p:cNvPr>
          <p:cNvCxnSpPr/>
          <p:nvPr/>
        </p:nvCxnSpPr>
        <p:spPr>
          <a:xfrm flipH="1">
            <a:off x="5781169" y="3668275"/>
            <a:ext cx="381000" cy="3048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Flowchart: Manual Operation 65">
            <a:extLst>
              <a:ext uri="{FF2B5EF4-FFF2-40B4-BE49-F238E27FC236}">
                <a16:creationId xmlns:a16="http://schemas.microsoft.com/office/drawing/2014/main" id="{362FE42C-E988-4000-A203-AF2E477737AD}"/>
              </a:ext>
            </a:extLst>
          </p:cNvPr>
          <p:cNvSpPr/>
          <p:nvPr/>
        </p:nvSpPr>
        <p:spPr>
          <a:xfrm rot="16200000">
            <a:off x="1323470" y="42397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F7629CA-039F-4C01-95C5-288C810E9CAF}"/>
              </a:ext>
            </a:extLst>
          </p:cNvPr>
          <p:cNvCxnSpPr>
            <a:stCxn id="48" idx="3"/>
          </p:cNvCxnSpPr>
          <p:nvPr/>
        </p:nvCxnSpPr>
        <p:spPr>
          <a:xfrm flipH="1" flipV="1">
            <a:off x="5781169" y="4125475"/>
            <a:ext cx="381000" cy="10668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B616873-3FA4-4EA4-8564-BBA556D23795}"/>
              </a:ext>
            </a:extLst>
          </p:cNvPr>
          <p:cNvCxnSpPr/>
          <p:nvPr/>
        </p:nvCxnSpPr>
        <p:spPr>
          <a:xfrm>
            <a:off x="2885569" y="4125475"/>
            <a:ext cx="28956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urved Connector 66">
            <a:extLst>
              <a:ext uri="{FF2B5EF4-FFF2-40B4-BE49-F238E27FC236}">
                <a16:creationId xmlns:a16="http://schemas.microsoft.com/office/drawing/2014/main" id="{D328BAEF-7C01-4CAD-B517-75B5F072F83D}"/>
              </a:ext>
            </a:extLst>
          </p:cNvPr>
          <p:cNvCxnSpPr/>
          <p:nvPr/>
        </p:nvCxnSpPr>
        <p:spPr>
          <a:xfrm rot="10800000" flipV="1">
            <a:off x="1513969" y="3896875"/>
            <a:ext cx="533400" cy="381000"/>
          </a:xfrm>
          <a:prstGeom prst="curvedConnector3">
            <a:avLst>
              <a:gd name="adj1" fmla="val 150270"/>
            </a:avLst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4287D62-B8D6-4085-BB9E-FBD19D9D55A1}"/>
              </a:ext>
            </a:extLst>
          </p:cNvPr>
          <p:cNvCxnSpPr/>
          <p:nvPr/>
        </p:nvCxnSpPr>
        <p:spPr>
          <a:xfrm flipH="1" flipV="1">
            <a:off x="2047369" y="3896875"/>
            <a:ext cx="838200" cy="2286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F9743A1-0FE4-44D7-B037-623E4F866C18}"/>
              </a:ext>
            </a:extLst>
          </p:cNvPr>
          <p:cNvCxnSpPr>
            <a:endCxn id="72" idx="2"/>
          </p:cNvCxnSpPr>
          <p:nvPr/>
        </p:nvCxnSpPr>
        <p:spPr>
          <a:xfrm>
            <a:off x="2047369" y="4506475"/>
            <a:ext cx="4191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BCDA0B1C-5E1C-458B-9AEC-61002EEC4A91}"/>
              </a:ext>
            </a:extLst>
          </p:cNvPr>
          <p:cNvSpPr/>
          <p:nvPr/>
        </p:nvSpPr>
        <p:spPr>
          <a:xfrm>
            <a:off x="2047369" y="4201675"/>
            <a:ext cx="838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res+i</a:t>
            </a:r>
            <a:endParaRPr lang="en-US" sz="1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F166A77-6D78-4F45-A3D5-FC0E895E834D}"/>
              </a:ext>
            </a:extLst>
          </p:cNvPr>
          <p:cNvCxnSpPr>
            <a:stCxn id="49" idx="0"/>
          </p:cNvCxnSpPr>
          <p:nvPr/>
        </p:nvCxnSpPr>
        <p:spPr>
          <a:xfrm flipH="1" flipV="1">
            <a:off x="5628769" y="4354075"/>
            <a:ext cx="266700" cy="9906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730A1B4-2A70-45B3-9886-70A77E643E33}"/>
              </a:ext>
            </a:extLst>
          </p:cNvPr>
          <p:cNvCxnSpPr/>
          <p:nvPr/>
        </p:nvCxnSpPr>
        <p:spPr>
          <a:xfrm>
            <a:off x="2885569" y="4354075"/>
            <a:ext cx="27432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39079D4-1DDF-496B-898F-BFA72AF2D297}"/>
              </a:ext>
            </a:extLst>
          </p:cNvPr>
          <p:cNvCxnSpPr>
            <a:stCxn id="49" idx="0"/>
            <a:endCxn id="49" idx="3"/>
          </p:cNvCxnSpPr>
          <p:nvPr/>
        </p:nvCxnSpPr>
        <p:spPr>
          <a:xfrm>
            <a:off x="5895469" y="5344675"/>
            <a:ext cx="266700" cy="1524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8263FB7-7811-4C3B-9ACC-C7519FB89D75}"/>
              </a:ext>
            </a:extLst>
          </p:cNvPr>
          <p:cNvCxnSpPr/>
          <p:nvPr/>
        </p:nvCxnSpPr>
        <p:spPr>
          <a:xfrm flipH="1">
            <a:off x="2504569" y="4354075"/>
            <a:ext cx="381000" cy="6096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69">
            <a:extLst>
              <a:ext uri="{FF2B5EF4-FFF2-40B4-BE49-F238E27FC236}">
                <a16:creationId xmlns:a16="http://schemas.microsoft.com/office/drawing/2014/main" id="{7A410277-0CC9-4204-A93E-DFD8FBFA1460}"/>
              </a:ext>
            </a:extLst>
          </p:cNvPr>
          <p:cNvCxnSpPr/>
          <p:nvPr/>
        </p:nvCxnSpPr>
        <p:spPr>
          <a:xfrm rot="10800000">
            <a:off x="1513969" y="4735075"/>
            <a:ext cx="457200" cy="304800"/>
          </a:xfrm>
          <a:prstGeom prst="curvedConnector3">
            <a:avLst>
              <a:gd name="adj1" fmla="val 151887"/>
            </a:avLst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BD7A269-A750-44E5-9111-CC9D605FD0D8}"/>
              </a:ext>
            </a:extLst>
          </p:cNvPr>
          <p:cNvCxnSpPr/>
          <p:nvPr/>
        </p:nvCxnSpPr>
        <p:spPr>
          <a:xfrm flipH="1">
            <a:off x="1971169" y="4963675"/>
            <a:ext cx="533400" cy="762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5410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564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Memory Access is Slow! </a:t>
            </a:r>
            <a:r>
              <a:rPr lang="en-SG" sz="2800" dirty="0">
                <a:solidFill>
                  <a:srgbClr val="0000FF"/>
                </a:solidFill>
              </a:rPr>
              <a:t>(4/15)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To avoid frequent access of memory</a:t>
            </a:r>
          </a:p>
          <a:p>
            <a:pPr marL="630238" lvl="1" indent="-355600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Provide temporary storage for values in the processor (known as </a:t>
            </a:r>
            <a:r>
              <a:rPr lang="en-US" sz="2400" b="1" dirty="0">
                <a:solidFill>
                  <a:srgbClr val="0000CC"/>
                </a:solidFill>
              </a:rPr>
              <a:t>registers</a:t>
            </a:r>
            <a:r>
              <a:rPr lang="en-US" sz="2400" dirty="0"/>
              <a:t>)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852647"/>
            <a:ext cx="3048000" cy="3721148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700248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3287275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416926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8" name="Flowchart: Manual Operation 57">
            <a:extLst>
              <a:ext uri="{FF2B5EF4-FFF2-40B4-BE49-F238E27FC236}">
                <a16:creationId xmlns:a16="http://schemas.microsoft.com/office/drawing/2014/main" id="{C58F5CF2-5DF4-4C69-B849-D8B445A46BD5}"/>
              </a:ext>
            </a:extLst>
          </p:cNvPr>
          <p:cNvSpPr/>
          <p:nvPr/>
        </p:nvSpPr>
        <p:spPr>
          <a:xfrm rot="16200000">
            <a:off x="1891367" y="4169123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4874BD9-CABE-465D-8240-9D344266262D}"/>
              </a:ext>
            </a:extLst>
          </p:cNvPr>
          <p:cNvCxnSpPr/>
          <p:nvPr/>
        </p:nvCxnSpPr>
        <p:spPr>
          <a:xfrm>
            <a:off x="1777066" y="46644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FFF5BBA-2A79-4C27-8DEC-F0A08DA64E5D}"/>
              </a:ext>
            </a:extLst>
          </p:cNvPr>
          <p:cNvCxnSpPr/>
          <p:nvPr/>
        </p:nvCxnSpPr>
        <p:spPr>
          <a:xfrm>
            <a:off x="2615266" y="44358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AA85692-AC77-485E-BE67-CD10FA2D4F0E}"/>
              </a:ext>
            </a:extLst>
          </p:cNvPr>
          <p:cNvCxnSpPr/>
          <p:nvPr/>
        </p:nvCxnSpPr>
        <p:spPr>
          <a:xfrm>
            <a:off x="1777066" y="42072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2864B9A-20C1-4768-87DA-3C32A64462BF}"/>
              </a:ext>
            </a:extLst>
          </p:cNvPr>
          <p:cNvSpPr/>
          <p:nvPr/>
        </p:nvSpPr>
        <p:spPr>
          <a:xfrm>
            <a:off x="329266" y="3597623"/>
            <a:ext cx="1353084" cy="15304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928692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Memory Instruction </a:t>
            </a:r>
            <a:r>
              <a:rPr lang="en-SG" sz="2800" dirty="0">
                <a:solidFill>
                  <a:srgbClr val="0000FF"/>
                </a:solidFill>
              </a:rPr>
              <a:t>(5/15)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Need instruction to move data into registers</a:t>
            </a:r>
          </a:p>
          <a:p>
            <a:pPr marL="630238" lvl="1" indent="-355600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Also to move data from registers to memory later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83185"/>
            <a:ext cx="1469054" cy="314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8" name="Flowchart: Manual Operation 57">
            <a:extLst>
              <a:ext uri="{FF2B5EF4-FFF2-40B4-BE49-F238E27FC236}">
                <a16:creationId xmlns:a16="http://schemas.microsoft.com/office/drawing/2014/main" id="{C58F5CF2-5DF4-4C69-B849-D8B445A46BD5}"/>
              </a:ext>
            </a:extLst>
          </p:cNvPr>
          <p:cNvSpPr/>
          <p:nvPr/>
        </p:nvSpPr>
        <p:spPr>
          <a:xfrm rot="16200000">
            <a:off x="1891367" y="4169123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4874BD9-CABE-465D-8240-9D344266262D}"/>
              </a:ext>
            </a:extLst>
          </p:cNvPr>
          <p:cNvCxnSpPr/>
          <p:nvPr/>
        </p:nvCxnSpPr>
        <p:spPr>
          <a:xfrm>
            <a:off x="1777066" y="46644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FFF5BBA-2A79-4C27-8DEC-F0A08DA64E5D}"/>
              </a:ext>
            </a:extLst>
          </p:cNvPr>
          <p:cNvCxnSpPr/>
          <p:nvPr/>
        </p:nvCxnSpPr>
        <p:spPr>
          <a:xfrm>
            <a:off x="2615266" y="44358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AA85692-AC77-485E-BE67-CD10FA2D4F0E}"/>
              </a:ext>
            </a:extLst>
          </p:cNvPr>
          <p:cNvCxnSpPr/>
          <p:nvPr/>
        </p:nvCxnSpPr>
        <p:spPr>
          <a:xfrm>
            <a:off x="1777066" y="42072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820AD7F-C509-48EC-9B6E-27A5E0266CD6}"/>
              </a:ext>
            </a:extLst>
          </p:cNvPr>
          <p:cNvGrpSpPr/>
          <p:nvPr/>
        </p:nvGrpSpPr>
        <p:grpSpPr>
          <a:xfrm>
            <a:off x="1484965" y="3805110"/>
            <a:ext cx="4661757" cy="1295400"/>
            <a:chOff x="1676400" y="3657600"/>
            <a:chExt cx="4724400" cy="129540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8657255-FDE7-4E8F-902A-6F53CC7012D5}"/>
                </a:ext>
              </a:extLst>
            </p:cNvPr>
            <p:cNvCxnSpPr/>
            <p:nvPr/>
          </p:nvCxnSpPr>
          <p:spPr>
            <a:xfrm flipH="1" flipV="1">
              <a:off x="6019800" y="3886200"/>
              <a:ext cx="381000" cy="10668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D5E91ED-9255-4810-96EB-0C9657540F6F}"/>
                </a:ext>
              </a:extLst>
            </p:cNvPr>
            <p:cNvCxnSpPr/>
            <p:nvPr/>
          </p:nvCxnSpPr>
          <p:spPr>
            <a:xfrm>
              <a:off x="3124200" y="3886200"/>
              <a:ext cx="28956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urved Connector 45">
              <a:extLst>
                <a:ext uri="{FF2B5EF4-FFF2-40B4-BE49-F238E27FC236}">
                  <a16:creationId xmlns:a16="http://schemas.microsoft.com/office/drawing/2014/main" id="{B60598D1-4FB4-42C7-A0ED-BA632B425CEC}"/>
                </a:ext>
              </a:extLst>
            </p:cNvPr>
            <p:cNvCxnSpPr/>
            <p:nvPr/>
          </p:nvCxnSpPr>
          <p:spPr>
            <a:xfrm rot="10800000" flipV="1">
              <a:off x="1676400" y="3657600"/>
              <a:ext cx="609600" cy="228600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4BEEED6-969E-4320-997C-F8BF7BDA8401}"/>
                </a:ext>
              </a:extLst>
            </p:cNvPr>
            <p:cNvCxnSpPr/>
            <p:nvPr/>
          </p:nvCxnSpPr>
          <p:spPr>
            <a:xfrm flipH="1" flipV="1">
              <a:off x="2286000" y="3657600"/>
              <a:ext cx="838200" cy="2286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84E69-44E1-4F98-8608-6B396B2F2761}"/>
              </a:ext>
            </a:extLst>
          </p:cNvPr>
          <p:cNvSpPr/>
          <p:nvPr/>
        </p:nvSpPr>
        <p:spPr>
          <a:xfrm>
            <a:off x="868589" y="39024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rgbClr val="C00000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585678A-1E7F-4F3D-A58A-716D9BBA746B}"/>
              </a:ext>
            </a:extLst>
          </p:cNvPr>
          <p:cNvSpPr txBox="1"/>
          <p:nvPr/>
        </p:nvSpPr>
        <p:spPr>
          <a:xfrm>
            <a:off x="385143" y="5406855"/>
            <a:ext cx="4930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/>
              <a:t>Moving data from memory into a register – </a:t>
            </a:r>
            <a:r>
              <a:rPr lang="en-SG" sz="2000" dirty="0">
                <a:solidFill>
                  <a:srgbClr val="0000CC"/>
                </a:solidFill>
              </a:rPr>
              <a:t>load</a:t>
            </a:r>
          </a:p>
          <a:p>
            <a:r>
              <a:rPr lang="en-SG" sz="2000" dirty="0"/>
              <a:t>Moving data from a register into memory – </a:t>
            </a:r>
            <a:r>
              <a:rPr lang="en-SG" sz="2000" dirty="0">
                <a:solidFill>
                  <a:srgbClr val="0000CC"/>
                </a:solidFill>
              </a:rPr>
              <a:t>store</a:t>
            </a:r>
            <a:r>
              <a:rPr lang="en-SG" sz="2000" dirty="0"/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08F60E5E-0225-48A5-9ADF-590A2E96D412}"/>
              </a:ext>
            </a:extLst>
          </p:cNvPr>
          <p:cNvSpPr/>
          <p:nvPr/>
        </p:nvSpPr>
        <p:spPr>
          <a:xfrm>
            <a:off x="5912779" y="2832455"/>
            <a:ext cx="2242680" cy="7596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4B7F6EB-B15E-4742-BF08-BD4AE60F6921}"/>
              </a:ext>
            </a:extLst>
          </p:cNvPr>
          <p:cNvSpPr/>
          <p:nvPr/>
        </p:nvSpPr>
        <p:spPr>
          <a:xfrm>
            <a:off x="1250016" y="3287275"/>
            <a:ext cx="1447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rgbClr val="C00000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142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4" grpId="0"/>
      <p:bldP spid="75" grpId="0" animBg="1"/>
      <p:bldP spid="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Memory Instruction </a:t>
            </a:r>
            <a:r>
              <a:rPr lang="en-SG" sz="2800" dirty="0">
                <a:solidFill>
                  <a:srgbClr val="0000FF"/>
                </a:solidFill>
              </a:rPr>
              <a:t>(6/15)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Need instruction to move data into registers</a:t>
            </a:r>
          </a:p>
          <a:p>
            <a:pPr marL="630238" lvl="1" indent="-355600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Also to move data from registers to memory later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8" name="Flowchart: Manual Operation 57">
            <a:extLst>
              <a:ext uri="{FF2B5EF4-FFF2-40B4-BE49-F238E27FC236}">
                <a16:creationId xmlns:a16="http://schemas.microsoft.com/office/drawing/2014/main" id="{C58F5CF2-5DF4-4C69-B849-D8B445A46BD5}"/>
              </a:ext>
            </a:extLst>
          </p:cNvPr>
          <p:cNvSpPr/>
          <p:nvPr/>
        </p:nvSpPr>
        <p:spPr>
          <a:xfrm rot="16200000">
            <a:off x="1891367" y="4169123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4874BD9-CABE-465D-8240-9D344266262D}"/>
              </a:ext>
            </a:extLst>
          </p:cNvPr>
          <p:cNvCxnSpPr/>
          <p:nvPr/>
        </p:nvCxnSpPr>
        <p:spPr>
          <a:xfrm>
            <a:off x="1777066" y="46644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FFF5BBA-2A79-4C27-8DEC-F0A08DA64E5D}"/>
              </a:ext>
            </a:extLst>
          </p:cNvPr>
          <p:cNvCxnSpPr/>
          <p:nvPr/>
        </p:nvCxnSpPr>
        <p:spPr>
          <a:xfrm>
            <a:off x="2615266" y="44358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AA85692-AC77-485E-BE67-CD10FA2D4F0E}"/>
              </a:ext>
            </a:extLst>
          </p:cNvPr>
          <p:cNvCxnSpPr/>
          <p:nvPr/>
        </p:nvCxnSpPr>
        <p:spPr>
          <a:xfrm>
            <a:off x="1777066" y="4207223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84E69-44E1-4F98-8608-6B396B2F2761}"/>
              </a:ext>
            </a:extLst>
          </p:cNvPr>
          <p:cNvSpPr/>
          <p:nvPr/>
        </p:nvSpPr>
        <p:spPr>
          <a:xfrm>
            <a:off x="868589" y="39024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rgbClr val="C00000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585678A-1E7F-4F3D-A58A-716D9BBA746B}"/>
              </a:ext>
            </a:extLst>
          </p:cNvPr>
          <p:cNvSpPr txBox="1"/>
          <p:nvPr/>
        </p:nvSpPr>
        <p:spPr>
          <a:xfrm>
            <a:off x="385143" y="5406855"/>
            <a:ext cx="4930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/>
              <a:t>Moving data from memory into a register – </a:t>
            </a:r>
            <a:r>
              <a:rPr lang="en-SG" sz="2000" dirty="0">
                <a:solidFill>
                  <a:srgbClr val="0000CC"/>
                </a:solidFill>
              </a:rPr>
              <a:t>load</a:t>
            </a:r>
          </a:p>
          <a:p>
            <a:r>
              <a:rPr lang="en-SG" sz="2000" dirty="0"/>
              <a:t>Moving data from a register into memory – </a:t>
            </a:r>
            <a:r>
              <a:rPr lang="en-SG" sz="2000" dirty="0">
                <a:solidFill>
                  <a:srgbClr val="0000CC"/>
                </a:solidFill>
              </a:rPr>
              <a:t>store</a:t>
            </a:r>
            <a:r>
              <a:rPr lang="en-SG" sz="2000" dirty="0"/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08F60E5E-0225-48A5-9ADF-590A2E96D412}"/>
              </a:ext>
            </a:extLst>
          </p:cNvPr>
          <p:cNvSpPr/>
          <p:nvPr/>
        </p:nvSpPr>
        <p:spPr>
          <a:xfrm>
            <a:off x="5912779" y="2832455"/>
            <a:ext cx="2242680" cy="7596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20A2CC3-5D6D-40E3-BCC2-418027496894}"/>
              </a:ext>
            </a:extLst>
          </p:cNvPr>
          <p:cNvGrpSpPr/>
          <p:nvPr/>
        </p:nvGrpSpPr>
        <p:grpSpPr>
          <a:xfrm>
            <a:off x="1495455" y="3919411"/>
            <a:ext cx="4593259" cy="1527001"/>
            <a:chOff x="1745818" y="3425999"/>
            <a:chExt cx="4654982" cy="1527001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A0DA4A9-CE37-492D-8902-9F847D6ED0E5}"/>
                </a:ext>
              </a:extLst>
            </p:cNvPr>
            <p:cNvCxnSpPr/>
            <p:nvPr/>
          </p:nvCxnSpPr>
          <p:spPr>
            <a:xfrm flipH="1" flipV="1">
              <a:off x="6019800" y="3886200"/>
              <a:ext cx="381000" cy="10668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6D6CA139-6B8D-4BD3-906E-A42FF591EF13}"/>
                </a:ext>
              </a:extLst>
            </p:cNvPr>
            <p:cNvCxnSpPr>
              <a:cxnSpLocks/>
            </p:cNvCxnSpPr>
            <p:nvPr/>
          </p:nvCxnSpPr>
          <p:spPr>
            <a:xfrm>
              <a:off x="3579641" y="3866211"/>
              <a:ext cx="2440159" cy="1998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urved Connector 45">
              <a:extLst>
                <a:ext uri="{FF2B5EF4-FFF2-40B4-BE49-F238E27FC236}">
                  <a16:creationId xmlns:a16="http://schemas.microsoft.com/office/drawing/2014/main" id="{49994F56-05CB-4F19-8D43-EAA89CF0C819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745818" y="3445601"/>
              <a:ext cx="570795" cy="338861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DA858613-AE9D-4CB0-B341-ED5C94F1EB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63609" y="3425999"/>
              <a:ext cx="1207889" cy="450206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626E08DA-435C-420C-89A1-1BEC89A04384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B4E223E-9C59-4C22-A0DE-750D7FDA17AA}"/>
              </a:ext>
            </a:extLst>
          </p:cNvPr>
          <p:cNvSpPr/>
          <p:nvPr/>
        </p:nvSpPr>
        <p:spPr>
          <a:xfrm>
            <a:off x="1250017" y="3275799"/>
            <a:ext cx="1564304" cy="316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C00000"/>
                </a:solidFill>
              </a:rPr>
              <a:t>r1  </a:t>
            </a:r>
            <a:r>
              <a:rPr lang="en-US" sz="1600" b="1" dirty="0">
                <a:solidFill>
                  <a:srgbClr val="C00000"/>
                </a:solidFill>
                <a:sym typeface="Wingdings" pitchFamily="2" charset="2"/>
              </a:rPr>
              <a:t> load res</a:t>
            </a:r>
            <a:endParaRPr lang="en-US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487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Reg-to-Reg Arithmetic </a:t>
            </a:r>
            <a:r>
              <a:rPr lang="en-SG" sz="2800" dirty="0">
                <a:solidFill>
                  <a:srgbClr val="0000FF"/>
                </a:solidFill>
              </a:rPr>
              <a:t>(7/15)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Arithmetic operations can now work directly on registers only (much faster!)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84E69-44E1-4F98-8608-6B396B2F2761}"/>
              </a:ext>
            </a:extLst>
          </p:cNvPr>
          <p:cNvSpPr/>
          <p:nvPr/>
        </p:nvSpPr>
        <p:spPr>
          <a:xfrm>
            <a:off x="868589" y="39024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26E08DA-435C-420C-89A1-1BEC89A04384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D8816B0-6BD7-4B80-9D65-A8AA6FD53463}"/>
              </a:ext>
            </a:extLst>
          </p:cNvPr>
          <p:cNvSpPr/>
          <p:nvPr/>
        </p:nvSpPr>
        <p:spPr>
          <a:xfrm>
            <a:off x="1250016" y="3295667"/>
            <a:ext cx="1524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3ABCDF8-BEC3-4EAA-87DE-5FCBAB16E49B}"/>
              </a:ext>
            </a:extLst>
          </p:cNvPr>
          <p:cNvSpPr/>
          <p:nvPr/>
        </p:nvSpPr>
        <p:spPr>
          <a:xfrm>
            <a:off x="862759" y="4212892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4B4AC76-F1AD-4B65-9022-3501F18FA0CE}"/>
              </a:ext>
            </a:extLst>
          </p:cNvPr>
          <p:cNvCxnSpPr/>
          <p:nvPr/>
        </p:nvCxnSpPr>
        <p:spPr>
          <a:xfrm>
            <a:off x="1500145" y="4375640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229E3F86-FB0B-4A79-AC46-9B1E3C0192F1}"/>
              </a:ext>
            </a:extLst>
          </p:cNvPr>
          <p:cNvCxnSpPr/>
          <p:nvPr/>
        </p:nvCxnSpPr>
        <p:spPr>
          <a:xfrm>
            <a:off x="1500145" y="4049275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3A37F087-E6E3-4F76-A29B-421BE1EBA57D}"/>
              </a:ext>
            </a:extLst>
          </p:cNvPr>
          <p:cNvGrpSpPr/>
          <p:nvPr/>
        </p:nvGrpSpPr>
        <p:grpSpPr>
          <a:xfrm>
            <a:off x="1185849" y="4206098"/>
            <a:ext cx="1752599" cy="533400"/>
            <a:chOff x="2953532" y="5136910"/>
            <a:chExt cx="1752599" cy="533400"/>
          </a:xfrm>
        </p:grpSpPr>
        <p:cxnSp>
          <p:nvCxnSpPr>
            <p:cNvPr id="91" name="Curved Connector 53">
              <a:extLst>
                <a:ext uri="{FF2B5EF4-FFF2-40B4-BE49-F238E27FC236}">
                  <a16:creationId xmlns:a16="http://schemas.microsoft.com/office/drawing/2014/main" id="{5DF83D86-8582-4D2E-B6BA-7A429F540D3E}"/>
                </a:ext>
              </a:extLst>
            </p:cNvPr>
            <p:cNvCxnSpPr>
              <a:cxnSpLocks/>
              <a:stCxn id="92" idx="2"/>
            </p:cNvCxnSpPr>
            <p:nvPr/>
          </p:nvCxnSpPr>
          <p:spPr>
            <a:xfrm rot="10800000">
              <a:off x="2953532" y="5441710"/>
              <a:ext cx="1305747" cy="224586"/>
            </a:xfrm>
            <a:prstGeom prst="curvedConnector4">
              <a:avLst>
                <a:gd name="adj1" fmla="val 26261"/>
                <a:gd name="adj2" fmla="val -36357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Arc 91">
              <a:extLst>
                <a:ext uri="{FF2B5EF4-FFF2-40B4-BE49-F238E27FC236}">
                  <a16:creationId xmlns:a16="http://schemas.microsoft.com/office/drawing/2014/main" id="{DACE8637-CB4D-4482-A991-1B2A7543D96A}"/>
                </a:ext>
              </a:extLst>
            </p:cNvPr>
            <p:cNvSpPr/>
            <p:nvPr/>
          </p:nvSpPr>
          <p:spPr>
            <a:xfrm>
              <a:off x="3944131" y="5136910"/>
              <a:ext cx="762000" cy="533400"/>
            </a:xfrm>
            <a:prstGeom prst="arc">
              <a:avLst>
                <a:gd name="adj1" fmla="val 16357435"/>
                <a:gd name="adj2" fmla="val 6244405"/>
              </a:avLst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05308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Reg-to-Reg Arithmetic </a:t>
            </a:r>
            <a:r>
              <a:rPr lang="en-SG" sz="2800" dirty="0">
                <a:solidFill>
                  <a:srgbClr val="0000FF"/>
                </a:solidFill>
              </a:rPr>
              <a:t>(8/15)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Sometimes, arithmetic operation uses a </a:t>
            </a:r>
            <a:r>
              <a:rPr lang="en-US" sz="2800" dirty="0">
                <a:solidFill>
                  <a:srgbClr val="0000CC"/>
                </a:solidFill>
              </a:rPr>
              <a:t>constant </a:t>
            </a:r>
            <a:r>
              <a:rPr lang="en-US" sz="2800" dirty="0"/>
              <a:t>value instead of register value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84E69-44E1-4F98-8608-6B396B2F2761}"/>
              </a:ext>
            </a:extLst>
          </p:cNvPr>
          <p:cNvSpPr/>
          <p:nvPr/>
        </p:nvSpPr>
        <p:spPr>
          <a:xfrm>
            <a:off x="868589" y="39024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26E08DA-435C-420C-89A1-1BEC89A04384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D8816B0-6BD7-4B80-9D65-A8AA6FD53463}"/>
              </a:ext>
            </a:extLst>
          </p:cNvPr>
          <p:cNvSpPr/>
          <p:nvPr/>
        </p:nvSpPr>
        <p:spPr>
          <a:xfrm>
            <a:off x="1229231" y="3295596"/>
            <a:ext cx="1524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229E3F86-FB0B-4A79-AC46-9B1E3C0192F1}"/>
              </a:ext>
            </a:extLst>
          </p:cNvPr>
          <p:cNvCxnSpPr/>
          <p:nvPr/>
        </p:nvCxnSpPr>
        <p:spPr>
          <a:xfrm>
            <a:off x="1500145" y="4049275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DA926A4-DD0A-47CF-AD09-F91D251DD5BF}"/>
              </a:ext>
            </a:extLst>
          </p:cNvPr>
          <p:cNvGrpSpPr/>
          <p:nvPr/>
        </p:nvGrpSpPr>
        <p:grpSpPr>
          <a:xfrm>
            <a:off x="1585023" y="4348528"/>
            <a:ext cx="457200" cy="304800"/>
            <a:chOff x="1585023" y="4348528"/>
            <a:chExt cx="457200" cy="304800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E13EF7BE-F7D2-47A4-94CD-82A80BAE7FDB}"/>
                </a:ext>
              </a:extLst>
            </p:cNvPr>
            <p:cNvCxnSpPr/>
            <p:nvPr/>
          </p:nvCxnSpPr>
          <p:spPr>
            <a:xfrm>
              <a:off x="1813623" y="4500928"/>
              <a:ext cx="2286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A2FEC9A-AA70-4A75-9C74-144689699642}"/>
                </a:ext>
              </a:extLst>
            </p:cNvPr>
            <p:cNvSpPr/>
            <p:nvPr/>
          </p:nvSpPr>
          <p:spPr>
            <a:xfrm>
              <a:off x="1585023" y="4348528"/>
              <a:ext cx="3048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38DE3AA-FB6B-437A-A11F-44F058BC5492}"/>
              </a:ext>
            </a:extLst>
          </p:cNvPr>
          <p:cNvGrpSpPr/>
          <p:nvPr/>
        </p:nvGrpSpPr>
        <p:grpSpPr>
          <a:xfrm>
            <a:off x="1373163" y="3668275"/>
            <a:ext cx="1562101" cy="533400"/>
            <a:chOff x="1371600" y="3505200"/>
            <a:chExt cx="1752600" cy="533400"/>
          </a:xfrm>
        </p:grpSpPr>
        <p:cxnSp>
          <p:nvCxnSpPr>
            <p:cNvPr id="53" name="Curved Connector 53">
              <a:extLst>
                <a:ext uri="{FF2B5EF4-FFF2-40B4-BE49-F238E27FC236}">
                  <a16:creationId xmlns:a16="http://schemas.microsoft.com/office/drawing/2014/main" id="{1CB233A6-0D44-459D-B1C7-AF4652513E46}"/>
                </a:ext>
              </a:extLst>
            </p:cNvPr>
            <p:cNvCxnSpPr/>
            <p:nvPr/>
          </p:nvCxnSpPr>
          <p:spPr>
            <a:xfrm rot="10800000" flipV="1">
              <a:off x="1371600" y="3505200"/>
              <a:ext cx="1381948" cy="228600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Arc 53">
              <a:extLst>
                <a:ext uri="{FF2B5EF4-FFF2-40B4-BE49-F238E27FC236}">
                  <a16:creationId xmlns:a16="http://schemas.microsoft.com/office/drawing/2014/main" id="{E39AC50D-3386-4258-BB1E-5986B4E654F4}"/>
                </a:ext>
              </a:extLst>
            </p:cNvPr>
            <p:cNvSpPr/>
            <p:nvPr/>
          </p:nvSpPr>
          <p:spPr>
            <a:xfrm>
              <a:off x="2362200" y="3505200"/>
              <a:ext cx="762000" cy="533400"/>
            </a:xfrm>
            <a:prstGeom prst="arc">
              <a:avLst>
                <a:gd name="adj1" fmla="val 16357435"/>
                <a:gd name="adj2" fmla="val 6244405"/>
              </a:avLst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A56FE59B-5087-4394-BFB4-AF807A59B877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464024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Execution Sequence </a:t>
            </a:r>
            <a:r>
              <a:rPr lang="en-SG" sz="2800" dirty="0">
                <a:solidFill>
                  <a:srgbClr val="0000FF"/>
                </a:solidFill>
              </a:rPr>
              <a:t>(9/15)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172"/>
            <a:ext cx="8229600" cy="1447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is executed sequentially by default</a:t>
            </a:r>
          </a:p>
          <a:p>
            <a:pPr marL="633095" lvl="1" indent="-358775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do we “repeat” or “make a choice”?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13EF7BE-F7D2-47A4-94CD-82A80BAE7FDB}"/>
              </a:ext>
            </a:extLst>
          </p:cNvPr>
          <p:cNvCxnSpPr/>
          <p:nvPr/>
        </p:nvCxnSpPr>
        <p:spPr>
          <a:xfrm>
            <a:off x="1813623" y="4500928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92B8E52-6920-44FE-8B18-BEC8C707C617}"/>
              </a:ext>
            </a:extLst>
          </p:cNvPr>
          <p:cNvCxnSpPr/>
          <p:nvPr/>
        </p:nvCxnSpPr>
        <p:spPr>
          <a:xfrm>
            <a:off x="1813623" y="4120306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EFBF700-BA6C-4D3F-89B5-F9E5F8D7F1DE}"/>
              </a:ext>
            </a:extLst>
          </p:cNvPr>
          <p:cNvCxnSpPr/>
          <p:nvPr/>
        </p:nvCxnSpPr>
        <p:spPr>
          <a:xfrm>
            <a:off x="2566946" y="4277875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Down Arrow 46">
            <a:extLst>
              <a:ext uri="{FF2B5EF4-FFF2-40B4-BE49-F238E27FC236}">
                <a16:creationId xmlns:a16="http://schemas.microsoft.com/office/drawing/2014/main" id="{F795DFF4-C0B3-430B-8530-FA9DDE8DF9B5}"/>
              </a:ext>
            </a:extLst>
          </p:cNvPr>
          <p:cNvSpPr/>
          <p:nvPr/>
        </p:nvSpPr>
        <p:spPr>
          <a:xfrm>
            <a:off x="5785383" y="2779593"/>
            <a:ext cx="304800" cy="1447800"/>
          </a:xfrm>
          <a:prstGeom prst="downArrow">
            <a:avLst>
              <a:gd name="adj1" fmla="val 50000"/>
              <a:gd name="adj2" fmla="val 78302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6383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Control Flow </a:t>
            </a:r>
            <a:r>
              <a:rPr lang="en-SG" sz="2800" dirty="0">
                <a:solidFill>
                  <a:srgbClr val="0000FF"/>
                </a:solidFill>
              </a:rPr>
              <a:t>(10/15)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6599"/>
            <a:ext cx="8585200" cy="1330085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need instructions to </a:t>
            </a:r>
            <a:r>
              <a:rPr lang="en-US" b="1" dirty="0"/>
              <a:t>change </a:t>
            </a:r>
            <a:r>
              <a:rPr lang="en-US" dirty="0"/>
              <a:t>the control flow based on </a:t>
            </a:r>
            <a:r>
              <a:rPr lang="en-US" b="1" dirty="0"/>
              <a:t>condition</a:t>
            </a:r>
            <a:r>
              <a:rPr lang="en-US" dirty="0"/>
              <a:t>:</a:t>
            </a:r>
          </a:p>
          <a:p>
            <a:pPr marL="633095" lvl="1" indent="-358775"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Repetition (loop) and Selection (if-else) can both be supported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13EF7BE-F7D2-47A4-94CD-82A80BAE7FDB}"/>
              </a:ext>
            </a:extLst>
          </p:cNvPr>
          <p:cNvCxnSpPr/>
          <p:nvPr/>
        </p:nvCxnSpPr>
        <p:spPr>
          <a:xfrm>
            <a:off x="1813623" y="4500928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92B8E52-6920-44FE-8B18-BEC8C707C617}"/>
              </a:ext>
            </a:extLst>
          </p:cNvPr>
          <p:cNvCxnSpPr/>
          <p:nvPr/>
        </p:nvCxnSpPr>
        <p:spPr>
          <a:xfrm>
            <a:off x="1813623" y="4120306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EFBF700-BA6C-4D3F-89B5-F9E5F8D7F1DE}"/>
              </a:ext>
            </a:extLst>
          </p:cNvPr>
          <p:cNvCxnSpPr/>
          <p:nvPr/>
        </p:nvCxnSpPr>
        <p:spPr>
          <a:xfrm>
            <a:off x="2566946" y="4277875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12D31724-A67C-4538-AA67-530CFA4DF336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BF3641-C7AD-400A-92FD-6F1F822B67B4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8A5A7E6-99D4-43F9-8062-BA1BE45B3679}"/>
              </a:ext>
            </a:extLst>
          </p:cNvPr>
          <p:cNvSpPr/>
          <p:nvPr/>
        </p:nvSpPr>
        <p:spPr>
          <a:xfrm>
            <a:off x="1218515" y="328521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C00000"/>
                </a:solidFill>
              </a:rPr>
              <a:t>if r0 &lt; 10, repeat</a:t>
            </a:r>
          </a:p>
        </p:txBody>
      </p:sp>
    </p:spTree>
    <p:extLst>
      <p:ext uri="{BB962C8B-B14F-4D97-AF65-F5344CB8AC3E}">
        <p14:creationId xmlns:p14="http://schemas.microsoft.com/office/powerpoint/2010/main" val="2465857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Looping! </a:t>
            </a:r>
            <a:r>
              <a:rPr lang="en-SG" sz="2800" dirty="0">
                <a:solidFill>
                  <a:srgbClr val="0000FF"/>
                </a:solidFill>
              </a:rPr>
              <a:t>(11/15)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956"/>
            <a:ext cx="8585200" cy="1155728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Since the condition succeeded, execution will repeat from the indicated position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D31724-A67C-4538-AA67-530CFA4DF336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BF3641-C7AD-400A-92FD-6F1F822B67B4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1E791FD-0205-4D3D-A29B-09029C09C1E6}"/>
              </a:ext>
            </a:extLst>
          </p:cNvPr>
          <p:cNvSpPr/>
          <p:nvPr/>
        </p:nvSpPr>
        <p:spPr>
          <a:xfrm>
            <a:off x="874087" y="4209252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27A5461-0123-4084-A8BF-8E227F78972A}"/>
              </a:ext>
            </a:extLst>
          </p:cNvPr>
          <p:cNvCxnSpPr/>
          <p:nvPr/>
        </p:nvCxnSpPr>
        <p:spPr>
          <a:xfrm>
            <a:off x="1465402" y="4428215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80598E1-0FA6-42B9-B421-B48CEDA291D6}"/>
              </a:ext>
            </a:extLst>
          </p:cNvPr>
          <p:cNvCxnSpPr/>
          <p:nvPr/>
        </p:nvCxnSpPr>
        <p:spPr>
          <a:xfrm>
            <a:off x="1465402" y="4047215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3A7410BC-0F66-41BD-A661-3F45291660AC}"/>
              </a:ext>
            </a:extLst>
          </p:cNvPr>
          <p:cNvGrpSpPr/>
          <p:nvPr/>
        </p:nvGrpSpPr>
        <p:grpSpPr>
          <a:xfrm>
            <a:off x="1160603" y="4199615"/>
            <a:ext cx="1752599" cy="533400"/>
            <a:chOff x="1160603" y="4199615"/>
            <a:chExt cx="1752599" cy="533400"/>
          </a:xfrm>
        </p:grpSpPr>
        <p:cxnSp>
          <p:nvCxnSpPr>
            <p:cNvPr id="65" name="Curved Connector 53">
              <a:extLst>
                <a:ext uri="{FF2B5EF4-FFF2-40B4-BE49-F238E27FC236}">
                  <a16:creationId xmlns:a16="http://schemas.microsoft.com/office/drawing/2014/main" id="{0A0B06C4-EC09-456A-AE72-87B6F227300D}"/>
                </a:ext>
              </a:extLst>
            </p:cNvPr>
            <p:cNvCxnSpPr>
              <a:stCxn id="66" idx="2"/>
            </p:cNvCxnSpPr>
            <p:nvPr/>
          </p:nvCxnSpPr>
          <p:spPr>
            <a:xfrm rot="10800000">
              <a:off x="1160603" y="4504415"/>
              <a:ext cx="1305747" cy="224586"/>
            </a:xfrm>
            <a:prstGeom prst="curvedConnector4">
              <a:avLst>
                <a:gd name="adj1" fmla="val 26261"/>
                <a:gd name="adj2" fmla="val -36357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Arc 65">
              <a:extLst>
                <a:ext uri="{FF2B5EF4-FFF2-40B4-BE49-F238E27FC236}">
                  <a16:creationId xmlns:a16="http://schemas.microsoft.com/office/drawing/2014/main" id="{6CF7604C-72E0-4C80-B6BA-98D5C4C00E4D}"/>
                </a:ext>
              </a:extLst>
            </p:cNvPr>
            <p:cNvSpPr/>
            <p:nvPr/>
          </p:nvSpPr>
          <p:spPr>
            <a:xfrm>
              <a:off x="2151202" y="4199615"/>
              <a:ext cx="762000" cy="533400"/>
            </a:xfrm>
            <a:prstGeom prst="arc">
              <a:avLst>
                <a:gd name="adj1" fmla="val 16357435"/>
                <a:gd name="adj2" fmla="val 6244405"/>
              </a:avLst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E6F1C935-D081-42E7-B765-BDA2A9790FB9}"/>
              </a:ext>
            </a:extLst>
          </p:cNvPr>
          <p:cNvSpPr/>
          <p:nvPr/>
        </p:nvSpPr>
        <p:spPr>
          <a:xfrm>
            <a:off x="1250016" y="3304299"/>
            <a:ext cx="1524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4982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Looping! </a:t>
            </a:r>
            <a:r>
              <a:rPr lang="en-SG" sz="2800" dirty="0">
                <a:solidFill>
                  <a:srgbClr val="0000FF"/>
                </a:solidFill>
              </a:rPr>
              <a:t>(12/15)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956"/>
            <a:ext cx="8585200" cy="1155728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Execution will continue sequentially</a:t>
            </a:r>
          </a:p>
          <a:p>
            <a:pPr marL="633095" lvl="1" indent="-358775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Until we see another control flow instruction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D31724-A67C-4538-AA67-530CFA4DF336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BF3641-C7AD-400A-92FD-6F1F822B67B4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1E791FD-0205-4D3D-A29B-09029C09C1E6}"/>
              </a:ext>
            </a:extLst>
          </p:cNvPr>
          <p:cNvSpPr/>
          <p:nvPr/>
        </p:nvSpPr>
        <p:spPr>
          <a:xfrm>
            <a:off x="865467" y="3902422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80598E1-0FA6-42B9-B421-B48CEDA291D6}"/>
              </a:ext>
            </a:extLst>
          </p:cNvPr>
          <p:cNvCxnSpPr/>
          <p:nvPr/>
        </p:nvCxnSpPr>
        <p:spPr>
          <a:xfrm>
            <a:off x="1465402" y="4047215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E6F1C935-D081-42E7-B765-BDA2A9790FB9}"/>
              </a:ext>
            </a:extLst>
          </p:cNvPr>
          <p:cNvSpPr/>
          <p:nvPr/>
        </p:nvSpPr>
        <p:spPr>
          <a:xfrm>
            <a:off x="1250016" y="3304299"/>
            <a:ext cx="1524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19290DE-AC69-4EBC-836E-68472A4A0696}"/>
              </a:ext>
            </a:extLst>
          </p:cNvPr>
          <p:cNvGrpSpPr/>
          <p:nvPr/>
        </p:nvGrpSpPr>
        <p:grpSpPr>
          <a:xfrm>
            <a:off x="1558974" y="4278768"/>
            <a:ext cx="457200" cy="304800"/>
            <a:chOff x="1558974" y="4278768"/>
            <a:chExt cx="457200" cy="304800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891D5491-B4F7-49B7-9FCC-6BD87025CB62}"/>
                </a:ext>
              </a:extLst>
            </p:cNvPr>
            <p:cNvCxnSpPr/>
            <p:nvPr/>
          </p:nvCxnSpPr>
          <p:spPr>
            <a:xfrm>
              <a:off x="1787574" y="4431168"/>
              <a:ext cx="2286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822FE4B-E207-4441-8639-E0615D1FB34E}"/>
                </a:ext>
              </a:extLst>
            </p:cNvPr>
            <p:cNvSpPr/>
            <p:nvPr/>
          </p:nvSpPr>
          <p:spPr>
            <a:xfrm>
              <a:off x="1558974" y="4278768"/>
              <a:ext cx="3048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FB57C7D-C297-446F-8FE9-38B99DFAF4F9}"/>
              </a:ext>
            </a:extLst>
          </p:cNvPr>
          <p:cNvGrpSpPr/>
          <p:nvPr/>
        </p:nvGrpSpPr>
        <p:grpSpPr>
          <a:xfrm>
            <a:off x="1356916" y="3647199"/>
            <a:ext cx="1585289" cy="533400"/>
            <a:chOff x="1371600" y="3505200"/>
            <a:chExt cx="1752600" cy="533400"/>
          </a:xfrm>
        </p:grpSpPr>
        <p:cxnSp>
          <p:nvCxnSpPr>
            <p:cNvPr id="59" name="Curved Connector 53">
              <a:extLst>
                <a:ext uri="{FF2B5EF4-FFF2-40B4-BE49-F238E27FC236}">
                  <a16:creationId xmlns:a16="http://schemas.microsoft.com/office/drawing/2014/main" id="{283E543F-E734-47C9-B4A7-209169CB7C8D}"/>
                </a:ext>
              </a:extLst>
            </p:cNvPr>
            <p:cNvCxnSpPr/>
            <p:nvPr/>
          </p:nvCxnSpPr>
          <p:spPr>
            <a:xfrm rot="10800000" flipV="1">
              <a:off x="1371600" y="3505200"/>
              <a:ext cx="1381948" cy="228600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Arc 59">
              <a:extLst>
                <a:ext uri="{FF2B5EF4-FFF2-40B4-BE49-F238E27FC236}">
                  <a16:creationId xmlns:a16="http://schemas.microsoft.com/office/drawing/2014/main" id="{299AC52F-EC17-4E8B-AB20-4B678C0FB21C}"/>
                </a:ext>
              </a:extLst>
            </p:cNvPr>
            <p:cNvSpPr/>
            <p:nvPr/>
          </p:nvSpPr>
          <p:spPr>
            <a:xfrm>
              <a:off x="2362200" y="3505200"/>
              <a:ext cx="762000" cy="533400"/>
            </a:xfrm>
            <a:prstGeom prst="arc">
              <a:avLst>
                <a:gd name="adj1" fmla="val 16357435"/>
                <a:gd name="adj2" fmla="val 6244405"/>
              </a:avLst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8487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Looping! </a:t>
            </a:r>
            <a:r>
              <a:rPr lang="en-SG" sz="2800" dirty="0">
                <a:solidFill>
                  <a:srgbClr val="0000FF"/>
                </a:solidFill>
              </a:rPr>
              <a:t>(13/15)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956"/>
            <a:ext cx="8585200" cy="1155728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three instructions will be repeated until the condition fails</a:t>
            </a:r>
            <a:endParaRPr lang="en-US" sz="2400" dirty="0"/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r0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00000"/>
                </a:solidFill>
              </a:rPr>
              <a:t>r1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D31724-A67C-4538-AA67-530CFA4DF336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45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BF3641-C7AD-400A-92FD-6F1F822B67B4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13A6169-520E-4700-965B-F1C4FEBAC15A}"/>
              </a:ext>
            </a:extLst>
          </p:cNvPr>
          <p:cNvSpPr/>
          <p:nvPr/>
        </p:nvSpPr>
        <p:spPr>
          <a:xfrm>
            <a:off x="1218515" y="328521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C00000"/>
                </a:solidFill>
              </a:rPr>
              <a:t>if r0 &lt; 10, repeat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1124F10-B021-44C6-9889-372F52289BE1}"/>
              </a:ext>
            </a:extLst>
          </p:cNvPr>
          <p:cNvCxnSpPr>
            <a:cxnSpLocks/>
          </p:cNvCxnSpPr>
          <p:nvPr/>
        </p:nvCxnSpPr>
        <p:spPr>
          <a:xfrm>
            <a:off x="1779373" y="4393205"/>
            <a:ext cx="254173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AC34CD0-EE91-4D4F-8F60-F0953B17F108}"/>
              </a:ext>
            </a:extLst>
          </p:cNvPr>
          <p:cNvCxnSpPr>
            <a:cxnSpLocks/>
          </p:cNvCxnSpPr>
          <p:nvPr/>
        </p:nvCxnSpPr>
        <p:spPr>
          <a:xfrm>
            <a:off x="1779373" y="4012205"/>
            <a:ext cx="254173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9290953-29ED-453C-8B3E-2F5E535D5821}"/>
              </a:ext>
            </a:extLst>
          </p:cNvPr>
          <p:cNvCxnSpPr/>
          <p:nvPr/>
        </p:nvCxnSpPr>
        <p:spPr>
          <a:xfrm>
            <a:off x="2566946" y="4240805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24079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Memory Instruction </a:t>
            </a:r>
            <a:r>
              <a:rPr lang="en-SG" sz="2800" dirty="0">
                <a:solidFill>
                  <a:srgbClr val="0000FF"/>
                </a:solidFill>
              </a:rPr>
              <a:t>(14/15)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55" name="Content Placeholder 6">
            <a:extLst>
              <a:ext uri="{FF2B5EF4-FFF2-40B4-BE49-F238E27FC236}">
                <a16:creationId xmlns:a16="http://schemas.microsoft.com/office/drawing/2014/main" id="{6C834004-23DD-4EE8-80F4-5F30BE17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955"/>
            <a:ext cx="8585200" cy="1302999"/>
          </a:xfrm>
        </p:spPr>
        <p:txBody>
          <a:bodyPr>
            <a:normAutofit lnSpcReduction="10000"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can now move back the values from register to their “home” in memory</a:t>
            </a:r>
          </a:p>
          <a:p>
            <a:pPr marL="633095" lvl="1" indent="-358775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Similarly for “r1” to “res”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EEFFF6D-D430-4301-888F-6DFDE734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90" y="2928847"/>
            <a:ext cx="2697892" cy="2438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3DB09472-F848-4AC3-B9D4-C42A35877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3" y="2810494"/>
            <a:ext cx="1569307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358263-79E5-435D-8526-35F0F10F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877" y="2483708"/>
            <a:ext cx="3048000" cy="4090087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FA852DB6-BC1E-4C98-8717-FFDF2C15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791" y="2322427"/>
            <a:ext cx="1322173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Memory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A015BE-CACC-48BF-AF44-440A50A1935D}"/>
              </a:ext>
            </a:extLst>
          </p:cNvPr>
          <p:cNvSpPr/>
          <p:nvPr/>
        </p:nvSpPr>
        <p:spPr>
          <a:xfrm>
            <a:off x="3037970" y="3649225"/>
            <a:ext cx="2552699" cy="952500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1D7C7D39-11D5-4EFD-9154-B8BAC523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505" y="3412519"/>
            <a:ext cx="801130" cy="312906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2000" b="1" dirty="0">
                <a:latin typeface="Helvetica" pitchFamily="34" charset="0"/>
              </a:rPr>
              <a:t>Bus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941FB-A704-4502-A4C1-84A0C0EF5A6E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EE5D7E-EF32-4EA6-BAC9-E70A15B35607}"/>
              </a:ext>
            </a:extLst>
          </p:cNvPr>
          <p:cNvSpPr/>
          <p:nvPr/>
        </p:nvSpPr>
        <p:spPr>
          <a:xfrm>
            <a:off x="6162169" y="47350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530D86-4403-4F7F-9497-979D0D55B8E1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1F7EB-CC60-4121-819D-975F27C25F1A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CFBBA5-4C2C-4532-9734-5E56F04848B6}"/>
              </a:ext>
            </a:extLst>
          </p:cNvPr>
          <p:cNvSpPr/>
          <p:nvPr/>
        </p:nvSpPr>
        <p:spPr>
          <a:xfrm>
            <a:off x="6162169" y="4430275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7FC802-9569-4AC4-8711-892469E64433}"/>
              </a:ext>
            </a:extLst>
          </p:cNvPr>
          <p:cNvSpPr/>
          <p:nvPr/>
        </p:nvSpPr>
        <p:spPr>
          <a:xfrm>
            <a:off x="6162169" y="41254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if r0 &lt; 10,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BCEB8-C259-4C9E-9044-03234ECEA37A}"/>
              </a:ext>
            </a:extLst>
          </p:cNvPr>
          <p:cNvSpPr/>
          <p:nvPr/>
        </p:nvSpPr>
        <p:spPr>
          <a:xfrm>
            <a:off x="6162169" y="38206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r0 + 1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79448C-A15A-4DB9-A85F-592CF911ABB4}"/>
              </a:ext>
            </a:extLst>
          </p:cNvPr>
          <p:cNvSpPr/>
          <p:nvPr/>
        </p:nvSpPr>
        <p:spPr>
          <a:xfrm>
            <a:off x="6162169" y="5954275"/>
            <a:ext cx="1752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CE0CD4-523F-4CBC-AC1C-9B28B18C0372}"/>
              </a:ext>
            </a:extLst>
          </p:cNvPr>
          <p:cNvSpPr/>
          <p:nvPr/>
        </p:nvSpPr>
        <p:spPr>
          <a:xfrm>
            <a:off x="6162169" y="2680830"/>
            <a:ext cx="1752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1C36FFC-3581-47B9-9B16-38DD82A6EA01}"/>
              </a:ext>
            </a:extLst>
          </p:cNvPr>
          <p:cNvSpPr/>
          <p:nvPr/>
        </p:nvSpPr>
        <p:spPr>
          <a:xfrm>
            <a:off x="6162169" y="56494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EDC77F1-ED39-437F-9E1B-1506C3C4D855}"/>
              </a:ext>
            </a:extLst>
          </p:cNvPr>
          <p:cNvSpPr/>
          <p:nvPr/>
        </p:nvSpPr>
        <p:spPr>
          <a:xfrm>
            <a:off x="6162169" y="53446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9F00574-CD09-4BC0-9FE2-B698EB1880AB}"/>
              </a:ext>
            </a:extLst>
          </p:cNvPr>
          <p:cNvSpPr/>
          <p:nvPr/>
        </p:nvSpPr>
        <p:spPr>
          <a:xfrm>
            <a:off x="6162169" y="5039875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Curved Connector 33">
            <a:extLst>
              <a:ext uri="{FF2B5EF4-FFF2-40B4-BE49-F238E27FC236}">
                <a16:creationId xmlns:a16="http://schemas.microsoft.com/office/drawing/2014/main" id="{B7CE6A75-F0F1-4995-BE45-662F1D157F77}"/>
              </a:ext>
            </a:extLst>
          </p:cNvPr>
          <p:cNvCxnSpPr>
            <a:stCxn id="41" idx="3"/>
            <a:endCxn id="73" idx="3"/>
          </p:cNvCxnSpPr>
          <p:nvPr/>
        </p:nvCxnSpPr>
        <p:spPr>
          <a:xfrm flipV="1">
            <a:off x="7914769" y="3668275"/>
            <a:ext cx="12700" cy="609600"/>
          </a:xfrm>
          <a:prstGeom prst="curvedConnector3">
            <a:avLst>
              <a:gd name="adj1" fmla="val 1800000"/>
            </a:avLst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6FD7534-8FEC-48BE-BCEC-3A51609EF2BB}"/>
              </a:ext>
            </a:extLst>
          </p:cNvPr>
          <p:cNvSpPr/>
          <p:nvPr/>
        </p:nvSpPr>
        <p:spPr>
          <a:xfrm>
            <a:off x="6162169" y="3515875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r1 + r0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7A08ED5-F979-4675-8DFC-5074CBB23C8B}"/>
              </a:ext>
            </a:extLst>
          </p:cNvPr>
          <p:cNvCxnSpPr/>
          <p:nvPr/>
        </p:nvCxnSpPr>
        <p:spPr>
          <a:xfrm>
            <a:off x="7381369" y="4277875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CDB8ED-CCDA-464C-AB71-9B8008E29B71}"/>
              </a:ext>
            </a:extLst>
          </p:cNvPr>
          <p:cNvSpPr/>
          <p:nvPr/>
        </p:nvSpPr>
        <p:spPr>
          <a:xfrm>
            <a:off x="481666" y="3292823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Inst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67FB7-5B24-4209-9B14-CD34181509DF}"/>
              </a:ext>
            </a:extLst>
          </p:cNvPr>
          <p:cNvSpPr/>
          <p:nvPr/>
        </p:nvSpPr>
        <p:spPr>
          <a:xfrm>
            <a:off x="1243666" y="3292823"/>
            <a:ext cx="1371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328F9-E602-4505-96CB-9D149565E9D1}"/>
              </a:ext>
            </a:extLst>
          </p:cNvPr>
          <p:cNvSpPr/>
          <p:nvPr/>
        </p:nvSpPr>
        <p:spPr>
          <a:xfrm>
            <a:off x="405466" y="39024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786F36-1504-4C60-865A-7F7564C152DE}"/>
              </a:ext>
            </a:extLst>
          </p:cNvPr>
          <p:cNvSpPr/>
          <p:nvPr/>
        </p:nvSpPr>
        <p:spPr>
          <a:xfrm>
            <a:off x="862666" y="39024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1709886-C6B8-4053-AD87-CA3339E064AA}"/>
              </a:ext>
            </a:extLst>
          </p:cNvPr>
          <p:cNvSpPr/>
          <p:nvPr/>
        </p:nvSpPr>
        <p:spPr>
          <a:xfrm>
            <a:off x="405466" y="42072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4348BF-6051-44B9-A9AC-C8A2B9DFBD26}"/>
              </a:ext>
            </a:extLst>
          </p:cNvPr>
          <p:cNvSpPr/>
          <p:nvPr/>
        </p:nvSpPr>
        <p:spPr>
          <a:xfrm>
            <a:off x="862666" y="42072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ECF64B5-810A-4B4C-8426-2CBA7C0B1576}"/>
              </a:ext>
            </a:extLst>
          </p:cNvPr>
          <p:cNvSpPr/>
          <p:nvPr/>
        </p:nvSpPr>
        <p:spPr>
          <a:xfrm>
            <a:off x="405466" y="4512023"/>
            <a:ext cx="4572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..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5C7898E-E88C-4B9C-BA18-40E98A688D8B}"/>
              </a:ext>
            </a:extLst>
          </p:cNvPr>
          <p:cNvSpPr/>
          <p:nvPr/>
        </p:nvSpPr>
        <p:spPr>
          <a:xfrm>
            <a:off x="862666" y="4512023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2BE7785-9EB3-466C-A733-EFC1703657BF}"/>
              </a:ext>
            </a:extLst>
          </p:cNvPr>
          <p:cNvSpPr/>
          <p:nvPr/>
        </p:nvSpPr>
        <p:spPr>
          <a:xfrm>
            <a:off x="5628769" y="50319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46750E2-88B8-4356-9616-B39B566F5758}"/>
              </a:ext>
            </a:extLst>
          </p:cNvPr>
          <p:cNvSpPr/>
          <p:nvPr/>
        </p:nvSpPr>
        <p:spPr>
          <a:xfrm>
            <a:off x="5628769" y="5336733"/>
            <a:ext cx="5334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res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EF24B9-472F-44AD-801F-06CB29D42251}"/>
              </a:ext>
            </a:extLst>
          </p:cNvPr>
          <p:cNvSpPr/>
          <p:nvPr/>
        </p:nvSpPr>
        <p:spPr>
          <a:xfrm>
            <a:off x="6168519" y="29142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r0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</a:t>
            </a:r>
            <a:r>
              <a:rPr lang="en-US" b="1" dirty="0" err="1">
                <a:solidFill>
                  <a:schemeClr val="tx1"/>
                </a:solidFill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58EEA2-B59A-430C-8127-C45E3E9E6243}"/>
              </a:ext>
            </a:extLst>
          </p:cNvPr>
          <p:cNvSpPr/>
          <p:nvPr/>
        </p:nvSpPr>
        <p:spPr>
          <a:xfrm>
            <a:off x="6168519" y="3219017"/>
            <a:ext cx="1752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r1  </a:t>
            </a:r>
            <a:r>
              <a:rPr lang="en-US" b="1" dirty="0">
                <a:solidFill>
                  <a:schemeClr val="tx1"/>
                </a:solidFill>
                <a:sym typeface="Wingdings" pitchFamily="2" charset="2"/>
              </a:rPr>
              <a:t> load 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Flowchart: Manual Operation 87">
            <a:extLst>
              <a:ext uri="{FF2B5EF4-FFF2-40B4-BE49-F238E27FC236}">
                <a16:creationId xmlns:a16="http://schemas.microsoft.com/office/drawing/2014/main" id="{1DB03183-EED0-47E7-9F49-5EF9ADD599D6}"/>
              </a:ext>
            </a:extLst>
          </p:cNvPr>
          <p:cNvSpPr/>
          <p:nvPr/>
        </p:nvSpPr>
        <p:spPr>
          <a:xfrm rot="16200000">
            <a:off x="1843046" y="4011175"/>
            <a:ext cx="914400" cy="533400"/>
          </a:xfrm>
          <a:prstGeom prst="flowChartManualOpe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D31724-A67C-4538-AA67-530CFA4DF336}"/>
              </a:ext>
            </a:extLst>
          </p:cNvPr>
          <p:cNvSpPr/>
          <p:nvPr/>
        </p:nvSpPr>
        <p:spPr>
          <a:xfrm>
            <a:off x="867737" y="4207224"/>
            <a:ext cx="601517" cy="29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BF3641-C7AD-400A-92FD-6F1F822B67B4}"/>
              </a:ext>
            </a:extLst>
          </p:cNvPr>
          <p:cNvSpPr/>
          <p:nvPr/>
        </p:nvSpPr>
        <p:spPr>
          <a:xfrm>
            <a:off x="862666" y="3894815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13A6169-520E-4700-965B-F1C4FEBAC15A}"/>
              </a:ext>
            </a:extLst>
          </p:cNvPr>
          <p:cNvSpPr/>
          <p:nvPr/>
        </p:nvSpPr>
        <p:spPr>
          <a:xfrm>
            <a:off x="1218515" y="3285215"/>
            <a:ext cx="1569307" cy="32034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C00000"/>
                </a:solidFill>
              </a:rPr>
              <a:t>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  <a:sym typeface="Wingdings" panose="05000000000000000000" pitchFamily="2" charset="2"/>
              </a:rPr>
              <a:t> store r0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1124F10-B021-44C6-9889-372F52289BE1}"/>
              </a:ext>
            </a:extLst>
          </p:cNvPr>
          <p:cNvCxnSpPr>
            <a:cxnSpLocks/>
          </p:cNvCxnSpPr>
          <p:nvPr/>
        </p:nvCxnSpPr>
        <p:spPr>
          <a:xfrm>
            <a:off x="1804086" y="4393205"/>
            <a:ext cx="22946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AC34CD0-EE91-4D4F-8F60-F0953B17F108}"/>
              </a:ext>
            </a:extLst>
          </p:cNvPr>
          <p:cNvCxnSpPr>
            <a:cxnSpLocks/>
          </p:cNvCxnSpPr>
          <p:nvPr/>
        </p:nvCxnSpPr>
        <p:spPr>
          <a:xfrm>
            <a:off x="1804086" y="4012205"/>
            <a:ext cx="22946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9290953-29ED-453C-8B3E-2F5E535D5821}"/>
              </a:ext>
            </a:extLst>
          </p:cNvPr>
          <p:cNvCxnSpPr/>
          <p:nvPr/>
        </p:nvCxnSpPr>
        <p:spPr>
          <a:xfrm>
            <a:off x="2566946" y="4240805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C64D43FC-EF21-40FC-B627-DE38393E3419}"/>
              </a:ext>
            </a:extLst>
          </p:cNvPr>
          <p:cNvSpPr/>
          <p:nvPr/>
        </p:nvSpPr>
        <p:spPr>
          <a:xfrm>
            <a:off x="6168519" y="4438217"/>
            <a:ext cx="1752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C00000"/>
                </a:solidFill>
              </a:rPr>
              <a:t>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 store r0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D1A190-6F52-419A-BC45-5EABF977F20E}"/>
              </a:ext>
            </a:extLst>
          </p:cNvPr>
          <p:cNvGrpSpPr/>
          <p:nvPr/>
        </p:nvGrpSpPr>
        <p:grpSpPr>
          <a:xfrm>
            <a:off x="1431419" y="3753978"/>
            <a:ext cx="4724400" cy="1371600"/>
            <a:chOff x="1676400" y="3581400"/>
            <a:chExt cx="4724400" cy="1371600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1257449-DDB0-4820-A782-11F2860E5C4C}"/>
                </a:ext>
              </a:extLst>
            </p:cNvPr>
            <p:cNvCxnSpPr/>
            <p:nvPr/>
          </p:nvCxnSpPr>
          <p:spPr>
            <a:xfrm flipH="1" flipV="1">
              <a:off x="6019800" y="3886200"/>
              <a:ext cx="381000" cy="10668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headEnd type="triangle" w="lg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DFA464-2DEE-40F4-A2C6-9B3A88B4C809}"/>
                </a:ext>
              </a:extLst>
            </p:cNvPr>
            <p:cNvCxnSpPr/>
            <p:nvPr/>
          </p:nvCxnSpPr>
          <p:spPr>
            <a:xfrm>
              <a:off x="3124200" y="3886200"/>
              <a:ext cx="28956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urved Connector 54">
              <a:extLst>
                <a:ext uri="{FF2B5EF4-FFF2-40B4-BE49-F238E27FC236}">
                  <a16:creationId xmlns:a16="http://schemas.microsoft.com/office/drawing/2014/main" id="{9CBF158A-2548-4B3B-B91A-7873ADA132E5}"/>
                </a:ext>
              </a:extLst>
            </p:cNvPr>
            <p:cNvCxnSpPr/>
            <p:nvPr/>
          </p:nvCxnSpPr>
          <p:spPr>
            <a:xfrm rot="10800000" flipV="1">
              <a:off x="1676400" y="3581400"/>
              <a:ext cx="609600" cy="304800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1365BCF-87DE-41F4-927C-938A9043132A}"/>
                </a:ext>
              </a:extLst>
            </p:cNvPr>
            <p:cNvCxnSpPr/>
            <p:nvPr/>
          </p:nvCxnSpPr>
          <p:spPr>
            <a:xfrm flipH="1" flipV="1">
              <a:off x="2286000" y="3581400"/>
              <a:ext cx="838200" cy="3048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C998996B-7390-4E64-BEC6-9928B62D4E14}"/>
              </a:ext>
            </a:extLst>
          </p:cNvPr>
          <p:cNvSpPr/>
          <p:nvPr/>
        </p:nvSpPr>
        <p:spPr>
          <a:xfrm>
            <a:off x="6155819" y="5047817"/>
            <a:ext cx="17526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363833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5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 Walkthrough: Summary </a:t>
            </a:r>
            <a:r>
              <a:rPr lang="en-SG" sz="2800" dirty="0">
                <a:solidFill>
                  <a:srgbClr val="0000FF"/>
                </a:solidFill>
              </a:rPr>
              <a:t>(15/15)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B58DB54D-15B2-4AAC-B083-10B7E17A3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2603"/>
            <a:ext cx="8382000" cy="4958322"/>
          </a:xfrm>
        </p:spPr>
        <p:txBody>
          <a:bodyPr>
            <a:normAutofit/>
          </a:bodyPr>
          <a:lstStyle/>
          <a:p>
            <a:pPr marL="358775" indent="-3587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stored-memory concept: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Both </a:t>
            </a:r>
            <a:r>
              <a:rPr lang="en-US" sz="2400" b="1" dirty="0"/>
              <a:t>instruction</a:t>
            </a:r>
            <a:r>
              <a:rPr lang="en-US" sz="2400" dirty="0"/>
              <a:t> and </a:t>
            </a:r>
            <a:r>
              <a:rPr lang="en-US" sz="2400" b="1" dirty="0"/>
              <a:t>data</a:t>
            </a:r>
            <a:r>
              <a:rPr lang="en-US" sz="2400" dirty="0"/>
              <a:t> are stored in memory</a:t>
            </a:r>
          </a:p>
          <a:p>
            <a:pPr marL="358775" indent="-358775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load-store model:</a:t>
            </a:r>
          </a:p>
          <a:p>
            <a:pPr marL="715963" lvl="1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Limit memory operations and relies on registers for storage during execution</a:t>
            </a:r>
          </a:p>
          <a:p>
            <a:pPr marL="358775" indent="-358775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major types of assembly instruction:</a:t>
            </a:r>
          </a:p>
          <a:p>
            <a:pPr marL="715963" lvl="1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Memory: </a:t>
            </a:r>
            <a:r>
              <a:rPr lang="en-US" sz="2400" dirty="0"/>
              <a:t>Move values between memory and registers</a:t>
            </a:r>
          </a:p>
          <a:p>
            <a:pPr marL="715963" lvl="1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Calculation:</a:t>
            </a:r>
            <a:r>
              <a:rPr lang="en-US" sz="2400" dirty="0"/>
              <a:t> Arithmetic and other operations</a:t>
            </a:r>
          </a:p>
          <a:p>
            <a:pPr marL="715963" lvl="1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Control flow: </a:t>
            </a:r>
            <a:r>
              <a:rPr lang="en-US" sz="2400" dirty="0"/>
              <a:t>Change the sequential execution</a:t>
            </a:r>
            <a:endParaRPr lang="en-US" dirty="0"/>
          </a:p>
        </p:txBody>
      </p:sp>
      <p:sp>
        <p:nvSpPr>
          <p:cNvPr id="7" name="Folded Corner 6"/>
          <p:cNvSpPr/>
          <p:nvPr/>
        </p:nvSpPr>
        <p:spPr>
          <a:xfrm>
            <a:off x="457200" y="5485600"/>
            <a:ext cx="8382000" cy="1088195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A typical assembly code structure is: (1) load, (2) compute, (3) store.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We will assume in this module that we have enough register to store all variables in our program.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53709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General Purpose Registers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54EFEBCB-D21B-4B3A-9056-8AE339DFB16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Fast memories in the processor:</a:t>
            </a:r>
          </a:p>
          <a:p>
            <a:pPr marL="630238" lvl="1" indent="-271463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Data are transferred from memory to registers for faster processing</a:t>
            </a:r>
          </a:p>
          <a:p>
            <a:pPr marL="358775" indent="-358775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Limited in number: </a:t>
            </a:r>
          </a:p>
          <a:p>
            <a:pPr marL="630238" lvl="1" indent="-271463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typical architecture has 16 to 32 registers</a:t>
            </a:r>
          </a:p>
          <a:p>
            <a:pPr marL="630238" lvl="1" indent="-271463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Compiler associates variables in program with registers</a:t>
            </a:r>
          </a:p>
          <a:p>
            <a:pPr marL="358775" indent="-358775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Registers have </a:t>
            </a:r>
            <a:r>
              <a:rPr lang="en-US" b="1" dirty="0"/>
              <a:t>no data type</a:t>
            </a:r>
            <a:endParaRPr lang="en-US" dirty="0"/>
          </a:p>
          <a:p>
            <a:pPr marL="630238" lvl="1" indent="-271463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Unlike program variables!</a:t>
            </a:r>
          </a:p>
          <a:p>
            <a:pPr marL="630238" lvl="1" indent="-271463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Machine/Assembly instruction assumes the data stored in the register is of the correct type</a:t>
            </a:r>
          </a:p>
        </p:txBody>
      </p: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General Purpose Registers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86DD8E0F-8642-404A-860B-E5477913EFE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430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There are </a:t>
            </a:r>
            <a:r>
              <a:rPr lang="en-US" b="1" dirty="0"/>
              <a:t>32 registers</a:t>
            </a:r>
            <a:r>
              <a:rPr lang="en-US" dirty="0"/>
              <a:t> in </a:t>
            </a:r>
            <a:r>
              <a:rPr lang="en-US" b="1" dirty="0"/>
              <a:t>MIPS</a:t>
            </a:r>
            <a:r>
              <a:rPr lang="en-US" dirty="0"/>
              <a:t> assembly language: </a:t>
            </a:r>
          </a:p>
          <a:p>
            <a:pPr lvl="1" fontAlgn="auto">
              <a:spcAft>
                <a:spcPts val="0"/>
              </a:spcAft>
            </a:pPr>
            <a:r>
              <a:rPr lang="en-US" dirty="0"/>
              <a:t>Can be referred by a number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$0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$1</a:t>
            </a:r>
            <a:r>
              <a:rPr lang="en-US" dirty="0"/>
              <a:t>, …,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$31</a:t>
            </a:r>
            <a:r>
              <a:rPr lang="en-US" dirty="0"/>
              <a:t>) OR </a:t>
            </a:r>
          </a:p>
          <a:p>
            <a:pPr lvl="1" fontAlgn="auto">
              <a:spcAft>
                <a:spcPts val="0"/>
              </a:spcAft>
            </a:pPr>
            <a:r>
              <a:rPr lang="en-US" dirty="0"/>
              <a:t>Referred by a name (</a:t>
            </a: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$a0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$t1</a:t>
            </a:r>
            <a:r>
              <a:rPr lang="en-US" dirty="0"/>
              <a:t>)</a:t>
            </a:r>
          </a:p>
        </p:txBody>
      </p:sp>
      <p:graphicFrame>
        <p:nvGraphicFramePr>
          <p:cNvPr id="37" name="Group 4">
            <a:extLst>
              <a:ext uri="{FF2B5EF4-FFF2-40B4-BE49-F238E27FC236}">
                <a16:creationId xmlns:a16="http://schemas.microsoft.com/office/drawing/2014/main" id="{36BE3F96-3908-4ED8-9EDF-122CA3BAE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116747"/>
              </p:ext>
            </p:extLst>
          </p:nvPr>
        </p:nvGraphicFramePr>
        <p:xfrm>
          <a:off x="457200" y="2438400"/>
          <a:ext cx="4071937" cy="2744471"/>
        </p:xfrm>
        <a:graphic>
          <a:graphicData uri="http://schemas.openxmlformats.org/drawingml/2006/table">
            <a:tbl>
              <a:tblPr/>
              <a:tblGrid>
                <a:gridCol w="1108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Register number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$zero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Constant value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$v0-$v1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Values for results and expression evaluation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$a0-$a3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4-7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Arguments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$t0-$t7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Temporaries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$s0-$s7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16-23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Program variables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8" name="Group 34">
            <a:extLst>
              <a:ext uri="{FF2B5EF4-FFF2-40B4-BE49-F238E27FC236}">
                <a16:creationId xmlns:a16="http://schemas.microsoft.com/office/drawing/2014/main" id="{261E09F3-9DC6-4409-BDFB-D43318161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13140"/>
              </p:ext>
            </p:extLst>
          </p:nvPr>
        </p:nvGraphicFramePr>
        <p:xfrm>
          <a:off x="4724400" y="2438400"/>
          <a:ext cx="3809999" cy="2504441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Register number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$t8-$t9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More temporaries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kumimoji="0" lang="en-US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gp</a:t>
                      </a:r>
                      <a:endParaRPr kumimoji="0" 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Global 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$sp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Stack 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kumimoji="0" lang="en-US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fp</a:t>
                      </a:r>
                      <a:endParaRPr kumimoji="0" 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Frame 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kumimoji="0" lang="en-US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ra</a:t>
                      </a:r>
                      <a:endParaRPr kumimoji="0" 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Return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9" name="Text Box 64">
            <a:extLst>
              <a:ext uri="{FF2B5EF4-FFF2-40B4-BE49-F238E27FC236}">
                <a16:creationId xmlns:a16="http://schemas.microsoft.com/office/drawing/2014/main" id="{7A0A8297-2A59-4905-8886-1CF344F28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14975"/>
            <a:ext cx="7083425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/>
              <a:t>$at (register 1) is reserved for the assembler.</a:t>
            </a:r>
          </a:p>
          <a:p>
            <a:r>
              <a:rPr lang="en-US" dirty="0"/>
              <a:t>$k0-$k1 (registers 26-27) are reserved for the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MIPS Assembly Language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987D48F0-1C84-496B-B591-71881C107ED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Each instruction executes a simple command </a:t>
            </a:r>
          </a:p>
          <a:p>
            <a:pPr marL="80041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Usually has a counterpart in high-level programming languages like C/C++, Java </a:t>
            </a:r>
            <a:r>
              <a:rPr lang="en-US" sz="2200" dirty="0" err="1"/>
              <a:t>etc</a:t>
            </a:r>
            <a:endParaRPr lang="en-US" sz="2200" dirty="0"/>
          </a:p>
          <a:p>
            <a:pPr marL="441643" indent="-3571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Each line of assembly code contains at most 1 instruction</a:t>
            </a:r>
          </a:p>
          <a:p>
            <a:pPr marL="441643" indent="-3571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800" dirty="0">
                <a:cs typeface="Courier New" pitchFamily="49" charset="0"/>
              </a:rPr>
              <a:t>(hex-sign) </a:t>
            </a:r>
            <a:r>
              <a:rPr lang="en-US" sz="2800" dirty="0"/>
              <a:t>is used for comments</a:t>
            </a:r>
          </a:p>
          <a:p>
            <a:pPr marL="80041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Anything from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2200" dirty="0"/>
              <a:t> to end of line is a comment and will be ignored by the assembler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6EF07E94-8924-4BB4-BD52-C7137D31A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20359"/>
            <a:ext cx="6248400" cy="70788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5738" lvl="1"/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$s2 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$t0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  <a:sym typeface="Wingdings" pitchFamily="2" charset="2"/>
              </a:rPr>
              <a:t>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 $s1 + $s2</a:t>
            </a:r>
          </a:p>
          <a:p>
            <a:pPr marL="185738" lvl="1"/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sub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$s3 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$s0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  <a:sym typeface="Wingdings" pitchFamily="2" charset="2"/>
              </a:rPr>
              <a:t> $t0 - $s3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9179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General Instruction Syntax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3DA11F0-DAA0-4A9E-8584-A47BDB184DC1}"/>
              </a:ext>
            </a:extLst>
          </p:cNvPr>
          <p:cNvSpPr txBox="1">
            <a:spLocks noChangeArrowheads="1"/>
          </p:cNvSpPr>
          <p:nvPr/>
        </p:nvSpPr>
        <p:spPr>
          <a:xfrm>
            <a:off x="1583724" y="1460642"/>
            <a:ext cx="6248400" cy="685800"/>
          </a:xfrm>
          <a:prstGeom prst="rect">
            <a:avLst/>
          </a:prstGeom>
          <a:solidFill>
            <a:srgbClr val="FFFFCC"/>
          </a:solidFill>
          <a:ln>
            <a:solidFill>
              <a:schemeClr val="accent5"/>
            </a:solidFill>
          </a:ln>
        </p:spPr>
        <p:txBody>
          <a:bodyPr vert="horz" wrap="none" lIns="91440" tIns="91440" rIns="91440" bIns="9144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US" sz="2600" dirty="0"/>
              <a:t> </a:t>
            </a:r>
            <a:r>
              <a:rPr lang="en-US" sz="3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  </a:t>
            </a:r>
            <a:r>
              <a:rPr lang="en-US" sz="3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$s0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$s1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$s2</a:t>
            </a:r>
          </a:p>
        </p:txBody>
      </p:sp>
      <p:grpSp>
        <p:nvGrpSpPr>
          <p:cNvPr id="13" name="Group 17">
            <a:extLst>
              <a:ext uri="{FF2B5EF4-FFF2-40B4-BE49-F238E27FC236}">
                <a16:creationId xmlns:a16="http://schemas.microsoft.com/office/drawing/2014/main" id="{159D5CD1-FEED-4990-A593-55706B76A21D}"/>
              </a:ext>
            </a:extLst>
          </p:cNvPr>
          <p:cNvGrpSpPr>
            <a:grpSpLocks/>
          </p:cNvGrpSpPr>
          <p:nvPr/>
        </p:nvGrpSpPr>
        <p:grpSpPr bwMode="auto">
          <a:xfrm>
            <a:off x="220063" y="2070242"/>
            <a:ext cx="2765423" cy="1402427"/>
            <a:chOff x="53" y="1152"/>
            <a:chExt cx="1742" cy="1140"/>
          </a:xfrm>
        </p:grpSpPr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EE2B7DCB-70EC-4BF8-B689-32DB08A29B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1152"/>
              <a:ext cx="528" cy="76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lg" len="med"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6" name="Text Box 8">
              <a:extLst>
                <a:ext uri="{FF2B5EF4-FFF2-40B4-BE49-F238E27FC236}">
                  <a16:creationId xmlns:a16="http://schemas.microsoft.com/office/drawing/2014/main" id="{FE46B010-D91C-46F4-BEDC-E86BD8CDE6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" y="1917"/>
              <a:ext cx="1742" cy="375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Verdana" pitchFamily="34" charset="0"/>
                </a:rPr>
                <a:t>Operation (op)</a:t>
              </a:r>
            </a:p>
          </p:txBody>
        </p:sp>
      </p:grpSp>
      <p:grpSp>
        <p:nvGrpSpPr>
          <p:cNvPr id="17" name="Group 20">
            <a:extLst>
              <a:ext uri="{FF2B5EF4-FFF2-40B4-BE49-F238E27FC236}">
                <a16:creationId xmlns:a16="http://schemas.microsoft.com/office/drawing/2014/main" id="{6FD9425C-BFA4-46D4-AC44-B5F5EC4E3720}"/>
              </a:ext>
            </a:extLst>
          </p:cNvPr>
          <p:cNvGrpSpPr>
            <a:grpSpLocks/>
          </p:cNvGrpSpPr>
          <p:nvPr/>
        </p:nvGrpSpPr>
        <p:grpSpPr bwMode="auto">
          <a:xfrm>
            <a:off x="2650524" y="2070243"/>
            <a:ext cx="3013075" cy="1981199"/>
            <a:chOff x="1584" y="1152"/>
            <a:chExt cx="1898" cy="1670"/>
          </a:xfrm>
        </p:grpSpPr>
        <p:sp>
          <p:nvSpPr>
            <p:cNvPr id="18" name="Line 9">
              <a:extLst>
                <a:ext uri="{FF2B5EF4-FFF2-40B4-BE49-F238E27FC236}">
                  <a16:creationId xmlns:a16="http://schemas.microsoft.com/office/drawing/2014/main" id="{F1042A56-EE0C-4106-A42D-EE5D8C09E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152"/>
              <a:ext cx="0" cy="120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19" name="Text Box 10">
              <a:extLst>
                <a:ext uri="{FF2B5EF4-FFF2-40B4-BE49-F238E27FC236}">
                  <a16:creationId xmlns:a16="http://schemas.microsoft.com/office/drawing/2014/main" id="{3AE9E8F8-C135-4F07-B4E5-B4BD386D1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304"/>
              <a:ext cx="1898" cy="51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latin typeface="Verdana" pitchFamily="34" charset="0"/>
                </a:rPr>
                <a:t>Destination</a:t>
              </a:r>
            </a:p>
            <a:p>
              <a:pPr algn="ctr"/>
              <a:r>
                <a:rPr lang="en-US" sz="2400" b="1" dirty="0">
                  <a:latin typeface="Verdana" pitchFamily="34" charset="0"/>
                </a:rPr>
                <a:t>(gets the result)</a:t>
              </a:r>
            </a:p>
          </p:txBody>
        </p:sp>
      </p:grpSp>
      <p:grpSp>
        <p:nvGrpSpPr>
          <p:cNvPr id="27" name="Group 18">
            <a:extLst>
              <a:ext uri="{FF2B5EF4-FFF2-40B4-BE49-F238E27FC236}">
                <a16:creationId xmlns:a16="http://schemas.microsoft.com/office/drawing/2014/main" id="{563486AC-A685-48C5-BEA1-43D6A9D63CED}"/>
              </a:ext>
            </a:extLst>
          </p:cNvPr>
          <p:cNvGrpSpPr>
            <a:grpSpLocks/>
          </p:cNvGrpSpPr>
          <p:nvPr/>
        </p:nvGrpSpPr>
        <p:grpSpPr bwMode="auto">
          <a:xfrm>
            <a:off x="5165124" y="2070242"/>
            <a:ext cx="1682750" cy="1371600"/>
            <a:chOff x="3168" y="1152"/>
            <a:chExt cx="1060" cy="1076"/>
          </a:xfrm>
        </p:grpSpPr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240425E3-C808-448D-ACE4-02CC90D12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1152"/>
              <a:ext cx="480" cy="81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lg" len="med"/>
            </a:ln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29" name="Text Box 12">
              <a:extLst>
                <a:ext uri="{FF2B5EF4-FFF2-40B4-BE49-F238E27FC236}">
                  <a16:creationId xmlns:a16="http://schemas.microsoft.com/office/drawing/2014/main" id="{5AEC4399-0D2C-42AF-ABB3-B3474934E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940"/>
              <a:ext cx="1060" cy="28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Verdana" pitchFamily="34" charset="0"/>
                </a:rPr>
                <a:t>Source 1</a:t>
              </a:r>
            </a:p>
          </p:txBody>
        </p:sp>
      </p:grpSp>
      <p:grpSp>
        <p:nvGrpSpPr>
          <p:cNvPr id="30" name="Group 19">
            <a:extLst>
              <a:ext uri="{FF2B5EF4-FFF2-40B4-BE49-F238E27FC236}">
                <a16:creationId xmlns:a16="http://schemas.microsoft.com/office/drawing/2014/main" id="{7E6C020F-52A0-469E-8234-A275E9EAB753}"/>
              </a:ext>
            </a:extLst>
          </p:cNvPr>
          <p:cNvGrpSpPr>
            <a:grpSpLocks/>
          </p:cNvGrpSpPr>
          <p:nvPr/>
        </p:nvGrpSpPr>
        <p:grpSpPr bwMode="auto">
          <a:xfrm>
            <a:off x="6736749" y="2070242"/>
            <a:ext cx="1682750" cy="1041400"/>
            <a:chOff x="4158" y="1152"/>
            <a:chExt cx="1060" cy="656"/>
          </a:xfrm>
        </p:grpSpPr>
        <p:sp>
          <p:nvSpPr>
            <p:cNvPr id="31" name="Line 13">
              <a:extLst>
                <a:ext uri="{FF2B5EF4-FFF2-40B4-BE49-F238E27FC236}">
                  <a16:creationId xmlns:a16="http://schemas.microsoft.com/office/drawing/2014/main" id="{65DB1615-645F-4AAD-8525-6C5AD92AE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152"/>
              <a:ext cx="576" cy="3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lg" len="med"/>
            </a:ln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32" name="Text Box 14">
              <a:extLst>
                <a:ext uri="{FF2B5EF4-FFF2-40B4-BE49-F238E27FC236}">
                  <a16:creationId xmlns:a16="http://schemas.microsoft.com/office/drawing/2014/main" id="{3893A5F2-5853-42E9-99D8-D91B42592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8" y="1520"/>
              <a:ext cx="1060" cy="28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Verdana" pitchFamily="34" charset="0"/>
                </a:rPr>
                <a:t>Source 2</a:t>
              </a:r>
            </a:p>
          </p:txBody>
        </p:sp>
      </p:grpSp>
      <p:sp>
        <p:nvSpPr>
          <p:cNvPr id="33" name="Text Box 15">
            <a:extLst>
              <a:ext uri="{FF2B5EF4-FFF2-40B4-BE49-F238E27FC236}">
                <a16:creationId xmlns:a16="http://schemas.microsoft.com/office/drawing/2014/main" id="{A0EA5A35-A401-47E2-86AC-EF59E0944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6508" y="4280042"/>
            <a:ext cx="4710241" cy="6413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ourier New" pitchFamily="49" charset="0"/>
              </a:rPr>
              <a:t>$s0 </a:t>
            </a:r>
            <a:r>
              <a:rPr lang="en-US" sz="3600" b="1" dirty="0">
                <a:latin typeface="Courier New" pitchFamily="49" charset="0"/>
              </a:rPr>
              <a:t>= </a:t>
            </a:r>
            <a:r>
              <a:rPr lang="en-US" sz="3600" b="1" dirty="0">
                <a:solidFill>
                  <a:srgbClr val="006600"/>
                </a:solidFill>
                <a:latin typeface="Courier New" pitchFamily="49" charset="0"/>
              </a:rPr>
              <a:t>$s1 </a:t>
            </a:r>
            <a:r>
              <a:rPr lang="en-US" sz="3600" b="1" dirty="0">
                <a:latin typeface="Courier New" pitchFamily="49" charset="0"/>
              </a:rPr>
              <a:t>+</a:t>
            </a:r>
            <a:r>
              <a:rPr lang="en-US" sz="3600" b="1" dirty="0">
                <a:solidFill>
                  <a:srgbClr val="800000"/>
                </a:solidFill>
                <a:latin typeface="Courier New" pitchFamily="49" charset="0"/>
              </a:rPr>
              <a:t> </a:t>
            </a:r>
            <a:r>
              <a:rPr lang="en-US" sz="36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</a:p>
        </p:txBody>
      </p:sp>
      <p:sp>
        <p:nvSpPr>
          <p:cNvPr id="34" name="Rounded Rectangle 21">
            <a:extLst>
              <a:ext uri="{FF2B5EF4-FFF2-40B4-BE49-F238E27FC236}">
                <a16:creationId xmlns:a16="http://schemas.microsoft.com/office/drawing/2014/main" id="{F1A1ED85-8DFD-4414-A27E-C320D9C050F3}"/>
              </a:ext>
            </a:extLst>
          </p:cNvPr>
          <p:cNvSpPr/>
          <p:nvPr/>
        </p:nvSpPr>
        <p:spPr>
          <a:xfrm>
            <a:off x="457200" y="5181600"/>
            <a:ext cx="822960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Naturally, most of the MIPS arithmetic/logic operations have three operands: </a:t>
            </a:r>
            <a:r>
              <a:rPr lang="en-US" sz="2400" b="1" dirty="0">
                <a:solidFill>
                  <a:srgbClr val="006600"/>
                </a:solidFill>
              </a:rPr>
              <a:t>2 sources </a:t>
            </a:r>
            <a:r>
              <a:rPr lang="en-US" sz="2400" dirty="0">
                <a:solidFill>
                  <a:schemeClr val="tx1"/>
                </a:solidFill>
              </a:rPr>
              <a:t>and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1 destination</a:t>
            </a:r>
          </a:p>
        </p:txBody>
      </p:sp>
    </p:spTree>
    <p:extLst>
      <p:ext uri="{BB962C8B-B14F-4D97-AF65-F5344CB8AC3E}">
        <p14:creationId xmlns:p14="http://schemas.microsoft.com/office/powerpoint/2010/main" val="39717051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Arithmetic Operation: </a:t>
            </a:r>
            <a:r>
              <a:rPr lang="en-SG" sz="3600" b="1" dirty="0">
                <a:solidFill>
                  <a:srgbClr val="0000FF"/>
                </a:solidFill>
              </a:rPr>
              <a:t>Addition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C9767D-3E17-418D-8126-66B6C2D23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19632"/>
            <a:ext cx="8229600" cy="3511293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assume the values of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/>
              <a:t>",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/>
              <a:t>" and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/>
              <a:t>" are loaded into registers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$s0</a:t>
            </a:r>
            <a:r>
              <a:rPr lang="en-US" dirty="0"/>
              <a:t>",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$s1</a:t>
            </a:r>
            <a:r>
              <a:rPr lang="en-US" dirty="0"/>
              <a:t>" and 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$s2</a:t>
            </a:r>
            <a:r>
              <a:rPr lang="en-US" dirty="0"/>
              <a:t>"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Known as </a:t>
            </a:r>
            <a:r>
              <a:rPr lang="en-US" b="1" dirty="0"/>
              <a:t>variable mapping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Actual code to perform the loading will be shown later in </a:t>
            </a:r>
            <a:r>
              <a:rPr lang="en-US" b="1" i="1" dirty="0"/>
              <a:t>memory instruction</a:t>
            </a:r>
          </a:p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Important concept: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MIPS arithmetic operations are mainly </a:t>
            </a:r>
            <a:r>
              <a:rPr lang="en-US" dirty="0">
                <a:solidFill>
                  <a:srgbClr val="C00000"/>
                </a:solidFill>
              </a:rPr>
              <a:t>register-to-register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29B84C6-ECCC-461D-9312-1E737E4C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680109"/>
              </p:ext>
            </p:extLst>
          </p:nvPr>
        </p:nvGraphicFramePr>
        <p:xfrm>
          <a:off x="457200" y="1474515"/>
          <a:ext cx="8077200" cy="100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a = b + c;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  add 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Courier New" pitchFamily="49" charset="0"/>
                        </a:rPr>
                        <a:t>$s0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latin typeface="Courier New" pitchFamily="49" charset="0"/>
                        </a:rPr>
                        <a:t>$s2</a:t>
                      </a:r>
                      <a:r>
                        <a:rPr lang="en-US" sz="2400" dirty="0">
                          <a:solidFill>
                            <a:srgbClr val="006600"/>
                          </a:solidFill>
                        </a:rPr>
                        <a:t> </a:t>
                      </a:r>
                      <a:endParaRPr lang="en-US" sz="24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olded Corner 7"/>
          <p:cNvSpPr/>
          <p:nvPr/>
        </p:nvSpPr>
        <p:spPr>
          <a:xfrm>
            <a:off x="316889" y="5485600"/>
            <a:ext cx="8369911" cy="1088195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The variable-to-register mapping deals with step (1) (</a:t>
            </a:r>
            <a:r>
              <a:rPr lang="en-US" sz="1600" i="1" dirty="0">
                <a:solidFill>
                  <a:schemeClr val="tx1"/>
                </a:solidFill>
              </a:rPr>
              <a:t>i.e., load</a:t>
            </a:r>
            <a:r>
              <a:rPr lang="en-US" sz="1600" dirty="0">
                <a:solidFill>
                  <a:schemeClr val="tx1"/>
                </a:solidFill>
              </a:rPr>
              <a:t>) and step (3) (</a:t>
            </a:r>
            <a:r>
              <a:rPr lang="en-US" sz="1600" i="1" dirty="0">
                <a:solidFill>
                  <a:schemeClr val="tx1"/>
                </a:solidFill>
              </a:rPr>
              <a:t>i.e., store</a:t>
            </a:r>
            <a:r>
              <a:rPr lang="en-US" sz="1600" dirty="0">
                <a:solidFill>
                  <a:schemeClr val="tx1"/>
                </a:solidFill>
              </a:rPr>
              <a:t>).  All computations are assumed to be in register for this set of instructions.  We will talk about load/store in the next lecture.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789271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5.3 Arithmetic Operation: </a:t>
            </a:r>
            <a:r>
              <a:rPr lang="en-SG" sz="3600" b="1" dirty="0">
                <a:solidFill>
                  <a:srgbClr val="0000FF"/>
                </a:solidFill>
              </a:rPr>
              <a:t>Subtraction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sp>
        <p:nvSpPr>
          <p:cNvPr id="46" name="Rectangle 3">
            <a:extLst>
              <a:ext uri="{FF2B5EF4-FFF2-40B4-BE49-F238E27FC236}">
                <a16:creationId xmlns:a16="http://schemas.microsoft.com/office/drawing/2014/main" id="{B7669112-628F-4D89-BB3D-CB996A97982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596640"/>
            <a:ext cx="82296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ym typeface="Wingdings" pitchFamily="2" charset="2"/>
              </a:rPr>
              <a:t>Positions of</a:t>
            </a:r>
            <a:r>
              <a:rPr lang="en-US" sz="2800" b="1" dirty="0">
                <a:solidFill>
                  <a:srgbClr val="3333FF"/>
                </a:solidFill>
                <a:latin typeface="Courier New" pitchFamily="49" charset="0"/>
                <a:sym typeface="Wingdings" pitchFamily="2" charset="2"/>
              </a:rPr>
              <a:t> </a:t>
            </a:r>
            <a:r>
              <a:rPr lang="en-US" sz="2800" b="1" dirty="0">
                <a:latin typeface="Courier New" pitchFamily="49" charset="0"/>
                <a:sym typeface="Wingdings" pitchFamily="2" charset="2"/>
              </a:rPr>
              <a:t>$s1 </a:t>
            </a:r>
            <a:r>
              <a:rPr lang="en-US" sz="2800" dirty="0">
                <a:sym typeface="Wingdings" pitchFamily="2" charset="2"/>
              </a:rPr>
              <a:t>and</a:t>
            </a:r>
            <a:r>
              <a:rPr lang="en-US" sz="2800" b="1" dirty="0">
                <a:latin typeface="Courier New" pitchFamily="49" charset="0"/>
                <a:sym typeface="Wingdings" pitchFamily="2" charset="2"/>
              </a:rPr>
              <a:t> $s2 </a:t>
            </a:r>
            <a:r>
              <a:rPr lang="en-US" sz="2800" dirty="0">
                <a:sym typeface="Wingdings" pitchFamily="2" charset="2"/>
              </a:rPr>
              <a:t>(i.e., source1 and source2) are important for subtraction</a:t>
            </a: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93339F1E-36A8-4194-9C06-860FFB0D9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20862"/>
              </p:ext>
            </p:extLst>
          </p:nvPr>
        </p:nvGraphicFramePr>
        <p:xfrm>
          <a:off x="457200" y="1386840"/>
          <a:ext cx="807720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a = b - c;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  sub 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Courier New" pitchFamily="49" charset="0"/>
                        </a:rPr>
                        <a:t>$s0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latin typeface="Courier New" pitchFamily="49" charset="0"/>
                        </a:rPr>
                        <a:t>$s2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</a:rPr>
                        <a:t>  $s0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>
                          <a:sym typeface="Wingdings" pitchFamily="2" charset="2"/>
                        </a:rPr>
                        <a:t> variable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sz="2000" dirty="0">
                          <a:sym typeface="Wingdings" pitchFamily="2" charset="2"/>
                        </a:rPr>
                        <a:t>  variable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 $s2</a:t>
                      </a:r>
                      <a:r>
                        <a:rPr lang="en-US" sz="2000" dirty="0">
                          <a:sym typeface="Wingdings" pitchFamily="2" charset="2"/>
                        </a:rPr>
                        <a:t>  variable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c</a:t>
                      </a:r>
                      <a:endParaRPr lang="en-US" sz="28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olded Corner 7"/>
          <p:cNvSpPr/>
          <p:nvPr/>
        </p:nvSpPr>
        <p:spPr>
          <a:xfrm>
            <a:off x="2890837" y="5200650"/>
            <a:ext cx="3514725" cy="1373146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 sub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is basically</a:t>
            </a:r>
          </a:p>
          <a:p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 $s0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</a:rPr>
              <a:t> =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</a:rPr>
              <a:t> -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9013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#7: MIPS Part 1: Introduction (1/2)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dirty="0"/>
              <a:t>Instruction Set Architecture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Machine Code vs Assembly Language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dirty="0"/>
              <a:t>Walkthrough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dirty="0"/>
              <a:t>General Purpose Registers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dirty="0"/>
              <a:t>MIPS Assembly Language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5.1	General Instruction Syntax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5.2	Arithmetic Operation: Addition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5.3 	Arithmetic Operation: Subtraction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5.4	Complex Expression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5.5	Constant/Immediate Operands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5.6	Register Zero ($0 or $zero)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Complex Expression (1/3)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B67504BE-EDD2-4926-88FE-E44E84F07F9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291559"/>
            <a:ext cx="8229600" cy="2854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single MIPS instruction can handle at most two source operands</a:t>
            </a:r>
          </a:p>
          <a:p>
            <a:pPr marL="630238" indent="-444500" fontAlgn="auto"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Wingdings" pitchFamily="2" charset="2"/>
              </a:rPr>
              <a:t> 	</a:t>
            </a:r>
            <a:r>
              <a:rPr lang="en-US" b="1" dirty="0">
                <a:sym typeface="Wingdings" pitchFamily="2" charset="2"/>
              </a:rPr>
              <a:t>Need to b</a:t>
            </a:r>
            <a:r>
              <a:rPr lang="en-US" b="1" dirty="0"/>
              <a:t>reak a complex statement into multiple MIPS instructions</a:t>
            </a:r>
            <a:endParaRPr lang="en-US" b="1" dirty="0">
              <a:latin typeface="Courier New" pitchFamily="49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054784C-A30E-4EA5-A6B4-0357E06E6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263157"/>
              </p:ext>
            </p:extLst>
          </p:nvPr>
        </p:nvGraphicFramePr>
        <p:xfrm>
          <a:off x="457200" y="1234159"/>
          <a:ext cx="807720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a = b + c -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d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;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6600"/>
                          </a:solidFill>
                          <a:latin typeface="Courier New" pitchFamily="49" charset="0"/>
                        </a:rPr>
                        <a:t>   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??? ??? ???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itchFamily="49" charset="0"/>
                        </a:rPr>
                        <a:t>  $s0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ym typeface="Wingdings" pitchFamily="2" charset="2"/>
                        </a:rPr>
                        <a:t> variable </a:t>
                      </a:r>
                      <a:r>
                        <a:rPr lang="en-US" b="1" dirty="0">
                          <a:latin typeface="Courier New" pitchFamily="49" charset="0"/>
                          <a:sym typeface="Wingdings" pitchFamily="2" charset="2"/>
                        </a:rPr>
                        <a:t>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dirty="0">
                          <a:sym typeface="Wingdings" pitchFamily="2" charset="2"/>
                        </a:rPr>
                        <a:t>  variable </a:t>
                      </a:r>
                      <a:r>
                        <a:rPr lang="en-US" b="1" dirty="0">
                          <a:latin typeface="Courier New" pitchFamily="49" charset="0"/>
                          <a:sym typeface="Wingdings" pitchFamily="2" charset="2"/>
                        </a:rPr>
                        <a:t>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itchFamily="49" charset="0"/>
                          <a:sym typeface="Wingdings" pitchFamily="2" charset="2"/>
                        </a:rPr>
                        <a:t>  $s2</a:t>
                      </a:r>
                      <a:r>
                        <a:rPr lang="en-US" dirty="0">
                          <a:sym typeface="Wingdings" pitchFamily="2" charset="2"/>
                        </a:rPr>
                        <a:t>  variable </a:t>
                      </a:r>
                      <a:r>
                        <a:rPr lang="en-US" b="1" dirty="0">
                          <a:latin typeface="Courier New" pitchFamily="49" charset="0"/>
                          <a:sym typeface="Wingdings" pitchFamily="2" charset="2"/>
                        </a:rPr>
                        <a:t>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  <a:sym typeface="Wingdings" pitchFamily="2" charset="2"/>
                        </a:rPr>
                        <a:t>  $s3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itchFamily="2" charset="2"/>
                        </a:rPr>
                        <a:t>  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  <a:sym typeface="Wingdings" pitchFamily="2" charset="2"/>
                        </a:rPr>
                        <a:t>d</a:t>
                      </a:r>
                      <a:endParaRPr lang="en-US" sz="24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7E6B0C4-9D28-42D8-AD81-0E0462A4C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534029"/>
              </p:ext>
            </p:extLst>
          </p:nvPr>
        </p:nvGraphicFramePr>
        <p:xfrm>
          <a:off x="762000" y="4972404"/>
          <a:ext cx="5334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lvl="0" eaLnBrk="1" hangingPunct="1">
                        <a:buFont typeface="Wingdings" pitchFamily="2" charset="2"/>
                        <a:buNone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add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</a:rPr>
                        <a:t>$t0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</a:rPr>
                        <a:t>$s1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$s2  </a:t>
                      </a:r>
                      <a:r>
                        <a:rPr lang="en-US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#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tmp</a:t>
                      </a:r>
                      <a:r>
                        <a:rPr lang="en-US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 = b + c</a:t>
                      </a:r>
                    </a:p>
                    <a:p>
                      <a:pPr lvl="0" eaLnBrk="1" hangingPunct="1">
                        <a:buFont typeface="Wingdings" pitchFamily="2" charset="2"/>
                        <a:buNone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sub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$t0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$s3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# a =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tmp</a:t>
                      </a:r>
                      <a:r>
                        <a:rPr lang="en-US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urier New" pitchFamily="49" charset="0"/>
                        </a:rPr>
                        <a:t> - 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C43A2C65-77D1-4CB2-BE12-943E41CDD33D}"/>
              </a:ext>
            </a:extLst>
          </p:cNvPr>
          <p:cNvSpPr/>
          <p:nvPr/>
        </p:nvSpPr>
        <p:spPr>
          <a:xfrm>
            <a:off x="6248400" y="5002884"/>
            <a:ext cx="25908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Use temporary registers </a:t>
            </a:r>
            <a:r>
              <a:rPr lang="en-US" b="1" dirty="0">
                <a:solidFill>
                  <a:schemeClr val="tx1"/>
                </a:solidFill>
              </a:rPr>
              <a:t>$t0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b="1" dirty="0">
                <a:solidFill>
                  <a:schemeClr val="tx1"/>
                </a:solidFill>
              </a:rPr>
              <a:t>$t7 </a:t>
            </a:r>
            <a:r>
              <a:rPr lang="en-US" dirty="0">
                <a:solidFill>
                  <a:schemeClr val="tx1"/>
                </a:solidFill>
              </a:rPr>
              <a:t>for intermediate results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2179476"/>
            <a:ext cx="25939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t0 = b  + c;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a  = t0 - d;</a:t>
            </a:r>
            <a:r>
              <a:rPr lang="en-US" sz="2000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2000" b="1" dirty="0">
              <a:solidFill>
                <a:srgbClr val="292934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031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Complex Expression: Example </a:t>
            </a:r>
            <a:r>
              <a:rPr lang="en-SG" sz="3200" dirty="0">
                <a:solidFill>
                  <a:srgbClr val="0000FF"/>
                </a:solidFill>
              </a:rPr>
              <a:t>(2/3)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A8704F98-4419-4378-B1A5-FD818CBC13A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420762"/>
            <a:ext cx="8229600" cy="3006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Break it up into multiple instructions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two temporary registers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$t0</a:t>
            </a:r>
            <a:r>
              <a:rPr lang="en-US" dirty="0"/>
              <a:t>,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$t1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D7ED22B-CC54-4D93-B055-278104590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094712"/>
              </p:ext>
            </p:extLst>
          </p:nvPr>
        </p:nvGraphicFramePr>
        <p:xfrm>
          <a:off x="533400" y="1363362"/>
          <a:ext cx="80772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 Mappings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f = (g + h) – (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+ j);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$s2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 $s3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 $s4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j</a:t>
                      </a:r>
                      <a:endParaRPr lang="en-US" sz="18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7C94D60B-F7CB-4D92-87A2-434F67375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487562"/>
            <a:ext cx="6934200" cy="1371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>
                <a:solidFill>
                  <a:srgbClr val="9900CC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$s2 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tmp0 = g + h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$t1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$s4 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tmp1 =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i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 + j 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sub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$t1 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f = tmp0 – tmp1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179476"/>
            <a:ext cx="25939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t0 = g  + h;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t1 = </a:t>
            </a:r>
            <a:r>
              <a:rPr lang="en-US" sz="2000" b="1" dirty="0" err="1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 + j;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f  = t0 – t1;</a:t>
            </a:r>
            <a:r>
              <a:rPr lang="en-US" sz="2000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2000" b="1" dirty="0">
              <a:solidFill>
                <a:srgbClr val="292934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54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 autoUpdateAnimBg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Complex Expression: Exercise </a:t>
            </a:r>
            <a:r>
              <a:rPr lang="en-SG" sz="3200" dirty="0">
                <a:solidFill>
                  <a:srgbClr val="0000FF"/>
                </a:solidFill>
              </a:rPr>
              <a:t>(3/3)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374DB9B0-D2C6-456E-9C1C-5814422DF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5043D9C-5D1A-4304-B652-08901B633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257232"/>
              </p:ext>
            </p:extLst>
          </p:nvPr>
        </p:nvGraphicFramePr>
        <p:xfrm>
          <a:off x="571500" y="1474515"/>
          <a:ext cx="8001000" cy="194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8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 Mappings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1214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z = a + b + c + d;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$s2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 $s3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 $s4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z</a:t>
                      </a:r>
                      <a:endParaRPr lang="en-US" sz="18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D762D95-8D85-4523-A361-C3E5614AE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513774"/>
              </p:ext>
            </p:extLst>
          </p:nvPr>
        </p:nvGraphicFramePr>
        <p:xfrm>
          <a:off x="571500" y="4068123"/>
          <a:ext cx="8001000" cy="179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8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 Mappings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600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z = (a – b) + c;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$s2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 $s3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7EA91D9-AC69-4AAC-A805-3CB21519E9C3}"/>
              </a:ext>
            </a:extLst>
          </p:cNvPr>
          <p:cNvCxnSpPr/>
          <p:nvPr/>
        </p:nvCxnSpPr>
        <p:spPr>
          <a:xfrm>
            <a:off x="342900" y="3726769"/>
            <a:ext cx="8534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7118F06-E9B3-49AC-8A8C-9B3B9BB04BB9}"/>
              </a:ext>
            </a:extLst>
          </p:cNvPr>
          <p:cNvSpPr txBox="1"/>
          <p:nvPr/>
        </p:nvSpPr>
        <p:spPr>
          <a:xfrm>
            <a:off x="1257300" y="2632763"/>
            <a:ext cx="3048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</a:p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endParaRPr lang="en-SG" sz="2000" dirty="0"/>
          </a:p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endParaRPr lang="en-SG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48583A-032F-4E23-B7BB-7E7180E40469}"/>
              </a:ext>
            </a:extLst>
          </p:cNvPr>
          <p:cNvSpPr txBox="1"/>
          <p:nvPr/>
        </p:nvSpPr>
        <p:spPr>
          <a:xfrm>
            <a:off x="1257300" y="5293175"/>
            <a:ext cx="30480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sub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$s3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</a:p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$s3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endParaRPr lang="en-SG" sz="2000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A60DA00-BA02-4873-80E3-C8E5ECB8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6885993" y="2023246"/>
            <a:ext cx="1595534" cy="100796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 = a + b;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 = z + c;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 = z + d;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85993" y="4637242"/>
            <a:ext cx="1595534" cy="70788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 = a - b;</a:t>
            </a:r>
          </a:p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 = z + c;</a:t>
            </a:r>
          </a:p>
        </p:txBody>
      </p:sp>
    </p:spTree>
    <p:extLst>
      <p:ext uri="{BB962C8B-B14F-4D97-AF65-F5344CB8AC3E}">
        <p14:creationId xmlns:p14="http://schemas.microsoft.com/office/powerpoint/2010/main" val="29720507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13" grpId="0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5.5 Constant/Immediate Operands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4FD0B83-3116-43B4-BBCC-8296811D25D3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533134"/>
            <a:ext cx="8229600" cy="3639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Immediate</a:t>
            </a:r>
            <a:r>
              <a:rPr lang="en-US" dirty="0"/>
              <a:t> values are numerical constants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Frequently used in operations 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MIPS supplies a set of operations specially for them</a:t>
            </a:r>
            <a:endParaRPr lang="en-US" dirty="0"/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“Add immediate” (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dirty="0"/>
              <a:t>)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Syntax is similar to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dirty="0"/>
              <a:t> instruction; but source2 is a constant instead of register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The constant ranges from </a:t>
            </a:r>
            <a:r>
              <a:rPr lang="en-US" b="1" dirty="0">
                <a:solidFill>
                  <a:srgbClr val="C00000"/>
                </a:solidFill>
              </a:rPr>
              <a:t>[-2</a:t>
            </a:r>
            <a:r>
              <a:rPr lang="en-US" b="1" baseline="30000" dirty="0">
                <a:solidFill>
                  <a:srgbClr val="C00000"/>
                </a:solidFill>
              </a:rPr>
              <a:t>15</a:t>
            </a:r>
            <a:r>
              <a:rPr lang="en-US" b="1" dirty="0">
                <a:solidFill>
                  <a:srgbClr val="C00000"/>
                </a:solidFill>
              </a:rPr>
              <a:t> to 2</a:t>
            </a:r>
            <a:r>
              <a:rPr lang="en-US" b="1" baseline="30000" dirty="0">
                <a:solidFill>
                  <a:srgbClr val="C00000"/>
                </a:solidFill>
              </a:rPr>
              <a:t>15</a:t>
            </a:r>
            <a:r>
              <a:rPr lang="en-US" b="1" dirty="0">
                <a:solidFill>
                  <a:srgbClr val="C00000"/>
                </a:solidFill>
              </a:rPr>
              <a:t>-1]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053989B-EA47-45C4-9223-D462F542D31F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295400"/>
          <a:ext cx="8077200" cy="100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6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a = a + 4;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  add</a:t>
                      </a:r>
                      <a:r>
                        <a:rPr lang="en-US" sz="2400" b="1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C00000"/>
                          </a:solidFill>
                          <a:latin typeface="Courier New" pitchFamily="49" charset="0"/>
                        </a:rPr>
                        <a:t>i</a:t>
                      </a: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Courier New" pitchFamily="49" charset="0"/>
                        </a:rPr>
                        <a:t>$s0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,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Courier New" pitchFamily="49" charset="0"/>
                        </a:rPr>
                        <a:t>4</a:t>
                      </a:r>
                      <a:endParaRPr lang="en-US" sz="2400" b="1" kern="1200" dirty="0">
                        <a:solidFill>
                          <a:srgbClr val="00206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5">
            <a:extLst>
              <a:ext uri="{FF2B5EF4-FFF2-40B4-BE49-F238E27FC236}">
                <a16:creationId xmlns:a16="http://schemas.microsoft.com/office/drawing/2014/main" id="{5E1D5923-6163-405E-ABF2-9DE71C17A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63789C6B-83BD-426C-A86A-7C5EBA81F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8D7320-062B-4681-B8AA-FC14A74B5607}"/>
              </a:ext>
            </a:extLst>
          </p:cNvPr>
          <p:cNvSpPr txBox="1"/>
          <p:nvPr/>
        </p:nvSpPr>
        <p:spPr>
          <a:xfrm>
            <a:off x="457200" y="5505220"/>
            <a:ext cx="5424617" cy="400110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Can you guess what number system is used?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F9E766-B019-44D0-9B55-B51ECEEB0C4D}"/>
              </a:ext>
            </a:extLst>
          </p:cNvPr>
          <p:cNvSpPr txBox="1"/>
          <p:nvPr/>
        </p:nvSpPr>
        <p:spPr>
          <a:xfrm>
            <a:off x="457199" y="6012737"/>
            <a:ext cx="5424617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Answer: 16-bit 2s complement number system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8D7320-062B-4681-B8AA-FC14A74B5607}"/>
              </a:ext>
            </a:extLst>
          </p:cNvPr>
          <p:cNvSpPr txBox="1"/>
          <p:nvPr/>
        </p:nvSpPr>
        <p:spPr>
          <a:xfrm>
            <a:off x="5958016" y="5505220"/>
            <a:ext cx="2940909" cy="400110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There’s no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subi</a:t>
            </a:r>
            <a:r>
              <a:rPr lang="en-SG" sz="2000" dirty="0"/>
              <a:t>. Why?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F9E766-B019-44D0-9B55-B51ECEEB0C4D}"/>
              </a:ext>
            </a:extLst>
          </p:cNvPr>
          <p:cNvSpPr txBox="1"/>
          <p:nvPr/>
        </p:nvSpPr>
        <p:spPr>
          <a:xfrm>
            <a:off x="5958016" y="6012737"/>
            <a:ext cx="294090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Answer: Use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b="1" dirty="0">
                <a:solidFill>
                  <a:srgbClr val="660066"/>
                </a:solidFill>
                <a:latin typeface="+mj-lt"/>
                <a:cs typeface="Courier New" pitchFamily="49" charset="0"/>
              </a:rPr>
              <a:t> </a:t>
            </a:r>
            <a:r>
              <a:rPr lang="en-SG" sz="2000" dirty="0"/>
              <a:t>with negative constant</a:t>
            </a:r>
          </a:p>
        </p:txBody>
      </p:sp>
    </p:spTree>
    <p:extLst>
      <p:ext uri="{BB962C8B-B14F-4D97-AF65-F5344CB8AC3E}">
        <p14:creationId xmlns:p14="http://schemas.microsoft.com/office/powerpoint/2010/main" val="16829436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5.6 Register Zero ($0 or $zero)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10DD98D4-A0C2-4EBC-B11C-75432555A36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458200" cy="1118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number zero (0), appears very often in code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Provide register zero (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$0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$zero</a:t>
            </a:r>
            <a:r>
              <a:rPr lang="en-US" dirty="0"/>
              <a:t>) which always have the </a:t>
            </a:r>
            <a:r>
              <a:rPr lang="en-US" b="1" dirty="0"/>
              <a:t>value 0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C396ED3-0F44-41B5-8A85-19A52A014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838279"/>
              </p:ext>
            </p:extLst>
          </p:nvPr>
        </p:nvGraphicFramePr>
        <p:xfrm>
          <a:off x="457200" y="2124329"/>
          <a:ext cx="8001000" cy="1731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8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94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74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f = g;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 add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$s1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$zero</a:t>
                      </a:r>
                      <a:r>
                        <a:rPr lang="en-US" sz="1800" b="1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baseline="0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  $s0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 $s1</a:t>
                      </a:r>
                      <a:r>
                        <a:rPr lang="en-US" sz="1800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 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itchFamily="2" charset="2"/>
                        </a:rPr>
                        <a:t>variable 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g </a:t>
                      </a:r>
                      <a:endParaRPr lang="en-US" sz="1800" b="1" kern="120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3">
            <a:extLst>
              <a:ext uri="{FF2B5EF4-FFF2-40B4-BE49-F238E27FC236}">
                <a16:creationId xmlns:a16="http://schemas.microsoft.com/office/drawing/2014/main" id="{40CD8AD9-A3FC-47FD-9471-894484AA9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63914"/>
            <a:ext cx="8229600" cy="965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above assignment is so common that MIPS has an equivalent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pseudo-instruction (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65000"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7CD0C3E-BEE3-4D8D-88F7-C670E77DE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749749"/>
              </p:ext>
            </p:extLst>
          </p:nvPr>
        </p:nvGraphicFramePr>
        <p:xfrm>
          <a:off x="762000" y="5033318"/>
          <a:ext cx="3276600" cy="965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35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move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$s1</a:t>
                      </a:r>
                      <a:endParaRPr lang="en-US" sz="2400" b="1" baseline="0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Rounded Rectangle 10">
            <a:extLst>
              <a:ext uri="{FF2B5EF4-FFF2-40B4-BE49-F238E27FC236}">
                <a16:creationId xmlns:a16="http://schemas.microsoft.com/office/drawing/2014/main" id="{0ABD8567-BE4C-4BD5-A0B0-5A35AC281B03}"/>
              </a:ext>
            </a:extLst>
          </p:cNvPr>
          <p:cNvSpPr/>
          <p:nvPr/>
        </p:nvSpPr>
        <p:spPr>
          <a:xfrm>
            <a:off x="4267200" y="4957118"/>
            <a:ext cx="4572000" cy="1295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Pseudo-Instruction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"Fake" instruction that gets translated to corresponding MIPS instruction(s). Provided for convenience in coding only.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C079A7-5484-4A27-BB6F-3CB7962FC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18" name="Rectangle 17"/>
          <p:cNvSpPr/>
          <p:nvPr/>
        </p:nvSpPr>
        <p:spPr>
          <a:xfrm>
            <a:off x="1188099" y="3336532"/>
            <a:ext cx="259391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24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f = g + 0</a:t>
            </a:r>
          </a:p>
        </p:txBody>
      </p:sp>
    </p:spTree>
    <p:extLst>
      <p:ext uri="{BB962C8B-B14F-4D97-AF65-F5344CB8AC3E}">
        <p14:creationId xmlns:p14="http://schemas.microsoft.com/office/powerpoint/2010/main" val="24935352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1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5.7 Logical Operations: Overview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4E43D573-3DF8-4CEA-B537-A32D3D38FF8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8"/>
            <a:ext cx="8229600" cy="2271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Arithmetic instructions view the content of a register as a single quantity (signed or unsigned integer)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New perspective: 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View register as 32 raw bits rather than as a single 32-bit number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Wingdings" pitchFamily="2" charset="2"/>
              </a:rPr>
              <a:t> </a:t>
            </a:r>
            <a:r>
              <a:rPr lang="en-US" dirty="0"/>
              <a:t>Possible to operate on individual bits or bytes within a word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67EF85A-F134-465C-BEA1-E41E0BA05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graphicFrame>
        <p:nvGraphicFramePr>
          <p:cNvPr id="9" name="Group 80">
            <a:extLst>
              <a:ext uri="{FF2B5EF4-FFF2-40B4-BE49-F238E27FC236}">
                <a16:creationId xmlns:a16="http://schemas.microsoft.com/office/drawing/2014/main" id="{C621DD25-AFAA-4BCF-9C7F-4B24BF3243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698547"/>
              </p:ext>
            </p:extLst>
          </p:nvPr>
        </p:nvGraphicFramePr>
        <p:xfrm>
          <a:off x="457200" y="3267694"/>
          <a:ext cx="8382000" cy="3078480"/>
        </p:xfrm>
        <a:graphic>
          <a:graphicData uri="http://schemas.openxmlformats.org/drawingml/2006/table">
            <a:tbl>
              <a:tblPr/>
              <a:tblGrid>
                <a:gridCol w="1977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Logical operation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 operator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Java operator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MIPS instruction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Shift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&lt;&lt;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&lt;&lt;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sll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Shift right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</a:t>
                      </a:r>
                      <a:r>
                        <a:rPr kumimoji="0" lang="en-US" sz="20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**</a:t>
                      </a:r>
                      <a:endParaRPr kumimoji="0" lang="en-US" sz="1600" b="1" i="0" u="none" strike="noStrike" cap="none" normalizeH="0" baseline="30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&gt;&gt;, &gt;&gt;&gt;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srl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Bitwise 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and,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andi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Bitwise 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or,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ori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Bitwise NOT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US" sz="2000" b="1" i="0" u="none" strike="noStrike" cap="none" normalizeH="0" baseline="30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~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~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Bitwise XOR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0033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6393674"/>
            <a:ext cx="1781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baseline="30000" dirty="0">
                <a:solidFill>
                  <a:srgbClr val="C00000"/>
                </a:solidFill>
                <a:latin typeface="Verdana" pitchFamily="34" charset="0"/>
              </a:rPr>
              <a:t>*</a:t>
            </a:r>
            <a:r>
              <a:rPr lang="en-US" sz="1600" dirty="0"/>
              <a:t>with some tricks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238375" y="6393674"/>
            <a:ext cx="6600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baseline="30000" dirty="0">
                <a:solidFill>
                  <a:srgbClr val="C00000"/>
                </a:solidFill>
                <a:latin typeface="Verdana" pitchFamily="34" charset="0"/>
              </a:rPr>
              <a:t>**</a:t>
            </a:r>
            <a:r>
              <a:rPr lang="en-US" sz="1600" dirty="0"/>
              <a:t>this is "arithmetic" shift in both GCC and Clang (compiler dependent)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081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5.7 Logical Operations: Overview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4E43D573-3DF8-4CEA-B537-A32D3D38FF8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229600" cy="99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Truth tables of logical operations</a:t>
            </a:r>
          </a:p>
          <a:p>
            <a:pPr marL="633095" lvl="1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0 represents false; 1 represents true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356848"/>
              </p:ext>
            </p:extLst>
          </p:nvPr>
        </p:nvGraphicFramePr>
        <p:xfrm>
          <a:off x="1597251" y="2376193"/>
          <a:ext cx="252714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732400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685265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1109475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 AND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51608"/>
              </p:ext>
            </p:extLst>
          </p:nvPr>
        </p:nvGraphicFramePr>
        <p:xfrm>
          <a:off x="5627803" y="2376193"/>
          <a:ext cx="252714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732400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685265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1109475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 OR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5839"/>
              </p:ext>
            </p:extLst>
          </p:nvPr>
        </p:nvGraphicFramePr>
        <p:xfrm>
          <a:off x="1595223" y="4696757"/>
          <a:ext cx="252714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732400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685265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1109475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 NOR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941054"/>
              </p:ext>
            </p:extLst>
          </p:nvPr>
        </p:nvGraphicFramePr>
        <p:xfrm>
          <a:off x="5627803" y="4696757"/>
          <a:ext cx="252714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732400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685265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1109475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 XOR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86554" y="2272936"/>
            <a:ext cx="9426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Consolas" panose="020B0609020204030204" pitchFamily="49" charset="0"/>
              </a:rPr>
              <a:t>AND</a:t>
            </a:r>
            <a:endParaRPr lang="en-US" b="1" dirty="0">
              <a:latin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2272936"/>
            <a:ext cx="9426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Consolas" panose="020B0609020204030204" pitchFamily="49" charset="0"/>
              </a:rPr>
              <a:t>OR</a:t>
            </a:r>
            <a:endParaRPr lang="en-US" b="1" dirty="0">
              <a:latin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554" y="4602928"/>
            <a:ext cx="9426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Consolas" panose="020B0609020204030204" pitchFamily="49" charset="0"/>
              </a:rPr>
              <a:t>NOR</a:t>
            </a:r>
            <a:endParaRPr lang="en-US" b="1" dirty="0">
              <a:latin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48200" y="4602928"/>
            <a:ext cx="9426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latin typeface="Consolas" panose="020B0609020204030204" pitchFamily="49" charset="0"/>
              </a:rPr>
              <a:t>XOR</a:t>
            </a:r>
            <a:endParaRPr lang="en-US" b="1" dirty="0">
              <a:latin typeface="Consolas" panose="020B0609020204030204" pitchFamily="49" charset="0"/>
            </a:endParaRP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92F1120B-6B59-4E9E-915C-2D7BC1DA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18" name="Folded Corner 17"/>
          <p:cNvSpPr/>
          <p:nvPr/>
        </p:nvSpPr>
        <p:spPr>
          <a:xfrm>
            <a:off x="250349" y="2874324"/>
            <a:ext cx="1278334" cy="135606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1 if BOTH a and b are 1.  Otherwise 0.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Folded Corner 18"/>
          <p:cNvSpPr/>
          <p:nvPr/>
        </p:nvSpPr>
        <p:spPr>
          <a:xfrm>
            <a:off x="4312547" y="2874324"/>
            <a:ext cx="1278334" cy="135606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0 if BOTH a and b are 0.  Otherwise 1.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0" name="Folded Corner 19"/>
          <p:cNvSpPr/>
          <p:nvPr/>
        </p:nvSpPr>
        <p:spPr>
          <a:xfrm>
            <a:off x="250349" y="5199033"/>
            <a:ext cx="1278334" cy="135606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1 if BOTH a and b are 1.  Otherwise 0.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2" name="Folded Corner 21"/>
          <p:cNvSpPr/>
          <p:nvPr/>
        </p:nvSpPr>
        <p:spPr>
          <a:xfrm>
            <a:off x="4312547" y="5199033"/>
            <a:ext cx="1278334" cy="135606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1 if a is NOT the same as b.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83984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5.8 Logical Operations: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Shifting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57C537CE-2B47-4A36-BD23-DF0F9A568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03315"/>
            <a:ext cx="8229600" cy="6858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E.g. Shift bits in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$s0</a:t>
            </a:r>
            <a:r>
              <a:rPr lang="en-US" dirty="0"/>
              <a:t> to the left by 4 positions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F961447-4945-4DEA-9601-231576AFDC3B}"/>
              </a:ext>
            </a:extLst>
          </p:cNvPr>
          <p:cNvGrpSpPr/>
          <p:nvPr/>
        </p:nvGrpSpPr>
        <p:grpSpPr>
          <a:xfrm>
            <a:off x="609600" y="1474515"/>
            <a:ext cx="7924800" cy="1524000"/>
            <a:chOff x="304800" y="3886200"/>
            <a:chExt cx="8077200" cy="1524000"/>
          </a:xfrm>
        </p:grpSpPr>
        <p:sp>
          <p:nvSpPr>
            <p:cNvPr id="10" name="Rounded Rectangle 10">
              <a:extLst>
                <a:ext uri="{FF2B5EF4-FFF2-40B4-BE49-F238E27FC236}">
                  <a16:creationId xmlns:a16="http://schemas.microsoft.com/office/drawing/2014/main" id="{087E194E-2059-4B2C-9C35-142045C21C2D}"/>
                </a:ext>
              </a:extLst>
            </p:cNvPr>
            <p:cNvSpPr/>
            <p:nvPr/>
          </p:nvSpPr>
          <p:spPr>
            <a:xfrm>
              <a:off x="304800" y="3886200"/>
              <a:ext cx="8077200" cy="1524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669925" lvl="1" indent="-325438">
                <a:spcBef>
                  <a:spcPct val="40000"/>
                </a:spcBef>
                <a:buClr>
                  <a:srgbClr val="CCB400"/>
                </a:buClr>
                <a:buSzPct val="60000"/>
                <a:buFont typeface="Wingdings" pitchFamily="2" charset="2"/>
                <a:buChar char="q"/>
              </a:pPr>
              <a:endParaRPr lang="en-US" sz="2400" kern="0" dirty="0">
                <a:solidFill>
                  <a:prstClr val="black"/>
                </a:solidFill>
              </a:endParaRPr>
            </a:p>
            <a:p>
              <a:pPr marL="212725" indent="-325438">
                <a:spcBef>
                  <a:spcPct val="40000"/>
                </a:spcBef>
                <a:buClr>
                  <a:srgbClr val="CCB400"/>
                </a:buClr>
                <a:buSzPct val="60000"/>
              </a:pPr>
              <a:r>
                <a:rPr lang="en-US" sz="2400" kern="0" dirty="0">
                  <a:solidFill>
                    <a:prstClr val="black"/>
                  </a:solidFill>
                </a:rPr>
                <a:t>  Move all the bits in a word to the left by a number of positions; fill the emptied positions with zeroes.</a:t>
              </a:r>
            </a:p>
          </p:txBody>
        </p:sp>
        <p:sp>
          <p:nvSpPr>
            <p:cNvPr id="12" name="Round Same Side Corner Rectangle 12">
              <a:extLst>
                <a:ext uri="{FF2B5EF4-FFF2-40B4-BE49-F238E27FC236}">
                  <a16:creationId xmlns:a16="http://schemas.microsoft.com/office/drawing/2014/main" id="{92619A3D-789E-4C6F-B955-F3AE65212430}"/>
                </a:ext>
              </a:extLst>
            </p:cNvPr>
            <p:cNvSpPr/>
            <p:nvPr/>
          </p:nvSpPr>
          <p:spPr>
            <a:xfrm>
              <a:off x="304800" y="3886200"/>
              <a:ext cx="8077200" cy="6096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   </a:t>
              </a:r>
              <a:r>
                <a:rPr lang="en-US" sz="2800" b="1" kern="0" dirty="0" err="1">
                  <a:solidFill>
                    <a:srgbClr val="C00000"/>
                  </a:solidFill>
                  <a:latin typeface="Courier New" pitchFamily="49" charset="0"/>
                </a:rPr>
                <a:t>sll</a:t>
              </a:r>
              <a:r>
                <a:rPr lang="en-US" sz="2800" kern="0" dirty="0">
                  <a:solidFill>
                    <a:prstClr val="black"/>
                  </a:solidFill>
                </a:rPr>
                <a:t> (</a:t>
              </a:r>
              <a:r>
                <a:rPr lang="en-US" sz="2800" kern="0" dirty="0">
                  <a:solidFill>
                    <a:srgbClr val="C00000"/>
                  </a:solidFill>
                </a:rPr>
                <a:t>s</a:t>
              </a:r>
              <a:r>
                <a:rPr lang="en-US" sz="2800" kern="0" dirty="0">
                  <a:solidFill>
                    <a:prstClr val="black"/>
                  </a:solidFill>
                </a:rPr>
                <a:t>hift </a:t>
              </a:r>
              <a:r>
                <a:rPr lang="en-US" sz="2800" kern="0" dirty="0">
                  <a:solidFill>
                    <a:srgbClr val="C00000"/>
                  </a:solidFill>
                </a:rPr>
                <a:t>l</a:t>
              </a:r>
              <a:r>
                <a:rPr lang="en-US" sz="2800" kern="0" dirty="0">
                  <a:solidFill>
                    <a:prstClr val="black"/>
                  </a:solidFill>
                </a:rPr>
                <a:t>eft </a:t>
              </a:r>
              <a:r>
                <a:rPr lang="en-US" sz="2800" kern="0" dirty="0">
                  <a:solidFill>
                    <a:srgbClr val="C00000"/>
                  </a:solidFill>
                </a:rPr>
                <a:t>l</a:t>
              </a:r>
              <a:r>
                <a:rPr lang="en-US" sz="2800" kern="0" dirty="0">
                  <a:solidFill>
                    <a:prstClr val="black"/>
                  </a:solidFill>
                </a:rPr>
                <a:t>ogical)</a:t>
              </a:r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431A35D-8361-47BF-9473-9AC94BC8B094}"/>
              </a:ext>
            </a:extLst>
          </p:cNvPr>
          <p:cNvGrpSpPr/>
          <p:nvPr/>
        </p:nvGrpSpPr>
        <p:grpSpPr>
          <a:xfrm>
            <a:off x="533400" y="4065315"/>
            <a:ext cx="8077200" cy="381000"/>
            <a:chOff x="533400" y="3505200"/>
            <a:chExt cx="8077200" cy="381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25CBE18-3417-45E3-A3D4-AF6263C81438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1011 1000 0000 0000 0000 0000 0000 1001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3E9642-9099-493F-BDA4-4FA12C404E24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$s0</a:t>
              </a:r>
              <a:endParaRPr lang="en-US" dirty="0">
                <a:solidFill>
                  <a:srgbClr val="006600"/>
                </a:solidFill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6BC6D804-3A38-4602-9F96-AEFD75BB6EAA}"/>
              </a:ext>
            </a:extLst>
          </p:cNvPr>
          <p:cNvSpPr/>
          <p:nvPr/>
        </p:nvSpPr>
        <p:spPr>
          <a:xfrm>
            <a:off x="1295400" y="5513115"/>
            <a:ext cx="73152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1000 0000 0000 0000 0000 0000 1001 0000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2A9779-05EB-47A7-85EA-792070339110}"/>
              </a:ext>
            </a:extLst>
          </p:cNvPr>
          <p:cNvSpPr/>
          <p:nvPr/>
        </p:nvSpPr>
        <p:spPr>
          <a:xfrm>
            <a:off x="533400" y="5513115"/>
            <a:ext cx="762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$t2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18" name="Group 46">
            <a:extLst>
              <a:ext uri="{FF2B5EF4-FFF2-40B4-BE49-F238E27FC236}">
                <a16:creationId xmlns:a16="http://schemas.microsoft.com/office/drawing/2014/main" id="{0E8799EE-D8B1-4277-BD51-B8D6CB86E957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446315"/>
            <a:ext cx="6096000" cy="1066800"/>
            <a:chOff x="864" y="2256"/>
            <a:chExt cx="3840" cy="624"/>
          </a:xfrm>
        </p:grpSpPr>
        <p:sp>
          <p:nvSpPr>
            <p:cNvPr id="19" name="Line 42">
              <a:extLst>
                <a:ext uri="{FF2B5EF4-FFF2-40B4-BE49-F238E27FC236}">
                  <a16:creationId xmlns:a16="http://schemas.microsoft.com/office/drawing/2014/main" id="{F1688828-C007-45D9-9640-94ACC0AFC8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256"/>
              <a:ext cx="432" cy="624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prstDash val="solid"/>
              <a:round/>
              <a:headEnd/>
              <a:tailEnd type="triangle" w="lg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0" name="Line 43">
              <a:extLst>
                <a:ext uri="{FF2B5EF4-FFF2-40B4-BE49-F238E27FC236}">
                  <a16:creationId xmlns:a16="http://schemas.microsoft.com/office/drawing/2014/main" id="{ADCF91FA-756C-471D-9F81-0D535BD18E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2" y="2256"/>
              <a:ext cx="432" cy="624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prstDash val="solid"/>
              <a:round/>
              <a:headEnd/>
              <a:tailEnd type="triangle" w="lg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22" name="Snip Single Corner Rectangle 26">
            <a:extLst>
              <a:ext uri="{FF2B5EF4-FFF2-40B4-BE49-F238E27FC236}">
                <a16:creationId xmlns:a16="http://schemas.microsoft.com/office/drawing/2014/main" id="{6BC0C119-416E-421A-B736-CC462DAC6040}"/>
              </a:ext>
            </a:extLst>
          </p:cNvPr>
          <p:cNvSpPr/>
          <p:nvPr/>
        </p:nvSpPr>
        <p:spPr>
          <a:xfrm>
            <a:off x="1981200" y="4674915"/>
            <a:ext cx="5943600" cy="457200"/>
          </a:xfrm>
          <a:prstGeom prst="snip1Rect">
            <a:avLst/>
          </a:prstGeom>
          <a:solidFill>
            <a:schemeClr val="bg1">
              <a:alpha val="80000"/>
            </a:scheme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sll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$t2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$s0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002060"/>
                </a:solidFill>
                <a:latin typeface="Courier New" pitchFamily="49" charset="0"/>
              </a:rPr>
              <a:t>4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lang="en-US" sz="2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 $t2 = $s0&lt;&lt;4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Slide Number Placeholder 6">
            <a:extLst>
              <a:ext uri="{FF2B5EF4-FFF2-40B4-BE49-F238E27FC236}">
                <a16:creationId xmlns:a16="http://schemas.microsoft.com/office/drawing/2014/main" id="{F270BB26-378F-49EB-B88A-9EF3ED2E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F60E5E-0225-48A5-9ADF-590A2E96D412}"/>
              </a:ext>
            </a:extLst>
          </p:cNvPr>
          <p:cNvSpPr/>
          <p:nvPr/>
        </p:nvSpPr>
        <p:spPr>
          <a:xfrm>
            <a:off x="7688423" y="5430416"/>
            <a:ext cx="922177" cy="5463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Folded Corner 24"/>
          <p:cNvSpPr/>
          <p:nvPr/>
        </p:nvSpPr>
        <p:spPr>
          <a:xfrm>
            <a:off x="4848225" y="6058271"/>
            <a:ext cx="3762374" cy="660987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The emptied positions are filled with 0s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1304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5.8 Logical Operations: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Shifting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E92C465-89F1-4FF0-B72A-A2FCEA198239}"/>
              </a:ext>
            </a:extLst>
          </p:cNvPr>
          <p:cNvGrpSpPr/>
          <p:nvPr/>
        </p:nvGrpSpPr>
        <p:grpSpPr>
          <a:xfrm>
            <a:off x="603155" y="1443565"/>
            <a:ext cx="7924800" cy="1219200"/>
            <a:chOff x="304800" y="3886200"/>
            <a:chExt cx="8077200" cy="1219200"/>
          </a:xfrm>
        </p:grpSpPr>
        <p:sp>
          <p:nvSpPr>
            <p:cNvPr id="24" name="Rounded Rectangle 9">
              <a:extLst>
                <a:ext uri="{FF2B5EF4-FFF2-40B4-BE49-F238E27FC236}">
                  <a16:creationId xmlns:a16="http://schemas.microsoft.com/office/drawing/2014/main" id="{49F46FAF-113E-4D16-BE6A-5201DC4AC878}"/>
                </a:ext>
              </a:extLst>
            </p:cNvPr>
            <p:cNvSpPr/>
            <p:nvPr/>
          </p:nvSpPr>
          <p:spPr>
            <a:xfrm>
              <a:off x="304800" y="3886200"/>
              <a:ext cx="8077200" cy="12192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669925" lvl="1" indent="-325438">
                <a:spcBef>
                  <a:spcPct val="40000"/>
                </a:spcBef>
                <a:buClr>
                  <a:srgbClr val="CCB400"/>
                </a:buClr>
                <a:buSzPct val="60000"/>
                <a:buFont typeface="Wingdings" pitchFamily="2" charset="2"/>
                <a:buChar char="q"/>
              </a:pPr>
              <a:endParaRPr lang="en-US" sz="2400" kern="0" dirty="0">
                <a:solidFill>
                  <a:prstClr val="black"/>
                </a:solidFill>
              </a:endParaRPr>
            </a:p>
            <a:p>
              <a:pPr marL="212725" indent="-325438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kern="0" dirty="0">
                  <a:solidFill>
                    <a:prstClr val="black"/>
                  </a:solidFill>
                </a:rPr>
                <a:t>  Shifts right and fills emptied positions with zeroes.</a:t>
              </a:r>
            </a:p>
          </p:txBody>
        </p:sp>
        <p:sp>
          <p:nvSpPr>
            <p:cNvPr id="25" name="Round Same Side Corner Rectangle 10">
              <a:extLst>
                <a:ext uri="{FF2B5EF4-FFF2-40B4-BE49-F238E27FC236}">
                  <a16:creationId xmlns:a16="http://schemas.microsoft.com/office/drawing/2014/main" id="{188EBD98-B8F1-42B8-9651-E1245CD10700}"/>
                </a:ext>
              </a:extLst>
            </p:cNvPr>
            <p:cNvSpPr/>
            <p:nvPr/>
          </p:nvSpPr>
          <p:spPr>
            <a:xfrm>
              <a:off x="304800" y="3886200"/>
              <a:ext cx="8077200" cy="6096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   </a:t>
              </a:r>
              <a:r>
                <a:rPr lang="en-US" sz="2800" b="1" kern="0" dirty="0" err="1">
                  <a:solidFill>
                    <a:srgbClr val="660066"/>
                  </a:solidFill>
                  <a:latin typeface="Courier New" pitchFamily="49" charset="0"/>
                </a:rPr>
                <a:t>srl</a:t>
              </a:r>
              <a:r>
                <a:rPr lang="en-US" sz="2800" kern="0" dirty="0">
                  <a:solidFill>
                    <a:prstClr val="black"/>
                  </a:solidFill>
                </a:rPr>
                <a:t> (</a:t>
              </a:r>
              <a:r>
                <a:rPr lang="en-US" sz="2800" kern="0" dirty="0">
                  <a:solidFill>
                    <a:srgbClr val="660066"/>
                  </a:solidFill>
                </a:rPr>
                <a:t>s</a:t>
              </a:r>
              <a:r>
                <a:rPr lang="en-US" sz="2800" kern="0" dirty="0">
                  <a:solidFill>
                    <a:prstClr val="black"/>
                  </a:solidFill>
                </a:rPr>
                <a:t>hift </a:t>
              </a:r>
              <a:r>
                <a:rPr lang="en-US" sz="2800" kern="0" dirty="0">
                  <a:solidFill>
                    <a:srgbClr val="660066"/>
                  </a:solidFill>
                </a:rPr>
                <a:t>r</a:t>
              </a:r>
              <a:r>
                <a:rPr lang="en-US" sz="2800" kern="0" dirty="0">
                  <a:solidFill>
                    <a:prstClr val="black"/>
                  </a:solidFill>
                </a:rPr>
                <a:t>ight </a:t>
              </a:r>
              <a:r>
                <a:rPr lang="en-US" sz="2800" kern="0" dirty="0">
                  <a:solidFill>
                    <a:srgbClr val="660066"/>
                  </a:solidFill>
                </a:rPr>
                <a:t>l</a:t>
              </a:r>
              <a:r>
                <a:rPr lang="en-US" sz="2800" kern="0" dirty="0">
                  <a:solidFill>
                    <a:prstClr val="black"/>
                  </a:solidFill>
                </a:rPr>
                <a:t>ogical)</a:t>
              </a:r>
              <a:endParaRPr lang="en-US" dirty="0"/>
            </a:p>
          </p:txBody>
        </p:sp>
      </p:grpSp>
      <p:sp>
        <p:nvSpPr>
          <p:cNvPr id="26" name="Rectangle 3">
            <a:extLst>
              <a:ext uri="{FF2B5EF4-FFF2-40B4-BE49-F238E27FC236}">
                <a16:creationId xmlns:a16="http://schemas.microsoft.com/office/drawing/2014/main" id="{96DCCDEF-5A35-43CD-85AE-169009B918A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872171"/>
            <a:ext cx="8382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What is the equivalent math operations for shifting left/right </a:t>
            </a:r>
            <a:r>
              <a:rPr lang="en-US" sz="2800" i="1" dirty="0"/>
              <a:t>n</a:t>
            </a:r>
            <a:r>
              <a:rPr lang="en-US" sz="2800" dirty="0"/>
              <a:t> bits? </a:t>
            </a:r>
            <a:r>
              <a:rPr lang="en-US" dirty="0"/>
              <a:t>Answer: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Shifting is faster than multiplication/division</a:t>
            </a:r>
          </a:p>
          <a:p>
            <a:pPr marL="630238" lvl="1" indent="-355600" fontAlgn="auto">
              <a:spcBef>
                <a:spcPts val="600"/>
              </a:spcBef>
              <a:spcAft>
                <a:spcPts val="0"/>
              </a:spcAft>
              <a:buFont typeface="Wingdings"/>
              <a:buChar char="è"/>
            </a:pPr>
            <a:r>
              <a:rPr lang="en-US" sz="2400" dirty="0"/>
              <a:t>Good compiler translates such multiplication/division into shift instructions</a:t>
            </a:r>
          </a:p>
          <a:p>
            <a:pPr fontAlgn="auto">
              <a:spcAft>
                <a:spcPts val="0"/>
              </a:spcAft>
              <a:buFont typeface="Wingdings"/>
              <a:buChar char="è"/>
            </a:pP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27" name="Text Box 7">
            <a:extLst>
              <a:ext uri="{FF2B5EF4-FFF2-40B4-BE49-F238E27FC236}">
                <a16:creationId xmlns:a16="http://schemas.microsoft.com/office/drawing/2014/main" id="{73CFC7A6-F146-4721-BADD-B657EFFC3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51CD9FA-1B53-4C2F-A4B7-B1BD44FB6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669080"/>
              </p:ext>
            </p:extLst>
          </p:nvPr>
        </p:nvGraphicFramePr>
        <p:xfrm>
          <a:off x="838200" y="5310571"/>
          <a:ext cx="7467600" cy="944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5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Assembly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546">
                <a:tc>
                  <a:txBody>
                    <a:bodyPr/>
                    <a:lstStyle/>
                    <a:p>
                      <a:pPr marL="0" marR="0" lvl="0" indent="0" algn="ctr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24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a = a * 8;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sll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$s0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</a:rPr>
                        <a:t>3</a:t>
                      </a:r>
                      <a:endParaRPr lang="en-US" sz="2400" b="1" baseline="0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3AFBE34D-A206-4B03-BA62-192E5D3CFD88}"/>
              </a:ext>
            </a:extLst>
          </p:cNvPr>
          <p:cNvSpPr txBox="1"/>
          <p:nvPr/>
        </p:nvSpPr>
        <p:spPr>
          <a:xfrm>
            <a:off x="5715000" y="3306541"/>
            <a:ext cx="3429000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SG" sz="2800" dirty="0">
                <a:solidFill>
                  <a:srgbClr val="C00000"/>
                </a:solidFill>
              </a:rPr>
              <a:t>Multiply/divide by 2</a:t>
            </a:r>
            <a:r>
              <a:rPr lang="en-SG" sz="2800" i="1" baseline="300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FD80466-E87B-40B8-8421-0460C6D3D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4" name="Folded Corner 13"/>
          <p:cNvSpPr/>
          <p:nvPr/>
        </p:nvSpPr>
        <p:spPr>
          <a:xfrm>
            <a:off x="838200" y="6255357"/>
            <a:ext cx="3533775" cy="576742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Since 8 = 2</a:t>
            </a:r>
            <a:r>
              <a:rPr lang="en-US" sz="1600" baseline="30000" dirty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, we can use a = a &lt;&lt; 3.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666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5.9 Logical Operations: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Bitwise AND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6D520A2-271F-4051-986A-D0483574E71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87363"/>
            <a:ext cx="8382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E.g.: 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and</a:t>
            </a:r>
            <a:r>
              <a:rPr lang="en-US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b="1" dirty="0">
                <a:latin typeface="Courier New" pitchFamily="49" charset="0"/>
              </a:rPr>
              <a:t>,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b="1" dirty="0">
                <a:latin typeface="Courier New" pitchFamily="49" charset="0"/>
              </a:rPr>
              <a:t>,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$t2</a:t>
            </a:r>
            <a:br>
              <a:rPr lang="en-US" b="1" dirty="0">
                <a:solidFill>
                  <a:srgbClr val="660066"/>
                </a:solidFill>
                <a:latin typeface="Courier New" pitchFamily="49" charset="0"/>
              </a:rPr>
            </a:br>
            <a:endParaRPr lang="en-US" b="1" dirty="0">
              <a:solidFill>
                <a:srgbClr val="0000CC"/>
              </a:solidFill>
              <a:latin typeface="Courier New" pitchFamily="49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5F22C19A-8BFA-4A8D-9F6A-D3B0317D6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68563"/>
            <a:ext cx="8382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US" sz="2400" dirty="0"/>
              <a:t> can be used for </a:t>
            </a:r>
            <a:r>
              <a:rPr lang="en-US" sz="2400" dirty="0">
                <a:solidFill>
                  <a:srgbClr val="0000CC"/>
                </a:solidFill>
              </a:rPr>
              <a:t>masking </a:t>
            </a:r>
            <a:r>
              <a:rPr lang="en-US" sz="2400" dirty="0"/>
              <a:t>operation: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Place </a:t>
            </a:r>
            <a:r>
              <a:rPr lang="en-US" sz="2000" b="1" dirty="0"/>
              <a:t>0s</a:t>
            </a:r>
            <a:r>
              <a:rPr lang="en-US" sz="2000" dirty="0"/>
              <a:t> into the positions to be ignored </a:t>
            </a:r>
            <a:r>
              <a:rPr lang="en-US" sz="2000" dirty="0">
                <a:sym typeface="Wingdings" pitchFamily="2" charset="2"/>
              </a:rPr>
              <a:t> bits will turn into 0s</a:t>
            </a:r>
            <a:endParaRPr lang="en-US" sz="2000" dirty="0"/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Place </a:t>
            </a:r>
            <a:r>
              <a:rPr lang="en-US" sz="2000" b="1" dirty="0"/>
              <a:t>1s</a:t>
            </a:r>
            <a:r>
              <a:rPr lang="en-US" sz="2000" dirty="0"/>
              <a:t> for interested positions </a:t>
            </a: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bits will remain the same as the original.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2AF32B7-1F2F-42C7-BFD9-EF2725F84A30}"/>
              </a:ext>
            </a:extLst>
          </p:cNvPr>
          <p:cNvGrpSpPr/>
          <p:nvPr/>
        </p:nvGrpSpPr>
        <p:grpSpPr>
          <a:xfrm>
            <a:off x="685800" y="1363363"/>
            <a:ext cx="7924800" cy="1371600"/>
            <a:chOff x="304800" y="3886200"/>
            <a:chExt cx="8077200" cy="1371600"/>
          </a:xfrm>
        </p:grpSpPr>
        <p:sp>
          <p:nvSpPr>
            <p:cNvPr id="16" name="Rounded Rectangle 9">
              <a:extLst>
                <a:ext uri="{FF2B5EF4-FFF2-40B4-BE49-F238E27FC236}">
                  <a16:creationId xmlns:a16="http://schemas.microsoft.com/office/drawing/2014/main" id="{3117E672-492F-451A-9C3C-3DA582204CFE}"/>
                </a:ext>
              </a:extLst>
            </p:cNvPr>
            <p:cNvSpPr/>
            <p:nvPr/>
          </p:nvSpPr>
          <p:spPr>
            <a:xfrm>
              <a:off x="304800" y="3886200"/>
              <a:ext cx="8077200" cy="1371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669925" lvl="1" indent="-325438">
                <a:spcBef>
                  <a:spcPct val="40000"/>
                </a:spcBef>
                <a:buClr>
                  <a:srgbClr val="CCB400"/>
                </a:buClr>
                <a:buSzPct val="60000"/>
                <a:buFont typeface="Wingdings" pitchFamily="2" charset="2"/>
                <a:buChar char="q"/>
              </a:pPr>
              <a:endParaRPr lang="en-US" sz="2400" kern="0" dirty="0">
                <a:solidFill>
                  <a:prstClr val="black"/>
                </a:solidFill>
              </a:endParaRPr>
            </a:p>
            <a:p>
              <a:pPr marL="212725" indent="-325438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kern="0" dirty="0">
                  <a:solidFill>
                    <a:prstClr val="black"/>
                  </a:solidFill>
                </a:rPr>
                <a:t>  Bitwise operation that leaves a 1 only if both the bits of the operands are 1</a:t>
              </a:r>
            </a:p>
          </p:txBody>
        </p:sp>
        <p:sp>
          <p:nvSpPr>
            <p:cNvPr id="17" name="Round Same Side Corner Rectangle 10">
              <a:extLst>
                <a:ext uri="{FF2B5EF4-FFF2-40B4-BE49-F238E27FC236}">
                  <a16:creationId xmlns:a16="http://schemas.microsoft.com/office/drawing/2014/main" id="{7CC07BAA-A089-4916-B10B-708A5BF53CEF}"/>
                </a:ext>
              </a:extLst>
            </p:cNvPr>
            <p:cNvSpPr/>
            <p:nvPr/>
          </p:nvSpPr>
          <p:spPr>
            <a:xfrm>
              <a:off x="304800" y="3886200"/>
              <a:ext cx="8077200" cy="5334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</a:t>
              </a:r>
              <a:r>
                <a:rPr lang="en-US" sz="28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and</a:t>
              </a:r>
              <a:r>
                <a:rPr lang="en-US" sz="2800" kern="0" dirty="0">
                  <a:solidFill>
                    <a:prstClr val="black"/>
                  </a:solidFill>
                </a:rPr>
                <a:t> ( 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bitwise </a:t>
              </a:r>
              <a:r>
                <a:rPr lang="en-US" sz="2800" kern="0" dirty="0">
                  <a:solidFill>
                    <a:srgbClr val="660066"/>
                  </a:solidFill>
                  <a:cs typeface="Courier New" pitchFamily="49" charset="0"/>
                </a:rPr>
                <a:t>AND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 </a:t>
              </a:r>
              <a:r>
                <a:rPr lang="en-US" sz="2800" kern="0" dirty="0">
                  <a:solidFill>
                    <a:prstClr val="black"/>
                  </a:solidFill>
                </a:rPr>
                <a:t>)</a:t>
              </a:r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F136FE7-C48C-45A0-B352-B8AE69E84802}"/>
              </a:ext>
            </a:extLst>
          </p:cNvPr>
          <p:cNvGrpSpPr/>
          <p:nvPr/>
        </p:nvGrpSpPr>
        <p:grpSpPr>
          <a:xfrm>
            <a:off x="1066800" y="3420763"/>
            <a:ext cx="6934200" cy="381000"/>
            <a:chOff x="533400" y="3505200"/>
            <a:chExt cx="8077200" cy="381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E41A63E-34BA-4E84-864A-06B171D91D76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0110 0011 0010 1111 00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00</a:t>
              </a:r>
              <a:r>
                <a:rPr lang="en-US" sz="2000" b="1" dirty="0">
                  <a:solidFill>
                    <a:schemeClr val="tx2"/>
                  </a:solidFill>
                  <a:latin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11</a:t>
              </a:r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01</a:t>
              </a:r>
              <a:r>
                <a:rPr lang="en-US" sz="2000" b="1" dirty="0">
                  <a:solidFill>
                    <a:srgbClr val="3333FF"/>
                  </a:solidFill>
                  <a:latin typeface="Courier New" pitchFamily="49" charset="0"/>
                </a:rPr>
                <a:t> </a:t>
              </a:r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0101 1001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C0A120-E67C-4DD1-92CE-A8AC63230198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F10E5D5-D10A-4133-9533-0B13F4B49C81}"/>
              </a:ext>
            </a:extLst>
          </p:cNvPr>
          <p:cNvGrpSpPr/>
          <p:nvPr/>
        </p:nvGrpSpPr>
        <p:grpSpPr>
          <a:xfrm>
            <a:off x="1066800" y="3801763"/>
            <a:ext cx="6934200" cy="381000"/>
            <a:chOff x="533400" y="3505200"/>
            <a:chExt cx="8077200" cy="381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36D40F2-8CA7-48D7-8422-58D65222FDBD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rgbClr val="FFFFCC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</a:rPr>
                <a:t>0000 0000 0000 0000 00</a:t>
              </a:r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</a:rPr>
                <a:t>11</a:t>
              </a:r>
              <a:r>
                <a:rPr lang="en-US" sz="2000" b="1" dirty="0">
                  <a:solidFill>
                    <a:srgbClr val="3333FF"/>
                  </a:solidFill>
                  <a:latin typeface="Courier New" pitchFamily="49" charset="0"/>
                </a:rPr>
                <a:t> </a:t>
              </a:r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</a:rPr>
                <a:t>11</a:t>
              </a:r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</a:rPr>
                <a:t>00 0000 0000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BF2542-D813-4315-A8F1-B4E2BD87F7F8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006600"/>
                  </a:solidFill>
                  <a:latin typeface="Courier New" pitchFamily="49" charset="0"/>
                </a:rPr>
                <a:t>$t2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FFE01D2-97FC-4055-9675-DBBD9770B2E5}"/>
              </a:ext>
            </a:extLst>
          </p:cNvPr>
          <p:cNvGrpSpPr/>
          <p:nvPr/>
        </p:nvGrpSpPr>
        <p:grpSpPr>
          <a:xfrm>
            <a:off x="1066800" y="4258963"/>
            <a:ext cx="6934200" cy="381000"/>
            <a:chOff x="533400" y="3505200"/>
            <a:chExt cx="8077200" cy="381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F7092D5-12BF-4F4E-AFF1-BF866EAC2759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0000 0000 0000 0000 00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00</a:t>
              </a:r>
              <a:r>
                <a:rPr lang="en-US" sz="2000" b="1" dirty="0">
                  <a:solidFill>
                    <a:srgbClr val="3333FF"/>
                  </a:solidFill>
                  <a:latin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11</a:t>
              </a:r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00</a:t>
              </a:r>
              <a:r>
                <a:rPr lang="en-US" sz="2000" b="1" dirty="0">
                  <a:solidFill>
                    <a:srgbClr val="3333FF"/>
                  </a:solidFill>
                  <a:latin typeface="Courier New" pitchFamily="49" charset="0"/>
                </a:rPr>
                <a:t> </a:t>
              </a:r>
              <a:r>
                <a:rPr lang="en-US" sz="2000" b="1" dirty="0">
                  <a:solidFill>
                    <a:srgbClr val="0000CC"/>
                  </a:solidFill>
                  <a:latin typeface="Courier New" pitchFamily="49" charset="0"/>
                </a:rPr>
                <a:t>0000 0000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79C8477-0F90-4DE3-878D-359FA22BD388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35" name="Rounded Rectangle 20">
            <a:extLst>
              <a:ext uri="{FF2B5EF4-FFF2-40B4-BE49-F238E27FC236}">
                <a16:creationId xmlns:a16="http://schemas.microsoft.com/office/drawing/2014/main" id="{D10518FB-7C32-45B6-AF1A-014170E4AAD6}"/>
              </a:ext>
            </a:extLst>
          </p:cNvPr>
          <p:cNvSpPr/>
          <p:nvPr/>
        </p:nvSpPr>
        <p:spPr>
          <a:xfrm>
            <a:off x="5245892" y="3344563"/>
            <a:ext cx="787138" cy="137160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125F5A-A926-4B60-9157-B04DFC35050D}"/>
              </a:ext>
            </a:extLst>
          </p:cNvPr>
          <p:cNvSpPr txBox="1"/>
          <p:nvPr/>
        </p:nvSpPr>
        <p:spPr>
          <a:xfrm>
            <a:off x="333632" y="3801763"/>
            <a:ext cx="73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mask</a:t>
            </a:r>
          </a:p>
        </p:txBody>
      </p:sp>
      <p:sp>
        <p:nvSpPr>
          <p:cNvPr id="23" name="Slide Number Placeholder 6">
            <a:extLst>
              <a:ext uri="{FF2B5EF4-FFF2-40B4-BE49-F238E27FC236}">
                <a16:creationId xmlns:a16="http://schemas.microsoft.com/office/drawing/2014/main" id="{65A1054F-EA70-407F-B7F0-9601820E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24" name="Folded Corner 23"/>
          <p:cNvSpPr/>
          <p:nvPr/>
        </p:nvSpPr>
        <p:spPr>
          <a:xfrm>
            <a:off x="3286124" y="6104192"/>
            <a:ext cx="5324475" cy="576742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Bit-mask is setting the irrelevant part to 0 (</a:t>
            </a:r>
            <a:r>
              <a:rPr lang="en-US" sz="1600" i="1" dirty="0">
                <a:solidFill>
                  <a:schemeClr val="tx1"/>
                </a:solidFill>
              </a:rPr>
              <a:t>i.e., masked</a:t>
            </a:r>
            <a:r>
              <a:rPr lang="en-US" sz="1600" dirty="0">
                <a:solidFill>
                  <a:schemeClr val="tx1"/>
                </a:solidFill>
              </a:rPr>
              <a:t>).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89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#7: MIPS Part 1: Introduction (1/2)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5"/>
            </a:pPr>
            <a:r>
              <a:rPr lang="en-GB" dirty="0"/>
              <a:t>MIPS Assembly Language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5.7	Logical Operations: Overview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5.8	Logical Operations: Shifting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5.9 	Logical Operations: Bitwise AND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5.10	Logical Operations: Bitwise OR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5.11	Logical Operations: Bitwise NOR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dirty="0"/>
              <a:t>5.12</a:t>
            </a:r>
            <a:r>
              <a:rPr lang="en-GB"/>
              <a:t>	Logical </a:t>
            </a:r>
            <a:r>
              <a:rPr lang="en-GB" dirty="0"/>
              <a:t>Operations: Bitwise XOR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5"/>
            </a:pPr>
            <a:r>
              <a:rPr lang="en-GB" dirty="0"/>
              <a:t>Large Constant: Case Study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5"/>
            </a:pPr>
            <a:r>
              <a:rPr lang="en-GB" dirty="0"/>
              <a:t>MIPS Basic Instructions Checklist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endParaRPr lang="en-GB" dirty="0"/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54496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5.9 Exercise: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Bitwise AND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id="{F0F448DD-45DC-4A8C-9C09-7881DF48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30532A49-F0F6-4697-8AD6-349020037B0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0518"/>
            <a:ext cx="81534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are interested in the last 12 bits of the word in register </a:t>
            </a:r>
            <a:r>
              <a:rPr lang="en-US" sz="2800" b="1" dirty="0">
                <a:latin typeface="Courier New" pitchFamily="49" charset="0"/>
              </a:rPr>
              <a:t>$t1</a:t>
            </a:r>
            <a:r>
              <a:rPr lang="en-US" sz="2800" dirty="0"/>
              <a:t>. Result to be stored in </a:t>
            </a:r>
            <a:r>
              <a:rPr lang="en-US" sz="2800" b="1" dirty="0">
                <a:latin typeface="Courier New" pitchFamily="49" charset="0"/>
              </a:rPr>
              <a:t>$t0</a:t>
            </a:r>
            <a:r>
              <a:rPr lang="en-US" sz="2800" dirty="0"/>
              <a:t>.</a:t>
            </a:r>
            <a:endParaRPr lang="en-US" sz="2800" b="1" dirty="0">
              <a:latin typeface="Courier New" pitchFamily="49" charset="0"/>
            </a:endParaRP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Q: </a:t>
            </a:r>
            <a:r>
              <a:rPr lang="en-US" sz="2400" dirty="0"/>
              <a:t>What’s the mask to use?</a:t>
            </a:r>
            <a:endParaRPr lang="en-US" b="1" dirty="0">
              <a:latin typeface="Courier New" pitchFamily="49" charset="0"/>
            </a:endParaRPr>
          </a:p>
          <a:p>
            <a:pPr fontAlgn="auto">
              <a:spcAft>
                <a:spcPts val="0"/>
              </a:spcAft>
            </a:pPr>
            <a:endParaRPr lang="en-US" sz="2000" b="1" dirty="0">
              <a:solidFill>
                <a:srgbClr val="3333FF"/>
              </a:solidFill>
              <a:latin typeface="Courier New" pitchFamily="49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70E4677-8521-403D-A86B-E0E84C76EE47}"/>
              </a:ext>
            </a:extLst>
          </p:cNvPr>
          <p:cNvGrpSpPr/>
          <p:nvPr/>
        </p:nvGrpSpPr>
        <p:grpSpPr>
          <a:xfrm>
            <a:off x="381000" y="2895600"/>
            <a:ext cx="8229600" cy="381000"/>
            <a:chOff x="365125" y="3505200"/>
            <a:chExt cx="9086851" cy="381000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0A60EDF-B484-42A0-974D-97F2C7286990}"/>
                </a:ext>
              </a:extLst>
            </p:cNvPr>
            <p:cNvSpPr/>
            <p:nvPr/>
          </p:nvSpPr>
          <p:spPr>
            <a:xfrm>
              <a:off x="1295400" y="3505200"/>
              <a:ext cx="8156576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dirty="0">
                  <a:solidFill>
                    <a:schemeClr val="tx1"/>
                  </a:solidFill>
                  <a:latin typeface="Courier New" pitchFamily="49" charset="0"/>
                </a:rPr>
                <a:t>0000 1001 1100 0011 0101 1101 1001 1100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89B47DA-34E6-4064-84A4-7A148FBCA3ED}"/>
                </a:ext>
              </a:extLst>
            </p:cNvPr>
            <p:cNvSpPr/>
            <p:nvPr/>
          </p:nvSpPr>
          <p:spPr>
            <a:xfrm>
              <a:off x="365125" y="3505200"/>
              <a:ext cx="930275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5844B8F-FD0A-4FAD-BDDA-94C78661D2E7}"/>
              </a:ext>
            </a:extLst>
          </p:cNvPr>
          <p:cNvGrpSpPr/>
          <p:nvPr/>
        </p:nvGrpSpPr>
        <p:grpSpPr>
          <a:xfrm>
            <a:off x="228600" y="3352800"/>
            <a:ext cx="8382000" cy="381000"/>
            <a:chOff x="178358" y="3505200"/>
            <a:chExt cx="9763648" cy="381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188410D-627F-4398-9D20-F0E318AF5C98}"/>
                </a:ext>
              </a:extLst>
            </p:cNvPr>
            <p:cNvSpPr/>
            <p:nvPr/>
          </p:nvSpPr>
          <p:spPr>
            <a:xfrm>
              <a:off x="1332244" y="3505200"/>
              <a:ext cx="8609762" cy="381000"/>
            </a:xfrm>
            <a:prstGeom prst="rect">
              <a:avLst/>
            </a:prstGeom>
            <a:solidFill>
              <a:srgbClr val="FFFFCC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0C9075E-A343-431D-B534-15C4D8DD8365}"/>
                </a:ext>
              </a:extLst>
            </p:cNvPr>
            <p:cNvSpPr/>
            <p:nvPr/>
          </p:nvSpPr>
          <p:spPr>
            <a:xfrm>
              <a:off x="178358" y="3505200"/>
              <a:ext cx="1117042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mask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95A5C5C-D440-4743-BC17-3B0B41829DA3}"/>
              </a:ext>
            </a:extLst>
          </p:cNvPr>
          <p:cNvGrpSpPr/>
          <p:nvPr/>
        </p:nvGrpSpPr>
        <p:grpSpPr>
          <a:xfrm>
            <a:off x="152400" y="4038600"/>
            <a:ext cx="8458200" cy="381000"/>
            <a:chOff x="89598" y="3505200"/>
            <a:chExt cx="9852409" cy="381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8265105-D816-4890-8E51-1AA7A4600E8D}"/>
                </a:ext>
              </a:extLst>
            </p:cNvPr>
            <p:cNvSpPr/>
            <p:nvPr/>
          </p:nvSpPr>
          <p:spPr>
            <a:xfrm>
              <a:off x="1332244" y="3505200"/>
              <a:ext cx="8609763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US" sz="2400" b="1" dirty="0">
                <a:solidFill>
                  <a:srgbClr val="0000CC"/>
                </a:solidFill>
                <a:latin typeface="Courier New" pitchFamily="49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C08F7B9-7A3A-4C9C-8003-EFFB7F46932F}"/>
                </a:ext>
              </a:extLst>
            </p:cNvPr>
            <p:cNvSpPr/>
            <p:nvPr/>
          </p:nvSpPr>
          <p:spPr>
            <a:xfrm>
              <a:off x="89598" y="3505200"/>
              <a:ext cx="1205802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51" name="Rounded Rectangle 19">
            <a:extLst>
              <a:ext uri="{FF2B5EF4-FFF2-40B4-BE49-F238E27FC236}">
                <a16:creationId xmlns:a16="http://schemas.microsoft.com/office/drawing/2014/main" id="{2DCC20E3-A8B0-4C31-B610-F43169520E8B}"/>
              </a:ext>
            </a:extLst>
          </p:cNvPr>
          <p:cNvSpPr/>
          <p:nvPr/>
        </p:nvSpPr>
        <p:spPr>
          <a:xfrm>
            <a:off x="679621" y="5181600"/>
            <a:ext cx="8007177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Notes: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US" sz="2400" dirty="0">
                <a:solidFill>
                  <a:schemeClr val="tx1"/>
                </a:solidFill>
              </a:rPr>
              <a:t> instruction has an immediate version,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andi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3E822E2-E0FB-4566-9B5D-3DE7184529CC}"/>
              </a:ext>
            </a:extLst>
          </p:cNvPr>
          <p:cNvSpPr txBox="1"/>
          <p:nvPr/>
        </p:nvSpPr>
        <p:spPr>
          <a:xfrm>
            <a:off x="1241612" y="3357066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0000 0000 0000 0000 0000 </a:t>
            </a:r>
            <a:r>
              <a:rPr lang="en-SG" sz="2400" b="1" dirty="0">
                <a:solidFill>
                  <a:srgbClr val="00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1111 1111 1111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E3F9909-7F20-4B0B-BAC6-4D587BF9D703}"/>
              </a:ext>
            </a:extLst>
          </p:cNvPr>
          <p:cNvSpPr txBox="1"/>
          <p:nvPr/>
        </p:nvSpPr>
        <p:spPr>
          <a:xfrm>
            <a:off x="1219200" y="4015964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0000 0000 0000 0000 0000 </a:t>
            </a:r>
            <a:r>
              <a:rPr lang="en-SG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1101 1001 1100</a:t>
            </a:r>
          </a:p>
        </p:txBody>
      </p:sp>
      <p:sp>
        <p:nvSpPr>
          <p:cNvPr id="20" name="Slide Number Placeholder 6">
            <a:extLst>
              <a:ext uri="{FF2B5EF4-FFF2-40B4-BE49-F238E27FC236}">
                <a16:creationId xmlns:a16="http://schemas.microsoft.com/office/drawing/2014/main" id="{E0F3E200-D52C-4126-95FC-EB2024B56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  <p:sp>
        <p:nvSpPr>
          <p:cNvPr id="22" name="Folded Corner 21"/>
          <p:cNvSpPr/>
          <p:nvPr/>
        </p:nvSpPr>
        <p:spPr>
          <a:xfrm>
            <a:off x="2105025" y="4520960"/>
            <a:ext cx="6505575" cy="576742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Keep last 12-bits as 1.  This is equivalent to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andi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$t1, $t1, 0xFFF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9150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5.10 Logical Operations: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Bitwise OR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48764941-961D-446A-B68D-0E8C1EF05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A6CAA685-4579-46F9-8653-160C8AD80FC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432089"/>
            <a:ext cx="8153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</a:rPr>
              <a:t>or</a:t>
            </a:r>
            <a:r>
              <a:rPr lang="en-US" sz="2800" dirty="0"/>
              <a:t> instruction has an immediate version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ori</a:t>
            </a:r>
            <a:endParaRPr lang="en-US" sz="2800" dirty="0"/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Can be used to force certain bits to 1s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E.g.: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ori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800" b="1" dirty="0">
                <a:latin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sz="2800" b="1" dirty="0">
                <a:latin typeface="Courier New" pitchFamily="49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latin typeface="Courier New" pitchFamily="49" charset="0"/>
              </a:rPr>
              <a:t>0xFFF</a:t>
            </a:r>
            <a:endParaRPr lang="en-US" sz="2600" b="1" dirty="0">
              <a:solidFill>
                <a:srgbClr val="3333FF"/>
              </a:solidFill>
              <a:latin typeface="Courier New" pitchFamily="49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EBD6050-A687-4958-91F5-DE05F6904989}"/>
              </a:ext>
            </a:extLst>
          </p:cNvPr>
          <p:cNvGrpSpPr/>
          <p:nvPr/>
        </p:nvGrpSpPr>
        <p:grpSpPr>
          <a:xfrm>
            <a:off x="638432" y="1295400"/>
            <a:ext cx="7924800" cy="1905000"/>
            <a:chOff x="304800" y="3886200"/>
            <a:chExt cx="8077200" cy="1905000"/>
          </a:xfrm>
        </p:grpSpPr>
        <p:sp>
          <p:nvSpPr>
            <p:cNvPr id="26" name="Rounded Rectangle 9">
              <a:extLst>
                <a:ext uri="{FF2B5EF4-FFF2-40B4-BE49-F238E27FC236}">
                  <a16:creationId xmlns:a16="http://schemas.microsoft.com/office/drawing/2014/main" id="{BCCD3D11-C258-4AA9-8EE4-E8A5FC9ECF9B}"/>
                </a:ext>
              </a:extLst>
            </p:cNvPr>
            <p:cNvSpPr/>
            <p:nvPr/>
          </p:nvSpPr>
          <p:spPr>
            <a:xfrm>
              <a:off x="304800" y="3886200"/>
              <a:ext cx="8077200" cy="1905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669925" lvl="1" indent="-325438">
                <a:spcBef>
                  <a:spcPct val="40000"/>
                </a:spcBef>
                <a:buClr>
                  <a:srgbClr val="CCB400"/>
                </a:buClr>
                <a:buSzPct val="60000"/>
                <a:buFont typeface="Wingdings" pitchFamily="2" charset="2"/>
                <a:buChar char="q"/>
              </a:pPr>
              <a:endParaRPr lang="en-US" sz="2400" kern="0" dirty="0">
                <a:solidFill>
                  <a:prstClr val="black"/>
                </a:solidFill>
              </a:endParaRPr>
            </a:p>
            <a:p>
              <a:pPr marL="212725" indent="-325438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kern="0" dirty="0">
                  <a:solidFill>
                    <a:prstClr val="black"/>
                  </a:solidFill>
                </a:rPr>
                <a:t>  Bitwise operation that places a 1 in the result if either operand bit is 1</a:t>
              </a:r>
            </a:p>
            <a:p>
              <a:pPr marL="342900" lvl="1" indent="-342900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b="1" kern="0" dirty="0">
                  <a:solidFill>
                    <a:prstClr val="black"/>
                  </a:solidFill>
                </a:rPr>
                <a:t>  Example:</a:t>
              </a:r>
              <a:r>
                <a:rPr lang="en-US" sz="2400" b="1" kern="0" dirty="0">
                  <a:solidFill>
                    <a:srgbClr val="3333FF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or </a:t>
              </a: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$t2</a:t>
              </a:r>
              <a:endParaRPr lang="en-US" sz="2400" kern="0" dirty="0">
                <a:solidFill>
                  <a:srgbClr val="006600"/>
                </a:solidFill>
              </a:endParaRPr>
            </a:p>
          </p:txBody>
        </p:sp>
        <p:sp>
          <p:nvSpPr>
            <p:cNvPr id="27" name="Round Same Side Corner Rectangle 10">
              <a:extLst>
                <a:ext uri="{FF2B5EF4-FFF2-40B4-BE49-F238E27FC236}">
                  <a16:creationId xmlns:a16="http://schemas.microsoft.com/office/drawing/2014/main" id="{47403697-0DB0-4E80-B3A5-25F39D74B91C}"/>
                </a:ext>
              </a:extLst>
            </p:cNvPr>
            <p:cNvSpPr/>
            <p:nvPr/>
          </p:nvSpPr>
          <p:spPr>
            <a:xfrm>
              <a:off x="304800" y="3886200"/>
              <a:ext cx="8077200" cy="5334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</a:t>
              </a:r>
              <a:r>
                <a:rPr lang="en-US" sz="28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 </a:t>
              </a:r>
              <a:r>
                <a:rPr lang="en-US" sz="2800" kern="0" dirty="0">
                  <a:solidFill>
                    <a:prstClr val="black"/>
                  </a:solidFill>
                </a:rPr>
                <a:t>( 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bitwise </a:t>
              </a:r>
              <a:r>
                <a:rPr lang="en-US" sz="2800" kern="0" dirty="0">
                  <a:solidFill>
                    <a:srgbClr val="660066"/>
                  </a:solidFill>
                  <a:cs typeface="Courier New" pitchFamily="49" charset="0"/>
                </a:rPr>
                <a:t>OR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 </a:t>
              </a:r>
              <a:r>
                <a:rPr lang="en-US" sz="2800" kern="0" dirty="0">
                  <a:solidFill>
                    <a:prstClr val="black"/>
                  </a:solidFill>
                </a:rPr>
                <a:t>)</a:t>
              </a:r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9CF9694-A84A-4465-960E-3D1980C57DC0}"/>
              </a:ext>
            </a:extLst>
          </p:cNvPr>
          <p:cNvGrpSpPr/>
          <p:nvPr/>
        </p:nvGrpSpPr>
        <p:grpSpPr>
          <a:xfrm>
            <a:off x="914400" y="4714102"/>
            <a:ext cx="6934200" cy="381000"/>
            <a:chOff x="533400" y="3505200"/>
            <a:chExt cx="8077200" cy="3810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A7B30D-476A-445F-BE5D-C0FEA908211C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0000 1001 1100 0011 0101 1101 1001 1100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F62B3CE-2F85-4D48-8EEA-1EEC0C2D3AD0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081E9A4-AB04-4B3B-82C1-D34217F9540D}"/>
              </a:ext>
            </a:extLst>
          </p:cNvPr>
          <p:cNvGrpSpPr/>
          <p:nvPr/>
        </p:nvGrpSpPr>
        <p:grpSpPr>
          <a:xfrm>
            <a:off x="533400" y="5095102"/>
            <a:ext cx="7315200" cy="381000"/>
            <a:chOff x="89598" y="3505200"/>
            <a:chExt cx="8521002" cy="38100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0055E0A-D20C-49D8-86E6-7D735F550059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rgbClr val="FFFFCC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</a:rPr>
                <a:t>0000 0000 0000 0000 0000 </a:t>
              </a:r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</a:rPr>
                <a:t>1111 1111 1111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4169280-D7E1-4034-8EA3-5F576C26D18A}"/>
                </a:ext>
              </a:extLst>
            </p:cNvPr>
            <p:cNvSpPr/>
            <p:nvPr/>
          </p:nvSpPr>
          <p:spPr>
            <a:xfrm>
              <a:off x="89598" y="3505200"/>
              <a:ext cx="1205802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002060"/>
                  </a:solidFill>
                  <a:latin typeface="Courier New" pitchFamily="49" charset="0"/>
                </a:rPr>
                <a:t>0xFFF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6C0C3E-A9E6-48FC-90D3-994A4DC41942}"/>
              </a:ext>
            </a:extLst>
          </p:cNvPr>
          <p:cNvGrpSpPr/>
          <p:nvPr/>
        </p:nvGrpSpPr>
        <p:grpSpPr>
          <a:xfrm>
            <a:off x="914400" y="5552302"/>
            <a:ext cx="6934200" cy="381000"/>
            <a:chOff x="533400" y="3505200"/>
            <a:chExt cx="8077200" cy="381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193DF97-387E-4BF1-A49F-2F6A44B11763}"/>
                </a:ext>
              </a:extLst>
            </p:cNvPr>
            <p:cNvSpPr/>
            <p:nvPr/>
          </p:nvSpPr>
          <p:spPr>
            <a:xfrm>
              <a:off x="1295400" y="3505200"/>
              <a:ext cx="73152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</a:rPr>
                <a:t>0000 1001 1100 0011 0101 </a:t>
              </a:r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</a:rPr>
                <a:t>1111 1111 1111</a:t>
              </a:r>
              <a:endParaRPr lang="en-US" sz="2000" b="1" dirty="0">
                <a:solidFill>
                  <a:srgbClr val="0000CC"/>
                </a:solidFill>
                <a:latin typeface="Courier New" pitchFamily="49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016EC9C-D7A2-4F44-BA6F-9427D599D3CC}"/>
                </a:ext>
              </a:extLst>
            </p:cNvPr>
            <p:cNvSpPr/>
            <p:nvPr/>
          </p:nvSpPr>
          <p:spPr>
            <a:xfrm>
              <a:off x="533400" y="3505200"/>
              <a:ext cx="762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r>
                <a:rPr lang="en-US" sz="20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Rounded Rectangle 21">
            <a:extLst>
              <a:ext uri="{FF2B5EF4-FFF2-40B4-BE49-F238E27FC236}">
                <a16:creationId xmlns:a16="http://schemas.microsoft.com/office/drawing/2014/main" id="{1724E220-231E-45D1-B49B-697B380E2F1D}"/>
              </a:ext>
            </a:extLst>
          </p:cNvPr>
          <p:cNvSpPr/>
          <p:nvPr/>
        </p:nvSpPr>
        <p:spPr>
          <a:xfrm>
            <a:off x="5486400" y="4599802"/>
            <a:ext cx="2286000" cy="137160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EEC29D81-9206-44C5-BB1C-5090C7048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41</a:t>
            </a:fld>
            <a:endParaRPr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8D7320-062B-4681-B8AA-FC14A74B5607}"/>
              </a:ext>
            </a:extLst>
          </p:cNvPr>
          <p:cNvSpPr txBox="1"/>
          <p:nvPr/>
        </p:nvSpPr>
        <p:spPr>
          <a:xfrm>
            <a:off x="638432" y="6038334"/>
            <a:ext cx="8229600" cy="400110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For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ori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</a:rPr>
              <a:t>0xFFFF</a:t>
            </a:r>
            <a:r>
              <a:rPr lang="en-SG" sz="2000" dirty="0"/>
              <a:t> will the upper 16-bits be all 0s or all 1s?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EF9E766-B019-44D0-9B55-B51ECEEB0C4D}"/>
              </a:ext>
            </a:extLst>
          </p:cNvPr>
          <p:cNvSpPr txBox="1"/>
          <p:nvPr/>
        </p:nvSpPr>
        <p:spPr>
          <a:xfrm>
            <a:off x="638431" y="6432264"/>
            <a:ext cx="8229601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Answer: all 0s  (</a:t>
            </a:r>
            <a:r>
              <a:rPr lang="en-SG" sz="2000" b="1" i="1" dirty="0">
                <a:solidFill>
                  <a:srgbClr val="7030A0"/>
                </a:solidFill>
              </a:rPr>
              <a:t>in other words, this is not sign-extended</a:t>
            </a:r>
            <a:r>
              <a:rPr lang="en-SG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2282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  <p:bldP spid="43" grpId="0" animBg="1"/>
      <p:bldP spid="30" grpId="0" animBg="1"/>
      <p:bldP spid="3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5.11 Logical Operations: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Bitwise NOR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48764941-961D-446A-B68D-0E8C1EF05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6AABD839-981C-40BB-8A40-89428F4AAB37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1234158"/>
            <a:ext cx="8615363" cy="1652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Strange fact 1: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There is no </a:t>
            </a:r>
            <a:r>
              <a:rPr lang="en-US" sz="2400" b="1" dirty="0">
                <a:solidFill>
                  <a:srgbClr val="C00000"/>
                </a:solidFill>
              </a:rPr>
              <a:t>NOT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instruction in MIPS to toggle the bits (1 </a:t>
            </a:r>
            <a:r>
              <a:rPr lang="en-US" sz="2400" dirty="0">
                <a:sym typeface="Wingdings" pitchFamily="2" charset="2"/>
              </a:rPr>
              <a:t> 0, 0  1)</a:t>
            </a:r>
            <a:endParaRPr lang="en-US" sz="2400" dirty="0"/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However, a </a:t>
            </a:r>
            <a:r>
              <a:rPr lang="en-US" sz="2400" b="1" dirty="0">
                <a:solidFill>
                  <a:srgbClr val="660066"/>
                </a:solidFill>
              </a:rPr>
              <a:t>NOR</a:t>
            </a:r>
            <a:r>
              <a:rPr lang="en-US" sz="2400" dirty="0"/>
              <a:t> instruction is provided: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D9695FA-98B4-4524-A328-86B71223888C}"/>
              </a:ext>
            </a:extLst>
          </p:cNvPr>
          <p:cNvGrpSpPr/>
          <p:nvPr/>
        </p:nvGrpSpPr>
        <p:grpSpPr>
          <a:xfrm>
            <a:off x="1066800" y="2886746"/>
            <a:ext cx="6553200" cy="1075654"/>
            <a:chOff x="304800" y="3886200"/>
            <a:chExt cx="8077200" cy="1075654"/>
          </a:xfrm>
        </p:grpSpPr>
        <p:sp>
          <p:nvSpPr>
            <p:cNvPr id="31" name="Rounded Rectangle 9">
              <a:extLst>
                <a:ext uri="{FF2B5EF4-FFF2-40B4-BE49-F238E27FC236}">
                  <a16:creationId xmlns:a16="http://schemas.microsoft.com/office/drawing/2014/main" id="{DFFF0071-ACE2-454A-A615-2132DCE39FDD}"/>
                </a:ext>
              </a:extLst>
            </p:cNvPr>
            <p:cNvSpPr/>
            <p:nvPr/>
          </p:nvSpPr>
          <p:spPr>
            <a:xfrm>
              <a:off x="304800" y="3886200"/>
              <a:ext cx="8077200" cy="107565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212725" indent="-325438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b="1" kern="0" dirty="0">
                  <a:solidFill>
                    <a:prstClr val="black"/>
                  </a:solidFill>
                </a:rPr>
                <a:t>Example:</a:t>
              </a:r>
              <a:r>
                <a:rPr lang="en-US" sz="2400" b="1" kern="0" dirty="0">
                  <a:solidFill>
                    <a:srgbClr val="3333FF"/>
                  </a:solidFill>
                  <a:latin typeface="Courier New" pitchFamily="49" charset="0"/>
                </a:rPr>
                <a:t>   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nor </a:t>
              </a: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$t2</a:t>
              </a:r>
              <a:endParaRPr lang="en-US" sz="2400" kern="0" dirty="0">
                <a:solidFill>
                  <a:srgbClr val="006600"/>
                </a:solidFill>
              </a:endParaRPr>
            </a:p>
          </p:txBody>
        </p:sp>
        <p:sp>
          <p:nvSpPr>
            <p:cNvPr id="32" name="Round Same Side Corner Rectangle 10">
              <a:extLst>
                <a:ext uri="{FF2B5EF4-FFF2-40B4-BE49-F238E27FC236}">
                  <a16:creationId xmlns:a16="http://schemas.microsoft.com/office/drawing/2014/main" id="{252203FA-318E-4605-A680-6729FED760C3}"/>
                </a:ext>
              </a:extLst>
            </p:cNvPr>
            <p:cNvSpPr/>
            <p:nvPr/>
          </p:nvSpPr>
          <p:spPr>
            <a:xfrm>
              <a:off x="304800" y="3886200"/>
              <a:ext cx="8077200" cy="5334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</a:t>
              </a:r>
              <a:r>
                <a:rPr lang="en-US" sz="28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nor </a:t>
              </a:r>
              <a:r>
                <a:rPr lang="en-US" sz="2800" kern="0" dirty="0">
                  <a:solidFill>
                    <a:prstClr val="black"/>
                  </a:solidFill>
                </a:rPr>
                <a:t>( 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bitwise </a:t>
              </a:r>
              <a:r>
                <a:rPr lang="en-US" sz="2800" kern="0" dirty="0">
                  <a:solidFill>
                    <a:srgbClr val="660066"/>
                  </a:solidFill>
                  <a:cs typeface="Courier New" pitchFamily="49" charset="0"/>
                </a:rPr>
                <a:t>NOR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 </a:t>
              </a:r>
              <a:r>
                <a:rPr lang="en-US" sz="2800" kern="0" dirty="0">
                  <a:solidFill>
                    <a:prstClr val="black"/>
                  </a:solidFill>
                </a:rPr>
                <a:t>)</a:t>
              </a:r>
              <a:endParaRPr lang="en-US" dirty="0"/>
            </a:p>
          </p:txBody>
        </p:sp>
      </p:grpSp>
      <p:sp>
        <p:nvSpPr>
          <p:cNvPr id="33" name="Rectangle 3">
            <a:extLst>
              <a:ext uri="{FF2B5EF4-FFF2-40B4-BE49-F238E27FC236}">
                <a16:creationId xmlns:a16="http://schemas.microsoft.com/office/drawing/2014/main" id="{96A4FC9B-1C68-4800-B62A-AF64415B5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33" y="4029747"/>
            <a:ext cx="8458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Question: </a:t>
            </a: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How</a:t>
            </a:r>
            <a:r>
              <a:rPr kumimoji="0" lang="en-US" sz="240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do we get a NOT operation?</a:t>
            </a:r>
            <a:endParaRPr lang="en-US" sz="2400" b="1" kern="0" dirty="0"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lang="en-US" sz="2800" kern="0" dirty="0">
                <a:latin typeface="+mn-lt"/>
                <a:cs typeface="+mn-cs"/>
              </a:rPr>
              <a:t>Question: </a:t>
            </a:r>
            <a:r>
              <a:rPr lang="en-US" sz="2400" kern="0" dirty="0">
                <a:latin typeface="+mn-lt"/>
                <a:cs typeface="+mn-cs"/>
              </a:rPr>
              <a:t>Why do you think is the reason for not providing a NOT instruction? </a:t>
            </a:r>
            <a:endParaRPr lang="en-US" sz="2000" kern="0" dirty="0">
              <a:latin typeface="+mn-lt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F5E4F2-3812-4934-8E07-CAD379439F5B}"/>
              </a:ext>
            </a:extLst>
          </p:cNvPr>
          <p:cNvSpPr txBox="1"/>
          <p:nvPr/>
        </p:nvSpPr>
        <p:spPr>
          <a:xfrm>
            <a:off x="4873067" y="4507980"/>
            <a:ext cx="3886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nor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latin typeface="Courier New" pitchFamily="49" charset="0"/>
              </a:rPr>
              <a:t>,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latin typeface="Courier New" pitchFamily="49" charset="0"/>
              </a:rPr>
              <a:t>,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$zero</a:t>
            </a:r>
            <a:endParaRPr lang="en-SG" sz="2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E0A9F2-633B-460E-8516-08A028E603E6}"/>
              </a:ext>
            </a:extLst>
          </p:cNvPr>
          <p:cNvSpPr txBox="1"/>
          <p:nvPr/>
        </p:nvSpPr>
        <p:spPr>
          <a:xfrm>
            <a:off x="845062" y="5777882"/>
            <a:ext cx="784173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00CC"/>
                </a:solidFill>
              </a:rPr>
              <a:t>One of design principles: </a:t>
            </a:r>
            <a:r>
              <a:rPr lang="en-SG" sz="2400" dirty="0">
                <a:solidFill>
                  <a:srgbClr val="C00000"/>
                </a:solidFill>
              </a:rPr>
              <a:t>Keep the instruction set small</a:t>
            </a:r>
            <a:r>
              <a:rPr lang="en-SG" sz="2400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AF3FC59D-4627-4F4F-B58F-67F1EBA6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42</a:t>
            </a:fld>
            <a:endParaRPr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45309"/>
              </p:ext>
            </p:extLst>
          </p:nvPr>
        </p:nvGraphicFramePr>
        <p:xfrm>
          <a:off x="7340382" y="2780522"/>
          <a:ext cx="1803617" cy="13233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22713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489073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791831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a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b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a NOR b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1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1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1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041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5.12 Logical Operations: </a:t>
            </a:r>
            <a:r>
              <a:rPr lang="en-SG" sz="3600" b="1" dirty="0">
                <a:solidFill>
                  <a:srgbClr val="0000FF"/>
                </a:solidFill>
              </a:rPr>
              <a:t>Bitwise XOR</a:t>
            </a:r>
            <a:endParaRPr lang="en-US" sz="3600" dirty="0">
              <a:solidFill>
                <a:srgbClr val="C0000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A83B1B7-548A-4DD9-A446-D096BC2B2362}"/>
              </a:ext>
            </a:extLst>
          </p:cNvPr>
          <p:cNvGrpSpPr/>
          <p:nvPr/>
        </p:nvGrpSpPr>
        <p:grpSpPr>
          <a:xfrm>
            <a:off x="990600" y="1371600"/>
            <a:ext cx="6553200" cy="1219200"/>
            <a:chOff x="304800" y="3886200"/>
            <a:chExt cx="8077200" cy="1219200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91236D86-4B8F-4C1B-91E1-7936F6EDD4F1}"/>
                </a:ext>
              </a:extLst>
            </p:cNvPr>
            <p:cNvSpPr/>
            <p:nvPr/>
          </p:nvSpPr>
          <p:spPr>
            <a:xfrm>
              <a:off x="304800" y="3886200"/>
              <a:ext cx="8077200" cy="12192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212725" indent="-325438">
                <a:spcBef>
                  <a:spcPct val="20000"/>
                </a:spcBef>
                <a:buClr>
                  <a:srgbClr val="CCB400"/>
                </a:buClr>
                <a:buSzPct val="60000"/>
              </a:pPr>
              <a:r>
                <a:rPr lang="en-US" sz="2400" b="1" kern="0" dirty="0">
                  <a:solidFill>
                    <a:prstClr val="black"/>
                  </a:solidFill>
                </a:rPr>
                <a:t>Example:</a:t>
              </a:r>
              <a:r>
                <a:rPr lang="en-US" sz="2400" b="1" kern="0" dirty="0">
                  <a:solidFill>
                    <a:srgbClr val="3333FF"/>
                  </a:solidFill>
                  <a:latin typeface="Courier New" pitchFamily="49" charset="0"/>
                </a:rPr>
                <a:t>    </a:t>
              </a:r>
              <a:r>
                <a:rPr lang="en-US" sz="2400" b="1" kern="0" dirty="0" err="1">
                  <a:solidFill>
                    <a:srgbClr val="660066"/>
                  </a:solidFill>
                  <a:latin typeface="Courier New" pitchFamily="49" charset="0"/>
                </a:rPr>
                <a:t>xor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$t0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$t1</a:t>
              </a:r>
              <a:r>
                <a:rPr lang="en-US" sz="2400" b="1" kern="0" dirty="0">
                  <a:solidFill>
                    <a:schemeClr val="tx1"/>
                  </a:solidFill>
                  <a:latin typeface="Courier New" pitchFamily="49" charset="0"/>
                </a:rPr>
                <a:t>,</a:t>
              </a: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rgbClr val="006600"/>
                  </a:solidFill>
                  <a:latin typeface="Courier New" pitchFamily="49" charset="0"/>
                </a:rPr>
                <a:t>$t2</a:t>
              </a:r>
              <a:endParaRPr lang="en-US" sz="2400" kern="0" dirty="0">
                <a:solidFill>
                  <a:srgbClr val="006600"/>
                </a:solidFill>
              </a:endParaRPr>
            </a:p>
          </p:txBody>
        </p:sp>
        <p:sp>
          <p:nvSpPr>
            <p:cNvPr id="12" name="Round Same Side Corner Rectangle 10">
              <a:extLst>
                <a:ext uri="{FF2B5EF4-FFF2-40B4-BE49-F238E27FC236}">
                  <a16:creationId xmlns:a16="http://schemas.microsoft.com/office/drawing/2014/main" id="{B561EB19-41EC-4FE2-BFFF-41848D3D5986}"/>
                </a:ext>
              </a:extLst>
            </p:cNvPr>
            <p:cNvSpPr/>
            <p:nvPr/>
          </p:nvSpPr>
          <p:spPr>
            <a:xfrm>
              <a:off x="304800" y="3886200"/>
              <a:ext cx="8077200" cy="533400"/>
            </a:xfrm>
            <a:prstGeom prst="round2SameRect">
              <a:avLst/>
            </a:prstGeom>
            <a:solidFill>
              <a:srgbClr val="E2FFC5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spcBef>
                  <a:spcPct val="40000"/>
                </a:spcBef>
                <a:buClr>
                  <a:srgbClr val="D16349"/>
                </a:buClr>
                <a:buSzPct val="65000"/>
              </a:pPr>
              <a:r>
                <a:rPr lang="en-US" sz="2800" b="1" kern="0" dirty="0" err="1">
                  <a:solidFill>
                    <a:prstClr val="black"/>
                  </a:solidFill>
                </a:rPr>
                <a:t>Opcode</a:t>
              </a:r>
              <a:r>
                <a:rPr lang="en-US" sz="2800" b="1" kern="0" dirty="0">
                  <a:solidFill>
                    <a:prstClr val="black"/>
                  </a:solidFill>
                </a:rPr>
                <a:t>:      </a:t>
              </a:r>
              <a:r>
                <a:rPr lang="en-US" sz="28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28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800" kern="0" dirty="0">
                  <a:solidFill>
                    <a:prstClr val="black"/>
                  </a:solidFill>
                </a:rPr>
                <a:t>( 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bitwise </a:t>
              </a:r>
              <a:r>
                <a:rPr lang="en-US" sz="2800" kern="0" dirty="0">
                  <a:solidFill>
                    <a:srgbClr val="660066"/>
                  </a:solidFill>
                  <a:cs typeface="Courier New" pitchFamily="49" charset="0"/>
                </a:rPr>
                <a:t>XOR</a:t>
              </a:r>
              <a:r>
                <a:rPr lang="en-US" sz="2800" kern="0" dirty="0">
                  <a:solidFill>
                    <a:prstClr val="black"/>
                  </a:solidFill>
                  <a:cs typeface="Courier New" pitchFamily="49" charset="0"/>
                </a:rPr>
                <a:t> </a:t>
              </a:r>
              <a:r>
                <a:rPr lang="en-US" sz="2800" kern="0" dirty="0">
                  <a:solidFill>
                    <a:prstClr val="black"/>
                  </a:solidFill>
                </a:rPr>
                <a:t>)</a:t>
              </a:r>
              <a:endParaRPr lang="en-US" dirty="0"/>
            </a:p>
          </p:txBody>
        </p:sp>
      </p:grpSp>
      <p:sp>
        <p:nvSpPr>
          <p:cNvPr id="13" name="Rectangle 3">
            <a:extLst>
              <a:ext uri="{FF2B5EF4-FFF2-40B4-BE49-F238E27FC236}">
                <a16:creationId xmlns:a16="http://schemas.microsoft.com/office/drawing/2014/main" id="{798DBA62-EC2B-42FF-A2DF-668F122E7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728240"/>
            <a:ext cx="8615363" cy="344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Question: Can</a:t>
            </a:r>
            <a:r>
              <a:rPr kumimoji="0" lang="en-US" sz="280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we also get 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</a:t>
            </a:r>
            <a:r>
              <a:rPr kumimoji="0" lang="en-US" sz="280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operation from </a:t>
            </a:r>
            <a:r>
              <a:rPr kumimoji="0" lang="en-US" sz="2800" i="0" u="none" strike="noStrike" kern="0" cap="none" spc="0" normalizeH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XOR</a:t>
            </a:r>
            <a:r>
              <a:rPr kumimoji="0" lang="en-US" sz="280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lang="en-US" sz="2800" b="1" kern="0" dirty="0"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lang="en-US" sz="2800" kern="0" dirty="0">
                <a:latin typeface="+mn-lt"/>
                <a:cs typeface="+mn-cs"/>
              </a:rPr>
              <a:t>Strange Fact 2: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kern="0" dirty="0">
                <a:latin typeface="+mn-lt"/>
                <a:cs typeface="+mn-cs"/>
              </a:rPr>
              <a:t>There is no 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cs typeface="+mn-cs"/>
              </a:rPr>
              <a:t>NORI</a:t>
            </a:r>
            <a:r>
              <a:rPr lang="en-US" sz="2800" kern="0" dirty="0">
                <a:latin typeface="+mn-lt"/>
                <a:cs typeface="+mn-cs"/>
              </a:rPr>
              <a:t>, but there is </a:t>
            </a:r>
            <a:r>
              <a:rPr lang="en-US" sz="2800" b="1" kern="0" dirty="0">
                <a:solidFill>
                  <a:srgbClr val="660066"/>
                </a:solidFill>
                <a:latin typeface="+mn-lt"/>
                <a:cs typeface="+mn-cs"/>
              </a:rPr>
              <a:t>XORI</a:t>
            </a:r>
            <a:r>
              <a:rPr lang="en-US" sz="2800" kern="0" dirty="0">
                <a:latin typeface="+mn-lt"/>
                <a:cs typeface="+mn-cs"/>
              </a:rPr>
              <a:t> in MIPS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kern="0" dirty="0">
                <a:latin typeface="+mn-lt"/>
                <a:cs typeface="+mn-cs"/>
              </a:rPr>
              <a:t>Why?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AEF70C-08C1-4D3A-A091-AB54CFB6CBF0}"/>
              </a:ext>
            </a:extLst>
          </p:cNvPr>
          <p:cNvSpPr txBox="1"/>
          <p:nvPr/>
        </p:nvSpPr>
        <p:spPr>
          <a:xfrm>
            <a:off x="3531725" y="3253884"/>
            <a:ext cx="401207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Yes, let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$t2</a:t>
            </a:r>
            <a:r>
              <a:rPr lang="en-SG" sz="2400" dirty="0"/>
              <a:t> contain all 1s.</a:t>
            </a:r>
          </a:p>
          <a:p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xor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latin typeface="Courier New" pitchFamily="49" charset="0"/>
              </a:rPr>
              <a:t>,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latin typeface="Courier New" pitchFamily="49" charset="0"/>
              </a:rPr>
              <a:t>,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$t2</a:t>
            </a:r>
            <a:endParaRPr lang="en-SG" sz="2400" dirty="0"/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272B1D8A-66BA-4B15-849A-4DC46A876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D9A63037-AABE-4562-A94A-91409C6D9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43</a:t>
            </a:fld>
            <a:endParaRPr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590840"/>
              </p:ext>
            </p:extLst>
          </p:nvPr>
        </p:nvGraphicFramePr>
        <p:xfrm>
          <a:off x="7340382" y="3380419"/>
          <a:ext cx="1803617" cy="13233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22713">
                  <a:extLst>
                    <a:ext uri="{9D8B030D-6E8A-4147-A177-3AD203B41FA5}">
                      <a16:colId xmlns:a16="http://schemas.microsoft.com/office/drawing/2014/main" val="2891206222"/>
                    </a:ext>
                  </a:extLst>
                </a:gridCol>
                <a:gridCol w="489073">
                  <a:extLst>
                    <a:ext uri="{9D8B030D-6E8A-4147-A177-3AD203B41FA5}">
                      <a16:colId xmlns:a16="http://schemas.microsoft.com/office/drawing/2014/main" val="3802414227"/>
                    </a:ext>
                  </a:extLst>
                </a:gridCol>
                <a:gridCol w="791831">
                  <a:extLst>
                    <a:ext uri="{9D8B030D-6E8A-4147-A177-3AD203B41FA5}">
                      <a16:colId xmlns:a16="http://schemas.microsoft.com/office/drawing/2014/main" val="1995277095"/>
                    </a:ext>
                  </a:extLst>
                </a:gridCol>
              </a:tblGrid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a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b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a XOR b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3234917925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229292580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116232057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1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0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dirty="0"/>
                        <a:t>1</a:t>
                      </a:r>
                      <a:endParaRPr lang="en-US" sz="1300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628787140"/>
                  </a:ext>
                </a:extLst>
              </a:tr>
              <a:tr h="264668"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1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300" b="1" i="1" dirty="0"/>
                        <a:t>0</a:t>
                      </a:r>
                      <a:endParaRPr lang="en-US" sz="1300" b="1" i="1" dirty="0"/>
                    </a:p>
                  </a:txBody>
                  <a:tcPr marL="65260" marR="65260" marT="32631" marB="32631" anchor="ctr"/>
                </a:tc>
                <a:extLst>
                  <a:ext uri="{0D108BD9-81ED-4DB2-BD59-A6C34878D82A}">
                    <a16:rowId xmlns:a16="http://schemas.microsoft.com/office/drawing/2014/main" val="1630986569"/>
                  </a:ext>
                </a:extLst>
              </a:tr>
            </a:tbl>
          </a:graphicData>
        </a:graphic>
      </p:graphicFrame>
      <p:sp>
        <p:nvSpPr>
          <p:cNvPr id="18" name="Folded Corner 17"/>
          <p:cNvSpPr/>
          <p:nvPr/>
        </p:nvSpPr>
        <p:spPr>
          <a:xfrm>
            <a:off x="2447925" y="5355937"/>
            <a:ext cx="6162675" cy="1130587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A possible reason is that there is not much need for NORI.  So there is no reason to add this capability to keep the processor design simple.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6028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 Large Constant: Case Study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32618768-0CD5-4DE9-9979-B53AA9C8A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375719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GB" sz="2600" dirty="0"/>
              <a:t>Question: How to load a 32-bit constant into a register? </a:t>
            </a:r>
            <a:r>
              <a:rPr lang="en-GB" sz="2600" dirty="0" err="1"/>
              <a:t>e.g</a:t>
            </a:r>
            <a:r>
              <a:rPr lang="en-GB" sz="2200" dirty="0"/>
              <a:t> </a:t>
            </a:r>
            <a:r>
              <a:rPr lang="en-GB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10101010 10101010 11110000 11110000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F12D7F1-4013-4940-A79E-8703E6B86031}"/>
              </a:ext>
            </a:extLst>
          </p:cNvPr>
          <p:cNvSpPr txBox="1">
            <a:spLocks noChangeArrowheads="1"/>
          </p:cNvSpPr>
          <p:nvPr/>
        </p:nvSpPr>
        <p:spPr>
          <a:xfrm>
            <a:off x="419100" y="2442519"/>
            <a:ext cx="8458200" cy="914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 eaLnBrk="1" hangingPunct="1">
              <a:spcBef>
                <a:spcPct val="30000"/>
              </a:spcBef>
              <a:buClr>
                <a:schemeClr val="tx1"/>
              </a:buClr>
              <a:buSzPct val="80000"/>
              <a:buFont typeface="+mj-lt"/>
              <a:buAutoNum type="arabicPeriod"/>
            </a:pPr>
            <a:r>
              <a:rPr lang="en-GB" sz="2400" kern="0" dirty="0"/>
              <a:t>Use “</a:t>
            </a:r>
            <a:r>
              <a:rPr lang="en-GB" sz="2400" kern="0" dirty="0">
                <a:solidFill>
                  <a:srgbClr val="660066"/>
                </a:solidFill>
              </a:rPr>
              <a:t>load upper immediate</a:t>
            </a:r>
            <a:r>
              <a:rPr lang="en-GB" sz="2400" kern="0" dirty="0"/>
              <a:t>” (</a:t>
            </a:r>
            <a:r>
              <a:rPr lang="en-GB" sz="2400" b="1" kern="1200" dirty="0" err="1">
                <a:solidFill>
                  <a:srgbClr val="660066"/>
                </a:solidFill>
                <a:latin typeface="Courier New" pitchFamily="49" charset="0"/>
                <a:cs typeface="Arial" charset="0"/>
              </a:rPr>
              <a:t>lui</a:t>
            </a:r>
            <a:r>
              <a:rPr lang="en-GB" sz="2400" kern="0" dirty="0"/>
              <a:t>) to set the upper 16-bit:</a:t>
            </a:r>
          </a:p>
          <a:p>
            <a:pPr lvl="1" eaLnBrk="1" hangingPunct="1">
              <a:buClr>
                <a:schemeClr val="tx1"/>
              </a:buClr>
              <a:buSzPct val="120000"/>
              <a:buFont typeface="Wingdings" pitchFamily="2" charset="2"/>
              <a:buNone/>
            </a:pPr>
            <a:r>
              <a:rPr lang="en-GB" sz="2400" kern="0" dirty="0">
                <a:solidFill>
                  <a:srgbClr val="0000FF"/>
                </a:solidFill>
                <a:latin typeface="Courier New" pitchFamily="49" charset="0"/>
              </a:rPr>
              <a:t>		</a:t>
            </a:r>
            <a:r>
              <a:rPr lang="en-GB" sz="2400" b="1" kern="0" dirty="0" err="1">
                <a:solidFill>
                  <a:srgbClr val="660066"/>
                </a:solidFill>
                <a:latin typeface="Courier New" pitchFamily="49" charset="0"/>
              </a:rPr>
              <a:t>lui</a:t>
            </a:r>
            <a:r>
              <a:rPr lang="en-GB" sz="2400" kern="0" dirty="0">
                <a:latin typeface="Courier New" pitchFamily="49" charset="0"/>
              </a:rPr>
              <a:t>	</a:t>
            </a:r>
            <a:r>
              <a:rPr lang="en-GB" sz="2400" b="1" kern="0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GB" sz="2400" b="1" kern="0" dirty="0">
                <a:latin typeface="Courier New" pitchFamily="49" charset="0"/>
              </a:rPr>
              <a:t>, </a:t>
            </a:r>
            <a:r>
              <a:rPr lang="en-GB" sz="2400" b="1" kern="0" dirty="0">
                <a:solidFill>
                  <a:srgbClr val="002060"/>
                </a:solidFill>
                <a:latin typeface="Courier New" pitchFamily="49" charset="0"/>
              </a:rPr>
              <a:t>0xAAAA </a:t>
            </a:r>
            <a:r>
              <a:rPr lang="en-GB" sz="2400" b="1" kern="0" dirty="0">
                <a:latin typeface="Courier New" pitchFamily="49" charset="0"/>
              </a:rPr>
              <a:t>    </a:t>
            </a:r>
            <a:r>
              <a:rPr lang="en-GB" sz="2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#1010101010101010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38300" y="3528369"/>
            <a:ext cx="4889500" cy="325438"/>
            <a:chOff x="1638300" y="3528369"/>
            <a:chExt cx="4889500" cy="325438"/>
          </a:xfrm>
        </p:grpSpPr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5F522BFE-2BC4-4AD4-A9D0-E3A51255B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8300" y="3528369"/>
              <a:ext cx="2444750" cy="325438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18288" rIns="9144" bIns="1828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1010101010101010</a:t>
              </a:r>
            </a:p>
          </p:txBody>
        </p:sp>
        <p:sp>
          <p:nvSpPr>
            <p:cNvPr id="20" name="Text Box 21">
              <a:extLst>
                <a:ext uri="{FF2B5EF4-FFF2-40B4-BE49-F238E27FC236}">
                  <a16:creationId xmlns:a16="http://schemas.microsoft.com/office/drawing/2014/main" id="{7A37E353-C9D2-4127-A0C4-2347C93DE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3528369"/>
              <a:ext cx="2444750" cy="325438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18288" rIns="9144" bIns="1828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0000000000000000</a:t>
              </a:r>
            </a:p>
          </p:txBody>
        </p:sp>
      </p:grpSp>
      <p:sp>
        <p:nvSpPr>
          <p:cNvPr id="22" name="Text Box 22">
            <a:extLst>
              <a:ext uri="{FF2B5EF4-FFF2-40B4-BE49-F238E27FC236}">
                <a16:creationId xmlns:a16="http://schemas.microsoft.com/office/drawing/2014/main" id="{FE28F799-9422-4EF9-910F-32E8D2659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3379144"/>
            <a:ext cx="1898650" cy="587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18288" rIns="9144" bIns="182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663300"/>
                </a:solidFill>
              </a:rPr>
              <a:t>Lower-order bits filled with zeros.</a:t>
            </a:r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EF71E94C-BF3C-4256-B249-931949E7EF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73813" y="3676007"/>
            <a:ext cx="477838" cy="0"/>
          </a:xfrm>
          <a:prstGeom prst="line">
            <a:avLst/>
          </a:prstGeom>
          <a:noFill/>
          <a:ln w="25400" cap="sq">
            <a:solidFill>
              <a:srgbClr val="8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DD4D55B4-CE85-4F0A-A750-5C0519D7B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4010062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30000"/>
              </a:spcBef>
              <a:buClr>
                <a:schemeClr val="tx1"/>
              </a:buClr>
              <a:buSzPct val="80000"/>
              <a:buFont typeface="+mj-lt"/>
              <a:buAutoNum type="arabicPeriod" startAt="2"/>
            </a:pPr>
            <a:r>
              <a:rPr lang="en-GB" sz="2400" dirty="0"/>
              <a:t>Use “</a:t>
            </a:r>
            <a:r>
              <a:rPr lang="en-GB" sz="2400" dirty="0">
                <a:solidFill>
                  <a:srgbClr val="660066"/>
                </a:solidFill>
              </a:rPr>
              <a:t>or immediate</a:t>
            </a:r>
            <a:r>
              <a:rPr lang="en-GB" sz="2400" dirty="0"/>
              <a:t>” (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</a:rPr>
              <a:t>ori</a:t>
            </a:r>
            <a:r>
              <a:rPr lang="en-GB" sz="2400" dirty="0"/>
              <a:t>) to set the lower-order bits:</a:t>
            </a:r>
            <a:r>
              <a:rPr lang="en-GB" sz="2000" dirty="0">
                <a:solidFill>
                  <a:srgbClr val="0000FF"/>
                </a:solidFill>
                <a:latin typeface="Courier New" pitchFamily="49" charset="0"/>
              </a:rPr>
              <a:t> </a:t>
            </a:r>
          </a:p>
          <a:p>
            <a:pPr marL="457200" indent="-457200">
              <a:spcBef>
                <a:spcPct val="30000"/>
              </a:spcBef>
              <a:buClr>
                <a:schemeClr val="tx1"/>
              </a:buClr>
              <a:buSzPct val="80000"/>
            </a:pP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</a:rPr>
              <a:t>     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</a:rPr>
              <a:t>ori</a:t>
            </a:r>
            <a:r>
              <a:rPr lang="en-GB" sz="2400" dirty="0">
                <a:latin typeface="Courier New" pitchFamily="49" charset="0"/>
              </a:rPr>
              <a:t>	</a:t>
            </a:r>
            <a:r>
              <a:rPr lang="en-GB" sz="24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GB" sz="2400" b="1" dirty="0">
                <a:latin typeface="Courier New" pitchFamily="49" charset="0"/>
              </a:rPr>
              <a:t>, </a:t>
            </a:r>
            <a:r>
              <a:rPr lang="en-GB" sz="2400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GB" sz="2400" b="1" dirty="0">
                <a:latin typeface="Courier New" pitchFamily="49" charset="0"/>
              </a:rPr>
              <a:t>, </a:t>
            </a:r>
            <a:r>
              <a:rPr lang="en-GB" sz="2400" b="1" dirty="0">
                <a:solidFill>
                  <a:srgbClr val="002060"/>
                </a:solidFill>
                <a:latin typeface="Courier New" pitchFamily="49" charset="0"/>
              </a:rPr>
              <a:t>0xF0F0</a:t>
            </a:r>
            <a:r>
              <a:rPr lang="en-GB" sz="2400" b="1" dirty="0">
                <a:latin typeface="Courier New" pitchFamily="49" charset="0"/>
              </a:rPr>
              <a:t> </a:t>
            </a:r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urier New" pitchFamily="49" charset="0"/>
              </a:rPr>
              <a:t>#1111000011110000</a:t>
            </a: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1366D3CF-96C3-433E-9784-EC02AE67C426}"/>
              </a:ext>
            </a:extLst>
          </p:cNvPr>
          <p:cNvGrpSpPr>
            <a:grpSpLocks/>
          </p:cNvGrpSpPr>
          <p:nvPr/>
        </p:nvGrpSpPr>
        <p:grpSpPr bwMode="auto">
          <a:xfrm>
            <a:off x="2103437" y="6079481"/>
            <a:ext cx="4889500" cy="325438"/>
            <a:chOff x="1109" y="3045"/>
            <a:chExt cx="3080" cy="205"/>
          </a:xfrm>
        </p:grpSpPr>
        <p:sp>
          <p:nvSpPr>
            <p:cNvPr id="26" name="Text Box 26">
              <a:extLst>
                <a:ext uri="{FF2B5EF4-FFF2-40B4-BE49-F238E27FC236}">
                  <a16:creationId xmlns:a16="http://schemas.microsoft.com/office/drawing/2014/main" id="{1EAEF33E-7AE0-49CD-A3ED-D026E8AE6E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" y="3045"/>
              <a:ext cx="1540" cy="205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18288" rIns="9144" bIns="1828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1010101010101010</a:t>
              </a:r>
            </a:p>
          </p:txBody>
        </p:sp>
        <p:sp>
          <p:nvSpPr>
            <p:cNvPr id="27" name="Text Box 27">
              <a:extLst>
                <a:ext uri="{FF2B5EF4-FFF2-40B4-BE49-F238E27FC236}">
                  <a16:creationId xmlns:a16="http://schemas.microsoft.com/office/drawing/2014/main" id="{055EC0FC-7598-4F7B-9940-7A1FB40BC8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9" y="3045"/>
              <a:ext cx="1540" cy="205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18288" rIns="9144" bIns="1828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1111000011110000</a:t>
              </a: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DB025941-2B8A-43E9-BE71-C739A91695D3}"/>
              </a:ext>
            </a:extLst>
          </p:cNvPr>
          <p:cNvGrpSpPr>
            <a:grpSpLocks/>
          </p:cNvGrpSpPr>
          <p:nvPr/>
        </p:nvGrpSpPr>
        <p:grpSpPr bwMode="auto">
          <a:xfrm>
            <a:off x="1535112" y="5203181"/>
            <a:ext cx="6122988" cy="788988"/>
            <a:chOff x="751" y="3045"/>
            <a:chExt cx="3857" cy="497"/>
          </a:xfrm>
        </p:grpSpPr>
        <p:grpSp>
          <p:nvGrpSpPr>
            <p:cNvPr id="29" name="Group 29">
              <a:extLst>
                <a:ext uri="{FF2B5EF4-FFF2-40B4-BE49-F238E27FC236}">
                  <a16:creationId xmlns:a16="http://schemas.microsoft.com/office/drawing/2014/main" id="{C3AE9071-0B53-4C5A-AB23-9DD11FD52C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9" y="3045"/>
              <a:ext cx="3080" cy="205"/>
              <a:chOff x="1109" y="3045"/>
              <a:chExt cx="3080" cy="205"/>
            </a:xfrm>
          </p:grpSpPr>
          <p:sp>
            <p:nvSpPr>
              <p:cNvPr id="35" name="Text Box 30">
                <a:extLst>
                  <a:ext uri="{FF2B5EF4-FFF2-40B4-BE49-F238E27FC236}">
                    <a16:creationId xmlns:a16="http://schemas.microsoft.com/office/drawing/2014/main" id="{A12067A6-05B7-4FAB-89C8-BD01DC69B8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3045"/>
                <a:ext cx="1540" cy="205"/>
              </a:xfrm>
              <a:prstGeom prst="rect">
                <a:avLst/>
              </a:prstGeom>
              <a:noFill/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4" tIns="18288" rIns="9144" bIns="18288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/>
                  <a:t>1010101010101010</a:t>
                </a:r>
              </a:p>
            </p:txBody>
          </p:sp>
          <p:sp>
            <p:nvSpPr>
              <p:cNvPr id="36" name="Text Box 31">
                <a:extLst>
                  <a:ext uri="{FF2B5EF4-FFF2-40B4-BE49-F238E27FC236}">
                    <a16:creationId xmlns:a16="http://schemas.microsoft.com/office/drawing/2014/main" id="{D4CE787A-75E0-4792-9BB1-FEFAB47157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9" y="3045"/>
                <a:ext cx="1540" cy="205"/>
              </a:xfrm>
              <a:prstGeom prst="rect">
                <a:avLst/>
              </a:prstGeom>
              <a:noFill/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4" tIns="18288" rIns="9144" bIns="18288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0000000000000000</a:t>
                </a:r>
              </a:p>
            </p:txBody>
          </p:sp>
        </p:grpSp>
        <p:sp>
          <p:nvSpPr>
            <p:cNvPr id="30" name="Text Box 32">
              <a:extLst>
                <a:ext uri="{FF2B5EF4-FFF2-40B4-BE49-F238E27FC236}">
                  <a16:creationId xmlns:a16="http://schemas.microsoft.com/office/drawing/2014/main" id="{A823A68F-4F16-4390-AC8C-07C0E2BFDA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" y="3303"/>
              <a:ext cx="311" cy="19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18288" rIns="9144" bIns="1828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ori</a:t>
              </a:r>
              <a:endPara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31" name="Group 33">
              <a:extLst>
                <a:ext uri="{FF2B5EF4-FFF2-40B4-BE49-F238E27FC236}">
                  <a16:creationId xmlns:a16="http://schemas.microsoft.com/office/drawing/2014/main" id="{DAF5D9F6-C53E-4525-836D-5C2014881E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9" y="3278"/>
              <a:ext cx="3080" cy="205"/>
              <a:chOff x="1109" y="3045"/>
              <a:chExt cx="3080" cy="205"/>
            </a:xfrm>
          </p:grpSpPr>
          <p:sp>
            <p:nvSpPr>
              <p:cNvPr id="33" name="Text Box 34">
                <a:extLst>
                  <a:ext uri="{FF2B5EF4-FFF2-40B4-BE49-F238E27FC236}">
                    <a16:creationId xmlns:a16="http://schemas.microsoft.com/office/drawing/2014/main" id="{3C84B468-66FD-4DE5-A397-313D44E643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3045"/>
                <a:ext cx="1540" cy="205"/>
              </a:xfrm>
              <a:prstGeom prst="rect">
                <a:avLst/>
              </a:prstGeom>
              <a:noFill/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4" tIns="18288" rIns="9144" bIns="18288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0000000000000000</a:t>
                </a:r>
              </a:p>
            </p:txBody>
          </p:sp>
          <p:sp>
            <p:nvSpPr>
              <p:cNvPr id="34" name="Text Box 35">
                <a:extLst>
                  <a:ext uri="{FF2B5EF4-FFF2-40B4-BE49-F238E27FC236}">
                    <a16:creationId xmlns:a16="http://schemas.microsoft.com/office/drawing/2014/main" id="{DAF1799F-A864-4539-94A9-43F48AA973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9" y="3045"/>
                <a:ext cx="1540" cy="205"/>
              </a:xfrm>
              <a:prstGeom prst="rect">
                <a:avLst/>
              </a:prstGeom>
              <a:noFill/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4" tIns="18288" rIns="9144" bIns="18288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1111000011110000</a:t>
                </a:r>
              </a:p>
            </p:txBody>
          </p:sp>
        </p:grpSp>
        <p:sp>
          <p:nvSpPr>
            <p:cNvPr id="32" name="Line 36">
              <a:extLst>
                <a:ext uri="{FF2B5EF4-FFF2-40B4-BE49-F238E27FC236}">
                  <a16:creationId xmlns:a16="http://schemas.microsoft.com/office/drawing/2014/main" id="{009FACEC-380C-4A48-9541-806AFA64F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8" y="3542"/>
              <a:ext cx="380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ounded Rectangle 40">
            <a:extLst>
              <a:ext uri="{FF2B5EF4-FFF2-40B4-BE49-F238E27FC236}">
                <a16:creationId xmlns:a16="http://schemas.microsoft.com/office/drawing/2014/main" id="{4CB4CE07-84D4-4D4A-8685-850D00D99853}"/>
              </a:ext>
            </a:extLst>
          </p:cNvPr>
          <p:cNvSpPr/>
          <p:nvPr/>
        </p:nvSpPr>
        <p:spPr>
          <a:xfrm>
            <a:off x="4735512" y="5109519"/>
            <a:ext cx="2133600" cy="137160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DC8018A-0220-4636-A941-D8E722925066}"/>
              </a:ext>
            </a:extLst>
          </p:cNvPr>
          <p:cNvCxnSpPr/>
          <p:nvPr/>
        </p:nvCxnSpPr>
        <p:spPr>
          <a:xfrm>
            <a:off x="266700" y="2366319"/>
            <a:ext cx="8534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lide Number Placeholder 6">
            <a:extLst>
              <a:ext uri="{FF2B5EF4-FFF2-40B4-BE49-F238E27FC236}">
                <a16:creationId xmlns:a16="http://schemas.microsoft.com/office/drawing/2014/main" id="{76C0C4ED-1D1A-4132-A04D-5FF2F66D7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44</a:t>
            </a:fld>
            <a:endParaRPr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8F60E5E-0225-48A5-9ADF-590A2E96D412}"/>
              </a:ext>
            </a:extLst>
          </p:cNvPr>
          <p:cNvSpPr/>
          <p:nvPr/>
        </p:nvSpPr>
        <p:spPr>
          <a:xfrm>
            <a:off x="2103437" y="5560902"/>
            <a:ext cx="2444750" cy="3404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8F60E5E-0225-48A5-9ADF-590A2E96D412}"/>
              </a:ext>
            </a:extLst>
          </p:cNvPr>
          <p:cNvSpPr/>
          <p:nvPr/>
        </p:nvSpPr>
        <p:spPr>
          <a:xfrm>
            <a:off x="4094957" y="3518507"/>
            <a:ext cx="2444750" cy="3404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Text Box 22">
            <a:extLst>
              <a:ext uri="{FF2B5EF4-FFF2-40B4-BE49-F238E27FC236}">
                <a16:creationId xmlns:a16="http://schemas.microsoft.com/office/drawing/2014/main" id="{FE28F799-9422-4EF9-910F-32E8D2659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92258"/>
            <a:ext cx="1898650" cy="587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18288" rIns="9144" bIns="182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663300"/>
                </a:solidFill>
              </a:rPr>
              <a:t>Higher-order bits filled with zeros.</a:t>
            </a:r>
          </a:p>
        </p:txBody>
      </p:sp>
      <p:sp>
        <p:nvSpPr>
          <p:cNvPr id="44" name="Line 23">
            <a:extLst>
              <a:ext uri="{FF2B5EF4-FFF2-40B4-BE49-F238E27FC236}">
                <a16:creationId xmlns:a16="http://schemas.microsoft.com/office/drawing/2014/main" id="{EF71E94C-BF3C-4256-B249-931949E7E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8649" y="5289120"/>
            <a:ext cx="499317" cy="302679"/>
          </a:xfrm>
          <a:prstGeom prst="line">
            <a:avLst/>
          </a:prstGeom>
          <a:noFill/>
          <a:ln w="25400" cap="sq">
            <a:solidFill>
              <a:srgbClr val="8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46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 build="p"/>
      <p:bldP spid="22" grpId="0"/>
      <p:bldP spid="23" grpId="0" animBg="1"/>
      <p:bldP spid="24" grpId="0" build="p"/>
      <p:bldP spid="37" grpId="0" animBg="1"/>
      <p:bldP spid="41" grpId="0" animBg="1"/>
      <p:bldP spid="42" grpId="0" animBg="1"/>
      <p:bldP spid="43" grpId="0"/>
      <p:bldP spid="4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7. MIPS Basic Instructions Checklist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828D8F1-235C-4B6A-9124-404BA27C3098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354794"/>
          <a:ext cx="8305800" cy="490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11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</a:t>
                      </a:r>
                    </a:p>
                  </a:txBody>
                  <a:tcP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Opcode</a:t>
                      </a:r>
                      <a:r>
                        <a:rPr lang="en-US" dirty="0"/>
                        <a:t> in MIPS</a:t>
                      </a:r>
                    </a:p>
                  </a:txBody>
                  <a:tcP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Meaning</a:t>
                      </a:r>
                    </a:p>
                  </a:txBody>
                  <a:tcPr>
                    <a:solidFill>
                      <a:srgbClr val="66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260">
                <a:tc rowSpan="2">
                  <a:txBody>
                    <a:bodyPr/>
                    <a:lstStyle/>
                    <a:p>
                      <a:r>
                        <a:rPr lang="en-US" b="1" dirty="0"/>
                        <a:t>Addition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add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209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addi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  <a:r>
                        <a:rPr lang="en-US" sz="1800" b="1" baseline="-25000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  <a:r>
                        <a:rPr lang="en-US" sz="1800" b="1" baseline="-25000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130766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r>
                        <a:rPr lang="en-US" b="1" dirty="0"/>
                        <a:t>Subtraction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Shift</a:t>
                      </a:r>
                      <a:r>
                        <a:rPr lang="en-US" b="1" baseline="0" dirty="0"/>
                        <a:t> left logical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sll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&lt;&lt;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C5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858">
                <a:tc>
                  <a:txBody>
                    <a:bodyPr/>
                    <a:lstStyle/>
                    <a:p>
                      <a:r>
                        <a:rPr lang="en-US" b="1" dirty="0"/>
                        <a:t>Shift</a:t>
                      </a:r>
                      <a:r>
                        <a:rPr lang="en-US" b="1" baseline="0" dirty="0"/>
                        <a:t> right logical</a:t>
                      </a:r>
                      <a:endParaRPr lang="en-US" b="1" dirty="0"/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srl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C5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C5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US" b="1" dirty="0"/>
                        <a:t>AND</a:t>
                      </a:r>
                      <a:r>
                        <a:rPr lang="en-US" b="1" baseline="0" dirty="0"/>
                        <a:t> bitwise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613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andi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041812"/>
                  </a:ext>
                </a:extLst>
              </a:tr>
              <a:tr h="218985">
                <a:tc rowSpan="2">
                  <a:txBody>
                    <a:bodyPr/>
                    <a:lstStyle/>
                    <a:p>
                      <a:r>
                        <a:rPr lang="en-US" b="1" dirty="0"/>
                        <a:t>OR bitwise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or 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|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85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ori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|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235735"/>
                  </a:ext>
                </a:extLst>
              </a:tr>
              <a:tr h="245111">
                <a:tc>
                  <a:txBody>
                    <a:bodyPr/>
                    <a:lstStyle/>
                    <a:p>
                      <a:r>
                        <a:rPr lang="en-US" b="1" dirty="0"/>
                        <a:t>NOR bitwise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nor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↓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241">
                <a:tc rowSpan="2">
                  <a:txBody>
                    <a:bodyPr/>
                    <a:lstStyle/>
                    <a:p>
                      <a:r>
                        <a:rPr lang="en-US" b="1" dirty="0"/>
                        <a:t>XOR bitwise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xor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241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xori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rt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C16</a:t>
                      </a:r>
                      <a:endParaRPr lang="en-US" sz="1800" b="1" dirty="0">
                        <a:solidFill>
                          <a:srgbClr val="0066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873236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8D133-B99D-4EDE-80C5-1839019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45</a:t>
            </a:fld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6383214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C5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cs typeface="Courier New" pitchFamily="49" charset="0"/>
              </a:rPr>
              <a:t>is [0 to 2</a:t>
            </a:r>
            <a:r>
              <a:rPr lang="en-US" baseline="30000" dirty="0">
                <a:cs typeface="Courier New" pitchFamily="49" charset="0"/>
              </a:rPr>
              <a:t>5</a:t>
            </a:r>
            <a:r>
              <a:rPr lang="en-US" dirty="0">
                <a:cs typeface="Courier New" pitchFamily="49" charset="0"/>
              </a:rPr>
              <a:t>-1]</a:t>
            </a:r>
            <a:r>
              <a:rPr lang="en-US" dirty="0"/>
              <a:t>          </a:t>
            </a:r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C16</a:t>
            </a:r>
            <a:r>
              <a:rPr lang="en-US" b="1" baseline="-250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2s</a:t>
            </a:r>
            <a:r>
              <a:rPr lang="en-US" baseline="-25000" dirty="0"/>
              <a:t>  </a:t>
            </a:r>
            <a:r>
              <a:rPr lang="en-US" dirty="0">
                <a:solidFill>
                  <a:schemeClr val="dk1"/>
                </a:solidFill>
              </a:rPr>
              <a:t>is</a:t>
            </a:r>
            <a:r>
              <a:rPr lang="en-US" baseline="-25000" dirty="0"/>
              <a:t> </a:t>
            </a:r>
            <a:r>
              <a:rPr lang="en-US" dirty="0">
                <a:solidFill>
                  <a:schemeClr val="dk1"/>
                </a:solidFill>
              </a:rPr>
              <a:t>[-2</a:t>
            </a:r>
            <a:r>
              <a:rPr lang="en-US" baseline="30000" dirty="0">
                <a:solidFill>
                  <a:schemeClr val="dk1"/>
                </a:solidFill>
              </a:rPr>
              <a:t>15</a:t>
            </a:r>
            <a:r>
              <a:rPr lang="en-US" dirty="0">
                <a:solidFill>
                  <a:schemeClr val="dk1"/>
                </a:solidFill>
              </a:rPr>
              <a:t> to 2</a:t>
            </a:r>
            <a:r>
              <a:rPr lang="en-US" baseline="30000" dirty="0">
                <a:solidFill>
                  <a:schemeClr val="dk1"/>
                </a:solidFill>
              </a:rPr>
              <a:t>15</a:t>
            </a:r>
            <a:r>
              <a:rPr lang="en-US" dirty="0">
                <a:solidFill>
                  <a:schemeClr val="dk1"/>
                </a:solidFill>
              </a:rPr>
              <a:t>-1]          </a:t>
            </a:r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C16</a:t>
            </a:r>
            <a:r>
              <a:rPr lang="en-US" baseline="-25000" dirty="0"/>
              <a:t>  </a:t>
            </a:r>
            <a:r>
              <a:rPr lang="en-US" dirty="0">
                <a:solidFill>
                  <a:schemeClr val="dk1"/>
                </a:solidFill>
              </a:rPr>
              <a:t>is</a:t>
            </a:r>
            <a:r>
              <a:rPr lang="en-US" baseline="-25000" dirty="0"/>
              <a:t> </a:t>
            </a:r>
            <a:r>
              <a:rPr lang="en-US" dirty="0">
                <a:solidFill>
                  <a:schemeClr val="dk1"/>
                </a:solidFill>
              </a:rPr>
              <a:t>a 16-bit pattern</a:t>
            </a:r>
          </a:p>
        </p:txBody>
      </p:sp>
    </p:spTree>
    <p:extLst>
      <p:ext uri="{BB962C8B-B14F-4D97-AF65-F5344CB8AC3E}">
        <p14:creationId xmlns:p14="http://schemas.microsoft.com/office/powerpoint/2010/main" val="3249158947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Additional Notes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8D133-B99D-4EDE-80C5-1839019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46</a:t>
            </a:fld>
            <a:endParaRPr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2618768-0CD5-4DE9-9979-B53AA9C8A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375719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 err="1">
                <a:latin typeface="Consolas" panose="020B0609020204030204" pitchFamily="49" charset="0"/>
              </a:rPr>
              <a:t>sll</a:t>
            </a:r>
            <a:r>
              <a:rPr lang="en-US" sz="2600" dirty="0"/>
              <a:t> and </a:t>
            </a:r>
            <a:r>
              <a:rPr lang="en-US" sz="2600" dirty="0" err="1">
                <a:latin typeface="Consolas" panose="020B0609020204030204" pitchFamily="49" charset="0"/>
              </a:rPr>
              <a:t>srl</a:t>
            </a:r>
            <a:r>
              <a:rPr lang="en-US" sz="2600" dirty="0"/>
              <a:t> only need 5 bits (i.e., </a:t>
            </a:r>
            <a:r>
              <a:rPr lang="en-US" sz="2600" dirty="0">
                <a:latin typeface="Consolas" panose="020B0609020204030204" pitchFamily="49" charset="0"/>
              </a:rPr>
              <a:t>C5</a:t>
            </a:r>
            <a:r>
              <a:rPr lang="en-US" sz="2600" dirty="0"/>
              <a:t>) because shifting by 32-bits empties the register (i.e., set to 0).</a:t>
            </a:r>
            <a:endParaRPr lang="en-GB" sz="2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32618768-0CD5-4DE9-9979-B53AA9C8A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2431678"/>
            <a:ext cx="8458200" cy="1816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>
                <a:latin typeface="Consolas" panose="020B0609020204030204" pitchFamily="49" charset="0"/>
              </a:rPr>
              <a:t>C16</a:t>
            </a:r>
            <a:r>
              <a:rPr lang="en-US" sz="2600" dirty="0"/>
              <a:t> are NOT sign-extended.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A possible reason is because it is used for logical operations which typically concern with the bits as it is (</a:t>
            </a:r>
            <a:r>
              <a:rPr lang="en-US" sz="2600" i="1" dirty="0"/>
              <a:t>plus, it is treated as raw bits and not number</a:t>
            </a:r>
            <a:r>
              <a:rPr lang="en-US" sz="2600" dirty="0"/>
              <a:t>).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32618768-0CD5-4DE9-9979-B53AA9C8A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4389709"/>
            <a:ext cx="8458200" cy="142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>
                <a:latin typeface="Consolas" panose="020B0609020204030204" pitchFamily="49" charset="0"/>
              </a:rPr>
              <a:t>C16</a:t>
            </a:r>
            <a:r>
              <a:rPr lang="en-US" sz="2600" baseline="-25000" dirty="0">
                <a:latin typeface="Consolas" panose="020B0609020204030204" pitchFamily="49" charset="0"/>
              </a:rPr>
              <a:t>2s</a:t>
            </a:r>
            <a:r>
              <a:rPr lang="en-US" sz="2600" dirty="0"/>
              <a:t> are sign-extended.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Otherwise, </a:t>
            </a:r>
            <a:r>
              <a:rPr lang="en-US" sz="2600" dirty="0" err="1"/>
              <a:t>addi</a:t>
            </a:r>
            <a:r>
              <a:rPr lang="en-US" sz="2600" dirty="0"/>
              <a:t> will not work properly as the processor can only work with 32-bits.</a:t>
            </a:r>
          </a:p>
        </p:txBody>
      </p:sp>
    </p:spTree>
    <p:extLst>
      <p:ext uri="{BB962C8B-B14F-4D97-AF65-F5344CB8AC3E}">
        <p14:creationId xmlns:p14="http://schemas.microsoft.com/office/powerpoint/2010/main" val="2375235999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Additional Notes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8D133-B99D-4EDE-80C5-1839019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47</a:t>
            </a:fld>
            <a:endParaRPr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2618768-0CD5-4DE9-9979-B53AA9C8A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375719"/>
            <a:ext cx="8458200" cy="5110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You may wonder why we learn C to learn MIPS.  The reason is simply because in C, we control the memory.  So, the C code match closely to the corresponding MIPS code.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All other language are too far removed from the underlying memory structure to be useful UNLESS we are only using a subset of those language.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But in C, we are forced to use these simpler subset.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600" dirty="0"/>
              <a:t>This will hopefully make more sense once you start "compiling" from C to MIPS on your own.</a:t>
            </a:r>
          </a:p>
        </p:txBody>
      </p:sp>
    </p:spTree>
    <p:extLst>
      <p:ext uri="{BB962C8B-B14F-4D97-AF65-F5344CB8AC3E}">
        <p14:creationId xmlns:p14="http://schemas.microsoft.com/office/powerpoint/2010/main" val="4251294290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7. MIPS Basic Instructions Checklist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828D8F1-235C-4B6A-9124-404BA27C3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485874"/>
              </p:ext>
            </p:extLst>
          </p:nvPr>
        </p:nvGraphicFramePr>
        <p:xfrm>
          <a:off x="457200" y="1367666"/>
          <a:ext cx="8305800" cy="488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46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</a:t>
                      </a:r>
                    </a:p>
                  </a:txBody>
                  <a:tcP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Opcode</a:t>
                      </a:r>
                      <a:r>
                        <a:rPr lang="en-US" dirty="0"/>
                        <a:t> in MIPS</a:t>
                      </a:r>
                    </a:p>
                  </a:txBody>
                  <a:tcP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Immediate Version</a:t>
                      </a:r>
                    </a:p>
                    <a:p>
                      <a:pPr algn="ctr"/>
                      <a:r>
                        <a:rPr lang="en-US" dirty="0"/>
                        <a:t>(if</a:t>
                      </a:r>
                      <a:r>
                        <a:rPr lang="en-US" baseline="0" dirty="0"/>
                        <a:t> applicable)</a:t>
                      </a:r>
                      <a:endParaRPr lang="en-US" dirty="0"/>
                    </a:p>
                  </a:txBody>
                  <a:tcPr>
                    <a:solidFill>
                      <a:srgbClr val="66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635">
                <a:tc>
                  <a:txBody>
                    <a:bodyPr/>
                    <a:lstStyle/>
                    <a:p>
                      <a:r>
                        <a:rPr lang="en-US" b="1" dirty="0"/>
                        <a:t>Addition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addi</a:t>
                      </a:r>
                      <a:r>
                        <a:rPr lang="en-US" dirty="0"/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  <a:r>
                        <a:rPr lang="en-US" sz="1800" b="1" baseline="-25000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2s</a:t>
                      </a:r>
                    </a:p>
                    <a:p>
                      <a:r>
                        <a:rPr lang="en-US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  <a:r>
                        <a:rPr lang="en-US" b="1" baseline="-25000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2s</a:t>
                      </a:r>
                      <a:r>
                        <a:rPr lang="en-US" baseline="-25000" dirty="0"/>
                        <a:t> 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en-US" baseline="-25000" dirty="0"/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[-2</a:t>
                      </a:r>
                      <a:r>
                        <a:rPr lang="en-US" sz="18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2</a:t>
                      </a:r>
                      <a:r>
                        <a:rPr lang="en-US" sz="18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219">
                <a:tc>
                  <a:txBody>
                    <a:bodyPr/>
                    <a:lstStyle/>
                    <a:p>
                      <a:r>
                        <a:rPr lang="en-US" b="1" dirty="0"/>
                        <a:t>Subtraction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sub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585">
                <a:tc>
                  <a:txBody>
                    <a:bodyPr/>
                    <a:lstStyle/>
                    <a:p>
                      <a:r>
                        <a:rPr lang="en-US" b="1" dirty="0"/>
                        <a:t>Shift</a:t>
                      </a:r>
                      <a:r>
                        <a:rPr lang="en-US" b="1" baseline="0" dirty="0"/>
                        <a:t> left logical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sll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C5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n-lt"/>
                          <a:cs typeface="Courier New" pitchFamily="49" charset="0"/>
                        </a:rPr>
                        <a:t>is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+mn-lt"/>
                          <a:cs typeface="Courier New" pitchFamily="49" charset="0"/>
                        </a:rPr>
                        <a:t> [0 to 2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+mn-lt"/>
                          <a:cs typeface="Courier New" pitchFamily="49" charset="0"/>
                        </a:rPr>
                        <a:t>5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+mn-lt"/>
                          <a:cs typeface="Courier New" pitchFamily="49" charset="0"/>
                        </a:rPr>
                        <a:t>-1]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241">
                <a:tc>
                  <a:txBody>
                    <a:bodyPr/>
                    <a:lstStyle/>
                    <a:p>
                      <a:r>
                        <a:rPr lang="en-US" b="1" dirty="0"/>
                        <a:t>Shift</a:t>
                      </a:r>
                      <a:r>
                        <a:rPr lang="en-US" b="1" baseline="0" dirty="0"/>
                        <a:t> right logical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srl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C5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947">
                <a:tc>
                  <a:txBody>
                    <a:bodyPr/>
                    <a:lstStyle/>
                    <a:p>
                      <a:r>
                        <a:rPr lang="en-US" b="1" dirty="0"/>
                        <a:t>AND</a:t>
                      </a:r>
                      <a:r>
                        <a:rPr lang="en-US" b="1" baseline="0" dirty="0"/>
                        <a:t> bitwise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and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andi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  <a:r>
                        <a:rPr lang="en-US" baseline="-25000" dirty="0"/>
                        <a:t> 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en-US" baseline="-25000" dirty="0"/>
                        <a:t>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16-bit pattern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241">
                <a:tc>
                  <a:txBody>
                    <a:bodyPr/>
                    <a:lstStyle/>
                    <a:p>
                      <a:r>
                        <a:rPr lang="en-US" b="1" dirty="0"/>
                        <a:t>OR bitwise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or 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ori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241">
                <a:tc>
                  <a:txBody>
                    <a:bodyPr/>
                    <a:lstStyle/>
                    <a:p>
                      <a:r>
                        <a:rPr lang="en-US" b="1" dirty="0"/>
                        <a:t>NOR bitwise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nor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241">
                <a:tc>
                  <a:txBody>
                    <a:bodyPr/>
                    <a:lstStyle/>
                    <a:p>
                      <a:r>
                        <a:rPr lang="en-US" b="1" dirty="0"/>
                        <a:t>XOR bitwise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18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xor</a:t>
                      </a: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xori</a:t>
                      </a: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$s0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$s1</a:t>
                      </a:r>
                      <a:r>
                        <a:rPr lang="en-US" sz="18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8D133-B99D-4EDE-80C5-1839019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7111717"/>
      </p:ext>
    </p:extLst>
  </p:cSld>
  <p:clrMapOvr>
    <a:masterClrMapping/>
  </p:clrMapOvr>
  <p:transition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49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Recap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09BF674-A755-4293-9A12-DE4763FFCD1C}"/>
              </a:ext>
            </a:extLst>
          </p:cNvPr>
          <p:cNvSpPr txBox="1">
            <a:spLocks noChangeArrowheads="1"/>
          </p:cNvSpPr>
          <p:nvPr/>
        </p:nvSpPr>
        <p:spPr>
          <a:xfrm>
            <a:off x="4114800" y="1066800"/>
            <a:ext cx="45720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You write programs in high-level programming languages, e.g., C/C++, Java:</a:t>
            </a:r>
          </a:p>
          <a:p>
            <a:pPr lvl="1" fontAlgn="auto">
              <a:spcAft>
                <a:spcPts val="0"/>
              </a:spcAft>
            </a:pPr>
            <a:endParaRPr lang="en-US" sz="1800" dirty="0"/>
          </a:p>
          <a:p>
            <a:pPr lvl="1" fontAlgn="auto">
              <a:spcAft>
                <a:spcPts val="0"/>
              </a:spcAft>
            </a:pPr>
            <a:endParaRPr lang="en-US" sz="1800" dirty="0"/>
          </a:p>
          <a:p>
            <a:pPr marL="271463" indent="-2714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Compiler </a:t>
            </a:r>
            <a:r>
              <a:rPr lang="en-US" sz="2000" dirty="0"/>
              <a:t>translates this into </a:t>
            </a:r>
            <a:r>
              <a:rPr lang="en-US" sz="2000" dirty="0">
                <a:solidFill>
                  <a:srgbClr val="660066"/>
                </a:solidFill>
              </a:rPr>
              <a:t>assembly language</a:t>
            </a:r>
            <a:r>
              <a:rPr lang="en-US" sz="2000" dirty="0"/>
              <a:t> statement: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</a:pPr>
            <a:endParaRPr lang="en-US" sz="1600" dirty="0"/>
          </a:p>
          <a:p>
            <a:pPr lvl="1" fontAlgn="auto">
              <a:spcBef>
                <a:spcPct val="50000"/>
              </a:spcBef>
              <a:spcAft>
                <a:spcPts val="0"/>
              </a:spcAft>
            </a:pPr>
            <a:endParaRPr lang="en-US" sz="1600" dirty="0"/>
          </a:p>
          <a:p>
            <a:pPr lvl="1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</a:pPr>
            <a:endParaRPr lang="en-US" sz="1600" dirty="0"/>
          </a:p>
          <a:p>
            <a:pPr marL="271463" indent="-2714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Assembler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translates this statement into </a:t>
            </a:r>
            <a:r>
              <a:rPr lang="en-US" sz="2000" dirty="0">
                <a:solidFill>
                  <a:srgbClr val="0000CC"/>
                </a:solidFill>
              </a:rPr>
              <a:t>machine language instructions</a:t>
            </a:r>
            <a:r>
              <a:rPr lang="en-US" sz="2000" dirty="0"/>
              <a:t> that the processor can execute: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endParaRPr lang="en-US" sz="1800" dirty="0"/>
          </a:p>
        </p:txBody>
      </p:sp>
      <p:pic>
        <p:nvPicPr>
          <p:cNvPr id="8" name="Picture 5" descr="f01-03-P374493">
            <a:extLst>
              <a:ext uri="{FF2B5EF4-FFF2-40B4-BE49-F238E27FC236}">
                <a16:creationId xmlns:a16="http://schemas.microsoft.com/office/drawing/2014/main" id="{AD400439-31E5-4162-82D0-564B11E25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12126" r="15121"/>
          <a:stretch>
            <a:fillRect/>
          </a:stretch>
        </p:blipFill>
        <p:spPr bwMode="auto">
          <a:xfrm>
            <a:off x="457200" y="1219200"/>
            <a:ext cx="3657600" cy="506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638800" y="2057400"/>
            <a:ext cx="1447800" cy="381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ourier New" pitchFamily="49" charset="0"/>
                <a:cs typeface="Courier New" pitchFamily="49" charset="0"/>
              </a:rPr>
              <a:t>A +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156380-4690-435A-956D-D3986623312D}"/>
              </a:ext>
            </a:extLst>
          </p:cNvPr>
          <p:cNvSpPr/>
          <p:nvPr/>
        </p:nvSpPr>
        <p:spPr>
          <a:xfrm>
            <a:off x="5486400" y="3581400"/>
            <a:ext cx="1828800" cy="381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A, 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C51F97-DF6E-44EC-B3F5-C092EC82F6F8}"/>
              </a:ext>
            </a:extLst>
          </p:cNvPr>
          <p:cNvSpPr/>
          <p:nvPr/>
        </p:nvSpPr>
        <p:spPr>
          <a:xfrm>
            <a:off x="4572000" y="5410200"/>
            <a:ext cx="3886200" cy="381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 eaLnBrk="1" hangingPunct="1"/>
            <a:r>
              <a:rPr lang="en-US" b="1" dirty="0">
                <a:latin typeface="Courier New" pitchFamily="49" charset="0"/>
                <a:cs typeface="Courier New" pitchFamily="49" charset="0"/>
              </a:rPr>
              <a:t>1000 1100 1010 0000</a:t>
            </a:r>
          </a:p>
        </p:txBody>
      </p:sp>
    </p:spTree>
    <p:extLst>
      <p:ext uri="{BB962C8B-B14F-4D97-AF65-F5344CB8AC3E}">
        <p14:creationId xmlns:p14="http://schemas.microsoft.com/office/powerpoint/2010/main" val="319065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Instruction Set Architecture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48FA389F-0DDB-4325-B996-E1CA648414D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GB" sz="2800" b="1" dirty="0">
                <a:solidFill>
                  <a:srgbClr val="660066"/>
                </a:solidFill>
              </a:rPr>
              <a:t>I</a:t>
            </a:r>
            <a:r>
              <a:rPr lang="en-GB" sz="2800" dirty="0">
                <a:solidFill>
                  <a:srgbClr val="660066"/>
                </a:solidFill>
              </a:rPr>
              <a:t>nstruction </a:t>
            </a:r>
            <a:r>
              <a:rPr lang="en-GB" sz="2800" b="1" dirty="0">
                <a:solidFill>
                  <a:srgbClr val="660066"/>
                </a:solidFill>
              </a:rPr>
              <a:t>S</a:t>
            </a:r>
            <a:r>
              <a:rPr lang="en-GB" sz="2800" dirty="0">
                <a:solidFill>
                  <a:srgbClr val="660066"/>
                </a:solidFill>
              </a:rPr>
              <a:t>et </a:t>
            </a:r>
            <a:r>
              <a:rPr lang="en-GB" sz="2800" b="1" dirty="0">
                <a:solidFill>
                  <a:srgbClr val="660066"/>
                </a:solidFill>
              </a:rPr>
              <a:t>A</a:t>
            </a:r>
            <a:r>
              <a:rPr lang="en-GB" sz="2800" dirty="0">
                <a:solidFill>
                  <a:srgbClr val="660066"/>
                </a:solidFill>
              </a:rPr>
              <a:t>rchitecture (</a:t>
            </a:r>
            <a:r>
              <a:rPr lang="en-GB" sz="2800" b="1" dirty="0">
                <a:solidFill>
                  <a:srgbClr val="660066"/>
                </a:solidFill>
              </a:rPr>
              <a:t>ISA):</a:t>
            </a:r>
            <a:r>
              <a:rPr lang="en-GB" sz="2800" dirty="0">
                <a:solidFill>
                  <a:srgbClr val="0000FF"/>
                </a:solidFill>
              </a:rPr>
              <a:t> </a:t>
            </a:r>
          </a:p>
          <a:p>
            <a:pPr marL="715963" lvl="1" indent="-357188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GB" sz="2400" dirty="0"/>
              <a:t>An abstraction on the </a:t>
            </a:r>
            <a:r>
              <a:rPr lang="en-GB" sz="2400" dirty="0">
                <a:solidFill>
                  <a:srgbClr val="C00000"/>
                </a:solidFill>
              </a:rPr>
              <a:t>interface</a:t>
            </a:r>
            <a:r>
              <a:rPr lang="en-GB" sz="2400" dirty="0"/>
              <a:t> between the hardware and the low-level software.</a:t>
            </a:r>
          </a:p>
        </p:txBody>
      </p:sp>
      <p:sp>
        <p:nvSpPr>
          <p:cNvPr id="61" name="Rectangle 53">
            <a:extLst>
              <a:ext uri="{FF2B5EF4-FFF2-40B4-BE49-F238E27FC236}">
                <a16:creationId xmlns:a16="http://schemas.microsoft.com/office/drawing/2014/main" id="{188618CF-462F-4993-8A04-1079E30C7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205958"/>
            <a:ext cx="5473700" cy="444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I</a:t>
            </a:r>
            <a:r>
              <a:rPr lang="en-US" sz="2400" b="1" dirty="0"/>
              <a:t>nstruction </a:t>
            </a:r>
            <a:r>
              <a:rPr lang="en-US" sz="2400" b="1" dirty="0">
                <a:solidFill>
                  <a:srgbClr val="C00000"/>
                </a:solidFill>
              </a:rPr>
              <a:t>S</a:t>
            </a:r>
            <a:r>
              <a:rPr lang="en-US" sz="2400" b="1" dirty="0"/>
              <a:t>et </a:t>
            </a:r>
            <a:r>
              <a:rPr lang="en-US" sz="2400" b="1" dirty="0">
                <a:solidFill>
                  <a:srgbClr val="C00000"/>
                </a:solidFill>
              </a:rPr>
              <a:t>A</a:t>
            </a:r>
            <a:r>
              <a:rPr lang="en-US" sz="2400" b="1" dirty="0"/>
              <a:t>rchitecture</a:t>
            </a:r>
            <a:endParaRPr lang="en-US" sz="2400" dirty="0"/>
          </a:p>
        </p:txBody>
      </p:sp>
      <p:grpSp>
        <p:nvGrpSpPr>
          <p:cNvPr id="62" name="Group 60">
            <a:extLst>
              <a:ext uri="{FF2B5EF4-FFF2-40B4-BE49-F238E27FC236}">
                <a16:creationId xmlns:a16="http://schemas.microsoft.com/office/drawing/2014/main" id="{5E2CB9FA-B1D4-4E98-A36D-3794022C46BA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758158"/>
            <a:ext cx="5105400" cy="1373188"/>
            <a:chOff x="816" y="1632"/>
            <a:chExt cx="3216" cy="865"/>
          </a:xfrm>
        </p:grpSpPr>
        <p:sp>
          <p:nvSpPr>
            <p:cNvPr id="63" name="Rectangle 31">
              <a:extLst>
                <a:ext uri="{FF2B5EF4-FFF2-40B4-BE49-F238E27FC236}">
                  <a16:creationId xmlns:a16="http://schemas.microsoft.com/office/drawing/2014/main" id="{07861ABA-5F24-40B4-9D4D-02468F6D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877"/>
              <a:ext cx="1554" cy="5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sz="2000" b="1"/>
                <a:t>Software</a:t>
              </a:r>
            </a:p>
            <a:p>
              <a:pPr eaLnBrk="0" hangingPunct="0">
                <a:lnSpc>
                  <a:spcPct val="85000"/>
                </a:lnSpc>
              </a:pPr>
              <a:r>
                <a:rPr lang="en-US" sz="2000"/>
                <a:t>(to be translated to the instruction set)</a:t>
              </a:r>
            </a:p>
          </p:txBody>
        </p:sp>
        <p:pic>
          <p:nvPicPr>
            <p:cNvPr id="64" name="Picture 55" descr="11407_young_businessman_working_on_a_laptop_computer">
              <a:extLst>
                <a:ext uri="{FF2B5EF4-FFF2-40B4-BE49-F238E27FC236}">
                  <a16:creationId xmlns:a16="http://schemas.microsoft.com/office/drawing/2014/main" id="{3AEFD84A-1880-4557-A563-091B3AB45D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0" y="1632"/>
              <a:ext cx="912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5" name="Group 61">
            <a:extLst>
              <a:ext uri="{FF2B5EF4-FFF2-40B4-BE49-F238E27FC236}">
                <a16:creationId xmlns:a16="http://schemas.microsoft.com/office/drawing/2014/main" id="{945E2E1D-090C-4050-84E1-DDCC6516C5F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739358"/>
            <a:ext cx="6096000" cy="973138"/>
            <a:chOff x="816" y="2880"/>
            <a:chExt cx="3840" cy="613"/>
          </a:xfrm>
        </p:grpSpPr>
        <p:sp>
          <p:nvSpPr>
            <p:cNvPr id="66" name="Rectangle 30">
              <a:extLst>
                <a:ext uri="{FF2B5EF4-FFF2-40B4-BE49-F238E27FC236}">
                  <a16:creationId xmlns:a16="http://schemas.microsoft.com/office/drawing/2014/main" id="{FF1C6D5D-1CE7-4323-A674-42D94D945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887"/>
              <a:ext cx="1652" cy="5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sz="2000" b="1"/>
                <a:t>Hardware</a:t>
              </a:r>
            </a:p>
            <a:p>
              <a:pPr eaLnBrk="0" hangingPunct="0">
                <a:lnSpc>
                  <a:spcPct val="85000"/>
                </a:lnSpc>
              </a:pPr>
              <a:r>
                <a:rPr lang="en-US" sz="2000"/>
                <a:t>(implementing the instruction set)</a:t>
              </a:r>
            </a:p>
          </p:txBody>
        </p:sp>
        <p:pic>
          <p:nvPicPr>
            <p:cNvPr id="67" name="Picture 56" descr="11705_internet_web_banner_of_a_green_and_yellow_circuit_board">
              <a:extLst>
                <a:ext uri="{FF2B5EF4-FFF2-40B4-BE49-F238E27FC236}">
                  <a16:creationId xmlns:a16="http://schemas.microsoft.com/office/drawing/2014/main" id="{F9C0479C-FC32-4BC4-B80E-4112279B11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2880"/>
              <a:ext cx="1968" cy="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652025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1. Instruction Set Architecture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947ED18A-3217-4BEA-91DA-9A3520C4938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26292"/>
            <a:ext cx="8229600" cy="5140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Instruction Set Architecture 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Includes everything programmers need to know to make the machine code work correctly</a:t>
            </a:r>
          </a:p>
          <a:p>
            <a:pPr marL="630238" lvl="1" indent="-2714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Allows computer designers to talk about functions independently from the hardware that performs them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This abstraction allows many implementations of varying cost and performance to run identical software.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Intel x86/IA-32 ISA has been implemented by a range of processors starting from 80386 (1985) to Pentium 4 (2005) 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Other companies such as AMD and </a:t>
            </a:r>
            <a:r>
              <a:rPr lang="en-US" dirty="0" err="1"/>
              <a:t>Transmeta</a:t>
            </a:r>
            <a:r>
              <a:rPr lang="en-US" dirty="0"/>
              <a:t> have implemented IA-32 ISA as well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program compiled for IA-32 ISA can be executed on any of these implementations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2722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. Machine Code vs Assembly Language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175961"/>
              </p:ext>
            </p:extLst>
          </p:nvPr>
        </p:nvGraphicFramePr>
        <p:xfrm>
          <a:off x="457200" y="1397000"/>
          <a:ext cx="8229600" cy="3576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23617858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613400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Machine 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Assembly Language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0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Instructions in binary</a:t>
                      </a:r>
                    </a:p>
                    <a:p>
                      <a:r>
                        <a:rPr lang="en-US" dirty="0"/>
                        <a:t>    e.g.: </a:t>
                      </a:r>
                      <a:r>
                        <a:rPr lang="en-US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</a:rPr>
                        <a:t>1000 1100 1010 0000</a:t>
                      </a:r>
                    </a:p>
                    <a:p>
                      <a:r>
                        <a:rPr lang="en-US" dirty="0">
                          <a:sym typeface="Wingdings" panose="05000000000000000000" pitchFamily="2" charset="2"/>
                        </a:rPr>
                        <a:t>     Add two numbers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Human readable</a:t>
                      </a:r>
                    </a:p>
                    <a:p>
                      <a:r>
                        <a:rPr lang="en-US" dirty="0"/>
                        <a:t>    e.g.</a:t>
                      </a:r>
                      <a:r>
                        <a:rPr lang="en-US" baseline="0" dirty="0"/>
                        <a:t>: </a:t>
                      </a:r>
                      <a:r>
                        <a:rPr lang="en-US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</a:rPr>
                        <a:t>add A, B</a:t>
                      </a:r>
                    </a:p>
                    <a:p>
                      <a:r>
                        <a:rPr lang="en-US" baseline="0" dirty="0"/>
                        <a:t>    </a:t>
                      </a:r>
                      <a:r>
                        <a:rPr lang="en-US" baseline="0" dirty="0">
                          <a:sym typeface="Wingdings" panose="05000000000000000000" pitchFamily="2" charset="2"/>
                        </a:rPr>
                        <a:t> Add two numbers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985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Hard and tedious</a:t>
                      </a:r>
                      <a:r>
                        <a:rPr lang="en-US" baseline="0" dirty="0"/>
                        <a:t> to 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Easier to write than machine code,</a:t>
                      </a:r>
                      <a:br>
                        <a:rPr lang="en-US" dirty="0"/>
                      </a:br>
                      <a:r>
                        <a:rPr lang="en-US" dirty="0"/>
                        <a:t>symbolic version </a:t>
                      </a:r>
                      <a:r>
                        <a:rPr lang="en-US"/>
                        <a:t>of machine code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20327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</a:rPr>
                        <a:t>1000 1100 1010 0000</a:t>
                      </a:r>
                      <a:r>
                        <a:rPr lang="en-GB" baseline="0" dirty="0">
                          <a:solidFill>
                            <a:schemeClr val="dk1"/>
                          </a:solidFill>
                          <a:latin typeface="+mn-lt"/>
                        </a:rPr>
                        <a:t> </a:t>
                      </a:r>
                      <a:r>
                        <a:rPr lang="en-GB" baseline="0" dirty="0">
                          <a:solidFill>
                            <a:schemeClr val="dk1"/>
                          </a:solidFill>
                          <a:latin typeface="+mn-lt"/>
                          <a:sym typeface="Wingdings" panose="05000000000000000000" pitchFamily="2" charset="2"/>
                        </a:rPr>
                        <a:t> </a:t>
                      </a:r>
                      <a:r>
                        <a:rPr lang="en-GB" baseline="0" dirty="0">
                          <a:solidFill>
                            <a:srgbClr val="7030A0"/>
                          </a:solidFill>
                          <a:latin typeface="+mn-lt"/>
                          <a:sym typeface="Wingdings" panose="05000000000000000000" pitchFamily="2" charset="2"/>
                        </a:rPr>
                        <a:t>ASSEMBLER</a:t>
                      </a:r>
                      <a:r>
                        <a:rPr lang="en-GB" baseline="0" dirty="0">
                          <a:solidFill>
                            <a:schemeClr val="dk1"/>
                          </a:solidFill>
                          <a:latin typeface="+mn-lt"/>
                          <a:sym typeface="Wingdings" panose="05000000000000000000" pitchFamily="2" charset="2"/>
                        </a:rPr>
                        <a:t>  </a:t>
                      </a:r>
                      <a:r>
                        <a:rPr lang="en-US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</a:rPr>
                        <a:t>add A, 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377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May also be written in hexadecimal for a more human-readable format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provide ‘</a:t>
                      </a:r>
                      <a:r>
                        <a:rPr lang="en-US" b="1" dirty="0">
                          <a:solidFill>
                            <a:srgbClr val="660066"/>
                          </a:solidFill>
                        </a:rPr>
                        <a:t>pseudo-instructions</a:t>
                      </a:r>
                      <a:r>
                        <a:rPr lang="en-US" dirty="0"/>
                        <a:t>’ as syntactic sugar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95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When considering performance, only real instructions are counted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648233"/>
                  </a:ext>
                </a:extLst>
              </a:tr>
            </a:tbl>
          </a:graphicData>
        </a:graphic>
      </p:graphicFrame>
      <p:sp>
        <p:nvSpPr>
          <p:cNvPr id="7" name="Folded Corner 6"/>
          <p:cNvSpPr/>
          <p:nvPr/>
        </p:nvSpPr>
        <p:spPr>
          <a:xfrm>
            <a:off x="457200" y="5136161"/>
            <a:ext cx="8229600" cy="1614196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Syntactic "sugar" is basically a translation scheme from a language to the </a:t>
            </a:r>
            <a:r>
              <a:rPr lang="en-US" sz="1600" b="1" i="1" dirty="0">
                <a:solidFill>
                  <a:schemeClr val="tx1"/>
                </a:solidFill>
              </a:rPr>
              <a:t>same</a:t>
            </a:r>
            <a:r>
              <a:rPr lang="en-US" sz="1600" dirty="0">
                <a:solidFill>
                  <a:schemeClr val="tx1"/>
                </a:solidFill>
              </a:rPr>
              <a:t> language (</a:t>
            </a:r>
            <a:r>
              <a:rPr lang="en-US" sz="1600" i="1" dirty="0">
                <a:solidFill>
                  <a:schemeClr val="tx1"/>
                </a:solidFill>
              </a:rPr>
              <a:t>e.g.,</a:t>
            </a:r>
            <a:r>
              <a:rPr lang="en-US" sz="1600" dirty="0">
                <a:solidFill>
                  <a:schemeClr val="tx1"/>
                </a:solidFill>
              </a:rPr>
              <a:t> from C to C or in this case from MIPS to MIPS).  The pseudo-instructions are then translated into one or more real instructions.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For example, in MIPS, we have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move $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rd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, $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rs</a:t>
            </a:r>
            <a:r>
              <a:rPr lang="en-US" sz="1600" dirty="0">
                <a:solidFill>
                  <a:schemeClr val="tx1"/>
                </a:solidFill>
              </a:rPr>
              <a:t> being translated into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add $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rd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, $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rs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, $zero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31552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#7: MIPS Part 1: Introduction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3. Walkthrough: An Example Code </a:t>
            </a:r>
            <a:r>
              <a:rPr lang="en-SG" sz="2800" dirty="0">
                <a:solidFill>
                  <a:srgbClr val="0000FF"/>
                </a:solidFill>
                <a:latin typeface="+mn-lt"/>
              </a:rPr>
              <a:t>(1/15)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867C82B2-B1D2-4DCD-8D07-D6CAE8CA9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2604"/>
            <a:ext cx="8229600" cy="2146668"/>
          </a:xfrm>
        </p:spPr>
        <p:txBody>
          <a:bodyPr>
            <a:normAutofit/>
          </a:bodyPr>
          <a:lstStyle/>
          <a:p>
            <a:pPr marL="358775" indent="-3587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Let us take a journey with the execution of a simple code:</a:t>
            </a:r>
          </a:p>
          <a:p>
            <a:pPr marL="542925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Discover the components in a typical computer</a:t>
            </a:r>
          </a:p>
          <a:p>
            <a:pPr marL="542925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Learn the type of instructions required to control the processor</a:t>
            </a:r>
          </a:p>
          <a:p>
            <a:pPr marL="542925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Simplified to highlight the important concepts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C0B1C59-98E4-4959-970F-1351AA683501}"/>
              </a:ext>
            </a:extLst>
          </p:cNvPr>
          <p:cNvSpPr/>
          <p:nvPr/>
        </p:nvSpPr>
        <p:spPr>
          <a:xfrm>
            <a:off x="533400" y="3429000"/>
            <a:ext cx="3733800" cy="1752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// assume res is 0 initially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=1;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&lt;10;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res = res +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0F4ED98-6163-4569-B709-D8E7AE6BF998}"/>
              </a:ext>
            </a:extLst>
          </p:cNvPr>
          <p:cNvSpPr/>
          <p:nvPr/>
        </p:nvSpPr>
        <p:spPr>
          <a:xfrm>
            <a:off x="1412240" y="5230906"/>
            <a:ext cx="18288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C-like code fragment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56A67DB-B41D-4DCD-B049-52F7197E6CAE}"/>
              </a:ext>
            </a:extLst>
          </p:cNvPr>
          <p:cNvSpPr/>
          <p:nvPr/>
        </p:nvSpPr>
        <p:spPr>
          <a:xfrm>
            <a:off x="5715000" y="3429000"/>
            <a:ext cx="2971800" cy="1752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res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 res +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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+ 1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if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&lt; 10, repeat 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838ED22-B470-4A14-9D2C-D7B0628410D8}"/>
              </a:ext>
            </a:extLst>
          </p:cNvPr>
          <p:cNvSpPr/>
          <p:nvPr/>
        </p:nvSpPr>
        <p:spPr>
          <a:xfrm>
            <a:off x="6289040" y="5230906"/>
            <a:ext cx="18288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“Assembly” Code</a:t>
            </a:r>
          </a:p>
        </p:txBody>
      </p:sp>
      <p:sp>
        <p:nvSpPr>
          <p:cNvPr id="52" name="Notched Right Arrow 15">
            <a:extLst>
              <a:ext uri="{FF2B5EF4-FFF2-40B4-BE49-F238E27FC236}">
                <a16:creationId xmlns:a16="http://schemas.microsoft.com/office/drawing/2014/main" id="{FFA4D76A-C8AD-4B5D-A879-97644FBFA367}"/>
              </a:ext>
            </a:extLst>
          </p:cNvPr>
          <p:cNvSpPr/>
          <p:nvPr/>
        </p:nvSpPr>
        <p:spPr>
          <a:xfrm>
            <a:off x="4343400" y="3886200"/>
            <a:ext cx="1219200" cy="1066800"/>
          </a:xfrm>
          <a:prstGeom prst="notched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E093FC1-B89E-40A2-B0EA-FD026CE37D79}"/>
              </a:ext>
            </a:extLst>
          </p:cNvPr>
          <p:cNvSpPr/>
          <p:nvPr/>
        </p:nvSpPr>
        <p:spPr>
          <a:xfrm>
            <a:off x="4419600" y="4114800"/>
            <a:ext cx="1143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compile to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CC5EB809-DC3D-4670-8E04-1718D6CCECB4}"/>
              </a:ext>
            </a:extLst>
          </p:cNvPr>
          <p:cNvSpPr/>
          <p:nvPr/>
        </p:nvSpPr>
        <p:spPr>
          <a:xfrm>
            <a:off x="8032376" y="4061012"/>
            <a:ext cx="342376" cy="537882"/>
          </a:xfrm>
          <a:custGeom>
            <a:avLst/>
            <a:gdLst>
              <a:gd name="connsiteX0" fmla="*/ 107577 w 342376"/>
              <a:gd name="connsiteY0" fmla="*/ 537882 h 537882"/>
              <a:gd name="connsiteX1" fmla="*/ 340659 w 342376"/>
              <a:gd name="connsiteY1" fmla="*/ 215153 h 537882"/>
              <a:gd name="connsiteX2" fmla="*/ 0 w 342376"/>
              <a:gd name="connsiteY2" fmla="*/ 0 h 537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6" h="537882">
                <a:moveTo>
                  <a:pt x="107577" y="537882"/>
                </a:moveTo>
                <a:cubicBezTo>
                  <a:pt x="233083" y="421341"/>
                  <a:pt x="358589" y="304800"/>
                  <a:pt x="340659" y="215153"/>
                </a:cubicBezTo>
                <a:cubicBezTo>
                  <a:pt x="322729" y="125506"/>
                  <a:pt x="161364" y="62753"/>
                  <a:pt x="0" y="0"/>
                </a:cubicBezTo>
              </a:path>
            </a:pathLst>
          </a:custGeom>
          <a:ln>
            <a:headEnd type="none" w="med" len="med"/>
            <a:tailEnd type="triangl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5" name="Folded Corner 14"/>
          <p:cNvSpPr/>
          <p:nvPr/>
        </p:nvSpPr>
        <p:spPr>
          <a:xfrm>
            <a:off x="4267200" y="5992906"/>
            <a:ext cx="4419600" cy="81746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Not a real "assembly" language but hopefully instructive enough for our purpose.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07990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00701839A694C99426BB45CC69360" ma:contentTypeVersion="11" ma:contentTypeDescription="Create a new document." ma:contentTypeScope="" ma:versionID="d1659c6412ddb937be45051f5b05946a">
  <xsd:schema xmlns:xsd="http://www.w3.org/2001/XMLSchema" xmlns:xs="http://www.w3.org/2001/XMLSchema" xmlns:p="http://schemas.microsoft.com/office/2006/metadata/properties" xmlns:ns3="b60769e2-796d-4bcb-9a3b-3cbc09cb3c87" targetNamespace="http://schemas.microsoft.com/office/2006/metadata/properties" ma:root="true" ma:fieldsID="3e647e19b5ee986f9d15bed10aaf92fb" ns3:_="">
    <xsd:import namespace="b60769e2-796d-4bcb-9a3b-3cbc09cb3c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69e2-796d-4bcb-9a3b-3cbc09cb3c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4C6604-A687-45CA-ACA4-5BD429C5A826}">
  <ds:schemaRefs>
    <ds:schemaRef ds:uri="http://purl.org/dc/terms/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A81381-5C42-4FDC-B1A8-60DF95B2C4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CC866E-8C90-45E4-B418-47DFD51DF4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19433</TotalTime>
  <Words>5522</Words>
  <Application>Microsoft Office PowerPoint</Application>
  <PresentationFormat>On-screen Show (4:3)</PresentationFormat>
  <Paragraphs>1146</Paragraphs>
  <Slides>49</Slides>
  <Notes>48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</vt:lpstr>
      <vt:lpstr>Calibri</vt:lpstr>
      <vt:lpstr>Consolas</vt:lpstr>
      <vt:lpstr>Courier New</vt:lpstr>
      <vt:lpstr>Helvetica</vt:lpstr>
      <vt:lpstr>Times New Roman</vt:lpstr>
      <vt:lpstr>Verdana</vt:lpstr>
      <vt:lpstr>Wingdings</vt:lpstr>
      <vt:lpstr>Wingdings 2</vt:lpstr>
      <vt:lpstr>Clarity</vt:lpstr>
      <vt:lpstr>https://www.comp.nus.edu.sg/~cs2100/</vt:lpstr>
      <vt:lpstr>Questions?</vt:lpstr>
      <vt:lpstr>Lecture #7: MIPS Part 1: Introduction (1/2)</vt:lpstr>
      <vt:lpstr>Lecture #7: MIPS Part 1: Introduction (1/2)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Tuck-Choy Aaron TAN</cp:lastModifiedBy>
  <cp:revision>1740</cp:revision>
  <cp:lastPrinted>2017-06-30T03:15:07Z</cp:lastPrinted>
  <dcterms:created xsi:type="dcterms:W3CDTF">1998-09-05T15:03:32Z</dcterms:created>
  <dcterms:modified xsi:type="dcterms:W3CDTF">2026-03-06T05:44:55Z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  <property fmtid="{D5CDD505-2E9C-101B-9397-08002B2CF9AE}" pid="22" name="ContentTypeId">
    <vt:lpwstr>0x01010006B00701839A694C99426BB45CC69360</vt:lpwstr>
  </property>
</Properties>
</file>