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5087" r:id="rId1"/>
  </p:sldMasterIdLst>
  <p:notesMasterIdLst>
    <p:notesMasterId r:id="rId49"/>
  </p:notesMasterIdLst>
  <p:handoutMasterIdLst>
    <p:handoutMasterId r:id="rId50"/>
  </p:handoutMasterIdLst>
  <p:sldIdLst>
    <p:sldId id="256" r:id="rId2"/>
    <p:sldId id="468" r:id="rId3"/>
    <p:sldId id="721" r:id="rId4"/>
    <p:sldId id="638" r:id="rId5"/>
    <p:sldId id="639" r:id="rId6"/>
    <p:sldId id="601" r:id="rId7"/>
    <p:sldId id="604" r:id="rId8"/>
    <p:sldId id="605" r:id="rId9"/>
    <p:sldId id="709" r:id="rId10"/>
    <p:sldId id="710" r:id="rId11"/>
    <p:sldId id="711" r:id="rId12"/>
    <p:sldId id="712" r:id="rId13"/>
    <p:sldId id="606" r:id="rId14"/>
    <p:sldId id="727" r:id="rId15"/>
    <p:sldId id="608" r:id="rId16"/>
    <p:sldId id="610" r:id="rId17"/>
    <p:sldId id="613" r:id="rId18"/>
    <p:sldId id="643" r:id="rId19"/>
    <p:sldId id="661" r:id="rId20"/>
    <p:sldId id="664" r:id="rId21"/>
    <p:sldId id="665" r:id="rId22"/>
    <p:sldId id="666" r:id="rId23"/>
    <p:sldId id="708" r:id="rId24"/>
    <p:sldId id="699" r:id="rId25"/>
    <p:sldId id="700" r:id="rId26"/>
    <p:sldId id="701" r:id="rId27"/>
    <p:sldId id="702" r:id="rId28"/>
    <p:sldId id="704" r:id="rId29"/>
    <p:sldId id="722" r:id="rId30"/>
    <p:sldId id="723" r:id="rId31"/>
    <p:sldId id="705" r:id="rId32"/>
    <p:sldId id="728" r:id="rId33"/>
    <p:sldId id="729" r:id="rId34"/>
    <p:sldId id="667" r:id="rId35"/>
    <p:sldId id="706" r:id="rId36"/>
    <p:sldId id="707" r:id="rId37"/>
    <p:sldId id="715" r:id="rId38"/>
    <p:sldId id="716" r:id="rId39"/>
    <p:sldId id="730" r:id="rId40"/>
    <p:sldId id="717" r:id="rId41"/>
    <p:sldId id="718" r:id="rId42"/>
    <p:sldId id="719" r:id="rId43"/>
    <p:sldId id="724" r:id="rId44"/>
    <p:sldId id="725" r:id="rId45"/>
    <p:sldId id="720" r:id="rId46"/>
    <p:sldId id="726" r:id="rId47"/>
    <p:sldId id="308" r:id="rId48"/>
  </p:sldIdLst>
  <p:sldSz cx="12192000" cy="6858000"/>
  <p:notesSz cx="7010400" cy="9296400"/>
  <p:embeddedFontLst>
    <p:embeddedFont>
      <p:font typeface="Consolas" panose="020B0609020204030204" pitchFamily="49" charset="0"/>
      <p:regular r:id="rId51"/>
      <p:bold r:id="rId52"/>
      <p:italic r:id="rId53"/>
      <p:boldItalic r:id="rId54"/>
    </p:embeddedFont>
    <p:embeddedFont>
      <p:font typeface="Helvetica" panose="020B0604020202020204" pitchFamily="34" charset="0"/>
      <p:regular r:id="rId55"/>
      <p:bold r:id="rId56"/>
      <p:italic r:id="rId57"/>
      <p:boldItalic r:id="rId58"/>
    </p:embeddedFont>
    <p:embeddedFont>
      <p:font typeface="Verdana" panose="020B0604030504040204" pitchFamily="34" charset="0"/>
      <p:regular r:id="rId59"/>
      <p:bold r:id="rId60"/>
      <p:italic r:id="rId61"/>
      <p:boldItalic r:id="rId62"/>
    </p:embeddedFont>
    <p:embeddedFont>
      <p:font typeface="Wingdings 2" panose="05020102010507070707" pitchFamily="18" charset="2"/>
      <p:regular r:id="rId6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FC5"/>
    <a:srgbClr val="666699"/>
    <a:srgbClr val="FF6600"/>
    <a:srgbClr val="FFFFCC"/>
    <a:srgbClr val="006600"/>
    <a:srgbClr val="CCECFF"/>
    <a:srgbClr val="6699FF"/>
    <a:srgbClr val="0000FF"/>
    <a:srgbClr val="CC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EC75C6-0744-4893-9152-B078903834D0}" v="1" dt="2025-01-08T08:36:47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1557" autoAdjust="0"/>
  </p:normalViewPr>
  <p:slideViewPr>
    <p:cSldViewPr snapToGrid="0">
      <p:cViewPr varScale="1">
        <p:scale>
          <a:sx n="65" d="100"/>
          <a:sy n="65" d="100"/>
        </p:scale>
        <p:origin x="68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1152" y="78"/>
      </p:cViewPr>
      <p:guideLst>
        <p:guide orient="horz" pos="2929"/>
        <p:guide pos="220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3.fntdata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 Kai" userId="012566e0-30ff-4e17-bc5d-803a8d22ce41" providerId="ADAL" clId="{83EC75C6-0744-4893-9152-B078903834D0}"/>
    <pc:docChg chg="custSel addSld delSld modSld modMainMaster">
      <pc:chgData name="Song Kai" userId="012566e0-30ff-4e17-bc5d-803a8d22ce41" providerId="ADAL" clId="{83EC75C6-0744-4893-9152-B078903834D0}" dt="2025-01-08T08:37:00.625" v="5" actId="14100"/>
      <pc:docMkLst>
        <pc:docMk/>
      </pc:docMkLst>
      <pc:sldChg chg="del">
        <pc:chgData name="Song Kai" userId="012566e0-30ff-4e17-bc5d-803a8d22ce41" providerId="ADAL" clId="{83EC75C6-0744-4893-9152-B078903834D0}" dt="2025-01-08T08:36:51.652" v="4" actId="47"/>
        <pc:sldMkLst>
          <pc:docMk/>
          <pc:sldMk cId="2577382472" sldId="620"/>
        </pc:sldMkLst>
      </pc:sldChg>
      <pc:sldChg chg="modSp add mod">
        <pc:chgData name="Song Kai" userId="012566e0-30ff-4e17-bc5d-803a8d22ce41" providerId="ADAL" clId="{83EC75C6-0744-4893-9152-B078903834D0}" dt="2025-01-08T08:37:00.625" v="5" actId="14100"/>
        <pc:sldMkLst>
          <pc:docMk/>
          <pc:sldMk cId="2980677409" sldId="713"/>
        </pc:sldMkLst>
        <pc:cxnChg chg="mod">
          <ac:chgData name="Song Kai" userId="012566e0-30ff-4e17-bc5d-803a8d22ce41" providerId="ADAL" clId="{83EC75C6-0744-4893-9152-B078903834D0}" dt="2025-01-08T08:37:00.625" v="5" actId="14100"/>
          <ac:cxnSpMkLst>
            <pc:docMk/>
            <pc:sldMk cId="2980677409" sldId="713"/>
            <ac:cxnSpMk id="10" creationId="{CF3ABB02-DEE7-0BB8-60DE-1B085766E91E}"/>
          </ac:cxnSpMkLst>
        </pc:cxnChg>
      </pc:sldChg>
      <pc:sldMasterChg chg="delSp modSp mod">
        <pc:chgData name="Song Kai" userId="012566e0-30ff-4e17-bc5d-803a8d22ce41" providerId="ADAL" clId="{83EC75C6-0744-4893-9152-B078903834D0}" dt="2025-01-08T08:36:43.877" v="2" actId="478"/>
        <pc:sldMasterMkLst>
          <pc:docMk/>
          <pc:sldMasterMk cId="0" sldId="2147485087"/>
        </pc:sldMasterMkLst>
        <pc:spChg chg="del">
          <ac:chgData name="Song Kai" userId="012566e0-30ff-4e17-bc5d-803a8d22ce41" providerId="ADAL" clId="{83EC75C6-0744-4893-9152-B078903834D0}" dt="2025-01-08T08:36:43.877" v="2" actId="478"/>
          <ac:spMkLst>
            <pc:docMk/>
            <pc:sldMasterMk cId="0" sldId="2147485087"/>
            <ac:spMk id="12" creationId="{CD9B2817-195B-B140-1877-8CCE8E700AEA}"/>
          </ac:spMkLst>
        </pc:spChg>
        <pc:picChg chg="mod">
          <ac:chgData name="Song Kai" userId="012566e0-30ff-4e17-bc5d-803a8d22ce41" providerId="ADAL" clId="{83EC75C6-0744-4893-9152-B078903834D0}" dt="2025-01-08T08:36:39.908" v="1" actId="1076"/>
          <ac:picMkLst>
            <pc:docMk/>
            <pc:sldMasterMk cId="0" sldId="2147485087"/>
            <ac:picMk id="11" creationId="{48331A2D-B660-59DC-47ED-EF83C1BBD5AF}"/>
          </ac:picMkLst>
        </pc:picChg>
      </pc:sldMasterChg>
    </pc:docChg>
  </pc:docChgLst>
  <pc:docChgLst>
    <pc:chgData name="Prabhu NATARAJAN" userId="b568c39d-4608-44ca-adc0-616f90d36460" providerId="ADAL" clId="{74739695-6BFC-5F46-A11A-42A0FE207909}"/>
    <pc:docChg chg="undo custSel addSld delSld modSld">
      <pc:chgData name="Prabhu NATARAJAN" userId="b568c39d-4608-44ca-adc0-616f90d36460" providerId="ADAL" clId="{74739695-6BFC-5F46-A11A-42A0FE207909}" dt="2022-09-03T04:23:46.099" v="81" actId="2696"/>
      <pc:docMkLst>
        <pc:docMk/>
      </pc:docMkLst>
      <pc:sldChg chg="modSp mod">
        <pc:chgData name="Prabhu NATARAJAN" userId="b568c39d-4608-44ca-adc0-616f90d36460" providerId="ADAL" clId="{74739695-6BFC-5F46-A11A-42A0FE207909}" dt="2022-08-27T02:11:25.244" v="7" actId="1035"/>
        <pc:sldMkLst>
          <pc:docMk/>
          <pc:sldMk cId="2493535224" sldId="665"/>
        </pc:sldMkLst>
      </pc:sldChg>
      <pc:sldChg chg="modSp mod">
        <pc:chgData name="Prabhu NATARAJAN" userId="b568c39d-4608-44ca-adc0-616f90d36460" providerId="ADAL" clId="{74739695-6BFC-5F46-A11A-42A0FE207909}" dt="2022-09-03T04:19:47.933" v="51" actId="20577"/>
        <pc:sldMkLst>
          <pc:docMk/>
          <pc:sldMk cId="816737615" sldId="717"/>
        </pc:sldMkLst>
      </pc:sldChg>
      <pc:sldChg chg="delSp modSp add del mod">
        <pc:chgData name="Prabhu NATARAJAN" userId="b568c39d-4608-44ca-adc0-616f90d36460" providerId="ADAL" clId="{74739695-6BFC-5F46-A11A-42A0FE207909}" dt="2022-09-03T04:23:46.099" v="81" actId="2696"/>
        <pc:sldMkLst>
          <pc:docMk/>
          <pc:sldMk cId="2677835967" sldId="731"/>
        </pc:sldMkLst>
      </pc:sldChg>
    </pc:docChg>
  </pc:docChgLst>
  <pc:docChgLst>
    <pc:chgData name="Prabhu NATARAJAN" userId="b568c39d-4608-44ca-adc0-616f90d36460" providerId="ADAL" clId="{E454A01F-9FF8-4666-9159-52100B1167C5}"/>
    <pc:docChg chg="modSld">
      <pc:chgData name="Prabhu NATARAJAN" userId="b568c39d-4608-44ca-adc0-616f90d36460" providerId="ADAL" clId="{E454A01F-9FF8-4666-9159-52100B1167C5}" dt="2022-08-30T09:52:10.863" v="1" actId="1035"/>
      <pc:docMkLst>
        <pc:docMk/>
      </pc:docMkLst>
      <pc:sldChg chg="modSp mod">
        <pc:chgData name="Prabhu NATARAJAN" userId="b568c39d-4608-44ca-adc0-616f90d36460" providerId="ADAL" clId="{E454A01F-9FF8-4666-9159-52100B1167C5}" dt="2022-08-30T09:52:10.863" v="1" actId="1035"/>
        <pc:sldMkLst>
          <pc:docMk/>
          <pc:sldMk cId="1951290137" sldId="610"/>
        </pc:sldMkLst>
      </pc:sldChg>
    </pc:docChg>
  </pc:docChgLst>
  <pc:docChgLst>
    <pc:chgData name="Prabhu NATARAJAN" userId="b568c39d-4608-44ca-adc0-616f90d36460" providerId="ADAL" clId="{C2C53ABA-C3D7-4E11-9E4D-2D787DC945EA}"/>
    <pc:docChg chg="modSld">
      <pc:chgData name="Prabhu NATARAJAN" userId="b568c39d-4608-44ca-adc0-616f90d36460" providerId="ADAL" clId="{C2C53ABA-C3D7-4E11-9E4D-2D787DC945EA}" dt="2022-08-05T13:19:55.277" v="0"/>
      <pc:docMkLst>
        <pc:docMk/>
      </pc:docMkLst>
      <pc:sldChg chg="addSp">
        <pc:chgData name="Prabhu NATARAJAN" userId="b568c39d-4608-44ca-adc0-616f90d36460" providerId="ADAL" clId="{C2C53ABA-C3D7-4E11-9E4D-2D787DC945EA}" dt="2022-08-05T13:19:55.277" v="0"/>
        <pc:sldMkLst>
          <pc:docMk/>
          <pc:sldMk cId="3983712023" sldId="719"/>
        </pc:sldMkLst>
      </pc:sldChg>
      <pc:sldChg chg="addSp">
        <pc:chgData name="Prabhu NATARAJAN" userId="b568c39d-4608-44ca-adc0-616f90d36460" providerId="ADAL" clId="{C2C53ABA-C3D7-4E11-9E4D-2D787DC945EA}" dt="2022-08-05T13:19:55.277" v="0"/>
        <pc:sldMkLst>
          <pc:docMk/>
          <pc:sldMk cId="2982397377" sldId="720"/>
        </pc:sldMkLst>
      </pc:sldChg>
      <pc:sldChg chg="addSp">
        <pc:chgData name="Prabhu NATARAJAN" userId="b568c39d-4608-44ca-adc0-616f90d36460" providerId="ADAL" clId="{C2C53ABA-C3D7-4E11-9E4D-2D787DC945EA}" dt="2022-08-05T13:19:55.277" v="0"/>
        <pc:sldMkLst>
          <pc:docMk/>
          <pc:sldMk cId="1512048385" sldId="724"/>
        </pc:sldMkLst>
      </pc:sldChg>
      <pc:sldChg chg="addSp">
        <pc:chgData name="Prabhu NATARAJAN" userId="b568c39d-4608-44ca-adc0-616f90d36460" providerId="ADAL" clId="{C2C53ABA-C3D7-4E11-9E4D-2D787DC945EA}" dt="2022-08-05T13:19:55.277" v="0"/>
        <pc:sldMkLst>
          <pc:docMk/>
          <pc:sldMk cId="2960434300" sldId="725"/>
        </pc:sldMkLst>
      </pc:sldChg>
      <pc:sldChg chg="addSp">
        <pc:chgData name="Prabhu NATARAJAN" userId="b568c39d-4608-44ca-adc0-616f90d36460" providerId="ADAL" clId="{C2C53ABA-C3D7-4E11-9E4D-2D787DC945EA}" dt="2022-08-05T13:19:55.277" v="0"/>
        <pc:sldMkLst>
          <pc:docMk/>
          <pc:sldMk cId="3689751121" sldId="72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A2CFD-E7EE-49FF-9811-ECB27BA87EC1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A5CC93B2-610F-4463-9EA1-06718942BE42}">
      <dgm:prSet phldrT="[Text]" custT="1"/>
      <dgm:spPr/>
      <dgm:t>
        <a:bodyPr/>
        <a:lstStyle/>
        <a:p>
          <a:r>
            <a:rPr lang="en-US" sz="1800" b="1" dirty="0"/>
            <a:t>R-format</a:t>
          </a:r>
          <a:r>
            <a:rPr lang="en-US" sz="1800" dirty="0"/>
            <a:t> (Register format: </a:t>
          </a:r>
          <a:r>
            <a:rPr lang="en-US" sz="1800" b="1" dirty="0">
              <a:solidFill>
                <a:srgbClr val="660066"/>
              </a:solidFill>
              <a:latin typeface="Courier New" pitchFamily="49" charset="0"/>
              <a:cs typeface="Courier New" pitchFamily="49" charset="0"/>
            </a:rPr>
            <a:t>op</a:t>
          </a:r>
          <a:r>
            <a:rPr lang="en-US" sz="1800" b="1" dirty="0">
              <a:latin typeface="Courier New" pitchFamily="49" charset="0"/>
              <a:cs typeface="Courier New" pitchFamily="49" charset="0"/>
            </a:rPr>
            <a:t> </a:t>
          </a:r>
          <a:r>
            <a:rPr lang="en-US" sz="18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rPr>
            <a:t>$r1</a:t>
          </a:r>
          <a:r>
            <a:rPr lang="en-US" sz="1800" b="1" dirty="0">
              <a:latin typeface="Courier New" pitchFamily="49" charset="0"/>
              <a:cs typeface="Courier New" pitchFamily="49" charset="0"/>
            </a:rPr>
            <a:t>, </a:t>
          </a:r>
          <a:r>
            <a:rPr lang="en-US" sz="1800" b="1" dirty="0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$r2</a:t>
          </a:r>
          <a:r>
            <a:rPr lang="en-US" sz="1800" b="1" dirty="0">
              <a:latin typeface="Courier New" pitchFamily="49" charset="0"/>
              <a:cs typeface="Courier New" pitchFamily="49" charset="0"/>
            </a:rPr>
            <a:t>, </a:t>
          </a:r>
          <a:r>
            <a:rPr lang="en-US" sz="1800" b="1" dirty="0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$r3</a:t>
          </a:r>
          <a:r>
            <a:rPr lang="en-US" sz="1800" dirty="0"/>
            <a:t>)</a:t>
          </a:r>
          <a:endParaRPr lang="en-SG" sz="1800" dirty="0"/>
        </a:p>
      </dgm:t>
    </dgm:pt>
    <dgm:pt modelId="{B4E6CC5F-A2AB-4CA3-A30F-71A20AA3929E}" type="parTrans" cxnId="{C078B144-0874-41BF-802A-DD7A6E987095}">
      <dgm:prSet/>
      <dgm:spPr/>
      <dgm:t>
        <a:bodyPr/>
        <a:lstStyle/>
        <a:p>
          <a:endParaRPr lang="en-SG"/>
        </a:p>
      </dgm:t>
    </dgm:pt>
    <dgm:pt modelId="{1CC56391-DAF4-4B6A-8AFF-FDDF1C8CFACC}" type="sibTrans" cxnId="{C078B144-0874-41BF-802A-DD7A6E987095}">
      <dgm:prSet/>
      <dgm:spPr/>
      <dgm:t>
        <a:bodyPr/>
        <a:lstStyle/>
        <a:p>
          <a:endParaRPr lang="en-SG"/>
        </a:p>
      </dgm:t>
    </dgm:pt>
    <dgm:pt modelId="{B745244B-38FF-4B61-AF5D-AFD0881AC7AD}">
      <dgm:prSet/>
      <dgm:spPr/>
      <dgm:t>
        <a:bodyPr/>
        <a:lstStyle/>
        <a:p>
          <a:r>
            <a:rPr lang="en-US" dirty="0"/>
            <a:t>Instructions which use 2 source registers and 1 destination register</a:t>
          </a:r>
        </a:p>
      </dgm:t>
    </dgm:pt>
    <dgm:pt modelId="{E063501E-0527-45D1-8477-9711C434405B}" type="parTrans" cxnId="{8A4C36A4-CE51-463C-89FE-3C94C48F6CA6}">
      <dgm:prSet/>
      <dgm:spPr/>
      <dgm:t>
        <a:bodyPr/>
        <a:lstStyle/>
        <a:p>
          <a:endParaRPr lang="en-SG"/>
        </a:p>
      </dgm:t>
    </dgm:pt>
    <dgm:pt modelId="{BA6A5529-8DC9-4C89-9162-62310FF74B6C}" type="sibTrans" cxnId="{8A4C36A4-CE51-463C-89FE-3C94C48F6CA6}">
      <dgm:prSet/>
      <dgm:spPr/>
      <dgm:t>
        <a:bodyPr/>
        <a:lstStyle/>
        <a:p>
          <a:endParaRPr lang="en-SG"/>
        </a:p>
      </dgm:t>
    </dgm:pt>
    <dgm:pt modelId="{815405DE-AA21-4153-8B2C-C4012BE456F3}">
      <dgm:prSet/>
      <dgm:spPr/>
      <dgm:t>
        <a:bodyPr/>
        <a:lstStyle/>
        <a:p>
          <a:r>
            <a:rPr lang="en-US" b="1">
              <a:latin typeface="Courier New" pitchFamily="49" charset="0"/>
            </a:rPr>
            <a:t>e.g. add, sub, and, or, nor, slt, etc</a:t>
          </a:r>
          <a:endParaRPr lang="en-US" dirty="0"/>
        </a:p>
      </dgm:t>
    </dgm:pt>
    <dgm:pt modelId="{A0AC04A5-B34A-48E1-9D5C-E0CC5F7E695D}" type="parTrans" cxnId="{75AE5598-3AF2-41E7-9692-B8830FB2EE77}">
      <dgm:prSet/>
      <dgm:spPr/>
      <dgm:t>
        <a:bodyPr/>
        <a:lstStyle/>
        <a:p>
          <a:endParaRPr lang="en-SG"/>
        </a:p>
      </dgm:t>
    </dgm:pt>
    <dgm:pt modelId="{0424935C-B3CC-463C-A329-BE30976AE49E}" type="sibTrans" cxnId="{75AE5598-3AF2-41E7-9692-B8830FB2EE77}">
      <dgm:prSet/>
      <dgm:spPr/>
      <dgm:t>
        <a:bodyPr/>
        <a:lstStyle/>
        <a:p>
          <a:endParaRPr lang="en-SG"/>
        </a:p>
      </dgm:t>
    </dgm:pt>
    <dgm:pt modelId="{DD27C3F9-B1B0-4492-9ECB-A37F9CB74B29}">
      <dgm:prSet custT="1"/>
      <dgm:spPr/>
      <dgm:t>
        <a:bodyPr/>
        <a:lstStyle/>
        <a:p>
          <a:r>
            <a:rPr lang="en-US" sz="1800" b="1" dirty="0"/>
            <a:t>I-format</a:t>
          </a:r>
          <a:r>
            <a:rPr lang="en-US" sz="1800" dirty="0"/>
            <a:t> (Immediate format: </a:t>
          </a:r>
          <a:r>
            <a:rPr lang="en-US" sz="1800" b="1" dirty="0">
              <a:solidFill>
                <a:srgbClr val="660066"/>
              </a:solidFill>
              <a:latin typeface="Courier New" pitchFamily="49" charset="0"/>
              <a:cs typeface="Courier New" pitchFamily="49" charset="0"/>
            </a:rPr>
            <a:t>op</a:t>
          </a:r>
          <a:r>
            <a:rPr lang="en-US" sz="1800" b="1" dirty="0">
              <a:latin typeface="Courier New" pitchFamily="49" charset="0"/>
              <a:cs typeface="Courier New" pitchFamily="49" charset="0"/>
            </a:rPr>
            <a:t> </a:t>
          </a:r>
          <a:r>
            <a:rPr lang="en-US" sz="18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rPr>
            <a:t>$r1</a:t>
          </a:r>
          <a:r>
            <a:rPr lang="en-US" sz="1800" b="1" dirty="0">
              <a:latin typeface="Courier New" pitchFamily="49" charset="0"/>
              <a:cs typeface="Courier New" pitchFamily="49" charset="0"/>
            </a:rPr>
            <a:t>, </a:t>
          </a:r>
          <a:r>
            <a:rPr lang="en-US" sz="1800" b="1" dirty="0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$r2</a:t>
          </a:r>
          <a:r>
            <a:rPr lang="en-US" sz="1800" b="1" dirty="0">
              <a:latin typeface="Courier New" pitchFamily="49" charset="0"/>
              <a:cs typeface="Courier New" pitchFamily="49" charset="0"/>
            </a:rPr>
            <a:t>, </a:t>
          </a:r>
          <a:r>
            <a:rPr lang="en-US" sz="1800" b="1" dirty="0" err="1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Immd</a:t>
          </a:r>
          <a:r>
            <a:rPr lang="en-US" sz="1800" dirty="0"/>
            <a:t>)</a:t>
          </a:r>
        </a:p>
      </dgm:t>
    </dgm:pt>
    <dgm:pt modelId="{7C7BDC60-AFF0-40A6-8091-A2B80B538E19}" type="parTrans" cxnId="{E5AF8E3D-DC42-4AF5-993E-9BA94F8660B9}">
      <dgm:prSet/>
      <dgm:spPr/>
      <dgm:t>
        <a:bodyPr/>
        <a:lstStyle/>
        <a:p>
          <a:endParaRPr lang="en-SG"/>
        </a:p>
      </dgm:t>
    </dgm:pt>
    <dgm:pt modelId="{3EB605E6-306A-47BD-A384-160C19AEF805}" type="sibTrans" cxnId="{E5AF8E3D-DC42-4AF5-993E-9BA94F8660B9}">
      <dgm:prSet/>
      <dgm:spPr/>
      <dgm:t>
        <a:bodyPr/>
        <a:lstStyle/>
        <a:p>
          <a:endParaRPr lang="en-SG"/>
        </a:p>
      </dgm:t>
    </dgm:pt>
    <dgm:pt modelId="{790D18B4-5691-4B2D-86E2-D07C0090C3FD}">
      <dgm:prSet/>
      <dgm:spPr/>
      <dgm:t>
        <a:bodyPr/>
        <a:lstStyle/>
        <a:p>
          <a:r>
            <a:rPr lang="en-US" b="1" dirty="0">
              <a:latin typeface="Courier New" pitchFamily="49" charset="0"/>
            </a:rPr>
            <a:t>e.g. </a:t>
          </a:r>
          <a:r>
            <a:rPr lang="en-US" b="1" dirty="0" err="1">
              <a:latin typeface="Courier New" pitchFamily="49" charset="0"/>
            </a:rPr>
            <a:t>addi</a:t>
          </a:r>
          <a:r>
            <a:rPr lang="en-US" b="1" dirty="0">
              <a:latin typeface="Courier New" pitchFamily="49" charset="0"/>
            </a:rPr>
            <a:t>, </a:t>
          </a:r>
          <a:r>
            <a:rPr lang="en-US" b="1" dirty="0" err="1">
              <a:latin typeface="Courier New" pitchFamily="49" charset="0"/>
            </a:rPr>
            <a:t>andi</a:t>
          </a:r>
          <a:r>
            <a:rPr lang="en-US" b="1" dirty="0">
              <a:latin typeface="Courier New" pitchFamily="49" charset="0"/>
            </a:rPr>
            <a:t>, </a:t>
          </a:r>
          <a:r>
            <a:rPr lang="en-US" b="1" dirty="0" err="1">
              <a:latin typeface="Courier New" pitchFamily="49" charset="0"/>
            </a:rPr>
            <a:t>ori</a:t>
          </a:r>
          <a:r>
            <a:rPr lang="en-US" b="1" dirty="0">
              <a:latin typeface="Courier New" pitchFamily="49" charset="0"/>
            </a:rPr>
            <a:t>, </a:t>
          </a:r>
          <a:r>
            <a:rPr lang="en-US" b="1" dirty="0" err="1">
              <a:latin typeface="Courier New" pitchFamily="49" charset="0"/>
            </a:rPr>
            <a:t>slti</a:t>
          </a:r>
          <a:r>
            <a:rPr lang="en-US" b="1" dirty="0">
              <a:latin typeface="Courier New" pitchFamily="49" charset="0"/>
            </a:rPr>
            <a:t>, </a:t>
          </a:r>
          <a:r>
            <a:rPr lang="en-US" b="1" dirty="0" err="1">
              <a:latin typeface="Courier New" pitchFamily="49" charset="0"/>
            </a:rPr>
            <a:t>lw</a:t>
          </a:r>
          <a:r>
            <a:rPr lang="en-US" b="1" dirty="0">
              <a:latin typeface="Courier New" pitchFamily="49" charset="0"/>
            </a:rPr>
            <a:t>, </a:t>
          </a:r>
          <a:r>
            <a:rPr lang="en-US" b="1" dirty="0" err="1">
              <a:latin typeface="Courier New" pitchFamily="49" charset="0"/>
            </a:rPr>
            <a:t>sw</a:t>
          </a:r>
          <a:r>
            <a:rPr lang="en-US" b="1" dirty="0">
              <a:latin typeface="Courier New" pitchFamily="49" charset="0"/>
            </a:rPr>
            <a:t>, </a:t>
          </a:r>
          <a:r>
            <a:rPr lang="en-US" b="1" dirty="0" err="1">
              <a:latin typeface="Courier New" pitchFamily="49" charset="0"/>
            </a:rPr>
            <a:t>beq</a:t>
          </a:r>
          <a:r>
            <a:rPr lang="en-US" b="1" dirty="0">
              <a:latin typeface="Courier New" pitchFamily="49" charset="0"/>
            </a:rPr>
            <a:t>, </a:t>
          </a:r>
          <a:r>
            <a:rPr lang="en-US" b="1" dirty="0" err="1">
              <a:latin typeface="Courier New" pitchFamily="49" charset="0"/>
            </a:rPr>
            <a:t>bne</a:t>
          </a:r>
          <a:r>
            <a:rPr lang="en-US" dirty="0"/>
            <a:t>, etc.</a:t>
          </a:r>
        </a:p>
      </dgm:t>
    </dgm:pt>
    <dgm:pt modelId="{9921DB66-2F46-4DBF-A527-FC94DCD44632}" type="parTrans" cxnId="{2137E6D7-7658-410A-B44A-DAF071F8EA39}">
      <dgm:prSet/>
      <dgm:spPr/>
      <dgm:t>
        <a:bodyPr/>
        <a:lstStyle/>
        <a:p>
          <a:endParaRPr lang="en-SG"/>
        </a:p>
      </dgm:t>
    </dgm:pt>
    <dgm:pt modelId="{20C9A52F-6665-4164-ADD5-65A3318AB229}" type="sibTrans" cxnId="{2137E6D7-7658-410A-B44A-DAF071F8EA39}">
      <dgm:prSet/>
      <dgm:spPr/>
      <dgm:t>
        <a:bodyPr/>
        <a:lstStyle/>
        <a:p>
          <a:endParaRPr lang="en-SG"/>
        </a:p>
      </dgm:t>
    </dgm:pt>
    <dgm:pt modelId="{DADA62FA-8678-4304-8C53-5B262C1D6BD1}">
      <dgm:prSet/>
      <dgm:spPr/>
      <dgm:t>
        <a:bodyPr/>
        <a:lstStyle/>
        <a:p>
          <a:r>
            <a:rPr lang="en-US" b="1" u="none" dirty="0"/>
            <a:t>J-format</a:t>
          </a:r>
          <a:r>
            <a:rPr lang="en-US" dirty="0"/>
            <a:t> (Jump format: </a:t>
          </a:r>
          <a:r>
            <a:rPr lang="en-US" b="1" dirty="0">
              <a:solidFill>
                <a:srgbClr val="660066"/>
              </a:solidFill>
              <a:latin typeface="Courier New" pitchFamily="49" charset="0"/>
              <a:cs typeface="Courier New" pitchFamily="49" charset="0"/>
            </a:rPr>
            <a:t>op</a:t>
          </a:r>
          <a:r>
            <a:rPr lang="en-US" b="1" dirty="0">
              <a:latin typeface="Courier New" pitchFamily="49" charset="0"/>
              <a:cs typeface="Courier New" pitchFamily="49" charset="0"/>
            </a:rPr>
            <a:t> </a:t>
          </a:r>
          <a:r>
            <a:rPr lang="en-US" b="1" dirty="0" err="1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Immd</a:t>
          </a:r>
          <a:r>
            <a:rPr lang="en-US" dirty="0"/>
            <a:t>)</a:t>
          </a:r>
        </a:p>
      </dgm:t>
    </dgm:pt>
    <dgm:pt modelId="{31BE59C4-7425-4591-AAB0-793105C6281A}" type="parTrans" cxnId="{B4389D4F-58F3-4800-96F7-981A18AA056E}">
      <dgm:prSet/>
      <dgm:spPr/>
      <dgm:t>
        <a:bodyPr/>
        <a:lstStyle/>
        <a:p>
          <a:endParaRPr lang="en-SG"/>
        </a:p>
      </dgm:t>
    </dgm:pt>
    <dgm:pt modelId="{9DD0C15F-AEF2-42AF-A17F-31E457619D61}" type="sibTrans" cxnId="{B4389D4F-58F3-4800-96F7-981A18AA056E}">
      <dgm:prSet/>
      <dgm:spPr/>
      <dgm:t>
        <a:bodyPr/>
        <a:lstStyle/>
        <a:p>
          <a:endParaRPr lang="en-SG"/>
        </a:p>
      </dgm:t>
    </dgm:pt>
    <dgm:pt modelId="{64F2D888-EC83-40EA-9538-C01B1A4B9963}">
      <dgm:prSet/>
      <dgm:spPr/>
      <dgm:t>
        <a:bodyPr/>
        <a:lstStyle/>
        <a:p>
          <a:r>
            <a:rPr lang="en-US" b="1" dirty="0">
              <a:latin typeface="Courier New" pitchFamily="49" charset="0"/>
            </a:rPr>
            <a:t>j</a:t>
          </a:r>
          <a:r>
            <a:rPr lang="en-US" dirty="0"/>
            <a:t> instruction uses only one immediate value</a:t>
          </a:r>
        </a:p>
      </dgm:t>
    </dgm:pt>
    <dgm:pt modelId="{5BC1BCB2-4908-44B8-AF80-7B9F27D074E2}" type="parTrans" cxnId="{14D1467A-10B9-437F-9C10-1B1BDB14955F}">
      <dgm:prSet/>
      <dgm:spPr/>
      <dgm:t>
        <a:bodyPr/>
        <a:lstStyle/>
        <a:p>
          <a:endParaRPr lang="en-SG"/>
        </a:p>
      </dgm:t>
    </dgm:pt>
    <dgm:pt modelId="{6CC19B16-32E2-44EA-93F9-B92BF93DC0CF}" type="sibTrans" cxnId="{14D1467A-10B9-437F-9C10-1B1BDB14955F}">
      <dgm:prSet/>
      <dgm:spPr/>
      <dgm:t>
        <a:bodyPr/>
        <a:lstStyle/>
        <a:p>
          <a:endParaRPr lang="en-SG"/>
        </a:p>
      </dgm:t>
    </dgm:pt>
    <dgm:pt modelId="{1585AEA3-9A07-4214-A81A-BA05C42128B4}">
      <dgm:prSet/>
      <dgm:spPr/>
      <dgm:t>
        <a:bodyPr/>
        <a:lstStyle/>
        <a:p>
          <a:r>
            <a:rPr lang="en-US" dirty="0"/>
            <a:t>Instructions which use 1 source register, 1 immediate value and 1 destination register</a:t>
          </a:r>
        </a:p>
      </dgm:t>
    </dgm:pt>
    <dgm:pt modelId="{D0187A4E-2BAE-4F30-ABF5-1FCEED53AB63}" type="parTrans" cxnId="{7372A8DB-DB7C-41F8-A045-D9EB59C457BC}">
      <dgm:prSet/>
      <dgm:spPr/>
      <dgm:t>
        <a:bodyPr/>
        <a:lstStyle/>
        <a:p>
          <a:endParaRPr lang="en-SG"/>
        </a:p>
      </dgm:t>
    </dgm:pt>
    <dgm:pt modelId="{230402EC-F190-4D39-A825-59FEEF65BDBE}" type="sibTrans" cxnId="{7372A8DB-DB7C-41F8-A045-D9EB59C457BC}">
      <dgm:prSet/>
      <dgm:spPr/>
      <dgm:t>
        <a:bodyPr/>
        <a:lstStyle/>
        <a:p>
          <a:endParaRPr lang="en-SG"/>
        </a:p>
      </dgm:t>
    </dgm:pt>
    <dgm:pt modelId="{B4306F1A-A515-4662-BD00-D70618225F83}">
      <dgm:prSet/>
      <dgm:spPr/>
      <dgm:t>
        <a:bodyPr/>
        <a:lstStyle/>
        <a:p>
          <a:r>
            <a:rPr lang="en-US" b="1" dirty="0">
              <a:latin typeface="+mn-lt"/>
            </a:rPr>
            <a:t>Special cases:  </a:t>
          </a:r>
          <a:r>
            <a:rPr lang="en-US" b="1" dirty="0" err="1">
              <a:latin typeface="Courier New" pitchFamily="49" charset="0"/>
            </a:rPr>
            <a:t>srl</a:t>
          </a:r>
          <a:r>
            <a:rPr lang="en-US" b="1" dirty="0">
              <a:latin typeface="Courier New" pitchFamily="49" charset="0"/>
            </a:rPr>
            <a:t>, </a:t>
          </a:r>
          <a:r>
            <a:rPr lang="en-US" b="1" dirty="0" err="1">
              <a:latin typeface="Courier New" pitchFamily="49" charset="0"/>
            </a:rPr>
            <a:t>sll</a:t>
          </a:r>
          <a:r>
            <a:rPr lang="en-US" dirty="0"/>
            <a:t>, etc.</a:t>
          </a:r>
        </a:p>
      </dgm:t>
    </dgm:pt>
    <dgm:pt modelId="{6AF735B2-CA1A-43AE-AA2B-7854988EA9C5}" type="parTrans" cxnId="{96C000D8-FBD1-4439-8908-B69C5F718CE3}">
      <dgm:prSet/>
      <dgm:spPr/>
      <dgm:t>
        <a:bodyPr/>
        <a:lstStyle/>
        <a:p>
          <a:endParaRPr lang="en-SG"/>
        </a:p>
      </dgm:t>
    </dgm:pt>
    <dgm:pt modelId="{56827F7D-C661-4210-944B-8400DD11C949}" type="sibTrans" cxnId="{96C000D8-FBD1-4439-8908-B69C5F718CE3}">
      <dgm:prSet/>
      <dgm:spPr/>
      <dgm:t>
        <a:bodyPr/>
        <a:lstStyle/>
        <a:p>
          <a:endParaRPr lang="en-SG"/>
        </a:p>
      </dgm:t>
    </dgm:pt>
    <dgm:pt modelId="{30A06B15-32BF-482D-9A03-E311DBBB510B}" type="pres">
      <dgm:prSet presAssocID="{B5EA2CFD-E7EE-49FF-9811-ECB27BA87EC1}" presName="linear" presStyleCnt="0">
        <dgm:presLayoutVars>
          <dgm:dir/>
          <dgm:animLvl val="lvl"/>
          <dgm:resizeHandles val="exact"/>
        </dgm:presLayoutVars>
      </dgm:prSet>
      <dgm:spPr/>
    </dgm:pt>
    <dgm:pt modelId="{051513BE-9D45-4457-80A5-B9234086CC9A}" type="pres">
      <dgm:prSet presAssocID="{A5CC93B2-610F-4463-9EA1-06718942BE42}" presName="parentLin" presStyleCnt="0"/>
      <dgm:spPr/>
    </dgm:pt>
    <dgm:pt modelId="{92455362-4697-44D0-8C0E-62A0E26C1D4E}" type="pres">
      <dgm:prSet presAssocID="{A5CC93B2-610F-4463-9EA1-06718942BE42}" presName="parentLeftMargin" presStyleLbl="node1" presStyleIdx="0" presStyleCnt="3"/>
      <dgm:spPr/>
    </dgm:pt>
    <dgm:pt modelId="{B0C4D1D3-0035-4BD0-BEF4-3B6980AA5D0A}" type="pres">
      <dgm:prSet presAssocID="{A5CC93B2-610F-4463-9EA1-06718942BE42}" presName="parentText" presStyleLbl="node1" presStyleIdx="0" presStyleCnt="3" custScaleX="105986">
        <dgm:presLayoutVars>
          <dgm:chMax val="0"/>
          <dgm:bulletEnabled val="1"/>
        </dgm:presLayoutVars>
      </dgm:prSet>
      <dgm:spPr/>
    </dgm:pt>
    <dgm:pt modelId="{1D07AA35-71BC-4B84-BD1E-4B22E80FA4CA}" type="pres">
      <dgm:prSet presAssocID="{A5CC93B2-610F-4463-9EA1-06718942BE42}" presName="negativeSpace" presStyleCnt="0"/>
      <dgm:spPr/>
    </dgm:pt>
    <dgm:pt modelId="{0CB4C815-174A-4EF1-B1AF-0FBCE7D988FA}" type="pres">
      <dgm:prSet presAssocID="{A5CC93B2-610F-4463-9EA1-06718942BE42}" presName="childText" presStyleLbl="conFgAcc1" presStyleIdx="0" presStyleCnt="3">
        <dgm:presLayoutVars>
          <dgm:bulletEnabled val="1"/>
        </dgm:presLayoutVars>
      </dgm:prSet>
      <dgm:spPr/>
    </dgm:pt>
    <dgm:pt modelId="{30FABA06-11E6-4BB5-A2ED-038FAAECFFF1}" type="pres">
      <dgm:prSet presAssocID="{1CC56391-DAF4-4B6A-8AFF-FDDF1C8CFACC}" presName="spaceBetweenRectangles" presStyleCnt="0"/>
      <dgm:spPr/>
    </dgm:pt>
    <dgm:pt modelId="{6CA53D83-CDD1-48AD-867E-4F428BE172BC}" type="pres">
      <dgm:prSet presAssocID="{DD27C3F9-B1B0-4492-9ECB-A37F9CB74B29}" presName="parentLin" presStyleCnt="0"/>
      <dgm:spPr/>
    </dgm:pt>
    <dgm:pt modelId="{10EB4D97-61B3-4212-8CC9-8D38907FE1EE}" type="pres">
      <dgm:prSet presAssocID="{DD27C3F9-B1B0-4492-9ECB-A37F9CB74B29}" presName="parentLeftMargin" presStyleLbl="node1" presStyleIdx="0" presStyleCnt="3"/>
      <dgm:spPr/>
    </dgm:pt>
    <dgm:pt modelId="{D02A8DA4-DF3A-4252-9C19-65702E2460CA}" type="pres">
      <dgm:prSet presAssocID="{DD27C3F9-B1B0-4492-9ECB-A37F9CB74B29}" presName="parentText" presStyleLbl="node1" presStyleIdx="1" presStyleCnt="3" custScaleX="105305">
        <dgm:presLayoutVars>
          <dgm:chMax val="0"/>
          <dgm:bulletEnabled val="1"/>
        </dgm:presLayoutVars>
      </dgm:prSet>
      <dgm:spPr/>
    </dgm:pt>
    <dgm:pt modelId="{00643D4B-E0E1-43AA-B836-37A09B070832}" type="pres">
      <dgm:prSet presAssocID="{DD27C3F9-B1B0-4492-9ECB-A37F9CB74B29}" presName="negativeSpace" presStyleCnt="0"/>
      <dgm:spPr/>
    </dgm:pt>
    <dgm:pt modelId="{C7C45B4E-6946-4BB9-8BD7-0B43AE89DEED}" type="pres">
      <dgm:prSet presAssocID="{DD27C3F9-B1B0-4492-9ECB-A37F9CB74B29}" presName="childText" presStyleLbl="conFgAcc1" presStyleIdx="1" presStyleCnt="3" custLinFactNeighborY="20401">
        <dgm:presLayoutVars>
          <dgm:bulletEnabled val="1"/>
        </dgm:presLayoutVars>
      </dgm:prSet>
      <dgm:spPr/>
    </dgm:pt>
    <dgm:pt modelId="{A28A93A9-E364-4508-B3AB-06B1F78B22E5}" type="pres">
      <dgm:prSet presAssocID="{3EB605E6-306A-47BD-A384-160C19AEF805}" presName="spaceBetweenRectangles" presStyleCnt="0"/>
      <dgm:spPr/>
    </dgm:pt>
    <dgm:pt modelId="{BCA66938-D87A-45BE-BF50-7F71D41AFEF1}" type="pres">
      <dgm:prSet presAssocID="{DADA62FA-8678-4304-8C53-5B262C1D6BD1}" presName="parentLin" presStyleCnt="0"/>
      <dgm:spPr/>
    </dgm:pt>
    <dgm:pt modelId="{B82EE80B-3ED8-4493-80D9-D1D115C9F22B}" type="pres">
      <dgm:prSet presAssocID="{DADA62FA-8678-4304-8C53-5B262C1D6BD1}" presName="parentLeftMargin" presStyleLbl="node1" presStyleIdx="1" presStyleCnt="3"/>
      <dgm:spPr/>
    </dgm:pt>
    <dgm:pt modelId="{F99D3852-7D66-4544-AEE4-3773130872FB}" type="pres">
      <dgm:prSet presAssocID="{DADA62FA-8678-4304-8C53-5B262C1D6BD1}" presName="parentText" presStyleLbl="node1" presStyleIdx="2" presStyleCnt="3" custScaleX="104899">
        <dgm:presLayoutVars>
          <dgm:chMax val="0"/>
          <dgm:bulletEnabled val="1"/>
        </dgm:presLayoutVars>
      </dgm:prSet>
      <dgm:spPr/>
    </dgm:pt>
    <dgm:pt modelId="{3EEEF558-4FCC-4E8A-8EDC-5A6C2D4A3352}" type="pres">
      <dgm:prSet presAssocID="{DADA62FA-8678-4304-8C53-5B262C1D6BD1}" presName="negativeSpace" presStyleCnt="0"/>
      <dgm:spPr/>
    </dgm:pt>
    <dgm:pt modelId="{F3E0505D-A767-4370-BD43-544FBF905AA9}" type="pres">
      <dgm:prSet presAssocID="{DADA62FA-8678-4304-8C53-5B262C1D6BD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0814505-8855-447A-9A9F-10E36F9DEFAD}" type="presOf" srcId="{1585AEA3-9A07-4214-A81A-BA05C42128B4}" destId="{C7C45B4E-6946-4BB9-8BD7-0B43AE89DEED}" srcOrd="0" destOrd="0" presId="urn:microsoft.com/office/officeart/2005/8/layout/list1"/>
    <dgm:cxn modelId="{56053625-5CA4-4930-A8B0-99AF872D726A}" type="presOf" srcId="{DADA62FA-8678-4304-8C53-5B262C1D6BD1}" destId="{F99D3852-7D66-4544-AEE4-3773130872FB}" srcOrd="1" destOrd="0" presId="urn:microsoft.com/office/officeart/2005/8/layout/list1"/>
    <dgm:cxn modelId="{E5AF8E3D-DC42-4AF5-993E-9BA94F8660B9}" srcId="{B5EA2CFD-E7EE-49FF-9811-ECB27BA87EC1}" destId="{DD27C3F9-B1B0-4492-9ECB-A37F9CB74B29}" srcOrd="1" destOrd="0" parTransId="{7C7BDC60-AFF0-40A6-8091-A2B80B538E19}" sibTransId="{3EB605E6-306A-47BD-A384-160C19AEF805}"/>
    <dgm:cxn modelId="{DEB14B5E-E8A9-40AD-A375-5672368F09D8}" type="presOf" srcId="{DD27C3F9-B1B0-4492-9ECB-A37F9CB74B29}" destId="{D02A8DA4-DF3A-4252-9C19-65702E2460CA}" srcOrd="1" destOrd="0" presId="urn:microsoft.com/office/officeart/2005/8/layout/list1"/>
    <dgm:cxn modelId="{C078B144-0874-41BF-802A-DD7A6E987095}" srcId="{B5EA2CFD-E7EE-49FF-9811-ECB27BA87EC1}" destId="{A5CC93B2-610F-4463-9EA1-06718942BE42}" srcOrd="0" destOrd="0" parTransId="{B4E6CC5F-A2AB-4CA3-A30F-71A20AA3929E}" sibTransId="{1CC56391-DAF4-4B6A-8AFF-FDDF1C8CFACC}"/>
    <dgm:cxn modelId="{48CF7166-8E3A-4F5D-9ED0-5DA321E81943}" type="presOf" srcId="{815405DE-AA21-4153-8B2C-C4012BE456F3}" destId="{0CB4C815-174A-4EF1-B1AF-0FBCE7D988FA}" srcOrd="0" destOrd="1" presId="urn:microsoft.com/office/officeart/2005/8/layout/list1"/>
    <dgm:cxn modelId="{2DE2484E-EBA1-42D2-A173-AF1E735A88CA}" type="presOf" srcId="{790D18B4-5691-4B2D-86E2-D07C0090C3FD}" destId="{C7C45B4E-6946-4BB9-8BD7-0B43AE89DEED}" srcOrd="0" destOrd="1" presId="urn:microsoft.com/office/officeart/2005/8/layout/list1"/>
    <dgm:cxn modelId="{B4389D4F-58F3-4800-96F7-981A18AA056E}" srcId="{B5EA2CFD-E7EE-49FF-9811-ECB27BA87EC1}" destId="{DADA62FA-8678-4304-8C53-5B262C1D6BD1}" srcOrd="2" destOrd="0" parTransId="{31BE59C4-7425-4591-AAB0-793105C6281A}" sibTransId="{9DD0C15F-AEF2-42AF-A17F-31E457619D61}"/>
    <dgm:cxn modelId="{D50F6C50-C313-431B-85C0-292D01FA5A9B}" type="presOf" srcId="{B4306F1A-A515-4662-BD00-D70618225F83}" destId="{0CB4C815-174A-4EF1-B1AF-0FBCE7D988FA}" srcOrd="0" destOrd="2" presId="urn:microsoft.com/office/officeart/2005/8/layout/list1"/>
    <dgm:cxn modelId="{2660AE53-8B35-4A85-A0E6-2A0B382A306C}" type="presOf" srcId="{A5CC93B2-610F-4463-9EA1-06718942BE42}" destId="{B0C4D1D3-0035-4BD0-BEF4-3B6980AA5D0A}" srcOrd="1" destOrd="0" presId="urn:microsoft.com/office/officeart/2005/8/layout/list1"/>
    <dgm:cxn modelId="{0B4F7A77-34FE-4670-982A-1A79AE6318FA}" type="presOf" srcId="{B745244B-38FF-4B61-AF5D-AFD0881AC7AD}" destId="{0CB4C815-174A-4EF1-B1AF-0FBCE7D988FA}" srcOrd="0" destOrd="0" presId="urn:microsoft.com/office/officeart/2005/8/layout/list1"/>
    <dgm:cxn modelId="{14D1467A-10B9-437F-9C10-1B1BDB14955F}" srcId="{DADA62FA-8678-4304-8C53-5B262C1D6BD1}" destId="{64F2D888-EC83-40EA-9538-C01B1A4B9963}" srcOrd="0" destOrd="0" parTransId="{5BC1BCB2-4908-44B8-AF80-7B9F27D074E2}" sibTransId="{6CC19B16-32E2-44EA-93F9-B92BF93DC0CF}"/>
    <dgm:cxn modelId="{0EA67A88-830C-4B94-93AF-FB069235B31B}" type="presOf" srcId="{A5CC93B2-610F-4463-9EA1-06718942BE42}" destId="{92455362-4697-44D0-8C0E-62A0E26C1D4E}" srcOrd="0" destOrd="0" presId="urn:microsoft.com/office/officeart/2005/8/layout/list1"/>
    <dgm:cxn modelId="{A7C2988F-4309-4D17-85EE-5DE6AD8D626E}" type="presOf" srcId="{64F2D888-EC83-40EA-9538-C01B1A4B9963}" destId="{F3E0505D-A767-4370-BD43-544FBF905AA9}" srcOrd="0" destOrd="0" presId="urn:microsoft.com/office/officeart/2005/8/layout/list1"/>
    <dgm:cxn modelId="{75AE5598-3AF2-41E7-9692-B8830FB2EE77}" srcId="{A5CC93B2-610F-4463-9EA1-06718942BE42}" destId="{815405DE-AA21-4153-8B2C-C4012BE456F3}" srcOrd="1" destOrd="0" parTransId="{A0AC04A5-B34A-48E1-9D5C-E0CC5F7E695D}" sibTransId="{0424935C-B3CC-463C-A329-BE30976AE49E}"/>
    <dgm:cxn modelId="{8A4C36A4-CE51-463C-89FE-3C94C48F6CA6}" srcId="{A5CC93B2-610F-4463-9EA1-06718942BE42}" destId="{B745244B-38FF-4B61-AF5D-AFD0881AC7AD}" srcOrd="0" destOrd="0" parTransId="{E063501E-0527-45D1-8477-9711C434405B}" sibTransId="{BA6A5529-8DC9-4C89-9162-62310FF74B6C}"/>
    <dgm:cxn modelId="{F32EB8AA-7811-4EDE-9B97-41C37CB66E6D}" type="presOf" srcId="{DD27C3F9-B1B0-4492-9ECB-A37F9CB74B29}" destId="{10EB4D97-61B3-4212-8CC9-8D38907FE1EE}" srcOrd="0" destOrd="0" presId="urn:microsoft.com/office/officeart/2005/8/layout/list1"/>
    <dgm:cxn modelId="{B9BCB1D6-E7E7-4317-94C2-DDB9A8FF06DE}" type="presOf" srcId="{B5EA2CFD-E7EE-49FF-9811-ECB27BA87EC1}" destId="{30A06B15-32BF-482D-9A03-E311DBBB510B}" srcOrd="0" destOrd="0" presId="urn:microsoft.com/office/officeart/2005/8/layout/list1"/>
    <dgm:cxn modelId="{2137E6D7-7658-410A-B44A-DAF071F8EA39}" srcId="{DD27C3F9-B1B0-4492-9ECB-A37F9CB74B29}" destId="{790D18B4-5691-4B2D-86E2-D07C0090C3FD}" srcOrd="1" destOrd="0" parTransId="{9921DB66-2F46-4DBF-A527-FC94DCD44632}" sibTransId="{20C9A52F-6665-4164-ADD5-65A3318AB229}"/>
    <dgm:cxn modelId="{96C000D8-FBD1-4439-8908-B69C5F718CE3}" srcId="{A5CC93B2-610F-4463-9EA1-06718942BE42}" destId="{B4306F1A-A515-4662-BD00-D70618225F83}" srcOrd="2" destOrd="0" parTransId="{6AF735B2-CA1A-43AE-AA2B-7854988EA9C5}" sibTransId="{56827F7D-C661-4210-944B-8400DD11C949}"/>
    <dgm:cxn modelId="{7372A8DB-DB7C-41F8-A045-D9EB59C457BC}" srcId="{DD27C3F9-B1B0-4492-9ECB-A37F9CB74B29}" destId="{1585AEA3-9A07-4214-A81A-BA05C42128B4}" srcOrd="0" destOrd="0" parTransId="{D0187A4E-2BAE-4F30-ABF5-1FCEED53AB63}" sibTransId="{230402EC-F190-4D39-A825-59FEEF65BDBE}"/>
    <dgm:cxn modelId="{C42C3EF4-8364-4B75-89AD-87B7CDACBE2B}" type="presOf" srcId="{DADA62FA-8678-4304-8C53-5B262C1D6BD1}" destId="{B82EE80B-3ED8-4493-80D9-D1D115C9F22B}" srcOrd="0" destOrd="0" presId="urn:microsoft.com/office/officeart/2005/8/layout/list1"/>
    <dgm:cxn modelId="{553DF635-6F5E-4ED1-B2EF-3100646A58F7}" type="presParOf" srcId="{30A06B15-32BF-482D-9A03-E311DBBB510B}" destId="{051513BE-9D45-4457-80A5-B9234086CC9A}" srcOrd="0" destOrd="0" presId="urn:microsoft.com/office/officeart/2005/8/layout/list1"/>
    <dgm:cxn modelId="{EEC3CB85-9984-428C-BD55-B82D6845B3EE}" type="presParOf" srcId="{051513BE-9D45-4457-80A5-B9234086CC9A}" destId="{92455362-4697-44D0-8C0E-62A0E26C1D4E}" srcOrd="0" destOrd="0" presId="urn:microsoft.com/office/officeart/2005/8/layout/list1"/>
    <dgm:cxn modelId="{607E6643-F7D8-4F6C-BB5E-EBB02488E052}" type="presParOf" srcId="{051513BE-9D45-4457-80A5-B9234086CC9A}" destId="{B0C4D1D3-0035-4BD0-BEF4-3B6980AA5D0A}" srcOrd="1" destOrd="0" presId="urn:microsoft.com/office/officeart/2005/8/layout/list1"/>
    <dgm:cxn modelId="{F8A6AEF7-9635-41C9-A7BF-13814FB9E98F}" type="presParOf" srcId="{30A06B15-32BF-482D-9A03-E311DBBB510B}" destId="{1D07AA35-71BC-4B84-BD1E-4B22E80FA4CA}" srcOrd="1" destOrd="0" presId="urn:microsoft.com/office/officeart/2005/8/layout/list1"/>
    <dgm:cxn modelId="{D7AB1B05-A2CC-436D-8293-B7D2E431F96E}" type="presParOf" srcId="{30A06B15-32BF-482D-9A03-E311DBBB510B}" destId="{0CB4C815-174A-4EF1-B1AF-0FBCE7D988FA}" srcOrd="2" destOrd="0" presId="urn:microsoft.com/office/officeart/2005/8/layout/list1"/>
    <dgm:cxn modelId="{C2ED995F-F20F-44D9-916D-A58508F33ECF}" type="presParOf" srcId="{30A06B15-32BF-482D-9A03-E311DBBB510B}" destId="{30FABA06-11E6-4BB5-A2ED-038FAAECFFF1}" srcOrd="3" destOrd="0" presId="urn:microsoft.com/office/officeart/2005/8/layout/list1"/>
    <dgm:cxn modelId="{A15B9E19-9C13-4B2B-A767-3EB0BB883A8D}" type="presParOf" srcId="{30A06B15-32BF-482D-9A03-E311DBBB510B}" destId="{6CA53D83-CDD1-48AD-867E-4F428BE172BC}" srcOrd="4" destOrd="0" presId="urn:microsoft.com/office/officeart/2005/8/layout/list1"/>
    <dgm:cxn modelId="{2EF19F87-ED99-4981-BE02-E9FE81ECF27A}" type="presParOf" srcId="{6CA53D83-CDD1-48AD-867E-4F428BE172BC}" destId="{10EB4D97-61B3-4212-8CC9-8D38907FE1EE}" srcOrd="0" destOrd="0" presId="urn:microsoft.com/office/officeart/2005/8/layout/list1"/>
    <dgm:cxn modelId="{2E98DD07-7606-4CE1-B356-864246FEB099}" type="presParOf" srcId="{6CA53D83-CDD1-48AD-867E-4F428BE172BC}" destId="{D02A8DA4-DF3A-4252-9C19-65702E2460CA}" srcOrd="1" destOrd="0" presId="urn:microsoft.com/office/officeart/2005/8/layout/list1"/>
    <dgm:cxn modelId="{507BEC3F-C9D6-4447-8FC5-8B863ADDE899}" type="presParOf" srcId="{30A06B15-32BF-482D-9A03-E311DBBB510B}" destId="{00643D4B-E0E1-43AA-B836-37A09B070832}" srcOrd="5" destOrd="0" presId="urn:microsoft.com/office/officeart/2005/8/layout/list1"/>
    <dgm:cxn modelId="{0788C7AF-9E4D-439F-8B3A-F45026989EA6}" type="presParOf" srcId="{30A06B15-32BF-482D-9A03-E311DBBB510B}" destId="{C7C45B4E-6946-4BB9-8BD7-0B43AE89DEED}" srcOrd="6" destOrd="0" presId="urn:microsoft.com/office/officeart/2005/8/layout/list1"/>
    <dgm:cxn modelId="{B28A825E-638F-4F77-AC47-D312DE567D09}" type="presParOf" srcId="{30A06B15-32BF-482D-9A03-E311DBBB510B}" destId="{A28A93A9-E364-4508-B3AB-06B1F78B22E5}" srcOrd="7" destOrd="0" presId="urn:microsoft.com/office/officeart/2005/8/layout/list1"/>
    <dgm:cxn modelId="{28E8AC1F-2B10-4AA3-8D01-D43AA306B4D1}" type="presParOf" srcId="{30A06B15-32BF-482D-9A03-E311DBBB510B}" destId="{BCA66938-D87A-45BE-BF50-7F71D41AFEF1}" srcOrd="8" destOrd="0" presId="urn:microsoft.com/office/officeart/2005/8/layout/list1"/>
    <dgm:cxn modelId="{2FFCB772-217C-4873-BEA9-6784D27609E3}" type="presParOf" srcId="{BCA66938-D87A-45BE-BF50-7F71D41AFEF1}" destId="{B82EE80B-3ED8-4493-80D9-D1D115C9F22B}" srcOrd="0" destOrd="0" presId="urn:microsoft.com/office/officeart/2005/8/layout/list1"/>
    <dgm:cxn modelId="{B8A3CDB0-AC8E-402A-9E64-0BDA187640C9}" type="presParOf" srcId="{BCA66938-D87A-45BE-BF50-7F71D41AFEF1}" destId="{F99D3852-7D66-4544-AEE4-3773130872FB}" srcOrd="1" destOrd="0" presId="urn:microsoft.com/office/officeart/2005/8/layout/list1"/>
    <dgm:cxn modelId="{9238FE2B-4A8F-4EA8-AC65-3605D0EC3D0F}" type="presParOf" srcId="{30A06B15-32BF-482D-9A03-E311DBBB510B}" destId="{3EEEF558-4FCC-4E8A-8EDC-5A6C2D4A3352}" srcOrd="9" destOrd="0" presId="urn:microsoft.com/office/officeart/2005/8/layout/list1"/>
    <dgm:cxn modelId="{C51E4A4E-6198-466F-91AD-49F3FB227953}" type="presParOf" srcId="{30A06B15-32BF-482D-9A03-E311DBBB510B}" destId="{F3E0505D-A767-4370-BD43-544FBF905A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4C815-174A-4EF1-B1AF-0FBCE7D988FA}">
      <dsp:nvSpPr>
        <dsp:cNvPr id="0" name=""/>
        <dsp:cNvSpPr/>
      </dsp:nvSpPr>
      <dsp:spPr>
        <a:xfrm>
          <a:off x="0" y="417323"/>
          <a:ext cx="80010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7" tIns="354076" rIns="62096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Instructions which use 2 source registers and 1 destination register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latin typeface="Courier New" pitchFamily="49" charset="0"/>
            </a:rPr>
            <a:t>e.g. add, sub, and, or, nor, slt, etc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latin typeface="+mn-lt"/>
            </a:rPr>
            <a:t>Special cases:  </a:t>
          </a:r>
          <a:r>
            <a:rPr lang="en-US" sz="1700" b="1" kern="1200" dirty="0" err="1">
              <a:latin typeface="Courier New" pitchFamily="49" charset="0"/>
            </a:rPr>
            <a:t>srl</a:t>
          </a:r>
          <a:r>
            <a:rPr lang="en-US" sz="1700" b="1" kern="1200" dirty="0">
              <a:latin typeface="Courier New" pitchFamily="49" charset="0"/>
            </a:rPr>
            <a:t>, </a:t>
          </a:r>
          <a:r>
            <a:rPr lang="en-US" sz="1700" b="1" kern="1200" dirty="0" err="1">
              <a:latin typeface="Courier New" pitchFamily="49" charset="0"/>
            </a:rPr>
            <a:t>sll</a:t>
          </a:r>
          <a:r>
            <a:rPr lang="en-US" sz="1700" kern="1200" dirty="0"/>
            <a:t>, etc.</a:t>
          </a:r>
        </a:p>
      </dsp:txBody>
      <dsp:txXfrm>
        <a:off x="0" y="417323"/>
        <a:ext cx="8001000" cy="1285200"/>
      </dsp:txXfrm>
    </dsp:sp>
    <dsp:sp modelId="{B0C4D1D3-0035-4BD0-BEF4-3B6980AA5D0A}">
      <dsp:nvSpPr>
        <dsp:cNvPr id="0" name=""/>
        <dsp:cNvSpPr/>
      </dsp:nvSpPr>
      <dsp:spPr>
        <a:xfrm>
          <a:off x="400050" y="166403"/>
          <a:ext cx="5935957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R-format</a:t>
          </a:r>
          <a:r>
            <a:rPr lang="en-US" sz="1800" kern="1200" dirty="0"/>
            <a:t> (Register format: </a:t>
          </a:r>
          <a:r>
            <a:rPr lang="en-US" sz="1800" b="1" kern="1200" dirty="0">
              <a:solidFill>
                <a:srgbClr val="660066"/>
              </a:solidFill>
              <a:latin typeface="Courier New" pitchFamily="49" charset="0"/>
              <a:cs typeface="Courier New" pitchFamily="49" charset="0"/>
            </a:rPr>
            <a:t>op</a:t>
          </a:r>
          <a:r>
            <a:rPr lang="en-US" sz="1800" b="1" kern="1200" dirty="0">
              <a:latin typeface="Courier New" pitchFamily="49" charset="0"/>
              <a:cs typeface="Courier New" pitchFamily="49" charset="0"/>
            </a:rPr>
            <a:t> </a:t>
          </a:r>
          <a:r>
            <a:rPr lang="en-US" sz="1800" b="1" kern="120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rPr>
            <a:t>$r1</a:t>
          </a:r>
          <a:r>
            <a:rPr lang="en-US" sz="1800" b="1" kern="1200" dirty="0">
              <a:latin typeface="Courier New" pitchFamily="49" charset="0"/>
              <a:cs typeface="Courier New" pitchFamily="49" charset="0"/>
            </a:rPr>
            <a:t>, </a:t>
          </a:r>
          <a:r>
            <a:rPr lang="en-US" sz="1800" b="1" kern="1200" dirty="0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$r2</a:t>
          </a:r>
          <a:r>
            <a:rPr lang="en-US" sz="1800" b="1" kern="1200" dirty="0">
              <a:latin typeface="Courier New" pitchFamily="49" charset="0"/>
              <a:cs typeface="Courier New" pitchFamily="49" charset="0"/>
            </a:rPr>
            <a:t>, </a:t>
          </a:r>
          <a:r>
            <a:rPr lang="en-US" sz="1800" b="1" kern="1200" dirty="0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$r3</a:t>
          </a:r>
          <a:r>
            <a:rPr lang="en-US" sz="1800" kern="1200" dirty="0"/>
            <a:t>)</a:t>
          </a:r>
          <a:endParaRPr lang="en-SG" sz="1800" kern="1200" dirty="0"/>
        </a:p>
      </dsp:txBody>
      <dsp:txXfrm>
        <a:off x="424548" y="190901"/>
        <a:ext cx="5886961" cy="452844"/>
      </dsp:txXfrm>
    </dsp:sp>
    <dsp:sp modelId="{C7C45B4E-6946-4BB9-8BD7-0B43AE89DEED}">
      <dsp:nvSpPr>
        <dsp:cNvPr id="0" name=""/>
        <dsp:cNvSpPr/>
      </dsp:nvSpPr>
      <dsp:spPr>
        <a:xfrm>
          <a:off x="0" y="2063971"/>
          <a:ext cx="8001000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198687"/>
              <a:satOff val="9275"/>
              <a:lumOff val="-10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7" tIns="354076" rIns="62096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Instructions which use 1 source register, 1 immediate value and 1 destination register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latin typeface="Courier New" pitchFamily="49" charset="0"/>
            </a:rPr>
            <a:t>e.g. </a:t>
          </a:r>
          <a:r>
            <a:rPr lang="en-US" sz="1700" b="1" kern="1200" dirty="0" err="1">
              <a:latin typeface="Courier New" pitchFamily="49" charset="0"/>
            </a:rPr>
            <a:t>addi</a:t>
          </a:r>
          <a:r>
            <a:rPr lang="en-US" sz="1700" b="1" kern="1200" dirty="0">
              <a:latin typeface="Courier New" pitchFamily="49" charset="0"/>
            </a:rPr>
            <a:t>, </a:t>
          </a:r>
          <a:r>
            <a:rPr lang="en-US" sz="1700" b="1" kern="1200" dirty="0" err="1">
              <a:latin typeface="Courier New" pitchFamily="49" charset="0"/>
            </a:rPr>
            <a:t>andi</a:t>
          </a:r>
          <a:r>
            <a:rPr lang="en-US" sz="1700" b="1" kern="1200" dirty="0">
              <a:latin typeface="Courier New" pitchFamily="49" charset="0"/>
            </a:rPr>
            <a:t>, </a:t>
          </a:r>
          <a:r>
            <a:rPr lang="en-US" sz="1700" b="1" kern="1200" dirty="0" err="1">
              <a:latin typeface="Courier New" pitchFamily="49" charset="0"/>
            </a:rPr>
            <a:t>ori</a:t>
          </a:r>
          <a:r>
            <a:rPr lang="en-US" sz="1700" b="1" kern="1200" dirty="0">
              <a:latin typeface="Courier New" pitchFamily="49" charset="0"/>
            </a:rPr>
            <a:t>, </a:t>
          </a:r>
          <a:r>
            <a:rPr lang="en-US" sz="1700" b="1" kern="1200" dirty="0" err="1">
              <a:latin typeface="Courier New" pitchFamily="49" charset="0"/>
            </a:rPr>
            <a:t>slti</a:t>
          </a:r>
          <a:r>
            <a:rPr lang="en-US" sz="1700" b="1" kern="1200" dirty="0">
              <a:latin typeface="Courier New" pitchFamily="49" charset="0"/>
            </a:rPr>
            <a:t>, </a:t>
          </a:r>
          <a:r>
            <a:rPr lang="en-US" sz="1700" b="1" kern="1200" dirty="0" err="1">
              <a:latin typeface="Courier New" pitchFamily="49" charset="0"/>
            </a:rPr>
            <a:t>lw</a:t>
          </a:r>
          <a:r>
            <a:rPr lang="en-US" sz="1700" b="1" kern="1200" dirty="0">
              <a:latin typeface="Courier New" pitchFamily="49" charset="0"/>
            </a:rPr>
            <a:t>, </a:t>
          </a:r>
          <a:r>
            <a:rPr lang="en-US" sz="1700" b="1" kern="1200" dirty="0" err="1">
              <a:latin typeface="Courier New" pitchFamily="49" charset="0"/>
            </a:rPr>
            <a:t>sw</a:t>
          </a:r>
          <a:r>
            <a:rPr lang="en-US" sz="1700" b="1" kern="1200" dirty="0">
              <a:latin typeface="Courier New" pitchFamily="49" charset="0"/>
            </a:rPr>
            <a:t>, </a:t>
          </a:r>
          <a:r>
            <a:rPr lang="en-US" sz="1700" b="1" kern="1200" dirty="0" err="1">
              <a:latin typeface="Courier New" pitchFamily="49" charset="0"/>
            </a:rPr>
            <a:t>beq</a:t>
          </a:r>
          <a:r>
            <a:rPr lang="en-US" sz="1700" b="1" kern="1200" dirty="0">
              <a:latin typeface="Courier New" pitchFamily="49" charset="0"/>
            </a:rPr>
            <a:t>, </a:t>
          </a:r>
          <a:r>
            <a:rPr lang="en-US" sz="1700" b="1" kern="1200" dirty="0" err="1">
              <a:latin typeface="Courier New" pitchFamily="49" charset="0"/>
            </a:rPr>
            <a:t>bne</a:t>
          </a:r>
          <a:r>
            <a:rPr lang="en-US" sz="1700" kern="1200" dirty="0"/>
            <a:t>, etc.</a:t>
          </a:r>
        </a:p>
      </dsp:txBody>
      <dsp:txXfrm>
        <a:off x="0" y="2063971"/>
        <a:ext cx="8001000" cy="1204875"/>
      </dsp:txXfrm>
    </dsp:sp>
    <dsp:sp modelId="{D02A8DA4-DF3A-4252-9C19-65702E2460CA}">
      <dsp:nvSpPr>
        <dsp:cNvPr id="0" name=""/>
        <dsp:cNvSpPr/>
      </dsp:nvSpPr>
      <dsp:spPr>
        <a:xfrm>
          <a:off x="400050" y="1794323"/>
          <a:ext cx="5897817" cy="501840"/>
        </a:xfrm>
        <a:prstGeom prst="roundRect">
          <a:avLst/>
        </a:prstGeom>
        <a:gradFill rotWithShape="0">
          <a:gsLst>
            <a:gs pos="0">
              <a:schemeClr val="accent5">
                <a:hueOff val="-6198687"/>
                <a:satOff val="9275"/>
                <a:lumOff val="-10392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-6198687"/>
                <a:satOff val="9275"/>
                <a:lumOff val="-10392"/>
                <a:alphaOff val="0"/>
                <a:tint val="48000"/>
                <a:satMod val="150000"/>
              </a:schemeClr>
            </a:gs>
            <a:gs pos="100000">
              <a:schemeClr val="accent5">
                <a:hueOff val="-6198687"/>
                <a:satOff val="9275"/>
                <a:lumOff val="-10392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I-format</a:t>
          </a:r>
          <a:r>
            <a:rPr lang="en-US" sz="1800" kern="1200" dirty="0"/>
            <a:t> (Immediate format: </a:t>
          </a:r>
          <a:r>
            <a:rPr lang="en-US" sz="1800" b="1" kern="1200" dirty="0">
              <a:solidFill>
                <a:srgbClr val="660066"/>
              </a:solidFill>
              <a:latin typeface="Courier New" pitchFamily="49" charset="0"/>
              <a:cs typeface="Courier New" pitchFamily="49" charset="0"/>
            </a:rPr>
            <a:t>op</a:t>
          </a:r>
          <a:r>
            <a:rPr lang="en-US" sz="1800" b="1" kern="1200" dirty="0">
              <a:latin typeface="Courier New" pitchFamily="49" charset="0"/>
              <a:cs typeface="Courier New" pitchFamily="49" charset="0"/>
            </a:rPr>
            <a:t> </a:t>
          </a:r>
          <a:r>
            <a:rPr lang="en-US" sz="1800" b="1" kern="120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rPr>
            <a:t>$r1</a:t>
          </a:r>
          <a:r>
            <a:rPr lang="en-US" sz="1800" b="1" kern="1200" dirty="0">
              <a:latin typeface="Courier New" pitchFamily="49" charset="0"/>
              <a:cs typeface="Courier New" pitchFamily="49" charset="0"/>
            </a:rPr>
            <a:t>, </a:t>
          </a:r>
          <a:r>
            <a:rPr lang="en-US" sz="1800" b="1" kern="1200" dirty="0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$r2</a:t>
          </a:r>
          <a:r>
            <a:rPr lang="en-US" sz="1800" b="1" kern="1200" dirty="0">
              <a:latin typeface="Courier New" pitchFamily="49" charset="0"/>
              <a:cs typeface="Courier New" pitchFamily="49" charset="0"/>
            </a:rPr>
            <a:t>, </a:t>
          </a:r>
          <a:r>
            <a:rPr lang="en-US" sz="1800" b="1" kern="1200" dirty="0" err="1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Immd</a:t>
          </a:r>
          <a:r>
            <a:rPr lang="en-US" sz="1800" kern="1200" dirty="0"/>
            <a:t>)</a:t>
          </a:r>
        </a:p>
      </dsp:txBody>
      <dsp:txXfrm>
        <a:off x="424548" y="1818821"/>
        <a:ext cx="5848821" cy="452844"/>
      </dsp:txXfrm>
    </dsp:sp>
    <dsp:sp modelId="{F3E0505D-A767-4370-BD43-544FBF905AA9}">
      <dsp:nvSpPr>
        <dsp:cNvPr id="0" name=""/>
        <dsp:cNvSpPr/>
      </dsp:nvSpPr>
      <dsp:spPr>
        <a:xfrm>
          <a:off x="0" y="3592838"/>
          <a:ext cx="800100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397374"/>
              <a:satOff val="18550"/>
              <a:lumOff val="-207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7" tIns="354076" rIns="62096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latin typeface="Courier New" pitchFamily="49" charset="0"/>
            </a:rPr>
            <a:t>j</a:t>
          </a:r>
          <a:r>
            <a:rPr lang="en-US" sz="1700" kern="1200" dirty="0"/>
            <a:t> instruction uses only one immediate value</a:t>
          </a:r>
        </a:p>
      </dsp:txBody>
      <dsp:txXfrm>
        <a:off x="0" y="3592838"/>
        <a:ext cx="8001000" cy="722925"/>
      </dsp:txXfrm>
    </dsp:sp>
    <dsp:sp modelId="{F99D3852-7D66-4544-AEE4-3773130872FB}">
      <dsp:nvSpPr>
        <dsp:cNvPr id="0" name=""/>
        <dsp:cNvSpPr/>
      </dsp:nvSpPr>
      <dsp:spPr>
        <a:xfrm>
          <a:off x="400050" y="3341918"/>
          <a:ext cx="5875078" cy="501840"/>
        </a:xfrm>
        <a:prstGeom prst="roundRect">
          <a:avLst/>
        </a:prstGeom>
        <a:gradFill rotWithShape="0">
          <a:gsLst>
            <a:gs pos="0">
              <a:schemeClr val="accent5">
                <a:hueOff val="-12397374"/>
                <a:satOff val="18550"/>
                <a:lumOff val="-20783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-12397374"/>
                <a:satOff val="18550"/>
                <a:lumOff val="-20783"/>
                <a:alphaOff val="0"/>
                <a:tint val="48000"/>
                <a:satMod val="150000"/>
              </a:schemeClr>
            </a:gs>
            <a:gs pos="100000">
              <a:schemeClr val="accent5">
                <a:hueOff val="-12397374"/>
                <a:satOff val="18550"/>
                <a:lumOff val="-20783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none" kern="1200" dirty="0"/>
            <a:t>J-format</a:t>
          </a:r>
          <a:r>
            <a:rPr lang="en-US" sz="1700" kern="1200" dirty="0"/>
            <a:t> (Jump format: </a:t>
          </a:r>
          <a:r>
            <a:rPr lang="en-US" sz="1700" b="1" kern="1200" dirty="0">
              <a:solidFill>
                <a:srgbClr val="660066"/>
              </a:solidFill>
              <a:latin typeface="Courier New" pitchFamily="49" charset="0"/>
              <a:cs typeface="Courier New" pitchFamily="49" charset="0"/>
            </a:rPr>
            <a:t>op</a:t>
          </a:r>
          <a:r>
            <a:rPr lang="en-US" sz="1700" b="1" kern="1200" dirty="0">
              <a:latin typeface="Courier New" pitchFamily="49" charset="0"/>
              <a:cs typeface="Courier New" pitchFamily="49" charset="0"/>
            </a:rPr>
            <a:t> </a:t>
          </a:r>
          <a:r>
            <a:rPr lang="en-US" sz="1700" b="1" kern="1200" dirty="0" err="1">
              <a:solidFill>
                <a:srgbClr val="006600"/>
              </a:solidFill>
              <a:latin typeface="Courier New" pitchFamily="49" charset="0"/>
              <a:cs typeface="Courier New" pitchFamily="49" charset="0"/>
            </a:rPr>
            <a:t>Immd</a:t>
          </a:r>
          <a:r>
            <a:rPr lang="en-US" sz="1700" kern="1200" dirty="0"/>
            <a:t>)</a:t>
          </a:r>
        </a:p>
      </dsp:txBody>
      <dsp:txXfrm>
        <a:off x="424548" y="3366416"/>
        <a:ext cx="5826082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4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5T09:25:14.896"/>
    </inkml:context>
    <inkml:brush xml:id="br0">
      <inkml:brushProperty name="width" value="0.025" units="cm"/>
      <inkml:brushProperty name="height" value="0.025" units="cm"/>
      <inkml:brushProperty name="color" value="#AE198D"/>
      <inkml:brushProperty name="ignorePressure" value="1"/>
      <inkml:brushProperty name="inkEffects" value="galaxy"/>
      <inkml:brushProperty name="anchorX" value="-2560.48047"/>
      <inkml:brushProperty name="anchorY" value="-5976.72021"/>
      <inkml:brushProperty name="scaleFactor" value="0.5"/>
    </inkml:brush>
  </inkml:definitions>
  <inkml:trace contextRef="#ctx0" brushRef="#br0">10 1,'0'0,"-4"0,-2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5T09:25:29.334"/>
    </inkml:context>
    <inkml:brush xml:id="br0">
      <inkml:brushProperty name="width" value="0.025" units="cm"/>
      <inkml:brushProperty name="height" value="0.025" units="cm"/>
      <inkml:brushProperty name="color" value="#AE198D"/>
      <inkml:brushProperty name="ignorePressure" value="1"/>
      <inkml:brushProperty name="inkEffects" value="galaxy"/>
      <inkml:brushProperty name="anchorX" value="-1280.25818"/>
      <inkml:brushProperty name="anchorY" value="-4706.72021"/>
      <inkml:brushProperty name="scaleFactor" value="0.5"/>
    </inkml:brush>
  </inkml:definitions>
  <inkml:trace contextRef="#ctx0" brushRef="#br0">0 1,'0'0,"0"0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5T09:25:33.692"/>
    </inkml:context>
    <inkml:brush xml:id="br0">
      <inkml:brushProperty name="width" value="0.025" units="cm"/>
      <inkml:brushProperty name="height" value="0.025" units="cm"/>
      <inkml:brushProperty name="color" value="#AE198D"/>
      <inkml:brushProperty name="ignorePressure" value="1"/>
      <inkml:brushProperty name="inkEffects" value="galaxy"/>
      <inkml:brushProperty name="anchorX" value="-5090.2583"/>
      <inkml:brushProperty name="anchorY" value="-8516.7207"/>
      <inkml:brushProperty name="scaleFactor" value="0.5"/>
    </inkml:brush>
  </inkml:definitions>
  <inkml:trace contextRef="#ctx0" brushRef="#br0">1 1,'0'0,"0"0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5T09:25:34.176"/>
    </inkml:context>
    <inkml:brush xml:id="br0">
      <inkml:brushProperty name="width" value="0.025" units="cm"/>
      <inkml:brushProperty name="height" value="0.025" units="cm"/>
      <inkml:brushProperty name="color" value="#AE198D"/>
      <inkml:brushProperty name="ignorePressure" value="1"/>
      <inkml:brushProperty name="inkEffects" value="galaxy"/>
      <inkml:brushProperty name="anchorX" value="-6360.2583"/>
      <inkml:brushProperty name="anchorY" value="-9786.7207"/>
      <inkml:brushProperty name="scaleFactor" value="0.5"/>
    </inkml:brush>
  </inkml:definitions>
  <inkml:trace contextRef="#ctx0" brushRef="#br0">0 1,'0'0,"0"0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5T09:25:34.770"/>
    </inkml:context>
    <inkml:brush xml:id="br0">
      <inkml:brushProperty name="width" value="0.025" units="cm"/>
      <inkml:brushProperty name="height" value="0.025" units="cm"/>
      <inkml:brushProperty name="color" value="#AE198D"/>
      <inkml:brushProperty name="ignorePressure" value="1"/>
      <inkml:brushProperty name="inkEffects" value="galaxy"/>
      <inkml:brushProperty name="anchorX" value="-7630.25781"/>
      <inkml:brushProperty name="anchorY" value="-11056.7207"/>
      <inkml:brushProperty name="scaleFactor" value="0.5"/>
    </inkml:brush>
  </inkml:definitions>
  <inkml:trace contextRef="#ctx0" brushRef="#br0">0 0,'0'0,"0"0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5T05:56:0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6851,'0'0'768,"0"0"-768,0 0-160,0 0-944,0 0-2482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2-08-05T06:00:17.46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19517 13847 299 0,'0'0'52'16,"0"0"-51"-16,0 0-2 15,0 0-6-15,0 0-212 0</inkml:trace>
  <inkml:trace contextRef="#ctx0" brushRef="#br0" timeOffset="1349.64">21992 13513 250 0,'0'0'112'0,"0"0"-112"0,0 0-44 15,0 0 0-15,0 0-126 16</inkml:trace>
  <inkml:trace contextRef="#ctx0" brushRef="#br0" timeOffset="5333.82">27961 13737 351 0,'0'0'117'0,"0"0"-53"16,0 0 22-16,0 0-69 16,0 0-17-16,0 0-259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167" y="4414043"/>
            <a:ext cx="5138067" cy="4185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71614" y="0"/>
            <a:ext cx="3037117" cy="46534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1/15/2026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76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70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38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20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7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31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63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47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04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6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52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07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86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53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13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97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34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88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710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8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84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93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577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533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172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45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89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637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531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20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4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497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940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82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240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825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081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225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037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06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38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07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5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0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5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1277" y="18288"/>
            <a:ext cx="911123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7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4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947" y="18288"/>
            <a:ext cx="95045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1.png"/><Relationship Id="rId9" Type="http://schemas.openxmlformats.org/officeDocument/2006/relationships/customXml" Target="../ink/ink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6.xml"/><Relationship Id="rId9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5037672" y="2800578"/>
            <a:ext cx="221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Lecture #9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2529840" y="3462872"/>
            <a:ext cx="7254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C00000"/>
                </a:solidFill>
                <a:latin typeface="Calibri" panose="020F0502020204030204" pitchFamily="34" charset="0"/>
              </a:rPr>
              <a:t>MIPS</a:t>
            </a:r>
          </a:p>
          <a:p>
            <a:pPr algn="ctr"/>
            <a:r>
              <a:rPr lang="en-SG" sz="3200" dirty="0">
                <a:solidFill>
                  <a:srgbClr val="C00000"/>
                </a:solidFill>
                <a:latin typeface="Calibri" panose="020F0502020204030204" pitchFamily="34" charset="0"/>
              </a:rPr>
              <a:t>Part III: Instruction Formats and Encoding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46" y="4984156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7667" y="564505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https://www.comp.nus.edu.sg/~cs2100/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5.1 R-Format: Example (1/3)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2712724" y="1474515"/>
            <a:ext cx="4724401" cy="1295400"/>
            <a:chOff x="838200" y="1752600"/>
            <a:chExt cx="4724401" cy="129540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724400" cy="9143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 dirty="0">
                  <a:solidFill>
                    <a:srgbClr val="660066"/>
                  </a:solidFill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</a:rPr>
                <a:t>add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$8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$9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$10</a:t>
              </a:r>
              <a:endParaRPr lang="en-US" sz="2800" dirty="0"/>
            </a:p>
          </p:txBody>
        </p:sp>
        <p:sp>
          <p:nvSpPr>
            <p:cNvPr id="10" name="Snip Single Corner Rectangle 9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72549"/>
              </p:ext>
            </p:extLst>
          </p:nvPr>
        </p:nvGraphicFramePr>
        <p:xfrm>
          <a:off x="2255519" y="2998515"/>
          <a:ext cx="7848600" cy="3509556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R-Format Fields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Remarks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opcode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(textbook pg 94 - 101)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funct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32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(textbook pg 94 - 101)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(destination register)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rs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(first operand)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rt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(second operand)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shamt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(not a shift instruction)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Folded Corner 11"/>
          <p:cNvSpPr/>
          <p:nvPr/>
        </p:nvSpPr>
        <p:spPr>
          <a:xfrm>
            <a:off x="7542033" y="1462759"/>
            <a:ext cx="2562091" cy="1307156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Find the value of </a:t>
            </a:r>
            <a:r>
              <a:rPr lang="en-US" sz="16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opcode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funct</a:t>
            </a:r>
            <a:r>
              <a:rPr lang="en-US" sz="1600" dirty="0">
                <a:solidFill>
                  <a:schemeClr val="tx1"/>
                </a:solidFill>
              </a:rPr>
              <a:t> from the MIPS green sheet that contains all information.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1495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5.1 R-Format: Example (2/3)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905000" y="2440191"/>
            <a:ext cx="8229600" cy="1328738"/>
            <a:chOff x="144" y="1392"/>
            <a:chExt cx="5184" cy="837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40" y="1392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Field representation in decimal:</a:t>
              </a:r>
            </a:p>
          </p:txBody>
        </p: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144" y="1680"/>
              <a:ext cx="5184" cy="549"/>
              <a:chOff x="144" y="1554"/>
              <a:chExt cx="5184" cy="549"/>
            </a:xfrm>
          </p:grpSpPr>
          <p:grpSp>
            <p:nvGrpSpPr>
              <p:cNvPr id="12" name="Group 7"/>
              <p:cNvGrpSpPr>
                <a:grpSpLocks/>
              </p:cNvGrpSpPr>
              <p:nvPr/>
            </p:nvGrpSpPr>
            <p:grpSpPr bwMode="auto">
              <a:xfrm>
                <a:off x="144" y="1776"/>
                <a:ext cx="5184" cy="327"/>
                <a:chOff x="192" y="2496"/>
                <a:chExt cx="5184" cy="327"/>
              </a:xfrm>
            </p:grpSpPr>
            <p:grpSp>
              <p:nvGrpSpPr>
                <p:cNvPr id="20" name="Group 8"/>
                <p:cNvGrpSpPr>
                  <a:grpSpLocks/>
                </p:cNvGrpSpPr>
                <p:nvPr/>
              </p:nvGrpSpPr>
              <p:grpSpPr bwMode="auto">
                <a:xfrm>
                  <a:off x="623" y="2496"/>
                  <a:ext cx="4446" cy="327"/>
                  <a:chOff x="623" y="2496"/>
                  <a:chExt cx="4446" cy="327"/>
                </a:xfrm>
              </p:grpSpPr>
              <p:sp>
                <p:nvSpPr>
                  <p:cNvPr id="28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3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0</a:t>
                    </a:r>
                    <a:endParaRPr lang="en-US" sz="2800" dirty="0">
                      <a:solidFill>
                        <a:srgbClr val="660066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29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006600"/>
                        </a:solidFill>
                        <a:latin typeface="Courier New" pitchFamily="49" charset="0"/>
                      </a:rPr>
                      <a:t>9</a:t>
                    </a:r>
                    <a:endParaRPr lang="en-US" sz="2800" dirty="0">
                      <a:solidFill>
                        <a:srgbClr val="006600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0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20" y="2496"/>
                    <a:ext cx="385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006600"/>
                        </a:solidFill>
                        <a:latin typeface="Courier New" pitchFamily="49" charset="0"/>
                      </a:rPr>
                      <a:t>10</a:t>
                    </a:r>
                    <a:endParaRPr lang="en-US" sz="2800" dirty="0">
                      <a:solidFill>
                        <a:srgbClr val="006600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86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C00000"/>
                        </a:solidFill>
                        <a:latin typeface="Courier New" pitchFamily="49" charset="0"/>
                      </a:rPr>
                      <a:t>8</a:t>
                    </a:r>
                    <a:endParaRPr lang="en-US" sz="2800" dirty="0">
                      <a:solidFill>
                        <a:srgbClr val="C00000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2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4" y="2496"/>
                    <a:ext cx="385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002060"/>
                        </a:solidFill>
                        <a:latin typeface="Courier New" pitchFamily="49" charset="0"/>
                      </a:rPr>
                      <a:t>32</a:t>
                    </a:r>
                    <a:endParaRPr lang="en-US" sz="2800" dirty="0">
                      <a:solidFill>
                        <a:srgbClr val="002060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3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5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ourier New" pitchFamily="49" charset="0"/>
                      </a:rPr>
                      <a:t>0</a:t>
                    </a:r>
                    <a:endParaRPr lang="en-US" sz="2800" dirty="0">
                      <a:solidFill>
                        <a:schemeClr val="bg1">
                          <a:lumMod val="65000"/>
                        </a:schemeClr>
                      </a:solidFill>
                      <a:latin typeface="Helvetica" pitchFamily="34" charset="0"/>
                    </a:endParaRPr>
                  </a:p>
                </p:txBody>
              </p:sp>
            </p:grpSp>
            <p:sp>
              <p:nvSpPr>
                <p:cNvPr id="22" name="Rectangle 15"/>
                <p:cNvSpPr>
                  <a:spLocks noChangeArrowheads="1"/>
                </p:cNvSpPr>
                <p:nvPr/>
              </p:nvSpPr>
              <p:spPr bwMode="auto">
                <a:xfrm>
                  <a:off x="192" y="2496"/>
                  <a:ext cx="5184" cy="2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1151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7"/>
                <p:cNvSpPr>
                  <a:spLocks noChangeShapeType="1"/>
                </p:cNvSpPr>
                <p:nvPr/>
              </p:nvSpPr>
              <p:spPr bwMode="auto">
                <a:xfrm>
                  <a:off x="1967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8"/>
                <p:cNvSpPr>
                  <a:spLocks noChangeShapeType="1"/>
                </p:cNvSpPr>
                <p:nvPr/>
              </p:nvSpPr>
              <p:spPr bwMode="auto">
                <a:xfrm>
                  <a:off x="2784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3600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>
                  <a:off x="4416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Text Box 21"/>
              <p:cNvSpPr txBox="1">
                <a:spLocks noChangeArrowheads="1"/>
              </p:cNvSpPr>
              <p:nvPr/>
            </p:nvSpPr>
            <p:spPr bwMode="auto">
              <a:xfrm>
                <a:off x="334" y="1554"/>
                <a:ext cx="692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opcode</a:t>
                </a:r>
              </a:p>
            </p:txBody>
          </p:sp>
          <p:sp>
            <p:nvSpPr>
              <p:cNvPr id="15" name="Text Box 22"/>
              <p:cNvSpPr txBox="1">
                <a:spLocks noChangeArrowheads="1"/>
              </p:cNvSpPr>
              <p:nvPr/>
            </p:nvSpPr>
            <p:spPr bwMode="auto">
              <a:xfrm>
                <a:off x="1372" y="1554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rs</a:t>
                </a:r>
              </a:p>
            </p:txBody>
          </p:sp>
          <p:sp>
            <p:nvSpPr>
              <p:cNvPr id="16" name="Text Box 23"/>
              <p:cNvSpPr txBox="1">
                <a:spLocks noChangeArrowheads="1"/>
              </p:cNvSpPr>
              <p:nvPr/>
            </p:nvSpPr>
            <p:spPr bwMode="auto">
              <a:xfrm>
                <a:off x="2226" y="1554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rt</a:t>
                </a:r>
              </a:p>
            </p:txBody>
          </p:sp>
          <p:sp>
            <p:nvSpPr>
              <p:cNvPr id="17" name="Text Box 24"/>
              <p:cNvSpPr txBox="1">
                <a:spLocks noChangeArrowheads="1"/>
              </p:cNvSpPr>
              <p:nvPr/>
            </p:nvSpPr>
            <p:spPr bwMode="auto">
              <a:xfrm>
                <a:off x="2964" y="1554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rd</a:t>
                </a:r>
              </a:p>
            </p:txBody>
          </p:sp>
          <p:sp>
            <p:nvSpPr>
              <p:cNvPr id="18" name="Text Box 25"/>
              <p:cNvSpPr txBox="1">
                <a:spLocks noChangeArrowheads="1"/>
              </p:cNvSpPr>
              <p:nvPr/>
            </p:nvSpPr>
            <p:spPr bwMode="auto">
              <a:xfrm>
                <a:off x="3609" y="1554"/>
                <a:ext cx="596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shamt</a:t>
                </a:r>
              </a:p>
            </p:txBody>
          </p:sp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>
                <a:off x="4474" y="1554"/>
                <a:ext cx="596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funct</a:t>
                </a:r>
              </a:p>
            </p:txBody>
          </p:sp>
        </p:grpSp>
      </p:grp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981200" y="3887991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Field representation in binary: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269168" y="1234159"/>
            <a:ext cx="3094037" cy="1343052"/>
            <a:chOff x="5668963" y="3607145"/>
            <a:chExt cx="3094037" cy="1422055"/>
          </a:xfrm>
        </p:grpSpPr>
        <p:sp>
          <p:nvSpPr>
            <p:cNvPr id="36" name="Rectangle 35"/>
            <p:cNvSpPr/>
            <p:nvPr/>
          </p:nvSpPr>
          <p:spPr>
            <a:xfrm>
              <a:off x="6019800" y="3962400"/>
              <a:ext cx="27432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Note the ordering of the 3 registers</a:t>
              </a:r>
              <a:endParaRPr lang="en-SG" sz="2400" dirty="0">
                <a:solidFill>
                  <a:schemeClr val="tx1"/>
                </a:solidFill>
              </a:endParaRPr>
            </a:p>
          </p:txBody>
        </p:sp>
        <p:pic>
          <p:nvPicPr>
            <p:cNvPr id="37" name="Picture 1" descr="C:\Users\sooyj\AppData\Local\Microsoft\Windows\Temporary Internet Files\Content.IE5\GOO9WY7Z\MC90043475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68963" y="3607145"/>
              <a:ext cx="609600" cy="609600"/>
            </a:xfrm>
            <a:prstGeom prst="rect">
              <a:avLst/>
            </a:prstGeom>
            <a:noFill/>
          </p:spPr>
        </p:pic>
      </p:grpSp>
      <p:grpSp>
        <p:nvGrpSpPr>
          <p:cNvPr id="38" name="Group 37"/>
          <p:cNvGrpSpPr/>
          <p:nvPr/>
        </p:nvGrpSpPr>
        <p:grpSpPr>
          <a:xfrm>
            <a:off x="1905000" y="4345191"/>
            <a:ext cx="8229600" cy="457200"/>
            <a:chOff x="457200" y="3429000"/>
            <a:chExt cx="8229600" cy="457200"/>
          </a:xfrm>
        </p:grpSpPr>
        <p:sp>
          <p:nvSpPr>
            <p:cNvPr id="39" name="Rectangle 38"/>
            <p:cNvSpPr/>
            <p:nvPr/>
          </p:nvSpPr>
          <p:spPr>
            <a:xfrm>
              <a:off x="457200" y="3429000"/>
              <a:ext cx="1524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000000</a:t>
              </a:r>
              <a:endParaRPr lang="en-SG" sz="28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812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  <a:cs typeface="Courier New" pitchFamily="49" charset="0"/>
                </a:rPr>
                <a:t>01001</a:t>
              </a:r>
              <a:endParaRPr lang="en-SG" sz="28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766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  <a:cs typeface="Courier New" pitchFamily="49" charset="0"/>
                </a:rPr>
                <a:t>01010</a:t>
              </a:r>
              <a:endParaRPr lang="en-SG" sz="28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720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01000</a:t>
              </a:r>
              <a:endParaRPr lang="en-SG" sz="2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8674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00000</a:t>
              </a:r>
              <a:endParaRPr lang="en-SG" sz="2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62800" y="3429000"/>
              <a:ext cx="1524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  <a:cs typeface="Courier New" pitchFamily="49" charset="0"/>
                </a:rPr>
                <a:t>100000</a:t>
              </a:r>
              <a:endParaRPr lang="en-SG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05000" y="5411991"/>
            <a:ext cx="8229600" cy="457200"/>
            <a:chOff x="304800" y="4876800"/>
            <a:chExt cx="8229600" cy="457200"/>
          </a:xfrm>
        </p:grpSpPr>
        <p:grpSp>
          <p:nvGrpSpPr>
            <p:cNvPr id="46" name="Group 45"/>
            <p:cNvGrpSpPr/>
            <p:nvPr/>
          </p:nvGrpSpPr>
          <p:grpSpPr>
            <a:xfrm>
              <a:off x="304800" y="4876800"/>
              <a:ext cx="4114800" cy="457200"/>
              <a:chOff x="304800" y="4876800"/>
              <a:chExt cx="3962400" cy="4572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048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2954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0001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2860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0010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2766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1010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4419600" y="4876800"/>
              <a:ext cx="4114800" cy="457200"/>
              <a:chOff x="304800" y="4876800"/>
              <a:chExt cx="3962400" cy="4572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048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0100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2954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860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0010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2766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</p:grp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1981200" y="4954796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Split into 4-bit groups for hexadecimal conversion: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905000" y="5945391"/>
            <a:ext cx="8229600" cy="457200"/>
            <a:chOff x="304800" y="4876800"/>
            <a:chExt cx="8229600" cy="457200"/>
          </a:xfrm>
        </p:grpSpPr>
        <p:grpSp>
          <p:nvGrpSpPr>
            <p:cNvPr id="58" name="Group 79"/>
            <p:cNvGrpSpPr/>
            <p:nvPr/>
          </p:nvGrpSpPr>
          <p:grpSpPr>
            <a:xfrm>
              <a:off x="304800" y="4876800"/>
              <a:ext cx="4114800" cy="457200"/>
              <a:chOff x="304800" y="4876800"/>
              <a:chExt cx="3962400" cy="45720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048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baseline="-25000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2954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2860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2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2766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A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59" name="Group 80"/>
            <p:cNvGrpSpPr/>
            <p:nvPr/>
          </p:nvGrpSpPr>
          <p:grpSpPr>
            <a:xfrm>
              <a:off x="4419600" y="4876800"/>
              <a:ext cx="4114800" cy="457200"/>
              <a:chOff x="304800" y="4876800"/>
              <a:chExt cx="3962400" cy="457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048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4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2954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2860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2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2766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2133600" y="1297191"/>
            <a:ext cx="4419600" cy="990600"/>
            <a:chOff x="838200" y="1752600"/>
            <a:chExt cx="4419600" cy="990600"/>
          </a:xfrm>
        </p:grpSpPr>
        <p:sp>
          <p:nvSpPr>
            <p:cNvPr id="69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419599" cy="6095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 dirty="0">
                  <a:solidFill>
                    <a:srgbClr val="660066"/>
                  </a:solidFill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</a:rPr>
                <a:t>add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$8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$9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$10</a:t>
              </a:r>
              <a:endParaRPr lang="en-US" sz="2800" dirty="0"/>
            </a:p>
          </p:txBody>
        </p:sp>
        <p:sp>
          <p:nvSpPr>
            <p:cNvPr id="70" name="Snip Single Corner Rectangle 69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292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5.1 R-Format: Example (3/3)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805940" y="2448073"/>
            <a:ext cx="8153400" cy="1333501"/>
            <a:chOff x="192" y="1392"/>
            <a:chExt cx="5136" cy="840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40" y="1392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Field representation in decimal:</a:t>
              </a:r>
            </a:p>
          </p:txBody>
        </p: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192" y="1680"/>
              <a:ext cx="5136" cy="552"/>
              <a:chOff x="192" y="1554"/>
              <a:chExt cx="5136" cy="552"/>
            </a:xfrm>
          </p:grpSpPr>
          <p:grpSp>
            <p:nvGrpSpPr>
              <p:cNvPr id="12" name="Group 7"/>
              <p:cNvGrpSpPr>
                <a:grpSpLocks/>
              </p:cNvGrpSpPr>
              <p:nvPr/>
            </p:nvGrpSpPr>
            <p:grpSpPr bwMode="auto">
              <a:xfrm>
                <a:off x="192" y="1776"/>
                <a:ext cx="5136" cy="330"/>
                <a:chOff x="240" y="2496"/>
                <a:chExt cx="5136" cy="330"/>
              </a:xfrm>
            </p:grpSpPr>
            <p:grpSp>
              <p:nvGrpSpPr>
                <p:cNvPr id="20" name="Group 8"/>
                <p:cNvGrpSpPr>
                  <a:grpSpLocks/>
                </p:cNvGrpSpPr>
                <p:nvPr/>
              </p:nvGrpSpPr>
              <p:grpSpPr bwMode="auto">
                <a:xfrm>
                  <a:off x="623" y="2496"/>
                  <a:ext cx="4378" cy="330"/>
                  <a:chOff x="623" y="2496"/>
                  <a:chExt cx="4378" cy="330"/>
                </a:xfrm>
              </p:grpSpPr>
              <p:sp>
                <p:nvSpPr>
                  <p:cNvPr id="28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3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0</a:t>
                    </a:r>
                    <a:endParaRPr lang="en-US" sz="2800" dirty="0">
                      <a:solidFill>
                        <a:srgbClr val="660066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29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7" y="2496"/>
                    <a:ext cx="252" cy="33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ourier New" pitchFamily="49" charset="0"/>
                      </a:rPr>
                      <a:t>0</a:t>
                    </a:r>
                    <a:endParaRPr lang="en-US" sz="2800" dirty="0">
                      <a:solidFill>
                        <a:schemeClr val="bg1">
                          <a:lumMod val="65000"/>
                        </a:schemeClr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0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006600"/>
                        </a:solidFill>
                        <a:latin typeface="Courier New" pitchFamily="49" charset="0"/>
                      </a:rPr>
                      <a:t>9</a:t>
                    </a:r>
                    <a:endParaRPr lang="en-US" sz="2800" dirty="0">
                      <a:solidFill>
                        <a:srgbClr val="006600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86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C00000"/>
                        </a:solidFill>
                        <a:latin typeface="Courier New" pitchFamily="49" charset="0"/>
                      </a:rPr>
                      <a:t>8</a:t>
                    </a:r>
                    <a:endParaRPr lang="en-US" sz="2800" dirty="0">
                      <a:solidFill>
                        <a:srgbClr val="C00000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2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51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002060"/>
                        </a:solidFill>
                        <a:latin typeface="Courier New" pitchFamily="49" charset="0"/>
                      </a:rPr>
                      <a:t>0</a:t>
                    </a:r>
                    <a:endParaRPr lang="en-US" sz="2800" dirty="0">
                      <a:solidFill>
                        <a:srgbClr val="002060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3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5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002060"/>
                        </a:solidFill>
                        <a:latin typeface="Courier New" pitchFamily="49" charset="0"/>
                      </a:rPr>
                      <a:t>4</a:t>
                    </a:r>
                    <a:endParaRPr lang="en-US" sz="2800" dirty="0">
                      <a:solidFill>
                        <a:srgbClr val="002060"/>
                      </a:solidFill>
                      <a:latin typeface="Helvetica" pitchFamily="34" charset="0"/>
                    </a:endParaRPr>
                  </a:p>
                </p:txBody>
              </p:sp>
            </p:grpSp>
            <p:sp>
              <p:nvSpPr>
                <p:cNvPr id="22" name="Rectangle 15"/>
                <p:cNvSpPr>
                  <a:spLocks noChangeArrowheads="1"/>
                </p:cNvSpPr>
                <p:nvPr/>
              </p:nvSpPr>
              <p:spPr bwMode="auto">
                <a:xfrm>
                  <a:off x="240" y="2496"/>
                  <a:ext cx="5136" cy="2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1200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7"/>
                <p:cNvSpPr>
                  <a:spLocks noChangeShapeType="1"/>
                </p:cNvSpPr>
                <p:nvPr/>
              </p:nvSpPr>
              <p:spPr bwMode="auto">
                <a:xfrm>
                  <a:off x="2016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8"/>
                <p:cNvSpPr>
                  <a:spLocks noChangeShapeType="1"/>
                </p:cNvSpPr>
                <p:nvPr/>
              </p:nvSpPr>
              <p:spPr bwMode="auto">
                <a:xfrm>
                  <a:off x="2784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3600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>
                  <a:off x="4416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Text Box 21"/>
              <p:cNvSpPr txBox="1">
                <a:spLocks noChangeArrowheads="1"/>
              </p:cNvSpPr>
              <p:nvPr/>
            </p:nvSpPr>
            <p:spPr bwMode="auto">
              <a:xfrm>
                <a:off x="334" y="1554"/>
                <a:ext cx="692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opcode</a:t>
                </a:r>
              </a:p>
            </p:txBody>
          </p:sp>
          <p:sp>
            <p:nvSpPr>
              <p:cNvPr id="15" name="Text Box 22"/>
              <p:cNvSpPr txBox="1">
                <a:spLocks noChangeArrowheads="1"/>
              </p:cNvSpPr>
              <p:nvPr/>
            </p:nvSpPr>
            <p:spPr bwMode="auto">
              <a:xfrm>
                <a:off x="1372" y="1554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rs</a:t>
                </a:r>
              </a:p>
            </p:txBody>
          </p:sp>
          <p:sp>
            <p:nvSpPr>
              <p:cNvPr id="16" name="Text Box 23"/>
              <p:cNvSpPr txBox="1">
                <a:spLocks noChangeArrowheads="1"/>
              </p:cNvSpPr>
              <p:nvPr/>
            </p:nvSpPr>
            <p:spPr bwMode="auto">
              <a:xfrm>
                <a:off x="2226" y="1554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rt</a:t>
                </a:r>
              </a:p>
            </p:txBody>
          </p:sp>
          <p:sp>
            <p:nvSpPr>
              <p:cNvPr id="17" name="Text Box 24"/>
              <p:cNvSpPr txBox="1">
                <a:spLocks noChangeArrowheads="1"/>
              </p:cNvSpPr>
              <p:nvPr/>
            </p:nvSpPr>
            <p:spPr bwMode="auto">
              <a:xfrm>
                <a:off x="2964" y="1554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rd</a:t>
                </a:r>
              </a:p>
            </p:txBody>
          </p:sp>
          <p:sp>
            <p:nvSpPr>
              <p:cNvPr id="18" name="Text Box 25"/>
              <p:cNvSpPr txBox="1">
                <a:spLocks noChangeArrowheads="1"/>
              </p:cNvSpPr>
              <p:nvPr/>
            </p:nvSpPr>
            <p:spPr bwMode="auto">
              <a:xfrm>
                <a:off x="3609" y="1554"/>
                <a:ext cx="596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shamt</a:t>
                </a:r>
              </a:p>
            </p:txBody>
          </p:sp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>
                <a:off x="4474" y="1554"/>
                <a:ext cx="596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funct</a:t>
                </a:r>
              </a:p>
            </p:txBody>
          </p:sp>
        </p:grpSp>
      </p:grp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882140" y="3895867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Field representation in binary: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805940" y="4353067"/>
            <a:ext cx="8229600" cy="457200"/>
            <a:chOff x="457200" y="3429000"/>
            <a:chExt cx="8229600" cy="457200"/>
          </a:xfrm>
        </p:grpSpPr>
        <p:sp>
          <p:nvSpPr>
            <p:cNvPr id="36" name="Rectangle 35"/>
            <p:cNvSpPr/>
            <p:nvPr/>
          </p:nvSpPr>
          <p:spPr>
            <a:xfrm>
              <a:off x="457200" y="3429000"/>
              <a:ext cx="1524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000000</a:t>
              </a:r>
              <a:endParaRPr lang="en-SG" sz="28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9812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00000</a:t>
              </a:r>
              <a:endParaRPr lang="en-SG" sz="2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766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  <a:cs typeface="Courier New" pitchFamily="49" charset="0"/>
                </a:rPr>
                <a:t>01001</a:t>
              </a:r>
              <a:endParaRPr lang="en-SG" sz="28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720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01000</a:t>
              </a:r>
              <a:endParaRPr lang="en-SG" sz="2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674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  <a:cs typeface="Courier New" pitchFamily="49" charset="0"/>
                </a:rPr>
                <a:t>00100</a:t>
              </a:r>
              <a:endParaRPr lang="en-SG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62800" y="3429000"/>
              <a:ext cx="1524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  <a:cs typeface="Courier New" pitchFamily="49" charset="0"/>
                </a:rPr>
                <a:t>000000</a:t>
              </a:r>
              <a:endParaRPr lang="en-SG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805940" y="5419867"/>
            <a:ext cx="8229600" cy="457200"/>
            <a:chOff x="304800" y="4876800"/>
            <a:chExt cx="8229600" cy="457200"/>
          </a:xfrm>
        </p:grpSpPr>
        <p:grpSp>
          <p:nvGrpSpPr>
            <p:cNvPr id="43" name="Group 79"/>
            <p:cNvGrpSpPr/>
            <p:nvPr/>
          </p:nvGrpSpPr>
          <p:grpSpPr>
            <a:xfrm>
              <a:off x="304800" y="4876800"/>
              <a:ext cx="4114800" cy="457200"/>
              <a:chOff x="304800" y="4876800"/>
              <a:chExt cx="3962400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048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2954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860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2766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1001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44" name="Group 80"/>
            <p:cNvGrpSpPr/>
            <p:nvPr/>
          </p:nvGrpSpPr>
          <p:grpSpPr>
            <a:xfrm>
              <a:off x="4419600" y="4876800"/>
              <a:ext cx="4114800" cy="457200"/>
              <a:chOff x="304800" y="4876800"/>
              <a:chExt cx="3962400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048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0100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2954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0001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2860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2766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0000</a:t>
                </a:r>
                <a:endParaRPr lang="en-SG" sz="26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</p:grp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1882140" y="4962672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Split into 4-bit groups for hexadecimal conversion: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1805940" y="5953267"/>
            <a:ext cx="8229600" cy="457200"/>
            <a:chOff x="304800" y="4876800"/>
            <a:chExt cx="8229600" cy="457200"/>
          </a:xfrm>
        </p:grpSpPr>
        <p:grpSp>
          <p:nvGrpSpPr>
            <p:cNvPr id="55" name="Group 79"/>
            <p:cNvGrpSpPr/>
            <p:nvPr/>
          </p:nvGrpSpPr>
          <p:grpSpPr>
            <a:xfrm>
              <a:off x="304800" y="4876800"/>
              <a:ext cx="4114800" cy="457200"/>
              <a:chOff x="304800" y="4876800"/>
              <a:chExt cx="3962400" cy="4572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048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baseline="-25000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2954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2860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2766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9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56" name="Group 80"/>
            <p:cNvGrpSpPr/>
            <p:nvPr/>
          </p:nvGrpSpPr>
          <p:grpSpPr>
            <a:xfrm>
              <a:off x="4419600" y="4876800"/>
              <a:ext cx="4114800" cy="457200"/>
              <a:chOff x="304800" y="4876800"/>
              <a:chExt cx="3962400" cy="4572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3048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4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2954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2860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276600" y="4876800"/>
                <a:ext cx="990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lang="en-US" sz="2600" b="1" baseline="-25000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16</a:t>
                </a:r>
                <a:r>
                  <a:rPr lang="en-US" sz="2600" b="1" dirty="0">
                    <a:solidFill>
                      <a:srgbClr val="C0000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endParaRPr lang="en-SG" sz="26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6880860" y="1243038"/>
            <a:ext cx="3413760" cy="1327785"/>
            <a:chOff x="5349240" y="3623310"/>
            <a:chExt cx="3413760" cy="1405890"/>
          </a:xfrm>
        </p:grpSpPr>
        <p:sp>
          <p:nvSpPr>
            <p:cNvPr id="66" name="Rectangle 65"/>
            <p:cNvSpPr/>
            <p:nvPr/>
          </p:nvSpPr>
          <p:spPr>
            <a:xfrm>
              <a:off x="5715000" y="3962400"/>
              <a:ext cx="30480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Note the placement of the source register</a:t>
              </a:r>
              <a:endParaRPr lang="en-SG" sz="2400" dirty="0">
                <a:solidFill>
                  <a:schemeClr val="tx1"/>
                </a:solidFill>
              </a:endParaRPr>
            </a:p>
          </p:txBody>
        </p:sp>
        <p:pic>
          <p:nvPicPr>
            <p:cNvPr id="67" name="Picture 1" descr="C:\Users\sooyj\AppData\Local\Microsoft\Windows\Temporary Internet Files\Content.IE5\GOO9WY7Z\MC90043475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49240" y="3623310"/>
              <a:ext cx="609600" cy="609600"/>
            </a:xfrm>
            <a:prstGeom prst="rect">
              <a:avLst/>
            </a:prstGeom>
            <a:noFill/>
          </p:spPr>
        </p:pic>
      </p:grpSp>
      <p:grpSp>
        <p:nvGrpSpPr>
          <p:cNvPr id="68" name="Group 67"/>
          <p:cNvGrpSpPr/>
          <p:nvPr/>
        </p:nvGrpSpPr>
        <p:grpSpPr>
          <a:xfrm>
            <a:off x="2034540" y="1305067"/>
            <a:ext cx="4419600" cy="990600"/>
            <a:chOff x="838200" y="1752600"/>
            <a:chExt cx="4419600" cy="990600"/>
          </a:xfrm>
        </p:grpSpPr>
        <p:sp>
          <p:nvSpPr>
            <p:cNvPr id="69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419599" cy="6095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 dirty="0">
                  <a:solidFill>
                    <a:srgbClr val="660066"/>
                  </a:solidFill>
                  <a:latin typeface="Courier New" pitchFamily="49" charset="0"/>
                </a:rPr>
                <a:t>  </a:t>
              </a:r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</a:rPr>
                <a:t>sll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$8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$9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</a:rPr>
                <a:t>4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70" name="Snip Single Corner Rectangle 69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52056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5.2 Try It Yourself #1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  <p:grpSp>
        <p:nvGrpSpPr>
          <p:cNvPr id="54" name="Group 4"/>
          <p:cNvGrpSpPr>
            <a:grpSpLocks/>
          </p:cNvGrpSpPr>
          <p:nvPr/>
        </p:nvGrpSpPr>
        <p:grpSpPr bwMode="auto">
          <a:xfrm>
            <a:off x="2015544" y="2573766"/>
            <a:ext cx="8153400" cy="1266825"/>
            <a:chOff x="192" y="1392"/>
            <a:chExt cx="5136" cy="798"/>
          </a:xfrm>
        </p:grpSpPr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>
              <a:off x="240" y="1392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Field representation in decimal:</a:t>
              </a:r>
            </a:p>
          </p:txBody>
        </p:sp>
        <p:grpSp>
          <p:nvGrpSpPr>
            <p:cNvPr id="56" name="Group 6"/>
            <p:cNvGrpSpPr>
              <a:grpSpLocks/>
            </p:cNvGrpSpPr>
            <p:nvPr/>
          </p:nvGrpSpPr>
          <p:grpSpPr bwMode="auto">
            <a:xfrm>
              <a:off x="192" y="1680"/>
              <a:ext cx="5136" cy="510"/>
              <a:chOff x="192" y="1554"/>
              <a:chExt cx="5136" cy="510"/>
            </a:xfrm>
          </p:grpSpPr>
          <p:grpSp>
            <p:nvGrpSpPr>
              <p:cNvPr id="57" name="Group 7"/>
              <p:cNvGrpSpPr>
                <a:grpSpLocks/>
              </p:cNvGrpSpPr>
              <p:nvPr/>
            </p:nvGrpSpPr>
            <p:grpSpPr bwMode="auto">
              <a:xfrm>
                <a:off x="192" y="1776"/>
                <a:ext cx="5136" cy="288"/>
                <a:chOff x="240" y="2496"/>
                <a:chExt cx="5136" cy="288"/>
              </a:xfrm>
            </p:grpSpPr>
            <p:sp>
              <p:nvSpPr>
                <p:cNvPr id="64" name="Rectangle 15"/>
                <p:cNvSpPr>
                  <a:spLocks noChangeArrowheads="1"/>
                </p:cNvSpPr>
                <p:nvPr/>
              </p:nvSpPr>
              <p:spPr bwMode="auto">
                <a:xfrm>
                  <a:off x="240" y="2496"/>
                  <a:ext cx="5136" cy="2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16"/>
                <p:cNvSpPr>
                  <a:spLocks noChangeShapeType="1"/>
                </p:cNvSpPr>
                <p:nvPr/>
              </p:nvSpPr>
              <p:spPr bwMode="auto">
                <a:xfrm>
                  <a:off x="1200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17"/>
                <p:cNvSpPr>
                  <a:spLocks noChangeShapeType="1"/>
                </p:cNvSpPr>
                <p:nvPr/>
              </p:nvSpPr>
              <p:spPr bwMode="auto">
                <a:xfrm>
                  <a:off x="2016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18"/>
                <p:cNvSpPr>
                  <a:spLocks noChangeShapeType="1"/>
                </p:cNvSpPr>
                <p:nvPr/>
              </p:nvSpPr>
              <p:spPr bwMode="auto">
                <a:xfrm>
                  <a:off x="2784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19"/>
                <p:cNvSpPr>
                  <a:spLocks noChangeShapeType="1"/>
                </p:cNvSpPr>
                <p:nvPr/>
              </p:nvSpPr>
              <p:spPr bwMode="auto">
                <a:xfrm>
                  <a:off x="3600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20"/>
                <p:cNvSpPr>
                  <a:spLocks noChangeShapeType="1"/>
                </p:cNvSpPr>
                <p:nvPr/>
              </p:nvSpPr>
              <p:spPr bwMode="auto">
                <a:xfrm>
                  <a:off x="4416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" name="Text Box 21"/>
              <p:cNvSpPr txBox="1">
                <a:spLocks noChangeArrowheads="1"/>
              </p:cNvSpPr>
              <p:nvPr/>
            </p:nvSpPr>
            <p:spPr bwMode="auto">
              <a:xfrm>
                <a:off x="334" y="1554"/>
                <a:ext cx="692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opcode</a:t>
                </a:r>
              </a:p>
            </p:txBody>
          </p:sp>
          <p:sp>
            <p:nvSpPr>
              <p:cNvPr id="59" name="Text Box 22"/>
              <p:cNvSpPr txBox="1">
                <a:spLocks noChangeArrowheads="1"/>
              </p:cNvSpPr>
              <p:nvPr/>
            </p:nvSpPr>
            <p:spPr bwMode="auto">
              <a:xfrm>
                <a:off x="1372" y="1554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rs</a:t>
                </a:r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226" y="1554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rt</a:t>
                </a:r>
              </a:p>
            </p:txBody>
          </p:sp>
          <p:sp>
            <p:nvSpPr>
              <p:cNvPr id="61" name="Text Box 24"/>
              <p:cNvSpPr txBox="1">
                <a:spLocks noChangeArrowheads="1"/>
              </p:cNvSpPr>
              <p:nvPr/>
            </p:nvSpPr>
            <p:spPr bwMode="auto">
              <a:xfrm>
                <a:off x="2964" y="1554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rd</a:t>
                </a:r>
              </a:p>
            </p:txBody>
          </p:sp>
          <p:sp>
            <p:nvSpPr>
              <p:cNvPr id="62" name="Text Box 25"/>
              <p:cNvSpPr txBox="1">
                <a:spLocks noChangeArrowheads="1"/>
              </p:cNvSpPr>
              <p:nvPr/>
            </p:nvSpPr>
            <p:spPr bwMode="auto">
              <a:xfrm>
                <a:off x="3609" y="1554"/>
                <a:ext cx="596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shamt</a:t>
                </a:r>
              </a:p>
            </p:txBody>
          </p:sp>
          <p:sp>
            <p:nvSpPr>
              <p:cNvPr id="63" name="Text Box 26"/>
              <p:cNvSpPr txBox="1">
                <a:spLocks noChangeArrowheads="1"/>
              </p:cNvSpPr>
              <p:nvPr/>
            </p:nvSpPr>
            <p:spPr bwMode="auto">
              <a:xfrm>
                <a:off x="4474" y="1554"/>
                <a:ext cx="596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funct</a:t>
                </a:r>
              </a:p>
            </p:txBody>
          </p:sp>
        </p:grpSp>
      </p:grpSp>
      <p:grpSp>
        <p:nvGrpSpPr>
          <p:cNvPr id="70" name="Group 27"/>
          <p:cNvGrpSpPr>
            <a:grpSpLocks/>
          </p:cNvGrpSpPr>
          <p:nvPr/>
        </p:nvGrpSpPr>
        <p:grpSpPr bwMode="auto">
          <a:xfrm>
            <a:off x="2015544" y="4021562"/>
            <a:ext cx="8153400" cy="1004888"/>
            <a:chOff x="192" y="2256"/>
            <a:chExt cx="5136" cy="633"/>
          </a:xfrm>
        </p:grpSpPr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240" y="2256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Field representation in binary:</a:t>
              </a:r>
            </a:p>
          </p:txBody>
        </p:sp>
        <p:grpSp>
          <p:nvGrpSpPr>
            <p:cNvPr id="72" name="Group 29"/>
            <p:cNvGrpSpPr>
              <a:grpSpLocks/>
            </p:cNvGrpSpPr>
            <p:nvPr/>
          </p:nvGrpSpPr>
          <p:grpSpPr bwMode="auto">
            <a:xfrm>
              <a:off x="192" y="2592"/>
              <a:ext cx="5136" cy="297"/>
              <a:chOff x="240" y="2496"/>
              <a:chExt cx="5136" cy="297"/>
            </a:xfrm>
          </p:grpSpPr>
          <p:grpSp>
            <p:nvGrpSpPr>
              <p:cNvPr id="73" name="Group 30"/>
              <p:cNvGrpSpPr>
                <a:grpSpLocks/>
              </p:cNvGrpSpPr>
              <p:nvPr/>
            </p:nvGrpSpPr>
            <p:grpSpPr bwMode="auto">
              <a:xfrm>
                <a:off x="690" y="2543"/>
                <a:ext cx="4244" cy="250"/>
                <a:chOff x="690" y="2543"/>
                <a:chExt cx="4244" cy="250"/>
              </a:xfrm>
            </p:grpSpPr>
            <p:sp>
              <p:nvSpPr>
                <p:cNvPr id="8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690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555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354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153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818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952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74" name="Rectangle 37"/>
              <p:cNvSpPr>
                <a:spLocks noChangeArrowheads="1"/>
              </p:cNvSpPr>
              <p:nvPr/>
            </p:nvSpPr>
            <p:spPr bwMode="auto">
              <a:xfrm>
                <a:off x="240" y="2496"/>
                <a:ext cx="5136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38"/>
              <p:cNvSpPr>
                <a:spLocks noChangeShapeType="1"/>
              </p:cNvSpPr>
              <p:nvPr/>
            </p:nvSpPr>
            <p:spPr bwMode="auto">
              <a:xfrm>
                <a:off x="1200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39"/>
              <p:cNvSpPr>
                <a:spLocks noChangeShapeType="1"/>
              </p:cNvSpPr>
              <p:nvPr/>
            </p:nvSpPr>
            <p:spPr bwMode="auto">
              <a:xfrm>
                <a:off x="2016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40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41"/>
              <p:cNvSpPr>
                <a:spLocks noChangeShapeType="1"/>
              </p:cNvSpPr>
              <p:nvPr/>
            </p:nvSpPr>
            <p:spPr bwMode="auto">
              <a:xfrm>
                <a:off x="3600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42"/>
              <p:cNvSpPr>
                <a:spLocks noChangeShapeType="1"/>
              </p:cNvSpPr>
              <p:nvPr/>
            </p:nvSpPr>
            <p:spPr bwMode="auto">
              <a:xfrm>
                <a:off x="4416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6" name="Text Box 43"/>
          <p:cNvSpPr txBox="1">
            <a:spLocks noChangeArrowheads="1"/>
          </p:cNvSpPr>
          <p:nvPr/>
        </p:nvSpPr>
        <p:spPr bwMode="auto">
          <a:xfrm>
            <a:off x="2091744" y="5178855"/>
            <a:ext cx="71628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Hexadecimal representation of instruction:</a:t>
            </a:r>
          </a:p>
          <a:p>
            <a:pPr>
              <a:spcBef>
                <a:spcPct val="20000"/>
              </a:spcBef>
            </a:pPr>
            <a:r>
              <a:rPr lang="en-US" sz="2400" b="1" dirty="0"/>
              <a:t> 		</a:t>
            </a:r>
            <a:endParaRPr lang="en-US" b="1" baseline="-25000" dirty="0">
              <a:solidFill>
                <a:srgbClr val="0000CC"/>
              </a:solidFill>
            </a:endParaRP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1676400" y="6400805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2167944" y="1368850"/>
            <a:ext cx="4419600" cy="990600"/>
            <a:chOff x="838200" y="1752600"/>
            <a:chExt cx="4419600" cy="990600"/>
          </a:xfrm>
        </p:grpSpPr>
        <p:sp>
          <p:nvSpPr>
            <p:cNvPr id="89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419599" cy="6095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 dirty="0">
                  <a:solidFill>
                    <a:srgbClr val="660066"/>
                  </a:solidFill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</a:rPr>
                <a:t>add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$10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$7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$5</a:t>
              </a:r>
              <a:endParaRPr lang="en-US" sz="2800" dirty="0"/>
            </a:p>
          </p:txBody>
        </p:sp>
        <p:sp>
          <p:nvSpPr>
            <p:cNvPr id="90" name="Snip Single Corner Rectangle 89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522750" y="3366881"/>
            <a:ext cx="5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919337" y="3366881"/>
            <a:ext cx="5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244519" y="3366881"/>
            <a:ext cx="5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398051" y="3366881"/>
            <a:ext cx="667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654344" y="3366881"/>
            <a:ext cx="5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974776" y="3366881"/>
            <a:ext cx="667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1981205" y="4505447"/>
            <a:ext cx="8216721" cy="523220"/>
            <a:chOff x="270456" y="4203397"/>
            <a:chExt cx="8216721" cy="523220"/>
          </a:xfrm>
        </p:grpSpPr>
        <p:sp>
          <p:nvSpPr>
            <p:cNvPr id="98" name="TextBox 97"/>
            <p:cNvSpPr txBox="1"/>
            <p:nvPr/>
          </p:nvSpPr>
          <p:spPr>
            <a:xfrm>
              <a:off x="270456" y="4203397"/>
              <a:ext cx="157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000000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820198" y="4203397"/>
              <a:ext cx="1311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00111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69722" y="4203397"/>
              <a:ext cx="1311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00101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343400" y="4203397"/>
              <a:ext cx="1311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01010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600632" y="4203397"/>
              <a:ext cx="13780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00000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908195" y="4203397"/>
              <a:ext cx="157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100000</a:t>
              </a: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4122216" y="5631286"/>
            <a:ext cx="4374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0 E 5 5 0 2 0</a:t>
            </a:r>
            <a:r>
              <a:rPr lang="en-US" sz="3200" b="1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37917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1" grpId="0"/>
      <p:bldP spid="92" grpId="0"/>
      <p:bldP spid="93" grpId="0"/>
      <p:bldP spid="94" grpId="0"/>
      <p:bldP spid="95" grpId="0"/>
      <p:bldP spid="96" grpId="0"/>
      <p:bldP spid="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 R-Format: Summary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905000" y="2461463"/>
            <a:ext cx="8229600" cy="876301"/>
            <a:chOff x="144" y="1554"/>
            <a:chExt cx="5184" cy="552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144" y="1776"/>
              <a:ext cx="5184" cy="330"/>
              <a:chOff x="192" y="2496"/>
              <a:chExt cx="5184" cy="330"/>
            </a:xfrm>
          </p:grpSpPr>
          <p:grpSp>
            <p:nvGrpSpPr>
              <p:cNvPr id="20" name="Group 8"/>
              <p:cNvGrpSpPr>
                <a:grpSpLocks/>
              </p:cNvGrpSpPr>
              <p:nvPr/>
            </p:nvGrpSpPr>
            <p:grpSpPr bwMode="auto">
              <a:xfrm>
                <a:off x="623" y="2496"/>
                <a:ext cx="4449" cy="330"/>
                <a:chOff x="623" y="2496"/>
                <a:chExt cx="4449" cy="330"/>
              </a:xfrm>
            </p:grpSpPr>
            <p:sp>
              <p:nvSpPr>
                <p:cNvPr id="2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23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chemeClr val="bg1">
                          <a:lumMod val="65000"/>
                        </a:schemeClr>
                      </a:solidFill>
                      <a:latin typeface="Courier New" pitchFamily="49" charset="0"/>
                    </a:rPr>
                    <a:t>0</a:t>
                  </a:r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006600"/>
                      </a:solidFill>
                      <a:latin typeface="Courier New" pitchFamily="49" charset="0"/>
                    </a:rPr>
                    <a:t>rs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2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006600"/>
                      </a:solidFill>
                      <a:latin typeface="Courier New" pitchFamily="49" charset="0"/>
                    </a:rPr>
                    <a:t>rt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3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018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C00000"/>
                      </a:solidFill>
                      <a:latin typeface="Courier New" pitchFamily="49" charset="0"/>
                    </a:rPr>
                    <a:t>rd</a:t>
                  </a:r>
                  <a:endParaRPr lang="en-US" sz="2800" dirty="0">
                    <a:solidFill>
                      <a:srgbClr val="C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3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685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XX</a:t>
                  </a:r>
                  <a:endParaRPr lang="en-US" sz="2800" dirty="0">
                    <a:solidFill>
                      <a:srgbClr val="00206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3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885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chemeClr val="bg1">
                          <a:lumMod val="65000"/>
                        </a:schemeClr>
                      </a:solidFill>
                      <a:latin typeface="Courier New" pitchFamily="49" charset="0"/>
                    </a:rPr>
                    <a:t>0</a:t>
                  </a:r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192" y="2496"/>
                <a:ext cx="5184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1151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>
                <a:off x="1967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>
                <a:off x="3600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>
                <a:off x="4416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334" y="1554"/>
              <a:ext cx="6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opcode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1372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rs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2226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rt</a:t>
              </a: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2964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rd</a:t>
              </a: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3609" y="1554"/>
              <a:ext cx="59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>
                  <a:latin typeface="Courier New" pitchFamily="49" charset="0"/>
                </a:rPr>
                <a:t>shamt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4474" y="1554"/>
              <a:ext cx="59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funct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133605" y="1297191"/>
            <a:ext cx="4872039" cy="990600"/>
            <a:chOff x="838200" y="1752600"/>
            <a:chExt cx="4872039" cy="990600"/>
          </a:xfrm>
        </p:grpSpPr>
        <p:sp>
          <p:nvSpPr>
            <p:cNvPr id="69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872038" cy="6095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</a:rPr>
                <a:t>arith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C00000"/>
                  </a:solidFill>
                  <a:latin typeface="Courier New" pitchFamily="49" charset="0"/>
                </a:rPr>
                <a:t>rd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</a:rPr>
                <a:t>rs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</a:rPr>
                <a:t>rt</a:t>
              </a:r>
              <a:endParaRPr lang="en-US" sz="2800" dirty="0"/>
            </a:p>
          </p:txBody>
        </p:sp>
        <p:sp>
          <p:nvSpPr>
            <p:cNvPr id="70" name="Snip Single Corner Rectangle 69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sp>
        <p:nvSpPr>
          <p:cNvPr id="71" name="Folded Corner 70"/>
          <p:cNvSpPr/>
          <p:nvPr/>
        </p:nvSpPr>
        <p:spPr>
          <a:xfrm>
            <a:off x="7106098" y="1234159"/>
            <a:ext cx="3028507" cy="105363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opcode</a:t>
            </a:r>
            <a:r>
              <a:rPr lang="en-US" sz="1600" dirty="0">
                <a:solidFill>
                  <a:schemeClr val="tx1"/>
                </a:solidFill>
              </a:rPr>
              <a:t> is always 0</a:t>
            </a:r>
          </a:p>
          <a:p>
            <a:pPr algn="just"/>
            <a:r>
              <a:rPr lang="en-US" sz="1600" b="1" dirty="0" err="1">
                <a:solidFill>
                  <a:srgbClr val="002060"/>
                </a:solidFill>
                <a:latin typeface="Courier New" pitchFamily="49" charset="0"/>
              </a:rPr>
              <a:t>shamt</a:t>
            </a:r>
            <a:r>
              <a:rPr lang="en-US" sz="1600" dirty="0">
                <a:solidFill>
                  <a:schemeClr val="tx1"/>
                </a:solidFill>
              </a:rPr>
              <a:t> is always 0</a:t>
            </a:r>
          </a:p>
          <a:p>
            <a:pPr algn="just"/>
            <a:r>
              <a:rPr lang="en-US" sz="1600" b="1" dirty="0" err="1">
                <a:solidFill>
                  <a:srgbClr val="660066"/>
                </a:solidFill>
                <a:latin typeface="Courier New" pitchFamily="49" charset="0"/>
              </a:rPr>
              <a:t>arith</a:t>
            </a:r>
            <a:r>
              <a:rPr lang="en-US" sz="1600" dirty="0">
                <a:solidFill>
                  <a:schemeClr val="tx1"/>
                </a:solidFill>
              </a:rPr>
              <a:t> is arithmetic operation</a:t>
            </a:r>
          </a:p>
        </p:txBody>
      </p:sp>
      <p:grpSp>
        <p:nvGrpSpPr>
          <p:cNvPr id="72" name="Group 6"/>
          <p:cNvGrpSpPr>
            <a:grpSpLocks/>
          </p:cNvGrpSpPr>
          <p:nvPr/>
        </p:nvGrpSpPr>
        <p:grpSpPr bwMode="auto">
          <a:xfrm>
            <a:off x="1905000" y="4896318"/>
            <a:ext cx="8229600" cy="876301"/>
            <a:chOff x="144" y="1554"/>
            <a:chExt cx="5184" cy="552"/>
          </a:xfrm>
        </p:grpSpPr>
        <p:grpSp>
          <p:nvGrpSpPr>
            <p:cNvPr id="73" name="Group 7"/>
            <p:cNvGrpSpPr>
              <a:grpSpLocks/>
            </p:cNvGrpSpPr>
            <p:nvPr/>
          </p:nvGrpSpPr>
          <p:grpSpPr bwMode="auto">
            <a:xfrm>
              <a:off x="144" y="1776"/>
              <a:ext cx="5184" cy="330"/>
              <a:chOff x="192" y="2496"/>
              <a:chExt cx="5184" cy="330"/>
            </a:xfrm>
          </p:grpSpPr>
          <p:grpSp>
            <p:nvGrpSpPr>
              <p:cNvPr id="80" name="Group 8"/>
              <p:cNvGrpSpPr>
                <a:grpSpLocks/>
              </p:cNvGrpSpPr>
              <p:nvPr/>
            </p:nvGrpSpPr>
            <p:grpSpPr bwMode="auto">
              <a:xfrm>
                <a:off x="623" y="2496"/>
                <a:ext cx="4449" cy="330"/>
                <a:chOff x="623" y="2496"/>
                <a:chExt cx="4449" cy="330"/>
              </a:xfrm>
            </p:grpSpPr>
            <p:sp>
              <p:nvSpPr>
                <p:cNvPr id="8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23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chemeClr val="bg1">
                          <a:lumMod val="65000"/>
                        </a:schemeClr>
                      </a:solidFill>
                      <a:latin typeface="Courier New" pitchFamily="49" charset="0"/>
                    </a:rPr>
                    <a:t>0</a:t>
                  </a:r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88" y="2496"/>
                  <a:ext cx="252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chemeClr val="bg1">
                          <a:lumMod val="65000"/>
                        </a:schemeClr>
                      </a:solidFill>
                      <a:latin typeface="Courier New" pitchFamily="49" charset="0"/>
                    </a:rPr>
                    <a:t>0</a:t>
                  </a:r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8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2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006600"/>
                      </a:solidFill>
                      <a:latin typeface="Courier New" pitchFamily="49" charset="0"/>
                    </a:rPr>
                    <a:t>rt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018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C00000"/>
                      </a:solidFill>
                      <a:latin typeface="Courier New" pitchFamily="49" charset="0"/>
                    </a:rPr>
                    <a:t>rd</a:t>
                  </a:r>
                  <a:endParaRPr lang="en-US" sz="2800" dirty="0">
                    <a:solidFill>
                      <a:srgbClr val="C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685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XX</a:t>
                  </a:r>
                  <a:endParaRPr lang="en-US" sz="2800" dirty="0">
                    <a:solidFill>
                      <a:srgbClr val="00206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613" y="2496"/>
                  <a:ext cx="793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002060"/>
                      </a:solidFill>
                      <a:latin typeface="Courier New" pitchFamily="49" charset="0"/>
                    </a:rPr>
                    <a:t>shamt</a:t>
                  </a:r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81" name="Rectangle 15"/>
              <p:cNvSpPr>
                <a:spLocks noChangeArrowheads="1"/>
              </p:cNvSpPr>
              <p:nvPr/>
            </p:nvSpPr>
            <p:spPr bwMode="auto">
              <a:xfrm>
                <a:off x="192" y="2496"/>
                <a:ext cx="5184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16"/>
              <p:cNvSpPr>
                <a:spLocks noChangeShapeType="1"/>
              </p:cNvSpPr>
              <p:nvPr/>
            </p:nvSpPr>
            <p:spPr bwMode="auto">
              <a:xfrm>
                <a:off x="1151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17"/>
              <p:cNvSpPr>
                <a:spLocks noChangeShapeType="1"/>
              </p:cNvSpPr>
              <p:nvPr/>
            </p:nvSpPr>
            <p:spPr bwMode="auto">
              <a:xfrm>
                <a:off x="1967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8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9"/>
              <p:cNvSpPr>
                <a:spLocks noChangeShapeType="1"/>
              </p:cNvSpPr>
              <p:nvPr/>
            </p:nvSpPr>
            <p:spPr bwMode="auto">
              <a:xfrm>
                <a:off x="3600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20"/>
              <p:cNvSpPr>
                <a:spLocks noChangeShapeType="1"/>
              </p:cNvSpPr>
              <p:nvPr/>
            </p:nvSpPr>
            <p:spPr bwMode="auto">
              <a:xfrm>
                <a:off x="4416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334" y="1554"/>
              <a:ext cx="6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opcode</a:t>
              </a:r>
            </a:p>
          </p:txBody>
        </p:sp>
        <p:sp>
          <p:nvSpPr>
            <p:cNvPr id="75" name="Text Box 22"/>
            <p:cNvSpPr txBox="1">
              <a:spLocks noChangeArrowheads="1"/>
            </p:cNvSpPr>
            <p:nvPr/>
          </p:nvSpPr>
          <p:spPr bwMode="auto">
            <a:xfrm>
              <a:off x="1372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rs</a:t>
              </a:r>
            </a:p>
          </p:txBody>
        </p:sp>
        <p:sp>
          <p:nvSpPr>
            <p:cNvPr id="76" name="Text Box 23"/>
            <p:cNvSpPr txBox="1">
              <a:spLocks noChangeArrowheads="1"/>
            </p:cNvSpPr>
            <p:nvPr/>
          </p:nvSpPr>
          <p:spPr bwMode="auto">
            <a:xfrm>
              <a:off x="2226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rt</a:t>
              </a:r>
            </a:p>
          </p:txBody>
        </p:sp>
        <p:sp>
          <p:nvSpPr>
            <p:cNvPr id="77" name="Text Box 24"/>
            <p:cNvSpPr txBox="1">
              <a:spLocks noChangeArrowheads="1"/>
            </p:cNvSpPr>
            <p:nvPr/>
          </p:nvSpPr>
          <p:spPr bwMode="auto">
            <a:xfrm>
              <a:off x="2964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rd</a:t>
              </a:r>
            </a:p>
          </p:txBody>
        </p:sp>
        <p:sp>
          <p:nvSpPr>
            <p:cNvPr id="78" name="Text Box 25"/>
            <p:cNvSpPr txBox="1">
              <a:spLocks noChangeArrowheads="1"/>
            </p:cNvSpPr>
            <p:nvPr/>
          </p:nvSpPr>
          <p:spPr bwMode="auto">
            <a:xfrm>
              <a:off x="3609" y="1554"/>
              <a:ext cx="59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>
                  <a:latin typeface="Courier New" pitchFamily="49" charset="0"/>
                </a:rPr>
                <a:t>shamt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79" name="Text Box 26"/>
            <p:cNvSpPr txBox="1">
              <a:spLocks noChangeArrowheads="1"/>
            </p:cNvSpPr>
            <p:nvPr/>
          </p:nvSpPr>
          <p:spPr bwMode="auto">
            <a:xfrm>
              <a:off x="4474" y="1554"/>
              <a:ext cx="59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funct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133605" y="3732046"/>
            <a:ext cx="4872039" cy="990600"/>
            <a:chOff x="838200" y="1752600"/>
            <a:chExt cx="4872039" cy="990600"/>
          </a:xfrm>
        </p:grpSpPr>
        <p:sp>
          <p:nvSpPr>
            <p:cNvPr id="94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872038" cy="6095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</a:rPr>
                <a:t>shift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C00000"/>
                  </a:solidFill>
                  <a:latin typeface="Courier New" pitchFamily="49" charset="0"/>
                </a:rPr>
                <a:t>rd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</a:rPr>
                <a:t>rt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 err="1">
                  <a:latin typeface="Courier New" pitchFamily="49" charset="0"/>
                </a:rPr>
                <a:t>shamt</a:t>
              </a:r>
              <a:endParaRPr lang="en-US" sz="2800" dirty="0"/>
            </a:p>
          </p:txBody>
        </p:sp>
        <p:sp>
          <p:nvSpPr>
            <p:cNvPr id="95" name="Snip Single Corner Rectangle 94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sp>
        <p:nvSpPr>
          <p:cNvPr id="96" name="Folded Corner 95"/>
          <p:cNvSpPr/>
          <p:nvPr/>
        </p:nvSpPr>
        <p:spPr>
          <a:xfrm>
            <a:off x="7106098" y="3669014"/>
            <a:ext cx="3028507" cy="105363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opcode</a:t>
            </a:r>
            <a:r>
              <a:rPr lang="en-US" sz="1600" dirty="0">
                <a:solidFill>
                  <a:schemeClr val="tx1"/>
                </a:solidFill>
              </a:rPr>
              <a:t> is always 0</a:t>
            </a:r>
          </a:p>
          <a:p>
            <a:pPr algn="just"/>
            <a:r>
              <a:rPr lang="en-US" sz="1600" b="1" dirty="0" err="1">
                <a:solidFill>
                  <a:srgbClr val="006600"/>
                </a:solidFill>
                <a:latin typeface="Courier New" pitchFamily="49" charset="0"/>
              </a:rPr>
              <a:t>rs</a:t>
            </a:r>
            <a:r>
              <a:rPr lang="en-US" sz="1600" dirty="0">
                <a:solidFill>
                  <a:schemeClr val="tx1"/>
                </a:solidFill>
              </a:rPr>
              <a:t> is always 0</a:t>
            </a:r>
          </a:p>
          <a:p>
            <a:pPr algn="just"/>
            <a:r>
              <a:rPr lang="en-US" sz="1600" b="1" dirty="0">
                <a:solidFill>
                  <a:srgbClr val="660066"/>
                </a:solidFill>
                <a:latin typeface="Courier New" pitchFamily="49" charset="0"/>
              </a:rPr>
              <a:t>shift</a:t>
            </a:r>
            <a:r>
              <a:rPr lang="en-US" sz="1600" dirty="0">
                <a:solidFill>
                  <a:schemeClr val="tx1"/>
                </a:solidFill>
              </a:rPr>
              <a:t> is shift operation</a:t>
            </a:r>
          </a:p>
        </p:txBody>
      </p:sp>
    </p:spTree>
    <p:extLst>
      <p:ext uri="{BB962C8B-B14F-4D97-AF65-F5344CB8AC3E}">
        <p14:creationId xmlns:p14="http://schemas.microsoft.com/office/powerpoint/2010/main" val="124766992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 I-format (1/4)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981200" y="1234163"/>
            <a:ext cx="8382000" cy="4785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What about instructions with immediate values?</a:t>
            </a:r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5-bit </a:t>
            </a:r>
            <a:r>
              <a:rPr lang="en-US" sz="2400" b="1" dirty="0" err="1">
                <a:solidFill>
                  <a:srgbClr val="002060"/>
                </a:solidFill>
                <a:latin typeface="Courier New" pitchFamily="49" charset="0"/>
              </a:rPr>
              <a:t>shamt</a:t>
            </a:r>
            <a:r>
              <a:rPr lang="en-US" sz="2400" dirty="0"/>
              <a:t> field can only represent </a:t>
            </a:r>
            <a:r>
              <a:rPr lang="en-US" sz="2400" b="1" dirty="0"/>
              <a:t>0 to 31</a:t>
            </a:r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err="1"/>
              <a:t>Immediates</a:t>
            </a:r>
            <a:r>
              <a:rPr lang="en-US" sz="2400" dirty="0"/>
              <a:t> may be much larger than this</a:t>
            </a:r>
          </a:p>
          <a:p>
            <a:pPr marL="898525" lvl="2" indent="-2730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e.g. 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400" dirty="0"/>
              <a:t>, 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400" dirty="0"/>
              <a:t> instructions require bigger offset</a:t>
            </a:r>
          </a:p>
          <a:p>
            <a:pPr marL="274320" lvl="1" indent="0" fontAlgn="auto">
              <a:spcAft>
                <a:spcPts val="0"/>
              </a:spcAft>
              <a:buNone/>
            </a:pPr>
            <a:endParaRPr lang="en-US" sz="2400" dirty="0"/>
          </a:p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00"/>
                </a:solidFill>
              </a:rPr>
              <a:t>Compromise: </a:t>
            </a:r>
            <a:r>
              <a:rPr lang="en-US" sz="2800" dirty="0"/>
              <a:t>Define a new instruction format partially consistent with R-format:</a:t>
            </a:r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If instruction has immediate, then it uses at most 2 registers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4277832" y="5189471"/>
            <a:ext cx="5220128" cy="1540938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The reason why we want to keep some fields in the same position (e.g., </a:t>
            </a:r>
            <a:r>
              <a:rPr lang="en-US" sz="1600" b="1" dirty="0">
                <a:solidFill>
                  <a:srgbClr val="660066"/>
                </a:solidFill>
                <a:latin typeface="Courier New" pitchFamily="49" charset="0"/>
              </a:rPr>
              <a:t>opcode</a:t>
            </a:r>
            <a:r>
              <a:rPr lang="en-US" sz="1600" dirty="0">
                <a:solidFill>
                  <a:schemeClr val="tx1"/>
                </a:solidFill>
              </a:rPr>
              <a:t>) is that by looking at the </a:t>
            </a:r>
            <a:r>
              <a:rPr lang="en-US" sz="1600" i="1" u="sng" dirty="0">
                <a:solidFill>
                  <a:schemeClr val="tx1"/>
                </a:solidFill>
              </a:rPr>
              <a:t>binary</a:t>
            </a:r>
            <a:r>
              <a:rPr lang="en-US" sz="1600" dirty="0">
                <a:solidFill>
                  <a:schemeClr val="tx1"/>
                </a:solidFill>
              </a:rPr>
              <a:t>, we can quickly identify the instruction format.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Also, we ensure that retrieving </a:t>
            </a:r>
            <a:r>
              <a:rPr lang="en-US" sz="1600" b="1" dirty="0" err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rs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rt</a:t>
            </a:r>
            <a:r>
              <a:rPr lang="en-US" sz="1600" dirty="0">
                <a:solidFill>
                  <a:schemeClr val="tx1"/>
                </a:solidFill>
              </a:rPr>
              <a:t> will be consistent across R-format and I-format.</a:t>
            </a:r>
          </a:p>
        </p:txBody>
      </p:sp>
    </p:spTree>
    <p:extLst>
      <p:ext uri="{BB962C8B-B14F-4D97-AF65-F5344CB8AC3E}">
        <p14:creationId xmlns:p14="http://schemas.microsoft.com/office/powerpoint/2010/main" val="280278927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 I-format (2/4)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81200" y="1474515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Define fields with the following number of bits each: 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6 + 5 + 5 + 16 = 32 bits</a:t>
            </a:r>
            <a:endParaRPr lang="en-US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981200" y="3063495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Again, each field has a name:</a:t>
            </a: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1981200" y="4446315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Only one field is inconsistent with R-format. </a:t>
            </a:r>
          </a:p>
          <a:p>
            <a:pPr marL="625475" lvl="1" indent="-282575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opcode</a:t>
            </a:r>
            <a:r>
              <a:rPr lang="en-US" sz="2000" dirty="0"/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rs</a:t>
            </a:r>
            <a:r>
              <a:rPr lang="en-US" sz="2000" dirty="0"/>
              <a:t>, and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rt</a:t>
            </a:r>
            <a:r>
              <a:rPr lang="en-US" sz="2000" dirty="0"/>
              <a:t> are still in the same locations.</a:t>
            </a:r>
          </a:p>
        </p:txBody>
      </p: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2133600" y="2388916"/>
            <a:ext cx="8153400" cy="827088"/>
            <a:chOff x="432" y="3120"/>
            <a:chExt cx="5136" cy="521"/>
          </a:xfrm>
        </p:grpSpPr>
        <p:grpSp>
          <p:nvGrpSpPr>
            <p:cNvPr id="16" name="Group 35"/>
            <p:cNvGrpSpPr>
              <a:grpSpLocks/>
            </p:cNvGrpSpPr>
            <p:nvPr/>
          </p:nvGrpSpPr>
          <p:grpSpPr bwMode="auto">
            <a:xfrm>
              <a:off x="835" y="3120"/>
              <a:ext cx="4311" cy="327"/>
              <a:chOff x="623" y="2496"/>
              <a:chExt cx="4311" cy="327"/>
            </a:xfrm>
          </p:grpSpPr>
          <p:sp>
            <p:nvSpPr>
              <p:cNvPr id="26" name="Text Box 36"/>
              <p:cNvSpPr txBox="1">
                <a:spLocks noChangeArrowheads="1"/>
              </p:cNvSpPr>
              <p:nvPr/>
            </p:nvSpPr>
            <p:spPr bwMode="auto">
              <a:xfrm>
                <a:off x="623" y="249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b="1" dirty="0">
                    <a:solidFill>
                      <a:srgbClr val="660066"/>
                    </a:solidFill>
                    <a:latin typeface="Courier New" pitchFamily="49" charset="0"/>
                  </a:rPr>
                  <a:t>6</a:t>
                </a:r>
                <a:endParaRPr lang="en-US" sz="2800" dirty="0">
                  <a:solidFill>
                    <a:srgbClr val="660066"/>
                  </a:solidFill>
                  <a:latin typeface="Helvetica" pitchFamily="34" charset="0"/>
                </a:endParaRPr>
              </a:p>
            </p:txBody>
          </p:sp>
          <p:sp>
            <p:nvSpPr>
              <p:cNvPr id="27" name="Text Box 37"/>
              <p:cNvSpPr txBox="1">
                <a:spLocks noChangeArrowheads="1"/>
              </p:cNvSpPr>
              <p:nvPr/>
            </p:nvSpPr>
            <p:spPr bwMode="auto">
              <a:xfrm>
                <a:off x="1488" y="249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b="1" dirty="0">
                    <a:solidFill>
                      <a:srgbClr val="006600"/>
                    </a:solidFill>
                    <a:latin typeface="Courier New" pitchFamily="49" charset="0"/>
                  </a:rPr>
                  <a:t>5</a:t>
                </a:r>
                <a:endParaRPr lang="en-US" sz="2800" dirty="0">
                  <a:solidFill>
                    <a:srgbClr val="0066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8" name="Text Box 38"/>
              <p:cNvSpPr txBox="1">
                <a:spLocks noChangeArrowheads="1"/>
              </p:cNvSpPr>
              <p:nvPr/>
            </p:nvSpPr>
            <p:spPr bwMode="auto">
              <a:xfrm>
                <a:off x="2287" y="249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b="1" dirty="0">
                    <a:solidFill>
                      <a:srgbClr val="C00000"/>
                    </a:solidFill>
                    <a:latin typeface="Courier New" pitchFamily="49" charset="0"/>
                  </a:rPr>
                  <a:t>5</a:t>
                </a:r>
                <a:endParaRPr lang="en-US" sz="2800" dirty="0">
                  <a:solidFill>
                    <a:srgbClr val="C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9" name="Text Box 39"/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000">
                  <a:solidFill>
                    <a:schemeClr val="accent1"/>
                  </a:solidFill>
                  <a:latin typeface="Helvetica" pitchFamily="34" charset="0"/>
                </a:endParaRPr>
              </a:p>
            </p:txBody>
          </p:sp>
          <p:sp>
            <p:nvSpPr>
              <p:cNvPr id="30" name="Text Box 40"/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000">
                  <a:solidFill>
                    <a:schemeClr val="accent1"/>
                  </a:solidFill>
                  <a:latin typeface="Helvetica" pitchFamily="34" charset="0"/>
                </a:endParaRPr>
              </a:p>
            </p:txBody>
          </p:sp>
          <p:sp>
            <p:nvSpPr>
              <p:cNvPr id="31" name="Text Box 41"/>
              <p:cNvSpPr txBox="1">
                <a:spLocks noChangeArrowheads="1"/>
              </p:cNvSpPr>
              <p:nvPr/>
            </p:nvSpPr>
            <p:spPr bwMode="auto">
              <a:xfrm>
                <a:off x="3818" y="2496"/>
                <a:ext cx="385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b="1" dirty="0">
                    <a:solidFill>
                      <a:srgbClr val="002060"/>
                    </a:solidFill>
                    <a:latin typeface="Courier New" pitchFamily="49" charset="0"/>
                  </a:rPr>
                  <a:t>16</a:t>
                </a:r>
                <a:endParaRPr lang="en-US" sz="2800" dirty="0">
                  <a:solidFill>
                    <a:srgbClr val="002060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43"/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44"/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45"/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46"/>
            <p:cNvSpPr txBox="1">
              <a:spLocks noChangeArrowheads="1"/>
            </p:cNvSpPr>
            <p:nvPr/>
          </p:nvSpPr>
          <p:spPr bwMode="auto">
            <a:xfrm>
              <a:off x="528" y="3408"/>
              <a:ext cx="11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b="1">
                <a:latin typeface="Helvetica" pitchFamily="34" charset="0"/>
              </a:endParaRPr>
            </a:p>
          </p:txBody>
        </p:sp>
        <p:sp>
          <p:nvSpPr>
            <p:cNvPr id="23" name="Text Box 47"/>
            <p:cNvSpPr txBox="1">
              <a:spLocks noChangeArrowheads="1"/>
            </p:cNvSpPr>
            <p:nvPr/>
          </p:nvSpPr>
          <p:spPr bwMode="auto">
            <a:xfrm>
              <a:off x="1440" y="3408"/>
              <a:ext cx="11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b="1">
                <a:latin typeface="Helvetica" pitchFamily="34" charset="0"/>
              </a:endParaRPr>
            </a:p>
          </p:txBody>
        </p:sp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2208" y="3408"/>
              <a:ext cx="11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b="1">
                <a:latin typeface="Helvetica" pitchFamily="34" charset="0"/>
              </a:endParaRPr>
            </a:p>
          </p:txBody>
        </p:sp>
        <p:sp>
          <p:nvSpPr>
            <p:cNvPr id="25" name="Text Box 49"/>
            <p:cNvSpPr txBox="1">
              <a:spLocks noChangeArrowheads="1"/>
            </p:cNvSpPr>
            <p:nvPr/>
          </p:nvSpPr>
          <p:spPr bwMode="auto">
            <a:xfrm>
              <a:off x="3840" y="3408"/>
              <a:ext cx="11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b="1">
                <a:latin typeface="Helvetica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33600" y="3684315"/>
            <a:ext cx="8229600" cy="457200"/>
            <a:chOff x="457200" y="3429000"/>
            <a:chExt cx="8229600" cy="457200"/>
          </a:xfrm>
        </p:grpSpPr>
        <p:sp>
          <p:nvSpPr>
            <p:cNvPr id="33" name="Rectangle 32"/>
            <p:cNvSpPr/>
            <p:nvPr/>
          </p:nvSpPr>
          <p:spPr>
            <a:xfrm>
              <a:off x="457200" y="3429000"/>
              <a:ext cx="1524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opcode</a:t>
              </a:r>
              <a:endParaRPr lang="en-SG" sz="28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812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  <a:cs typeface="Courier New" pitchFamily="49" charset="0"/>
                </a:rPr>
                <a:t>rs</a:t>
              </a:r>
              <a:endParaRPr lang="en-SG" sz="28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766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rt</a:t>
              </a:r>
              <a:endParaRPr lang="en-SG" sz="2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572000" y="3429000"/>
              <a:ext cx="411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  <a:cs typeface="Courier New" pitchFamily="49" charset="0"/>
                </a:rPr>
                <a:t>immediate</a:t>
              </a:r>
              <a:endParaRPr lang="en-SG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37" name="Folded Corner 36"/>
          <p:cNvSpPr/>
          <p:nvPr/>
        </p:nvSpPr>
        <p:spPr>
          <a:xfrm>
            <a:off x="6561588" y="5383485"/>
            <a:ext cx="5220128" cy="105363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We merge </a:t>
            </a:r>
            <a:r>
              <a:rPr lang="en-US" sz="1600" b="1" dirty="0" err="1">
                <a:solidFill>
                  <a:srgbClr val="C00000"/>
                </a:solidFill>
                <a:latin typeface="Courier New" pitchFamily="49" charset="0"/>
              </a:rPr>
              <a:t>rd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Courier New" pitchFamily="49" charset="0"/>
              </a:rPr>
              <a:t>shamt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b="1" dirty="0" err="1">
                <a:solidFill>
                  <a:srgbClr val="002060"/>
                </a:solidFill>
                <a:latin typeface="Courier New" pitchFamily="49" charset="0"/>
              </a:rPr>
              <a:t>funct</a:t>
            </a:r>
            <a:r>
              <a:rPr lang="en-US" sz="1600" dirty="0">
                <a:solidFill>
                  <a:schemeClr val="tx1"/>
                </a:solidFill>
              </a:rPr>
              <a:t> to form a 16-bit field used for a constant value (</a:t>
            </a:r>
            <a:r>
              <a:rPr lang="en-US" sz="16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immediate</a:t>
            </a:r>
            <a:r>
              <a:rPr lang="en-US" sz="1600" dirty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That is, 5 + 5 + 6 = 16 bits.  Just nice!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3A428D-3BA9-42CD-AD05-2B51E249D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708" y="5680377"/>
            <a:ext cx="458038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90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 I-format (3/4)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234159"/>
            <a:ext cx="8305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660066"/>
                </a:solidFill>
                <a:latin typeface="Courier New" pitchFamily="49" charset="0"/>
              </a:rPr>
              <a:t>opcode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Since there is no </a:t>
            </a:r>
            <a:r>
              <a:rPr lang="en-US" sz="2400" b="1" dirty="0" err="1">
                <a:latin typeface="Courier New" pitchFamily="49" charset="0"/>
              </a:rPr>
              <a:t>funct</a:t>
            </a:r>
            <a:r>
              <a:rPr lang="en-US" sz="2400" dirty="0"/>
              <a:t> field, </a:t>
            </a:r>
            <a:r>
              <a:rPr lang="en-US" sz="2400" b="1" dirty="0">
                <a:latin typeface="Courier New" pitchFamily="49" charset="0"/>
              </a:rPr>
              <a:t>opcode</a:t>
            </a:r>
            <a:r>
              <a:rPr lang="en-US" sz="2400" dirty="0"/>
              <a:t> uniquely specifies an instruction</a:t>
            </a:r>
          </a:p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006600"/>
                </a:solidFill>
                <a:latin typeface="Courier New" pitchFamily="49" charset="0"/>
              </a:rPr>
              <a:t>rs</a:t>
            </a:r>
            <a:endParaRPr lang="en-US" sz="2800" b="1" dirty="0">
              <a:solidFill>
                <a:srgbClr val="006600"/>
              </a:solidFill>
              <a:latin typeface="Courier New" pitchFamily="49" charset="0"/>
            </a:endParaRP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specifies the source register operand (if any)</a:t>
            </a:r>
          </a:p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00000"/>
                </a:solidFill>
                <a:latin typeface="Courier New" pitchFamily="49" charset="0"/>
              </a:rPr>
              <a:t>rt</a:t>
            </a:r>
            <a:endParaRPr lang="en-US" sz="2800" b="1" dirty="0">
              <a:solidFill>
                <a:srgbClr val="C00000"/>
              </a:solidFill>
              <a:latin typeface="Courier New" pitchFamily="49" charset="0"/>
            </a:endParaRP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specifies register to receive result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</a:rPr>
              <a:t>note the difference from R-format instructions</a:t>
            </a:r>
          </a:p>
          <a:p>
            <a:pPr lvl="1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C00000"/>
              </a:solidFill>
            </a:endParaRPr>
          </a:p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Continue on next slide……</a:t>
            </a:r>
          </a:p>
        </p:txBody>
      </p:sp>
    </p:spTree>
    <p:extLst>
      <p:ext uri="{BB962C8B-B14F-4D97-AF65-F5344CB8AC3E}">
        <p14:creationId xmlns:p14="http://schemas.microsoft.com/office/powerpoint/2010/main" val="376420310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 I-format (4/4)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474519"/>
            <a:ext cx="8305800" cy="446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immediate</a:t>
            </a:r>
            <a:r>
              <a:rPr lang="en-US" sz="2800" dirty="0"/>
              <a:t>:</a:t>
            </a:r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Treated as a </a:t>
            </a:r>
            <a:r>
              <a:rPr lang="en-US" sz="2400" b="1" i="1" dirty="0"/>
              <a:t>signed integer</a:t>
            </a:r>
          </a:p>
          <a:p>
            <a:pPr marL="899795" lvl="2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b="1" i="1" u="sng" dirty="0"/>
              <a:t>Except</a:t>
            </a:r>
            <a:r>
              <a:rPr lang="en-US" sz="2200" dirty="0"/>
              <a:t> for bitwise operations (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  <a:sym typeface="Wingdings" pitchFamily="2" charset="2"/>
              </a:rPr>
              <a:t>andi</a:t>
            </a:r>
            <a:r>
              <a:rPr lang="en-US" sz="2000" b="1" dirty="0"/>
              <a:t>,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  <a:sym typeface="Wingdings" pitchFamily="2" charset="2"/>
              </a:rPr>
              <a:t>ori</a:t>
            </a:r>
            <a:r>
              <a:rPr lang="en-US" sz="2000" b="1" dirty="0"/>
              <a:t>,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  <a:sym typeface="Wingdings" pitchFamily="2" charset="2"/>
              </a:rPr>
              <a:t>xori</a:t>
            </a:r>
            <a:r>
              <a:rPr lang="en-US" sz="2200" dirty="0"/>
              <a:t>)</a:t>
            </a:r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16 bits </a:t>
            </a:r>
            <a:r>
              <a:rPr lang="en-US" sz="2400" dirty="0">
                <a:sym typeface="Wingdings" pitchFamily="2" charset="2"/>
              </a:rPr>
              <a:t> can be used to represent a constant up to 2</a:t>
            </a:r>
            <a:r>
              <a:rPr lang="en-US" sz="2400" baseline="50000" dirty="0">
                <a:sym typeface="Wingdings" pitchFamily="2" charset="2"/>
              </a:rPr>
              <a:t>16</a:t>
            </a:r>
            <a:r>
              <a:rPr lang="en-US" sz="2400" dirty="0">
                <a:sym typeface="Wingdings" pitchFamily="2" charset="2"/>
              </a:rPr>
              <a:t> different values</a:t>
            </a:r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ym typeface="Wingdings" pitchFamily="2" charset="2"/>
              </a:rPr>
              <a:t>Large enough to handle:</a:t>
            </a:r>
          </a:p>
          <a:p>
            <a:pPr marL="990600" lvl="2" indent="-36512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ym typeface="Wingdings" pitchFamily="2" charset="2"/>
              </a:rPr>
              <a:t>The offset in a typical 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  <a:sym typeface="Wingdings" pitchFamily="2" charset="2"/>
              </a:rPr>
              <a:t>lw</a:t>
            </a:r>
            <a:r>
              <a:rPr lang="en-US" sz="2000" dirty="0">
                <a:sym typeface="Wingdings" pitchFamily="2" charset="2"/>
              </a:rPr>
              <a:t> or 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  <a:sym typeface="Wingdings" pitchFamily="2" charset="2"/>
              </a:rPr>
              <a:t>sw</a:t>
            </a:r>
            <a:endParaRPr lang="en-US" sz="2000" dirty="0">
              <a:sym typeface="Wingdings" pitchFamily="2" charset="2"/>
            </a:endParaRPr>
          </a:p>
          <a:p>
            <a:pPr marL="990600" lvl="2" indent="-36512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ym typeface="Wingdings" pitchFamily="2" charset="2"/>
              </a:rPr>
              <a:t>Most of the </a:t>
            </a:r>
            <a:r>
              <a:rPr lang="en-US" sz="2000" dirty="0"/>
              <a:t>values used in the 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  <a:sym typeface="Wingdings" pitchFamily="2" charset="2"/>
              </a:rPr>
              <a:t>addi</a:t>
            </a:r>
            <a:r>
              <a:rPr lang="en-US" sz="2000" b="1" dirty="0">
                <a:latin typeface="+mj-lt"/>
              </a:rPr>
              <a:t>,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  <a:sym typeface="Wingdings" pitchFamily="2" charset="2"/>
              </a:rPr>
              <a:t>slti</a:t>
            </a:r>
            <a:r>
              <a:rPr lang="en-US" sz="2000" dirty="0"/>
              <a:t> instructions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4277832" y="5039837"/>
            <a:ext cx="5220128" cy="1360967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This should answer why we </a:t>
            </a:r>
            <a:r>
              <a:rPr lang="en-US" sz="1600" b="1" i="1" u="sng" dirty="0">
                <a:solidFill>
                  <a:schemeClr val="tx1"/>
                </a:solidFill>
              </a:rPr>
              <a:t>cannot</a:t>
            </a:r>
            <a:r>
              <a:rPr lang="en-US" sz="1600" dirty="0">
                <a:solidFill>
                  <a:schemeClr val="tx1"/>
                </a:solidFill>
              </a:rPr>
              <a:t> put 32-bit constants in the instruction.  Because the instruction itself is only 32-bit wide.  So we can only use parts of it.  Plus, we still need to encode </a:t>
            </a:r>
            <a:r>
              <a:rPr lang="en-US" sz="1600" b="1" dirty="0">
                <a:solidFill>
                  <a:srgbClr val="660066"/>
                </a:solidFill>
                <a:latin typeface="Courier New" pitchFamily="49" charset="0"/>
              </a:rPr>
              <a:t>opcode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rs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rt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63549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6.1 I-format: Example (1/2)</a:t>
            </a:r>
            <a:endParaRPr lang="en-US" sz="3600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80360" y="1358536"/>
            <a:ext cx="5029200" cy="1295400"/>
            <a:chOff x="838200" y="1752600"/>
            <a:chExt cx="5029200" cy="129540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838200" y="2133601"/>
              <a:ext cx="5029200" cy="9143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 dirty="0">
                  <a:solidFill>
                    <a:srgbClr val="660066"/>
                  </a:solidFill>
                  <a:latin typeface="Courier New" pitchFamily="49" charset="0"/>
                </a:rPr>
                <a:t>  </a:t>
              </a:r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</a:rPr>
                <a:t>addi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$21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$22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</a:rPr>
                <a:t>-50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9" name="Snip Single Corner Rectangle 8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81704"/>
              </p:ext>
            </p:extLst>
          </p:nvPr>
        </p:nvGraphicFramePr>
        <p:xfrm>
          <a:off x="2194560" y="3034936"/>
          <a:ext cx="7848600" cy="2573384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I-Format Fields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Remarks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opcode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(textbook pg 94 - 101)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rs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22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(the only source register)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rt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21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(target</a:t>
                      </a:r>
                      <a:r>
                        <a:rPr lang="en-US" sz="2400" baseline="0" dirty="0"/>
                        <a:t> register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immediate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-50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(in base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AFBA50D-3218-449F-8B2E-FA3DA5A77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0507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09541485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382000" cy="990600"/>
          </a:xfrm>
        </p:spPr>
        <p:txBody>
          <a:bodyPr>
            <a:normAutofit fontScale="90000"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Lecture #9: MIPS Part 3: Instruction Formats</a:t>
            </a:r>
          </a:p>
        </p:txBody>
      </p:sp>
      <p:sp>
        <p:nvSpPr>
          <p:cNvPr id="14339" name="HighlightTextShape201406201824391195"/>
          <p:cNvSpPr>
            <a:spLocks noGrp="1" noChangeArrowheads="1"/>
          </p:cNvSpPr>
          <p:nvPr>
            <p:ph idx="1"/>
          </p:nvPr>
        </p:nvSpPr>
        <p:spPr>
          <a:xfrm>
            <a:off x="1942646" y="1371600"/>
            <a:ext cx="8420559" cy="5262880"/>
          </a:xfrm>
        </p:spPr>
        <p:txBody>
          <a:bodyPr>
            <a:normAutofit/>
          </a:bodyPr>
          <a:lstStyle/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Overview and Motivation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MIPS Encoding: Basics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MIPS Instruction Classification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MIPS Registers (Recap)</a:t>
            </a:r>
            <a:endParaRPr lang="en-GB" dirty="0"/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R-Format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5.1	R-Format: Example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5.2	Try It Yourself #1</a:t>
            </a:r>
            <a:endParaRPr lang="en-GB" sz="2800" dirty="0"/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 dirty="0"/>
              <a:t>Lecture #9: MIPS Part 3: Instruction Formats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40986F-DA7A-42ED-BA12-23E8E4706539}"/>
                  </a:ext>
                </a:extLst>
              </p14:cNvPr>
              <p14:cNvContentPartPr/>
              <p14:nvPr/>
            </p14:nvContentPartPr>
            <p14:xfrm>
              <a:off x="1492502" y="1218902"/>
              <a:ext cx="39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40986F-DA7A-42ED-BA12-23E8E47065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8182" y="1214582"/>
                <a:ext cx="126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8F39324-9BFF-47BF-B4E4-26EF005145D3}"/>
                  </a:ext>
                </a:extLst>
              </p14:cNvPr>
              <p14:cNvContentPartPr/>
              <p14:nvPr/>
            </p14:nvContentPartPr>
            <p14:xfrm>
              <a:off x="4424342" y="-12029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8F39324-9BFF-47BF-B4E4-26EF005145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20022" y="-12461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8B0CAB0-4466-49D0-B3C4-8B6E41D3F0AC}"/>
                  </a:ext>
                </a:extLst>
              </p14:cNvPr>
              <p14:cNvContentPartPr/>
              <p14:nvPr/>
            </p14:nvContentPartPr>
            <p14:xfrm>
              <a:off x="7767662" y="2826076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8B0CAB0-4466-49D0-B3C4-8B6E41D3F0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63342" y="282175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CF9F6A-3C8E-4812-81FA-73F60CA2C926}"/>
                  </a:ext>
                </a:extLst>
              </p14:cNvPr>
              <p14:cNvContentPartPr/>
              <p14:nvPr/>
            </p14:nvContentPartPr>
            <p14:xfrm>
              <a:off x="7924622" y="2918236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CF9F6A-3C8E-4812-81FA-73F60CA2C9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20302" y="291391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5187F00-5059-493F-A81A-EAF479098BB0}"/>
                  </a:ext>
                </a:extLst>
              </p14:cNvPr>
              <p14:cNvContentPartPr/>
              <p14:nvPr/>
            </p14:nvContentPartPr>
            <p14:xfrm>
              <a:off x="7980062" y="311263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5187F00-5059-493F-A81A-EAF479098BB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75742" y="3108316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860769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6.1 I-format: Example (2/2)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981199" y="5167711"/>
            <a:ext cx="7162800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Hexadecimal representation of instruction:</a:t>
            </a:r>
          </a:p>
          <a:p>
            <a:pPr>
              <a:spcBef>
                <a:spcPct val="20000"/>
              </a:spcBef>
            </a:pPr>
            <a:r>
              <a:rPr lang="en-US" sz="2400" b="1" dirty="0"/>
              <a:t> 		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 2 D 5 F </a:t>
            </a:r>
            <a:r>
              <a:rPr lang="en-US" sz="3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C E</a:t>
            </a:r>
            <a:r>
              <a:rPr lang="en-US" sz="3200" b="1" baseline="-250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16</a:t>
            </a:r>
          </a:p>
        </p:txBody>
      </p: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1981199" y="2632475"/>
            <a:ext cx="8229600" cy="1360488"/>
            <a:chOff x="240" y="1392"/>
            <a:chExt cx="5184" cy="857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40" y="1392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Field representation in decimal:</a:t>
              </a:r>
            </a:p>
          </p:txBody>
        </p: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288" y="1728"/>
              <a:ext cx="5136" cy="521"/>
              <a:chOff x="432" y="3120"/>
              <a:chExt cx="5136" cy="521"/>
            </a:xfrm>
          </p:grpSpPr>
          <p:grpSp>
            <p:nvGrpSpPr>
              <p:cNvPr id="12" name="Group 54"/>
              <p:cNvGrpSpPr>
                <a:grpSpLocks/>
              </p:cNvGrpSpPr>
              <p:nvPr/>
            </p:nvGrpSpPr>
            <p:grpSpPr bwMode="auto">
              <a:xfrm>
                <a:off x="835" y="3120"/>
                <a:ext cx="4311" cy="327"/>
                <a:chOff x="623" y="2496"/>
                <a:chExt cx="4311" cy="327"/>
              </a:xfrm>
            </p:grpSpPr>
            <p:sp>
              <p:nvSpPr>
                <p:cNvPr id="23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623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8</a:t>
                  </a:r>
                  <a:endParaRPr lang="en-US" sz="2800" dirty="0">
                    <a:solidFill>
                      <a:srgbClr val="660066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421" y="2496"/>
                  <a:ext cx="385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6600"/>
                      </a:solidFill>
                      <a:latin typeface="Courier New" pitchFamily="49" charset="0"/>
                    </a:rPr>
                    <a:t>22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220" y="2496"/>
                  <a:ext cx="385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C00000"/>
                      </a:solidFill>
                      <a:latin typeface="Courier New" pitchFamily="49" charset="0"/>
                    </a:rPr>
                    <a:t>21</a:t>
                  </a:r>
                  <a:endParaRPr lang="en-US" sz="2800" dirty="0">
                    <a:solidFill>
                      <a:srgbClr val="C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6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3153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7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818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8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750" y="2496"/>
                  <a:ext cx="519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-50</a:t>
                  </a:r>
                  <a:endParaRPr lang="en-US" sz="2800" dirty="0">
                    <a:solidFill>
                      <a:srgbClr val="002060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13" name="Rectangle 61"/>
              <p:cNvSpPr>
                <a:spLocks noChangeArrowheads="1"/>
              </p:cNvSpPr>
              <p:nvPr/>
            </p:nvSpPr>
            <p:spPr bwMode="auto">
              <a:xfrm>
                <a:off x="432" y="3120"/>
                <a:ext cx="5136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62"/>
              <p:cNvSpPr>
                <a:spLocks noChangeShapeType="1"/>
              </p:cNvSpPr>
              <p:nvPr/>
            </p:nvSpPr>
            <p:spPr bwMode="auto">
              <a:xfrm>
                <a:off x="1392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63"/>
              <p:cNvSpPr>
                <a:spLocks noChangeShapeType="1"/>
              </p:cNvSpPr>
              <p:nvPr/>
            </p:nvSpPr>
            <p:spPr bwMode="auto">
              <a:xfrm>
                <a:off x="2208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64"/>
              <p:cNvSpPr>
                <a:spLocks noChangeShapeType="1"/>
              </p:cNvSpPr>
              <p:nvPr/>
            </p:nvSpPr>
            <p:spPr bwMode="auto">
              <a:xfrm>
                <a:off x="2976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Text Box 65"/>
              <p:cNvSpPr txBox="1">
                <a:spLocks noChangeArrowheads="1"/>
              </p:cNvSpPr>
              <p:nvPr/>
            </p:nvSpPr>
            <p:spPr bwMode="auto">
              <a:xfrm>
                <a:off x="528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19" name="Text Box 66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20" name="Text Box 67"/>
              <p:cNvSpPr txBox="1">
                <a:spLocks noChangeArrowheads="1"/>
              </p:cNvSpPr>
              <p:nvPr/>
            </p:nvSpPr>
            <p:spPr bwMode="auto">
              <a:xfrm>
                <a:off x="2208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22" name="Text Box 68"/>
              <p:cNvSpPr txBox="1">
                <a:spLocks noChangeArrowheads="1"/>
              </p:cNvSpPr>
              <p:nvPr/>
            </p:nvSpPr>
            <p:spPr bwMode="auto">
              <a:xfrm>
                <a:off x="3840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</p:grp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1904999" y="3851675"/>
            <a:ext cx="8305800" cy="1360488"/>
            <a:chOff x="240" y="2304"/>
            <a:chExt cx="5232" cy="857"/>
          </a:xfrm>
        </p:grpSpPr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240" y="2304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Field representation in binary:</a:t>
              </a:r>
            </a:p>
          </p:txBody>
        </p:sp>
        <p:grpSp>
          <p:nvGrpSpPr>
            <p:cNvPr id="31" name="Group 70"/>
            <p:cNvGrpSpPr>
              <a:grpSpLocks/>
            </p:cNvGrpSpPr>
            <p:nvPr/>
          </p:nvGrpSpPr>
          <p:grpSpPr bwMode="auto">
            <a:xfrm>
              <a:off x="336" y="2640"/>
              <a:ext cx="5136" cy="521"/>
              <a:chOff x="432" y="3120"/>
              <a:chExt cx="5136" cy="521"/>
            </a:xfrm>
          </p:grpSpPr>
          <p:grpSp>
            <p:nvGrpSpPr>
              <p:cNvPr id="32" name="Group 71"/>
              <p:cNvGrpSpPr>
                <a:grpSpLocks/>
              </p:cNvGrpSpPr>
              <p:nvPr/>
            </p:nvGrpSpPr>
            <p:grpSpPr bwMode="auto">
              <a:xfrm>
                <a:off x="500" y="3120"/>
                <a:ext cx="4852" cy="327"/>
                <a:chOff x="288" y="2496"/>
                <a:chExt cx="4852" cy="327"/>
              </a:xfrm>
            </p:grpSpPr>
            <p:sp>
              <p:nvSpPr>
                <p:cNvPr id="41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88" y="2496"/>
                  <a:ext cx="92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001000</a:t>
                  </a:r>
                  <a:endParaRPr lang="en-US" sz="2800" dirty="0">
                    <a:solidFill>
                      <a:srgbClr val="660066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42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219" y="2496"/>
                  <a:ext cx="788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6600"/>
                      </a:solidFill>
                      <a:latin typeface="Courier New" pitchFamily="49" charset="0"/>
                    </a:rPr>
                    <a:t>10110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4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018" y="2496"/>
                  <a:ext cx="788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C00000"/>
                      </a:solidFill>
                      <a:latin typeface="Courier New" pitchFamily="49" charset="0"/>
                    </a:rPr>
                    <a:t>10101</a:t>
                  </a:r>
                  <a:endParaRPr lang="en-US" sz="2800" dirty="0">
                    <a:solidFill>
                      <a:srgbClr val="C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44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153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45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818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46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2880" y="2496"/>
                  <a:ext cx="226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1111111111001110</a:t>
                  </a:r>
                  <a:endParaRPr lang="en-US" sz="2800" dirty="0">
                    <a:solidFill>
                      <a:srgbClr val="002060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33" name="Rectangle 78"/>
              <p:cNvSpPr>
                <a:spLocks noChangeArrowheads="1"/>
              </p:cNvSpPr>
              <p:nvPr/>
            </p:nvSpPr>
            <p:spPr bwMode="auto">
              <a:xfrm>
                <a:off x="432" y="3120"/>
                <a:ext cx="5136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79"/>
              <p:cNvSpPr>
                <a:spLocks noChangeShapeType="1"/>
              </p:cNvSpPr>
              <p:nvPr/>
            </p:nvSpPr>
            <p:spPr bwMode="auto">
              <a:xfrm>
                <a:off x="1392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80"/>
              <p:cNvSpPr>
                <a:spLocks noChangeShapeType="1"/>
              </p:cNvSpPr>
              <p:nvPr/>
            </p:nvSpPr>
            <p:spPr bwMode="auto">
              <a:xfrm>
                <a:off x="2208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81"/>
              <p:cNvSpPr>
                <a:spLocks noChangeShapeType="1"/>
              </p:cNvSpPr>
              <p:nvPr/>
            </p:nvSpPr>
            <p:spPr bwMode="auto">
              <a:xfrm>
                <a:off x="2976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Text Box 82"/>
              <p:cNvSpPr txBox="1">
                <a:spLocks noChangeArrowheads="1"/>
              </p:cNvSpPr>
              <p:nvPr/>
            </p:nvSpPr>
            <p:spPr bwMode="auto">
              <a:xfrm>
                <a:off x="528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38" name="Text Box 8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39" name="Text Box 84"/>
              <p:cNvSpPr txBox="1">
                <a:spLocks noChangeArrowheads="1"/>
              </p:cNvSpPr>
              <p:nvPr/>
            </p:nvSpPr>
            <p:spPr bwMode="auto">
              <a:xfrm>
                <a:off x="2208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40" name="Text Box 85"/>
              <p:cNvSpPr txBox="1">
                <a:spLocks noChangeArrowheads="1"/>
              </p:cNvSpPr>
              <p:nvPr/>
            </p:nvSpPr>
            <p:spPr bwMode="auto">
              <a:xfrm>
                <a:off x="3840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2133599" y="1413274"/>
            <a:ext cx="5029200" cy="1066800"/>
            <a:chOff x="838200" y="1752600"/>
            <a:chExt cx="5029200" cy="1066800"/>
          </a:xfrm>
        </p:grpSpPr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838200" y="2133601"/>
              <a:ext cx="5029200" cy="6857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 dirty="0">
                  <a:solidFill>
                    <a:srgbClr val="660066"/>
                  </a:solidFill>
                  <a:latin typeface="Courier New" pitchFamily="49" charset="0"/>
                </a:rPr>
                <a:t>  </a:t>
              </a:r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</a:rPr>
                <a:t>addi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$21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$22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</a:rPr>
                <a:t>-50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49" name="Snip Single Corner Rectangle 48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CAE3CE2D-564A-49EA-BF1B-76FACA11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2943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65314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6.2 Try It Yourself #2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2057400" y="5178855"/>
            <a:ext cx="71628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Hexadecimal representation of instruction:</a:t>
            </a:r>
          </a:p>
          <a:p>
            <a:pPr>
              <a:spcBef>
                <a:spcPct val="20000"/>
              </a:spcBef>
            </a:pPr>
            <a:r>
              <a:rPr lang="en-US" sz="2400" b="1" dirty="0"/>
              <a:t> 		</a:t>
            </a:r>
            <a:endParaRPr lang="en-US" b="1" baseline="-25000" dirty="0">
              <a:solidFill>
                <a:srgbClr val="0000CC"/>
              </a:solidFill>
            </a:endParaRP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1676400" y="6400805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grpSp>
        <p:nvGrpSpPr>
          <p:cNvPr id="16" name="Group 83"/>
          <p:cNvGrpSpPr>
            <a:grpSpLocks/>
          </p:cNvGrpSpPr>
          <p:nvPr/>
        </p:nvGrpSpPr>
        <p:grpSpPr bwMode="auto">
          <a:xfrm>
            <a:off x="2057400" y="2588051"/>
            <a:ext cx="8229600" cy="1589088"/>
            <a:chOff x="240" y="1440"/>
            <a:chExt cx="5184" cy="1001"/>
          </a:xfrm>
        </p:grpSpPr>
        <p:sp>
          <p:nvSpPr>
            <p:cNvPr id="17" name="Text Box 46"/>
            <p:cNvSpPr txBox="1">
              <a:spLocks noChangeArrowheads="1"/>
            </p:cNvSpPr>
            <p:nvPr/>
          </p:nvSpPr>
          <p:spPr bwMode="auto">
            <a:xfrm>
              <a:off x="240" y="1440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Field representation in decimal:</a:t>
              </a:r>
            </a:p>
          </p:txBody>
        </p:sp>
        <p:grpSp>
          <p:nvGrpSpPr>
            <p:cNvPr id="24" name="Group 63"/>
            <p:cNvGrpSpPr>
              <a:grpSpLocks/>
            </p:cNvGrpSpPr>
            <p:nvPr/>
          </p:nvGrpSpPr>
          <p:grpSpPr bwMode="auto">
            <a:xfrm>
              <a:off x="288" y="1680"/>
              <a:ext cx="5136" cy="761"/>
              <a:chOff x="192" y="1680"/>
              <a:chExt cx="5136" cy="761"/>
            </a:xfrm>
          </p:grpSpPr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334" y="1680"/>
                <a:ext cx="692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opcode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/>
            </p:nvSpPr>
            <p:spPr bwMode="auto">
              <a:xfrm>
                <a:off x="1372" y="1680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rs</a:t>
                </a:r>
              </a:p>
            </p:txBody>
          </p:sp>
          <p:sp>
            <p:nvSpPr>
              <p:cNvPr id="27" name="Text Box 23"/>
              <p:cNvSpPr txBox="1">
                <a:spLocks noChangeArrowheads="1"/>
              </p:cNvSpPr>
              <p:nvPr/>
            </p:nvSpPr>
            <p:spPr bwMode="auto">
              <a:xfrm>
                <a:off x="2226" y="1680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 err="1">
                    <a:latin typeface="Courier New" pitchFamily="49" charset="0"/>
                  </a:rPr>
                  <a:t>rt</a:t>
                </a:r>
                <a:endParaRPr lang="en-US" sz="2000" b="1" dirty="0">
                  <a:latin typeface="Courier New" pitchFamily="49" charset="0"/>
                </a:endParaRPr>
              </a:p>
            </p:txBody>
          </p:sp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3408" y="1680"/>
                <a:ext cx="1200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immediate</a:t>
                </a:r>
              </a:p>
            </p:txBody>
          </p:sp>
          <p:grpSp>
            <p:nvGrpSpPr>
              <p:cNvPr id="29" name="Group 47"/>
              <p:cNvGrpSpPr>
                <a:grpSpLocks/>
              </p:cNvGrpSpPr>
              <p:nvPr/>
            </p:nvGrpSpPr>
            <p:grpSpPr bwMode="auto">
              <a:xfrm>
                <a:off x="192" y="1920"/>
                <a:ext cx="5136" cy="521"/>
                <a:chOff x="432" y="3120"/>
                <a:chExt cx="5136" cy="521"/>
              </a:xfrm>
            </p:grpSpPr>
            <p:grpSp>
              <p:nvGrpSpPr>
                <p:cNvPr id="30" name="Group 48"/>
                <p:cNvGrpSpPr>
                  <a:grpSpLocks/>
                </p:cNvGrpSpPr>
                <p:nvPr/>
              </p:nvGrpSpPr>
              <p:grpSpPr bwMode="auto">
                <a:xfrm>
                  <a:off x="3365" y="3170"/>
                  <a:ext cx="1781" cy="250"/>
                  <a:chOff x="3153" y="2546"/>
                  <a:chExt cx="1781" cy="250"/>
                </a:xfrm>
              </p:grpSpPr>
              <p:sp>
                <p:nvSpPr>
                  <p:cNvPr id="39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3" y="2546"/>
                    <a:ext cx="116" cy="25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endParaRPr lang="en-US" sz="2000">
                      <a:solidFill>
                        <a:schemeClr val="accent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40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18" y="2546"/>
                    <a:ext cx="116" cy="25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endParaRPr lang="en-US" sz="2000">
                      <a:solidFill>
                        <a:schemeClr val="accent1"/>
                      </a:solidFill>
                      <a:latin typeface="Helvetica" pitchFamily="34" charset="0"/>
                    </a:endParaRPr>
                  </a:p>
                </p:txBody>
              </p:sp>
            </p:grpSp>
            <p:sp>
              <p:nvSpPr>
                <p:cNvPr id="31" name="Rectangle 55"/>
                <p:cNvSpPr>
                  <a:spLocks noChangeArrowheads="1"/>
                </p:cNvSpPr>
                <p:nvPr/>
              </p:nvSpPr>
              <p:spPr bwMode="auto">
                <a:xfrm>
                  <a:off x="432" y="3120"/>
                  <a:ext cx="5136" cy="2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56"/>
                <p:cNvSpPr>
                  <a:spLocks noChangeShapeType="1"/>
                </p:cNvSpPr>
                <p:nvPr/>
              </p:nvSpPr>
              <p:spPr bwMode="auto">
                <a:xfrm>
                  <a:off x="1392" y="3120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57"/>
                <p:cNvSpPr>
                  <a:spLocks noChangeShapeType="1"/>
                </p:cNvSpPr>
                <p:nvPr/>
              </p:nvSpPr>
              <p:spPr bwMode="auto">
                <a:xfrm>
                  <a:off x="2208" y="3120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58"/>
                <p:cNvSpPr>
                  <a:spLocks noChangeShapeType="1"/>
                </p:cNvSpPr>
                <p:nvPr/>
              </p:nvSpPr>
              <p:spPr bwMode="auto">
                <a:xfrm>
                  <a:off x="2976" y="3120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528" y="3408"/>
                  <a:ext cx="116" cy="23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>
                    <a:latin typeface="Helvetica" pitchFamily="34" charset="0"/>
                  </a:endParaRPr>
                </a:p>
              </p:txBody>
            </p:sp>
            <p:sp>
              <p:nvSpPr>
                <p:cNvPr id="36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440" y="3408"/>
                  <a:ext cx="116" cy="23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>
                    <a:latin typeface="Helvetica" pitchFamily="34" charset="0"/>
                  </a:endParaRPr>
                </a:p>
              </p:txBody>
            </p:sp>
            <p:sp>
              <p:nvSpPr>
                <p:cNvPr id="37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208" y="3408"/>
                  <a:ext cx="116" cy="23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>
                    <a:latin typeface="Helvetica" pitchFamily="34" charset="0"/>
                  </a:endParaRPr>
                </a:p>
              </p:txBody>
            </p:sp>
            <p:sp>
              <p:nvSpPr>
                <p:cNvPr id="3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840" y="3408"/>
                  <a:ext cx="116" cy="23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>
                    <a:latin typeface="Helvetica" pitchFamily="34" charset="0"/>
                  </a:endParaRPr>
                </a:p>
              </p:txBody>
            </p:sp>
          </p:grpSp>
        </p:grpSp>
      </p:grpSp>
      <p:grpSp>
        <p:nvGrpSpPr>
          <p:cNvPr id="41" name="Group 65"/>
          <p:cNvGrpSpPr>
            <a:grpSpLocks/>
          </p:cNvGrpSpPr>
          <p:nvPr/>
        </p:nvGrpSpPr>
        <p:grpSpPr bwMode="auto">
          <a:xfrm>
            <a:off x="1981200" y="4035851"/>
            <a:ext cx="8305800" cy="1360488"/>
            <a:chOff x="240" y="2304"/>
            <a:chExt cx="5232" cy="857"/>
          </a:xfrm>
        </p:grpSpPr>
        <p:sp>
          <p:nvSpPr>
            <p:cNvPr id="42" name="Text Box 66"/>
            <p:cNvSpPr txBox="1">
              <a:spLocks noChangeArrowheads="1"/>
            </p:cNvSpPr>
            <p:nvPr/>
          </p:nvSpPr>
          <p:spPr bwMode="auto">
            <a:xfrm>
              <a:off x="240" y="2304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Field representation in binary:</a:t>
              </a:r>
            </a:p>
          </p:txBody>
        </p:sp>
        <p:grpSp>
          <p:nvGrpSpPr>
            <p:cNvPr id="43" name="Group 67"/>
            <p:cNvGrpSpPr>
              <a:grpSpLocks/>
            </p:cNvGrpSpPr>
            <p:nvPr/>
          </p:nvGrpSpPr>
          <p:grpSpPr bwMode="auto">
            <a:xfrm>
              <a:off x="336" y="2640"/>
              <a:ext cx="5136" cy="521"/>
              <a:chOff x="432" y="3120"/>
              <a:chExt cx="5136" cy="521"/>
            </a:xfrm>
          </p:grpSpPr>
          <p:grpSp>
            <p:nvGrpSpPr>
              <p:cNvPr id="44" name="Group 68"/>
              <p:cNvGrpSpPr>
                <a:grpSpLocks/>
              </p:cNvGrpSpPr>
              <p:nvPr/>
            </p:nvGrpSpPr>
            <p:grpSpPr bwMode="auto">
              <a:xfrm>
                <a:off x="902" y="3167"/>
                <a:ext cx="4244" cy="253"/>
                <a:chOff x="690" y="2543"/>
                <a:chExt cx="4244" cy="253"/>
              </a:xfrm>
            </p:grpSpPr>
            <p:sp>
              <p:nvSpPr>
                <p:cNvPr id="53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690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latin typeface="Helvetica" pitchFamily="34" charset="0"/>
                  </a:endParaRPr>
                </a:p>
              </p:txBody>
            </p:sp>
            <p:sp>
              <p:nvSpPr>
                <p:cNvPr id="5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555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5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354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6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153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7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818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52" y="2543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45" name="Rectangle 75"/>
              <p:cNvSpPr>
                <a:spLocks noChangeArrowheads="1"/>
              </p:cNvSpPr>
              <p:nvPr/>
            </p:nvSpPr>
            <p:spPr bwMode="auto">
              <a:xfrm>
                <a:off x="432" y="3120"/>
                <a:ext cx="5136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76"/>
              <p:cNvSpPr>
                <a:spLocks noChangeShapeType="1"/>
              </p:cNvSpPr>
              <p:nvPr/>
            </p:nvSpPr>
            <p:spPr bwMode="auto">
              <a:xfrm>
                <a:off x="1392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77"/>
              <p:cNvSpPr>
                <a:spLocks noChangeShapeType="1"/>
              </p:cNvSpPr>
              <p:nvPr/>
            </p:nvSpPr>
            <p:spPr bwMode="auto">
              <a:xfrm>
                <a:off x="2208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78"/>
              <p:cNvSpPr>
                <a:spLocks noChangeShapeType="1"/>
              </p:cNvSpPr>
              <p:nvPr/>
            </p:nvSpPr>
            <p:spPr bwMode="auto">
              <a:xfrm>
                <a:off x="2976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Text Box 79"/>
              <p:cNvSpPr txBox="1">
                <a:spLocks noChangeArrowheads="1"/>
              </p:cNvSpPr>
              <p:nvPr/>
            </p:nvSpPr>
            <p:spPr bwMode="auto">
              <a:xfrm>
                <a:off x="528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50" name="Text Box 80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51" name="Text Box 81"/>
              <p:cNvSpPr txBox="1">
                <a:spLocks noChangeArrowheads="1"/>
              </p:cNvSpPr>
              <p:nvPr/>
            </p:nvSpPr>
            <p:spPr bwMode="auto">
              <a:xfrm>
                <a:off x="2208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52" name="Text Box 82"/>
              <p:cNvSpPr txBox="1">
                <a:spLocks noChangeArrowheads="1"/>
              </p:cNvSpPr>
              <p:nvPr/>
            </p:nvSpPr>
            <p:spPr bwMode="auto">
              <a:xfrm>
                <a:off x="3840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2133600" y="1368850"/>
            <a:ext cx="5029200" cy="1066800"/>
            <a:chOff x="838200" y="1752600"/>
            <a:chExt cx="5029200" cy="1066800"/>
          </a:xfrm>
        </p:grpSpPr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838200" y="2133601"/>
              <a:ext cx="5029200" cy="6857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 dirty="0">
                  <a:solidFill>
                    <a:srgbClr val="660066"/>
                  </a:solidFill>
                  <a:latin typeface="Courier New" pitchFamily="49" charset="0"/>
                </a:rPr>
                <a:t>  </a:t>
              </a:r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</a:rPr>
                <a:t>lw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$9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</a:rPr>
                <a:t>12</a:t>
              </a:r>
              <a:r>
                <a:rPr lang="en-US" sz="2800" b="1" dirty="0">
                  <a:latin typeface="Courier New" pitchFamily="49" charset="0"/>
                </a:rPr>
                <a:t>(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$8</a:t>
              </a:r>
              <a:r>
                <a:rPr lang="en-US" sz="2800" b="1" dirty="0">
                  <a:latin typeface="Courier New" pitchFamily="49" charset="0"/>
                </a:rPr>
                <a:t>)</a:t>
              </a:r>
              <a:endParaRPr lang="en-US" sz="2800" dirty="0"/>
            </a:p>
          </p:txBody>
        </p:sp>
        <p:sp>
          <p:nvSpPr>
            <p:cNvPr id="61" name="Snip Single Corner Rectangle 60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488406" y="3317040"/>
            <a:ext cx="71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985419" y="3317040"/>
            <a:ext cx="5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10175" y="3317040"/>
            <a:ext cx="5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934928" y="3317040"/>
            <a:ext cx="667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2127166" y="4536240"/>
            <a:ext cx="8216721" cy="523220"/>
            <a:chOff x="270456" y="4203397"/>
            <a:chExt cx="8216721" cy="523220"/>
          </a:xfrm>
        </p:grpSpPr>
        <p:sp>
          <p:nvSpPr>
            <p:cNvPr id="67" name="TextBox 66"/>
            <p:cNvSpPr txBox="1"/>
            <p:nvPr/>
          </p:nvSpPr>
          <p:spPr>
            <a:xfrm>
              <a:off x="270456" y="4203397"/>
              <a:ext cx="157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100011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20198" y="4203397"/>
              <a:ext cx="1311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01000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9722" y="4203397"/>
              <a:ext cx="1311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01001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81500" y="4203397"/>
              <a:ext cx="41056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0000000000001100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209784" y="5681339"/>
            <a:ext cx="4374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D 0 9 0 0 0 C</a:t>
            </a:r>
            <a:r>
              <a:rPr lang="en-US" sz="3200" b="1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</p:txBody>
      </p:sp>
      <p:sp>
        <p:nvSpPr>
          <p:cNvPr id="72" name="Slide Number Placeholder 6">
            <a:extLst>
              <a:ext uri="{FF2B5EF4-FFF2-40B4-BE49-F238E27FC236}">
                <a16:creationId xmlns:a16="http://schemas.microsoft.com/office/drawing/2014/main" id="{453AF03D-61ED-467A-A4DA-B15B4740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3535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2" grpId="0"/>
      <p:bldP spid="63" grpId="0"/>
      <p:bldP spid="64" grpId="0"/>
      <p:bldP spid="65" grpId="0"/>
      <p:bldP spid="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6.3 Instruction Address: Overview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981200" y="1310078"/>
            <a:ext cx="8305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As instructions are stored in memory, they too have addresses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Control flow instructions uses these addresses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E.g. 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b="1" dirty="0"/>
              <a:t>, 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bne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endParaRPr lang="en-US" sz="2400" dirty="0"/>
          </a:p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As instructions are 32-bit long, instruction addresses are word-aligned as well</a:t>
            </a:r>
          </a:p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P</a:t>
            </a:r>
            <a:r>
              <a:rPr lang="en-US" sz="2800" dirty="0">
                <a:solidFill>
                  <a:srgbClr val="C00000"/>
                </a:solidFill>
              </a:rPr>
              <a:t>rogram</a:t>
            </a:r>
            <a:r>
              <a:rPr lang="en-US" sz="2800" b="1" dirty="0">
                <a:solidFill>
                  <a:srgbClr val="C00000"/>
                </a:solidFill>
              </a:rPr>
              <a:t> C</a:t>
            </a:r>
            <a:r>
              <a:rPr lang="en-US" sz="2800" dirty="0">
                <a:solidFill>
                  <a:srgbClr val="C00000"/>
                </a:solidFill>
              </a:rPr>
              <a:t>ounter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(</a:t>
            </a:r>
            <a:r>
              <a:rPr lang="en-US" sz="2800" b="1" dirty="0">
                <a:solidFill>
                  <a:srgbClr val="C00000"/>
                </a:solidFill>
              </a:rPr>
              <a:t>PC</a:t>
            </a:r>
            <a:r>
              <a:rPr lang="en-US" sz="2800" dirty="0">
                <a:solidFill>
                  <a:srgbClr val="C00000"/>
                </a:solidFill>
              </a:rPr>
              <a:t>) </a:t>
            </a:r>
          </a:p>
          <a:p>
            <a:pPr marL="625475" lvl="1" indent="-26035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 special register that keeps address of instruction being executed in the processor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BB40A-CED9-4DDA-B9AD-2661B84D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908177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6.4 Branch: PC-Relative Addressing </a:t>
            </a:r>
            <a:r>
              <a:rPr lang="en-SG" sz="2800" dirty="0">
                <a:solidFill>
                  <a:srgbClr val="0000FF"/>
                </a:solidFill>
                <a:latin typeface="+mn-lt"/>
              </a:rPr>
              <a:t>(1/5)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50719" y="1280160"/>
            <a:ext cx="8305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Bef>
                <a:spcPct val="3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Use I-Format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1950719" y="2727960"/>
            <a:ext cx="830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opcode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/>
              <a:t>specifies 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800" b="1" dirty="0"/>
              <a:t>, 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bne</a:t>
            </a:r>
            <a:endParaRPr lang="en-US" sz="2800" b="1" dirty="0">
              <a:solidFill>
                <a:srgbClr val="660066"/>
              </a:solidFill>
              <a:latin typeface="Courier New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006600"/>
                </a:solidFill>
                <a:latin typeface="Courier New" pitchFamily="49" charset="0"/>
              </a:rPr>
              <a:t>rs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b="1" dirty="0" err="1">
                <a:solidFill>
                  <a:srgbClr val="006600"/>
                </a:solidFill>
                <a:latin typeface="Courier New" pitchFamily="49" charset="0"/>
              </a:rPr>
              <a:t>rt</a:t>
            </a:r>
            <a:r>
              <a:rPr lang="en-US" sz="2800" dirty="0"/>
              <a:t> specify registers to compare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What can </a:t>
            </a: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</a:rPr>
              <a:t>immediate</a:t>
            </a:r>
            <a:r>
              <a:rPr lang="en-US" sz="2800" dirty="0"/>
              <a:t> specify?</a:t>
            </a:r>
          </a:p>
          <a:p>
            <a:pPr marL="687387" lvl="1" indent="-342900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Courier New" pitchFamily="49" charset="0"/>
              </a:rPr>
              <a:t>Immediate</a:t>
            </a:r>
            <a:r>
              <a:rPr lang="en-US" sz="2400" dirty="0"/>
              <a:t> is only 16 bits</a:t>
            </a:r>
          </a:p>
          <a:p>
            <a:pPr marL="687387" lvl="1" indent="-342900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Memory address is 32 bits</a:t>
            </a:r>
          </a:p>
          <a:p>
            <a:pPr marL="687387" lvl="1" indent="-342900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ym typeface="Wingdings" pitchFamily="2" charset="2"/>
              </a:rPr>
              <a:t> 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</a:rPr>
              <a:t>immediate</a:t>
            </a:r>
            <a:r>
              <a:rPr lang="en-US" sz="2400" dirty="0"/>
              <a:t> is not enough to specify the entire target address!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03119" y="1889760"/>
            <a:ext cx="7924800" cy="457200"/>
            <a:chOff x="457200" y="3429000"/>
            <a:chExt cx="8229600" cy="457200"/>
          </a:xfrm>
        </p:grpSpPr>
        <p:sp>
          <p:nvSpPr>
            <p:cNvPr id="14" name="Rectangle 13"/>
            <p:cNvSpPr/>
            <p:nvPr/>
          </p:nvSpPr>
          <p:spPr>
            <a:xfrm>
              <a:off x="457200" y="3429000"/>
              <a:ext cx="1524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opcode</a:t>
              </a:r>
              <a:endParaRPr lang="en-SG" sz="28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812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  <a:cs typeface="Courier New" pitchFamily="49" charset="0"/>
                </a:rPr>
                <a:t>rs</a:t>
              </a:r>
              <a:endParaRPr lang="en-SG" sz="28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76600" y="3429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  <a:cs typeface="Courier New" pitchFamily="49" charset="0"/>
                </a:rPr>
                <a:t>rt</a:t>
              </a:r>
              <a:endParaRPr lang="en-SG" sz="28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0" y="3429000"/>
              <a:ext cx="411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  <a:cs typeface="Courier New" pitchFamily="49" charset="0"/>
                </a:rPr>
                <a:t>immediate</a:t>
              </a:r>
              <a:endParaRPr lang="en-SG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AC5ECBD6-93B4-4548-B3BA-5E331641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078398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6.4 Branch: PC-Relative Addressing </a:t>
            </a:r>
            <a:r>
              <a:rPr lang="en-SG" sz="2800" dirty="0">
                <a:solidFill>
                  <a:srgbClr val="0000FF"/>
                </a:solidFill>
              </a:rPr>
              <a:t>(2/5)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981200" y="1295400"/>
            <a:ext cx="8305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How do we usually use branches?</a:t>
            </a:r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Answer: 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if-else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while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for</a:t>
            </a:r>
            <a:endParaRPr lang="en-US" sz="2400" b="1" dirty="0">
              <a:solidFill>
                <a:srgbClr val="660066"/>
              </a:solidFill>
            </a:endParaRPr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Loops are generally </a:t>
            </a:r>
            <a:r>
              <a:rPr lang="en-US" sz="2400" b="1" dirty="0"/>
              <a:t>small</a:t>
            </a:r>
            <a:r>
              <a:rPr lang="en-US" sz="2400" dirty="0"/>
              <a:t>: </a:t>
            </a:r>
          </a:p>
          <a:p>
            <a:pPr marL="990600" lvl="2" indent="-274638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Typically up to 50 instructions</a:t>
            </a:r>
          </a:p>
          <a:p>
            <a:pPr marL="715963" lvl="1" indent="-350838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Unconditional jumps are done using jump instructions (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r>
              <a:rPr lang="en-US" sz="2400" dirty="0"/>
              <a:t>), not the branches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905000" y="4323818"/>
            <a:ext cx="510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1" dirty="0"/>
              <a:t>Conclusion:</a:t>
            </a:r>
            <a:r>
              <a:rPr lang="en-US" sz="2400" dirty="0"/>
              <a:t> A branch often changes </a:t>
            </a:r>
            <a:r>
              <a:rPr lang="en-US" sz="2400" b="1" dirty="0">
                <a:solidFill>
                  <a:srgbClr val="C00000"/>
                </a:solidFill>
              </a:rPr>
              <a:t>PC</a:t>
            </a:r>
            <a:r>
              <a:rPr lang="en-US" sz="2400" dirty="0"/>
              <a:t> by a small amount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78560" y="3746869"/>
            <a:ext cx="3810218" cy="2286000"/>
            <a:chOff x="5154560" y="3746869"/>
            <a:chExt cx="3810218" cy="2286000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5154560" y="3746869"/>
              <a:ext cx="2819400" cy="2286000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154560" y="4706186"/>
              <a:ext cx="2819400" cy="3693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  <a:latin typeface="Courier New" pitchFamily="49" charset="0"/>
                </a:rPr>
                <a:t>    </a:t>
              </a:r>
              <a:r>
                <a:rPr lang="en-US" b="1" dirty="0" err="1">
                  <a:solidFill>
                    <a:srgbClr val="660066"/>
                  </a:solidFill>
                  <a:latin typeface="Courier New" pitchFamily="49" charset="0"/>
                </a:rPr>
                <a:t>beq</a:t>
              </a: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>
                  <a:solidFill>
                    <a:srgbClr val="C00000"/>
                  </a:solidFill>
                  <a:latin typeface="Courier New" pitchFamily="49" charset="0"/>
                </a:rPr>
                <a:t>$9</a:t>
              </a:r>
              <a:r>
                <a:rPr lang="en-US" b="1" dirty="0">
                  <a:latin typeface="Courier New" pitchFamily="49" charset="0"/>
                </a:rPr>
                <a:t>, </a:t>
              </a:r>
              <a:r>
                <a:rPr lang="en-US" b="1" dirty="0">
                  <a:solidFill>
                    <a:srgbClr val="006600"/>
                  </a:solidFill>
                  <a:latin typeface="Courier New" pitchFamily="49" charset="0"/>
                </a:rPr>
                <a:t>$8</a:t>
              </a:r>
              <a:r>
                <a:rPr lang="en-US" b="1" dirty="0">
                  <a:latin typeface="Courier New" pitchFamily="49" charset="0"/>
                </a:rPr>
                <a:t>, </a:t>
              </a:r>
              <a:r>
                <a:rPr lang="en-US" b="1" dirty="0">
                  <a:solidFill>
                    <a:srgbClr val="002060"/>
                  </a:solidFill>
                  <a:latin typeface="Courier New" pitchFamily="49" charset="0"/>
                </a:rPr>
                <a:t>End</a:t>
              </a: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 flipV="1">
              <a:off x="7978273" y="4697211"/>
              <a:ext cx="344936" cy="343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lg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8303861" y="4508869"/>
              <a:ext cx="52129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Verdana" pitchFamily="34" charset="0"/>
                </a:rPr>
                <a:t>PC</a:t>
              </a: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H="1">
              <a:off x="7969647" y="5452297"/>
              <a:ext cx="353562" cy="12665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 type="triangle" w="lg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8296005" y="5263612"/>
              <a:ext cx="668773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06600"/>
                  </a:solidFill>
                  <a:latin typeface="Verdana" pitchFamily="34" charset="0"/>
                </a:rPr>
                <a:t>End</a:t>
              </a: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154560" y="5465714"/>
              <a:ext cx="2819400" cy="3693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Courier New" pitchFamily="49" charset="0"/>
                </a:rPr>
                <a:t>End: </a:t>
              </a:r>
              <a:r>
                <a:rPr lang="en-US" b="1" dirty="0">
                  <a:solidFill>
                    <a:srgbClr val="660066"/>
                  </a:solidFill>
                  <a:latin typeface="Courier New" pitchFamily="49" charset="0"/>
                </a:rPr>
                <a:t>…………………</a:t>
              </a:r>
              <a:endParaRPr lang="en-US" b="1" dirty="0">
                <a:latin typeface="Courier New" pitchFamily="49" charset="0"/>
              </a:endParaRPr>
            </a:p>
          </p:txBody>
        </p:sp>
      </p:grp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2AD7B99E-4F52-4252-94E7-93D54983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21304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6.4 Branch: PC-Relative Addressing </a:t>
            </a:r>
            <a:r>
              <a:rPr lang="en-SG" sz="2800" dirty="0">
                <a:solidFill>
                  <a:srgbClr val="0000FF"/>
                </a:solidFill>
              </a:rPr>
              <a:t>(3/5)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57400" y="1412959"/>
            <a:ext cx="8305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6600"/>
                </a:solidFill>
              </a:rPr>
              <a:t>Solution: 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Specify target address </a:t>
            </a:r>
            <a:r>
              <a:rPr lang="en-US" b="1" dirty="0">
                <a:solidFill>
                  <a:srgbClr val="660066"/>
                </a:solidFill>
              </a:rPr>
              <a:t>relative to the PC</a:t>
            </a:r>
          </a:p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Target address is generated as: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PC + the 16-bit </a:t>
            </a:r>
            <a:r>
              <a:rPr lang="en-US" b="1" dirty="0">
                <a:latin typeface="Courier New" pitchFamily="49" charset="0"/>
              </a:rPr>
              <a:t>immediate</a:t>
            </a:r>
            <a:r>
              <a:rPr lang="en-US" b="1" dirty="0"/>
              <a:t> </a:t>
            </a:r>
            <a:r>
              <a:rPr lang="en-US" dirty="0"/>
              <a:t>field 	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b="1" dirty="0">
                <a:latin typeface="Courier New" pitchFamily="49" charset="0"/>
              </a:rPr>
              <a:t>immediate</a:t>
            </a:r>
            <a:r>
              <a:rPr lang="en-US" dirty="0"/>
              <a:t> field is a signed two’s complement integer</a:t>
            </a:r>
          </a:p>
          <a:p>
            <a:pPr fontAlgn="auto">
              <a:spcAft>
                <a:spcPts val="0"/>
              </a:spcAft>
              <a:buNone/>
            </a:pPr>
            <a:r>
              <a:rPr lang="en-US" dirty="0">
                <a:sym typeface="Wingdings" pitchFamily="2" charset="2"/>
              </a:rPr>
              <a:t> C</a:t>
            </a:r>
            <a:r>
              <a:rPr lang="en-US" dirty="0"/>
              <a:t>an branch to ± 2</a:t>
            </a:r>
            <a:r>
              <a:rPr lang="en-US" baseline="50000" dirty="0"/>
              <a:t>15</a:t>
            </a:r>
            <a:r>
              <a:rPr lang="en-US" dirty="0"/>
              <a:t> bytes from the PC: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Should be enough to cover most loops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53818" y="4384759"/>
            <a:ext cx="4241028" cy="1981200"/>
            <a:chOff x="2429818" y="4384759"/>
            <a:chExt cx="4241028" cy="1981200"/>
          </a:xfrm>
        </p:grpSpPr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2429818" y="4474814"/>
              <a:ext cx="2692031" cy="1891145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noAutofit/>
            </a:bodyPr>
            <a:lstStyle/>
            <a:p>
              <a:endParaRPr lang="en-US" sz="1600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>
              <a:off x="5121848" y="5285304"/>
              <a:ext cx="758163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5886124" y="5105195"/>
              <a:ext cx="52129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Verdana" pitchFamily="34" charset="0"/>
                </a:rPr>
                <a:t>PC</a:t>
              </a: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5121848" y="6005741"/>
              <a:ext cx="7581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5878257" y="5825632"/>
              <a:ext cx="668658" cy="3695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06600"/>
                  </a:solidFill>
                  <a:latin typeface="Verdana" pitchFamily="34" charset="0"/>
                </a:rPr>
                <a:t>End</a:t>
              </a: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5543050" y="5285304"/>
              <a:ext cx="0" cy="7204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5639575" y="5375359"/>
              <a:ext cx="407162" cy="3996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Verdana" pitchFamily="34" charset="0"/>
                </a:rPr>
                <a:t>+</a:t>
              </a: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H="1">
              <a:off x="5121848" y="4654923"/>
              <a:ext cx="7581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5838566" y="4384759"/>
              <a:ext cx="83228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06600"/>
                  </a:solidFill>
                  <a:latin typeface="Verdana" pitchFamily="34" charset="0"/>
                </a:rPr>
                <a:t>End2</a:t>
              </a: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5543050" y="4654923"/>
              <a:ext cx="0" cy="7204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5678186" y="4744977"/>
              <a:ext cx="331697" cy="4615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latin typeface="Verdana" pitchFamily="34" charset="0"/>
                </a:rPr>
                <a:t>-</a:t>
              </a: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2438400" y="5284172"/>
              <a:ext cx="2667000" cy="33855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/>
            <a:p>
              <a:r>
                <a:rPr lang="en-US" sz="1600" b="1" dirty="0">
                  <a:solidFill>
                    <a:srgbClr val="660066"/>
                  </a:solidFill>
                  <a:latin typeface="Courier New" pitchFamily="49" charset="0"/>
                </a:rPr>
                <a:t>      </a:t>
              </a:r>
              <a:r>
                <a:rPr lang="en-US" sz="1600" b="1" dirty="0" err="1">
                  <a:solidFill>
                    <a:srgbClr val="660066"/>
                  </a:solidFill>
                  <a:latin typeface="Courier New" pitchFamily="49" charset="0"/>
                </a:rPr>
                <a:t>beq</a:t>
              </a:r>
              <a:r>
                <a:rPr lang="en-US" sz="1600" b="1" dirty="0">
                  <a:latin typeface="Courier New" pitchFamily="49" charset="0"/>
                </a:rPr>
                <a:t> </a:t>
              </a:r>
              <a:r>
                <a:rPr lang="en-US" sz="1600" b="1" dirty="0">
                  <a:solidFill>
                    <a:srgbClr val="C00000"/>
                  </a:solidFill>
                  <a:latin typeface="Courier New" pitchFamily="49" charset="0"/>
                </a:rPr>
                <a:t>$9</a:t>
              </a:r>
              <a:r>
                <a:rPr lang="en-US" sz="1600" b="1" dirty="0">
                  <a:latin typeface="Courier New" pitchFamily="49" charset="0"/>
                </a:rPr>
                <a:t>,</a:t>
              </a:r>
              <a:r>
                <a:rPr lang="en-US" sz="1600" b="1" dirty="0">
                  <a:solidFill>
                    <a:srgbClr val="006600"/>
                  </a:solidFill>
                  <a:latin typeface="Courier New" pitchFamily="49" charset="0"/>
                </a:rPr>
                <a:t>$8</a:t>
              </a:r>
              <a:r>
                <a:rPr lang="en-US" sz="1600" b="1" dirty="0">
                  <a:latin typeface="Courier New" pitchFamily="49" charset="0"/>
                </a:rPr>
                <a:t>,</a:t>
              </a:r>
              <a:r>
                <a:rPr lang="en-US" sz="1600" b="1" dirty="0">
                  <a:solidFill>
                    <a:srgbClr val="002060"/>
                  </a:solidFill>
                  <a:latin typeface="Courier New" pitchFamily="49" charset="0"/>
                </a:rPr>
                <a:t>End</a:t>
              </a: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2438400" y="5969571"/>
              <a:ext cx="2667000" cy="33855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/>
            <a:p>
              <a:r>
                <a:rPr lang="en-US" sz="1600" b="1" dirty="0">
                  <a:solidFill>
                    <a:srgbClr val="660066"/>
                  </a:solidFill>
                  <a:latin typeface="Courier New" pitchFamily="49" charset="0"/>
                </a:rPr>
                <a:t>End: …………………</a:t>
              </a:r>
              <a:endParaRPr lang="en-US" sz="1600" b="1" dirty="0">
                <a:latin typeface="Courier New" pitchFamily="49" charset="0"/>
              </a:endParaRP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2438400" y="4671194"/>
              <a:ext cx="2667000" cy="33855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/>
            <a:p>
              <a:r>
                <a:rPr lang="en-US" sz="1600" b="1" dirty="0">
                  <a:solidFill>
                    <a:srgbClr val="660066"/>
                  </a:solidFill>
                  <a:latin typeface="Courier New" pitchFamily="49" charset="0"/>
                </a:rPr>
                <a:t>End2: …………………</a:t>
              </a:r>
              <a:endParaRPr lang="en-US" sz="1600" b="1" dirty="0">
                <a:latin typeface="Courier New" pitchFamily="49" charset="0"/>
              </a:endParaRPr>
            </a:p>
          </p:txBody>
        </p:sp>
      </p:grp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8C021389-1AA7-4126-9CB3-85628BB3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8666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6.4 Branch: PC-Relative Addressing </a:t>
            </a:r>
            <a:r>
              <a:rPr lang="en-SG" sz="2800" dirty="0">
                <a:solidFill>
                  <a:srgbClr val="0000FF"/>
                </a:solidFill>
              </a:rPr>
              <a:t>(4/5)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81200" y="1412959"/>
            <a:ext cx="8305800" cy="475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Can the branch target range be enlarged?</a:t>
            </a:r>
          </a:p>
          <a:p>
            <a:pPr marL="274638" indent="-274638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Observation:</a:t>
            </a:r>
            <a:r>
              <a:rPr lang="en-US" sz="2800" dirty="0"/>
              <a:t> Instructions are word-aligned </a:t>
            </a:r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Number of bytes to add to the PC will always be a multiple of 4.</a:t>
            </a:r>
          </a:p>
          <a:p>
            <a:pPr marL="625475" lvl="1" indent="-350838" fontAlgn="auto">
              <a:spcAft>
                <a:spcPts val="0"/>
              </a:spcAft>
              <a:buNone/>
            </a:pPr>
            <a:r>
              <a:rPr lang="en-US" sz="2400" dirty="0">
                <a:sym typeface="Wingdings" pitchFamily="2" charset="2"/>
              </a:rPr>
              <a:t> </a:t>
            </a:r>
            <a:r>
              <a:rPr lang="en-US" sz="2400" dirty="0"/>
              <a:t>Interpret the </a:t>
            </a:r>
            <a:r>
              <a:rPr lang="en-US" sz="2400" b="1" dirty="0">
                <a:latin typeface="Courier New" pitchFamily="49" charset="0"/>
              </a:rPr>
              <a:t>immediate</a:t>
            </a:r>
            <a:r>
              <a:rPr lang="en-US" sz="2400" dirty="0"/>
              <a:t> as number of words, i.e. automatically multiplied by 4</a:t>
            </a:r>
            <a:r>
              <a:rPr lang="en-US" sz="2400" baseline="-25000" dirty="0"/>
              <a:t>10 </a:t>
            </a:r>
            <a:r>
              <a:rPr lang="en-US" sz="2400" dirty="0"/>
              <a:t>(100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sz="2800" dirty="0">
                <a:sym typeface="Wingdings" pitchFamily="2" charset="2"/>
              </a:rPr>
              <a:t> C</a:t>
            </a:r>
            <a:r>
              <a:rPr lang="en-US" sz="2800" dirty="0"/>
              <a:t>an branch to ± 2</a:t>
            </a:r>
            <a:r>
              <a:rPr lang="en-US" sz="2800" baseline="50000" dirty="0"/>
              <a:t>15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words</a:t>
            </a:r>
            <a:r>
              <a:rPr lang="en-US" sz="2800" dirty="0"/>
              <a:t> from the PC </a:t>
            </a:r>
          </a:p>
          <a:p>
            <a:pPr marL="625475" lvl="1" indent="-260350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i.e. ± 2</a:t>
            </a:r>
            <a:r>
              <a:rPr lang="en-US" sz="2400" baseline="50000" dirty="0"/>
              <a:t>17</a:t>
            </a:r>
            <a:r>
              <a:rPr lang="en-US" sz="2400" dirty="0"/>
              <a:t> bytes from the </a:t>
            </a:r>
            <a:r>
              <a:rPr lang="en-US" sz="2400" b="1" dirty="0"/>
              <a:t>PC</a:t>
            </a:r>
          </a:p>
          <a:p>
            <a:pPr marL="625475" lvl="1" indent="-260350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We can now branch 4 times farther!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A4783-C806-491D-AF15-6316FA5D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089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6.4 Branch: PC-Relative Addressing </a:t>
            </a:r>
            <a:r>
              <a:rPr lang="en-SG" sz="2800" dirty="0">
                <a:solidFill>
                  <a:srgbClr val="0000FF"/>
                </a:solidFill>
              </a:rPr>
              <a:t>(5/5)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981200" y="1280165"/>
            <a:ext cx="8305800" cy="527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Branch calculation:</a:t>
            </a:r>
          </a:p>
          <a:p>
            <a:pPr fontAlgn="auto">
              <a:spcAft>
                <a:spcPts val="0"/>
              </a:spcAft>
            </a:pPr>
            <a:endParaRPr lang="en-US" sz="2600" dirty="0"/>
          </a:p>
          <a:p>
            <a:pPr fontAlgn="auto">
              <a:spcAft>
                <a:spcPts val="0"/>
              </a:spcAft>
            </a:pPr>
            <a:endParaRPr lang="en-US" sz="2600" dirty="0"/>
          </a:p>
          <a:p>
            <a:pPr fontAlgn="auto">
              <a:spcAft>
                <a:spcPts val="0"/>
              </a:spcAft>
            </a:pPr>
            <a:endParaRPr lang="en-US" sz="2600" dirty="0"/>
          </a:p>
          <a:p>
            <a:pPr fontAlgn="auto">
              <a:spcAft>
                <a:spcPts val="0"/>
              </a:spcAft>
            </a:pPr>
            <a:endParaRPr lang="en-US" sz="2600" dirty="0"/>
          </a:p>
          <a:p>
            <a:pPr lvl="1" fontAlgn="auto">
              <a:spcAft>
                <a:spcPts val="0"/>
              </a:spcAft>
              <a:buNone/>
            </a:pPr>
            <a:endParaRPr lang="en-US" sz="2800" b="1" dirty="0"/>
          </a:p>
          <a:p>
            <a:pPr marL="625475" lvl="1" indent="-2603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Observations:</a:t>
            </a:r>
          </a:p>
          <a:p>
            <a:pPr marL="898525" lvl="2" indent="-2730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</a:rPr>
              <a:t>immediate</a:t>
            </a:r>
            <a:r>
              <a:rPr lang="en-US" sz="2000" b="1" dirty="0"/>
              <a:t> </a:t>
            </a:r>
            <a:r>
              <a:rPr lang="en-US" sz="2000" dirty="0"/>
              <a:t>field specifies the number of words to jump, which is the same as the number of instructions to “skip over”</a:t>
            </a:r>
          </a:p>
          <a:p>
            <a:pPr marL="898525" lvl="2" indent="-2730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</a:rPr>
              <a:t>immediate</a:t>
            </a:r>
            <a:r>
              <a:rPr lang="en-US" sz="2000" dirty="0"/>
              <a:t> field can be positive or negative</a:t>
            </a:r>
          </a:p>
          <a:p>
            <a:pPr marL="898525" lvl="2" indent="-2730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Due to hardware design, add </a:t>
            </a:r>
            <a:r>
              <a:rPr lang="en-US" sz="2000" b="1" dirty="0">
                <a:latin typeface="Courier New" pitchFamily="49" charset="0"/>
              </a:rPr>
              <a:t>immediate</a:t>
            </a:r>
            <a:r>
              <a:rPr lang="en-US" sz="2000" dirty="0"/>
              <a:t> to (PC+4), not to PC (more in later topic)</a:t>
            </a:r>
          </a:p>
        </p:txBody>
      </p:sp>
      <p:sp>
        <p:nvSpPr>
          <p:cNvPr id="13" name="Round Single Corner Rectangle 12"/>
          <p:cNvSpPr/>
          <p:nvPr/>
        </p:nvSpPr>
        <p:spPr>
          <a:xfrm>
            <a:off x="2758440" y="1855303"/>
            <a:ext cx="5943600" cy="1270419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69925" lvl="1" indent="-325438">
              <a:spcBef>
                <a:spcPct val="20000"/>
              </a:spcBef>
              <a:buClr>
                <a:srgbClr val="CCB400"/>
              </a:buClr>
              <a:buSzPct val="60000"/>
            </a:pPr>
            <a:r>
              <a:rPr lang="en-US" sz="2400" kern="0" dirty="0">
                <a:solidFill>
                  <a:prstClr val="black"/>
                </a:solidFill>
              </a:rPr>
              <a:t>If the branch is </a:t>
            </a:r>
            <a:r>
              <a:rPr lang="en-US" sz="2400" b="1" kern="0" dirty="0">
                <a:solidFill>
                  <a:srgbClr val="006600"/>
                </a:solidFill>
              </a:rPr>
              <a:t>not taken</a:t>
            </a:r>
            <a:r>
              <a:rPr lang="en-US" sz="2400" kern="0" dirty="0">
                <a:solidFill>
                  <a:srgbClr val="006600"/>
                </a:solidFill>
              </a:rPr>
              <a:t>:</a:t>
            </a:r>
          </a:p>
          <a:p>
            <a:pPr marL="669925" lvl="1" indent="-325438">
              <a:spcBef>
                <a:spcPct val="20000"/>
              </a:spcBef>
              <a:buClr>
                <a:srgbClr val="CCB400"/>
              </a:buClr>
              <a:buSzPct val="60000"/>
            </a:pPr>
            <a:r>
              <a:rPr lang="en-US" sz="2200" kern="0" dirty="0">
                <a:solidFill>
                  <a:prstClr val="black"/>
                </a:solidFill>
              </a:rPr>
              <a:t>			</a:t>
            </a:r>
            <a:r>
              <a:rPr lang="en-US" sz="2200" b="1" kern="0" dirty="0">
                <a:solidFill>
                  <a:srgbClr val="C00000"/>
                </a:solidFill>
              </a:rPr>
              <a:t>PC</a:t>
            </a:r>
            <a:r>
              <a:rPr lang="en-US" sz="2200" b="1" kern="0" dirty="0">
                <a:solidFill>
                  <a:prstClr val="black"/>
                </a:solidFill>
              </a:rPr>
              <a:t> = </a:t>
            </a:r>
            <a:r>
              <a:rPr lang="en-US" sz="2200" b="1" kern="0" dirty="0">
                <a:solidFill>
                  <a:srgbClr val="C00000"/>
                </a:solidFill>
              </a:rPr>
              <a:t>PC</a:t>
            </a:r>
            <a:r>
              <a:rPr lang="en-US" sz="2200" b="1" kern="0" dirty="0">
                <a:solidFill>
                  <a:prstClr val="black"/>
                </a:solidFill>
              </a:rPr>
              <a:t> + 4</a:t>
            </a:r>
            <a:r>
              <a:rPr lang="en-US" sz="2200" kern="0" dirty="0">
                <a:solidFill>
                  <a:prstClr val="black"/>
                </a:solidFill>
              </a:rPr>
              <a:t> </a:t>
            </a:r>
          </a:p>
          <a:p>
            <a:pPr marL="669925" lvl="1" indent="-325438">
              <a:spcBef>
                <a:spcPct val="20000"/>
              </a:spcBef>
              <a:buClr>
                <a:srgbClr val="CCB400"/>
              </a:buClr>
              <a:buSzPct val="60000"/>
            </a:pPr>
            <a:r>
              <a:rPr lang="en-US" sz="2200" kern="0" dirty="0">
                <a:solidFill>
                  <a:prstClr val="black"/>
                </a:solidFill>
              </a:rPr>
              <a:t>(</a:t>
            </a:r>
            <a:r>
              <a:rPr lang="en-US" sz="2200" b="1" kern="0" dirty="0">
                <a:solidFill>
                  <a:srgbClr val="C00000"/>
                </a:solidFill>
              </a:rPr>
              <a:t>PC </a:t>
            </a:r>
            <a:r>
              <a:rPr lang="en-US" sz="2200" b="1" kern="0" dirty="0">
                <a:solidFill>
                  <a:prstClr val="black"/>
                </a:solidFill>
              </a:rPr>
              <a:t>+ 4</a:t>
            </a:r>
            <a:r>
              <a:rPr lang="en-US" sz="2200" kern="0" dirty="0">
                <a:solidFill>
                  <a:prstClr val="black"/>
                </a:solidFill>
              </a:rPr>
              <a:t> is  address of next instruction)</a:t>
            </a:r>
            <a:endParaRPr lang="en-US" dirty="0"/>
          </a:p>
        </p:txBody>
      </p:sp>
      <p:sp>
        <p:nvSpPr>
          <p:cNvPr id="14" name="Round Single Corner Rectangle 13"/>
          <p:cNvSpPr/>
          <p:nvPr/>
        </p:nvSpPr>
        <p:spPr>
          <a:xfrm>
            <a:off x="2758440" y="3233274"/>
            <a:ext cx="5943600" cy="896766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69925" lvl="1" indent="-325438">
              <a:spcBef>
                <a:spcPct val="20000"/>
              </a:spcBef>
              <a:buClr>
                <a:srgbClr val="CCB400"/>
              </a:buClr>
              <a:buSzPct val="60000"/>
            </a:pPr>
            <a:r>
              <a:rPr lang="en-US" sz="2400" kern="0" dirty="0">
                <a:solidFill>
                  <a:prstClr val="black"/>
                </a:solidFill>
              </a:rPr>
              <a:t>If the branch is </a:t>
            </a:r>
            <a:r>
              <a:rPr lang="en-US" sz="2400" b="1" kern="0" dirty="0">
                <a:solidFill>
                  <a:srgbClr val="660066"/>
                </a:solidFill>
              </a:rPr>
              <a:t>taken</a:t>
            </a:r>
            <a:r>
              <a:rPr lang="en-US" sz="2400" kern="0" dirty="0">
                <a:solidFill>
                  <a:srgbClr val="660066"/>
                </a:solidFill>
              </a:rPr>
              <a:t>:</a:t>
            </a:r>
          </a:p>
          <a:p>
            <a:pPr marL="669925" lvl="1" indent="-325438">
              <a:spcBef>
                <a:spcPct val="20000"/>
              </a:spcBef>
              <a:buClr>
                <a:srgbClr val="CCB400"/>
              </a:buClr>
              <a:buSzPct val="60000"/>
            </a:pPr>
            <a:r>
              <a:rPr lang="en-US" sz="2200" kern="0" dirty="0">
                <a:solidFill>
                  <a:prstClr val="black"/>
                </a:solidFill>
              </a:rPr>
              <a:t>		   </a:t>
            </a:r>
            <a:r>
              <a:rPr lang="en-US" sz="2200" b="1" kern="0" dirty="0">
                <a:solidFill>
                  <a:srgbClr val="C00000"/>
                </a:solidFill>
              </a:rPr>
              <a:t>PC</a:t>
            </a:r>
            <a:r>
              <a:rPr lang="en-US" sz="2200" b="1" kern="0" dirty="0">
                <a:solidFill>
                  <a:prstClr val="black"/>
                </a:solidFill>
              </a:rPr>
              <a:t> = (</a:t>
            </a:r>
            <a:r>
              <a:rPr lang="en-US" sz="2200" b="1" kern="0" dirty="0">
                <a:solidFill>
                  <a:srgbClr val="C00000"/>
                </a:solidFill>
              </a:rPr>
              <a:t>PC</a:t>
            </a:r>
            <a:r>
              <a:rPr lang="en-US" sz="2200" b="1" kern="0" dirty="0">
                <a:solidFill>
                  <a:prstClr val="black"/>
                </a:solidFill>
              </a:rPr>
              <a:t> + 4) + (</a:t>
            </a:r>
            <a:r>
              <a:rPr lang="en-US" sz="2200" b="1" kern="0" dirty="0">
                <a:solidFill>
                  <a:srgbClr val="002060"/>
                </a:solidFill>
                <a:latin typeface="Courier New" pitchFamily="49" charset="0"/>
              </a:rPr>
              <a:t>immediate</a:t>
            </a:r>
            <a:r>
              <a:rPr lang="en-US" sz="2200" b="1" kern="0" dirty="0">
                <a:solidFill>
                  <a:prstClr val="black"/>
                </a:solidFill>
              </a:rPr>
              <a:t> </a:t>
            </a:r>
            <a:r>
              <a:rPr lang="en-US" sz="2200" b="1" kern="0" dirty="0">
                <a:solidFill>
                  <a:prstClr val="black"/>
                </a:solidFill>
                <a:sym typeface="Symbol" pitchFamily="18" charset="2"/>
              </a:rPr>
              <a:t></a:t>
            </a:r>
            <a:r>
              <a:rPr lang="en-US" sz="2200" b="1" kern="0" dirty="0">
                <a:solidFill>
                  <a:prstClr val="black"/>
                </a:solidFill>
              </a:rPr>
              <a:t> 4)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C6BA86F-B03C-443C-B1A7-5E8933EE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391504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6.5 Branch: Example (1/3)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81200" y="3687518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>
                <a:tab pos="1714500" algn="l"/>
                <a:tab pos="2286000" algn="l"/>
              </a:tabLst>
            </a:pP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dirty="0"/>
              <a:t> is an </a:t>
            </a:r>
            <a:br>
              <a:rPr lang="en-US" sz="2400" dirty="0"/>
            </a:br>
            <a:r>
              <a:rPr lang="en-US" sz="2400" dirty="0"/>
              <a:t>I-Format instruction </a:t>
            </a:r>
            <a:r>
              <a:rPr lang="en-US" sz="2400" dirty="0">
                <a:sym typeface="Wingdings" pitchFamily="2" charset="2"/>
              </a:rPr>
              <a:t></a:t>
            </a:r>
            <a:endParaRPr lang="en-US" sz="2400" dirty="0"/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tabLst>
                <a:tab pos="1714500" algn="l"/>
                <a:tab pos="2286000" algn="l"/>
              </a:tabLst>
            </a:pPr>
            <a:r>
              <a:rPr lang="en-US" sz="2400" b="1" dirty="0">
                <a:latin typeface="Courier New" pitchFamily="49" charset="0"/>
              </a:rPr>
              <a:t> </a:t>
            </a:r>
            <a:endParaRPr lang="en-US" sz="2400" b="1" dirty="0">
              <a:solidFill>
                <a:srgbClr val="0000CC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985571"/>
              </p:ext>
            </p:extLst>
          </p:nvPr>
        </p:nvGraphicFramePr>
        <p:xfrm>
          <a:off x="4343400" y="3687518"/>
          <a:ext cx="5638800" cy="252984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9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I-Format Fields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Remarks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opcode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4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rs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(first operand)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4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rt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(second operand)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4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immediate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???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(in base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09800" y="1325318"/>
            <a:ext cx="7924800" cy="1905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kern="0" dirty="0">
                <a:latin typeface="Courier New" pitchFamily="49" charset="0"/>
                <a:cs typeface="+mn-cs"/>
              </a:rPr>
              <a:t>  </a:t>
            </a:r>
            <a:r>
              <a:rPr lang="en-US" sz="2400" b="1" dirty="0">
                <a:latin typeface="Courier New" pitchFamily="49" charset="0"/>
              </a:rPr>
              <a:t>Loop: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 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$0</a:t>
            </a:r>
            <a:r>
              <a:rPr lang="en-US" sz="2400" b="1" dirty="0">
                <a:latin typeface="Courier New" pitchFamily="49" charset="0"/>
              </a:rPr>
              <a:t>, End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0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 	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$8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$8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$10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4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 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addi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</a:rPr>
              <a:t>-1 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8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	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r>
              <a:rPr lang="en-US" sz="2400" b="1" dirty="0">
                <a:latin typeface="Courier New" pitchFamily="49" charset="0"/>
              </a:rPr>
              <a:t>    Loop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12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latin typeface="Courier New" pitchFamily="49" charset="0"/>
              </a:rPr>
              <a:t>  End:</a:t>
            </a: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	                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16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810000" y="1325318"/>
            <a:ext cx="3276600" cy="381000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F25335C-18D6-4D52-8E33-846EE7D9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2282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6.5 Branch: Example (2/3)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09800" y="1325318"/>
            <a:ext cx="7924800" cy="1905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kern="0" dirty="0">
                <a:latin typeface="Courier New" pitchFamily="49" charset="0"/>
                <a:cs typeface="+mn-cs"/>
              </a:rPr>
              <a:t>  </a:t>
            </a:r>
            <a:r>
              <a:rPr lang="en-US" sz="2400" b="1" dirty="0">
                <a:latin typeface="Courier New" pitchFamily="49" charset="0"/>
              </a:rPr>
              <a:t>Loop: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 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$0</a:t>
            </a:r>
            <a:r>
              <a:rPr lang="en-US" sz="2400" b="1" dirty="0">
                <a:latin typeface="Courier New" pitchFamily="49" charset="0"/>
              </a:rPr>
              <a:t>, End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0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 	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$8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$8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$10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4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 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addi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</a:rPr>
              <a:t>-1 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8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	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r>
              <a:rPr lang="en-US" sz="2400" b="1" dirty="0">
                <a:latin typeface="Courier New" pitchFamily="49" charset="0"/>
              </a:rPr>
              <a:t>    Loop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12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latin typeface="Courier New" pitchFamily="49" charset="0"/>
              </a:rPr>
              <a:t>  End:</a:t>
            </a: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	                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16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810000" y="1325318"/>
            <a:ext cx="3276600" cy="381000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981200" y="3459480"/>
            <a:ext cx="8305800" cy="271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714500" algn="l"/>
                <a:tab pos="2286000" algn="l"/>
              </a:tabLst>
            </a:pPr>
            <a:r>
              <a:rPr lang="en-US" sz="2800" b="1" dirty="0">
                <a:latin typeface="Courier New" pitchFamily="49" charset="0"/>
              </a:rPr>
              <a:t>immediate</a:t>
            </a:r>
            <a:r>
              <a:rPr lang="en-US" sz="2800" dirty="0"/>
              <a:t> field: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714500" algn="l"/>
                <a:tab pos="2286000" algn="l"/>
              </a:tabLst>
            </a:pPr>
            <a:r>
              <a:rPr lang="en-US" sz="2400" dirty="0"/>
              <a:t>Number of instructions to add to (or subtract from) the PC, starting at the instruction following the branch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714500" algn="l"/>
                <a:tab pos="2286000" algn="l"/>
              </a:tabLst>
            </a:pPr>
            <a:r>
              <a:rPr lang="en-US" sz="2400" dirty="0"/>
              <a:t>In 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dirty="0"/>
              <a:t> case,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immediate</a:t>
            </a:r>
            <a:r>
              <a:rPr lang="en-US" sz="2400" b="1" dirty="0">
                <a:solidFill>
                  <a:srgbClr val="C00000"/>
                </a:solidFill>
              </a:rPr>
              <a:t> = 3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714500" algn="l"/>
                <a:tab pos="2286000" algn="l"/>
              </a:tabLst>
            </a:pPr>
            <a:r>
              <a:rPr lang="en-US" sz="2400" b="1" dirty="0"/>
              <a:t>End = (</a:t>
            </a:r>
            <a:r>
              <a:rPr lang="en-US" sz="2400" b="1" dirty="0">
                <a:solidFill>
                  <a:srgbClr val="C00000"/>
                </a:solidFill>
              </a:rPr>
              <a:t>PC</a:t>
            </a:r>
            <a:r>
              <a:rPr lang="en-US" sz="2400" b="1" dirty="0"/>
              <a:t> + 4) + (</a:t>
            </a:r>
            <a:r>
              <a:rPr lang="en-US" sz="2400" b="1" dirty="0">
                <a:solidFill>
                  <a:srgbClr val="002060"/>
                </a:solidFill>
              </a:rPr>
              <a:t>immediate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 4) 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6FCE364-540A-4F4B-BBF6-98F24B94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29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68F715-1128-4E7F-8CB5-6F9D1FFB1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6318"/>
            <a:ext cx="2663810" cy="10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59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382000" cy="990600"/>
          </a:xfrm>
        </p:spPr>
        <p:txBody>
          <a:bodyPr>
            <a:normAutofit fontScale="90000"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Lecture #9: MIPS Part 3: Instruction Formats</a:t>
            </a:r>
          </a:p>
        </p:txBody>
      </p:sp>
      <p:sp>
        <p:nvSpPr>
          <p:cNvPr id="14339" name="HighlightTextShape201406201824391195"/>
          <p:cNvSpPr>
            <a:spLocks noGrp="1" noChangeArrowheads="1"/>
          </p:cNvSpPr>
          <p:nvPr>
            <p:ph idx="1"/>
          </p:nvPr>
        </p:nvSpPr>
        <p:spPr>
          <a:xfrm>
            <a:off x="1942646" y="1270000"/>
            <a:ext cx="8420559" cy="5364480"/>
          </a:xfrm>
        </p:spPr>
        <p:txBody>
          <a:bodyPr>
            <a:normAutofit/>
          </a:bodyPr>
          <a:lstStyle/>
          <a:p>
            <a:pPr marL="514350" indent="-514350">
              <a:buClrTx/>
              <a:buSzPct val="100000"/>
              <a:buFont typeface="+mj-lt"/>
              <a:buAutoNum type="arabicPeriod" startAt="6"/>
            </a:pPr>
            <a:r>
              <a:rPr lang="en-GB" sz="2800" dirty="0"/>
              <a:t>I-Format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6.1	I-Format: Example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6.2	Try It Yourself #2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6.3	Instruction Address: Overview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6.4	Branch: PC-Relative Addressing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6.5	Branch: Example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6.6	Try It Yourself #3</a:t>
            </a:r>
          </a:p>
          <a:p>
            <a:pPr marL="514350" indent="-514350">
              <a:buClrTx/>
              <a:buSzPct val="100000"/>
              <a:buFont typeface="+mj-lt"/>
              <a:buAutoNum type="arabicPeriod" startAt="6"/>
            </a:pPr>
            <a:r>
              <a:rPr lang="en-GB" sz="2800" dirty="0"/>
              <a:t>J-Format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7.1	J-Format: Example9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7.2	Branching Far Away: Challenge</a:t>
            </a:r>
          </a:p>
          <a:p>
            <a:pPr marL="514350" indent="-514350">
              <a:buClrTx/>
              <a:buSzPct val="100000"/>
              <a:buFont typeface="+mj-lt"/>
              <a:buAutoNum type="arabicPeriod" startAt="6"/>
            </a:pPr>
            <a:r>
              <a:rPr lang="en-GB" sz="2800" dirty="0"/>
              <a:t>Addressing Modes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3581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6.5 Branch: Example (3/3)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09800" y="1325318"/>
            <a:ext cx="7924800" cy="1905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kern="0" dirty="0">
                <a:latin typeface="Courier New" pitchFamily="49" charset="0"/>
                <a:cs typeface="+mn-cs"/>
              </a:rPr>
              <a:t>  </a:t>
            </a:r>
            <a:r>
              <a:rPr lang="en-US" sz="2400" b="1" dirty="0">
                <a:latin typeface="Courier New" pitchFamily="49" charset="0"/>
              </a:rPr>
              <a:t>Loop: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 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$0</a:t>
            </a:r>
            <a:r>
              <a:rPr lang="en-US" sz="2400" b="1" dirty="0">
                <a:latin typeface="Courier New" pitchFamily="49" charset="0"/>
              </a:rPr>
              <a:t>, End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0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 	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$8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$8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$10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4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 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addi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</a:rPr>
              <a:t>-1 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8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	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r>
              <a:rPr lang="en-US" sz="2400" b="1" dirty="0">
                <a:latin typeface="Courier New" pitchFamily="49" charset="0"/>
              </a:rPr>
              <a:t>    Loop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12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latin typeface="Courier New" pitchFamily="49" charset="0"/>
              </a:rPr>
              <a:t>  End:</a:t>
            </a: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	                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16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810000" y="1325318"/>
            <a:ext cx="3276600" cy="381000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905000" y="3352801"/>
            <a:ext cx="8229600" cy="1589088"/>
            <a:chOff x="240" y="1440"/>
            <a:chExt cx="5184" cy="1001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240" y="1440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Field representation in decimal:</a:t>
              </a:r>
            </a:p>
          </p:txBody>
        </p: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88" y="1680"/>
              <a:ext cx="5136" cy="761"/>
              <a:chOff x="192" y="1680"/>
              <a:chExt cx="5136" cy="761"/>
            </a:xfrm>
          </p:grpSpPr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334" y="1680"/>
                <a:ext cx="692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opcode</a:t>
                </a:r>
              </a:p>
            </p:txBody>
          </p:sp>
          <p:sp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1372" y="1680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rs</a:t>
                </a:r>
              </a:p>
            </p:txBody>
          </p:sp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2226" y="1680"/>
                <a:ext cx="30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 err="1">
                    <a:latin typeface="Courier New" pitchFamily="49" charset="0"/>
                  </a:rPr>
                  <a:t>rt</a:t>
                </a:r>
                <a:endParaRPr lang="en-US" sz="2000" b="1" dirty="0">
                  <a:latin typeface="Courier New" pitchFamily="49" charset="0"/>
                </a:endParaRPr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3408" y="1680"/>
                <a:ext cx="1200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1">
                    <a:latin typeface="Courier New" pitchFamily="49" charset="0"/>
                  </a:rPr>
                  <a:t>immediate</a:t>
                </a:r>
              </a:p>
            </p:txBody>
          </p:sp>
          <p:grpSp>
            <p:nvGrpSpPr>
              <p:cNvPr id="20" name="Group 11"/>
              <p:cNvGrpSpPr>
                <a:grpSpLocks/>
              </p:cNvGrpSpPr>
              <p:nvPr/>
            </p:nvGrpSpPr>
            <p:grpSpPr bwMode="auto">
              <a:xfrm>
                <a:off x="192" y="1920"/>
                <a:ext cx="5136" cy="521"/>
                <a:chOff x="432" y="3120"/>
                <a:chExt cx="5136" cy="521"/>
              </a:xfrm>
            </p:grpSpPr>
            <p:grpSp>
              <p:nvGrpSpPr>
                <p:cNvPr id="22" name="Group 12"/>
                <p:cNvGrpSpPr>
                  <a:grpSpLocks/>
                </p:cNvGrpSpPr>
                <p:nvPr/>
              </p:nvGrpSpPr>
              <p:grpSpPr bwMode="auto">
                <a:xfrm>
                  <a:off x="835" y="3120"/>
                  <a:ext cx="4311" cy="327"/>
                  <a:chOff x="623" y="2496"/>
                  <a:chExt cx="4311" cy="327"/>
                </a:xfrm>
              </p:grpSpPr>
              <p:sp>
                <p:nvSpPr>
                  <p:cNvPr id="31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3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660066"/>
                        </a:solidFill>
                        <a:latin typeface="Courier New" pitchFamily="49" charset="0"/>
                      </a:rPr>
                      <a:t>4</a:t>
                    </a:r>
                    <a:endParaRPr lang="en-US" sz="2800" dirty="0">
                      <a:solidFill>
                        <a:srgbClr val="660066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2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006600"/>
                        </a:solidFill>
                        <a:latin typeface="Courier New" pitchFamily="49" charset="0"/>
                      </a:rPr>
                      <a:t>9</a:t>
                    </a:r>
                    <a:endParaRPr lang="en-US" sz="2800" dirty="0">
                      <a:solidFill>
                        <a:srgbClr val="006600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3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006600"/>
                        </a:solidFill>
                        <a:latin typeface="Courier New" pitchFamily="49" charset="0"/>
                      </a:rPr>
                      <a:t>0</a:t>
                    </a:r>
                    <a:endParaRPr lang="en-US" sz="2800" dirty="0">
                      <a:solidFill>
                        <a:srgbClr val="006600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3" y="2546"/>
                    <a:ext cx="116" cy="25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endParaRPr lang="en-US" sz="2000">
                      <a:solidFill>
                        <a:schemeClr val="accent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18" y="2546"/>
                    <a:ext cx="116" cy="25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endParaRPr lang="en-US" sz="2000">
                      <a:solidFill>
                        <a:schemeClr val="accent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36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4" y="2496"/>
                    <a:ext cx="250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800" b="1" dirty="0">
                        <a:solidFill>
                          <a:srgbClr val="002060"/>
                        </a:solidFill>
                        <a:latin typeface="Courier New" pitchFamily="49" charset="0"/>
                      </a:rPr>
                      <a:t>3</a:t>
                    </a:r>
                    <a:endParaRPr lang="en-US" sz="2800" dirty="0">
                      <a:solidFill>
                        <a:srgbClr val="002060"/>
                      </a:solidFill>
                      <a:latin typeface="Helvetica" pitchFamily="34" charset="0"/>
                    </a:endParaRPr>
                  </a:p>
                </p:txBody>
              </p:sp>
            </p:grpSp>
            <p:sp>
              <p:nvSpPr>
                <p:cNvPr id="23" name="Rectangle 19"/>
                <p:cNvSpPr>
                  <a:spLocks noChangeArrowheads="1"/>
                </p:cNvSpPr>
                <p:nvPr/>
              </p:nvSpPr>
              <p:spPr bwMode="auto">
                <a:xfrm>
                  <a:off x="432" y="3120"/>
                  <a:ext cx="5136" cy="2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20"/>
                <p:cNvSpPr>
                  <a:spLocks noChangeShapeType="1"/>
                </p:cNvSpPr>
                <p:nvPr/>
              </p:nvSpPr>
              <p:spPr bwMode="auto">
                <a:xfrm>
                  <a:off x="1392" y="3120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21"/>
                <p:cNvSpPr>
                  <a:spLocks noChangeShapeType="1"/>
                </p:cNvSpPr>
                <p:nvPr/>
              </p:nvSpPr>
              <p:spPr bwMode="auto">
                <a:xfrm>
                  <a:off x="2208" y="3120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22"/>
                <p:cNvSpPr>
                  <a:spLocks noChangeShapeType="1"/>
                </p:cNvSpPr>
                <p:nvPr/>
              </p:nvSpPr>
              <p:spPr bwMode="auto">
                <a:xfrm>
                  <a:off x="2976" y="3120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28" y="3408"/>
                  <a:ext cx="116" cy="23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>
                    <a:latin typeface="Helvetica" pitchFamily="34" charset="0"/>
                  </a:endParaRPr>
                </a:p>
              </p:txBody>
            </p:sp>
            <p:sp>
              <p:nvSpPr>
                <p:cNvPr id="2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440" y="3408"/>
                  <a:ext cx="116" cy="23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>
                    <a:latin typeface="Helvetica" pitchFamily="34" charset="0"/>
                  </a:endParaRPr>
                </a:p>
              </p:txBody>
            </p:sp>
            <p:sp>
              <p:nvSpPr>
                <p:cNvPr id="2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208" y="3408"/>
                  <a:ext cx="116" cy="23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>
                    <a:latin typeface="Helvetica" pitchFamily="34" charset="0"/>
                  </a:endParaRPr>
                </a:p>
              </p:txBody>
            </p:sp>
            <p:sp>
              <p:nvSpPr>
                <p:cNvPr id="3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840" y="3408"/>
                  <a:ext cx="116" cy="23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>
                    <a:latin typeface="Helvetica" pitchFamily="34" charset="0"/>
                  </a:endParaRPr>
                </a:p>
              </p:txBody>
            </p:sp>
          </p:grpSp>
        </p:grpSp>
      </p:grpSp>
      <p:grpSp>
        <p:nvGrpSpPr>
          <p:cNvPr id="37" name="Group 27"/>
          <p:cNvGrpSpPr>
            <a:grpSpLocks/>
          </p:cNvGrpSpPr>
          <p:nvPr/>
        </p:nvGrpSpPr>
        <p:grpSpPr bwMode="auto">
          <a:xfrm>
            <a:off x="1905000" y="4876801"/>
            <a:ext cx="8305800" cy="1360488"/>
            <a:chOff x="240" y="2304"/>
            <a:chExt cx="5232" cy="857"/>
          </a:xfrm>
        </p:grpSpPr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240" y="2304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Field representation in binary:</a:t>
              </a:r>
            </a:p>
          </p:txBody>
        </p:sp>
        <p:grpSp>
          <p:nvGrpSpPr>
            <p:cNvPr id="39" name="Group 29"/>
            <p:cNvGrpSpPr>
              <a:grpSpLocks/>
            </p:cNvGrpSpPr>
            <p:nvPr/>
          </p:nvGrpSpPr>
          <p:grpSpPr bwMode="auto">
            <a:xfrm>
              <a:off x="336" y="2640"/>
              <a:ext cx="5136" cy="521"/>
              <a:chOff x="432" y="3120"/>
              <a:chExt cx="5136" cy="521"/>
            </a:xfrm>
          </p:grpSpPr>
          <p:grpSp>
            <p:nvGrpSpPr>
              <p:cNvPr id="40" name="Group 30"/>
              <p:cNvGrpSpPr>
                <a:grpSpLocks/>
              </p:cNvGrpSpPr>
              <p:nvPr/>
            </p:nvGrpSpPr>
            <p:grpSpPr bwMode="auto">
              <a:xfrm>
                <a:off x="500" y="3120"/>
                <a:ext cx="4852" cy="327"/>
                <a:chOff x="288" y="2496"/>
                <a:chExt cx="4852" cy="327"/>
              </a:xfrm>
            </p:grpSpPr>
            <p:sp>
              <p:nvSpPr>
                <p:cNvPr id="4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88" y="2496"/>
                  <a:ext cx="92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660066"/>
                      </a:solidFill>
                      <a:latin typeface="Courier New" pitchFamily="49" charset="0"/>
                    </a:rPr>
                    <a:t>000100</a:t>
                  </a:r>
                  <a:endParaRPr lang="en-US" sz="2800" dirty="0">
                    <a:solidFill>
                      <a:srgbClr val="660066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220" y="2496"/>
                  <a:ext cx="786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6600"/>
                      </a:solidFill>
                      <a:latin typeface="Courier New" pitchFamily="49" charset="0"/>
                    </a:rPr>
                    <a:t>01001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019" y="2496"/>
                  <a:ext cx="786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6600"/>
                      </a:solidFill>
                      <a:latin typeface="Courier New" pitchFamily="49" charset="0"/>
                    </a:rPr>
                    <a:t>00000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153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818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000">
                    <a:solidFill>
                      <a:schemeClr val="accent1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880" y="2496"/>
                  <a:ext cx="226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0000000000000011</a:t>
                  </a:r>
                  <a:endParaRPr lang="en-US" sz="2800" dirty="0">
                    <a:solidFill>
                      <a:srgbClr val="002060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432" y="3120"/>
                <a:ext cx="5136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38"/>
              <p:cNvSpPr>
                <a:spLocks noChangeShapeType="1"/>
              </p:cNvSpPr>
              <p:nvPr/>
            </p:nvSpPr>
            <p:spPr bwMode="auto">
              <a:xfrm>
                <a:off x="1392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39"/>
              <p:cNvSpPr>
                <a:spLocks noChangeShapeType="1"/>
              </p:cNvSpPr>
              <p:nvPr/>
            </p:nvSpPr>
            <p:spPr bwMode="auto">
              <a:xfrm>
                <a:off x="2208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40"/>
              <p:cNvSpPr>
                <a:spLocks noChangeShapeType="1"/>
              </p:cNvSpPr>
              <p:nvPr/>
            </p:nvSpPr>
            <p:spPr bwMode="auto">
              <a:xfrm>
                <a:off x="2976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41"/>
              <p:cNvSpPr txBox="1">
                <a:spLocks noChangeArrowheads="1"/>
              </p:cNvSpPr>
              <p:nvPr/>
            </p:nvSpPr>
            <p:spPr bwMode="auto">
              <a:xfrm>
                <a:off x="528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46" name="Text Box 42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47" name="Text Box 43"/>
              <p:cNvSpPr txBox="1">
                <a:spLocks noChangeArrowheads="1"/>
              </p:cNvSpPr>
              <p:nvPr/>
            </p:nvSpPr>
            <p:spPr bwMode="auto">
              <a:xfrm>
                <a:off x="2208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  <p:sp>
            <p:nvSpPr>
              <p:cNvPr id="48" name="Text Box 44"/>
              <p:cNvSpPr txBox="1">
                <a:spLocks noChangeArrowheads="1"/>
              </p:cNvSpPr>
              <p:nvPr/>
            </p:nvSpPr>
            <p:spPr bwMode="auto">
              <a:xfrm>
                <a:off x="3840" y="3408"/>
                <a:ext cx="11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b="1">
                  <a:latin typeface="Helvetica" pitchFamily="34" charset="0"/>
                </a:endParaRPr>
              </a:p>
            </p:txBody>
          </p:sp>
        </p:grpSp>
      </p:grpSp>
      <p:sp>
        <p:nvSpPr>
          <p:cNvPr id="55" name="Slide Number Placeholder 6">
            <a:extLst>
              <a:ext uri="{FF2B5EF4-FFF2-40B4-BE49-F238E27FC236}">
                <a16:creationId xmlns:a16="http://schemas.microsoft.com/office/drawing/2014/main" id="{E93DFA0A-A41E-487F-81DB-DD170246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2941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6.6 Try It Yourself #3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81200" y="3614410"/>
            <a:ext cx="8229600" cy="116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What would be the </a:t>
            </a:r>
            <a:r>
              <a:rPr lang="en-US" sz="2800" b="1" dirty="0">
                <a:latin typeface="Courier New" pitchFamily="49" charset="0"/>
              </a:rPr>
              <a:t>immediate</a:t>
            </a:r>
            <a:r>
              <a:rPr lang="en-US" sz="2800" dirty="0"/>
              <a:t> value for the second 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800" dirty="0"/>
              <a:t> instruction?</a:t>
            </a: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4495800" y="4643556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Answer: </a:t>
            </a:r>
            <a:r>
              <a:rPr lang="en-US" altLang="en-US" b="1" dirty="0">
                <a:solidFill>
                  <a:srgbClr val="0000CC"/>
                </a:solidFill>
              </a:rPr>
              <a:t>– 4 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76400" y="6400805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09800" y="1325318"/>
            <a:ext cx="7924800" cy="1905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kern="0" dirty="0">
                <a:latin typeface="Courier New" pitchFamily="49" charset="0"/>
                <a:cs typeface="+mn-cs"/>
              </a:rPr>
              <a:t>  </a:t>
            </a:r>
            <a:r>
              <a:rPr lang="en-US" sz="2400" b="1" dirty="0">
                <a:latin typeface="Courier New" pitchFamily="49" charset="0"/>
              </a:rPr>
              <a:t>Loop: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 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$0</a:t>
            </a:r>
            <a:r>
              <a:rPr lang="en-US" sz="2400" b="1" dirty="0">
                <a:latin typeface="Courier New" pitchFamily="49" charset="0"/>
              </a:rPr>
              <a:t>, End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0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 	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$8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$8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$10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4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 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addi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$9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</a:rPr>
              <a:t>-1 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8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$0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$0</a:t>
            </a:r>
            <a:r>
              <a:rPr lang="en-US" sz="2400" b="1" dirty="0">
                <a:latin typeface="Courier New" pitchFamily="49" charset="0"/>
              </a:rPr>
              <a:t>, Loop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12</a:t>
            </a:r>
          </a:p>
          <a:p>
            <a:pPr>
              <a:tabLst>
                <a:tab pos="1714500" algn="l"/>
                <a:tab pos="2286000" algn="l"/>
                <a:tab pos="5029200" algn="l"/>
              </a:tabLst>
            </a:pPr>
            <a:r>
              <a:rPr lang="en-US" sz="2400" b="1" dirty="0">
                <a:latin typeface="Courier New" pitchFamily="49" charset="0"/>
              </a:rPr>
              <a:t>  End:</a:t>
            </a: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	                 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rlt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16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916680" y="2470188"/>
            <a:ext cx="3276600" cy="381000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5AC7B31-9D7F-438A-A032-EABC21E2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31</a:t>
            </a:fld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049729-9477-421F-8580-F6D017355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6318"/>
            <a:ext cx="2663810" cy="10679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5F4504-08F2-4C6F-A692-123B8CA65C4F}"/>
                  </a:ext>
                </a:extLst>
              </p14:cNvPr>
              <p14:cNvContentPartPr/>
              <p14:nvPr/>
            </p14:nvContentPartPr>
            <p14:xfrm>
              <a:off x="6202793" y="584094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5F4504-08F2-4C6F-A692-123B8CA65C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98473" y="583662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D802E3A-8B9F-4399-9513-F69FB6B803C5}"/>
                  </a:ext>
                </a:extLst>
              </p14:cNvPr>
              <p14:cNvContentPartPr/>
              <p14:nvPr/>
            </p14:nvContentPartPr>
            <p14:xfrm>
              <a:off x="7026120" y="4864680"/>
              <a:ext cx="3040200" cy="120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D802E3A-8B9F-4399-9513-F69FB6B803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6760" y="4855320"/>
                <a:ext cx="3058920" cy="1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0041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 I-Format: Summary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32</a:t>
            </a:fld>
            <a:endParaRPr dirty="0"/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905000" y="2461463"/>
            <a:ext cx="8229600" cy="876301"/>
            <a:chOff x="144" y="1554"/>
            <a:chExt cx="5184" cy="552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144" y="1776"/>
              <a:ext cx="5184" cy="330"/>
              <a:chOff x="192" y="2496"/>
              <a:chExt cx="5184" cy="330"/>
            </a:xfrm>
          </p:grpSpPr>
          <p:grpSp>
            <p:nvGrpSpPr>
              <p:cNvPr id="20" name="Group 8"/>
              <p:cNvGrpSpPr>
                <a:grpSpLocks/>
              </p:cNvGrpSpPr>
              <p:nvPr/>
            </p:nvGrpSpPr>
            <p:grpSpPr bwMode="auto">
              <a:xfrm>
                <a:off x="555" y="2496"/>
                <a:ext cx="3835" cy="330"/>
                <a:chOff x="555" y="2496"/>
                <a:chExt cx="3835" cy="330"/>
              </a:xfrm>
            </p:grpSpPr>
            <p:sp>
              <p:nvSpPr>
                <p:cNvPr id="2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55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XX</a:t>
                  </a:r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006600"/>
                      </a:solidFill>
                      <a:latin typeface="Courier New" pitchFamily="49" charset="0"/>
                    </a:rPr>
                    <a:t>rs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2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C00000"/>
                      </a:solidFill>
                      <a:latin typeface="Courier New" pitchFamily="49" charset="0"/>
                    </a:rPr>
                    <a:t>rt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3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686" y="2496"/>
                  <a:ext cx="704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C16</a:t>
                  </a:r>
                  <a:r>
                    <a:rPr lang="en-US" sz="2800" b="1" baseline="-25000" dirty="0">
                      <a:solidFill>
                        <a:srgbClr val="002060"/>
                      </a:solidFill>
                      <a:latin typeface="Courier New" pitchFamily="49" charset="0"/>
                    </a:rPr>
                    <a:t>2s</a:t>
                  </a:r>
                  <a:endParaRPr lang="en-US" sz="2800" dirty="0">
                    <a:solidFill>
                      <a:srgbClr val="002060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192" y="2496"/>
                <a:ext cx="5184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1151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>
                <a:off x="1967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334" y="1554"/>
              <a:ext cx="6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opcode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1372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rs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2226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rt</a:t>
              </a: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3436" y="1554"/>
              <a:ext cx="989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ourier New" pitchFamily="49" charset="0"/>
                </a:rPr>
                <a:t>immediate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133605" y="1297191"/>
            <a:ext cx="4872039" cy="990600"/>
            <a:chOff x="838200" y="1752600"/>
            <a:chExt cx="4872039" cy="990600"/>
          </a:xfrm>
        </p:grpSpPr>
        <p:sp>
          <p:nvSpPr>
            <p:cNvPr id="69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872038" cy="6095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</a:rPr>
                <a:t>arith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C00000"/>
                  </a:solidFill>
                  <a:latin typeface="Courier New" pitchFamily="49" charset="0"/>
                </a:rPr>
                <a:t>rt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</a:rPr>
                <a:t>rs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</a:rPr>
                <a:t>C16</a:t>
              </a:r>
              <a:r>
                <a:rPr lang="en-US" sz="2800" b="1" baseline="-25000" dirty="0">
                  <a:solidFill>
                    <a:srgbClr val="002060"/>
                  </a:solidFill>
                  <a:latin typeface="Courier New" pitchFamily="49" charset="0"/>
                </a:rPr>
                <a:t>2s</a:t>
              </a:r>
              <a:endParaRPr lang="en-US" sz="2800" baseline="-25000" dirty="0"/>
            </a:p>
          </p:txBody>
        </p:sp>
        <p:sp>
          <p:nvSpPr>
            <p:cNvPr id="70" name="Snip Single Corner Rectangle 69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sp>
        <p:nvSpPr>
          <p:cNvPr id="71" name="Folded Corner 70"/>
          <p:cNvSpPr/>
          <p:nvPr/>
        </p:nvSpPr>
        <p:spPr>
          <a:xfrm>
            <a:off x="7106098" y="1234159"/>
            <a:ext cx="3028507" cy="105363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b="1" dirty="0">
                <a:solidFill>
                  <a:srgbClr val="002060"/>
                </a:solidFill>
                <a:latin typeface="Courier New" pitchFamily="49" charset="0"/>
              </a:rPr>
              <a:t>C16</a:t>
            </a:r>
            <a:r>
              <a:rPr lang="en-US" sz="1600" b="1" baseline="-25000" dirty="0">
                <a:solidFill>
                  <a:srgbClr val="002060"/>
                </a:solidFill>
                <a:latin typeface="Courier New" pitchFamily="49" charset="0"/>
              </a:rPr>
              <a:t>2s</a:t>
            </a:r>
            <a:r>
              <a:rPr lang="en-US" sz="1600" dirty="0">
                <a:solidFill>
                  <a:schemeClr val="tx1"/>
                </a:solidFill>
              </a:rPr>
              <a:t> is in 2s complement</a:t>
            </a:r>
          </a:p>
          <a:p>
            <a:pPr algn="just"/>
            <a:r>
              <a:rPr lang="en-US" sz="1600" b="1" dirty="0" err="1">
                <a:solidFill>
                  <a:srgbClr val="660066"/>
                </a:solidFill>
                <a:latin typeface="Courier New" pitchFamily="49" charset="0"/>
              </a:rPr>
              <a:t>arith</a:t>
            </a:r>
            <a:r>
              <a:rPr lang="en-US" sz="1600" dirty="0">
                <a:solidFill>
                  <a:schemeClr val="tx1"/>
                </a:solidFill>
              </a:rPr>
              <a:t> is arithmetic operation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2133605" y="3732046"/>
            <a:ext cx="4872039" cy="990600"/>
            <a:chOff x="838200" y="1752600"/>
            <a:chExt cx="4872039" cy="990600"/>
          </a:xfrm>
        </p:grpSpPr>
        <p:sp>
          <p:nvSpPr>
            <p:cNvPr id="94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872038" cy="6095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</a:rPr>
                <a:t>ld</a:t>
              </a:r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</a:rPr>
                <a:t>/</a:t>
              </a:r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</a:rPr>
                <a:t>st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C00000"/>
                  </a:solidFill>
                  <a:latin typeface="Courier New" pitchFamily="49" charset="0"/>
                </a:rPr>
                <a:t>rt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</a:rPr>
                <a:t>C16</a:t>
              </a:r>
              <a:r>
                <a:rPr lang="en-US" sz="2800" b="1" baseline="-25000" dirty="0">
                  <a:solidFill>
                    <a:srgbClr val="002060"/>
                  </a:solidFill>
                  <a:latin typeface="Courier New" pitchFamily="49" charset="0"/>
                </a:rPr>
                <a:t>2s</a:t>
              </a:r>
              <a:r>
                <a:rPr lang="en-US" sz="2800" b="1" dirty="0">
                  <a:latin typeface="Courier New" pitchFamily="49" charset="0"/>
                </a:rPr>
                <a:t>(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</a:rPr>
                <a:t>rs</a:t>
              </a:r>
              <a:r>
                <a:rPr lang="en-US" sz="2800" b="1" dirty="0">
                  <a:latin typeface="Courier New" pitchFamily="49" charset="0"/>
                </a:rPr>
                <a:t>) </a:t>
              </a:r>
              <a:endParaRPr lang="en-US" sz="2800" dirty="0"/>
            </a:p>
          </p:txBody>
        </p:sp>
        <p:sp>
          <p:nvSpPr>
            <p:cNvPr id="95" name="Snip Single Corner Rectangle 94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sp>
        <p:nvSpPr>
          <p:cNvPr id="96" name="Folded Corner 95"/>
          <p:cNvSpPr/>
          <p:nvPr/>
        </p:nvSpPr>
        <p:spPr>
          <a:xfrm>
            <a:off x="7106098" y="3669014"/>
            <a:ext cx="3028507" cy="105363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b="1" dirty="0">
                <a:solidFill>
                  <a:srgbClr val="002060"/>
                </a:solidFill>
                <a:latin typeface="Courier New" pitchFamily="49" charset="0"/>
              </a:rPr>
              <a:t>C16</a:t>
            </a:r>
            <a:r>
              <a:rPr lang="en-US" sz="1600" b="1" baseline="-25000" dirty="0">
                <a:solidFill>
                  <a:srgbClr val="002060"/>
                </a:solidFill>
                <a:latin typeface="Courier New" pitchFamily="49" charset="0"/>
              </a:rPr>
              <a:t>2s</a:t>
            </a:r>
            <a:r>
              <a:rPr lang="en-US" sz="1600" dirty="0">
                <a:solidFill>
                  <a:schemeClr val="tx1"/>
                </a:solidFill>
              </a:rPr>
              <a:t> is in 2s complement</a:t>
            </a:r>
          </a:p>
          <a:p>
            <a:pPr algn="just"/>
            <a:r>
              <a:rPr lang="en-US" sz="1600" b="1" dirty="0" err="1">
                <a:solidFill>
                  <a:srgbClr val="660066"/>
                </a:solidFill>
                <a:latin typeface="Courier New" pitchFamily="49" charset="0"/>
              </a:rPr>
              <a:t>ld</a:t>
            </a:r>
            <a:r>
              <a:rPr lang="en-US" sz="1600" b="1" dirty="0">
                <a:solidFill>
                  <a:srgbClr val="660066"/>
                </a:solidFill>
                <a:latin typeface="Courier New" pitchFamily="49" charset="0"/>
              </a:rPr>
              <a:t>/</a:t>
            </a:r>
            <a:r>
              <a:rPr lang="en-US" sz="1600" b="1" dirty="0" err="1">
                <a:solidFill>
                  <a:srgbClr val="660066"/>
                </a:solidFill>
                <a:latin typeface="Courier New" pitchFamily="49" charset="0"/>
              </a:rPr>
              <a:t>st</a:t>
            </a:r>
            <a:r>
              <a:rPr lang="en-US" sz="1600" dirty="0">
                <a:solidFill>
                  <a:schemeClr val="tx1"/>
                </a:solidFill>
              </a:rPr>
              <a:t> is a load or store operation</a:t>
            </a:r>
          </a:p>
        </p:txBody>
      </p:sp>
      <p:grpSp>
        <p:nvGrpSpPr>
          <p:cNvPr id="119" name="Group 6"/>
          <p:cNvGrpSpPr>
            <a:grpSpLocks/>
          </p:cNvGrpSpPr>
          <p:nvPr/>
        </p:nvGrpSpPr>
        <p:grpSpPr bwMode="auto">
          <a:xfrm>
            <a:off x="1905000" y="4896318"/>
            <a:ext cx="8229600" cy="876301"/>
            <a:chOff x="144" y="1554"/>
            <a:chExt cx="5184" cy="552"/>
          </a:xfrm>
        </p:grpSpPr>
        <p:grpSp>
          <p:nvGrpSpPr>
            <p:cNvPr id="120" name="Group 7"/>
            <p:cNvGrpSpPr>
              <a:grpSpLocks/>
            </p:cNvGrpSpPr>
            <p:nvPr/>
          </p:nvGrpSpPr>
          <p:grpSpPr bwMode="auto">
            <a:xfrm>
              <a:off x="144" y="1776"/>
              <a:ext cx="5184" cy="330"/>
              <a:chOff x="192" y="2496"/>
              <a:chExt cx="5184" cy="330"/>
            </a:xfrm>
          </p:grpSpPr>
          <p:grpSp>
            <p:nvGrpSpPr>
              <p:cNvPr id="125" name="Group 8"/>
              <p:cNvGrpSpPr>
                <a:grpSpLocks/>
              </p:cNvGrpSpPr>
              <p:nvPr/>
            </p:nvGrpSpPr>
            <p:grpSpPr bwMode="auto">
              <a:xfrm>
                <a:off x="555" y="2496"/>
                <a:ext cx="3834" cy="330"/>
                <a:chOff x="555" y="2496"/>
                <a:chExt cx="3834" cy="330"/>
              </a:xfrm>
            </p:grpSpPr>
            <p:sp>
              <p:nvSpPr>
                <p:cNvPr id="13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55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XX</a:t>
                  </a:r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13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006600"/>
                      </a:solidFill>
                      <a:latin typeface="Courier New" pitchFamily="49" charset="0"/>
                    </a:rPr>
                    <a:t>rs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13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2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C00000"/>
                      </a:solidFill>
                      <a:latin typeface="Courier New" pitchFamily="49" charset="0"/>
                    </a:rPr>
                    <a:t>rt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1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685" y="2496"/>
                  <a:ext cx="704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C16</a:t>
                  </a:r>
                  <a:r>
                    <a:rPr lang="en-US" sz="2800" b="1" baseline="-25000" dirty="0">
                      <a:solidFill>
                        <a:srgbClr val="002060"/>
                      </a:solidFill>
                      <a:latin typeface="Courier New" pitchFamily="49" charset="0"/>
                    </a:rPr>
                    <a:t>2s</a:t>
                  </a:r>
                  <a:endParaRPr lang="en-US" sz="2800" dirty="0">
                    <a:solidFill>
                      <a:srgbClr val="002060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126" name="Rectangle 15"/>
              <p:cNvSpPr>
                <a:spLocks noChangeArrowheads="1"/>
              </p:cNvSpPr>
              <p:nvPr/>
            </p:nvSpPr>
            <p:spPr bwMode="auto">
              <a:xfrm>
                <a:off x="192" y="2496"/>
                <a:ext cx="5184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16"/>
              <p:cNvSpPr>
                <a:spLocks noChangeShapeType="1"/>
              </p:cNvSpPr>
              <p:nvPr/>
            </p:nvSpPr>
            <p:spPr bwMode="auto">
              <a:xfrm>
                <a:off x="1151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17"/>
              <p:cNvSpPr>
                <a:spLocks noChangeShapeType="1"/>
              </p:cNvSpPr>
              <p:nvPr/>
            </p:nvSpPr>
            <p:spPr bwMode="auto">
              <a:xfrm>
                <a:off x="1967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18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" name="Text Box 21"/>
            <p:cNvSpPr txBox="1">
              <a:spLocks noChangeArrowheads="1"/>
            </p:cNvSpPr>
            <p:nvPr/>
          </p:nvSpPr>
          <p:spPr bwMode="auto">
            <a:xfrm>
              <a:off x="334" y="1554"/>
              <a:ext cx="6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opcode</a:t>
              </a:r>
            </a:p>
          </p:txBody>
        </p:sp>
        <p:sp>
          <p:nvSpPr>
            <p:cNvPr id="122" name="Text Box 22"/>
            <p:cNvSpPr txBox="1">
              <a:spLocks noChangeArrowheads="1"/>
            </p:cNvSpPr>
            <p:nvPr/>
          </p:nvSpPr>
          <p:spPr bwMode="auto">
            <a:xfrm>
              <a:off x="1372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rs</a:t>
              </a:r>
            </a:p>
          </p:txBody>
        </p:sp>
        <p:sp>
          <p:nvSpPr>
            <p:cNvPr id="123" name="Text Box 23"/>
            <p:cNvSpPr txBox="1">
              <a:spLocks noChangeArrowheads="1"/>
            </p:cNvSpPr>
            <p:nvPr/>
          </p:nvSpPr>
          <p:spPr bwMode="auto">
            <a:xfrm>
              <a:off x="2226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rt</a:t>
              </a:r>
            </a:p>
          </p:txBody>
        </p:sp>
        <p:sp>
          <p:nvSpPr>
            <p:cNvPr id="124" name="Text Box 26"/>
            <p:cNvSpPr txBox="1">
              <a:spLocks noChangeArrowheads="1"/>
            </p:cNvSpPr>
            <p:nvPr/>
          </p:nvSpPr>
          <p:spPr bwMode="auto">
            <a:xfrm>
              <a:off x="3436" y="1554"/>
              <a:ext cx="989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ourier New" pitchFamily="49" charset="0"/>
                </a:rPr>
                <a:t>immediate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778272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 I-Format: Summary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33</a:t>
            </a:fld>
            <a:endParaRPr dirty="0"/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905000" y="2461463"/>
            <a:ext cx="8229600" cy="876301"/>
            <a:chOff x="144" y="1554"/>
            <a:chExt cx="5184" cy="552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144" y="1776"/>
              <a:ext cx="5184" cy="330"/>
              <a:chOff x="192" y="2496"/>
              <a:chExt cx="5184" cy="330"/>
            </a:xfrm>
          </p:grpSpPr>
          <p:grpSp>
            <p:nvGrpSpPr>
              <p:cNvPr id="20" name="Group 8"/>
              <p:cNvGrpSpPr>
                <a:grpSpLocks/>
              </p:cNvGrpSpPr>
              <p:nvPr/>
            </p:nvGrpSpPr>
            <p:grpSpPr bwMode="auto">
              <a:xfrm>
                <a:off x="555" y="2496"/>
                <a:ext cx="3744" cy="330"/>
                <a:chOff x="555" y="2496"/>
                <a:chExt cx="3744" cy="330"/>
              </a:xfrm>
            </p:grpSpPr>
            <p:sp>
              <p:nvSpPr>
                <p:cNvPr id="2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55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XX</a:t>
                  </a:r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006600"/>
                      </a:solidFill>
                      <a:latin typeface="Courier New" pitchFamily="49" charset="0"/>
                    </a:rPr>
                    <a:t>rs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2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C00000"/>
                      </a:solidFill>
                      <a:latin typeface="Courier New" pitchFamily="49" charset="0"/>
                    </a:rPr>
                    <a:t>rt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3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77" y="2496"/>
                  <a:ext cx="522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C16</a:t>
                  </a:r>
                  <a:endParaRPr lang="en-US" sz="2800" dirty="0">
                    <a:solidFill>
                      <a:srgbClr val="002060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192" y="2496"/>
                <a:ext cx="5184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1151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>
                <a:off x="1967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334" y="1554"/>
              <a:ext cx="6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opcode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1372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rs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2226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rt</a:t>
              </a: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3436" y="1554"/>
              <a:ext cx="989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ourier New" pitchFamily="49" charset="0"/>
                </a:rPr>
                <a:t>immediate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133605" y="1297191"/>
            <a:ext cx="4872039" cy="990600"/>
            <a:chOff x="838200" y="1752600"/>
            <a:chExt cx="4872039" cy="990600"/>
          </a:xfrm>
        </p:grpSpPr>
        <p:sp>
          <p:nvSpPr>
            <p:cNvPr id="69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872038" cy="6095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</a:rPr>
                <a:t>logic</a:t>
              </a:r>
              <a:r>
                <a:rPr lang="en-US" sz="2800" b="1" dirty="0">
                  <a:latin typeface="Courier New" pitchFamily="49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C00000"/>
                  </a:solidFill>
                  <a:latin typeface="Courier New" pitchFamily="49" charset="0"/>
                </a:rPr>
                <a:t>rt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</a:rPr>
                <a:t>rs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</a:rPr>
                <a:t>C16</a:t>
              </a:r>
              <a:endParaRPr lang="en-US" sz="2800" dirty="0"/>
            </a:p>
          </p:txBody>
        </p:sp>
        <p:sp>
          <p:nvSpPr>
            <p:cNvPr id="70" name="Snip Single Corner Rectangle 69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sp>
        <p:nvSpPr>
          <p:cNvPr id="71" name="Folded Corner 70"/>
          <p:cNvSpPr/>
          <p:nvPr/>
        </p:nvSpPr>
        <p:spPr>
          <a:xfrm>
            <a:off x="7106098" y="1234159"/>
            <a:ext cx="3028507" cy="105363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b="1" dirty="0">
                <a:solidFill>
                  <a:srgbClr val="002060"/>
                </a:solidFill>
                <a:latin typeface="Courier New" pitchFamily="49" charset="0"/>
              </a:rPr>
              <a:t>C16</a:t>
            </a:r>
            <a:r>
              <a:rPr lang="en-US" sz="1600" dirty="0">
                <a:solidFill>
                  <a:schemeClr val="tx1"/>
                </a:solidFill>
              </a:rPr>
              <a:t> is raw binary (</a:t>
            </a:r>
            <a:r>
              <a:rPr lang="en-US" sz="1600" i="1" u="sng" dirty="0">
                <a:solidFill>
                  <a:schemeClr val="tx1"/>
                </a:solidFill>
              </a:rPr>
              <a:t>no negative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sz="1600" b="1" dirty="0">
                <a:solidFill>
                  <a:srgbClr val="660066"/>
                </a:solidFill>
                <a:latin typeface="Courier New" pitchFamily="49" charset="0"/>
              </a:rPr>
              <a:t>logic</a:t>
            </a:r>
            <a:r>
              <a:rPr lang="en-US" sz="1600" dirty="0">
                <a:solidFill>
                  <a:schemeClr val="tx1"/>
                </a:solidFill>
              </a:rPr>
              <a:t> is logical operation (</a:t>
            </a:r>
            <a:r>
              <a:rPr lang="en-US" sz="1600" i="1" u="sng" dirty="0">
                <a:solidFill>
                  <a:schemeClr val="tx1"/>
                </a:solidFill>
              </a:rPr>
              <a:t>bitwise operation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2133605" y="3732046"/>
            <a:ext cx="4872039" cy="990600"/>
            <a:chOff x="838200" y="1752600"/>
            <a:chExt cx="4872039" cy="990600"/>
          </a:xfrm>
        </p:grpSpPr>
        <p:sp>
          <p:nvSpPr>
            <p:cNvPr id="94" name="Rectangle 5"/>
            <p:cNvSpPr>
              <a:spLocks noChangeArrowheads="1"/>
            </p:cNvSpPr>
            <p:nvPr/>
          </p:nvSpPr>
          <p:spPr bwMode="auto">
            <a:xfrm>
              <a:off x="838201" y="2133601"/>
              <a:ext cx="4872038" cy="609599"/>
            </a:xfrm>
            <a:prstGeom prst="rect">
              <a:avLst/>
            </a:prstGeom>
            <a:solidFill>
              <a:srgbClr val="FF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</a:rPr>
                <a:t>branch</a:t>
              </a:r>
              <a:r>
                <a:rPr lang="en-US" sz="2800" b="1" dirty="0">
                  <a:latin typeface="Courier New" pitchFamily="49" charset="0"/>
                </a:rPr>
                <a:t>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</a:rPr>
                <a:t>rs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$</a:t>
              </a:r>
              <a:r>
                <a:rPr lang="en-US" sz="2800" b="1" dirty="0" err="1">
                  <a:solidFill>
                    <a:srgbClr val="006600"/>
                  </a:solidFill>
                  <a:latin typeface="Courier New" pitchFamily="49" charset="0"/>
                </a:rPr>
                <a:t>rt</a:t>
              </a:r>
              <a:r>
                <a:rPr lang="en-US" sz="2800" b="1" dirty="0">
                  <a:latin typeface="Courier New" pitchFamily="49" charset="0"/>
                </a:rPr>
                <a:t>, </a:t>
              </a:r>
              <a:r>
                <a:rPr lang="en-US" sz="2800" b="1" dirty="0">
                  <a:solidFill>
                    <a:srgbClr val="002060"/>
                  </a:solidFill>
                  <a:latin typeface="Courier New" pitchFamily="49" charset="0"/>
                </a:rPr>
                <a:t>label</a:t>
              </a:r>
              <a:endParaRPr lang="en-US" sz="2800" dirty="0"/>
            </a:p>
          </p:txBody>
        </p:sp>
        <p:sp>
          <p:nvSpPr>
            <p:cNvPr id="95" name="Snip Single Corner Rectangle 94"/>
            <p:cNvSpPr/>
            <p:nvPr/>
          </p:nvSpPr>
          <p:spPr bwMode="auto">
            <a:xfrm>
              <a:off x="838200" y="1752600"/>
              <a:ext cx="2133600" cy="381423"/>
            </a:xfrm>
            <a:prstGeom prst="snip1Rect">
              <a:avLst>
                <a:gd name="adj" fmla="val 3743"/>
              </a:avLst>
            </a:prstGeom>
            <a:solidFill>
              <a:srgbClr val="9F2936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cs typeface="Arial"/>
                </a:rPr>
                <a:t>MIPS instruction</a:t>
              </a:r>
            </a:p>
          </p:txBody>
        </p:sp>
      </p:grpSp>
      <p:sp>
        <p:nvSpPr>
          <p:cNvPr id="96" name="Folded Corner 95"/>
          <p:cNvSpPr/>
          <p:nvPr/>
        </p:nvSpPr>
        <p:spPr>
          <a:xfrm>
            <a:off x="7106098" y="3669014"/>
            <a:ext cx="3028507" cy="105363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b="1" dirty="0">
                <a:solidFill>
                  <a:srgbClr val="660066"/>
                </a:solidFill>
                <a:latin typeface="Courier New" pitchFamily="49" charset="0"/>
              </a:rPr>
              <a:t>branch</a:t>
            </a:r>
            <a:r>
              <a:rPr lang="en-US" sz="1600" dirty="0">
                <a:solidFill>
                  <a:schemeClr val="tx1"/>
                </a:solidFill>
              </a:rPr>
              <a:t> is a branch operation</a:t>
            </a:r>
          </a:p>
          <a:p>
            <a:pPr algn="just"/>
            <a:r>
              <a:rPr lang="en-US" sz="1600" b="1" dirty="0">
                <a:solidFill>
                  <a:srgbClr val="002060"/>
                </a:solidFill>
                <a:latin typeface="Courier New" pitchFamily="49" charset="0"/>
              </a:rPr>
              <a:t>label</a:t>
            </a:r>
            <a:r>
              <a:rPr lang="en-US" sz="1600" dirty="0">
                <a:solidFill>
                  <a:schemeClr val="tx1"/>
                </a:solidFill>
              </a:rPr>
              <a:t> is converted to number first (</a:t>
            </a:r>
            <a:r>
              <a:rPr lang="en-US" sz="1600" i="1" u="sng" dirty="0">
                <a:solidFill>
                  <a:schemeClr val="tx1"/>
                </a:solidFill>
              </a:rPr>
              <a:t>PC-relative addressing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119" name="Group 6"/>
          <p:cNvGrpSpPr>
            <a:grpSpLocks/>
          </p:cNvGrpSpPr>
          <p:nvPr/>
        </p:nvGrpSpPr>
        <p:grpSpPr bwMode="auto">
          <a:xfrm>
            <a:off x="1905000" y="4896318"/>
            <a:ext cx="8229600" cy="876301"/>
            <a:chOff x="144" y="1554"/>
            <a:chExt cx="5184" cy="552"/>
          </a:xfrm>
        </p:grpSpPr>
        <p:grpSp>
          <p:nvGrpSpPr>
            <p:cNvPr id="120" name="Group 7"/>
            <p:cNvGrpSpPr>
              <a:grpSpLocks/>
            </p:cNvGrpSpPr>
            <p:nvPr/>
          </p:nvGrpSpPr>
          <p:grpSpPr bwMode="auto">
            <a:xfrm>
              <a:off x="144" y="1776"/>
              <a:ext cx="5184" cy="330"/>
              <a:chOff x="192" y="2496"/>
              <a:chExt cx="5184" cy="330"/>
            </a:xfrm>
          </p:grpSpPr>
          <p:grpSp>
            <p:nvGrpSpPr>
              <p:cNvPr id="125" name="Group 8"/>
              <p:cNvGrpSpPr>
                <a:grpSpLocks/>
              </p:cNvGrpSpPr>
              <p:nvPr/>
            </p:nvGrpSpPr>
            <p:grpSpPr bwMode="auto">
              <a:xfrm>
                <a:off x="555" y="2496"/>
                <a:ext cx="3879" cy="330"/>
                <a:chOff x="555" y="2496"/>
                <a:chExt cx="3879" cy="330"/>
              </a:xfrm>
            </p:grpSpPr>
            <p:sp>
              <p:nvSpPr>
                <p:cNvPr id="13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55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XX</a:t>
                  </a:r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13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006600"/>
                      </a:solidFill>
                      <a:latin typeface="Courier New" pitchFamily="49" charset="0"/>
                    </a:rPr>
                    <a:t>rs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13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220" y="2496"/>
                  <a:ext cx="387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 err="1">
                      <a:solidFill>
                        <a:srgbClr val="006600"/>
                      </a:solidFill>
                      <a:latin typeface="Courier New" pitchFamily="49" charset="0"/>
                    </a:rPr>
                    <a:t>rt</a:t>
                  </a:r>
                  <a:endParaRPr lang="en-US" sz="2800" dirty="0">
                    <a:solidFill>
                      <a:srgbClr val="0066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1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641" y="2496"/>
                  <a:ext cx="793" cy="3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800" b="1" dirty="0">
                      <a:solidFill>
                        <a:srgbClr val="002060"/>
                      </a:solidFill>
                      <a:latin typeface="Courier New" pitchFamily="49" charset="0"/>
                    </a:rPr>
                    <a:t>label</a:t>
                  </a:r>
                  <a:endParaRPr lang="en-US" sz="2800" dirty="0">
                    <a:solidFill>
                      <a:srgbClr val="002060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126" name="Rectangle 15"/>
              <p:cNvSpPr>
                <a:spLocks noChangeArrowheads="1"/>
              </p:cNvSpPr>
              <p:nvPr/>
            </p:nvSpPr>
            <p:spPr bwMode="auto">
              <a:xfrm>
                <a:off x="192" y="2496"/>
                <a:ext cx="5184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16"/>
              <p:cNvSpPr>
                <a:spLocks noChangeShapeType="1"/>
              </p:cNvSpPr>
              <p:nvPr/>
            </p:nvSpPr>
            <p:spPr bwMode="auto">
              <a:xfrm>
                <a:off x="1151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17"/>
              <p:cNvSpPr>
                <a:spLocks noChangeShapeType="1"/>
              </p:cNvSpPr>
              <p:nvPr/>
            </p:nvSpPr>
            <p:spPr bwMode="auto">
              <a:xfrm>
                <a:off x="1967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18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" name="Text Box 21"/>
            <p:cNvSpPr txBox="1">
              <a:spLocks noChangeArrowheads="1"/>
            </p:cNvSpPr>
            <p:nvPr/>
          </p:nvSpPr>
          <p:spPr bwMode="auto">
            <a:xfrm>
              <a:off x="334" y="1554"/>
              <a:ext cx="6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opcode</a:t>
              </a:r>
            </a:p>
          </p:txBody>
        </p:sp>
        <p:sp>
          <p:nvSpPr>
            <p:cNvPr id="122" name="Text Box 22"/>
            <p:cNvSpPr txBox="1">
              <a:spLocks noChangeArrowheads="1"/>
            </p:cNvSpPr>
            <p:nvPr/>
          </p:nvSpPr>
          <p:spPr bwMode="auto">
            <a:xfrm>
              <a:off x="1372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rs</a:t>
              </a:r>
            </a:p>
          </p:txBody>
        </p:sp>
        <p:sp>
          <p:nvSpPr>
            <p:cNvPr id="123" name="Text Box 23"/>
            <p:cNvSpPr txBox="1">
              <a:spLocks noChangeArrowheads="1"/>
            </p:cNvSpPr>
            <p:nvPr/>
          </p:nvSpPr>
          <p:spPr bwMode="auto">
            <a:xfrm>
              <a:off x="2226" y="1554"/>
              <a:ext cx="30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ourier New" pitchFamily="49" charset="0"/>
                </a:rPr>
                <a:t>rt</a:t>
              </a:r>
            </a:p>
          </p:txBody>
        </p:sp>
        <p:sp>
          <p:nvSpPr>
            <p:cNvPr id="124" name="Text Box 26"/>
            <p:cNvSpPr txBox="1">
              <a:spLocks noChangeArrowheads="1"/>
            </p:cNvSpPr>
            <p:nvPr/>
          </p:nvSpPr>
          <p:spPr bwMode="auto">
            <a:xfrm>
              <a:off x="3436" y="1554"/>
              <a:ext cx="989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ourier New" pitchFamily="49" charset="0"/>
                </a:rPr>
                <a:t>immediate</a:t>
              </a:r>
            </a:p>
          </p:txBody>
        </p:sp>
      </p:grpSp>
      <p:sp>
        <p:nvSpPr>
          <p:cNvPr id="44" name="Folded Corner 43"/>
          <p:cNvSpPr/>
          <p:nvPr/>
        </p:nvSpPr>
        <p:spPr>
          <a:xfrm>
            <a:off x="2133605" y="5840762"/>
            <a:ext cx="4366437" cy="859543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please note the position of </a:t>
            </a:r>
            <a:r>
              <a:rPr lang="en-US" sz="1600" b="1" dirty="0" err="1">
                <a:solidFill>
                  <a:srgbClr val="006600"/>
                </a:solidFill>
                <a:latin typeface="Courier New" pitchFamily="49" charset="0"/>
              </a:rPr>
              <a:t>rs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b="1" dirty="0" err="1">
                <a:solidFill>
                  <a:srgbClr val="006600"/>
                </a:solidFill>
                <a:latin typeface="Courier New" pitchFamily="49" charset="0"/>
              </a:rPr>
              <a:t>rt</a:t>
            </a:r>
            <a:r>
              <a:rPr lang="en-US" sz="1600" dirty="0">
                <a:solidFill>
                  <a:schemeClr val="tx1"/>
                </a:solidFill>
              </a:rPr>
              <a:t> here.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The first register is NOT </a:t>
            </a:r>
            <a:r>
              <a:rPr lang="en-US" sz="1600" b="1" dirty="0" err="1">
                <a:solidFill>
                  <a:srgbClr val="006600"/>
                </a:solidFill>
                <a:latin typeface="Courier New" pitchFamily="49" charset="0"/>
              </a:rPr>
              <a:t>rt</a:t>
            </a:r>
            <a:r>
              <a:rPr lang="en-US" sz="1600" dirty="0">
                <a:solidFill>
                  <a:schemeClr val="tx1"/>
                </a:solidFill>
              </a:rPr>
              <a:t> but is </a:t>
            </a:r>
            <a:r>
              <a:rPr lang="en-US" sz="1600" b="1" dirty="0" err="1">
                <a:solidFill>
                  <a:srgbClr val="006600"/>
                </a:solidFill>
                <a:latin typeface="Courier New" pitchFamily="49" charset="0"/>
              </a:rPr>
              <a:t>rs</a:t>
            </a:r>
            <a:r>
              <a:rPr lang="en-US" sz="1600" dirty="0">
                <a:solidFill>
                  <a:schemeClr val="tx1"/>
                </a:solidFill>
              </a:rPr>
              <a:t> instead!</a:t>
            </a:r>
          </a:p>
        </p:txBody>
      </p:sp>
    </p:spTree>
    <p:extLst>
      <p:ext uri="{BB962C8B-B14F-4D97-AF65-F5344CB8AC3E}">
        <p14:creationId xmlns:p14="http://schemas.microsoft.com/office/powerpoint/2010/main" val="346782202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7. J-Format (1/5)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1905000" y="1474519"/>
            <a:ext cx="8305800" cy="4392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For branches, PC-relative addressing was used:</a:t>
            </a:r>
          </a:p>
          <a:p>
            <a:pPr marL="625475" lvl="1" indent="-26035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Because we do not need to branch too far</a:t>
            </a:r>
          </a:p>
          <a:p>
            <a:pPr marL="274638" indent="-274638" fontAlgn="auto"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For general jumps (</a:t>
            </a:r>
            <a:r>
              <a:rPr lang="en-US" sz="2800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r>
              <a:rPr lang="en-US" sz="2800" dirty="0"/>
              <a:t>):</a:t>
            </a:r>
          </a:p>
          <a:p>
            <a:pPr marL="625475" lvl="1" indent="-26035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We may jump to anywhere in memory!</a:t>
            </a:r>
          </a:p>
          <a:p>
            <a:pPr marL="274638" indent="-274638" fontAlgn="auto"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The ideal case is to specify a 32-bit memory address to jump to</a:t>
            </a:r>
          </a:p>
          <a:p>
            <a:pPr marL="625475" lvl="1" indent="-26035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Unfortunately, we can’t (</a:t>
            </a:r>
            <a:r>
              <a:rPr lang="en-US" sz="2400" dirty="0">
                <a:sym typeface="Wingdings" pitchFamily="2" charset="2"/>
              </a:rPr>
              <a:t> </a:t>
            </a:r>
            <a:r>
              <a:rPr lang="en-US" sz="2400" dirty="0"/>
              <a:t>why?)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B0930-E1F4-43F2-B438-EF4C48C4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160288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7. J-Format (2/5)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81200" y="1264358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Bef>
                <a:spcPct val="3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Define fields of the following number of bits each:</a:t>
            </a:r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2057400" y="1950163"/>
            <a:ext cx="8153400" cy="519113"/>
            <a:chOff x="336" y="1488"/>
            <a:chExt cx="5136" cy="327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385" y="1488"/>
              <a:ext cx="920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latin typeface="Courier New" pitchFamily="49" charset="0"/>
                </a:rPr>
                <a:t>6 bits</a:t>
              </a:r>
              <a:endParaRPr lang="en-US" sz="2800" dirty="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829" y="1488"/>
              <a:ext cx="1054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latin typeface="Courier New" pitchFamily="49" charset="0"/>
                </a:rPr>
                <a:t>26 bits</a:t>
              </a:r>
              <a:endParaRPr lang="en-US" sz="2800" dirty="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1296" y="148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336" y="1488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981200" y="2788358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As usual, each field has a name:</a:t>
            </a: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2057400" y="3397963"/>
            <a:ext cx="8153400" cy="519113"/>
            <a:chOff x="336" y="1488"/>
            <a:chExt cx="5136" cy="327"/>
          </a:xfrm>
        </p:grpSpPr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384" y="1488"/>
              <a:ext cx="923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</a:rPr>
                <a:t>opcode</a:t>
              </a:r>
              <a:endParaRPr lang="en-US" sz="2800" dirty="0">
                <a:solidFill>
                  <a:srgbClr val="660066"/>
                </a:solidFill>
                <a:latin typeface="Helvetica" pitchFamily="34" charset="0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2357" y="1488"/>
              <a:ext cx="1998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006600"/>
                  </a:solidFill>
                  <a:latin typeface="Courier New" pitchFamily="49" charset="0"/>
                </a:rPr>
                <a:t>target address</a:t>
              </a:r>
              <a:endParaRPr lang="en-US" sz="2800" dirty="0">
                <a:solidFill>
                  <a:srgbClr val="006600"/>
                </a:solidFill>
                <a:latin typeface="Helvetica" pitchFamily="34" charset="0"/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96" y="148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336" y="1488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1981200" y="4236162"/>
            <a:ext cx="8305800" cy="193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/>
              <a:t>Keep </a:t>
            </a:r>
            <a:r>
              <a:rPr lang="en-US" sz="2800" b="1" dirty="0">
                <a:solidFill>
                  <a:srgbClr val="660066"/>
                </a:solidFill>
                <a:latin typeface="Courier New" pitchFamily="49" charset="0"/>
              </a:rPr>
              <a:t>opcode</a:t>
            </a:r>
            <a:r>
              <a:rPr lang="en-US" sz="2800" dirty="0"/>
              <a:t> field identical to R-format and </a:t>
            </a:r>
            <a:br>
              <a:rPr lang="en-US" sz="2800" dirty="0"/>
            </a:br>
            <a:r>
              <a:rPr lang="en-US" sz="2800" dirty="0"/>
              <a:t>I-format for consistency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/>
              <a:t>Combine all other fields to make room for larger target address</a:t>
            </a: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B67C749A-D51F-4A97-B97D-BB34ECFC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746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7" grpId="0" build="p"/>
      <p:bldP spid="2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7. J-Format (3/5)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371600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We can only specify 26 bits of 32-bit address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81200" y="2057400"/>
            <a:ext cx="830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74638" indent="-274638" eaLnBrk="1" hangingPunct="1"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b="1" kern="0" dirty="0" err="1">
                <a:solidFill>
                  <a:srgbClr val="006600"/>
                </a:solidFill>
              </a:rPr>
              <a:t>Optimisation</a:t>
            </a:r>
            <a:r>
              <a:rPr lang="en-US" sz="2800" b="1" kern="0" dirty="0">
                <a:solidFill>
                  <a:srgbClr val="006600"/>
                </a:solidFill>
              </a:rPr>
              <a:t>:</a:t>
            </a:r>
          </a:p>
          <a:p>
            <a:pPr lvl="1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400" kern="0" dirty="0"/>
              <a:t>Just like with branches, jumps will only jump to word-aligned addresses, so last 2 bits are always </a:t>
            </a:r>
            <a:r>
              <a:rPr lang="en-US" sz="2400" b="1" kern="0" dirty="0">
                <a:latin typeface="Courier New" pitchFamily="49" charset="0"/>
                <a:cs typeface="Courier New" pitchFamily="49" charset="0"/>
              </a:rPr>
              <a:t>00</a:t>
            </a:r>
          </a:p>
          <a:p>
            <a:pPr lvl="1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400" kern="0" dirty="0"/>
              <a:t>So, let’s assume the address ends with ’</a:t>
            </a:r>
            <a:r>
              <a:rPr lang="en-US" sz="2400" b="1" kern="0" dirty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sz="2400" kern="0" dirty="0"/>
              <a:t>’ and leave them out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kern="0" dirty="0">
                <a:sym typeface="Wingdings" pitchFamily="2" charset="2"/>
              </a:rPr>
              <a:t> </a:t>
            </a:r>
            <a:r>
              <a:rPr lang="en-US" sz="2800" kern="0" dirty="0"/>
              <a:t>Now we can specify </a:t>
            </a:r>
            <a:r>
              <a:rPr lang="en-US" sz="2800" b="1" kern="0" dirty="0"/>
              <a:t>28 bits </a:t>
            </a:r>
            <a:r>
              <a:rPr lang="en-US" sz="2800" kern="0" dirty="0"/>
              <a:t>of 32-bit address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89C9284-4F41-4B95-8215-722D75121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7111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7. J-Format (4/5)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57400" y="1234159"/>
            <a:ext cx="8305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Where do we get the other 4 bits?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MIPS choose to take the </a:t>
            </a:r>
            <a:r>
              <a:rPr lang="en-US" sz="2400" b="1" dirty="0"/>
              <a:t>4 most significant bits from PC+4  </a:t>
            </a:r>
            <a:r>
              <a:rPr lang="en-US" sz="2400" dirty="0"/>
              <a:t>(the next instruction after the jump instruction)</a:t>
            </a:r>
          </a:p>
          <a:p>
            <a:pPr marL="715963" lvl="1" indent="-441325" fontAlgn="auto">
              <a:spcAft>
                <a:spcPts val="0"/>
              </a:spcAft>
              <a:buNone/>
            </a:pPr>
            <a:r>
              <a:rPr lang="en-US" sz="2400" dirty="0">
                <a:sym typeface="Wingdings" pitchFamily="2" charset="2"/>
              </a:rPr>
              <a:t> </a:t>
            </a:r>
            <a:r>
              <a:rPr lang="en-US" sz="2400" dirty="0"/>
              <a:t>This means that we cannot jump to anywhere in memory, but it should be sufficient </a:t>
            </a:r>
            <a:r>
              <a:rPr lang="en-US" sz="2400" b="1" i="1" dirty="0"/>
              <a:t>most of the time</a:t>
            </a:r>
            <a:endParaRPr lang="en-US" sz="24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57400" y="3367764"/>
            <a:ext cx="8305800" cy="106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74638" indent="-274638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800" kern="0" dirty="0"/>
              <a:t>Question:</a:t>
            </a:r>
          </a:p>
          <a:p>
            <a:pPr marL="625475" lvl="1" indent="-280988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400" kern="0" dirty="0"/>
              <a:t>What is the </a:t>
            </a:r>
            <a:r>
              <a:rPr lang="en-US" sz="2400" b="1" kern="0" dirty="0"/>
              <a:t>maximum jump range?</a:t>
            </a:r>
            <a:endParaRPr lang="en-US" sz="2000" b="1" kern="0" dirty="0"/>
          </a:p>
          <a:p>
            <a:pPr lvl="1" eaLnBrk="1" hangingPunct="1">
              <a:buFont typeface="Wingdings" pitchFamily="2" charset="2"/>
              <a:buNone/>
            </a:pPr>
            <a:endParaRPr lang="en-US" sz="2400" kern="0" dirty="0"/>
          </a:p>
        </p:txBody>
      </p:sp>
      <p:sp>
        <p:nvSpPr>
          <p:cNvPr id="13" name="TextBox 12"/>
          <p:cNvSpPr txBox="1"/>
          <p:nvPr/>
        </p:nvSpPr>
        <p:spPr>
          <a:xfrm>
            <a:off x="7802880" y="3821615"/>
            <a:ext cx="269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256MB boundary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057400" y="4432331"/>
            <a:ext cx="8305800" cy="183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74638" indent="-274638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800" kern="0" dirty="0"/>
              <a:t>Special instruction if the program straddles 256MB boundary</a:t>
            </a:r>
          </a:p>
          <a:p>
            <a:pPr lvl="1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400" kern="0" dirty="0"/>
              <a:t>Look up </a:t>
            </a:r>
            <a:r>
              <a:rPr lang="en-US" sz="2400" b="1" kern="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jr</a:t>
            </a:r>
            <a:r>
              <a:rPr lang="en-US" sz="2400" kern="0" dirty="0">
                <a:solidFill>
                  <a:srgbClr val="7030A0"/>
                </a:solidFill>
              </a:rPr>
              <a:t> </a:t>
            </a:r>
            <a:r>
              <a:rPr lang="en-US" sz="2400" kern="0" dirty="0"/>
              <a:t>instruction if you are interested</a:t>
            </a:r>
          </a:p>
          <a:p>
            <a:pPr lvl="1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400" kern="0" dirty="0"/>
              <a:t>Target address is specified through a register</a:t>
            </a:r>
            <a:endParaRPr lang="en-US" sz="2000" kern="0" dirty="0"/>
          </a:p>
          <a:p>
            <a:pPr lvl="1" eaLnBrk="1" hangingPunct="1">
              <a:buFont typeface="Wingdings" pitchFamily="2" charset="2"/>
              <a:buNone/>
            </a:pPr>
            <a:endParaRPr lang="en-US" sz="2400" kern="0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E1F6CE0A-6D84-4ECD-B410-95189090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152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7. J-Format (5/5)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057400" y="135636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/>
              <a:t>Summary: </a:t>
            </a:r>
            <a:r>
              <a:rPr lang="en-US" sz="2800" dirty="0"/>
              <a:t>Given a </a:t>
            </a:r>
            <a:r>
              <a:rPr lang="en-US" sz="2800" b="1" dirty="0"/>
              <a:t>Jump</a:t>
            </a:r>
            <a:r>
              <a:rPr lang="en-US" sz="2800" dirty="0"/>
              <a:t> instruction</a:t>
            </a:r>
            <a:endParaRPr lang="en-US" sz="2800" i="1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581406" y="1965965"/>
            <a:ext cx="1143001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urier New" pitchFamily="49" charset="0"/>
              </a:rPr>
              <a:t>opcode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724407" y="1965960"/>
            <a:ext cx="495299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urier New" pitchFamily="49" charset="0"/>
              </a:rPr>
              <a:t>target address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3581406" y="2346960"/>
            <a:ext cx="1143001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000010</a:t>
            </a:r>
            <a:endParaRPr lang="en-US" sz="2400" dirty="0">
              <a:solidFill>
                <a:srgbClr val="660066"/>
              </a:solidFill>
              <a:latin typeface="Helvetica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716242" y="2346960"/>
            <a:ext cx="4961165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dirty="0">
                <a:solidFill>
                  <a:srgbClr val="002060"/>
                </a:solidFill>
                <a:latin typeface="Courier New" pitchFamily="49" charset="0"/>
              </a:rPr>
              <a:t>00001111000011110000111100</a:t>
            </a:r>
            <a:endParaRPr lang="en-US" sz="2400" dirty="0">
              <a:solidFill>
                <a:srgbClr val="002060"/>
              </a:solidFill>
              <a:latin typeface="Helvetica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981204" y="1971948"/>
            <a:ext cx="160019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urier New" pitchFamily="49" charset="0"/>
              </a:rPr>
              <a:t>32bit PC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2193472" y="2362835"/>
            <a:ext cx="1371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1010………</a:t>
            </a:r>
            <a:endParaRPr lang="en-US" sz="2400" dirty="0">
              <a:solidFill>
                <a:srgbClr val="C00000"/>
              </a:solidFill>
              <a:latin typeface="Helvetica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410202" y="2956560"/>
            <a:ext cx="1371600" cy="16002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Rectangle 24"/>
          <p:cNvSpPr/>
          <p:nvPr/>
        </p:nvSpPr>
        <p:spPr>
          <a:xfrm>
            <a:off x="5181602" y="3285853"/>
            <a:ext cx="1828800" cy="457200"/>
          </a:xfrm>
          <a:prstGeom prst="rect">
            <a:avLst/>
          </a:prstGeom>
          <a:solidFill>
            <a:srgbClr val="FFFFFF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Jumps To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057402" y="4632960"/>
            <a:ext cx="1371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urier New" pitchFamily="49" charset="0"/>
              </a:rPr>
              <a:t>1010</a:t>
            </a:r>
            <a:endParaRPr lang="en-US" sz="2800" dirty="0">
              <a:solidFill>
                <a:srgbClr val="C00000"/>
              </a:solidFill>
              <a:latin typeface="Helvetica" pitchFamily="34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429002" y="4632960"/>
            <a:ext cx="5486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002060"/>
                </a:solidFill>
                <a:latin typeface="Courier New" pitchFamily="49" charset="0"/>
              </a:rPr>
              <a:t>00001111000011110000111100</a:t>
            </a:r>
            <a:endParaRPr lang="en-US" sz="2800" dirty="0">
              <a:solidFill>
                <a:srgbClr val="002060"/>
              </a:solidFill>
              <a:latin typeface="Helvetica" pitchFamily="34" charset="0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9222924" y="4632960"/>
            <a:ext cx="762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Courier New" pitchFamily="49" charset="0"/>
              </a:rPr>
              <a:t>00</a:t>
            </a:r>
            <a:endParaRPr lang="en-US" sz="2800" dirty="0">
              <a:solidFill>
                <a:srgbClr val="006600"/>
              </a:solidFill>
              <a:latin typeface="Helvetica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921331" y="5163644"/>
            <a:ext cx="160019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Most significant 4bits of PC+4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419602" y="5264842"/>
            <a:ext cx="35052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+mn-lt"/>
              </a:rPr>
              <a:t>26bits </a:t>
            </a:r>
            <a:r>
              <a:rPr lang="en-US" sz="2000" b="1" dirty="0">
                <a:latin typeface="+mn-lt"/>
              </a:rPr>
              <a:t>Target address specified in instruction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8610602" y="5181717"/>
            <a:ext cx="182879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Default 2bit "00" for word address</a:t>
            </a:r>
          </a:p>
        </p:txBody>
      </p:sp>
      <p:sp>
        <p:nvSpPr>
          <p:cNvPr id="32" name="Right Brace 31"/>
          <p:cNvSpPr/>
          <p:nvPr/>
        </p:nvSpPr>
        <p:spPr>
          <a:xfrm rot="5400000">
            <a:off x="2671577" y="4652883"/>
            <a:ext cx="143259" cy="9144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Right Brace 32"/>
          <p:cNvSpPr/>
          <p:nvPr/>
        </p:nvSpPr>
        <p:spPr>
          <a:xfrm rot="5400000">
            <a:off x="6100577" y="2299825"/>
            <a:ext cx="143261" cy="563880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Right Brace 33"/>
          <p:cNvSpPr/>
          <p:nvPr/>
        </p:nvSpPr>
        <p:spPr>
          <a:xfrm rot="5400000">
            <a:off x="9529575" y="4738224"/>
            <a:ext cx="143265" cy="76200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Slide Number Placeholder 6">
            <a:extLst>
              <a:ext uri="{FF2B5EF4-FFF2-40B4-BE49-F238E27FC236}">
                <a16:creationId xmlns:a16="http://schemas.microsoft.com/office/drawing/2014/main" id="{2771E634-5876-4442-917D-ADB2E433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38</a:t>
            </a:fld>
            <a:endParaRPr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565072" y="2711302"/>
            <a:ext cx="1311728" cy="1921658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822880" y="2711302"/>
            <a:ext cx="625929" cy="1921658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6" idx="0"/>
          </p:cNvCxnSpPr>
          <p:nvPr/>
        </p:nvCxnSpPr>
        <p:spPr>
          <a:xfrm>
            <a:off x="2620736" y="2711302"/>
            <a:ext cx="122466" cy="1921658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2806730" y="2953053"/>
            <a:ext cx="999621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+mn-lt"/>
              </a:rPr>
              <a:t>The rest of the PC+4 is ignored!</a:t>
            </a:r>
          </a:p>
        </p:txBody>
      </p:sp>
      <p:cxnSp>
        <p:nvCxnSpPr>
          <p:cNvPr id="39" name="Straight Connector 38"/>
          <p:cNvCxnSpPr>
            <a:stCxn id="10" idx="1"/>
            <a:endCxn id="38" idx="0"/>
          </p:cNvCxnSpPr>
          <p:nvPr/>
        </p:nvCxnSpPr>
        <p:spPr>
          <a:xfrm>
            <a:off x="3241644" y="2798813"/>
            <a:ext cx="64892" cy="15424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 rot="5400000">
            <a:off x="3205777" y="2497869"/>
            <a:ext cx="71734" cy="530163"/>
          </a:xfrm>
          <a:prstGeom prst="rightBrace">
            <a:avLst>
              <a:gd name="adj1" fmla="val 41528"/>
              <a:gd name="adj2" fmla="val 50000"/>
            </a:avLst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09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7. 256MB Boundary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57400" y="1234159"/>
            <a:ext cx="8305800" cy="1535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algn="just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Due to the use of the first 4-bits from the PC (</a:t>
            </a:r>
            <a:r>
              <a:rPr lang="en-US" sz="2800" i="1" dirty="0"/>
              <a:t>i.e., the memory address of the currently executed instruction</a:t>
            </a:r>
            <a:r>
              <a:rPr lang="en-US" sz="2800" dirty="0"/>
              <a:t>), we can only jump within our </a:t>
            </a:r>
            <a:r>
              <a:rPr lang="en-US" sz="2800" b="1" i="1" u="sng" dirty="0"/>
              <a:t>block</a:t>
            </a:r>
            <a:r>
              <a:rPr lang="en-US" sz="2800" dirty="0"/>
              <a:t>.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E1F6CE0A-6D84-4ECD-B410-95189090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39</a:t>
            </a:fld>
            <a:endParaRPr dirty="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93D4836-F4D0-4C5E-80B7-2655E2B77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3033487"/>
            <a:ext cx="184731" cy="369332"/>
          </a:xfrm>
          <a:prstGeom prst="rect">
            <a:avLst/>
          </a:prstGeom>
          <a:solidFill>
            <a:srgbClr val="E2F96F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B9EB7838-6564-4A7E-8A52-4FF811CCD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3830991"/>
            <a:ext cx="184731" cy="369332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50CD39B0-171E-46EF-8317-B8D49E19C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4628495"/>
            <a:ext cx="184731" cy="369332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5D1EE79A-0B02-41A7-AD6C-B28622F60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5425999"/>
            <a:ext cx="184731" cy="369332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199AE22A-BB9F-44C7-A8E4-1495D0E8D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2734423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2073E4DE-AF14-488A-995E-3D17D30AE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2933799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49CCC6F4-BEDE-4D9A-81BC-7ECC0C31B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3133175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65D9185C-3568-42A6-98D6-F9C1C8B1D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3332551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CE1DBE90-5CEC-4D0B-A4B1-8107CE63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3531927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DBFE83E4-C28B-4B7D-8E83-5C58FEB95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3731303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3206D3A8-B0F2-41FD-98CB-D2A06130C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3930679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7088C624-A45F-4DD8-A28A-6FD6CFD0E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4130055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F9711B18-33D2-4177-B62C-758292F54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4329431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716CD225-3941-4D6F-BE0F-21C6DEE50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4528807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F35B2C17-5F70-439D-930B-5F8144327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4728183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062A1ACA-DE54-426E-8B74-7276CD280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4927559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6D9BD2EA-65DA-441D-9E4D-EFE127FFD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5126935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70166078-E991-4D91-91DB-1F2326722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5326311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B044B543-85E1-47D7-8690-C3D8F9E1B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5525687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854D6E8F-DEC7-42D6-8432-22E14342C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4" y="5725063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" name="AutoShape 24">
            <a:extLst>
              <a:ext uri="{FF2B5EF4-FFF2-40B4-BE49-F238E27FC236}">
                <a16:creationId xmlns:a16="http://schemas.microsoft.com/office/drawing/2014/main" id="{D704B9CC-8A56-4B77-A813-D5DEA9072F3E}"/>
              </a:ext>
            </a:extLst>
          </p:cNvPr>
          <p:cNvSpPr>
            <a:spLocks/>
          </p:cNvSpPr>
          <p:nvPr/>
        </p:nvSpPr>
        <p:spPr bwMode="auto">
          <a:xfrm>
            <a:off x="8686800" y="5397424"/>
            <a:ext cx="381000" cy="426482"/>
          </a:xfrm>
          <a:prstGeom prst="rightBrace">
            <a:avLst>
              <a:gd name="adj1" fmla="val 2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" name="AutoShape 25">
            <a:extLst>
              <a:ext uri="{FF2B5EF4-FFF2-40B4-BE49-F238E27FC236}">
                <a16:creationId xmlns:a16="http://schemas.microsoft.com/office/drawing/2014/main" id="{66A99084-5720-46A8-8C5B-FA6462DE8230}"/>
              </a:ext>
            </a:extLst>
          </p:cNvPr>
          <p:cNvSpPr>
            <a:spLocks/>
          </p:cNvSpPr>
          <p:nvPr/>
        </p:nvSpPr>
        <p:spPr bwMode="auto">
          <a:xfrm>
            <a:off x="8686800" y="4599920"/>
            <a:ext cx="381000" cy="426482"/>
          </a:xfrm>
          <a:prstGeom prst="rightBrace">
            <a:avLst>
              <a:gd name="adj1" fmla="val 2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" name="AutoShape 26">
            <a:extLst>
              <a:ext uri="{FF2B5EF4-FFF2-40B4-BE49-F238E27FC236}">
                <a16:creationId xmlns:a16="http://schemas.microsoft.com/office/drawing/2014/main" id="{6825E1AE-C37E-46FB-B81F-E77DB01FFACC}"/>
              </a:ext>
            </a:extLst>
          </p:cNvPr>
          <p:cNvSpPr>
            <a:spLocks/>
          </p:cNvSpPr>
          <p:nvPr/>
        </p:nvSpPr>
        <p:spPr bwMode="auto">
          <a:xfrm>
            <a:off x="8686800" y="3802416"/>
            <a:ext cx="381000" cy="426482"/>
          </a:xfrm>
          <a:prstGeom prst="rightBrace">
            <a:avLst>
              <a:gd name="adj1" fmla="val 2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AutoShape 27">
            <a:extLst>
              <a:ext uri="{FF2B5EF4-FFF2-40B4-BE49-F238E27FC236}">
                <a16:creationId xmlns:a16="http://schemas.microsoft.com/office/drawing/2014/main" id="{1A6E1CA8-F457-45EC-AF7E-40991E7A768C}"/>
              </a:ext>
            </a:extLst>
          </p:cNvPr>
          <p:cNvSpPr>
            <a:spLocks/>
          </p:cNvSpPr>
          <p:nvPr/>
        </p:nvSpPr>
        <p:spPr bwMode="auto">
          <a:xfrm>
            <a:off x="8686800" y="3004912"/>
            <a:ext cx="381000" cy="426482"/>
          </a:xfrm>
          <a:prstGeom prst="rightBrace">
            <a:avLst>
              <a:gd name="adj1" fmla="val 2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" name="Text Box 28">
            <a:extLst>
              <a:ext uri="{FF2B5EF4-FFF2-40B4-BE49-F238E27FC236}">
                <a16:creationId xmlns:a16="http://schemas.microsoft.com/office/drawing/2014/main" id="{D050E82B-F887-46BD-8238-D778D897C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1689" y="5461133"/>
            <a:ext cx="106792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256MB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0726E415-F45A-4ACE-9541-7148898B3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1689" y="4663629"/>
            <a:ext cx="106792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256MB</a:t>
            </a:r>
          </a:p>
        </p:txBody>
      </p:sp>
      <p:sp>
        <p:nvSpPr>
          <p:cNvPr id="43" name="Text Box 30">
            <a:extLst>
              <a:ext uri="{FF2B5EF4-FFF2-40B4-BE49-F238E27FC236}">
                <a16:creationId xmlns:a16="http://schemas.microsoft.com/office/drawing/2014/main" id="{7BE0677D-5BAD-4E58-97F0-6716A589A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1689" y="3866125"/>
            <a:ext cx="106792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256MB</a:t>
            </a:r>
          </a:p>
        </p:txBody>
      </p:sp>
      <p:sp>
        <p:nvSpPr>
          <p:cNvPr id="44" name="Text Box 31">
            <a:extLst>
              <a:ext uri="{FF2B5EF4-FFF2-40B4-BE49-F238E27FC236}">
                <a16:creationId xmlns:a16="http://schemas.microsoft.com/office/drawing/2014/main" id="{C13E1C71-EAE2-460F-B077-37CF79A78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1690" y="3068621"/>
            <a:ext cx="106792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256MB</a:t>
            </a:r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199AE22A-BB9F-44C7-A8E4-1495D0E8D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80" y="2780594"/>
            <a:ext cx="115252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1200" dirty="0"/>
              <a:t>0x 0000 0000</a:t>
            </a:r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CE1DBE90-5CEC-4D0B-A4B1-8107CE63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80" y="3578099"/>
            <a:ext cx="115252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1200" dirty="0"/>
              <a:t>0x 1000 0000</a:t>
            </a:r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F9711B18-33D2-4177-B62C-758292F54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80" y="4375602"/>
            <a:ext cx="115252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1200" dirty="0"/>
              <a:t>0x 2000 0000</a:t>
            </a:r>
          </a:p>
        </p:txBody>
      </p:sp>
      <p:sp>
        <p:nvSpPr>
          <p:cNvPr id="52" name="Rectangle 20">
            <a:extLst>
              <a:ext uri="{FF2B5EF4-FFF2-40B4-BE49-F238E27FC236}">
                <a16:creationId xmlns:a16="http://schemas.microsoft.com/office/drawing/2014/main" id="{6D9BD2EA-65DA-441D-9E4D-EFE127FFD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80" y="5173106"/>
            <a:ext cx="115252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1200" dirty="0"/>
              <a:t>0x 3000 0000</a:t>
            </a: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2057400" y="2766112"/>
            <a:ext cx="4038600" cy="3615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algn="just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you are at the top of the boundary, you </a:t>
            </a:r>
            <a:r>
              <a:rPr lang="en-US" b="1" i="1" u="sng" dirty="0"/>
              <a:t>cannot</a:t>
            </a:r>
            <a:r>
              <a:rPr lang="en-US" dirty="0"/>
              <a:t> jump up.</a:t>
            </a:r>
          </a:p>
          <a:p>
            <a:pPr marL="274638" indent="-274638" algn="just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you are at the bottom of the boundary, you </a:t>
            </a:r>
            <a:r>
              <a:rPr lang="en-US" b="1" i="1" u="sng" dirty="0"/>
              <a:t>cannot</a:t>
            </a:r>
            <a:r>
              <a:rPr lang="en-US" dirty="0"/>
              <a:t> jump down.</a:t>
            </a:r>
          </a:p>
          <a:p>
            <a:pPr marL="274638" indent="-274638" algn="just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Can you figure out the address of the </a:t>
            </a:r>
            <a:r>
              <a:rPr lang="en-US" i="1" u="sng" dirty="0"/>
              <a:t>top</a:t>
            </a:r>
            <a:r>
              <a:rPr lang="en-US" dirty="0"/>
              <a:t> and the </a:t>
            </a:r>
            <a:r>
              <a:rPr lang="en-US" i="1" u="sng" dirty="0"/>
              <a:t>bottom</a:t>
            </a:r>
            <a:r>
              <a:rPr lang="en-US" dirty="0"/>
              <a:t>?   </a:t>
            </a:r>
            <a:r>
              <a:rPr lang="en-US" sz="1800" dirty="0">
                <a:solidFill>
                  <a:srgbClr val="7030A0"/>
                </a:solidFill>
              </a:rPr>
              <a:t>(</a:t>
            </a:r>
            <a:r>
              <a:rPr lang="en-US" sz="1800" i="1" dirty="0">
                <a:solidFill>
                  <a:srgbClr val="7030A0"/>
                </a:solidFill>
              </a:rPr>
              <a:t>discuss in forum</a:t>
            </a:r>
            <a:r>
              <a:rPr lang="en-US" sz="1800" dirty="0">
                <a:solidFill>
                  <a:srgbClr val="7030A0"/>
                </a:solidFill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5458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1. Overview and Motivation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981200" y="1354672"/>
            <a:ext cx="8229600" cy="5064125"/>
          </a:xfrm>
        </p:spPr>
        <p:txBody>
          <a:bodyPr>
            <a:normAutofit/>
          </a:bodyPr>
          <a:lstStyle/>
          <a:p>
            <a:pPr marL="271463" indent="-27146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/>
              <a:t>Recap:</a:t>
            </a:r>
            <a:r>
              <a:rPr lang="en-US" sz="2800" dirty="0"/>
              <a:t> Assembly instructions will be translated to </a:t>
            </a:r>
            <a:r>
              <a:rPr lang="en-US" sz="2800" b="1" dirty="0"/>
              <a:t>machine code</a:t>
            </a:r>
            <a:r>
              <a:rPr lang="en-US" sz="2800" dirty="0"/>
              <a:t> for actual execution</a:t>
            </a:r>
          </a:p>
          <a:p>
            <a:pPr marL="627063" lvl="1" indent="-27146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This section shows how to translate MIPS assembly code into binary patterns</a:t>
            </a:r>
          </a:p>
          <a:p>
            <a:pPr marL="271463" indent="-271463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Explains some of the “strange facts” from earlier:</a:t>
            </a:r>
          </a:p>
          <a:p>
            <a:pPr marL="627063" lvl="1" indent="-27146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Why is </a:t>
            </a:r>
            <a:r>
              <a:rPr lang="en-US" sz="2400" b="1" i="1" dirty="0"/>
              <a:t>immediate</a:t>
            </a:r>
            <a:r>
              <a:rPr lang="en-US" sz="2400" dirty="0"/>
              <a:t> limited to 16 bits? </a:t>
            </a:r>
          </a:p>
          <a:p>
            <a:pPr marL="627063" lvl="1" indent="-27146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Why is </a:t>
            </a:r>
            <a:r>
              <a:rPr lang="en-US" sz="2400" b="1" i="1" dirty="0"/>
              <a:t>shift</a:t>
            </a:r>
            <a:r>
              <a:rPr lang="en-US" sz="2400" dirty="0"/>
              <a:t> amount only 5 bits?</a:t>
            </a:r>
          </a:p>
          <a:p>
            <a:pPr marL="627063" lvl="1" indent="-27146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etc.</a:t>
            </a:r>
          </a:p>
          <a:p>
            <a:pPr marL="271463" indent="-271463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Prepare us to “build” a MIPS processor in later lectures!</a:t>
            </a:r>
          </a:p>
        </p:txBody>
      </p:sp>
    </p:spTree>
    <p:extLst>
      <p:ext uri="{BB962C8B-B14F-4D97-AF65-F5344CB8AC3E}">
        <p14:creationId xmlns:p14="http://schemas.microsoft.com/office/powerpoint/2010/main" val="1665202536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7.1 J-Format: Example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981200" y="1234159"/>
            <a:ext cx="7239000" cy="1905000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itchFamily="49" charset="0"/>
              </a:rPr>
              <a:t>	</a:t>
            </a:r>
            <a:r>
              <a:rPr lang="en-US" sz="2400" b="1" dirty="0">
                <a:latin typeface="Courier New" pitchFamily="49" charset="0"/>
              </a:rPr>
              <a:t>Loop: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 $9, $0, End </a:t>
            </a: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8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	     	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400" b="1" dirty="0">
                <a:latin typeface="Courier New" pitchFamily="49" charset="0"/>
              </a:rPr>
              <a:t>  $8, $8, $10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12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 	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addi</a:t>
            </a:r>
            <a:r>
              <a:rPr lang="en-US" sz="2400" b="1" dirty="0">
                <a:latin typeface="Courier New" pitchFamily="49" charset="0"/>
              </a:rPr>
              <a:t> $9, $9, -1 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16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   	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r>
              <a:rPr lang="en-US" sz="2400" b="1" dirty="0">
                <a:latin typeface="Courier New" pitchFamily="49" charset="0"/>
              </a:rPr>
              <a:t>    Loop       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20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	</a:t>
            </a:r>
            <a:r>
              <a:rPr lang="en-US" sz="2400" b="1" dirty="0">
                <a:latin typeface="Courier New" pitchFamily="49" charset="0"/>
              </a:rPr>
              <a:t>End:	                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#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addr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: 24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790634" y="2262859"/>
            <a:ext cx="3352800" cy="381000"/>
          </a:xfrm>
          <a:prstGeom prst="rect">
            <a:avLst/>
          </a:prstGeom>
          <a:noFill/>
          <a:ln w="222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1787535" y="3977360"/>
            <a:ext cx="5054603" cy="584200"/>
            <a:chOff x="2336" y="2076"/>
            <a:chExt cx="3184" cy="368"/>
          </a:xfrm>
        </p:grpSpPr>
        <p:sp>
          <p:nvSpPr>
            <p:cNvPr id="15" name="Rectangle 47"/>
            <p:cNvSpPr>
              <a:spLocks noChangeArrowheads="1"/>
            </p:cNvSpPr>
            <p:nvPr/>
          </p:nvSpPr>
          <p:spPr bwMode="auto">
            <a:xfrm>
              <a:off x="3120" y="2112"/>
              <a:ext cx="2400" cy="2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 dirty="0">
                  <a:latin typeface="Verdana" pitchFamily="34" charset="0"/>
                </a:rPr>
                <a:t>0000………………………..01000</a:t>
              </a:r>
            </a:p>
          </p:txBody>
        </p:sp>
        <p:sp>
          <p:nvSpPr>
            <p:cNvPr id="20" name="Text Box 48"/>
            <p:cNvSpPr txBox="1">
              <a:spLocks noChangeArrowheads="1"/>
            </p:cNvSpPr>
            <p:nvPr/>
          </p:nvSpPr>
          <p:spPr bwMode="auto">
            <a:xfrm>
              <a:off x="2336" y="2076"/>
              <a:ext cx="799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Verdana" pitchFamily="34" charset="0"/>
                </a:rPr>
                <a:t>Address to jump to</a:t>
              </a:r>
            </a:p>
          </p:txBody>
        </p:sp>
      </p:grp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3465513" y="3977359"/>
            <a:ext cx="3233738" cy="1295400"/>
            <a:chOff x="3393" y="1932"/>
            <a:chExt cx="2037" cy="816"/>
          </a:xfrm>
        </p:grpSpPr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3625" y="1932"/>
              <a:ext cx="1584" cy="384"/>
            </a:xfrm>
            <a:prstGeom prst="rect">
              <a:avLst/>
            </a:prstGeom>
            <a:noFill/>
            <a:ln w="2540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51"/>
            <p:cNvSpPr>
              <a:spLocks/>
            </p:cNvSpPr>
            <p:nvPr/>
          </p:nvSpPr>
          <p:spPr bwMode="auto">
            <a:xfrm rot="5400000">
              <a:off x="4314" y="1650"/>
              <a:ext cx="180" cy="1584"/>
            </a:xfrm>
            <a:prstGeom prst="rightBrace">
              <a:avLst>
                <a:gd name="adj1" fmla="val 7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52"/>
            <p:cNvSpPr txBox="1">
              <a:spLocks noChangeArrowheads="1"/>
            </p:cNvSpPr>
            <p:nvPr/>
          </p:nvSpPr>
          <p:spPr bwMode="auto">
            <a:xfrm>
              <a:off x="3393" y="2496"/>
              <a:ext cx="2037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Verdana" pitchFamily="34" charset="0"/>
                </a:rPr>
                <a:t>immediate =</a:t>
              </a:r>
              <a:r>
                <a:rPr lang="en-US" sz="2000" b="1" dirty="0">
                  <a:solidFill>
                    <a:srgbClr val="C00000"/>
                  </a:solidFill>
                  <a:latin typeface="Verdana" pitchFamily="34" charset="0"/>
                </a:rPr>
                <a:t>2</a:t>
              </a:r>
              <a:r>
                <a:rPr lang="en-US" sz="2000" dirty="0">
                  <a:latin typeface="Verdana" pitchFamily="34" charset="0"/>
                </a:rPr>
                <a:t> (26 bits)</a:t>
              </a:r>
            </a:p>
          </p:txBody>
        </p:sp>
      </p:grpSp>
      <p:grpSp>
        <p:nvGrpSpPr>
          <p:cNvPr id="26" name="Group 56"/>
          <p:cNvGrpSpPr>
            <a:grpSpLocks/>
          </p:cNvGrpSpPr>
          <p:nvPr/>
        </p:nvGrpSpPr>
        <p:grpSpPr bwMode="auto">
          <a:xfrm>
            <a:off x="2422525" y="3443959"/>
            <a:ext cx="4419600" cy="457200"/>
            <a:chOff x="2688" y="2976"/>
            <a:chExt cx="2784" cy="288"/>
          </a:xfrm>
        </p:grpSpPr>
        <p:sp>
          <p:nvSpPr>
            <p:cNvPr id="27" name="Rectangle 54"/>
            <p:cNvSpPr>
              <a:spLocks noChangeArrowheads="1"/>
            </p:cNvSpPr>
            <p:nvPr/>
          </p:nvSpPr>
          <p:spPr bwMode="auto">
            <a:xfrm>
              <a:off x="3072" y="2976"/>
              <a:ext cx="2400" cy="28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 dirty="0">
                  <a:latin typeface="Verdana" pitchFamily="34" charset="0"/>
                </a:rPr>
                <a:t>0000………………………..10100</a:t>
              </a:r>
            </a:p>
          </p:txBody>
        </p:sp>
        <p:sp>
          <p:nvSpPr>
            <p:cNvPr id="28" name="Text Box 55"/>
            <p:cNvSpPr txBox="1">
              <a:spLocks noChangeArrowheads="1"/>
            </p:cNvSpPr>
            <p:nvPr/>
          </p:nvSpPr>
          <p:spPr bwMode="auto">
            <a:xfrm>
              <a:off x="2688" y="2976"/>
              <a:ext cx="32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Verdana" pitchFamily="34" charset="0"/>
                </a:rPr>
                <a:t>PC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056553" y="2224381"/>
            <a:ext cx="846885" cy="369332"/>
            <a:chOff x="7522714" y="2377159"/>
            <a:chExt cx="846885" cy="369332"/>
          </a:xfrm>
        </p:grpSpPr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 flipV="1">
              <a:off x="7522714" y="2565501"/>
              <a:ext cx="344936" cy="343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lg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7848302" y="2377159"/>
              <a:ext cx="52129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Verdana" pitchFamily="34" charset="0"/>
                </a:rPr>
                <a:t>PC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7620000" y="3443959"/>
            <a:ext cx="2514600" cy="14478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Check your understanding by constructing the new PC value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206625" y="5425164"/>
            <a:ext cx="10985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ourier New" pitchFamily="49" charset="0"/>
              </a:rPr>
              <a:t>opcode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5181600" y="5425159"/>
            <a:ext cx="2895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urier New" pitchFamily="49" charset="0"/>
              </a:rPr>
              <a:t>target address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981205" y="5806164"/>
            <a:ext cx="1523999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660066"/>
                </a:solidFill>
                <a:latin typeface="Courier New" pitchFamily="49" charset="0"/>
              </a:rPr>
              <a:t>000010</a:t>
            </a:r>
            <a:endParaRPr lang="en-US" sz="2800" dirty="0">
              <a:solidFill>
                <a:srgbClr val="660066"/>
              </a:solidFill>
              <a:latin typeface="Helvetica" pitchFamily="34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6637338" y="5885539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20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3505205" y="5806159"/>
            <a:ext cx="6629399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2060"/>
                </a:solidFill>
                <a:latin typeface="Courier New" pitchFamily="49" charset="0"/>
              </a:rPr>
              <a:t>00000000000000000000000010</a:t>
            </a:r>
            <a:endParaRPr lang="en-US" sz="2800" dirty="0">
              <a:solidFill>
                <a:srgbClr val="002060"/>
              </a:solidFill>
              <a:latin typeface="Helvetica" pitchFamily="34" charset="0"/>
            </a:endParaRP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1981200" y="5806159"/>
            <a:ext cx="815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>
            <a:off x="3505200" y="5806159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970514" y="1121233"/>
            <a:ext cx="1316486" cy="646331"/>
            <a:chOff x="7446514" y="1121228"/>
            <a:chExt cx="1316486" cy="646331"/>
          </a:xfrm>
        </p:grpSpPr>
        <p:sp>
          <p:nvSpPr>
            <p:cNvPr id="39" name="Line 7"/>
            <p:cNvSpPr>
              <a:spLocks noChangeShapeType="1"/>
            </p:cNvSpPr>
            <p:nvPr/>
          </p:nvSpPr>
          <p:spPr bwMode="auto">
            <a:xfrm flipH="1" flipV="1">
              <a:off x="7446514" y="1422501"/>
              <a:ext cx="344936" cy="343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lg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7781641" y="1121228"/>
              <a:ext cx="981359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Verdana" pitchFamily="34" charset="0"/>
                </a:rPr>
                <a:t>jump target</a:t>
              </a:r>
            </a:p>
          </p:txBody>
        </p:sp>
      </p:grp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ADDF9921-06DA-409A-8DEB-96326906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6737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7.2 Branching Far Way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981200" y="1474519"/>
            <a:ext cx="8305800" cy="446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Given the instruction</a:t>
            </a:r>
            <a:br>
              <a:rPr lang="en-US" sz="2800" dirty="0"/>
            </a:br>
            <a:r>
              <a:rPr lang="en-US" sz="2800" dirty="0"/>
              <a:t>    		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800" b="1" dirty="0">
                <a:latin typeface="Courier New" pitchFamily="49" charset="0"/>
              </a:rPr>
              <a:t> $s0, $s1, L1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Assume that the address </a:t>
            </a:r>
            <a:r>
              <a:rPr lang="en-US" sz="2800" b="1" dirty="0">
                <a:latin typeface="Courier New" pitchFamily="49" charset="0"/>
              </a:rPr>
              <a:t>L1</a:t>
            </a:r>
            <a:r>
              <a:rPr lang="en-US" sz="2800" dirty="0"/>
              <a:t> is farther away from the </a:t>
            </a:r>
            <a:r>
              <a:rPr lang="en-US" sz="2800"/>
              <a:t>PC than what </a:t>
            </a:r>
            <a:r>
              <a:rPr lang="en-US" sz="2800" dirty="0"/>
              <a:t>can be supported by 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800" dirty="0"/>
              <a:t> and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bne</a:t>
            </a:r>
            <a:r>
              <a:rPr lang="en-US" sz="2800" dirty="0"/>
              <a:t> instructions</a:t>
            </a:r>
          </a:p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/>
              <a:t>Challenge:</a:t>
            </a:r>
          </a:p>
          <a:p>
            <a:pPr marL="625475" lvl="1" indent="-260350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Construct an equivalent code sequence with the help of unconditional (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r>
              <a:rPr lang="en-US" sz="2400" dirty="0"/>
              <a:t>) and conditional branch (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bne</a:t>
            </a:r>
            <a:r>
              <a:rPr lang="en-US" sz="2400" dirty="0"/>
              <a:t>) instructions to accomplish this far away branching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FA88B-20B8-4F67-AFA4-6D8403D4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41</a:t>
            </a:fld>
            <a:endParaRPr dirty="0"/>
          </a:p>
        </p:txBody>
      </p:sp>
      <p:sp>
        <p:nvSpPr>
          <p:cNvPr id="8" name="Folded Corner 7"/>
          <p:cNvSpPr/>
          <p:nvPr/>
        </p:nvSpPr>
        <p:spPr>
          <a:xfrm>
            <a:off x="8388263" y="5657138"/>
            <a:ext cx="1796442" cy="61840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Discuss in forum</a:t>
            </a:r>
          </a:p>
        </p:txBody>
      </p:sp>
    </p:spTree>
    <p:extLst>
      <p:ext uri="{BB962C8B-B14F-4D97-AF65-F5344CB8AC3E}">
        <p14:creationId xmlns:p14="http://schemas.microsoft.com/office/powerpoint/2010/main" val="4250556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8. Addressing Modes (1/3)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981200" y="1474515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kern="0" dirty="0">
                <a:solidFill>
                  <a:srgbClr val="C00000"/>
                </a:solidFill>
              </a:rPr>
              <a:t>Register addressing</a:t>
            </a:r>
            <a:r>
              <a:rPr lang="en-US" altLang="en-US" sz="2800" kern="0" dirty="0"/>
              <a:t>:</a:t>
            </a:r>
            <a:r>
              <a:rPr lang="en-US" altLang="en-US" sz="2800" kern="0" dirty="0">
                <a:solidFill>
                  <a:srgbClr val="C00000"/>
                </a:solidFill>
              </a:rPr>
              <a:t> </a:t>
            </a:r>
            <a:r>
              <a:rPr lang="en-US" altLang="en-US" sz="2800" kern="0" dirty="0"/>
              <a:t>operand is a register</a:t>
            </a:r>
            <a:endParaRPr lang="en-US" altLang="en-US" kern="0" dirty="0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2667005" y="2165080"/>
            <a:ext cx="6707188" cy="981076"/>
            <a:chOff x="720" y="1203"/>
            <a:chExt cx="4225" cy="618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720" y="1203"/>
              <a:ext cx="2400" cy="3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3360" y="1491"/>
              <a:ext cx="1585" cy="330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152" y="12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1584" y="12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1920" y="12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2304" y="12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2640" y="12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768" y="1248"/>
              <a:ext cx="3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op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1200" y="1248"/>
              <a:ext cx="2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rs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1632" y="1248"/>
              <a:ext cx="2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rt</a:t>
              </a: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1968" y="1248"/>
              <a:ext cx="2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rd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2640" y="1248"/>
              <a:ext cx="5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funct</a:t>
              </a: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1344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1344" y="16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840" y="1536"/>
              <a:ext cx="7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Register</a:t>
              </a:r>
            </a:p>
          </p:txBody>
        </p:sp>
      </p:grp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1981200" y="3608115"/>
            <a:ext cx="8077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00000"/>
                </a:solidFill>
              </a:rPr>
              <a:t>Immediate addressing</a:t>
            </a:r>
            <a:r>
              <a:rPr lang="en-US" altLang="en-US" dirty="0"/>
              <a:t>: operand is a constant within the instruction itself (</a:t>
            </a:r>
            <a:r>
              <a:rPr lang="en-US" altLang="en-US" b="1" dirty="0" err="1">
                <a:solidFill>
                  <a:srgbClr val="9900CC"/>
                </a:solidFill>
                <a:latin typeface="Courier New" pitchFamily="49" charset="0"/>
              </a:rPr>
              <a:t>addi</a:t>
            </a:r>
            <a:r>
              <a:rPr lang="en-US" altLang="en-US" b="1" dirty="0">
                <a:latin typeface="Courier New" pitchFamily="49" charset="0"/>
              </a:rPr>
              <a:t>, </a:t>
            </a:r>
            <a:r>
              <a:rPr lang="en-US" altLang="en-US" b="1" dirty="0" err="1">
                <a:solidFill>
                  <a:srgbClr val="9900CC"/>
                </a:solidFill>
                <a:latin typeface="Courier New" pitchFamily="49" charset="0"/>
              </a:rPr>
              <a:t>andi</a:t>
            </a:r>
            <a:r>
              <a:rPr lang="en-US" altLang="en-US" b="1" dirty="0">
                <a:latin typeface="Courier New" pitchFamily="49" charset="0"/>
              </a:rPr>
              <a:t>, </a:t>
            </a:r>
            <a:r>
              <a:rPr lang="en-US" altLang="en-US" b="1" dirty="0" err="1">
                <a:solidFill>
                  <a:srgbClr val="9900CC"/>
                </a:solidFill>
                <a:latin typeface="Courier New" pitchFamily="49" charset="0"/>
              </a:rPr>
              <a:t>ori</a:t>
            </a:r>
            <a:r>
              <a:rPr lang="en-US" altLang="en-US" b="1" dirty="0">
                <a:latin typeface="Courier New" pitchFamily="49" charset="0"/>
              </a:rPr>
              <a:t>, </a:t>
            </a:r>
            <a:r>
              <a:rPr lang="en-US" altLang="en-US" b="1" dirty="0" err="1">
                <a:solidFill>
                  <a:srgbClr val="9900CC"/>
                </a:solidFill>
                <a:latin typeface="Courier New" pitchFamily="49" charset="0"/>
              </a:rPr>
              <a:t>slti</a:t>
            </a:r>
            <a:r>
              <a:rPr lang="en-US" altLang="en-US" dirty="0"/>
              <a:t>)</a:t>
            </a:r>
          </a:p>
        </p:txBody>
      </p: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2667000" y="5060683"/>
            <a:ext cx="3810001" cy="523875"/>
            <a:chOff x="672" y="2931"/>
            <a:chExt cx="2400" cy="330"/>
          </a:xfrm>
        </p:grpSpPr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672" y="2931"/>
              <a:ext cx="1248" cy="3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1104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>
              <a:off x="1584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2016" y="297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1920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>
              <a:off x="720" y="2976"/>
              <a:ext cx="3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op</a:t>
              </a:r>
            </a:p>
          </p:txBody>
        </p:sp>
        <p:sp>
          <p:nvSpPr>
            <p:cNvPr id="42" name="Text Box 27"/>
            <p:cNvSpPr txBox="1">
              <a:spLocks noChangeArrowheads="1"/>
            </p:cNvSpPr>
            <p:nvPr/>
          </p:nvSpPr>
          <p:spPr bwMode="auto">
            <a:xfrm>
              <a:off x="1200" y="2976"/>
              <a:ext cx="2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rs</a:t>
              </a: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1632" y="2976"/>
              <a:ext cx="2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rt</a:t>
              </a:r>
            </a:p>
          </p:txBody>
        </p:sp>
        <p:sp>
          <p:nvSpPr>
            <p:cNvPr id="44" name="Rectangle 29"/>
            <p:cNvSpPr>
              <a:spLocks noChangeArrowheads="1"/>
            </p:cNvSpPr>
            <p:nvPr/>
          </p:nvSpPr>
          <p:spPr bwMode="auto">
            <a:xfrm>
              <a:off x="1920" y="2931"/>
              <a:ext cx="1152" cy="330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Text Box 30"/>
            <p:cNvSpPr txBox="1">
              <a:spLocks noChangeArrowheads="1"/>
            </p:cNvSpPr>
            <p:nvPr/>
          </p:nvSpPr>
          <p:spPr bwMode="auto">
            <a:xfrm>
              <a:off x="2016" y="2976"/>
              <a:ext cx="9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immediate</a:t>
              </a:r>
            </a:p>
          </p:txBody>
        </p:sp>
      </p:grpSp>
      <p:sp>
        <p:nvSpPr>
          <p:cNvPr id="46" name="Slide Number Placeholder 6">
            <a:extLst>
              <a:ext uri="{FF2B5EF4-FFF2-40B4-BE49-F238E27FC236}">
                <a16:creationId xmlns:a16="http://schemas.microsoft.com/office/drawing/2014/main" id="{C78640F8-E051-4865-948F-71F5D9D9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42</a:t>
            </a:fld>
            <a:endParaRPr dirty="0"/>
          </a:p>
        </p:txBody>
      </p:sp>
      <p:sp>
        <p:nvSpPr>
          <p:cNvPr id="47" name="Folded Corner 46"/>
          <p:cNvSpPr/>
          <p:nvPr/>
        </p:nvSpPr>
        <p:spPr>
          <a:xfrm>
            <a:off x="2411418" y="3014393"/>
            <a:ext cx="4191000" cy="61840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MIPS: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add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sub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and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or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xor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nor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slt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sll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srl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48" name="Folded Corner 47"/>
          <p:cNvSpPr/>
          <p:nvPr/>
        </p:nvSpPr>
        <p:spPr>
          <a:xfrm>
            <a:off x="2667000" y="5680530"/>
            <a:ext cx="4191000" cy="61840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MIPS:</a:t>
            </a:r>
          </a:p>
          <a:p>
            <a:pPr algn="just"/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addi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andi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ori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xori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slti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12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3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8. Addressing Modes (2/3)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1981200" y="1474515"/>
            <a:ext cx="830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kern="0" dirty="0">
                <a:solidFill>
                  <a:srgbClr val="C00000"/>
                </a:solidFill>
              </a:rPr>
              <a:t>Base addressing (displacement addressing)</a:t>
            </a:r>
            <a:r>
              <a:rPr lang="en-US" altLang="en-US" sz="2800" kern="0" dirty="0"/>
              <a:t>:</a:t>
            </a:r>
            <a:r>
              <a:rPr lang="en-US" altLang="en-US" sz="2800" kern="0" dirty="0">
                <a:solidFill>
                  <a:srgbClr val="C00000"/>
                </a:solidFill>
              </a:rPr>
              <a:t> </a:t>
            </a:r>
            <a:r>
              <a:rPr lang="en-US" altLang="en-US" sz="2800" kern="0" dirty="0"/>
              <a:t>operand is at the memory location whose address is sum of a register and a constant in the instruction (</a:t>
            </a:r>
            <a:r>
              <a:rPr lang="en-US" altLang="en-US" sz="2800" b="1" kern="0" dirty="0" err="1">
                <a:solidFill>
                  <a:srgbClr val="9900CC"/>
                </a:solidFill>
                <a:latin typeface="Courier New" pitchFamily="49" charset="0"/>
              </a:rPr>
              <a:t>lw</a:t>
            </a:r>
            <a:r>
              <a:rPr lang="en-US" altLang="en-US" sz="2800" b="1" kern="0" dirty="0">
                <a:latin typeface="Courier New" pitchFamily="49" charset="0"/>
              </a:rPr>
              <a:t>, </a:t>
            </a:r>
            <a:r>
              <a:rPr lang="en-US" altLang="en-US" sz="2800" b="1" kern="0" dirty="0" err="1">
                <a:solidFill>
                  <a:srgbClr val="9900CC"/>
                </a:solidFill>
                <a:latin typeface="Courier New" pitchFamily="49" charset="0"/>
              </a:rPr>
              <a:t>sw</a:t>
            </a:r>
            <a:r>
              <a:rPr lang="en-US" altLang="en-US" sz="2800" kern="0" dirty="0"/>
              <a:t>)</a:t>
            </a:r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2165985" y="3460478"/>
            <a:ext cx="1981200" cy="5238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>
            <a:off x="2851785" y="353191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613785" y="353191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Line 35"/>
          <p:cNvSpPr>
            <a:spLocks noChangeShapeType="1"/>
          </p:cNvSpPr>
          <p:nvPr/>
        </p:nvSpPr>
        <p:spPr bwMode="auto">
          <a:xfrm>
            <a:off x="4299585" y="353191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" name="Line 36"/>
          <p:cNvSpPr>
            <a:spLocks noChangeShapeType="1"/>
          </p:cNvSpPr>
          <p:nvPr/>
        </p:nvSpPr>
        <p:spPr bwMode="auto">
          <a:xfrm>
            <a:off x="4147185" y="353191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2242185" y="3531915"/>
            <a:ext cx="496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Verdana" pitchFamily="34" charset="0"/>
              </a:rPr>
              <a:t>op</a:t>
            </a:r>
          </a:p>
        </p:txBody>
      </p:sp>
      <p:sp>
        <p:nvSpPr>
          <p:cNvPr id="54" name="Text Box 38"/>
          <p:cNvSpPr txBox="1">
            <a:spLocks noChangeArrowheads="1"/>
          </p:cNvSpPr>
          <p:nvPr/>
        </p:nvSpPr>
        <p:spPr bwMode="auto">
          <a:xfrm>
            <a:off x="3004185" y="3531915"/>
            <a:ext cx="423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Verdana" pitchFamily="34" charset="0"/>
              </a:rPr>
              <a:t>rs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3689985" y="3531915"/>
            <a:ext cx="392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Verdana" pitchFamily="34" charset="0"/>
              </a:rPr>
              <a:t>rt</a:t>
            </a:r>
          </a:p>
        </p:txBody>
      </p:sp>
      <p:sp>
        <p:nvSpPr>
          <p:cNvPr id="56" name="Rectangle 40"/>
          <p:cNvSpPr>
            <a:spLocks noChangeArrowheads="1"/>
          </p:cNvSpPr>
          <p:nvPr/>
        </p:nvSpPr>
        <p:spPr bwMode="auto">
          <a:xfrm>
            <a:off x="4147185" y="3460478"/>
            <a:ext cx="2209800" cy="523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" name="Text Box 41"/>
          <p:cNvSpPr txBox="1">
            <a:spLocks noChangeArrowheads="1"/>
          </p:cNvSpPr>
          <p:nvPr/>
        </p:nvSpPr>
        <p:spPr bwMode="auto">
          <a:xfrm>
            <a:off x="4469448" y="3531915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Verdana" pitchFamily="34" charset="0"/>
              </a:rPr>
              <a:t>Address</a:t>
            </a:r>
          </a:p>
        </p:txBody>
      </p:sp>
      <p:sp>
        <p:nvSpPr>
          <p:cNvPr id="58" name="Rectangle 42"/>
          <p:cNvSpPr>
            <a:spLocks noChangeArrowheads="1"/>
          </p:cNvSpPr>
          <p:nvPr/>
        </p:nvSpPr>
        <p:spPr bwMode="auto">
          <a:xfrm>
            <a:off x="2143125" y="4289153"/>
            <a:ext cx="4191000" cy="5238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" name="Text Box 43"/>
          <p:cNvSpPr txBox="1">
            <a:spLocks noChangeArrowheads="1"/>
          </p:cNvSpPr>
          <p:nvPr/>
        </p:nvSpPr>
        <p:spPr bwMode="auto">
          <a:xfrm>
            <a:off x="3324225" y="4370115"/>
            <a:ext cx="1230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Verdana" pitchFamily="34" charset="0"/>
              </a:rPr>
              <a:t>Register</a:t>
            </a:r>
          </a:p>
        </p:txBody>
      </p:sp>
      <p:sp>
        <p:nvSpPr>
          <p:cNvPr id="60" name="Line 44"/>
          <p:cNvSpPr>
            <a:spLocks noChangeShapeType="1"/>
          </p:cNvSpPr>
          <p:nvPr/>
        </p:nvSpPr>
        <p:spPr bwMode="auto">
          <a:xfrm>
            <a:off x="3263264" y="4000227"/>
            <a:ext cx="1" cy="2803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7" name="Oval 51"/>
          <p:cNvSpPr>
            <a:spLocks noChangeArrowheads="1"/>
          </p:cNvSpPr>
          <p:nvPr/>
        </p:nvSpPr>
        <p:spPr bwMode="auto">
          <a:xfrm>
            <a:off x="6638925" y="4116115"/>
            <a:ext cx="533400" cy="735013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Text Box 52"/>
          <p:cNvSpPr txBox="1">
            <a:spLocks noChangeArrowheads="1"/>
          </p:cNvSpPr>
          <p:nvPr/>
        </p:nvSpPr>
        <p:spPr bwMode="auto">
          <a:xfrm>
            <a:off x="6715125" y="4293915"/>
            <a:ext cx="392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Verdana" pitchFamily="34" charset="0"/>
              </a:rPr>
              <a:t>+</a:t>
            </a:r>
          </a:p>
        </p:txBody>
      </p:sp>
      <p:sp>
        <p:nvSpPr>
          <p:cNvPr id="69" name="Line 53"/>
          <p:cNvSpPr>
            <a:spLocks noChangeShapeType="1"/>
          </p:cNvSpPr>
          <p:nvPr/>
        </p:nvSpPr>
        <p:spPr bwMode="auto">
          <a:xfrm>
            <a:off x="7172325" y="444631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" name="Rectangle 55"/>
          <p:cNvSpPr>
            <a:spLocks noChangeArrowheads="1"/>
          </p:cNvSpPr>
          <p:nvPr/>
        </p:nvSpPr>
        <p:spPr bwMode="auto">
          <a:xfrm>
            <a:off x="7705725" y="4336778"/>
            <a:ext cx="1676400" cy="523875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" name="Text Box 56"/>
          <p:cNvSpPr txBox="1">
            <a:spLocks noChangeArrowheads="1"/>
          </p:cNvSpPr>
          <p:nvPr/>
        </p:nvSpPr>
        <p:spPr bwMode="auto">
          <a:xfrm>
            <a:off x="7934325" y="3227115"/>
            <a:ext cx="1209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Verdana" pitchFamily="34" charset="0"/>
              </a:rPr>
              <a:t>Memory</a:t>
            </a:r>
          </a:p>
        </p:txBody>
      </p:sp>
      <p:sp>
        <p:nvSpPr>
          <p:cNvPr id="72" name="Text Box 57"/>
          <p:cNvSpPr txBox="1">
            <a:spLocks noChangeArrowheads="1"/>
          </p:cNvSpPr>
          <p:nvPr/>
        </p:nvSpPr>
        <p:spPr bwMode="auto">
          <a:xfrm>
            <a:off x="8086725" y="4370115"/>
            <a:ext cx="81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Verdana" pitchFamily="34" charset="0"/>
              </a:rPr>
              <a:t>word</a:t>
            </a:r>
          </a:p>
        </p:txBody>
      </p:sp>
      <p:sp>
        <p:nvSpPr>
          <p:cNvPr id="73" name="Rectangle 59"/>
          <p:cNvSpPr>
            <a:spLocks noChangeArrowheads="1"/>
          </p:cNvSpPr>
          <p:nvPr/>
        </p:nvSpPr>
        <p:spPr bwMode="auto">
          <a:xfrm>
            <a:off x="7705725" y="3684315"/>
            <a:ext cx="1676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Slide Number Placeholder 6">
            <a:extLst>
              <a:ext uri="{FF2B5EF4-FFF2-40B4-BE49-F238E27FC236}">
                <a16:creationId xmlns:a16="http://schemas.microsoft.com/office/drawing/2014/main" id="{CF0A97EE-BE1F-4F3A-B709-255121BA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43</a:t>
            </a:fld>
            <a:endParaRPr dirty="0"/>
          </a:p>
        </p:txBody>
      </p:sp>
      <p:sp>
        <p:nvSpPr>
          <p:cNvPr id="36" name="Folded Corner 35"/>
          <p:cNvSpPr/>
          <p:nvPr/>
        </p:nvSpPr>
        <p:spPr>
          <a:xfrm>
            <a:off x="9451160" y="3684314"/>
            <a:ext cx="1130299" cy="61840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MIPS:</a:t>
            </a:r>
          </a:p>
          <a:p>
            <a:pPr algn="just"/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lw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sw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8BCB9F97-E101-483E-AAF5-C3CE11082B1E}"/>
              </a:ext>
            </a:extLst>
          </p:cNvPr>
          <p:cNvCxnSpPr>
            <a:cxnSpLocks/>
            <a:stCxn id="56" idx="2"/>
            <a:endCxn id="67" idx="0"/>
          </p:cNvCxnSpPr>
          <p:nvPr/>
        </p:nvCxnSpPr>
        <p:spPr>
          <a:xfrm rot="16200000" flipH="1">
            <a:off x="6012974" y="3223464"/>
            <a:ext cx="131762" cy="16535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3BA56050-12E0-4734-865D-37D3DABD4D44}"/>
              </a:ext>
            </a:extLst>
          </p:cNvPr>
          <p:cNvCxnSpPr>
            <a:cxnSpLocks/>
            <a:stCxn id="58" idx="2"/>
            <a:endCxn id="67" idx="4"/>
          </p:cNvCxnSpPr>
          <p:nvPr/>
        </p:nvCxnSpPr>
        <p:spPr>
          <a:xfrm rot="16200000" flipH="1">
            <a:off x="5553075" y="3498578"/>
            <a:ext cx="38100" cy="2667000"/>
          </a:xfrm>
          <a:prstGeom prst="bentConnector3">
            <a:avLst>
              <a:gd name="adj1" fmla="val 7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048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8. Addressing Modes (3/3)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981200" y="135636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b="1" kern="0" dirty="0">
                <a:solidFill>
                  <a:srgbClr val="C00000"/>
                </a:solidFill>
              </a:rPr>
              <a:t>PC-relative addressing</a:t>
            </a:r>
            <a:r>
              <a:rPr lang="en-US" altLang="en-US" sz="2400" kern="0" dirty="0"/>
              <a:t>: address is sum of PC and constant in the instruction (</a:t>
            </a:r>
            <a:r>
              <a:rPr lang="en-US" altLang="en-US" sz="2400" b="1" kern="0" dirty="0" err="1">
                <a:solidFill>
                  <a:srgbClr val="9900CC"/>
                </a:solidFill>
                <a:latin typeface="Courier New" pitchFamily="49" charset="0"/>
              </a:rPr>
              <a:t>beq</a:t>
            </a:r>
            <a:r>
              <a:rPr lang="en-US" altLang="en-US" sz="2400" b="1" kern="0" dirty="0">
                <a:latin typeface="Courier New" pitchFamily="49" charset="0"/>
              </a:rPr>
              <a:t>, </a:t>
            </a:r>
            <a:r>
              <a:rPr lang="en-US" altLang="en-US" sz="2400" b="1" kern="0" dirty="0" err="1">
                <a:solidFill>
                  <a:srgbClr val="9900CC"/>
                </a:solidFill>
                <a:latin typeface="Courier New" pitchFamily="49" charset="0"/>
              </a:rPr>
              <a:t>bne</a:t>
            </a:r>
            <a:r>
              <a:rPr lang="en-US" altLang="en-US" sz="2400" b="1" kern="0" dirty="0">
                <a:latin typeface="Courier New" pitchFamily="49" charset="0"/>
              </a:rPr>
              <a:t>)</a:t>
            </a:r>
          </a:p>
        </p:txBody>
      </p:sp>
      <p:grpSp>
        <p:nvGrpSpPr>
          <p:cNvPr id="35" name="Group 56"/>
          <p:cNvGrpSpPr>
            <a:grpSpLocks/>
          </p:cNvGrpSpPr>
          <p:nvPr/>
        </p:nvGrpSpPr>
        <p:grpSpPr bwMode="auto">
          <a:xfrm>
            <a:off x="2514605" y="2118360"/>
            <a:ext cx="6646863" cy="1600200"/>
            <a:chOff x="613" y="1344"/>
            <a:chExt cx="4187" cy="1008"/>
          </a:xfrm>
        </p:grpSpPr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3744" y="1627"/>
              <a:ext cx="1056" cy="3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613" y="1395"/>
              <a:ext cx="1248" cy="3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1045" y="14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>
              <a:off x="1525" y="14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>
              <a:off x="1957" y="144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1861" y="14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Text Box 37"/>
            <p:cNvSpPr txBox="1">
              <a:spLocks noChangeArrowheads="1"/>
            </p:cNvSpPr>
            <p:nvPr/>
          </p:nvSpPr>
          <p:spPr bwMode="auto">
            <a:xfrm>
              <a:off x="661" y="1440"/>
              <a:ext cx="3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op</a:t>
              </a:r>
            </a:p>
          </p:txBody>
        </p:sp>
        <p:sp>
          <p:nvSpPr>
            <p:cNvPr id="43" name="Text Box 38"/>
            <p:cNvSpPr txBox="1">
              <a:spLocks noChangeArrowheads="1"/>
            </p:cNvSpPr>
            <p:nvPr/>
          </p:nvSpPr>
          <p:spPr bwMode="auto">
            <a:xfrm>
              <a:off x="1141" y="1440"/>
              <a:ext cx="2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rs</a:t>
              </a:r>
            </a:p>
          </p:txBody>
        </p:sp>
        <p:sp>
          <p:nvSpPr>
            <p:cNvPr id="44" name="Text Box 39"/>
            <p:cNvSpPr txBox="1">
              <a:spLocks noChangeArrowheads="1"/>
            </p:cNvSpPr>
            <p:nvPr/>
          </p:nvSpPr>
          <p:spPr bwMode="auto">
            <a:xfrm>
              <a:off x="1573" y="1440"/>
              <a:ext cx="2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rt</a:t>
              </a: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1861" y="1395"/>
              <a:ext cx="1152" cy="33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Text Box 41"/>
            <p:cNvSpPr txBox="1">
              <a:spLocks noChangeArrowheads="1"/>
            </p:cNvSpPr>
            <p:nvPr/>
          </p:nvSpPr>
          <p:spPr bwMode="auto">
            <a:xfrm>
              <a:off x="2064" y="1440"/>
              <a:ext cx="7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Address</a:t>
              </a:r>
            </a:p>
          </p:txBody>
        </p:sp>
        <p:sp>
          <p:nvSpPr>
            <p:cNvPr id="75" name="Rectangle 42"/>
            <p:cNvSpPr>
              <a:spLocks noChangeArrowheads="1"/>
            </p:cNvSpPr>
            <p:nvPr/>
          </p:nvSpPr>
          <p:spPr bwMode="auto">
            <a:xfrm>
              <a:off x="613" y="1923"/>
              <a:ext cx="2400" cy="3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Text Box 43"/>
            <p:cNvSpPr txBox="1">
              <a:spLocks noChangeArrowheads="1"/>
            </p:cNvSpPr>
            <p:nvPr/>
          </p:nvSpPr>
          <p:spPr bwMode="auto">
            <a:xfrm>
              <a:off x="1558" y="1968"/>
              <a:ext cx="3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PC</a:t>
              </a:r>
            </a:p>
          </p:txBody>
        </p:sp>
        <p:sp>
          <p:nvSpPr>
            <p:cNvPr id="77" name="Line 44"/>
            <p:cNvSpPr>
              <a:spLocks noChangeShapeType="1"/>
            </p:cNvSpPr>
            <p:nvPr/>
          </p:nvSpPr>
          <p:spPr bwMode="auto">
            <a:xfrm>
              <a:off x="1717" y="2253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Line 45"/>
            <p:cNvSpPr>
              <a:spLocks noChangeShapeType="1"/>
            </p:cNvSpPr>
            <p:nvPr/>
          </p:nvSpPr>
          <p:spPr bwMode="auto">
            <a:xfrm>
              <a:off x="1717" y="235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Line 46"/>
            <p:cNvSpPr>
              <a:spLocks noChangeShapeType="1"/>
            </p:cNvSpPr>
            <p:nvPr/>
          </p:nvSpPr>
          <p:spPr bwMode="auto">
            <a:xfrm flipV="1">
              <a:off x="3253" y="21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3" name="Oval 50"/>
            <p:cNvSpPr>
              <a:spLocks noChangeArrowheads="1"/>
            </p:cNvSpPr>
            <p:nvPr/>
          </p:nvSpPr>
          <p:spPr bwMode="auto">
            <a:xfrm>
              <a:off x="3061" y="1808"/>
              <a:ext cx="336" cy="463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Text Box 51"/>
            <p:cNvSpPr txBox="1">
              <a:spLocks noChangeArrowheads="1"/>
            </p:cNvSpPr>
            <p:nvPr/>
          </p:nvSpPr>
          <p:spPr bwMode="auto">
            <a:xfrm>
              <a:off x="3109" y="1920"/>
              <a:ext cx="2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+</a:t>
              </a:r>
            </a:p>
          </p:txBody>
        </p:sp>
        <p:sp>
          <p:nvSpPr>
            <p:cNvPr id="85" name="Line 52"/>
            <p:cNvSpPr>
              <a:spLocks noChangeShapeType="1"/>
            </p:cNvSpPr>
            <p:nvPr/>
          </p:nvSpPr>
          <p:spPr bwMode="auto">
            <a:xfrm>
              <a:off x="3397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" name="Rectangle 53"/>
            <p:cNvSpPr>
              <a:spLocks noChangeArrowheads="1"/>
            </p:cNvSpPr>
            <p:nvPr/>
          </p:nvSpPr>
          <p:spPr bwMode="auto">
            <a:xfrm>
              <a:off x="3744" y="1986"/>
              <a:ext cx="1056" cy="252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87" name="Text Box 54"/>
            <p:cNvSpPr txBox="1">
              <a:spLocks noChangeArrowheads="1"/>
            </p:cNvSpPr>
            <p:nvPr/>
          </p:nvSpPr>
          <p:spPr bwMode="auto">
            <a:xfrm>
              <a:off x="3888" y="1344"/>
              <a:ext cx="7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Memory</a:t>
              </a:r>
            </a:p>
          </p:txBody>
        </p:sp>
        <p:sp>
          <p:nvSpPr>
            <p:cNvPr id="88" name="Text Box 55"/>
            <p:cNvSpPr txBox="1">
              <a:spLocks noChangeArrowheads="1"/>
            </p:cNvSpPr>
            <p:nvPr/>
          </p:nvSpPr>
          <p:spPr bwMode="auto">
            <a:xfrm>
              <a:off x="3973" y="1968"/>
              <a:ext cx="5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word</a:t>
              </a:r>
            </a:p>
          </p:txBody>
        </p:sp>
      </p:grpSp>
      <p:sp>
        <p:nvSpPr>
          <p:cNvPr id="89" name="Rectangle 57"/>
          <p:cNvSpPr>
            <a:spLocks noChangeArrowheads="1"/>
          </p:cNvSpPr>
          <p:nvPr/>
        </p:nvSpPr>
        <p:spPr bwMode="auto">
          <a:xfrm>
            <a:off x="1905000" y="402336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00000"/>
                </a:solidFill>
              </a:rPr>
              <a:t>Pseudo-direct addressing</a:t>
            </a:r>
            <a:r>
              <a:rPr lang="en-US" altLang="en-US" sz="2400" dirty="0"/>
              <a:t>: 26-bit of instruction concatenated with upper 4-bits of PC (</a:t>
            </a:r>
            <a:r>
              <a:rPr lang="en-US" altLang="en-US" sz="2400" b="1" dirty="0">
                <a:solidFill>
                  <a:srgbClr val="9900CC"/>
                </a:solidFill>
                <a:latin typeface="Courier New" pitchFamily="49" charset="0"/>
              </a:rPr>
              <a:t>j</a:t>
            </a:r>
            <a:r>
              <a:rPr lang="en-US" altLang="en-US" sz="24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90" name="Group 79"/>
          <p:cNvGrpSpPr>
            <a:grpSpLocks/>
          </p:cNvGrpSpPr>
          <p:nvPr/>
        </p:nvGrpSpPr>
        <p:grpSpPr bwMode="auto">
          <a:xfrm>
            <a:off x="2519373" y="4805997"/>
            <a:ext cx="6646863" cy="1600200"/>
            <a:chOff x="768" y="3120"/>
            <a:chExt cx="4187" cy="1008"/>
          </a:xfrm>
        </p:grpSpPr>
        <p:sp>
          <p:nvSpPr>
            <p:cNvPr id="91" name="Rectangle 58"/>
            <p:cNvSpPr>
              <a:spLocks noChangeArrowheads="1"/>
            </p:cNvSpPr>
            <p:nvPr/>
          </p:nvSpPr>
          <p:spPr bwMode="auto">
            <a:xfrm>
              <a:off x="3896" y="3527"/>
              <a:ext cx="1056" cy="3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Rectangle 59"/>
            <p:cNvSpPr>
              <a:spLocks noChangeArrowheads="1"/>
            </p:cNvSpPr>
            <p:nvPr/>
          </p:nvSpPr>
          <p:spPr bwMode="auto">
            <a:xfrm>
              <a:off x="768" y="3171"/>
              <a:ext cx="432" cy="3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Line 60"/>
            <p:cNvSpPr>
              <a:spLocks noChangeShapeType="1"/>
            </p:cNvSpPr>
            <p:nvPr/>
          </p:nvSpPr>
          <p:spPr bwMode="auto">
            <a:xfrm>
              <a:off x="1200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" name="Line 61"/>
            <p:cNvSpPr>
              <a:spLocks noChangeShapeType="1"/>
            </p:cNvSpPr>
            <p:nvPr/>
          </p:nvSpPr>
          <p:spPr bwMode="auto">
            <a:xfrm>
              <a:off x="2112" y="321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5" name="Text Box 62"/>
            <p:cNvSpPr txBox="1">
              <a:spLocks noChangeArrowheads="1"/>
            </p:cNvSpPr>
            <p:nvPr/>
          </p:nvSpPr>
          <p:spPr bwMode="auto">
            <a:xfrm>
              <a:off x="816" y="3216"/>
              <a:ext cx="3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op</a:t>
              </a:r>
            </a:p>
          </p:txBody>
        </p:sp>
        <p:sp>
          <p:nvSpPr>
            <p:cNvPr id="96" name="Rectangle 63"/>
            <p:cNvSpPr>
              <a:spLocks noChangeArrowheads="1"/>
            </p:cNvSpPr>
            <p:nvPr/>
          </p:nvSpPr>
          <p:spPr bwMode="auto">
            <a:xfrm>
              <a:off x="1200" y="3171"/>
              <a:ext cx="1968" cy="33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Text Box 64"/>
            <p:cNvSpPr txBox="1">
              <a:spLocks noChangeArrowheads="1"/>
            </p:cNvSpPr>
            <p:nvPr/>
          </p:nvSpPr>
          <p:spPr bwMode="auto">
            <a:xfrm>
              <a:off x="1632" y="3216"/>
              <a:ext cx="7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Address</a:t>
              </a:r>
            </a:p>
          </p:txBody>
        </p:sp>
        <p:sp>
          <p:nvSpPr>
            <p:cNvPr id="98" name="Rectangle 65"/>
            <p:cNvSpPr>
              <a:spLocks noChangeArrowheads="1"/>
            </p:cNvSpPr>
            <p:nvPr/>
          </p:nvSpPr>
          <p:spPr bwMode="auto">
            <a:xfrm>
              <a:off x="768" y="3699"/>
              <a:ext cx="2400" cy="3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Text Box 66"/>
            <p:cNvSpPr txBox="1">
              <a:spLocks noChangeArrowheads="1"/>
            </p:cNvSpPr>
            <p:nvPr/>
          </p:nvSpPr>
          <p:spPr bwMode="auto">
            <a:xfrm>
              <a:off x="1713" y="3744"/>
              <a:ext cx="3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PC</a:t>
              </a:r>
            </a:p>
          </p:txBody>
        </p:sp>
        <p:sp>
          <p:nvSpPr>
            <p:cNvPr id="100" name="Line 67"/>
            <p:cNvSpPr>
              <a:spLocks noChangeShapeType="1"/>
            </p:cNvSpPr>
            <p:nvPr/>
          </p:nvSpPr>
          <p:spPr bwMode="auto">
            <a:xfrm flipH="1">
              <a:off x="1872" y="4026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1" name="Line 68"/>
            <p:cNvSpPr>
              <a:spLocks noChangeShapeType="1"/>
            </p:cNvSpPr>
            <p:nvPr/>
          </p:nvSpPr>
          <p:spPr bwMode="auto">
            <a:xfrm>
              <a:off x="1872" y="412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2" name="Line 69"/>
            <p:cNvSpPr>
              <a:spLocks noChangeShapeType="1"/>
            </p:cNvSpPr>
            <p:nvPr/>
          </p:nvSpPr>
          <p:spPr bwMode="auto">
            <a:xfrm flipV="1">
              <a:off x="3408" y="39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" name="Oval 73"/>
            <p:cNvSpPr>
              <a:spLocks noChangeArrowheads="1"/>
            </p:cNvSpPr>
            <p:nvPr/>
          </p:nvSpPr>
          <p:spPr bwMode="auto">
            <a:xfrm>
              <a:off x="3216" y="3584"/>
              <a:ext cx="336" cy="463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Text Box 74"/>
            <p:cNvSpPr txBox="1">
              <a:spLocks noChangeArrowheads="1"/>
            </p:cNvSpPr>
            <p:nvPr/>
          </p:nvSpPr>
          <p:spPr bwMode="auto">
            <a:xfrm>
              <a:off x="3293" y="3696"/>
              <a:ext cx="1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:</a:t>
              </a:r>
            </a:p>
          </p:txBody>
        </p:sp>
        <p:sp>
          <p:nvSpPr>
            <p:cNvPr id="108" name="Line 75"/>
            <p:cNvSpPr>
              <a:spLocks noChangeShapeType="1"/>
            </p:cNvSpPr>
            <p:nvPr/>
          </p:nvSpPr>
          <p:spPr bwMode="auto">
            <a:xfrm>
              <a:off x="3552" y="37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9" name="Rectangle 76"/>
            <p:cNvSpPr>
              <a:spLocks noChangeArrowheads="1"/>
            </p:cNvSpPr>
            <p:nvPr/>
          </p:nvSpPr>
          <p:spPr bwMode="auto">
            <a:xfrm>
              <a:off x="3899" y="3723"/>
              <a:ext cx="1056" cy="330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Text Box 77"/>
            <p:cNvSpPr txBox="1">
              <a:spLocks noChangeArrowheads="1"/>
            </p:cNvSpPr>
            <p:nvPr/>
          </p:nvSpPr>
          <p:spPr bwMode="auto">
            <a:xfrm>
              <a:off x="4032" y="3120"/>
              <a:ext cx="7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Verdana" pitchFamily="34" charset="0"/>
                </a:rPr>
                <a:t>Memory</a:t>
              </a:r>
            </a:p>
          </p:txBody>
        </p:sp>
        <p:sp>
          <p:nvSpPr>
            <p:cNvPr id="111" name="Text Box 78"/>
            <p:cNvSpPr txBox="1">
              <a:spLocks noChangeArrowheads="1"/>
            </p:cNvSpPr>
            <p:nvPr/>
          </p:nvSpPr>
          <p:spPr bwMode="auto">
            <a:xfrm>
              <a:off x="4128" y="3744"/>
              <a:ext cx="5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word</a:t>
              </a:r>
            </a:p>
          </p:txBody>
        </p:sp>
      </p:grpSp>
      <p:sp>
        <p:nvSpPr>
          <p:cNvPr id="56" name="Slide Number Placeholder 6">
            <a:extLst>
              <a:ext uri="{FF2B5EF4-FFF2-40B4-BE49-F238E27FC236}">
                <a16:creationId xmlns:a16="http://schemas.microsoft.com/office/drawing/2014/main" id="{AA77CC1F-C959-4969-8703-E053C17D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44</a:t>
            </a:fld>
            <a:endParaRPr dirty="0"/>
          </a:p>
        </p:txBody>
      </p:sp>
      <p:sp>
        <p:nvSpPr>
          <p:cNvPr id="58" name="Folded Corner 57"/>
          <p:cNvSpPr/>
          <p:nvPr/>
        </p:nvSpPr>
        <p:spPr>
          <a:xfrm>
            <a:off x="9232905" y="2494959"/>
            <a:ext cx="1130299" cy="61840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MIPS:</a:t>
            </a:r>
          </a:p>
          <a:p>
            <a:pPr algn="just"/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beq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bne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59" name="Folded Corner 58"/>
          <p:cNvSpPr/>
          <p:nvPr/>
        </p:nvSpPr>
        <p:spPr>
          <a:xfrm>
            <a:off x="9232905" y="5161959"/>
            <a:ext cx="1130299" cy="61840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MIPS: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8EE832B0-64FA-43B9-A177-FA75FD52CD15}"/>
              </a:ext>
            </a:extLst>
          </p:cNvPr>
          <p:cNvCxnSpPr>
            <a:cxnSpLocks/>
            <a:stCxn id="45" idx="2"/>
            <a:endCxn id="83" idx="0"/>
          </p:cNvCxnSpPr>
          <p:nvPr/>
        </p:nvCxnSpPr>
        <p:spPr>
          <a:xfrm rot="16200000" flipH="1">
            <a:off x="5972974" y="2160429"/>
            <a:ext cx="131762" cy="12573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6D87C9FA-BF4C-47F3-A2FA-3656E7B03DA9}"/>
              </a:ext>
            </a:extLst>
          </p:cNvPr>
          <p:cNvCxnSpPr>
            <a:cxnSpLocks/>
            <a:stCxn id="96" idx="2"/>
            <a:endCxn id="106" idx="0"/>
          </p:cNvCxnSpPr>
          <p:nvPr/>
        </p:nvCxnSpPr>
        <p:spPr>
          <a:xfrm rot="16200000" flipH="1">
            <a:off x="5653892" y="4524216"/>
            <a:ext cx="131762" cy="1905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434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8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Summary (1/2)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57400" y="135636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MIPS Instruction: </a:t>
            </a:r>
            <a:br>
              <a:rPr lang="en-US" dirty="0"/>
            </a:br>
            <a:r>
              <a:rPr lang="en-US" dirty="0"/>
              <a:t>32 bits representing a single instruction</a:t>
            </a:r>
            <a:endParaRPr lang="en-GB" dirty="0"/>
          </a:p>
        </p:txBody>
      </p: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1905005" y="2194565"/>
            <a:ext cx="7948613" cy="1331913"/>
            <a:chOff x="192" y="1248"/>
            <a:chExt cx="5007" cy="839"/>
          </a:xfrm>
        </p:grpSpPr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573" y="1536"/>
              <a:ext cx="698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latin typeface="Courier New" pitchFamily="49" charset="0"/>
                </a:rPr>
                <a:t>opcode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1584" y="1536"/>
              <a:ext cx="30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latin typeface="Courier New" pitchFamily="49" charset="0"/>
                </a:rPr>
                <a:t>rs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2304" y="1536"/>
              <a:ext cx="30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latin typeface="Courier New" pitchFamily="49" charset="0"/>
                </a:rPr>
                <a:t>rt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3459" y="1536"/>
              <a:ext cx="98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Courier New" pitchFamily="49" charset="0"/>
                </a:rPr>
                <a:t>immediate</a:t>
              </a:r>
              <a:endParaRPr lang="en-US" sz="2000" dirty="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14" name="Rectangle 29"/>
            <p:cNvSpPr>
              <a:spLocks noChangeArrowheads="1"/>
            </p:cNvSpPr>
            <p:nvPr/>
          </p:nvSpPr>
          <p:spPr bwMode="auto">
            <a:xfrm>
              <a:off x="458" y="1514"/>
              <a:ext cx="4741" cy="26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>
              <a:off x="1344" y="1514"/>
              <a:ext cx="0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31"/>
            <p:cNvSpPr>
              <a:spLocks noChangeShapeType="1"/>
            </p:cNvSpPr>
            <p:nvPr/>
          </p:nvSpPr>
          <p:spPr bwMode="auto">
            <a:xfrm>
              <a:off x="2097" y="1514"/>
              <a:ext cx="0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>
              <a:off x="2806" y="1514"/>
              <a:ext cx="0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40"/>
            <p:cNvSpPr txBox="1">
              <a:spLocks noChangeArrowheads="1"/>
            </p:cNvSpPr>
            <p:nvPr/>
          </p:nvSpPr>
          <p:spPr bwMode="auto">
            <a:xfrm>
              <a:off x="576" y="1248"/>
              <a:ext cx="69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latin typeface="Courier New" pitchFamily="49" charset="0"/>
                </a:rPr>
                <a:t>opcode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20" name="Text Box 41"/>
            <p:cNvSpPr txBox="1">
              <a:spLocks noChangeArrowheads="1"/>
            </p:cNvSpPr>
            <p:nvPr/>
          </p:nvSpPr>
          <p:spPr bwMode="auto">
            <a:xfrm>
              <a:off x="1568" y="1248"/>
              <a:ext cx="30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latin typeface="Courier New" pitchFamily="49" charset="0"/>
                </a:rPr>
                <a:t>rs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22" name="Text Box 42"/>
            <p:cNvSpPr txBox="1">
              <a:spLocks noChangeArrowheads="1"/>
            </p:cNvSpPr>
            <p:nvPr/>
          </p:nvSpPr>
          <p:spPr bwMode="auto">
            <a:xfrm>
              <a:off x="2305" y="1248"/>
              <a:ext cx="30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latin typeface="Courier New" pitchFamily="49" charset="0"/>
                </a:rPr>
                <a:t>rt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23" name="Text Box 43"/>
            <p:cNvSpPr txBox="1">
              <a:spLocks noChangeArrowheads="1"/>
            </p:cNvSpPr>
            <p:nvPr/>
          </p:nvSpPr>
          <p:spPr bwMode="auto">
            <a:xfrm>
              <a:off x="3043" y="1248"/>
              <a:ext cx="30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latin typeface="Courier New" pitchFamily="49" charset="0"/>
                </a:rPr>
                <a:t>rd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24" name="Text Box 44"/>
            <p:cNvSpPr txBox="1">
              <a:spLocks noChangeArrowheads="1"/>
            </p:cNvSpPr>
            <p:nvPr/>
          </p:nvSpPr>
          <p:spPr bwMode="auto">
            <a:xfrm>
              <a:off x="4435" y="1248"/>
              <a:ext cx="5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latin typeface="Courier New" pitchFamily="49" charset="0"/>
                </a:rPr>
                <a:t>funct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25" name="Text Box 45"/>
            <p:cNvSpPr txBox="1">
              <a:spLocks noChangeArrowheads="1"/>
            </p:cNvSpPr>
            <p:nvPr/>
          </p:nvSpPr>
          <p:spPr bwMode="auto">
            <a:xfrm>
              <a:off x="3635" y="1248"/>
              <a:ext cx="5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latin typeface="Courier New" pitchFamily="49" charset="0"/>
                </a:rPr>
                <a:t>shamt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26" name="Rectangle 46"/>
            <p:cNvSpPr>
              <a:spLocks noChangeArrowheads="1"/>
            </p:cNvSpPr>
            <p:nvPr/>
          </p:nvSpPr>
          <p:spPr bwMode="auto">
            <a:xfrm>
              <a:off x="458" y="1248"/>
              <a:ext cx="4741" cy="26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47"/>
            <p:cNvSpPr>
              <a:spLocks noChangeShapeType="1"/>
            </p:cNvSpPr>
            <p:nvPr/>
          </p:nvSpPr>
          <p:spPr bwMode="auto">
            <a:xfrm>
              <a:off x="1344" y="1248"/>
              <a:ext cx="0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48"/>
            <p:cNvSpPr>
              <a:spLocks noChangeShapeType="1"/>
            </p:cNvSpPr>
            <p:nvPr/>
          </p:nvSpPr>
          <p:spPr bwMode="auto">
            <a:xfrm>
              <a:off x="2097" y="1248"/>
              <a:ext cx="0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49"/>
            <p:cNvSpPr>
              <a:spLocks noChangeShapeType="1"/>
            </p:cNvSpPr>
            <p:nvPr/>
          </p:nvSpPr>
          <p:spPr bwMode="auto">
            <a:xfrm>
              <a:off x="2806" y="1248"/>
              <a:ext cx="0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50"/>
            <p:cNvSpPr>
              <a:spLocks noChangeShapeType="1"/>
            </p:cNvSpPr>
            <p:nvPr/>
          </p:nvSpPr>
          <p:spPr bwMode="auto">
            <a:xfrm>
              <a:off x="3560" y="1248"/>
              <a:ext cx="0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51"/>
            <p:cNvSpPr>
              <a:spLocks noChangeShapeType="1"/>
            </p:cNvSpPr>
            <p:nvPr/>
          </p:nvSpPr>
          <p:spPr bwMode="auto">
            <a:xfrm>
              <a:off x="4313" y="1248"/>
              <a:ext cx="0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52"/>
            <p:cNvSpPr txBox="1">
              <a:spLocks noChangeArrowheads="1"/>
            </p:cNvSpPr>
            <p:nvPr/>
          </p:nvSpPr>
          <p:spPr bwMode="auto">
            <a:xfrm>
              <a:off x="192" y="1275"/>
              <a:ext cx="2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660066"/>
                  </a:solidFill>
                  <a:latin typeface="Helvetica" pitchFamily="34" charset="0"/>
                </a:rPr>
                <a:t>R</a:t>
              </a:r>
              <a:endParaRPr lang="en-US" sz="2000" dirty="0">
                <a:solidFill>
                  <a:srgbClr val="660066"/>
                </a:solidFill>
                <a:latin typeface="Helvetica" pitchFamily="34" charset="0"/>
              </a:endParaRPr>
            </a:p>
          </p:txBody>
        </p:sp>
        <p:sp>
          <p:nvSpPr>
            <p:cNvPr id="33" name="Text Box 53"/>
            <p:cNvSpPr txBox="1">
              <a:spLocks noChangeArrowheads="1"/>
            </p:cNvSpPr>
            <p:nvPr/>
          </p:nvSpPr>
          <p:spPr bwMode="auto">
            <a:xfrm>
              <a:off x="236" y="1578"/>
              <a:ext cx="16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660066"/>
                  </a:solidFill>
                  <a:latin typeface="Helvetica" pitchFamily="34" charset="0"/>
                </a:rPr>
                <a:t>I</a:t>
              </a:r>
            </a:p>
          </p:txBody>
        </p:sp>
        <p:sp>
          <p:nvSpPr>
            <p:cNvPr id="34" name="Rectangle 54"/>
            <p:cNvSpPr>
              <a:spLocks noChangeArrowheads="1"/>
            </p:cNvSpPr>
            <p:nvPr/>
          </p:nvSpPr>
          <p:spPr bwMode="auto">
            <a:xfrm>
              <a:off x="458" y="1780"/>
              <a:ext cx="4741" cy="26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55"/>
            <p:cNvSpPr>
              <a:spLocks noChangeShapeType="1"/>
            </p:cNvSpPr>
            <p:nvPr/>
          </p:nvSpPr>
          <p:spPr bwMode="auto">
            <a:xfrm>
              <a:off x="1344" y="1780"/>
              <a:ext cx="0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56"/>
            <p:cNvSpPr txBox="1">
              <a:spLocks noChangeArrowheads="1"/>
            </p:cNvSpPr>
            <p:nvPr/>
          </p:nvSpPr>
          <p:spPr bwMode="auto">
            <a:xfrm>
              <a:off x="192" y="183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660066"/>
                  </a:solidFill>
                  <a:latin typeface="Helvetica" pitchFamily="34" charset="0"/>
                </a:rPr>
                <a:t>J</a:t>
              </a:r>
            </a:p>
          </p:txBody>
        </p:sp>
        <p:sp>
          <p:nvSpPr>
            <p:cNvPr id="37" name="Text Box 57"/>
            <p:cNvSpPr txBox="1">
              <a:spLocks noChangeArrowheads="1"/>
            </p:cNvSpPr>
            <p:nvPr/>
          </p:nvSpPr>
          <p:spPr bwMode="auto">
            <a:xfrm>
              <a:off x="2142" y="1780"/>
              <a:ext cx="18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1">
                  <a:latin typeface="Courier New" pitchFamily="49" charset="0"/>
                </a:rPr>
                <a:t>target address</a:t>
              </a:r>
              <a:endParaRPr lang="en-US" sz="2000" b="1">
                <a:latin typeface="Helvetica" pitchFamily="34" charset="0"/>
              </a:endParaRPr>
            </a:p>
          </p:txBody>
        </p:sp>
        <p:sp>
          <p:nvSpPr>
            <p:cNvPr id="38" name="Text Box 58"/>
            <p:cNvSpPr txBox="1">
              <a:spLocks noChangeArrowheads="1"/>
            </p:cNvSpPr>
            <p:nvPr/>
          </p:nvSpPr>
          <p:spPr bwMode="auto">
            <a:xfrm>
              <a:off x="576" y="1776"/>
              <a:ext cx="6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latin typeface="Courier New" pitchFamily="49" charset="0"/>
                </a:rPr>
                <a:t>opcode</a:t>
              </a:r>
              <a:endParaRPr lang="en-US" sz="2000" b="1">
                <a:latin typeface="Helvetica" pitchFamily="34" charset="0"/>
              </a:endParaRPr>
            </a:p>
          </p:txBody>
        </p:sp>
      </p:grpSp>
      <p:sp>
        <p:nvSpPr>
          <p:cNvPr id="39" name="Rectangle 59"/>
          <p:cNvSpPr>
            <a:spLocks noChangeArrowheads="1"/>
          </p:cNvSpPr>
          <p:nvPr/>
        </p:nvSpPr>
        <p:spPr bwMode="auto">
          <a:xfrm>
            <a:off x="2133600" y="356616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1325" indent="-25876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Branches and load/store are both I-format instructions; but branches use PC-relative addressing, whereas load/store use base addressing</a:t>
            </a:r>
          </a:p>
          <a:p>
            <a:pPr marL="441325" indent="-25876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Branches use </a:t>
            </a:r>
            <a:r>
              <a:rPr lang="en-US" sz="2400" b="1" i="1" u="sng" dirty="0"/>
              <a:t>PC-relative</a:t>
            </a:r>
            <a:r>
              <a:rPr lang="en-US" sz="2400" dirty="0"/>
              <a:t> addressing</a:t>
            </a:r>
            <a:br>
              <a:rPr lang="en-US" sz="2400" dirty="0"/>
            </a:br>
            <a:r>
              <a:rPr lang="en-US" sz="2400" dirty="0"/>
              <a:t>Jumps use </a:t>
            </a:r>
            <a:r>
              <a:rPr lang="en-US" sz="2400" b="1" i="1" u="sng" dirty="0"/>
              <a:t>pseudo-direct</a:t>
            </a:r>
            <a:r>
              <a:rPr lang="en-US" sz="2400" dirty="0"/>
              <a:t> addressing</a:t>
            </a:r>
          </a:p>
          <a:p>
            <a:pPr marL="441325" indent="-25876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Shifts use R-format, but other immediate instructions 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2400" dirty="0"/>
              <a:t>,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andi</a:t>
            </a:r>
            <a:r>
              <a:rPr lang="en-US" sz="2400" dirty="0"/>
              <a:t>,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ori</a:t>
            </a:r>
            <a:r>
              <a:rPr lang="en-US" sz="2400" dirty="0"/>
              <a:t>) use I-format</a:t>
            </a:r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AA4F1505-798F-4B9A-803A-98995914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45</a:t>
            </a:fld>
            <a:endParaRPr dirty="0"/>
          </a:p>
        </p:txBody>
      </p:sp>
      <p:sp>
        <p:nvSpPr>
          <p:cNvPr id="41" name="Folded Corner 40"/>
          <p:cNvSpPr/>
          <p:nvPr/>
        </p:nvSpPr>
        <p:spPr>
          <a:xfrm>
            <a:off x="7918450" y="4367852"/>
            <a:ext cx="2649342" cy="1268865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IN OTHER WORDS:</a:t>
            </a:r>
          </a:p>
          <a:p>
            <a:pPr algn="just"/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beq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bne</a:t>
            </a:r>
            <a:r>
              <a:rPr lang="en-US" sz="1600" dirty="0">
                <a:solidFill>
                  <a:schemeClr val="tx1"/>
                </a:solidFill>
              </a:rPr>
              <a:t>: ignore PC, count displacement</a:t>
            </a:r>
          </a:p>
          <a:p>
            <a:pPr algn="just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chemeClr val="tx1"/>
                </a:solidFill>
              </a:rPr>
              <a:t>: use PC, ignore displacement</a:t>
            </a:r>
          </a:p>
        </p:txBody>
      </p:sp>
    </p:spTree>
    <p:extLst>
      <p:ext uri="{BB962C8B-B14F-4D97-AF65-F5344CB8AC3E}">
        <p14:creationId xmlns:p14="http://schemas.microsoft.com/office/powerpoint/2010/main" val="2982397377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Summary (2/2)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40" name="Object 33">
            <a:hlinkClick r:id="" action="ppaction://ole?verb=0"/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46772403"/>
              </p:ext>
            </p:extLst>
          </p:nvPr>
        </p:nvGraphicFramePr>
        <p:xfrm>
          <a:off x="2057399" y="1234159"/>
          <a:ext cx="815340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048360" imgH="3934080" progId="Excel.Sheet.8">
                  <p:embed/>
                </p:oleObj>
              </mc:Choice>
              <mc:Fallback>
                <p:oleObj name="Worksheet" r:id="rId3" imgW="6048360" imgH="3934080" progId="Excel.Sheet.8">
                  <p:embed/>
                  <p:pic>
                    <p:nvPicPr>
                      <p:cNvPr id="40" name="Object 3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399" y="1234159"/>
                        <a:ext cx="8153400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D0A78-E970-4929-ADFC-70744DCF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9751121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8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4953000" y="18288"/>
            <a:ext cx="4114800" cy="329184"/>
          </a:xfrm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5" name="[Footer Placeholder 6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F758DD0-2305-4BC7-8F1A-93F2452B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47</a:t>
            </a:fld>
            <a:endParaRPr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2. MIPS Encoding: Basics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1200" y="1474519"/>
            <a:ext cx="8229600" cy="4621485"/>
          </a:xfrm>
        </p:spPr>
        <p:txBody>
          <a:bodyPr/>
          <a:lstStyle/>
          <a:p>
            <a:pPr marL="271463" indent="-27146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Each MIPS instruction has a </a:t>
            </a:r>
            <a:r>
              <a:rPr lang="en-US" sz="2800" b="1" dirty="0"/>
              <a:t>fixed-length</a:t>
            </a:r>
            <a:r>
              <a:rPr lang="en-US" sz="2800" dirty="0"/>
              <a:t> of </a:t>
            </a:r>
            <a:r>
              <a:rPr lang="en-US" sz="2800" dirty="0">
                <a:solidFill>
                  <a:srgbClr val="C00000"/>
                </a:solidFill>
              </a:rPr>
              <a:t>32 bits</a:t>
            </a:r>
          </a:p>
          <a:p>
            <a:pPr marL="711200" lvl="1" indent="-436563">
              <a:spcBef>
                <a:spcPts val="600"/>
              </a:spcBef>
              <a:buNone/>
            </a:pPr>
            <a:r>
              <a:rPr lang="en-US" dirty="0">
                <a:sym typeface="Wingdings" pitchFamily="2" charset="2"/>
              </a:rPr>
              <a:t> 	</a:t>
            </a:r>
            <a:r>
              <a:rPr lang="en-US" sz="2400" dirty="0"/>
              <a:t>All relevant information for an operation must be  encoded with these bits!</a:t>
            </a:r>
          </a:p>
          <a:p>
            <a:pPr marL="271463" indent="-271463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Additional challenge:</a:t>
            </a:r>
          </a:p>
          <a:p>
            <a:pPr marL="541338" lvl="1" indent="-18573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To reduce the complexity of processor design, the instruction encodings  should be as regular as possible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>
                <a:sym typeface="Wingdings" pitchFamily="2" charset="2"/>
              </a:rPr>
              <a:t>     Small number of formats, i.e. as few variations as possible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7229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3. MIPS Instruction Classification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</a:t>
            </a:fld>
            <a:endParaRPr dirty="0"/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1981200" y="1234159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Instructions are classified according to their operands: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>
                <a:sym typeface="Wingdings" pitchFamily="2" charset="2"/>
              </a:rPr>
              <a:t> I</a:t>
            </a:r>
            <a:r>
              <a:rPr lang="en-US" dirty="0"/>
              <a:t>nstructions with same operand types have same encoding</a:t>
            </a:r>
          </a:p>
        </p:txBody>
      </p:sp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1143031081"/>
              </p:ext>
            </p:extLst>
          </p:nvPr>
        </p:nvGraphicFramePr>
        <p:xfrm>
          <a:off x="2095500" y="1949118"/>
          <a:ext cx="8001000" cy="448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1928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4. MIPS Registers (Recap)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</a:t>
            </a:fld>
            <a:endParaRPr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4353013-E909-446B-B269-E7162AAEFEB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474520"/>
            <a:ext cx="8229600" cy="1082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US" dirty="0"/>
              <a:t>For simplicity, register numbers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$0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$1</a:t>
            </a:r>
            <a:r>
              <a:rPr lang="en-US" dirty="0"/>
              <a:t>, …,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$31</a:t>
            </a:r>
            <a:r>
              <a:rPr lang="en-US" dirty="0"/>
              <a:t>) will be used in examples here instead of register names</a:t>
            </a:r>
            <a:endParaRPr lang="en-GB" dirty="0"/>
          </a:p>
        </p:txBody>
      </p:sp>
      <p:graphicFrame>
        <p:nvGraphicFramePr>
          <p:cNvPr id="1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689752"/>
              </p:ext>
            </p:extLst>
          </p:nvPr>
        </p:nvGraphicFramePr>
        <p:xfrm>
          <a:off x="2148845" y="2557277"/>
          <a:ext cx="3919537" cy="2743203"/>
        </p:xfrm>
        <a:graphic>
          <a:graphicData uri="http://schemas.openxmlformats.org/drawingml/2006/table">
            <a:tbl>
              <a:tblPr/>
              <a:tblGrid>
                <a:gridCol w="966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Register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$zero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Constant value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$v0-$v1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Values for results and expression evaluation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$a0-$a3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Arguments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$t0-$t7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Temporaries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$s0-$s7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16-23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Program variables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162109"/>
              </p:ext>
            </p:extLst>
          </p:nvPr>
        </p:nvGraphicFramePr>
        <p:xfrm>
          <a:off x="6416040" y="2557272"/>
          <a:ext cx="3665538" cy="2503490"/>
        </p:xfrm>
        <a:graphic>
          <a:graphicData uri="http://schemas.openxmlformats.org/drawingml/2006/table">
            <a:tbl>
              <a:tblPr/>
              <a:tblGrid>
                <a:gridCol w="95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Register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$t8-$t9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24-25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More temporaries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$gp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Global pointer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$sp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Stack pointer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$fp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Frame pointer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Return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 Box 64"/>
          <p:cNvSpPr txBox="1">
            <a:spLocks noChangeArrowheads="1"/>
          </p:cNvSpPr>
          <p:nvPr/>
        </p:nvSpPr>
        <p:spPr bwMode="auto">
          <a:xfrm>
            <a:off x="2526669" y="5562499"/>
            <a:ext cx="70834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dirty="0"/>
              <a:t>$at (register 1) is reserved for the assembler.</a:t>
            </a:r>
          </a:p>
          <a:p>
            <a:r>
              <a:rPr lang="en-US" sz="1600" dirty="0"/>
              <a:t>$k0-$k1 (registers 26-27) are reserved for the operation system.</a:t>
            </a:r>
          </a:p>
        </p:txBody>
      </p:sp>
    </p:spTree>
    <p:extLst>
      <p:ext uri="{BB962C8B-B14F-4D97-AF65-F5344CB8AC3E}">
        <p14:creationId xmlns:p14="http://schemas.microsoft.com/office/powerpoint/2010/main" val="387783700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 R-Format (1/2)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>
          <a:xfrm>
            <a:off x="1905000" y="1310078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Define fields with the following number of bits each: 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6 + 5 + 5 + 5 + 5 + 6 = 32 bits</a:t>
            </a:r>
            <a:endParaRPr lang="en-US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grpSp>
        <p:nvGrpSpPr>
          <p:cNvPr id="58" name="Group 4"/>
          <p:cNvGrpSpPr>
            <a:grpSpLocks/>
          </p:cNvGrpSpPr>
          <p:nvPr/>
        </p:nvGrpSpPr>
        <p:grpSpPr bwMode="auto">
          <a:xfrm>
            <a:off x="1981200" y="2224483"/>
            <a:ext cx="8153400" cy="461963"/>
            <a:chOff x="288" y="1152"/>
            <a:chExt cx="5136" cy="291"/>
          </a:xfrm>
        </p:grpSpPr>
        <p:grpSp>
          <p:nvGrpSpPr>
            <p:cNvPr id="59" name="Group 5"/>
            <p:cNvGrpSpPr>
              <a:grpSpLocks/>
            </p:cNvGrpSpPr>
            <p:nvPr/>
          </p:nvGrpSpPr>
          <p:grpSpPr bwMode="auto">
            <a:xfrm>
              <a:off x="679" y="1152"/>
              <a:ext cx="4361" cy="291"/>
              <a:chOff x="679" y="1152"/>
              <a:chExt cx="4361" cy="291"/>
            </a:xfrm>
          </p:grpSpPr>
          <p:sp>
            <p:nvSpPr>
              <p:cNvPr id="66" name="Text Box 6"/>
              <p:cNvSpPr txBox="1">
                <a:spLocks noChangeArrowheads="1"/>
              </p:cNvSpPr>
              <p:nvPr/>
            </p:nvSpPr>
            <p:spPr bwMode="auto">
              <a:xfrm>
                <a:off x="679" y="1152"/>
                <a:ext cx="232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latin typeface="Courier New" pitchFamily="49" charset="0"/>
                  </a:rPr>
                  <a:t>6</a:t>
                </a:r>
                <a:endParaRPr lang="en-US" sz="2400" dirty="0">
                  <a:solidFill>
                    <a:schemeClr val="accent1"/>
                  </a:solidFill>
                  <a:latin typeface="Helvetica" pitchFamily="34" charset="0"/>
                </a:endParaRPr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1545" y="1152"/>
                <a:ext cx="232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latin typeface="Courier New" pitchFamily="49" charset="0"/>
                  </a:rPr>
                  <a:t>5</a:t>
                </a:r>
                <a:endParaRPr lang="en-US" sz="2400" dirty="0">
                  <a:solidFill>
                    <a:schemeClr val="accent1"/>
                  </a:solidFill>
                  <a:latin typeface="Helvetica" pitchFamily="34" charset="0"/>
                </a:endParaRPr>
              </a:p>
            </p:txBody>
          </p:sp>
          <p:sp>
            <p:nvSpPr>
              <p:cNvPr id="68" name="Text Box 8"/>
              <p:cNvSpPr txBox="1">
                <a:spLocks noChangeArrowheads="1"/>
              </p:cNvSpPr>
              <p:nvPr/>
            </p:nvSpPr>
            <p:spPr bwMode="auto">
              <a:xfrm>
                <a:off x="2344" y="1152"/>
                <a:ext cx="232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latin typeface="Courier New" pitchFamily="49" charset="0"/>
                  </a:rPr>
                  <a:t>5</a:t>
                </a:r>
                <a:endParaRPr lang="en-US" sz="2400" dirty="0">
                  <a:solidFill>
                    <a:schemeClr val="accent1"/>
                  </a:solidFill>
                  <a:latin typeface="Helvetica" pitchFamily="34" charset="0"/>
                </a:endParaRPr>
              </a:p>
            </p:txBody>
          </p:sp>
          <p:sp>
            <p:nvSpPr>
              <p:cNvPr id="69" name="Text Box 9"/>
              <p:cNvSpPr txBox="1">
                <a:spLocks noChangeArrowheads="1"/>
              </p:cNvSpPr>
              <p:nvPr/>
            </p:nvSpPr>
            <p:spPr bwMode="auto">
              <a:xfrm>
                <a:off x="3143" y="1152"/>
                <a:ext cx="232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latin typeface="Courier New" pitchFamily="49" charset="0"/>
                  </a:rPr>
                  <a:t>5</a:t>
                </a:r>
                <a:endParaRPr lang="en-US" sz="2400" dirty="0">
                  <a:solidFill>
                    <a:schemeClr val="accent1"/>
                  </a:solidFill>
                  <a:latin typeface="Helvetica" pitchFamily="34" charset="0"/>
                </a:endParaRPr>
              </a:p>
            </p:txBody>
          </p:sp>
          <p:sp>
            <p:nvSpPr>
              <p:cNvPr id="70" name="Text Box 10"/>
              <p:cNvSpPr txBox="1">
                <a:spLocks noChangeArrowheads="1"/>
              </p:cNvSpPr>
              <p:nvPr/>
            </p:nvSpPr>
            <p:spPr bwMode="auto">
              <a:xfrm>
                <a:off x="4808" y="1152"/>
                <a:ext cx="232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latin typeface="Courier New" pitchFamily="49" charset="0"/>
                  </a:rPr>
                  <a:t>6</a:t>
                </a:r>
                <a:endParaRPr lang="en-US" sz="2400" dirty="0">
                  <a:solidFill>
                    <a:schemeClr val="accent1"/>
                  </a:solidFill>
                  <a:latin typeface="Helvetica" pitchFamily="34" charset="0"/>
                </a:endParaRPr>
              </a:p>
            </p:txBody>
          </p:sp>
          <p:sp>
            <p:nvSpPr>
              <p:cNvPr id="71" name="Text Box 11"/>
              <p:cNvSpPr txBox="1">
                <a:spLocks noChangeArrowheads="1"/>
              </p:cNvSpPr>
              <p:nvPr/>
            </p:nvSpPr>
            <p:spPr bwMode="auto">
              <a:xfrm>
                <a:off x="3942" y="1152"/>
                <a:ext cx="232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latin typeface="Courier New" pitchFamily="49" charset="0"/>
                  </a:rPr>
                  <a:t>5</a:t>
                </a:r>
                <a:endParaRPr lang="en-US" sz="2400" dirty="0">
                  <a:solidFill>
                    <a:schemeClr val="accent1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60" name="Rectangle 12"/>
            <p:cNvSpPr>
              <a:spLocks noChangeArrowheads="1"/>
            </p:cNvSpPr>
            <p:nvPr/>
          </p:nvSpPr>
          <p:spPr bwMode="auto">
            <a:xfrm>
              <a:off x="288" y="1152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3"/>
            <p:cNvSpPr>
              <a:spLocks noChangeShapeType="1"/>
            </p:cNvSpPr>
            <p:nvPr/>
          </p:nvSpPr>
          <p:spPr bwMode="auto">
            <a:xfrm>
              <a:off x="1248" y="115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4"/>
            <p:cNvSpPr>
              <a:spLocks noChangeShapeType="1"/>
            </p:cNvSpPr>
            <p:nvPr/>
          </p:nvSpPr>
          <p:spPr bwMode="auto">
            <a:xfrm>
              <a:off x="2064" y="115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>
              <a:off x="2832" y="115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6"/>
            <p:cNvSpPr>
              <a:spLocks noChangeShapeType="1"/>
            </p:cNvSpPr>
            <p:nvPr/>
          </p:nvSpPr>
          <p:spPr bwMode="auto">
            <a:xfrm>
              <a:off x="3648" y="115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7"/>
            <p:cNvSpPr>
              <a:spLocks noChangeShapeType="1"/>
            </p:cNvSpPr>
            <p:nvPr/>
          </p:nvSpPr>
          <p:spPr bwMode="auto">
            <a:xfrm>
              <a:off x="4464" y="115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18"/>
          <p:cNvSpPr>
            <a:spLocks noChangeArrowheads="1"/>
          </p:cNvSpPr>
          <p:nvPr/>
        </p:nvSpPr>
        <p:spPr bwMode="auto">
          <a:xfrm>
            <a:off x="1981200" y="2986478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Each field has a name:</a:t>
            </a:r>
          </a:p>
        </p:txBody>
      </p:sp>
      <p:sp>
        <p:nvSpPr>
          <p:cNvPr id="73" name="Rectangle 33"/>
          <p:cNvSpPr>
            <a:spLocks noChangeArrowheads="1"/>
          </p:cNvSpPr>
          <p:nvPr/>
        </p:nvSpPr>
        <p:spPr bwMode="auto">
          <a:xfrm>
            <a:off x="1981200" y="4358078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Each field is an independent 5- or 6-bit unsigned integer</a:t>
            </a:r>
          </a:p>
          <a:p>
            <a:pPr marL="687387" lvl="1" indent="-342900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A 5-bit field can represent any number 0 – 31</a:t>
            </a:r>
          </a:p>
          <a:p>
            <a:pPr marL="687387" lvl="1" indent="-342900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A 6-bit field can represent any number 0 – 63 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981200" y="3596078"/>
            <a:ext cx="152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opcode</a:t>
            </a:r>
            <a:endParaRPr lang="en-SG" sz="2400" b="1" dirty="0">
              <a:solidFill>
                <a:srgbClr val="660066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505200" y="3596078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rs</a:t>
            </a:r>
            <a:endParaRPr lang="en-SG" sz="2400" b="1" dirty="0">
              <a:solidFill>
                <a:srgbClr val="00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00600" y="3596078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rt</a:t>
            </a:r>
            <a:endParaRPr lang="en-SG" sz="2400" b="1" dirty="0">
              <a:solidFill>
                <a:srgbClr val="00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096000" y="3596078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rd</a:t>
            </a:r>
            <a:endParaRPr lang="en-SG" sz="24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391400" y="3596078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shamt</a:t>
            </a:r>
            <a:endParaRPr lang="en-SG" sz="24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686800" y="3596078"/>
            <a:ext cx="152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funct</a:t>
            </a:r>
            <a:endParaRPr lang="en-SG" sz="24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Folded Corner 28"/>
          <p:cNvSpPr/>
          <p:nvPr/>
        </p:nvSpPr>
        <p:spPr>
          <a:xfrm>
            <a:off x="2601918" y="5498086"/>
            <a:ext cx="6008687" cy="1072784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There are only 32 registers, so 5 bits for each register is enough.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Similarly, it is enough for </a:t>
            </a:r>
            <a:r>
              <a:rPr lang="en-US" sz="16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shamt</a:t>
            </a:r>
            <a:r>
              <a:rPr lang="en-US" sz="1600" dirty="0">
                <a:solidFill>
                  <a:schemeClr val="tx1"/>
                </a:solidFill>
              </a:rPr>
              <a:t> field since shifting 32 bits clears the entire register.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25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  <p:bldP spid="72" grpId="0" build="p"/>
      <p:bldP spid="7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fr-FR"/>
              <a:t>Lecture #9: MIPS Part 3: Instruction Formats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 R-Format (2/2)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44213"/>
              </p:ext>
            </p:extLst>
          </p:nvPr>
        </p:nvGraphicFramePr>
        <p:xfrm>
          <a:off x="1981200" y="1325318"/>
          <a:ext cx="8229600" cy="4805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76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3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opcode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lvl="0" indent="-182563" eaLnBrk="1" hangingPunct="1">
                        <a:spcBef>
                          <a:spcPct val="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/>
                        <a:t>- 	Partially specifies the instruction</a:t>
                      </a:r>
                    </a:p>
                    <a:p>
                      <a:pPr marL="182563" lvl="0" indent="-182563" eaLnBrk="1" hangingPunct="1">
                        <a:spcBef>
                          <a:spcPct val="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/>
                        <a:t>- 	Equal to 0 for all R-Format instructions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Courier New" pitchFamily="49" charset="0"/>
                        </a:rPr>
                        <a:t>funct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/>
                      <a:r>
                        <a:rPr lang="en-US" sz="1800" dirty="0"/>
                        <a:t>-</a:t>
                      </a:r>
                      <a:r>
                        <a:rPr lang="en-US" sz="1800" baseline="0" dirty="0"/>
                        <a:t> 	C</a:t>
                      </a:r>
                      <a:r>
                        <a:rPr lang="en-US" sz="1800" dirty="0"/>
                        <a:t>ombined with opcode exactly specifies the instruction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006600"/>
                          </a:solidFill>
                          <a:latin typeface="Courier New" pitchFamily="49" charset="0"/>
                        </a:rPr>
                        <a:t>rs</a:t>
                      </a:r>
                      <a:r>
                        <a:rPr lang="en-US" sz="2400" dirty="0"/>
                        <a:t> </a:t>
                      </a:r>
                      <a:r>
                        <a:rPr lang="en-US" sz="2000" dirty="0"/>
                        <a:t> </a:t>
                      </a:r>
                      <a:r>
                        <a:rPr lang="en-US" sz="1800" dirty="0"/>
                        <a:t>(</a:t>
                      </a:r>
                      <a:r>
                        <a:rPr lang="en-US" sz="1800" dirty="0">
                          <a:solidFill>
                            <a:srgbClr val="006600"/>
                          </a:solidFill>
                        </a:rPr>
                        <a:t>S</a:t>
                      </a:r>
                      <a:r>
                        <a:rPr lang="en-US" sz="1800" dirty="0"/>
                        <a:t>ource </a:t>
                      </a:r>
                      <a:r>
                        <a:rPr lang="en-US" sz="1800" dirty="0">
                          <a:solidFill>
                            <a:srgbClr val="006600"/>
                          </a:solidFill>
                        </a:rPr>
                        <a:t>R</a:t>
                      </a:r>
                      <a:r>
                        <a:rPr lang="en-US" sz="1800" dirty="0"/>
                        <a:t>egister)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/>
                      <a:r>
                        <a:rPr lang="en-US" sz="1800" dirty="0"/>
                        <a:t>- 	Specify register containing first operand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006600"/>
                          </a:solidFill>
                          <a:latin typeface="Courier New" pitchFamily="49" charset="0"/>
                        </a:rPr>
                        <a:t>rt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ourier New" pitchFamily="49" charset="0"/>
                        </a:rPr>
                        <a:t> </a:t>
                      </a:r>
                      <a:r>
                        <a:rPr lang="en-US" sz="1800" dirty="0"/>
                        <a:t>(</a:t>
                      </a:r>
                      <a:r>
                        <a:rPr lang="en-US" sz="1800" dirty="0">
                          <a:solidFill>
                            <a:srgbClr val="006600"/>
                          </a:solidFill>
                        </a:rPr>
                        <a:t>T</a:t>
                      </a:r>
                      <a:r>
                        <a:rPr lang="en-US" sz="1800" dirty="0"/>
                        <a:t>arget </a:t>
                      </a:r>
                      <a:r>
                        <a:rPr lang="en-US" sz="1800" dirty="0">
                          <a:solidFill>
                            <a:srgbClr val="006600"/>
                          </a:solidFill>
                        </a:rPr>
                        <a:t>R</a:t>
                      </a:r>
                      <a:r>
                        <a:rPr lang="en-US" sz="1800" dirty="0"/>
                        <a:t>egister)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- 	Specify register containing second operand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Courier New" pitchFamily="49" charset="0"/>
                        </a:rPr>
                        <a:t>rd</a:t>
                      </a:r>
                      <a:r>
                        <a:rPr lang="en-US" sz="2000" dirty="0"/>
                        <a:t>  </a:t>
                      </a:r>
                      <a:r>
                        <a:rPr lang="en-US" sz="1800" dirty="0"/>
                        <a:t>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en-US" sz="1800" dirty="0"/>
                        <a:t>estination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1800" dirty="0"/>
                        <a:t>egister)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/>
                      <a:r>
                        <a:rPr lang="en-US" sz="1800" dirty="0"/>
                        <a:t>- 	Specify register which will receive result of computation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Courier New" pitchFamily="49" charset="0"/>
                        </a:rPr>
                        <a:t>shamt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ourier New" pitchFamily="49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lvl="0" indent="-182563" eaLnBrk="1" hangingPunct="1">
                        <a:spcBef>
                          <a:spcPct val="0"/>
                        </a:spcBef>
                        <a:buFontTx/>
                        <a:buChar char="-"/>
                      </a:pPr>
                      <a:r>
                        <a:rPr lang="en-US" sz="1800" dirty="0"/>
                        <a:t>Amount a shift instruction will shift by </a:t>
                      </a:r>
                    </a:p>
                    <a:p>
                      <a:pPr marL="182563" lvl="0" indent="-182563" eaLnBrk="1" hangingPunct="1">
                        <a:spcBef>
                          <a:spcPct val="0"/>
                        </a:spcBef>
                        <a:buFontTx/>
                        <a:buChar char="-"/>
                      </a:pPr>
                      <a:r>
                        <a:rPr lang="en-US" sz="1800" u="none" dirty="0"/>
                        <a:t>5 bits (i.e. 0 to 31)</a:t>
                      </a:r>
                    </a:p>
                    <a:p>
                      <a:pPr marL="182563" lvl="0" indent="-182563" eaLnBrk="1" hangingPunct="1">
                        <a:spcBef>
                          <a:spcPct val="0"/>
                        </a:spcBef>
                      </a:pPr>
                      <a:r>
                        <a:rPr lang="en-US" sz="1800" dirty="0"/>
                        <a:t>- 	Set to 0 in all non-shift instructions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213789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22788</TotalTime>
  <Words>4457</Words>
  <Application>Microsoft Office PowerPoint</Application>
  <PresentationFormat>Widescreen</PresentationFormat>
  <Paragraphs>937</Paragraphs>
  <Slides>47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Courier New</vt:lpstr>
      <vt:lpstr>Calibri</vt:lpstr>
      <vt:lpstr>Arial</vt:lpstr>
      <vt:lpstr>Wingdings 2</vt:lpstr>
      <vt:lpstr>Wingdings</vt:lpstr>
      <vt:lpstr>Helvetica</vt:lpstr>
      <vt:lpstr>Verdana</vt:lpstr>
      <vt:lpstr>Symbol</vt:lpstr>
      <vt:lpstr>Consolas</vt:lpstr>
      <vt:lpstr>Times New Roman</vt:lpstr>
      <vt:lpstr>Clarity</vt:lpstr>
      <vt:lpstr>Worksheet</vt:lpstr>
      <vt:lpstr>https://www.comp.nus.edu.sg/~cs2100/</vt:lpstr>
      <vt:lpstr>Lecture #9: MIPS Part 3: Instruction Formats</vt:lpstr>
      <vt:lpstr>Lecture #9: MIPS Part 3: Instruction Formats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Tan Tuck Choy</cp:lastModifiedBy>
  <cp:revision>1952</cp:revision>
  <cp:lastPrinted>2017-06-30T03:15:07Z</cp:lastPrinted>
  <dcterms:created xsi:type="dcterms:W3CDTF">1998-09-05T15:03:32Z</dcterms:created>
  <dcterms:modified xsi:type="dcterms:W3CDTF">2026-01-15T14:19:44Z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