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5087" r:id="rId1"/>
  </p:sldMasterIdLst>
  <p:notesMasterIdLst>
    <p:notesMasterId r:id="rId28"/>
  </p:notesMasterIdLst>
  <p:handoutMasterIdLst>
    <p:handoutMasterId r:id="rId29"/>
  </p:handoutMasterIdLst>
  <p:sldIdLst>
    <p:sldId id="256" r:id="rId2"/>
    <p:sldId id="468" r:id="rId3"/>
    <p:sldId id="521" r:id="rId4"/>
    <p:sldId id="469" r:id="rId5"/>
    <p:sldId id="507" r:id="rId6"/>
    <p:sldId id="470" r:id="rId7"/>
    <p:sldId id="472" r:id="rId8"/>
    <p:sldId id="473" r:id="rId9"/>
    <p:sldId id="476" r:id="rId10"/>
    <p:sldId id="474" r:id="rId11"/>
    <p:sldId id="477" r:id="rId12"/>
    <p:sldId id="478" r:id="rId13"/>
    <p:sldId id="479" r:id="rId14"/>
    <p:sldId id="480" r:id="rId15"/>
    <p:sldId id="475" r:id="rId16"/>
    <p:sldId id="481" r:id="rId17"/>
    <p:sldId id="482" r:id="rId18"/>
    <p:sldId id="483" r:id="rId19"/>
    <p:sldId id="484" r:id="rId20"/>
    <p:sldId id="485" r:id="rId21"/>
    <p:sldId id="486" r:id="rId22"/>
    <p:sldId id="489" r:id="rId23"/>
    <p:sldId id="490" r:id="rId24"/>
    <p:sldId id="491" r:id="rId25"/>
    <p:sldId id="492" r:id="rId26"/>
    <p:sldId id="308" r:id="rId27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9">
          <p15:clr>
            <a:srgbClr val="A4A3A4"/>
          </p15:clr>
        </p15:guide>
        <p15:guide id="2" pos="2209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00"/>
    <a:srgbClr val="0000FF"/>
    <a:srgbClr val="CC6600"/>
    <a:srgbClr val="FFFFCC"/>
    <a:srgbClr val="E5E5FF"/>
    <a:srgbClr val="E2FFC5"/>
    <a:srgbClr val="CCCCFF"/>
    <a:srgbClr val="CCFF99"/>
    <a:srgbClr val="CCFFFF"/>
    <a:srgbClr val="FF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1E104F0-6EE2-45F6-9261-026C9F1FD700}" v="7" dt="2025-01-08T09:07:23.34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689" autoAdjust="0"/>
    <p:restoredTop sz="91575" autoAdjust="0"/>
  </p:normalViewPr>
  <p:slideViewPr>
    <p:cSldViewPr snapToGrid="0">
      <p:cViewPr varScale="1">
        <p:scale>
          <a:sx n="65" d="100"/>
          <a:sy n="65" d="100"/>
        </p:scale>
        <p:origin x="1476" y="4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542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-341"/>
    </p:cViewPr>
  </p:sorterViewPr>
  <p:notesViewPr>
    <p:cSldViewPr snapToGrid="0">
      <p:cViewPr>
        <p:scale>
          <a:sx n="100" d="100"/>
          <a:sy n="100" d="100"/>
        </p:scale>
        <p:origin x="648" y="78"/>
      </p:cViewPr>
      <p:guideLst>
        <p:guide orient="horz" pos="2929"/>
        <p:guide pos="2209"/>
      </p:guideLst>
    </p:cSldViewPr>
  </p:notesViewPr>
  <p:gridSpacing cx="45005" cy="45005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microsoft.com/office/2016/11/relationships/changesInfo" Target="changesInfos/changesInfo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Relationship Id="rId35" Type="http://schemas.microsoft.com/office/2015/10/relationships/revisionInfo" Target="revisionInfo.xml"/><Relationship Id="rId8" Type="http://schemas.openxmlformats.org/officeDocument/2006/relationships/slide" Target="slides/slide7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ong Kai" userId="012566e0-30ff-4e17-bc5d-803a8d22ce41" providerId="ADAL" clId="{01E104F0-6EE2-45F6-9261-026C9F1FD700}"/>
    <pc:docChg chg="custSel addSld delSld modSld modMainMaster">
      <pc:chgData name="Song Kai" userId="012566e0-30ff-4e17-bc5d-803a8d22ce41" providerId="ADAL" clId="{01E104F0-6EE2-45F6-9261-026C9F1FD700}" dt="2025-01-08T09:07:52.059" v="13" actId="1076"/>
      <pc:docMkLst>
        <pc:docMk/>
      </pc:docMkLst>
      <pc:sldChg chg="delSp mod">
        <pc:chgData name="Song Kai" userId="012566e0-30ff-4e17-bc5d-803a8d22ce41" providerId="ADAL" clId="{01E104F0-6EE2-45F6-9261-026C9F1FD700}" dt="2025-01-08T07:01:53.482" v="6" actId="478"/>
        <pc:sldMkLst>
          <pc:docMk/>
          <pc:sldMk cId="0" sldId="256"/>
        </pc:sldMkLst>
        <pc:spChg chg="del">
          <ac:chgData name="Song Kai" userId="012566e0-30ff-4e17-bc5d-803a8d22ce41" providerId="ADAL" clId="{01E104F0-6EE2-45F6-9261-026C9F1FD700}" dt="2025-01-08T07:01:53.482" v="6" actId="478"/>
          <ac:spMkLst>
            <pc:docMk/>
            <pc:sldMk cId="0" sldId="256"/>
            <ac:spMk id="4" creationId="{00000000-0000-0000-0000-000000000000}"/>
          </ac:spMkLst>
        </pc:spChg>
      </pc:sldChg>
      <pc:sldChg chg="add del">
        <pc:chgData name="Song Kai" userId="012566e0-30ff-4e17-bc5d-803a8d22ce41" providerId="ADAL" clId="{01E104F0-6EE2-45F6-9261-026C9F1FD700}" dt="2025-01-08T07:02:19.461" v="7" actId="47"/>
        <pc:sldMkLst>
          <pc:docMk/>
          <pc:sldMk cId="413459020" sldId="522"/>
        </pc:sldMkLst>
      </pc:sldChg>
      <pc:sldChg chg="add del">
        <pc:chgData name="Song Kai" userId="012566e0-30ff-4e17-bc5d-803a8d22ce41" providerId="ADAL" clId="{01E104F0-6EE2-45F6-9261-026C9F1FD700}" dt="2025-01-08T07:01:38.436" v="4"/>
        <pc:sldMkLst>
          <pc:docMk/>
          <pc:sldMk cId="1609299182" sldId="523"/>
        </pc:sldMkLst>
      </pc:sldChg>
      <pc:sldChg chg="add del">
        <pc:chgData name="Song Kai" userId="012566e0-30ff-4e17-bc5d-803a8d22ce41" providerId="ADAL" clId="{01E104F0-6EE2-45F6-9261-026C9F1FD700}" dt="2025-01-08T09:07:25.191" v="9" actId="47"/>
        <pc:sldMkLst>
          <pc:docMk/>
          <pc:sldMk cId="2980677409" sldId="620"/>
        </pc:sldMkLst>
      </pc:sldChg>
      <pc:sldChg chg="add">
        <pc:chgData name="Song Kai" userId="012566e0-30ff-4e17-bc5d-803a8d22ce41" providerId="ADAL" clId="{01E104F0-6EE2-45F6-9261-026C9F1FD700}" dt="2025-01-08T09:07:23.341" v="8"/>
        <pc:sldMkLst>
          <pc:docMk/>
          <pc:sldMk cId="1477173909" sldId="621"/>
        </pc:sldMkLst>
      </pc:sldChg>
      <pc:sldMasterChg chg="addSp delSp modSp mod">
        <pc:chgData name="Song Kai" userId="012566e0-30ff-4e17-bc5d-803a8d22ce41" providerId="ADAL" clId="{01E104F0-6EE2-45F6-9261-026C9F1FD700}" dt="2025-01-08T09:07:52.059" v="13" actId="1076"/>
        <pc:sldMasterMkLst>
          <pc:docMk/>
          <pc:sldMasterMk cId="0" sldId="2147485087"/>
        </pc:sldMasterMkLst>
        <pc:spChg chg="add del mod">
          <ac:chgData name="Song Kai" userId="012566e0-30ff-4e17-bc5d-803a8d22ce41" providerId="ADAL" clId="{01E104F0-6EE2-45F6-9261-026C9F1FD700}" dt="2025-01-08T09:07:36.399" v="10" actId="478"/>
          <ac:spMkLst>
            <pc:docMk/>
            <pc:sldMasterMk cId="0" sldId="2147485087"/>
            <ac:spMk id="9" creationId="{3D50AFE9-9E76-5D08-BD4D-81FB8E67C6BA}"/>
          </ac:spMkLst>
        </pc:spChg>
        <pc:picChg chg="mod">
          <ac:chgData name="Song Kai" userId="012566e0-30ff-4e17-bc5d-803a8d22ce41" providerId="ADAL" clId="{01E104F0-6EE2-45F6-9261-026C9F1FD700}" dt="2025-01-08T09:07:52.059" v="13" actId="1076"/>
          <ac:picMkLst>
            <pc:docMk/>
            <pc:sldMasterMk cId="0" sldId="2147485087"/>
            <ac:picMk id="8" creationId="{00000000-0000-0000-0000-000000000000}"/>
          </ac:picMkLst>
        </pc:pic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5899" tIns="47949" rIns="95899" bIns="47949" numCol="1" anchor="t" anchorCtr="0" compatLnSpc="1">
            <a:prstTxWarp prst="textNoShape">
              <a:avLst/>
            </a:prstTxWarp>
          </a:bodyPr>
          <a:lstStyle>
            <a:lvl1pPr defTabSz="959358" eaLnBrk="0" hangingPunct="0"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r>
              <a:rPr lang="en-GB" dirty="0">
                <a:latin typeface="+mn-lt"/>
              </a:rPr>
              <a:t>CS2100 Computer Organisation</a:t>
            </a:r>
          </a:p>
        </p:txBody>
      </p:sp>
      <p:sp>
        <p:nvSpPr>
          <p:cNvPr id="6246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1614" y="0"/>
            <a:ext cx="3038786" cy="465341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5899" tIns="47949" rIns="95899" bIns="47949" numCol="1" anchor="t" anchorCtr="0" compatLnSpc="1">
            <a:prstTxWarp prst="textNoShape">
              <a:avLst/>
            </a:prstTxWarp>
          </a:bodyPr>
          <a:lstStyle>
            <a:lvl1pPr algn="r" defTabSz="959358" eaLnBrk="0" hangingPunct="0"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246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1059"/>
            <a:ext cx="3038786" cy="465341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5899" tIns="47949" rIns="95899" bIns="47949" numCol="1" anchor="b" anchorCtr="0" compatLnSpc="1">
            <a:prstTxWarp prst="textNoShape">
              <a:avLst/>
            </a:prstTxWarp>
          </a:bodyPr>
          <a:lstStyle>
            <a:lvl1pPr defTabSz="959358" eaLnBrk="0" hangingPunct="0"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246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1614" y="8831059"/>
            <a:ext cx="3038786" cy="465341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5899" tIns="47949" rIns="95899" bIns="47949" numCol="1" anchor="b" anchorCtr="0" compatLnSpc="1">
            <a:prstTxWarp prst="textNoShape">
              <a:avLst/>
            </a:prstTxWarp>
          </a:bodyPr>
          <a:lstStyle>
            <a:lvl1pPr algn="r" defTabSz="959358" eaLnBrk="0" hangingPunct="0"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fld id="{A8128D1A-2CBE-4D8D-BBD3-EF7640D031AF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1813087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6167" y="4414043"/>
            <a:ext cx="5138067" cy="4185089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5899" tIns="47949" rIns="95899" bIns="4794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604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1059"/>
            <a:ext cx="3038786" cy="465341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5899" tIns="47949" rIns="95899" bIns="47949" numCol="1" anchor="b" anchorCtr="0" compatLnSpc="1">
            <a:prstTxWarp prst="textNoShape">
              <a:avLst/>
            </a:prstTxWarp>
          </a:bodyPr>
          <a:lstStyle>
            <a:lvl1pPr defTabSz="959358" eaLnBrk="0" hangingPunct="0"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04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1614" y="8831059"/>
            <a:ext cx="3038786" cy="465341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5899" tIns="47949" rIns="95899" bIns="47949" numCol="1" anchor="b" anchorCtr="0" compatLnSpc="1">
            <a:prstTxWarp prst="textNoShape">
              <a:avLst/>
            </a:prstTxWarp>
          </a:bodyPr>
          <a:lstStyle>
            <a:lvl1pPr algn="r" defTabSz="959358" eaLnBrk="0" hangingPunct="0"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fld id="{82D49F41-42BD-4A7F-84D4-B4F7E48B4FCD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  <p:sp>
        <p:nvSpPr>
          <p:cNvPr id="8" name="Date Placeholder 7"/>
          <p:cNvSpPr>
            <a:spLocks noGrp="1"/>
          </p:cNvSpPr>
          <p:nvPr>
            <p:ph type="dt" idx="1"/>
          </p:nvPr>
        </p:nvSpPr>
        <p:spPr>
          <a:xfrm>
            <a:off x="3971614" y="0"/>
            <a:ext cx="3037117" cy="465341"/>
          </a:xfrm>
          <a:prstGeom prst="rect">
            <a:avLst/>
          </a:prstGeom>
        </p:spPr>
        <p:txBody>
          <a:bodyPr vert="horz" lIns="92098" tIns="46049" rIns="92098" bIns="46049" rtlCol="0"/>
          <a:lstStyle>
            <a:lvl1pPr algn="r">
              <a:defRPr sz="1200"/>
            </a:lvl1pPr>
          </a:lstStyle>
          <a:p>
            <a:pPr>
              <a:defRPr/>
            </a:pPr>
            <a:fld id="{0AF3AFD6-2BC0-4B1C-A3C8-8C3FEB1DB624}" type="datetimeFigureOut">
              <a:rPr lang="en-US"/>
              <a:pPr>
                <a:defRPr/>
              </a:pPr>
              <a:t>1/15/2026</a:t>
            </a:fld>
            <a:endParaRPr lang="en-US" dirty="0"/>
          </a:p>
        </p:txBody>
      </p:sp>
      <p:sp>
        <p:nvSpPr>
          <p:cNvPr id="9" name="Slide Image Placeholder 8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dirty="0"/>
          </a:p>
        </p:txBody>
      </p:sp>
      <p:sp>
        <p:nvSpPr>
          <p:cNvPr id="11" name="Header Placeholder 10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117" cy="46534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r>
              <a:rPr lang="en-US" dirty="0"/>
              <a:t>CS2100 Computer </a:t>
            </a:r>
            <a:r>
              <a:rPr lang="en-US" dirty="0" err="1"/>
              <a:t>Organisation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8096873"/>
      </p:ext>
    </p:extLst>
  </p:cSld>
  <p:clrMap bg1="lt1" tx1="dk1" bg2="lt2" tx2="dk2" accent1="accent1" accent2="accent2" accent3="accent3" accent4="accent4" accent5="accent5" accent6="accent6" hlink="hlink" folHlink="folHlink"/>
  <p:hf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CS2100 Computer </a:t>
            </a:r>
            <a:r>
              <a:rPr lang="en-US" dirty="0" err="1"/>
              <a:t>Organisation</a:t>
            </a:r>
            <a:endParaRPr lang="en-US" dirty="0"/>
          </a:p>
        </p:txBody>
      </p:sp>
      <p:sp>
        <p:nvSpPr>
          <p:cNvPr id="63491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3492" name="Rectangle 1027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8403687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CS2100 Computer </a:t>
            </a:r>
            <a:r>
              <a:rPr lang="en-US" dirty="0" err="1"/>
              <a:t>Organisation</a:t>
            </a:r>
            <a:endParaRPr lang="en-US" dirty="0"/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ln w="9525"/>
        </p:spPr>
        <p:txBody>
          <a:bodyPr/>
          <a:lstStyle/>
          <a:p>
            <a:pPr eaLnBrk="1" hangingPunct="1"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145201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CS2100 Computer </a:t>
            </a:r>
            <a:r>
              <a:rPr lang="en-US" dirty="0" err="1"/>
              <a:t>Organisation</a:t>
            </a:r>
            <a:endParaRPr lang="en-US" dirty="0"/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ln w="9525"/>
        </p:spPr>
        <p:txBody>
          <a:bodyPr/>
          <a:lstStyle/>
          <a:p>
            <a:pPr eaLnBrk="1" hangingPunct="1"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904631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CS2100 Computer </a:t>
            </a:r>
            <a:r>
              <a:rPr lang="en-US" dirty="0" err="1"/>
              <a:t>Organisation</a:t>
            </a:r>
            <a:endParaRPr lang="en-US" dirty="0"/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ln w="9525"/>
        </p:spPr>
        <p:txBody>
          <a:bodyPr/>
          <a:lstStyle/>
          <a:p>
            <a:pPr eaLnBrk="1" hangingPunct="1"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420031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CS2100 Computer </a:t>
            </a:r>
            <a:r>
              <a:rPr lang="en-US" dirty="0" err="1"/>
              <a:t>Organisation</a:t>
            </a:r>
            <a:endParaRPr lang="en-US" dirty="0"/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ln w="9525"/>
        </p:spPr>
        <p:txBody>
          <a:bodyPr/>
          <a:lstStyle/>
          <a:p>
            <a:pPr eaLnBrk="1" hangingPunct="1"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470582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CS2100 Computer </a:t>
            </a:r>
            <a:r>
              <a:rPr lang="en-US" dirty="0" err="1"/>
              <a:t>Organisation</a:t>
            </a:r>
            <a:endParaRPr lang="en-US" dirty="0"/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ln w="9525"/>
        </p:spPr>
        <p:txBody>
          <a:bodyPr/>
          <a:lstStyle/>
          <a:p>
            <a:pPr eaLnBrk="1" hangingPunct="1"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32299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CS2100 Computer </a:t>
            </a:r>
            <a:r>
              <a:rPr lang="en-US" dirty="0" err="1"/>
              <a:t>Organisation</a:t>
            </a:r>
            <a:endParaRPr lang="en-US" dirty="0"/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ln w="9525"/>
        </p:spPr>
        <p:txBody>
          <a:bodyPr/>
          <a:lstStyle/>
          <a:p>
            <a:pPr eaLnBrk="1" hangingPunct="1"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0832472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CS2100 Computer </a:t>
            </a:r>
            <a:r>
              <a:rPr lang="en-US" dirty="0" err="1"/>
              <a:t>Organisation</a:t>
            </a:r>
            <a:endParaRPr lang="en-US" dirty="0"/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ln w="9525"/>
        </p:spPr>
        <p:txBody>
          <a:bodyPr/>
          <a:lstStyle/>
          <a:p>
            <a:pPr eaLnBrk="1" hangingPunct="1"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9006842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CS2100 Computer </a:t>
            </a:r>
            <a:r>
              <a:rPr lang="en-US" dirty="0" err="1"/>
              <a:t>Organisation</a:t>
            </a:r>
            <a:endParaRPr lang="en-US" dirty="0"/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ln w="9525"/>
        </p:spPr>
        <p:txBody>
          <a:bodyPr/>
          <a:lstStyle/>
          <a:p>
            <a:pPr eaLnBrk="1" hangingPunct="1"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72714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CS2100 Computer </a:t>
            </a:r>
            <a:r>
              <a:rPr lang="en-US" dirty="0" err="1"/>
              <a:t>Organisation</a:t>
            </a:r>
            <a:endParaRPr lang="en-US" dirty="0"/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ln w="9525"/>
        </p:spPr>
        <p:txBody>
          <a:bodyPr/>
          <a:lstStyle/>
          <a:p>
            <a:pPr eaLnBrk="1" hangingPunct="1"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5136312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CS2100 Computer </a:t>
            </a:r>
            <a:r>
              <a:rPr lang="en-US" dirty="0" err="1"/>
              <a:t>Organisation</a:t>
            </a:r>
            <a:endParaRPr lang="en-US" dirty="0"/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ln w="9525"/>
        </p:spPr>
        <p:txBody>
          <a:bodyPr/>
          <a:lstStyle/>
          <a:p>
            <a:pPr eaLnBrk="1" hangingPunct="1"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309460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CS2100 Computer </a:t>
            </a:r>
            <a:r>
              <a:rPr lang="en-US" dirty="0" err="1"/>
              <a:t>Organisation</a:t>
            </a:r>
            <a:endParaRPr lang="en-US" dirty="0"/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ln w="9525"/>
        </p:spPr>
        <p:txBody>
          <a:bodyPr/>
          <a:lstStyle/>
          <a:p>
            <a:pPr eaLnBrk="1" hangingPunct="1"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1952294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CS2100 Computer </a:t>
            </a:r>
            <a:r>
              <a:rPr lang="en-US" dirty="0" err="1"/>
              <a:t>Organisation</a:t>
            </a:r>
            <a:endParaRPr lang="en-US" dirty="0"/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ln w="9525"/>
        </p:spPr>
        <p:txBody>
          <a:bodyPr/>
          <a:lstStyle/>
          <a:p>
            <a:pPr eaLnBrk="1" hangingPunct="1"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7216307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CS2100 Computer </a:t>
            </a:r>
            <a:r>
              <a:rPr lang="en-US" dirty="0" err="1"/>
              <a:t>Organisation</a:t>
            </a:r>
            <a:endParaRPr lang="en-US" dirty="0"/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ln w="9525"/>
        </p:spPr>
        <p:txBody>
          <a:bodyPr/>
          <a:lstStyle/>
          <a:p>
            <a:pPr eaLnBrk="1" hangingPunct="1"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5250279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CS2100 Computer </a:t>
            </a:r>
            <a:r>
              <a:rPr lang="en-US" dirty="0" err="1"/>
              <a:t>Organisation</a:t>
            </a:r>
            <a:endParaRPr lang="en-US" dirty="0"/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ln w="9525"/>
        </p:spPr>
        <p:txBody>
          <a:bodyPr/>
          <a:lstStyle/>
          <a:p>
            <a:pPr eaLnBrk="1" hangingPunct="1"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8681970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CS2100 Computer </a:t>
            </a:r>
            <a:r>
              <a:rPr lang="en-US" dirty="0" err="1"/>
              <a:t>Organisation</a:t>
            </a:r>
            <a:endParaRPr lang="en-US" dirty="0"/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ln w="9525"/>
        </p:spPr>
        <p:txBody>
          <a:bodyPr/>
          <a:lstStyle/>
          <a:p>
            <a:pPr eaLnBrk="1" hangingPunct="1"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9839216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CS2100 Computer </a:t>
            </a:r>
            <a:r>
              <a:rPr lang="en-US" dirty="0" err="1"/>
              <a:t>Organisation</a:t>
            </a:r>
            <a:endParaRPr lang="en-US" dirty="0"/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ln w="9525"/>
        </p:spPr>
        <p:txBody>
          <a:bodyPr/>
          <a:lstStyle/>
          <a:p>
            <a:pPr eaLnBrk="1" hangingPunct="1"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7530238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CS2100 Computer </a:t>
            </a:r>
            <a:r>
              <a:rPr lang="en-US" dirty="0" err="1"/>
              <a:t>Organisation</a:t>
            </a:r>
            <a:endParaRPr lang="en-US" dirty="0"/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ln w="9525"/>
        </p:spPr>
        <p:txBody>
          <a:bodyPr/>
          <a:lstStyle/>
          <a:p>
            <a:pPr eaLnBrk="1" hangingPunct="1"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3140697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CS2100 Computer </a:t>
            </a:r>
            <a:r>
              <a:rPr lang="en-US" dirty="0" err="1"/>
              <a:t>Organisation</a:t>
            </a:r>
            <a:endParaRPr lang="en-US" dirty="0"/>
          </a:p>
        </p:txBody>
      </p:sp>
      <p:sp>
        <p:nvSpPr>
          <p:cNvPr id="1116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16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184624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CS2100 Computer </a:t>
            </a:r>
            <a:r>
              <a:rPr lang="en-US" dirty="0" err="1"/>
              <a:t>Organisation</a:t>
            </a:r>
            <a:endParaRPr lang="en-US" dirty="0"/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ln w="9525"/>
        </p:spPr>
        <p:txBody>
          <a:bodyPr/>
          <a:lstStyle/>
          <a:p>
            <a:pPr eaLnBrk="1" hangingPunct="1"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16875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CS2100 Computer </a:t>
            </a:r>
            <a:r>
              <a:rPr lang="en-US" dirty="0" err="1"/>
              <a:t>Organisation</a:t>
            </a:r>
            <a:endParaRPr lang="en-US" dirty="0"/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ln w="9525"/>
        </p:spPr>
        <p:txBody>
          <a:bodyPr/>
          <a:lstStyle/>
          <a:p>
            <a:pPr eaLnBrk="1" hangingPunct="1"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768296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CS2100 Computer </a:t>
            </a:r>
            <a:r>
              <a:rPr lang="en-US" dirty="0" err="1"/>
              <a:t>Organisation</a:t>
            </a:r>
            <a:endParaRPr lang="en-US" dirty="0"/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ln w="9525"/>
        </p:spPr>
        <p:txBody>
          <a:bodyPr/>
          <a:lstStyle/>
          <a:p>
            <a:pPr eaLnBrk="1" hangingPunct="1"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789784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CS2100 Computer </a:t>
            </a:r>
            <a:r>
              <a:rPr lang="en-US" dirty="0" err="1"/>
              <a:t>Organisation</a:t>
            </a:r>
            <a:endParaRPr lang="en-US" dirty="0"/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ln w="9525"/>
        </p:spPr>
        <p:txBody>
          <a:bodyPr/>
          <a:lstStyle/>
          <a:p>
            <a:pPr eaLnBrk="1" hangingPunct="1"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702510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CS2100 Computer </a:t>
            </a:r>
            <a:r>
              <a:rPr lang="en-US" dirty="0" err="1"/>
              <a:t>Organisation</a:t>
            </a:r>
            <a:endParaRPr lang="en-US" dirty="0"/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ln w="9525"/>
        </p:spPr>
        <p:txBody>
          <a:bodyPr/>
          <a:lstStyle/>
          <a:p>
            <a:pPr eaLnBrk="1" hangingPunct="1"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925056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CS2100 Computer </a:t>
            </a:r>
            <a:r>
              <a:rPr lang="en-US" dirty="0" err="1"/>
              <a:t>Organisation</a:t>
            </a:r>
            <a:endParaRPr lang="en-US" dirty="0"/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ln w="9525"/>
        </p:spPr>
        <p:txBody>
          <a:bodyPr/>
          <a:lstStyle/>
          <a:p>
            <a:pPr eaLnBrk="1" hangingPunct="1"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364380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CS2100 Computer </a:t>
            </a:r>
            <a:r>
              <a:rPr lang="en-US" dirty="0" err="1"/>
              <a:t>Organisation</a:t>
            </a:r>
            <a:endParaRPr lang="en-US" dirty="0"/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ln w="9525"/>
        </p:spPr>
        <p:txBody>
          <a:bodyPr/>
          <a:lstStyle/>
          <a:p>
            <a:pPr eaLnBrk="1" hangingPunct="1"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44313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[35cce793-99a6-4f28-9e1a-625ba96e3db4]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algn="l">
              <a:defRPr/>
            </a:pPr>
            <a:r>
              <a:rPr lang="en-SG"/>
              <a:t>Lecture #19: Sequential Logic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03458" y="18288"/>
            <a:ext cx="683342" cy="329184"/>
          </a:xfrm>
        </p:spPr>
        <p:txBody>
          <a:bodyPr/>
          <a:lstStyle>
            <a:lvl1pPr>
              <a:defRPr b="0"/>
            </a:lvl1pPr>
          </a:lstStyle>
          <a:p>
            <a:pPr>
              <a:defRPr/>
            </a:pPr>
            <a:r>
              <a:rPr lang="en-US" dirty="0"/>
              <a:t>1 - </a:t>
            </a:r>
            <a:fld id="{2E4790E1-2590-4AEE-892D-AB46A768811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>
              <a:defRPr/>
            </a:pPr>
            <a:r>
              <a:rPr lang="en-SG"/>
              <a:t>Lecture #19: Sequential Logic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1 - </a:t>
            </a:r>
            <a:fld id="{2E4790E1-2590-4AEE-892D-AB46A768811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>
              <a:defRPr/>
            </a:pPr>
            <a:r>
              <a:rPr lang="en-SG"/>
              <a:t>Lecture #19: Sequential Logic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1 - </a:t>
            </a:r>
            <a:fld id="{2E4790E1-2590-4AEE-892D-AB46A768811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>
              <a:defRPr/>
            </a:pPr>
            <a:r>
              <a:rPr lang="en-SG"/>
              <a:t>Lecture #19: Sequential Logic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200" b="0"/>
            </a:lvl1pPr>
          </a:lstStyle>
          <a:p>
            <a:pPr>
              <a:defRPr/>
            </a:pPr>
            <a:r>
              <a:rPr lang="en-US" dirty="0"/>
              <a:t>1 - </a:t>
            </a:r>
            <a:fld id="{2E4790E1-2590-4AEE-892D-AB46A768811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>
              <a:defRPr/>
            </a:pPr>
            <a:r>
              <a:rPr lang="en-SG"/>
              <a:t>Lecture #19: Sequential Logic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200" b="0"/>
            </a:lvl1pPr>
          </a:lstStyle>
          <a:p>
            <a:pPr>
              <a:defRPr/>
            </a:pPr>
            <a:r>
              <a:rPr lang="en-US" dirty="0"/>
              <a:t>1 - </a:t>
            </a:r>
            <a:fld id="{2E4790E1-2590-4AEE-892D-AB46A768811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>
              <a:defRPr/>
            </a:pPr>
            <a:r>
              <a:rPr lang="en-SG"/>
              <a:t>Lecture #19: Sequential Logic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1 - </a:t>
            </a:r>
            <a:fld id="{2E4790E1-2590-4AEE-892D-AB46A768811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>
              <a:defRPr/>
            </a:pPr>
            <a:r>
              <a:rPr lang="en-SG"/>
              <a:t>Lecture #19: Sequential Logic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1 - </a:t>
            </a:r>
            <a:fld id="{2E4790E1-2590-4AEE-892D-AB46A768811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>
              <a:defRPr/>
            </a:pPr>
            <a:r>
              <a:rPr lang="en-SG"/>
              <a:t>Lecture #19: Sequential Logic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1 - </a:t>
            </a:r>
            <a:fld id="{2E4790E1-2590-4AEE-892D-AB46A768811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>
              <a:defRPr/>
            </a:pPr>
            <a:r>
              <a:rPr lang="en-SG"/>
              <a:t>Lecture #19: Sequential Logic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1 - </a:t>
            </a:r>
            <a:fld id="{2E4790E1-2590-4AEE-892D-AB46A768811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>
              <a:defRPr/>
            </a:pPr>
            <a:r>
              <a:rPr lang="en-SG"/>
              <a:t>Lecture #19: Sequential Logic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1 - </a:t>
            </a:r>
            <a:fld id="{2E4790E1-2590-4AEE-892D-AB46A768811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>
              <a:defRPr/>
            </a:pPr>
            <a:r>
              <a:rPr lang="en-SG"/>
              <a:t>Lecture #19: Sequential Logic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1 - </a:t>
            </a:r>
            <a:fld id="{2E4790E1-2590-4AEE-892D-AB46A768811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pPr algn="l">
              <a:defRPr/>
            </a:pPr>
            <a:r>
              <a:rPr lang="en-SG"/>
              <a:t>Lecture #19: Sequential Logic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973960" y="18288"/>
            <a:ext cx="712839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r>
              <a:rPr lang="en-US" dirty="0"/>
              <a:t>1 - </a:t>
            </a:r>
            <a:fld id="{2E4790E1-2590-4AEE-892D-AB46A768811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088" r:id="rId1"/>
    <p:sldLayoutId id="2147485089" r:id="rId2"/>
    <p:sldLayoutId id="2147485090" r:id="rId3"/>
    <p:sldLayoutId id="2147485091" r:id="rId4"/>
    <p:sldLayoutId id="2147485092" r:id="rId5"/>
    <p:sldLayoutId id="2147485093" r:id="rId6"/>
    <p:sldLayoutId id="2147485094" r:id="rId7"/>
    <p:sldLayoutId id="2147485095" r:id="rId8"/>
    <p:sldLayoutId id="2147485096" r:id="rId9"/>
    <p:sldLayoutId id="2147485097" r:id="rId10"/>
    <p:sldLayoutId id="2147485098" r:id="rId11"/>
  </p:sldLayoutIdLst>
  <p:transition>
    <p:fade/>
  </p:transition>
  <p:hf hdr="0"/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hyperlink" Target="http://www.comp.nus.edu.sg/~cs2100/" TargetMode="Externa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w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wmf"/><Relationship Id="rId5" Type="http://schemas.openxmlformats.org/officeDocument/2006/relationships/oleObject" Target="../embeddings/oleObject4.bin"/><Relationship Id="rId4" Type="http://schemas.openxmlformats.org/officeDocument/2006/relationships/image" Target="../media/image6.wmf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wmf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wmf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wm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wmf"/><Relationship Id="rId5" Type="http://schemas.openxmlformats.org/officeDocument/2006/relationships/oleObject" Target="../embeddings/oleObject9.bin"/><Relationship Id="rId4" Type="http://schemas.openxmlformats.org/officeDocument/2006/relationships/image" Target="../media/image11.wmf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wmf"/><Relationship Id="rId5" Type="http://schemas.openxmlformats.org/officeDocument/2006/relationships/oleObject" Target="../embeddings/oleObject11.bin"/><Relationship Id="rId4" Type="http://schemas.openxmlformats.org/officeDocument/2006/relationships/image" Target="../media/image13.wmf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wmf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[TextBox 7]"/>
          <p:cNvSpPr txBox="1"/>
          <p:nvPr/>
        </p:nvSpPr>
        <p:spPr>
          <a:xfrm>
            <a:off x="3513667" y="2800578"/>
            <a:ext cx="221826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rgbClr val="C00000"/>
                </a:solidFill>
                <a:latin typeface="Calibri" panose="020F0502020204030204" pitchFamily="34" charset="0"/>
              </a:rPr>
              <a:t>Lecture #19</a:t>
            </a:r>
          </a:p>
        </p:txBody>
      </p:sp>
      <p:sp>
        <p:nvSpPr>
          <p:cNvPr id="11" name="[TextBox 7]"/>
          <p:cNvSpPr txBox="1"/>
          <p:nvPr/>
        </p:nvSpPr>
        <p:spPr>
          <a:xfrm>
            <a:off x="1493520" y="3462867"/>
            <a:ext cx="6350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SG" sz="4000" dirty="0">
                <a:solidFill>
                  <a:srgbClr val="C00000"/>
                </a:solidFill>
                <a:latin typeface="Calibri" panose="020F0502020204030204" pitchFamily="34" charset="0"/>
              </a:rPr>
              <a:t>Sequential Logic</a:t>
            </a:r>
            <a:endParaRPr lang="en-US" sz="2400" dirty="0">
              <a:solidFill>
                <a:srgbClr val="C00000"/>
              </a:solidFill>
              <a:latin typeface="Calibri" panose="020F0502020204030204" pitchFamily="34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56541" y="4984151"/>
            <a:ext cx="3735717" cy="1225315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5958" y="491740"/>
            <a:ext cx="5648858" cy="928216"/>
          </a:xfrm>
          <a:prstGeom prst="rect">
            <a:avLst/>
          </a:prstGeom>
        </p:spPr>
      </p:pic>
      <p:sp>
        <p:nvSpPr>
          <p:cNvPr id="1331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513667" y="564500"/>
            <a:ext cx="3448798" cy="313527"/>
          </a:xfrm>
        </p:spPr>
        <p:txBody>
          <a:bodyPr>
            <a:noAutofit/>
          </a:bodyPr>
          <a:lstStyle/>
          <a:p>
            <a:pPr algn="dist" eaLnBrk="1" hangingPunct="1"/>
            <a:r>
              <a:rPr lang="en-GB" sz="1600" cap="none" dirty="0">
                <a:latin typeface="Calibri" panose="020F0502020204030204" pitchFamily="34" charset="0"/>
                <a:hlinkClick r:id="rId5"/>
              </a:rPr>
              <a:t>https://www.comp.nus.edu.sg/~cs2100/</a:t>
            </a:r>
            <a:endParaRPr lang="en-GB" sz="1600" cap="none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  <p:transition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418642" y="524656"/>
            <a:ext cx="8586462" cy="644577"/>
          </a:xfrm>
        </p:spPr>
        <p:txBody>
          <a:bodyPr>
            <a:normAutofit/>
          </a:bodyPr>
          <a:lstStyle/>
          <a:p>
            <a:pPr marL="1976438" indent="-1976438"/>
            <a:r>
              <a:rPr lang="en-GB" sz="3600" dirty="0">
                <a:solidFill>
                  <a:srgbClr val="0000FF"/>
                </a:solidFill>
              </a:rPr>
              <a:t>3.1 </a:t>
            </a:r>
            <a:r>
              <a:rPr lang="en-GB" sz="3600" i="1" dirty="0">
                <a:solidFill>
                  <a:srgbClr val="0000FF"/>
                </a:solidFill>
              </a:rPr>
              <a:t>S-R</a:t>
            </a:r>
            <a:r>
              <a:rPr lang="en-GB" sz="3600" dirty="0">
                <a:solidFill>
                  <a:srgbClr val="0000FF"/>
                </a:solidFill>
              </a:rPr>
              <a:t> Latch (2/3)</a:t>
            </a:r>
          </a:p>
        </p:txBody>
      </p:sp>
      <p:sp>
        <p:nvSpPr>
          <p:cNvPr id="14340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#19: Sequential Logic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10</a:t>
            </a:fld>
            <a:endParaRPr dirty="0"/>
          </a:p>
        </p:txBody>
      </p:sp>
      <p:sp>
        <p:nvSpPr>
          <p:cNvPr id="12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23" name="Rectangle 3"/>
          <p:cNvSpPr txBox="1">
            <a:spLocks noChangeArrowheads="1"/>
          </p:cNvSpPr>
          <p:nvPr/>
        </p:nvSpPr>
        <p:spPr>
          <a:xfrm>
            <a:off x="457200" y="1371600"/>
            <a:ext cx="8229600" cy="6445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74638" indent="-274638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>
                <a:solidFill>
                  <a:srgbClr val="0000CC"/>
                </a:solidFill>
              </a:rPr>
              <a:t>Active-high input </a:t>
            </a:r>
            <a:r>
              <a:rPr lang="en-US" i="1" dirty="0">
                <a:solidFill>
                  <a:srgbClr val="0000CC"/>
                </a:solidFill>
              </a:rPr>
              <a:t>S-R</a:t>
            </a:r>
            <a:r>
              <a:rPr lang="en-US" dirty="0">
                <a:solidFill>
                  <a:srgbClr val="0000CC"/>
                </a:solidFill>
              </a:rPr>
              <a:t> latch</a:t>
            </a:r>
            <a:r>
              <a:rPr lang="en-US" dirty="0"/>
              <a:t>:</a:t>
            </a:r>
          </a:p>
        </p:txBody>
      </p:sp>
      <p:grpSp>
        <p:nvGrpSpPr>
          <p:cNvPr id="41" name="Group 80"/>
          <p:cNvGrpSpPr>
            <a:grpSpLocks/>
          </p:cNvGrpSpPr>
          <p:nvPr/>
        </p:nvGrpSpPr>
        <p:grpSpPr bwMode="auto">
          <a:xfrm>
            <a:off x="1600200" y="2209800"/>
            <a:ext cx="2403475" cy="1368425"/>
            <a:chOff x="1266" y="1192"/>
            <a:chExt cx="1514" cy="862"/>
          </a:xfrm>
        </p:grpSpPr>
        <p:grpSp>
          <p:nvGrpSpPr>
            <p:cNvPr id="42" name="Group 81"/>
            <p:cNvGrpSpPr>
              <a:grpSpLocks/>
            </p:cNvGrpSpPr>
            <p:nvPr/>
          </p:nvGrpSpPr>
          <p:grpSpPr bwMode="auto">
            <a:xfrm>
              <a:off x="1784" y="1743"/>
              <a:ext cx="384" cy="240"/>
              <a:chOff x="1632" y="1584"/>
              <a:chExt cx="301" cy="192"/>
            </a:xfrm>
          </p:grpSpPr>
          <p:grpSp>
            <p:nvGrpSpPr>
              <p:cNvPr id="69" name="Group 82"/>
              <p:cNvGrpSpPr>
                <a:grpSpLocks/>
              </p:cNvGrpSpPr>
              <p:nvPr/>
            </p:nvGrpSpPr>
            <p:grpSpPr bwMode="auto">
              <a:xfrm>
                <a:off x="1632" y="1584"/>
                <a:ext cx="240" cy="192"/>
                <a:chOff x="6768" y="11808"/>
                <a:chExt cx="1008" cy="792"/>
              </a:xfrm>
            </p:grpSpPr>
            <p:sp>
              <p:nvSpPr>
                <p:cNvPr id="71" name="Freeform 83"/>
                <p:cNvSpPr>
                  <a:spLocks/>
                </p:cNvSpPr>
                <p:nvPr/>
              </p:nvSpPr>
              <p:spPr bwMode="auto">
                <a:xfrm>
                  <a:off x="6768" y="11808"/>
                  <a:ext cx="144" cy="792"/>
                </a:xfrm>
                <a:custGeom>
                  <a:avLst/>
                  <a:gdLst>
                    <a:gd name="T0" fmla="*/ 0 w 288"/>
                    <a:gd name="T1" fmla="*/ 0 h 864"/>
                    <a:gd name="T2" fmla="*/ 5 w 288"/>
                    <a:gd name="T3" fmla="*/ 257 h 864"/>
                    <a:gd name="T4" fmla="*/ 0 w 288"/>
                    <a:gd name="T5" fmla="*/ 513 h 864"/>
                    <a:gd name="T6" fmla="*/ 0 60000 65536"/>
                    <a:gd name="T7" fmla="*/ 0 60000 65536"/>
                    <a:gd name="T8" fmla="*/ 0 60000 65536"/>
                    <a:gd name="T9" fmla="*/ 0 w 288"/>
                    <a:gd name="T10" fmla="*/ 0 h 864"/>
                    <a:gd name="T11" fmla="*/ 288 w 288"/>
                    <a:gd name="T12" fmla="*/ 864 h 864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88" h="864">
                      <a:moveTo>
                        <a:pt x="0" y="0"/>
                      </a:moveTo>
                      <a:cubicBezTo>
                        <a:pt x="144" y="144"/>
                        <a:pt x="288" y="288"/>
                        <a:pt x="288" y="432"/>
                      </a:cubicBezTo>
                      <a:cubicBezTo>
                        <a:pt x="288" y="576"/>
                        <a:pt x="48" y="792"/>
                        <a:pt x="0" y="864"/>
                      </a:cubicBezTo>
                    </a:path>
                  </a:pathLst>
                </a:cu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2" name="Line 84"/>
                <p:cNvSpPr>
                  <a:spLocks noChangeShapeType="1"/>
                </p:cNvSpPr>
                <p:nvPr/>
              </p:nvSpPr>
              <p:spPr bwMode="auto">
                <a:xfrm>
                  <a:off x="6768" y="11808"/>
                  <a:ext cx="360" cy="0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3" name="Line 85"/>
                <p:cNvSpPr>
                  <a:spLocks noChangeShapeType="1"/>
                </p:cNvSpPr>
                <p:nvPr/>
              </p:nvSpPr>
              <p:spPr bwMode="auto">
                <a:xfrm>
                  <a:off x="6768" y="12600"/>
                  <a:ext cx="360" cy="0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4" name="Freeform 86"/>
                <p:cNvSpPr>
                  <a:spLocks/>
                </p:cNvSpPr>
                <p:nvPr/>
              </p:nvSpPr>
              <p:spPr bwMode="auto">
                <a:xfrm>
                  <a:off x="7128" y="11808"/>
                  <a:ext cx="648" cy="432"/>
                </a:xfrm>
                <a:custGeom>
                  <a:avLst/>
                  <a:gdLst>
                    <a:gd name="T0" fmla="*/ 0 w 576"/>
                    <a:gd name="T1" fmla="*/ 0 h 432"/>
                    <a:gd name="T2" fmla="*/ 875 w 576"/>
                    <a:gd name="T3" fmla="*/ 144 h 432"/>
                    <a:gd name="T4" fmla="*/ 1167 w 576"/>
                    <a:gd name="T5" fmla="*/ 432 h 432"/>
                    <a:gd name="T6" fmla="*/ 0 60000 65536"/>
                    <a:gd name="T7" fmla="*/ 0 60000 65536"/>
                    <a:gd name="T8" fmla="*/ 0 60000 65536"/>
                    <a:gd name="T9" fmla="*/ 0 w 576"/>
                    <a:gd name="T10" fmla="*/ 0 h 432"/>
                    <a:gd name="T11" fmla="*/ 576 w 576"/>
                    <a:gd name="T12" fmla="*/ 432 h 432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576" h="432">
                      <a:moveTo>
                        <a:pt x="0" y="0"/>
                      </a:moveTo>
                      <a:cubicBezTo>
                        <a:pt x="168" y="36"/>
                        <a:pt x="336" y="72"/>
                        <a:pt x="432" y="144"/>
                      </a:cubicBezTo>
                      <a:cubicBezTo>
                        <a:pt x="528" y="216"/>
                        <a:pt x="552" y="324"/>
                        <a:pt x="576" y="432"/>
                      </a:cubicBezTo>
                    </a:path>
                  </a:pathLst>
                </a:cu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5" name="Freeform 87"/>
                <p:cNvSpPr>
                  <a:spLocks/>
                </p:cNvSpPr>
                <p:nvPr/>
              </p:nvSpPr>
              <p:spPr bwMode="auto">
                <a:xfrm flipV="1">
                  <a:off x="7128" y="12168"/>
                  <a:ext cx="648" cy="432"/>
                </a:xfrm>
                <a:custGeom>
                  <a:avLst/>
                  <a:gdLst>
                    <a:gd name="T0" fmla="*/ 0 w 576"/>
                    <a:gd name="T1" fmla="*/ 0 h 432"/>
                    <a:gd name="T2" fmla="*/ 875 w 576"/>
                    <a:gd name="T3" fmla="*/ 144 h 432"/>
                    <a:gd name="T4" fmla="*/ 1167 w 576"/>
                    <a:gd name="T5" fmla="*/ 432 h 432"/>
                    <a:gd name="T6" fmla="*/ 0 60000 65536"/>
                    <a:gd name="T7" fmla="*/ 0 60000 65536"/>
                    <a:gd name="T8" fmla="*/ 0 60000 65536"/>
                    <a:gd name="T9" fmla="*/ 0 w 576"/>
                    <a:gd name="T10" fmla="*/ 0 h 432"/>
                    <a:gd name="T11" fmla="*/ 576 w 576"/>
                    <a:gd name="T12" fmla="*/ 432 h 432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576" h="432">
                      <a:moveTo>
                        <a:pt x="0" y="0"/>
                      </a:moveTo>
                      <a:cubicBezTo>
                        <a:pt x="168" y="36"/>
                        <a:pt x="336" y="72"/>
                        <a:pt x="432" y="144"/>
                      </a:cubicBezTo>
                      <a:cubicBezTo>
                        <a:pt x="528" y="216"/>
                        <a:pt x="552" y="324"/>
                        <a:pt x="576" y="432"/>
                      </a:cubicBezTo>
                    </a:path>
                  </a:pathLst>
                </a:cu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70" name="Oval 88"/>
              <p:cNvSpPr>
                <a:spLocks noChangeArrowheads="1"/>
              </p:cNvSpPr>
              <p:nvPr/>
            </p:nvSpPr>
            <p:spPr bwMode="auto">
              <a:xfrm>
                <a:off x="1872" y="1646"/>
                <a:ext cx="61" cy="62"/>
              </a:xfrm>
              <a:prstGeom prst="ellips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43" name="Line 89"/>
            <p:cNvSpPr>
              <a:spLocks noChangeShapeType="1"/>
            </p:cNvSpPr>
            <p:nvPr/>
          </p:nvSpPr>
          <p:spPr bwMode="auto">
            <a:xfrm>
              <a:off x="1467" y="1311"/>
              <a:ext cx="336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4" name="Line 90"/>
            <p:cNvSpPr>
              <a:spLocks noChangeShapeType="1"/>
            </p:cNvSpPr>
            <p:nvPr/>
          </p:nvSpPr>
          <p:spPr bwMode="auto">
            <a:xfrm>
              <a:off x="1467" y="1935"/>
              <a:ext cx="336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" name="Line 91"/>
            <p:cNvSpPr>
              <a:spLocks noChangeShapeType="1"/>
            </p:cNvSpPr>
            <p:nvPr/>
          </p:nvSpPr>
          <p:spPr bwMode="auto">
            <a:xfrm>
              <a:off x="1659" y="1455"/>
              <a:ext cx="144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6" name="Line 92"/>
            <p:cNvSpPr>
              <a:spLocks noChangeShapeType="1"/>
            </p:cNvSpPr>
            <p:nvPr/>
          </p:nvSpPr>
          <p:spPr bwMode="auto">
            <a:xfrm>
              <a:off x="1659" y="1791"/>
              <a:ext cx="144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7" name="Line 93"/>
            <p:cNvSpPr>
              <a:spLocks noChangeShapeType="1"/>
            </p:cNvSpPr>
            <p:nvPr/>
          </p:nvSpPr>
          <p:spPr bwMode="auto">
            <a:xfrm rot="5400000">
              <a:off x="1611" y="1503"/>
              <a:ext cx="96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8" name="Line 94"/>
            <p:cNvSpPr>
              <a:spLocks noChangeShapeType="1"/>
            </p:cNvSpPr>
            <p:nvPr/>
          </p:nvSpPr>
          <p:spPr bwMode="auto">
            <a:xfrm rot="5400000">
              <a:off x="1611" y="1743"/>
              <a:ext cx="96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9" name="Line 95"/>
            <p:cNvSpPr>
              <a:spLocks noChangeShapeType="1"/>
            </p:cNvSpPr>
            <p:nvPr/>
          </p:nvSpPr>
          <p:spPr bwMode="auto">
            <a:xfrm>
              <a:off x="2158" y="1380"/>
              <a:ext cx="336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0" name="Line 96"/>
            <p:cNvSpPr>
              <a:spLocks noChangeShapeType="1"/>
            </p:cNvSpPr>
            <p:nvPr/>
          </p:nvSpPr>
          <p:spPr bwMode="auto">
            <a:xfrm>
              <a:off x="2178" y="1865"/>
              <a:ext cx="336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" name="Line 97"/>
            <p:cNvSpPr>
              <a:spLocks noChangeShapeType="1"/>
            </p:cNvSpPr>
            <p:nvPr/>
          </p:nvSpPr>
          <p:spPr bwMode="auto">
            <a:xfrm rot="5400000">
              <a:off x="2213" y="1800"/>
              <a:ext cx="146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2" name="Line 98"/>
            <p:cNvSpPr>
              <a:spLocks noChangeShapeType="1"/>
            </p:cNvSpPr>
            <p:nvPr/>
          </p:nvSpPr>
          <p:spPr bwMode="auto">
            <a:xfrm rot="5400000">
              <a:off x="2225" y="1455"/>
              <a:ext cx="139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53" name="Group 99"/>
            <p:cNvGrpSpPr>
              <a:grpSpLocks/>
            </p:cNvGrpSpPr>
            <p:nvPr/>
          </p:nvGrpSpPr>
          <p:grpSpPr bwMode="auto">
            <a:xfrm>
              <a:off x="1769" y="1263"/>
              <a:ext cx="384" cy="240"/>
              <a:chOff x="1632" y="1584"/>
              <a:chExt cx="301" cy="192"/>
            </a:xfrm>
          </p:grpSpPr>
          <p:grpSp>
            <p:nvGrpSpPr>
              <p:cNvPr id="62" name="Group 100"/>
              <p:cNvGrpSpPr>
                <a:grpSpLocks/>
              </p:cNvGrpSpPr>
              <p:nvPr/>
            </p:nvGrpSpPr>
            <p:grpSpPr bwMode="auto">
              <a:xfrm>
                <a:off x="1632" y="1584"/>
                <a:ext cx="240" cy="192"/>
                <a:chOff x="6768" y="11808"/>
                <a:chExt cx="1008" cy="792"/>
              </a:xfrm>
            </p:grpSpPr>
            <p:sp>
              <p:nvSpPr>
                <p:cNvPr id="64" name="Freeform 101"/>
                <p:cNvSpPr>
                  <a:spLocks/>
                </p:cNvSpPr>
                <p:nvPr/>
              </p:nvSpPr>
              <p:spPr bwMode="auto">
                <a:xfrm>
                  <a:off x="6768" y="11808"/>
                  <a:ext cx="144" cy="792"/>
                </a:xfrm>
                <a:custGeom>
                  <a:avLst/>
                  <a:gdLst>
                    <a:gd name="T0" fmla="*/ 0 w 288"/>
                    <a:gd name="T1" fmla="*/ 0 h 864"/>
                    <a:gd name="T2" fmla="*/ 5 w 288"/>
                    <a:gd name="T3" fmla="*/ 257 h 864"/>
                    <a:gd name="T4" fmla="*/ 0 w 288"/>
                    <a:gd name="T5" fmla="*/ 513 h 864"/>
                    <a:gd name="T6" fmla="*/ 0 60000 65536"/>
                    <a:gd name="T7" fmla="*/ 0 60000 65536"/>
                    <a:gd name="T8" fmla="*/ 0 60000 65536"/>
                    <a:gd name="T9" fmla="*/ 0 w 288"/>
                    <a:gd name="T10" fmla="*/ 0 h 864"/>
                    <a:gd name="T11" fmla="*/ 288 w 288"/>
                    <a:gd name="T12" fmla="*/ 864 h 864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88" h="864">
                      <a:moveTo>
                        <a:pt x="0" y="0"/>
                      </a:moveTo>
                      <a:cubicBezTo>
                        <a:pt x="144" y="144"/>
                        <a:pt x="288" y="288"/>
                        <a:pt x="288" y="432"/>
                      </a:cubicBezTo>
                      <a:cubicBezTo>
                        <a:pt x="288" y="576"/>
                        <a:pt x="48" y="792"/>
                        <a:pt x="0" y="864"/>
                      </a:cubicBezTo>
                    </a:path>
                  </a:pathLst>
                </a:cu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5" name="Line 102"/>
                <p:cNvSpPr>
                  <a:spLocks noChangeShapeType="1"/>
                </p:cNvSpPr>
                <p:nvPr/>
              </p:nvSpPr>
              <p:spPr bwMode="auto">
                <a:xfrm>
                  <a:off x="6768" y="11808"/>
                  <a:ext cx="360" cy="0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6" name="Line 103"/>
                <p:cNvSpPr>
                  <a:spLocks noChangeShapeType="1"/>
                </p:cNvSpPr>
                <p:nvPr/>
              </p:nvSpPr>
              <p:spPr bwMode="auto">
                <a:xfrm>
                  <a:off x="6768" y="12600"/>
                  <a:ext cx="360" cy="0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7" name="Freeform 104"/>
                <p:cNvSpPr>
                  <a:spLocks/>
                </p:cNvSpPr>
                <p:nvPr/>
              </p:nvSpPr>
              <p:spPr bwMode="auto">
                <a:xfrm>
                  <a:off x="7128" y="11808"/>
                  <a:ext cx="648" cy="432"/>
                </a:xfrm>
                <a:custGeom>
                  <a:avLst/>
                  <a:gdLst>
                    <a:gd name="T0" fmla="*/ 0 w 576"/>
                    <a:gd name="T1" fmla="*/ 0 h 432"/>
                    <a:gd name="T2" fmla="*/ 875 w 576"/>
                    <a:gd name="T3" fmla="*/ 144 h 432"/>
                    <a:gd name="T4" fmla="*/ 1167 w 576"/>
                    <a:gd name="T5" fmla="*/ 432 h 432"/>
                    <a:gd name="T6" fmla="*/ 0 60000 65536"/>
                    <a:gd name="T7" fmla="*/ 0 60000 65536"/>
                    <a:gd name="T8" fmla="*/ 0 60000 65536"/>
                    <a:gd name="T9" fmla="*/ 0 w 576"/>
                    <a:gd name="T10" fmla="*/ 0 h 432"/>
                    <a:gd name="T11" fmla="*/ 576 w 576"/>
                    <a:gd name="T12" fmla="*/ 432 h 432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576" h="432">
                      <a:moveTo>
                        <a:pt x="0" y="0"/>
                      </a:moveTo>
                      <a:cubicBezTo>
                        <a:pt x="168" y="36"/>
                        <a:pt x="336" y="72"/>
                        <a:pt x="432" y="144"/>
                      </a:cubicBezTo>
                      <a:cubicBezTo>
                        <a:pt x="528" y="216"/>
                        <a:pt x="552" y="324"/>
                        <a:pt x="576" y="432"/>
                      </a:cubicBezTo>
                    </a:path>
                  </a:pathLst>
                </a:cu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8" name="Freeform 105"/>
                <p:cNvSpPr>
                  <a:spLocks/>
                </p:cNvSpPr>
                <p:nvPr/>
              </p:nvSpPr>
              <p:spPr bwMode="auto">
                <a:xfrm flipV="1">
                  <a:off x="7128" y="12168"/>
                  <a:ext cx="648" cy="432"/>
                </a:xfrm>
                <a:custGeom>
                  <a:avLst/>
                  <a:gdLst>
                    <a:gd name="T0" fmla="*/ 0 w 576"/>
                    <a:gd name="T1" fmla="*/ 0 h 432"/>
                    <a:gd name="T2" fmla="*/ 875 w 576"/>
                    <a:gd name="T3" fmla="*/ 144 h 432"/>
                    <a:gd name="T4" fmla="*/ 1167 w 576"/>
                    <a:gd name="T5" fmla="*/ 432 h 432"/>
                    <a:gd name="T6" fmla="*/ 0 60000 65536"/>
                    <a:gd name="T7" fmla="*/ 0 60000 65536"/>
                    <a:gd name="T8" fmla="*/ 0 60000 65536"/>
                    <a:gd name="T9" fmla="*/ 0 w 576"/>
                    <a:gd name="T10" fmla="*/ 0 h 432"/>
                    <a:gd name="T11" fmla="*/ 576 w 576"/>
                    <a:gd name="T12" fmla="*/ 432 h 432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576" h="432">
                      <a:moveTo>
                        <a:pt x="0" y="0"/>
                      </a:moveTo>
                      <a:cubicBezTo>
                        <a:pt x="168" y="36"/>
                        <a:pt x="336" y="72"/>
                        <a:pt x="432" y="144"/>
                      </a:cubicBezTo>
                      <a:cubicBezTo>
                        <a:pt x="528" y="216"/>
                        <a:pt x="552" y="324"/>
                        <a:pt x="576" y="432"/>
                      </a:cubicBezTo>
                    </a:path>
                  </a:pathLst>
                </a:cu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63" name="Oval 106"/>
              <p:cNvSpPr>
                <a:spLocks noChangeArrowheads="1"/>
              </p:cNvSpPr>
              <p:nvPr/>
            </p:nvSpPr>
            <p:spPr bwMode="auto">
              <a:xfrm>
                <a:off x="1872" y="1646"/>
                <a:ext cx="61" cy="62"/>
              </a:xfrm>
              <a:prstGeom prst="ellips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54" name="Line 107"/>
            <p:cNvSpPr>
              <a:spLocks noChangeShapeType="1"/>
            </p:cNvSpPr>
            <p:nvPr/>
          </p:nvSpPr>
          <p:spPr bwMode="auto">
            <a:xfrm>
              <a:off x="1654" y="1548"/>
              <a:ext cx="633" cy="18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5" name="Line 108"/>
            <p:cNvSpPr>
              <a:spLocks noChangeShapeType="1"/>
            </p:cNvSpPr>
            <p:nvPr/>
          </p:nvSpPr>
          <p:spPr bwMode="auto">
            <a:xfrm flipH="1">
              <a:off x="1655" y="1521"/>
              <a:ext cx="633" cy="18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6" name="Oval 109"/>
            <p:cNvSpPr>
              <a:spLocks noChangeArrowheads="1"/>
            </p:cNvSpPr>
            <p:nvPr/>
          </p:nvSpPr>
          <p:spPr bwMode="auto">
            <a:xfrm>
              <a:off x="2255" y="1843"/>
              <a:ext cx="58" cy="47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7" name="Oval 110"/>
            <p:cNvSpPr>
              <a:spLocks noChangeArrowheads="1"/>
            </p:cNvSpPr>
            <p:nvPr/>
          </p:nvSpPr>
          <p:spPr bwMode="auto">
            <a:xfrm>
              <a:off x="2258" y="1360"/>
              <a:ext cx="58" cy="47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8" name="Text Box 111"/>
            <p:cNvSpPr txBox="1">
              <a:spLocks noChangeArrowheads="1"/>
            </p:cNvSpPr>
            <p:nvPr/>
          </p:nvSpPr>
          <p:spPr bwMode="auto">
            <a:xfrm>
              <a:off x="1266" y="1192"/>
              <a:ext cx="21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GB" i="1"/>
                <a:t>R</a:t>
              </a:r>
              <a:endParaRPr lang="en-GB"/>
            </a:p>
          </p:txBody>
        </p:sp>
        <p:sp>
          <p:nvSpPr>
            <p:cNvPr id="59" name="Text Box 112"/>
            <p:cNvSpPr txBox="1">
              <a:spLocks noChangeArrowheads="1"/>
            </p:cNvSpPr>
            <p:nvPr/>
          </p:nvSpPr>
          <p:spPr bwMode="auto">
            <a:xfrm>
              <a:off x="1275" y="1823"/>
              <a:ext cx="21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GB" i="1"/>
                <a:t>S</a:t>
              </a:r>
              <a:endParaRPr lang="en-GB"/>
            </a:p>
          </p:txBody>
        </p:sp>
        <p:sp>
          <p:nvSpPr>
            <p:cNvPr id="60" name="Text Box 113"/>
            <p:cNvSpPr txBox="1">
              <a:spLocks noChangeArrowheads="1"/>
            </p:cNvSpPr>
            <p:nvPr/>
          </p:nvSpPr>
          <p:spPr bwMode="auto">
            <a:xfrm>
              <a:off x="2513" y="1268"/>
              <a:ext cx="267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GB" i="1"/>
                <a:t>Q</a:t>
              </a:r>
              <a:endParaRPr lang="en-GB"/>
            </a:p>
          </p:txBody>
        </p:sp>
        <p:sp>
          <p:nvSpPr>
            <p:cNvPr id="61" name="Text Box 114"/>
            <p:cNvSpPr txBox="1">
              <a:spLocks noChangeArrowheads="1"/>
            </p:cNvSpPr>
            <p:nvPr/>
          </p:nvSpPr>
          <p:spPr bwMode="auto">
            <a:xfrm>
              <a:off x="2500" y="1740"/>
              <a:ext cx="267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GB" i="1"/>
                <a:t>Q'</a:t>
              </a:r>
              <a:endParaRPr lang="en-GB"/>
            </a:p>
          </p:txBody>
        </p:sp>
      </p:grpSp>
      <p:grpSp>
        <p:nvGrpSpPr>
          <p:cNvPr id="76" name="Group 115"/>
          <p:cNvGrpSpPr>
            <a:grpSpLocks/>
          </p:cNvGrpSpPr>
          <p:nvPr/>
        </p:nvGrpSpPr>
        <p:grpSpPr bwMode="auto">
          <a:xfrm>
            <a:off x="5029200" y="2209800"/>
            <a:ext cx="3557588" cy="1741488"/>
            <a:chOff x="3210" y="1166"/>
            <a:chExt cx="2241" cy="1097"/>
          </a:xfrm>
        </p:grpSpPr>
        <p:graphicFrame>
          <p:nvGraphicFramePr>
            <p:cNvPr id="77" name="Object 116"/>
            <p:cNvGraphicFramePr>
              <a:graphicFrameLocks noChangeAspect="1"/>
            </p:cNvGraphicFramePr>
            <p:nvPr/>
          </p:nvGraphicFramePr>
          <p:xfrm>
            <a:off x="3210" y="1171"/>
            <a:ext cx="2241" cy="109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Document" r:id="rId3" imgW="3559680" imgH="1743120" progId="Word.Document.8">
                    <p:embed/>
                  </p:oleObj>
                </mc:Choice>
                <mc:Fallback>
                  <p:oleObj name="Document" r:id="rId3" imgW="3559680" imgH="1743120" progId="Word.Document.8">
                    <p:embed/>
                    <p:pic>
                      <p:nvPicPr>
                        <p:cNvPr id="77" name="Object 11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210" y="1171"/>
                          <a:ext cx="2241" cy="1092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78" name="Line 117"/>
            <p:cNvSpPr>
              <a:spLocks noChangeShapeType="1"/>
            </p:cNvSpPr>
            <p:nvPr/>
          </p:nvSpPr>
          <p:spPr bwMode="auto">
            <a:xfrm>
              <a:off x="3303" y="1323"/>
              <a:ext cx="998" cy="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" name="Line 118"/>
            <p:cNvSpPr>
              <a:spLocks noChangeShapeType="1"/>
            </p:cNvSpPr>
            <p:nvPr/>
          </p:nvSpPr>
          <p:spPr bwMode="auto">
            <a:xfrm rot="5400000">
              <a:off x="3312" y="1658"/>
              <a:ext cx="984" cy="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80" name="Group 123"/>
          <p:cNvGrpSpPr>
            <a:grpSpLocks/>
          </p:cNvGrpSpPr>
          <p:nvPr/>
        </p:nvGrpSpPr>
        <p:grpSpPr bwMode="auto">
          <a:xfrm>
            <a:off x="3886200" y="2286000"/>
            <a:ext cx="381000" cy="1204913"/>
            <a:chOff x="2976" y="1248"/>
            <a:chExt cx="240" cy="759"/>
          </a:xfrm>
        </p:grpSpPr>
        <p:sp>
          <p:nvSpPr>
            <p:cNvPr id="81" name="Text Box 124"/>
            <p:cNvSpPr txBox="1">
              <a:spLocks noChangeArrowheads="1"/>
            </p:cNvSpPr>
            <p:nvPr/>
          </p:nvSpPr>
          <p:spPr bwMode="auto">
            <a:xfrm>
              <a:off x="2976" y="1248"/>
              <a:ext cx="240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GB" b="1">
                  <a:solidFill>
                    <a:srgbClr val="0000CC"/>
                  </a:solidFill>
                </a:rPr>
                <a:t>1</a:t>
              </a:r>
            </a:p>
          </p:txBody>
        </p:sp>
        <p:sp>
          <p:nvSpPr>
            <p:cNvPr id="82" name="Text Box 125"/>
            <p:cNvSpPr txBox="1">
              <a:spLocks noChangeArrowheads="1"/>
            </p:cNvSpPr>
            <p:nvPr/>
          </p:nvSpPr>
          <p:spPr bwMode="auto">
            <a:xfrm>
              <a:off x="2976" y="1776"/>
              <a:ext cx="240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GB" b="1">
                  <a:solidFill>
                    <a:srgbClr val="0000CC"/>
                  </a:solidFill>
                </a:rPr>
                <a:t>0</a:t>
              </a:r>
            </a:p>
          </p:txBody>
        </p:sp>
      </p:grpSp>
      <p:grpSp>
        <p:nvGrpSpPr>
          <p:cNvPr id="83" name="Group 169"/>
          <p:cNvGrpSpPr>
            <a:grpSpLocks/>
          </p:cNvGrpSpPr>
          <p:nvPr/>
        </p:nvGrpSpPr>
        <p:grpSpPr bwMode="auto">
          <a:xfrm>
            <a:off x="1371600" y="2209800"/>
            <a:ext cx="3733800" cy="1357313"/>
            <a:chOff x="897" y="1392"/>
            <a:chExt cx="2352" cy="855"/>
          </a:xfrm>
        </p:grpSpPr>
        <p:grpSp>
          <p:nvGrpSpPr>
            <p:cNvPr id="84" name="Group 120"/>
            <p:cNvGrpSpPr>
              <a:grpSpLocks/>
            </p:cNvGrpSpPr>
            <p:nvPr/>
          </p:nvGrpSpPr>
          <p:grpSpPr bwMode="auto">
            <a:xfrm>
              <a:off x="897" y="1392"/>
              <a:ext cx="240" cy="855"/>
              <a:chOff x="1344" y="1200"/>
              <a:chExt cx="240" cy="855"/>
            </a:xfrm>
          </p:grpSpPr>
          <p:sp>
            <p:nvSpPr>
              <p:cNvPr id="86" name="Text Box 121"/>
              <p:cNvSpPr txBox="1">
                <a:spLocks noChangeArrowheads="1"/>
              </p:cNvSpPr>
              <p:nvPr/>
            </p:nvSpPr>
            <p:spPr bwMode="auto">
              <a:xfrm>
                <a:off x="1344" y="1200"/>
                <a:ext cx="240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eaLnBrk="0" hangingPunct="0">
                  <a:spcBef>
                    <a:spcPct val="50000"/>
                  </a:spcBef>
                </a:pPr>
                <a:r>
                  <a:rPr lang="en-GB" b="1">
                    <a:solidFill>
                      <a:srgbClr val="0000CC"/>
                    </a:solidFill>
                  </a:rPr>
                  <a:t>0</a:t>
                </a:r>
              </a:p>
            </p:txBody>
          </p:sp>
          <p:sp>
            <p:nvSpPr>
              <p:cNvPr id="87" name="Text Box 122"/>
              <p:cNvSpPr txBox="1">
                <a:spLocks noChangeArrowheads="1"/>
              </p:cNvSpPr>
              <p:nvPr/>
            </p:nvSpPr>
            <p:spPr bwMode="auto">
              <a:xfrm>
                <a:off x="1344" y="1824"/>
                <a:ext cx="240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eaLnBrk="0" hangingPunct="0">
                  <a:spcBef>
                    <a:spcPct val="50000"/>
                  </a:spcBef>
                </a:pPr>
                <a:r>
                  <a:rPr lang="en-GB" b="1">
                    <a:solidFill>
                      <a:srgbClr val="0000CC"/>
                    </a:solidFill>
                  </a:rPr>
                  <a:t>1</a:t>
                </a:r>
              </a:p>
            </p:txBody>
          </p:sp>
        </p:grpSp>
        <p:sp>
          <p:nvSpPr>
            <p:cNvPr id="85" name="AutoShape 126"/>
            <p:cNvSpPr>
              <a:spLocks noChangeArrowheads="1"/>
            </p:cNvSpPr>
            <p:nvPr/>
          </p:nvSpPr>
          <p:spPr bwMode="auto">
            <a:xfrm>
              <a:off x="3057" y="1584"/>
              <a:ext cx="192" cy="96"/>
            </a:xfrm>
            <a:prstGeom prst="rightArrow">
              <a:avLst>
                <a:gd name="adj1" fmla="val 50000"/>
                <a:gd name="adj2" fmla="val 50000"/>
              </a:avLst>
            </a:prstGeom>
            <a:solidFill>
              <a:srgbClr val="0000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88" name="Group 131"/>
          <p:cNvGrpSpPr>
            <a:grpSpLocks/>
          </p:cNvGrpSpPr>
          <p:nvPr/>
        </p:nvGrpSpPr>
        <p:grpSpPr bwMode="auto">
          <a:xfrm>
            <a:off x="4038600" y="2286000"/>
            <a:ext cx="381000" cy="1204913"/>
            <a:chOff x="2976" y="1248"/>
            <a:chExt cx="240" cy="759"/>
          </a:xfrm>
        </p:grpSpPr>
        <p:sp>
          <p:nvSpPr>
            <p:cNvPr id="89" name="Text Box 132"/>
            <p:cNvSpPr txBox="1">
              <a:spLocks noChangeArrowheads="1"/>
            </p:cNvSpPr>
            <p:nvPr/>
          </p:nvSpPr>
          <p:spPr bwMode="auto">
            <a:xfrm>
              <a:off x="2976" y="1248"/>
              <a:ext cx="240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GB" b="1">
                  <a:solidFill>
                    <a:srgbClr val="FF0000"/>
                  </a:solidFill>
                </a:rPr>
                <a:t>1</a:t>
              </a:r>
              <a:endParaRPr lang="en-GB" b="1">
                <a:solidFill>
                  <a:srgbClr val="0000CC"/>
                </a:solidFill>
              </a:endParaRPr>
            </a:p>
          </p:txBody>
        </p:sp>
        <p:sp>
          <p:nvSpPr>
            <p:cNvPr id="90" name="Text Box 133"/>
            <p:cNvSpPr txBox="1">
              <a:spLocks noChangeArrowheads="1"/>
            </p:cNvSpPr>
            <p:nvPr/>
          </p:nvSpPr>
          <p:spPr bwMode="auto">
            <a:xfrm>
              <a:off x="2976" y="1776"/>
              <a:ext cx="240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GB" b="1">
                  <a:solidFill>
                    <a:srgbClr val="FF0000"/>
                  </a:solidFill>
                </a:rPr>
                <a:t>0</a:t>
              </a:r>
              <a:endParaRPr lang="en-GB" b="1">
                <a:solidFill>
                  <a:srgbClr val="0000CC"/>
                </a:solidFill>
              </a:endParaRPr>
            </a:p>
          </p:txBody>
        </p:sp>
      </p:grpSp>
      <p:grpSp>
        <p:nvGrpSpPr>
          <p:cNvPr id="91" name="Group 170"/>
          <p:cNvGrpSpPr>
            <a:grpSpLocks/>
          </p:cNvGrpSpPr>
          <p:nvPr/>
        </p:nvGrpSpPr>
        <p:grpSpPr bwMode="auto">
          <a:xfrm>
            <a:off x="1219200" y="2209800"/>
            <a:ext cx="3886200" cy="1357313"/>
            <a:chOff x="2880" y="192"/>
            <a:chExt cx="2448" cy="855"/>
          </a:xfrm>
        </p:grpSpPr>
        <p:grpSp>
          <p:nvGrpSpPr>
            <p:cNvPr id="92" name="Group 128"/>
            <p:cNvGrpSpPr>
              <a:grpSpLocks/>
            </p:cNvGrpSpPr>
            <p:nvPr/>
          </p:nvGrpSpPr>
          <p:grpSpPr bwMode="auto">
            <a:xfrm>
              <a:off x="2880" y="192"/>
              <a:ext cx="240" cy="855"/>
              <a:chOff x="1344" y="1200"/>
              <a:chExt cx="240" cy="855"/>
            </a:xfrm>
          </p:grpSpPr>
          <p:sp>
            <p:nvSpPr>
              <p:cNvPr id="94" name="Text Box 129"/>
              <p:cNvSpPr txBox="1">
                <a:spLocks noChangeArrowheads="1"/>
              </p:cNvSpPr>
              <p:nvPr/>
            </p:nvSpPr>
            <p:spPr bwMode="auto">
              <a:xfrm>
                <a:off x="1344" y="1200"/>
                <a:ext cx="240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eaLnBrk="0" hangingPunct="0">
                  <a:spcBef>
                    <a:spcPct val="50000"/>
                  </a:spcBef>
                </a:pPr>
                <a:r>
                  <a:rPr lang="en-GB" b="1">
                    <a:solidFill>
                      <a:srgbClr val="FF0000"/>
                    </a:solidFill>
                  </a:rPr>
                  <a:t>0</a:t>
                </a:r>
                <a:endParaRPr lang="en-GB" b="1">
                  <a:solidFill>
                    <a:srgbClr val="0000CC"/>
                  </a:solidFill>
                </a:endParaRPr>
              </a:p>
            </p:txBody>
          </p:sp>
          <p:sp>
            <p:nvSpPr>
              <p:cNvPr id="95" name="Text Box 130"/>
              <p:cNvSpPr txBox="1">
                <a:spLocks noChangeArrowheads="1"/>
              </p:cNvSpPr>
              <p:nvPr/>
            </p:nvSpPr>
            <p:spPr bwMode="auto">
              <a:xfrm>
                <a:off x="1344" y="1824"/>
                <a:ext cx="240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eaLnBrk="0" hangingPunct="0">
                  <a:spcBef>
                    <a:spcPct val="50000"/>
                  </a:spcBef>
                </a:pPr>
                <a:r>
                  <a:rPr lang="en-GB" b="1">
                    <a:solidFill>
                      <a:srgbClr val="FF0000"/>
                    </a:solidFill>
                  </a:rPr>
                  <a:t>0</a:t>
                </a:r>
                <a:endParaRPr lang="en-GB" b="1">
                  <a:solidFill>
                    <a:srgbClr val="0000CC"/>
                  </a:solidFill>
                </a:endParaRPr>
              </a:p>
            </p:txBody>
          </p:sp>
        </p:grpSp>
        <p:sp>
          <p:nvSpPr>
            <p:cNvPr id="93" name="AutoShape 134"/>
            <p:cNvSpPr>
              <a:spLocks noChangeArrowheads="1"/>
            </p:cNvSpPr>
            <p:nvPr/>
          </p:nvSpPr>
          <p:spPr bwMode="auto">
            <a:xfrm>
              <a:off x="5136" y="528"/>
              <a:ext cx="192" cy="96"/>
            </a:xfrm>
            <a:prstGeom prst="rightArrow">
              <a:avLst>
                <a:gd name="adj1" fmla="val 50000"/>
                <a:gd name="adj2" fmla="val 50000"/>
              </a:avLst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96" name="Group 139"/>
          <p:cNvGrpSpPr>
            <a:grpSpLocks/>
          </p:cNvGrpSpPr>
          <p:nvPr/>
        </p:nvGrpSpPr>
        <p:grpSpPr bwMode="auto">
          <a:xfrm>
            <a:off x="4191000" y="2286000"/>
            <a:ext cx="381000" cy="1204913"/>
            <a:chOff x="2976" y="1248"/>
            <a:chExt cx="240" cy="759"/>
          </a:xfrm>
        </p:grpSpPr>
        <p:sp>
          <p:nvSpPr>
            <p:cNvPr id="97" name="Text Box 140"/>
            <p:cNvSpPr txBox="1">
              <a:spLocks noChangeArrowheads="1"/>
            </p:cNvSpPr>
            <p:nvPr/>
          </p:nvSpPr>
          <p:spPr bwMode="auto">
            <a:xfrm>
              <a:off x="2976" y="1248"/>
              <a:ext cx="240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GB" b="1">
                  <a:solidFill>
                    <a:schemeClr val="hlink"/>
                  </a:solidFill>
                </a:rPr>
                <a:t>0</a:t>
              </a:r>
            </a:p>
          </p:txBody>
        </p:sp>
        <p:sp>
          <p:nvSpPr>
            <p:cNvPr id="98" name="Text Box 141"/>
            <p:cNvSpPr txBox="1">
              <a:spLocks noChangeArrowheads="1"/>
            </p:cNvSpPr>
            <p:nvPr/>
          </p:nvSpPr>
          <p:spPr bwMode="auto">
            <a:xfrm>
              <a:off x="2976" y="1776"/>
              <a:ext cx="240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GB" b="1">
                  <a:solidFill>
                    <a:schemeClr val="hlink"/>
                  </a:solidFill>
                </a:rPr>
                <a:t>1</a:t>
              </a:r>
            </a:p>
          </p:txBody>
        </p:sp>
      </p:grpSp>
      <p:grpSp>
        <p:nvGrpSpPr>
          <p:cNvPr id="99" name="Group 171"/>
          <p:cNvGrpSpPr>
            <a:grpSpLocks/>
          </p:cNvGrpSpPr>
          <p:nvPr/>
        </p:nvGrpSpPr>
        <p:grpSpPr bwMode="auto">
          <a:xfrm>
            <a:off x="1066800" y="2209800"/>
            <a:ext cx="4038600" cy="1357313"/>
            <a:chOff x="2928" y="384"/>
            <a:chExt cx="2544" cy="855"/>
          </a:xfrm>
        </p:grpSpPr>
        <p:grpSp>
          <p:nvGrpSpPr>
            <p:cNvPr id="100" name="Group 136"/>
            <p:cNvGrpSpPr>
              <a:grpSpLocks/>
            </p:cNvGrpSpPr>
            <p:nvPr/>
          </p:nvGrpSpPr>
          <p:grpSpPr bwMode="auto">
            <a:xfrm>
              <a:off x="2928" y="384"/>
              <a:ext cx="240" cy="855"/>
              <a:chOff x="1344" y="1200"/>
              <a:chExt cx="240" cy="855"/>
            </a:xfrm>
          </p:grpSpPr>
          <p:sp>
            <p:nvSpPr>
              <p:cNvPr id="102" name="Text Box 137"/>
              <p:cNvSpPr txBox="1">
                <a:spLocks noChangeArrowheads="1"/>
              </p:cNvSpPr>
              <p:nvPr/>
            </p:nvSpPr>
            <p:spPr bwMode="auto">
              <a:xfrm>
                <a:off x="1344" y="1200"/>
                <a:ext cx="240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eaLnBrk="0" hangingPunct="0">
                  <a:spcBef>
                    <a:spcPct val="50000"/>
                  </a:spcBef>
                </a:pPr>
                <a:r>
                  <a:rPr lang="en-GB" b="1">
                    <a:solidFill>
                      <a:schemeClr val="hlink"/>
                    </a:solidFill>
                  </a:rPr>
                  <a:t>1</a:t>
                </a:r>
              </a:p>
            </p:txBody>
          </p:sp>
          <p:sp>
            <p:nvSpPr>
              <p:cNvPr id="103" name="Text Box 138"/>
              <p:cNvSpPr txBox="1">
                <a:spLocks noChangeArrowheads="1"/>
              </p:cNvSpPr>
              <p:nvPr/>
            </p:nvSpPr>
            <p:spPr bwMode="auto">
              <a:xfrm>
                <a:off x="1344" y="1824"/>
                <a:ext cx="240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eaLnBrk="0" hangingPunct="0">
                  <a:spcBef>
                    <a:spcPct val="50000"/>
                  </a:spcBef>
                </a:pPr>
                <a:r>
                  <a:rPr lang="en-GB" b="1">
                    <a:solidFill>
                      <a:schemeClr val="hlink"/>
                    </a:solidFill>
                  </a:rPr>
                  <a:t>0</a:t>
                </a:r>
              </a:p>
            </p:txBody>
          </p:sp>
        </p:grpSp>
        <p:sp>
          <p:nvSpPr>
            <p:cNvPr id="101" name="AutoShape 142"/>
            <p:cNvSpPr>
              <a:spLocks noChangeArrowheads="1"/>
            </p:cNvSpPr>
            <p:nvPr/>
          </p:nvSpPr>
          <p:spPr bwMode="auto">
            <a:xfrm>
              <a:off x="5280" y="864"/>
              <a:ext cx="192" cy="96"/>
            </a:xfrm>
            <a:prstGeom prst="rightArrow">
              <a:avLst>
                <a:gd name="adj1" fmla="val 50000"/>
                <a:gd name="adj2" fmla="val 50000"/>
              </a:avLst>
            </a:prstGeom>
            <a:solidFill>
              <a:srgbClr val="9900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04" name="Group 147"/>
          <p:cNvGrpSpPr>
            <a:grpSpLocks/>
          </p:cNvGrpSpPr>
          <p:nvPr/>
        </p:nvGrpSpPr>
        <p:grpSpPr bwMode="auto">
          <a:xfrm>
            <a:off x="4343400" y="2286000"/>
            <a:ext cx="381000" cy="1204913"/>
            <a:chOff x="2976" y="1248"/>
            <a:chExt cx="240" cy="759"/>
          </a:xfrm>
        </p:grpSpPr>
        <p:sp>
          <p:nvSpPr>
            <p:cNvPr id="105" name="Text Box 148"/>
            <p:cNvSpPr txBox="1">
              <a:spLocks noChangeArrowheads="1"/>
            </p:cNvSpPr>
            <p:nvPr/>
          </p:nvSpPr>
          <p:spPr bwMode="auto">
            <a:xfrm>
              <a:off x="2976" y="1248"/>
              <a:ext cx="240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GB" b="1">
                  <a:solidFill>
                    <a:srgbClr val="006600"/>
                  </a:solidFill>
                </a:rPr>
                <a:t>0</a:t>
              </a:r>
            </a:p>
          </p:txBody>
        </p:sp>
        <p:sp>
          <p:nvSpPr>
            <p:cNvPr id="106" name="Text Box 149"/>
            <p:cNvSpPr txBox="1">
              <a:spLocks noChangeArrowheads="1"/>
            </p:cNvSpPr>
            <p:nvPr/>
          </p:nvSpPr>
          <p:spPr bwMode="auto">
            <a:xfrm>
              <a:off x="2976" y="1776"/>
              <a:ext cx="240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GB" b="1">
                  <a:solidFill>
                    <a:srgbClr val="006600"/>
                  </a:solidFill>
                </a:rPr>
                <a:t>1</a:t>
              </a:r>
            </a:p>
          </p:txBody>
        </p:sp>
      </p:grpSp>
      <p:grpSp>
        <p:nvGrpSpPr>
          <p:cNvPr id="107" name="Group 172"/>
          <p:cNvGrpSpPr>
            <a:grpSpLocks/>
          </p:cNvGrpSpPr>
          <p:nvPr/>
        </p:nvGrpSpPr>
        <p:grpSpPr bwMode="auto">
          <a:xfrm>
            <a:off x="914400" y="2209800"/>
            <a:ext cx="4191000" cy="1357313"/>
            <a:chOff x="2928" y="384"/>
            <a:chExt cx="2640" cy="855"/>
          </a:xfrm>
        </p:grpSpPr>
        <p:grpSp>
          <p:nvGrpSpPr>
            <p:cNvPr id="108" name="Group 144"/>
            <p:cNvGrpSpPr>
              <a:grpSpLocks/>
            </p:cNvGrpSpPr>
            <p:nvPr/>
          </p:nvGrpSpPr>
          <p:grpSpPr bwMode="auto">
            <a:xfrm>
              <a:off x="2928" y="384"/>
              <a:ext cx="240" cy="855"/>
              <a:chOff x="1344" y="1200"/>
              <a:chExt cx="240" cy="855"/>
            </a:xfrm>
          </p:grpSpPr>
          <p:sp>
            <p:nvSpPr>
              <p:cNvPr id="110" name="Text Box 145"/>
              <p:cNvSpPr txBox="1">
                <a:spLocks noChangeArrowheads="1"/>
              </p:cNvSpPr>
              <p:nvPr/>
            </p:nvSpPr>
            <p:spPr bwMode="auto">
              <a:xfrm>
                <a:off x="1344" y="1200"/>
                <a:ext cx="240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eaLnBrk="0" hangingPunct="0">
                  <a:spcBef>
                    <a:spcPct val="50000"/>
                  </a:spcBef>
                </a:pPr>
                <a:r>
                  <a:rPr lang="en-GB" b="1">
                    <a:solidFill>
                      <a:srgbClr val="006600"/>
                    </a:solidFill>
                  </a:rPr>
                  <a:t>0</a:t>
                </a:r>
              </a:p>
            </p:txBody>
          </p:sp>
          <p:sp>
            <p:nvSpPr>
              <p:cNvPr id="111" name="Text Box 146"/>
              <p:cNvSpPr txBox="1">
                <a:spLocks noChangeArrowheads="1"/>
              </p:cNvSpPr>
              <p:nvPr/>
            </p:nvSpPr>
            <p:spPr bwMode="auto">
              <a:xfrm>
                <a:off x="1344" y="1824"/>
                <a:ext cx="240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eaLnBrk="0" hangingPunct="0">
                  <a:spcBef>
                    <a:spcPct val="50000"/>
                  </a:spcBef>
                </a:pPr>
                <a:r>
                  <a:rPr lang="en-GB" b="1">
                    <a:solidFill>
                      <a:srgbClr val="006600"/>
                    </a:solidFill>
                  </a:rPr>
                  <a:t>0</a:t>
                </a:r>
              </a:p>
            </p:txBody>
          </p:sp>
        </p:grpSp>
        <p:sp>
          <p:nvSpPr>
            <p:cNvPr id="109" name="AutoShape 150"/>
            <p:cNvSpPr>
              <a:spLocks noChangeArrowheads="1"/>
            </p:cNvSpPr>
            <p:nvPr/>
          </p:nvSpPr>
          <p:spPr bwMode="auto">
            <a:xfrm>
              <a:off x="5376" y="1056"/>
              <a:ext cx="192" cy="96"/>
            </a:xfrm>
            <a:prstGeom prst="rightArrow">
              <a:avLst>
                <a:gd name="adj1" fmla="val 50000"/>
                <a:gd name="adj2" fmla="val 50000"/>
              </a:avLst>
            </a:prstGeom>
            <a:solidFill>
              <a:srgbClr val="0066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12" name="Group 173"/>
          <p:cNvGrpSpPr>
            <a:grpSpLocks/>
          </p:cNvGrpSpPr>
          <p:nvPr/>
        </p:nvGrpSpPr>
        <p:grpSpPr bwMode="auto">
          <a:xfrm>
            <a:off x="762000" y="2209800"/>
            <a:ext cx="4343400" cy="1447800"/>
            <a:chOff x="2832" y="288"/>
            <a:chExt cx="2736" cy="912"/>
          </a:xfrm>
        </p:grpSpPr>
        <p:sp>
          <p:nvSpPr>
            <p:cNvPr id="113" name="AutoShape 152"/>
            <p:cNvSpPr>
              <a:spLocks noChangeArrowheads="1"/>
            </p:cNvSpPr>
            <p:nvPr/>
          </p:nvSpPr>
          <p:spPr bwMode="auto">
            <a:xfrm>
              <a:off x="5376" y="1104"/>
              <a:ext cx="192" cy="96"/>
            </a:xfrm>
            <a:prstGeom prst="rightArrow">
              <a:avLst>
                <a:gd name="adj1" fmla="val 50000"/>
                <a:gd name="adj2" fmla="val 50000"/>
              </a:avLst>
            </a:prstGeom>
            <a:solidFill>
              <a:srgbClr val="FF66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14" name="Group 153"/>
            <p:cNvGrpSpPr>
              <a:grpSpLocks/>
            </p:cNvGrpSpPr>
            <p:nvPr/>
          </p:nvGrpSpPr>
          <p:grpSpPr bwMode="auto">
            <a:xfrm>
              <a:off x="2832" y="288"/>
              <a:ext cx="240" cy="855"/>
              <a:chOff x="1344" y="1200"/>
              <a:chExt cx="240" cy="855"/>
            </a:xfrm>
          </p:grpSpPr>
          <p:sp>
            <p:nvSpPr>
              <p:cNvPr id="115" name="Text Box 154"/>
              <p:cNvSpPr txBox="1">
                <a:spLocks noChangeArrowheads="1"/>
              </p:cNvSpPr>
              <p:nvPr/>
            </p:nvSpPr>
            <p:spPr bwMode="auto">
              <a:xfrm>
                <a:off x="1344" y="1200"/>
                <a:ext cx="240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eaLnBrk="0" hangingPunct="0">
                  <a:spcBef>
                    <a:spcPct val="50000"/>
                  </a:spcBef>
                </a:pPr>
                <a:r>
                  <a:rPr lang="en-GB" b="1">
                    <a:solidFill>
                      <a:srgbClr val="FF9900"/>
                    </a:solidFill>
                  </a:rPr>
                  <a:t>1</a:t>
                </a:r>
              </a:p>
            </p:txBody>
          </p:sp>
          <p:sp>
            <p:nvSpPr>
              <p:cNvPr id="116" name="Text Box 155"/>
              <p:cNvSpPr txBox="1">
                <a:spLocks noChangeArrowheads="1"/>
              </p:cNvSpPr>
              <p:nvPr/>
            </p:nvSpPr>
            <p:spPr bwMode="auto">
              <a:xfrm>
                <a:off x="1344" y="1824"/>
                <a:ext cx="240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eaLnBrk="0" hangingPunct="0">
                  <a:spcBef>
                    <a:spcPct val="50000"/>
                  </a:spcBef>
                </a:pPr>
                <a:r>
                  <a:rPr lang="en-GB" b="1">
                    <a:solidFill>
                      <a:srgbClr val="FF9900"/>
                    </a:solidFill>
                  </a:rPr>
                  <a:t>1</a:t>
                </a:r>
              </a:p>
            </p:txBody>
          </p:sp>
        </p:grpSp>
      </p:grpSp>
      <p:grpSp>
        <p:nvGrpSpPr>
          <p:cNvPr id="117" name="Group 156"/>
          <p:cNvGrpSpPr>
            <a:grpSpLocks/>
          </p:cNvGrpSpPr>
          <p:nvPr/>
        </p:nvGrpSpPr>
        <p:grpSpPr bwMode="auto">
          <a:xfrm>
            <a:off x="4495800" y="2286000"/>
            <a:ext cx="381000" cy="1204913"/>
            <a:chOff x="2976" y="1248"/>
            <a:chExt cx="240" cy="759"/>
          </a:xfrm>
        </p:grpSpPr>
        <p:sp>
          <p:nvSpPr>
            <p:cNvPr id="118" name="Text Box 157"/>
            <p:cNvSpPr txBox="1">
              <a:spLocks noChangeArrowheads="1"/>
            </p:cNvSpPr>
            <p:nvPr/>
          </p:nvSpPr>
          <p:spPr bwMode="auto">
            <a:xfrm>
              <a:off x="2976" y="1248"/>
              <a:ext cx="240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GB" b="1">
                  <a:solidFill>
                    <a:srgbClr val="FF9900"/>
                  </a:solidFill>
                </a:rPr>
                <a:t>0</a:t>
              </a:r>
            </a:p>
          </p:txBody>
        </p:sp>
        <p:sp>
          <p:nvSpPr>
            <p:cNvPr id="119" name="Text Box 158"/>
            <p:cNvSpPr txBox="1">
              <a:spLocks noChangeArrowheads="1"/>
            </p:cNvSpPr>
            <p:nvPr/>
          </p:nvSpPr>
          <p:spPr bwMode="auto">
            <a:xfrm>
              <a:off x="2976" y="1776"/>
              <a:ext cx="240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GB" b="1">
                  <a:solidFill>
                    <a:srgbClr val="FF9900"/>
                  </a:solidFill>
                </a:rPr>
                <a:t>0</a:t>
              </a:r>
            </a:p>
          </p:txBody>
        </p:sp>
      </p:grpSp>
      <p:grpSp>
        <p:nvGrpSpPr>
          <p:cNvPr id="120" name="Group 159"/>
          <p:cNvGrpSpPr>
            <a:grpSpLocks/>
          </p:cNvGrpSpPr>
          <p:nvPr/>
        </p:nvGrpSpPr>
        <p:grpSpPr bwMode="auto">
          <a:xfrm>
            <a:off x="3581400" y="4648200"/>
            <a:ext cx="1828800" cy="1066800"/>
            <a:chOff x="4224" y="1296"/>
            <a:chExt cx="1152" cy="672"/>
          </a:xfrm>
        </p:grpSpPr>
        <p:sp>
          <p:nvSpPr>
            <p:cNvPr id="121" name="Rectangle 160"/>
            <p:cNvSpPr>
              <a:spLocks noChangeArrowheads="1"/>
            </p:cNvSpPr>
            <p:nvPr/>
          </p:nvSpPr>
          <p:spPr bwMode="auto">
            <a:xfrm>
              <a:off x="4464" y="1296"/>
              <a:ext cx="432" cy="672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2" name="Line 161"/>
            <p:cNvSpPr>
              <a:spLocks noChangeShapeType="1"/>
            </p:cNvSpPr>
            <p:nvPr/>
          </p:nvSpPr>
          <p:spPr bwMode="auto">
            <a:xfrm>
              <a:off x="4224" y="1488"/>
              <a:ext cx="24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" name="Line 162"/>
            <p:cNvSpPr>
              <a:spLocks noChangeShapeType="1"/>
            </p:cNvSpPr>
            <p:nvPr/>
          </p:nvSpPr>
          <p:spPr bwMode="auto">
            <a:xfrm>
              <a:off x="4224" y="1776"/>
              <a:ext cx="24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4" name="Oval 163"/>
            <p:cNvSpPr>
              <a:spLocks noChangeArrowheads="1"/>
            </p:cNvSpPr>
            <p:nvPr/>
          </p:nvSpPr>
          <p:spPr bwMode="auto">
            <a:xfrm>
              <a:off x="4896" y="1753"/>
              <a:ext cx="48" cy="48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5" name="Line 164"/>
            <p:cNvSpPr>
              <a:spLocks noChangeShapeType="1"/>
            </p:cNvSpPr>
            <p:nvPr/>
          </p:nvSpPr>
          <p:spPr bwMode="auto">
            <a:xfrm>
              <a:off x="4896" y="1488"/>
              <a:ext cx="24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6" name="Line 165"/>
            <p:cNvSpPr>
              <a:spLocks noChangeShapeType="1"/>
            </p:cNvSpPr>
            <p:nvPr/>
          </p:nvSpPr>
          <p:spPr bwMode="auto">
            <a:xfrm flipV="1">
              <a:off x="4944" y="1776"/>
              <a:ext cx="192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7" name="Text Box 166"/>
            <p:cNvSpPr txBox="1">
              <a:spLocks noChangeArrowheads="1"/>
            </p:cNvSpPr>
            <p:nvPr/>
          </p:nvSpPr>
          <p:spPr bwMode="auto">
            <a:xfrm>
              <a:off x="4464" y="1392"/>
              <a:ext cx="192" cy="4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10000"/>
                </a:spcBef>
              </a:pPr>
              <a:r>
                <a:rPr lang="en-US" sz="1400" b="1" i="1"/>
                <a:t>S</a:t>
              </a:r>
            </a:p>
            <a:p>
              <a:pPr eaLnBrk="0" hangingPunct="0">
                <a:spcBef>
                  <a:spcPct val="10000"/>
                </a:spcBef>
              </a:pPr>
              <a:endParaRPr lang="en-US" sz="1400" b="1" i="1"/>
            </a:p>
            <a:p>
              <a:pPr eaLnBrk="0" hangingPunct="0">
                <a:spcBef>
                  <a:spcPct val="10000"/>
                </a:spcBef>
              </a:pPr>
              <a:r>
                <a:rPr lang="en-US" sz="1400" b="1" i="1"/>
                <a:t>R</a:t>
              </a:r>
              <a:endParaRPr lang="en-US" sz="1400"/>
            </a:p>
          </p:txBody>
        </p:sp>
        <p:sp>
          <p:nvSpPr>
            <p:cNvPr id="128" name="Rectangle 167"/>
            <p:cNvSpPr>
              <a:spLocks noChangeArrowheads="1"/>
            </p:cNvSpPr>
            <p:nvPr/>
          </p:nvSpPr>
          <p:spPr bwMode="auto">
            <a:xfrm>
              <a:off x="5136" y="1392"/>
              <a:ext cx="240" cy="4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10000"/>
                </a:spcBef>
              </a:pPr>
              <a:r>
                <a:rPr lang="en-US" sz="1400" b="1" i="1"/>
                <a:t>Q</a:t>
              </a:r>
            </a:p>
            <a:p>
              <a:pPr eaLnBrk="0" hangingPunct="0">
                <a:spcBef>
                  <a:spcPct val="10000"/>
                </a:spcBef>
              </a:pPr>
              <a:endParaRPr lang="en-US" sz="1400" b="1" i="1"/>
            </a:p>
            <a:p>
              <a:pPr eaLnBrk="0" hangingPunct="0">
                <a:spcBef>
                  <a:spcPct val="10000"/>
                </a:spcBef>
              </a:pPr>
              <a:r>
                <a:rPr lang="en-US" sz="1400" b="1" i="1"/>
                <a:t>Q'</a:t>
              </a:r>
            </a:p>
          </p:txBody>
        </p:sp>
      </p:grpSp>
      <p:sp>
        <p:nvSpPr>
          <p:cNvPr id="129" name="Rectangle 168"/>
          <p:cNvSpPr>
            <a:spLocks noChangeArrowheads="1"/>
          </p:cNvSpPr>
          <p:nvPr/>
        </p:nvSpPr>
        <p:spPr bwMode="auto">
          <a:xfrm>
            <a:off x="381000" y="4114800"/>
            <a:ext cx="8229600" cy="644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4638" indent="-274638">
              <a:spcBef>
                <a:spcPct val="20000"/>
              </a:spcBef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sz="2400" dirty="0"/>
              <a:t>Block diagram:</a:t>
            </a:r>
          </a:p>
        </p:txBody>
      </p:sp>
    </p:spTree>
    <p:extLst>
      <p:ext uri="{BB962C8B-B14F-4D97-AF65-F5344CB8AC3E}">
        <p14:creationId xmlns:p14="http://schemas.microsoft.com/office/powerpoint/2010/main" val="4024075052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2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7" dur="5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2" dur="5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7" dur="500"/>
                                        <p:tgtEl>
                                          <p:spTgt spid="1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500"/>
                            </p:stCondLst>
                            <p:childTnLst>
                              <p:par>
                                <p:cTn id="6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1" dur="5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9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418642" y="524656"/>
            <a:ext cx="8598036" cy="644577"/>
          </a:xfrm>
        </p:spPr>
        <p:txBody>
          <a:bodyPr>
            <a:normAutofit/>
          </a:bodyPr>
          <a:lstStyle/>
          <a:p>
            <a:pPr marL="1976438" indent="-1976438"/>
            <a:r>
              <a:rPr lang="en-GB" sz="3600" dirty="0">
                <a:solidFill>
                  <a:srgbClr val="0000FF"/>
                </a:solidFill>
              </a:rPr>
              <a:t>3.1 </a:t>
            </a:r>
            <a:r>
              <a:rPr lang="en-GB" sz="3600" i="1" dirty="0">
                <a:solidFill>
                  <a:srgbClr val="0000FF"/>
                </a:solidFill>
              </a:rPr>
              <a:t>S-R</a:t>
            </a:r>
            <a:r>
              <a:rPr lang="en-GB" sz="3600" dirty="0">
                <a:solidFill>
                  <a:srgbClr val="0000FF"/>
                </a:solidFill>
              </a:rPr>
              <a:t> Latch (3/3)</a:t>
            </a:r>
          </a:p>
        </p:txBody>
      </p:sp>
      <p:sp>
        <p:nvSpPr>
          <p:cNvPr id="14340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#19: Sequential Logic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11</a:t>
            </a:fld>
            <a:endParaRPr dirty="0"/>
          </a:p>
        </p:txBody>
      </p:sp>
      <p:sp>
        <p:nvSpPr>
          <p:cNvPr id="12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>
          <a:xfrm>
            <a:off x="457200" y="1295400"/>
            <a:ext cx="5943600" cy="914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74638" indent="-274638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>
                <a:solidFill>
                  <a:srgbClr val="C00000"/>
                </a:solidFill>
              </a:rPr>
              <a:t>Characteristic table </a:t>
            </a:r>
            <a:r>
              <a:rPr lang="en-US" dirty="0"/>
              <a:t>for active-high input </a:t>
            </a:r>
            <a:r>
              <a:rPr lang="en-US" i="1" dirty="0"/>
              <a:t>S-R</a:t>
            </a:r>
            <a:r>
              <a:rPr lang="en-US" dirty="0"/>
              <a:t> latch:</a:t>
            </a:r>
          </a:p>
        </p:txBody>
      </p:sp>
      <p:graphicFrame>
        <p:nvGraphicFramePr>
          <p:cNvPr id="9" name="Object 4"/>
          <p:cNvGraphicFramePr>
            <a:graphicFrameLocks noGrp="1" noChangeAspect="1"/>
          </p:cNvGraphicFramePr>
          <p:nvPr>
            <p:ph sz="half" idx="4294967295"/>
          </p:nvPr>
        </p:nvGraphicFramePr>
        <p:xfrm>
          <a:off x="1981200" y="2286000"/>
          <a:ext cx="5410200" cy="219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" r:id="rId3" imgW="4318560" imgH="1752480" progId="Word.Document.8">
                  <p:embed/>
                </p:oleObj>
              </mc:Choice>
              <mc:Fallback>
                <p:oleObj name="Document" r:id="rId3" imgW="4318560" imgH="1752480" progId="Word.Document.8">
                  <p:embed/>
                  <p:pic>
                    <p:nvPicPr>
                      <p:cNvPr id="9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1200" y="2286000"/>
                        <a:ext cx="5410200" cy="2197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0" name="Group 6"/>
          <p:cNvGrpSpPr>
            <a:grpSpLocks/>
          </p:cNvGrpSpPr>
          <p:nvPr/>
        </p:nvGrpSpPr>
        <p:grpSpPr bwMode="auto">
          <a:xfrm>
            <a:off x="6705600" y="990600"/>
            <a:ext cx="1828800" cy="1066800"/>
            <a:chOff x="4224" y="1296"/>
            <a:chExt cx="1152" cy="672"/>
          </a:xfrm>
        </p:grpSpPr>
        <p:sp>
          <p:nvSpPr>
            <p:cNvPr id="11" name="Rectangle 7"/>
            <p:cNvSpPr>
              <a:spLocks noChangeArrowheads="1"/>
            </p:cNvSpPr>
            <p:nvPr/>
          </p:nvSpPr>
          <p:spPr bwMode="auto">
            <a:xfrm>
              <a:off x="4464" y="1296"/>
              <a:ext cx="432" cy="672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" name="Line 8"/>
            <p:cNvSpPr>
              <a:spLocks noChangeShapeType="1"/>
            </p:cNvSpPr>
            <p:nvPr/>
          </p:nvSpPr>
          <p:spPr bwMode="auto">
            <a:xfrm>
              <a:off x="4224" y="1488"/>
              <a:ext cx="24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" name="Line 9"/>
            <p:cNvSpPr>
              <a:spLocks noChangeShapeType="1"/>
            </p:cNvSpPr>
            <p:nvPr/>
          </p:nvSpPr>
          <p:spPr bwMode="auto">
            <a:xfrm>
              <a:off x="4224" y="1776"/>
              <a:ext cx="24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" name="Oval 10"/>
            <p:cNvSpPr>
              <a:spLocks noChangeArrowheads="1"/>
            </p:cNvSpPr>
            <p:nvPr/>
          </p:nvSpPr>
          <p:spPr bwMode="auto">
            <a:xfrm>
              <a:off x="4896" y="1753"/>
              <a:ext cx="48" cy="48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" name="Line 11"/>
            <p:cNvSpPr>
              <a:spLocks noChangeShapeType="1"/>
            </p:cNvSpPr>
            <p:nvPr/>
          </p:nvSpPr>
          <p:spPr bwMode="auto">
            <a:xfrm>
              <a:off x="4896" y="1488"/>
              <a:ext cx="24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" name="Line 12"/>
            <p:cNvSpPr>
              <a:spLocks noChangeShapeType="1"/>
            </p:cNvSpPr>
            <p:nvPr/>
          </p:nvSpPr>
          <p:spPr bwMode="auto">
            <a:xfrm flipV="1">
              <a:off x="4944" y="1776"/>
              <a:ext cx="192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" name="Text Box 13"/>
            <p:cNvSpPr txBox="1">
              <a:spLocks noChangeArrowheads="1"/>
            </p:cNvSpPr>
            <p:nvPr/>
          </p:nvSpPr>
          <p:spPr bwMode="auto">
            <a:xfrm>
              <a:off x="4464" y="1392"/>
              <a:ext cx="192" cy="4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10000"/>
                </a:spcBef>
              </a:pPr>
              <a:r>
                <a:rPr lang="en-US" sz="1400" b="1" i="1"/>
                <a:t>S</a:t>
              </a:r>
            </a:p>
            <a:p>
              <a:pPr eaLnBrk="0" hangingPunct="0">
                <a:spcBef>
                  <a:spcPct val="10000"/>
                </a:spcBef>
              </a:pPr>
              <a:endParaRPr lang="en-US" sz="1400" b="1" i="1"/>
            </a:p>
            <a:p>
              <a:pPr eaLnBrk="0" hangingPunct="0">
                <a:spcBef>
                  <a:spcPct val="10000"/>
                </a:spcBef>
              </a:pPr>
              <a:r>
                <a:rPr lang="en-US" sz="1400" b="1" i="1"/>
                <a:t>R</a:t>
              </a:r>
              <a:endParaRPr lang="en-US" sz="1400"/>
            </a:p>
          </p:txBody>
        </p:sp>
        <p:sp>
          <p:nvSpPr>
            <p:cNvPr id="19" name="Rectangle 14"/>
            <p:cNvSpPr>
              <a:spLocks noChangeArrowheads="1"/>
            </p:cNvSpPr>
            <p:nvPr/>
          </p:nvSpPr>
          <p:spPr bwMode="auto">
            <a:xfrm>
              <a:off x="5136" y="1392"/>
              <a:ext cx="240" cy="4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10000"/>
                </a:spcBef>
              </a:pPr>
              <a:r>
                <a:rPr lang="en-US" sz="1400" b="1" i="1"/>
                <a:t>Q</a:t>
              </a:r>
            </a:p>
            <a:p>
              <a:pPr eaLnBrk="0" hangingPunct="0">
                <a:spcBef>
                  <a:spcPct val="10000"/>
                </a:spcBef>
              </a:pPr>
              <a:endParaRPr lang="en-US" sz="1400" b="1" i="1"/>
            </a:p>
            <a:p>
              <a:pPr eaLnBrk="0" hangingPunct="0">
                <a:spcBef>
                  <a:spcPct val="10000"/>
                </a:spcBef>
              </a:pPr>
              <a:r>
                <a:rPr lang="en-US" sz="1400" b="1" i="1"/>
                <a:t>Q'</a:t>
              </a:r>
            </a:p>
          </p:txBody>
        </p:sp>
      </p:grpSp>
      <p:grpSp>
        <p:nvGrpSpPr>
          <p:cNvPr id="20" name="Group 15"/>
          <p:cNvGrpSpPr>
            <a:grpSpLocks/>
          </p:cNvGrpSpPr>
          <p:nvPr/>
        </p:nvGrpSpPr>
        <p:grpSpPr bwMode="auto">
          <a:xfrm>
            <a:off x="1485900" y="4343400"/>
            <a:ext cx="3505200" cy="1674813"/>
            <a:chOff x="3312" y="2208"/>
            <a:chExt cx="2208" cy="1055"/>
          </a:xfrm>
        </p:grpSpPr>
        <p:graphicFrame>
          <p:nvGraphicFramePr>
            <p:cNvPr id="21" name="Object 16"/>
            <p:cNvGraphicFramePr>
              <a:graphicFrameLocks noChangeAspect="1"/>
            </p:cNvGraphicFramePr>
            <p:nvPr/>
          </p:nvGraphicFramePr>
          <p:xfrm>
            <a:off x="3312" y="2211"/>
            <a:ext cx="2187" cy="105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Document" r:id="rId5" imgW="3177360" imgH="1528920" progId="Word.Document.8">
                    <p:embed/>
                  </p:oleObj>
                </mc:Choice>
                <mc:Fallback>
                  <p:oleObj name="Document" r:id="rId5" imgW="3177360" imgH="1528920" progId="Word.Document.8">
                    <p:embed/>
                    <p:pic>
                      <p:nvPicPr>
                        <p:cNvPr id="21" name="Object 1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312" y="2211"/>
                          <a:ext cx="2187" cy="1052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2" name="Line 17"/>
            <p:cNvSpPr>
              <a:spLocks noChangeShapeType="1"/>
            </p:cNvSpPr>
            <p:nvPr/>
          </p:nvSpPr>
          <p:spPr bwMode="auto">
            <a:xfrm>
              <a:off x="3408" y="2400"/>
              <a:ext cx="211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" name="Line 18"/>
            <p:cNvSpPr>
              <a:spLocks noChangeShapeType="1"/>
            </p:cNvSpPr>
            <p:nvPr/>
          </p:nvSpPr>
          <p:spPr bwMode="auto">
            <a:xfrm rot="5400000">
              <a:off x="3408" y="2688"/>
              <a:ext cx="96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4" name="Text Box 19"/>
          <p:cNvSpPr txBox="1">
            <a:spLocks noChangeArrowheads="1"/>
          </p:cNvSpPr>
          <p:nvPr/>
        </p:nvSpPr>
        <p:spPr bwMode="auto">
          <a:xfrm>
            <a:off x="5448300" y="4724400"/>
            <a:ext cx="24384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b="1" i="1" dirty="0">
                <a:solidFill>
                  <a:srgbClr val="0000CC"/>
                </a:solidFill>
              </a:rPr>
              <a:t>Q(t+1)</a:t>
            </a:r>
            <a:r>
              <a:rPr lang="en-US" b="1" dirty="0">
                <a:solidFill>
                  <a:srgbClr val="0000CC"/>
                </a:solidFill>
              </a:rPr>
              <a:t> = </a:t>
            </a:r>
            <a:r>
              <a:rPr lang="en-US" b="1" i="1" dirty="0">
                <a:solidFill>
                  <a:srgbClr val="0000CC"/>
                </a:solidFill>
              </a:rPr>
              <a:t>?</a:t>
            </a:r>
            <a:endParaRPr lang="en-US" b="1" dirty="0">
              <a:solidFill>
                <a:srgbClr val="0000CC"/>
              </a:solidFill>
            </a:endParaRPr>
          </a:p>
        </p:txBody>
      </p:sp>
      <p:sp>
        <p:nvSpPr>
          <p:cNvPr id="25" name="Text Box 22"/>
          <p:cNvSpPr txBox="1">
            <a:spLocks noChangeArrowheads="1"/>
          </p:cNvSpPr>
          <p:nvPr/>
        </p:nvSpPr>
        <p:spPr bwMode="auto">
          <a:xfrm>
            <a:off x="152400" y="6400800"/>
            <a:ext cx="304800" cy="201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4" tIns="9144" rIns="9144" bIns="9144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>
                <a:sym typeface="Wingdings 2" pitchFamily="18" charset="2"/>
              </a:rPr>
              <a:t></a:t>
            </a:r>
          </a:p>
        </p:txBody>
      </p:sp>
      <p:sp>
        <p:nvSpPr>
          <p:cNvPr id="26" name="Text Box 19"/>
          <p:cNvSpPr txBox="1">
            <a:spLocks noChangeArrowheads="1"/>
          </p:cNvSpPr>
          <p:nvPr/>
        </p:nvSpPr>
        <p:spPr bwMode="auto">
          <a:xfrm>
            <a:off x="6400800" y="4724400"/>
            <a:ext cx="1295400" cy="369332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b="1" i="1" dirty="0">
                <a:solidFill>
                  <a:srgbClr val="0000CC"/>
                </a:solidFill>
              </a:rPr>
              <a:t>S</a:t>
            </a:r>
            <a:r>
              <a:rPr lang="en-US" b="1" dirty="0">
                <a:solidFill>
                  <a:srgbClr val="0000CC"/>
                </a:solidFill>
              </a:rPr>
              <a:t> + </a:t>
            </a:r>
            <a:r>
              <a:rPr lang="en-US" b="1" i="1" dirty="0">
                <a:solidFill>
                  <a:srgbClr val="0000CC"/>
                </a:solidFill>
              </a:rPr>
              <a:t>R'</a:t>
            </a:r>
            <a:r>
              <a:rPr lang="en-US" b="1" i="1" dirty="0">
                <a:solidFill>
                  <a:srgbClr val="0000CC"/>
                </a:solidFill>
                <a:sym typeface="Symbol" pitchFamily="18" charset="2"/>
              </a:rPr>
              <a:t>∙</a:t>
            </a:r>
            <a:r>
              <a:rPr lang="en-US" b="1" i="1" dirty="0">
                <a:solidFill>
                  <a:srgbClr val="0000CC"/>
                </a:solidFill>
              </a:rPr>
              <a:t>Q</a:t>
            </a:r>
            <a:endParaRPr lang="en-US" b="1" dirty="0">
              <a:solidFill>
                <a:srgbClr val="0000CC"/>
              </a:solidFill>
            </a:endParaRPr>
          </a:p>
        </p:txBody>
      </p:sp>
      <p:sp>
        <p:nvSpPr>
          <p:cNvPr id="27" name="Text Box 19"/>
          <p:cNvSpPr txBox="1">
            <a:spLocks noChangeArrowheads="1"/>
          </p:cNvSpPr>
          <p:nvPr/>
        </p:nvSpPr>
        <p:spPr bwMode="auto">
          <a:xfrm>
            <a:off x="5486400" y="5181600"/>
            <a:ext cx="1143000" cy="369332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>
              <a:spcBef>
                <a:spcPct val="20000"/>
              </a:spcBef>
            </a:pPr>
            <a:r>
              <a:rPr lang="en-US" b="1" i="1" dirty="0">
                <a:solidFill>
                  <a:srgbClr val="0000CC"/>
                </a:solidFill>
              </a:rPr>
              <a:t>S</a:t>
            </a:r>
            <a:r>
              <a:rPr lang="en-US" b="1" i="1" dirty="0">
                <a:solidFill>
                  <a:srgbClr val="0000CC"/>
                </a:solidFill>
                <a:sym typeface="Symbol" pitchFamily="18" charset="2"/>
              </a:rPr>
              <a:t>∙</a:t>
            </a:r>
            <a:r>
              <a:rPr lang="en-US" b="1" i="1" dirty="0">
                <a:solidFill>
                  <a:srgbClr val="0000CC"/>
                </a:solidFill>
              </a:rPr>
              <a:t>R</a:t>
            </a:r>
            <a:r>
              <a:rPr lang="en-US" b="1" dirty="0">
                <a:solidFill>
                  <a:srgbClr val="0000CC"/>
                </a:solidFill>
              </a:rPr>
              <a:t> = 0</a:t>
            </a:r>
          </a:p>
        </p:txBody>
      </p:sp>
    </p:spTree>
    <p:extLst>
      <p:ext uri="{BB962C8B-B14F-4D97-AF65-F5344CB8AC3E}">
        <p14:creationId xmlns:p14="http://schemas.microsoft.com/office/powerpoint/2010/main" val="3783678976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/>
      <p:bldP spid="26" grpId="0" animBg="1"/>
      <p:bldP spid="27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418641" y="524656"/>
            <a:ext cx="8574887" cy="644577"/>
          </a:xfrm>
        </p:spPr>
        <p:txBody>
          <a:bodyPr>
            <a:normAutofit/>
          </a:bodyPr>
          <a:lstStyle/>
          <a:p>
            <a:pPr marL="1976438" indent="-1976438"/>
            <a:r>
              <a:rPr lang="en-GB" sz="3600" dirty="0">
                <a:solidFill>
                  <a:srgbClr val="0000FF"/>
                </a:solidFill>
              </a:rPr>
              <a:t>3.1 Active-Low </a:t>
            </a:r>
            <a:r>
              <a:rPr lang="en-GB" sz="3600" i="1" dirty="0">
                <a:solidFill>
                  <a:srgbClr val="0000FF"/>
                </a:solidFill>
              </a:rPr>
              <a:t>S-R</a:t>
            </a:r>
            <a:r>
              <a:rPr lang="en-GB" sz="3600" dirty="0">
                <a:solidFill>
                  <a:srgbClr val="0000FF"/>
                </a:solidFill>
              </a:rPr>
              <a:t> Latch</a:t>
            </a:r>
          </a:p>
        </p:txBody>
      </p:sp>
      <p:sp>
        <p:nvSpPr>
          <p:cNvPr id="14340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#19: Sequential Logic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12</a:t>
            </a:fld>
            <a:endParaRPr dirty="0"/>
          </a:p>
        </p:txBody>
      </p:sp>
      <p:sp>
        <p:nvSpPr>
          <p:cNvPr id="12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57" name="Rectangle 3"/>
          <p:cNvSpPr txBox="1">
            <a:spLocks noChangeArrowheads="1"/>
          </p:cNvSpPr>
          <p:nvPr/>
        </p:nvSpPr>
        <p:spPr>
          <a:xfrm>
            <a:off x="457200" y="1143000"/>
            <a:ext cx="8229600" cy="1752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74638" indent="-274638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sz="1800" dirty="0"/>
              <a:t>(You may skip this slide.)</a:t>
            </a:r>
          </a:p>
          <a:p>
            <a:pPr marL="274638" indent="-274638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sz="1800" dirty="0"/>
              <a:t>What we have seen is </a:t>
            </a:r>
            <a:r>
              <a:rPr lang="en-US" sz="1800" dirty="0">
                <a:solidFill>
                  <a:srgbClr val="0000CC"/>
                </a:solidFill>
              </a:rPr>
              <a:t>active-high input </a:t>
            </a:r>
            <a:r>
              <a:rPr lang="en-US" sz="1800" i="1" dirty="0"/>
              <a:t>S-R</a:t>
            </a:r>
            <a:r>
              <a:rPr lang="en-US" sz="1800" dirty="0"/>
              <a:t> latch. </a:t>
            </a:r>
          </a:p>
          <a:p>
            <a:pPr marL="274638" indent="-274638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sz="1800" dirty="0"/>
              <a:t>There are </a:t>
            </a:r>
            <a:r>
              <a:rPr lang="en-US" sz="1800" dirty="0">
                <a:solidFill>
                  <a:srgbClr val="0000CC"/>
                </a:solidFill>
              </a:rPr>
              <a:t>active-low input</a:t>
            </a:r>
            <a:r>
              <a:rPr lang="en-US" sz="1800" dirty="0"/>
              <a:t> </a:t>
            </a:r>
            <a:r>
              <a:rPr lang="en-US" sz="1800" i="1" dirty="0"/>
              <a:t>S-R</a:t>
            </a:r>
            <a:r>
              <a:rPr lang="en-US" sz="1800" dirty="0"/>
              <a:t> latches, where NAND gates are used instead. See diagram on the left below.</a:t>
            </a:r>
          </a:p>
        </p:txBody>
      </p:sp>
      <p:grpSp>
        <p:nvGrpSpPr>
          <p:cNvPr id="58" name="Group 99"/>
          <p:cNvGrpSpPr>
            <a:grpSpLocks/>
          </p:cNvGrpSpPr>
          <p:nvPr/>
        </p:nvGrpSpPr>
        <p:grpSpPr bwMode="auto">
          <a:xfrm>
            <a:off x="1371600" y="2438400"/>
            <a:ext cx="2403475" cy="1368425"/>
            <a:chOff x="2016" y="2544"/>
            <a:chExt cx="1514" cy="862"/>
          </a:xfrm>
        </p:grpSpPr>
        <p:sp>
          <p:nvSpPr>
            <p:cNvPr id="65" name="Line 13"/>
            <p:cNvSpPr>
              <a:spLocks noChangeShapeType="1"/>
            </p:cNvSpPr>
            <p:nvPr/>
          </p:nvSpPr>
          <p:spPr bwMode="auto">
            <a:xfrm>
              <a:off x="2217" y="2663"/>
              <a:ext cx="336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1" name="Line 14"/>
            <p:cNvSpPr>
              <a:spLocks noChangeShapeType="1"/>
            </p:cNvSpPr>
            <p:nvPr/>
          </p:nvSpPr>
          <p:spPr bwMode="auto">
            <a:xfrm>
              <a:off x="2217" y="3287"/>
              <a:ext cx="336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" name="Line 15"/>
            <p:cNvSpPr>
              <a:spLocks noChangeShapeType="1"/>
            </p:cNvSpPr>
            <p:nvPr/>
          </p:nvSpPr>
          <p:spPr bwMode="auto">
            <a:xfrm>
              <a:off x="2409" y="2807"/>
              <a:ext cx="144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" name="Line 16"/>
            <p:cNvSpPr>
              <a:spLocks noChangeShapeType="1"/>
            </p:cNvSpPr>
            <p:nvPr/>
          </p:nvSpPr>
          <p:spPr bwMode="auto">
            <a:xfrm>
              <a:off x="2409" y="3143"/>
              <a:ext cx="144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4" name="Line 17"/>
            <p:cNvSpPr>
              <a:spLocks noChangeShapeType="1"/>
            </p:cNvSpPr>
            <p:nvPr/>
          </p:nvSpPr>
          <p:spPr bwMode="auto">
            <a:xfrm rot="5400000">
              <a:off x="2361" y="2855"/>
              <a:ext cx="96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5" name="Line 18"/>
            <p:cNvSpPr>
              <a:spLocks noChangeShapeType="1"/>
            </p:cNvSpPr>
            <p:nvPr/>
          </p:nvSpPr>
          <p:spPr bwMode="auto">
            <a:xfrm rot="5400000">
              <a:off x="2361" y="3095"/>
              <a:ext cx="96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6" name="Line 19"/>
            <p:cNvSpPr>
              <a:spLocks noChangeShapeType="1"/>
            </p:cNvSpPr>
            <p:nvPr/>
          </p:nvSpPr>
          <p:spPr bwMode="auto">
            <a:xfrm>
              <a:off x="2908" y="2732"/>
              <a:ext cx="336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7" name="Line 20"/>
            <p:cNvSpPr>
              <a:spLocks noChangeShapeType="1"/>
            </p:cNvSpPr>
            <p:nvPr/>
          </p:nvSpPr>
          <p:spPr bwMode="auto">
            <a:xfrm>
              <a:off x="2928" y="3217"/>
              <a:ext cx="336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8" name="Line 21"/>
            <p:cNvSpPr>
              <a:spLocks noChangeShapeType="1"/>
            </p:cNvSpPr>
            <p:nvPr/>
          </p:nvSpPr>
          <p:spPr bwMode="auto">
            <a:xfrm rot="5400000">
              <a:off x="2963" y="3152"/>
              <a:ext cx="146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" name="Line 22"/>
            <p:cNvSpPr>
              <a:spLocks noChangeShapeType="1"/>
            </p:cNvSpPr>
            <p:nvPr/>
          </p:nvSpPr>
          <p:spPr bwMode="auto">
            <a:xfrm rot="5400000">
              <a:off x="2975" y="2807"/>
              <a:ext cx="139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" name="Line 31"/>
            <p:cNvSpPr>
              <a:spLocks noChangeShapeType="1"/>
            </p:cNvSpPr>
            <p:nvPr/>
          </p:nvSpPr>
          <p:spPr bwMode="auto">
            <a:xfrm>
              <a:off x="2404" y="2900"/>
              <a:ext cx="633" cy="18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1" name="Line 32"/>
            <p:cNvSpPr>
              <a:spLocks noChangeShapeType="1"/>
            </p:cNvSpPr>
            <p:nvPr/>
          </p:nvSpPr>
          <p:spPr bwMode="auto">
            <a:xfrm flipH="1">
              <a:off x="2405" y="2873"/>
              <a:ext cx="633" cy="18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2" name="Oval 33"/>
            <p:cNvSpPr>
              <a:spLocks noChangeArrowheads="1"/>
            </p:cNvSpPr>
            <p:nvPr/>
          </p:nvSpPr>
          <p:spPr bwMode="auto">
            <a:xfrm>
              <a:off x="3005" y="3195"/>
              <a:ext cx="58" cy="47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" name="Oval 34"/>
            <p:cNvSpPr>
              <a:spLocks noChangeArrowheads="1"/>
            </p:cNvSpPr>
            <p:nvPr/>
          </p:nvSpPr>
          <p:spPr bwMode="auto">
            <a:xfrm>
              <a:off x="3008" y="2712"/>
              <a:ext cx="58" cy="47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4" name="Text Box 35"/>
            <p:cNvSpPr txBox="1">
              <a:spLocks noChangeArrowheads="1"/>
            </p:cNvSpPr>
            <p:nvPr/>
          </p:nvSpPr>
          <p:spPr bwMode="auto">
            <a:xfrm>
              <a:off x="2016" y="2544"/>
              <a:ext cx="21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GB" i="1"/>
                <a:t>S</a:t>
              </a:r>
              <a:endParaRPr lang="en-GB"/>
            </a:p>
          </p:txBody>
        </p:sp>
        <p:sp>
          <p:nvSpPr>
            <p:cNvPr id="125" name="Text Box 36"/>
            <p:cNvSpPr txBox="1">
              <a:spLocks noChangeArrowheads="1"/>
            </p:cNvSpPr>
            <p:nvPr/>
          </p:nvSpPr>
          <p:spPr bwMode="auto">
            <a:xfrm>
              <a:off x="2025" y="3175"/>
              <a:ext cx="21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GB" i="1"/>
                <a:t>R</a:t>
              </a:r>
              <a:endParaRPr lang="en-GB"/>
            </a:p>
          </p:txBody>
        </p:sp>
        <p:sp>
          <p:nvSpPr>
            <p:cNvPr id="126" name="Text Box 37"/>
            <p:cNvSpPr txBox="1">
              <a:spLocks noChangeArrowheads="1"/>
            </p:cNvSpPr>
            <p:nvPr/>
          </p:nvSpPr>
          <p:spPr bwMode="auto">
            <a:xfrm>
              <a:off x="3263" y="2620"/>
              <a:ext cx="267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GB" i="1"/>
                <a:t>Q</a:t>
              </a:r>
              <a:endParaRPr lang="en-GB"/>
            </a:p>
          </p:txBody>
        </p:sp>
        <p:sp>
          <p:nvSpPr>
            <p:cNvPr id="127" name="Text Box 38"/>
            <p:cNvSpPr txBox="1">
              <a:spLocks noChangeArrowheads="1"/>
            </p:cNvSpPr>
            <p:nvPr/>
          </p:nvSpPr>
          <p:spPr bwMode="auto">
            <a:xfrm>
              <a:off x="3250" y="3092"/>
              <a:ext cx="267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GB" i="1"/>
                <a:t>Q'</a:t>
              </a:r>
              <a:endParaRPr lang="en-GB"/>
            </a:p>
          </p:txBody>
        </p:sp>
        <p:grpSp>
          <p:nvGrpSpPr>
            <p:cNvPr id="128" name="Group 93"/>
            <p:cNvGrpSpPr>
              <a:grpSpLocks/>
            </p:cNvGrpSpPr>
            <p:nvPr/>
          </p:nvGrpSpPr>
          <p:grpSpPr bwMode="auto">
            <a:xfrm>
              <a:off x="2533" y="2619"/>
              <a:ext cx="392" cy="228"/>
              <a:chOff x="4286" y="1968"/>
              <a:chExt cx="392" cy="228"/>
            </a:xfrm>
          </p:grpSpPr>
          <p:sp>
            <p:nvSpPr>
              <p:cNvPr id="132" name="Oval 94"/>
              <p:cNvSpPr>
                <a:spLocks noChangeArrowheads="1"/>
              </p:cNvSpPr>
              <p:nvPr/>
            </p:nvSpPr>
            <p:spPr bwMode="auto">
              <a:xfrm>
                <a:off x="4600" y="2038"/>
                <a:ext cx="78" cy="77"/>
              </a:xfrm>
              <a:prstGeom prst="ellipse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3" name="AutoShape 95"/>
              <p:cNvSpPr>
                <a:spLocks noChangeArrowheads="1"/>
              </p:cNvSpPr>
              <p:nvPr/>
            </p:nvSpPr>
            <p:spPr bwMode="auto">
              <a:xfrm>
                <a:off x="4286" y="1968"/>
                <a:ext cx="299" cy="228"/>
              </a:xfrm>
              <a:prstGeom prst="flowChartDelay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29" name="Group 96"/>
            <p:cNvGrpSpPr>
              <a:grpSpLocks/>
            </p:cNvGrpSpPr>
            <p:nvPr/>
          </p:nvGrpSpPr>
          <p:grpSpPr bwMode="auto">
            <a:xfrm>
              <a:off x="2544" y="3106"/>
              <a:ext cx="392" cy="228"/>
              <a:chOff x="4286" y="1968"/>
              <a:chExt cx="392" cy="228"/>
            </a:xfrm>
          </p:grpSpPr>
          <p:sp>
            <p:nvSpPr>
              <p:cNvPr id="130" name="Oval 97"/>
              <p:cNvSpPr>
                <a:spLocks noChangeArrowheads="1"/>
              </p:cNvSpPr>
              <p:nvPr/>
            </p:nvSpPr>
            <p:spPr bwMode="auto">
              <a:xfrm>
                <a:off x="4600" y="2038"/>
                <a:ext cx="78" cy="77"/>
              </a:xfrm>
              <a:prstGeom prst="ellipse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1" name="AutoShape 98"/>
              <p:cNvSpPr>
                <a:spLocks noChangeArrowheads="1"/>
              </p:cNvSpPr>
              <p:nvPr/>
            </p:nvSpPr>
            <p:spPr bwMode="auto">
              <a:xfrm>
                <a:off x="4286" y="1968"/>
                <a:ext cx="299" cy="228"/>
              </a:xfrm>
              <a:prstGeom prst="flowChartDelay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134" name="Rectangle 100"/>
          <p:cNvSpPr>
            <a:spLocks noChangeArrowheads="1"/>
          </p:cNvSpPr>
          <p:nvPr/>
        </p:nvSpPr>
        <p:spPr bwMode="auto">
          <a:xfrm>
            <a:off x="457200" y="3733800"/>
            <a:ext cx="8229600" cy="266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4638" indent="-274638">
              <a:spcBef>
                <a:spcPct val="20000"/>
              </a:spcBef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In this case, </a:t>
            </a:r>
          </a:p>
          <a:p>
            <a:pPr marL="625475" lvl="1" indent="-280988">
              <a:spcBef>
                <a:spcPct val="20000"/>
              </a:spcBef>
              <a:buClr>
                <a:schemeClr val="bg1">
                  <a:lumMod val="65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sz="1600" dirty="0"/>
              <a:t>when </a:t>
            </a:r>
            <a:r>
              <a:rPr lang="en-US" sz="1600" i="1" dirty="0"/>
              <a:t>R</a:t>
            </a:r>
            <a:r>
              <a:rPr lang="en-US" sz="1600" dirty="0"/>
              <a:t>=0 and </a:t>
            </a:r>
            <a:r>
              <a:rPr lang="en-US" sz="1600" i="1" dirty="0"/>
              <a:t>S</a:t>
            </a:r>
            <a:r>
              <a:rPr lang="en-US" sz="1600" dirty="0"/>
              <a:t>=1, the latch is reset (i.e. Q becomes 0)</a:t>
            </a:r>
          </a:p>
          <a:p>
            <a:pPr marL="625475" lvl="1" indent="-280988">
              <a:spcBef>
                <a:spcPct val="20000"/>
              </a:spcBef>
              <a:buClr>
                <a:schemeClr val="bg1">
                  <a:lumMod val="65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sz="1600" dirty="0"/>
              <a:t>when </a:t>
            </a:r>
            <a:r>
              <a:rPr lang="en-US" sz="1600" i="1" dirty="0"/>
              <a:t>R</a:t>
            </a:r>
            <a:r>
              <a:rPr lang="en-US" sz="1600" dirty="0"/>
              <a:t>=1 and </a:t>
            </a:r>
            <a:r>
              <a:rPr lang="en-US" sz="1600" i="1" dirty="0"/>
              <a:t>S</a:t>
            </a:r>
            <a:r>
              <a:rPr lang="en-US" sz="1600" dirty="0"/>
              <a:t>=0, the latch is set (i.e. Q becomes 1)</a:t>
            </a:r>
          </a:p>
          <a:p>
            <a:pPr marL="625475" lvl="1" indent="-280988">
              <a:spcBef>
                <a:spcPct val="20000"/>
              </a:spcBef>
              <a:buClr>
                <a:schemeClr val="bg1">
                  <a:lumMod val="65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sz="1600" dirty="0"/>
              <a:t>when </a:t>
            </a:r>
            <a:r>
              <a:rPr lang="en-US" sz="1600" i="1" dirty="0"/>
              <a:t>S</a:t>
            </a:r>
            <a:r>
              <a:rPr lang="en-US" sz="1600" dirty="0"/>
              <a:t>=</a:t>
            </a:r>
            <a:r>
              <a:rPr lang="en-US" sz="1600" i="1" dirty="0"/>
              <a:t>R</a:t>
            </a:r>
            <a:r>
              <a:rPr lang="en-US" sz="1600" dirty="0"/>
              <a:t>=1, it is a no-change command.</a:t>
            </a:r>
          </a:p>
          <a:p>
            <a:pPr marL="625475" lvl="1" indent="-280988">
              <a:spcBef>
                <a:spcPct val="20000"/>
              </a:spcBef>
              <a:buClr>
                <a:schemeClr val="bg1">
                  <a:lumMod val="65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sz="1600" dirty="0"/>
              <a:t>when </a:t>
            </a:r>
            <a:r>
              <a:rPr lang="en-US" sz="1600" i="1" dirty="0"/>
              <a:t>S</a:t>
            </a:r>
            <a:r>
              <a:rPr lang="en-US" sz="1600" dirty="0"/>
              <a:t>=</a:t>
            </a:r>
            <a:r>
              <a:rPr lang="en-US" sz="1600" i="1" dirty="0"/>
              <a:t>R</a:t>
            </a:r>
            <a:r>
              <a:rPr lang="en-US" sz="1600" dirty="0"/>
              <a:t>=0, it is an invalid command.</a:t>
            </a:r>
          </a:p>
          <a:p>
            <a:pPr marL="274638" indent="-274638">
              <a:spcBef>
                <a:spcPct val="20000"/>
              </a:spcBef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Sometimes, we use the alternative gate diagram for the NAND gate. See diagram on the right above. (This appears in more complex latches/flip-flops in the later slides.)</a:t>
            </a:r>
          </a:p>
        </p:txBody>
      </p:sp>
      <p:grpSp>
        <p:nvGrpSpPr>
          <p:cNvPr id="135" name="Group 126"/>
          <p:cNvGrpSpPr>
            <a:grpSpLocks/>
          </p:cNvGrpSpPr>
          <p:nvPr/>
        </p:nvGrpSpPr>
        <p:grpSpPr bwMode="auto">
          <a:xfrm>
            <a:off x="4495800" y="2438400"/>
            <a:ext cx="2403475" cy="1368425"/>
            <a:chOff x="2928" y="1536"/>
            <a:chExt cx="1514" cy="862"/>
          </a:xfrm>
        </p:grpSpPr>
        <p:grpSp>
          <p:nvGrpSpPr>
            <p:cNvPr id="136" name="Group 57"/>
            <p:cNvGrpSpPr>
              <a:grpSpLocks/>
            </p:cNvGrpSpPr>
            <p:nvPr/>
          </p:nvGrpSpPr>
          <p:grpSpPr bwMode="auto">
            <a:xfrm>
              <a:off x="3456" y="1599"/>
              <a:ext cx="369" cy="240"/>
              <a:chOff x="1872" y="3824"/>
              <a:chExt cx="369" cy="240"/>
            </a:xfrm>
          </p:grpSpPr>
          <p:sp>
            <p:nvSpPr>
              <p:cNvPr id="163" name="Freeform 58"/>
              <p:cNvSpPr>
                <a:spLocks/>
              </p:cNvSpPr>
              <p:nvPr/>
            </p:nvSpPr>
            <p:spPr bwMode="auto">
              <a:xfrm>
                <a:off x="1935" y="3824"/>
                <a:ext cx="44" cy="240"/>
              </a:xfrm>
              <a:custGeom>
                <a:avLst/>
                <a:gdLst>
                  <a:gd name="T0" fmla="*/ 0 w 288"/>
                  <a:gd name="T1" fmla="*/ 0 h 864"/>
                  <a:gd name="T2" fmla="*/ 0 w 288"/>
                  <a:gd name="T3" fmla="*/ 0 h 864"/>
                  <a:gd name="T4" fmla="*/ 0 w 288"/>
                  <a:gd name="T5" fmla="*/ 0 h 864"/>
                  <a:gd name="T6" fmla="*/ 0 60000 65536"/>
                  <a:gd name="T7" fmla="*/ 0 60000 65536"/>
                  <a:gd name="T8" fmla="*/ 0 60000 65536"/>
                  <a:gd name="T9" fmla="*/ 0 w 288"/>
                  <a:gd name="T10" fmla="*/ 0 h 864"/>
                  <a:gd name="T11" fmla="*/ 288 w 288"/>
                  <a:gd name="T12" fmla="*/ 864 h 86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88" h="864">
                    <a:moveTo>
                      <a:pt x="0" y="0"/>
                    </a:moveTo>
                    <a:cubicBezTo>
                      <a:pt x="144" y="144"/>
                      <a:pt x="288" y="288"/>
                      <a:pt x="288" y="432"/>
                    </a:cubicBezTo>
                    <a:cubicBezTo>
                      <a:pt x="288" y="576"/>
                      <a:pt x="48" y="792"/>
                      <a:pt x="0" y="864"/>
                    </a:cubicBezTo>
                  </a:path>
                </a:pathLst>
              </a:custGeom>
              <a:noFill/>
              <a:ln w="254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4" name="Line 59"/>
              <p:cNvSpPr>
                <a:spLocks noChangeShapeType="1"/>
              </p:cNvSpPr>
              <p:nvPr/>
            </p:nvSpPr>
            <p:spPr bwMode="auto">
              <a:xfrm>
                <a:off x="1935" y="3824"/>
                <a:ext cx="109" cy="0"/>
              </a:xfrm>
              <a:prstGeom prst="line">
                <a:avLst/>
              </a:prstGeom>
              <a:noFill/>
              <a:ln w="254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5" name="Line 60"/>
              <p:cNvSpPr>
                <a:spLocks noChangeShapeType="1"/>
              </p:cNvSpPr>
              <p:nvPr/>
            </p:nvSpPr>
            <p:spPr bwMode="auto">
              <a:xfrm>
                <a:off x="1935" y="4064"/>
                <a:ext cx="109" cy="0"/>
              </a:xfrm>
              <a:prstGeom prst="line">
                <a:avLst/>
              </a:prstGeom>
              <a:noFill/>
              <a:ln w="254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6" name="Freeform 61"/>
              <p:cNvSpPr>
                <a:spLocks/>
              </p:cNvSpPr>
              <p:nvPr/>
            </p:nvSpPr>
            <p:spPr bwMode="auto">
              <a:xfrm>
                <a:off x="2044" y="3824"/>
                <a:ext cx="197" cy="131"/>
              </a:xfrm>
              <a:custGeom>
                <a:avLst/>
                <a:gdLst>
                  <a:gd name="T0" fmla="*/ 0 w 576"/>
                  <a:gd name="T1" fmla="*/ 0 h 432"/>
                  <a:gd name="T2" fmla="*/ 1 w 576"/>
                  <a:gd name="T3" fmla="*/ 0 h 432"/>
                  <a:gd name="T4" fmla="*/ 1 w 576"/>
                  <a:gd name="T5" fmla="*/ 0 h 432"/>
                  <a:gd name="T6" fmla="*/ 0 60000 65536"/>
                  <a:gd name="T7" fmla="*/ 0 60000 65536"/>
                  <a:gd name="T8" fmla="*/ 0 60000 65536"/>
                  <a:gd name="T9" fmla="*/ 0 w 576"/>
                  <a:gd name="T10" fmla="*/ 0 h 432"/>
                  <a:gd name="T11" fmla="*/ 576 w 576"/>
                  <a:gd name="T12" fmla="*/ 432 h 432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576" h="432">
                    <a:moveTo>
                      <a:pt x="0" y="0"/>
                    </a:moveTo>
                    <a:cubicBezTo>
                      <a:pt x="168" y="36"/>
                      <a:pt x="336" y="72"/>
                      <a:pt x="432" y="144"/>
                    </a:cubicBezTo>
                    <a:cubicBezTo>
                      <a:pt x="528" y="216"/>
                      <a:pt x="552" y="324"/>
                      <a:pt x="576" y="432"/>
                    </a:cubicBezTo>
                  </a:path>
                </a:pathLst>
              </a:custGeom>
              <a:noFill/>
              <a:ln w="254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7" name="Freeform 62"/>
              <p:cNvSpPr>
                <a:spLocks/>
              </p:cNvSpPr>
              <p:nvPr/>
            </p:nvSpPr>
            <p:spPr bwMode="auto">
              <a:xfrm flipV="1">
                <a:off x="2044" y="3933"/>
                <a:ext cx="197" cy="131"/>
              </a:xfrm>
              <a:custGeom>
                <a:avLst/>
                <a:gdLst>
                  <a:gd name="T0" fmla="*/ 0 w 576"/>
                  <a:gd name="T1" fmla="*/ 0 h 432"/>
                  <a:gd name="T2" fmla="*/ 1 w 576"/>
                  <a:gd name="T3" fmla="*/ 0 h 432"/>
                  <a:gd name="T4" fmla="*/ 1 w 576"/>
                  <a:gd name="T5" fmla="*/ 0 h 432"/>
                  <a:gd name="T6" fmla="*/ 0 60000 65536"/>
                  <a:gd name="T7" fmla="*/ 0 60000 65536"/>
                  <a:gd name="T8" fmla="*/ 0 60000 65536"/>
                  <a:gd name="T9" fmla="*/ 0 w 576"/>
                  <a:gd name="T10" fmla="*/ 0 h 432"/>
                  <a:gd name="T11" fmla="*/ 576 w 576"/>
                  <a:gd name="T12" fmla="*/ 432 h 432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576" h="432">
                    <a:moveTo>
                      <a:pt x="0" y="0"/>
                    </a:moveTo>
                    <a:cubicBezTo>
                      <a:pt x="168" y="36"/>
                      <a:pt x="336" y="72"/>
                      <a:pt x="432" y="144"/>
                    </a:cubicBezTo>
                    <a:cubicBezTo>
                      <a:pt x="528" y="216"/>
                      <a:pt x="552" y="324"/>
                      <a:pt x="576" y="432"/>
                    </a:cubicBezTo>
                  </a:path>
                </a:pathLst>
              </a:custGeom>
              <a:noFill/>
              <a:ln w="254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8" name="Oval 63"/>
              <p:cNvSpPr>
                <a:spLocks noChangeArrowheads="1"/>
              </p:cNvSpPr>
              <p:nvPr/>
            </p:nvSpPr>
            <p:spPr bwMode="auto">
              <a:xfrm>
                <a:off x="1872" y="3840"/>
                <a:ext cx="78" cy="77"/>
              </a:xfrm>
              <a:prstGeom prst="ellips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9" name="Oval 64"/>
              <p:cNvSpPr>
                <a:spLocks noChangeArrowheads="1"/>
              </p:cNvSpPr>
              <p:nvPr/>
            </p:nvSpPr>
            <p:spPr bwMode="auto">
              <a:xfrm>
                <a:off x="1872" y="3984"/>
                <a:ext cx="78" cy="77"/>
              </a:xfrm>
              <a:prstGeom prst="ellips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37" name="Group 65"/>
            <p:cNvGrpSpPr>
              <a:grpSpLocks/>
            </p:cNvGrpSpPr>
            <p:nvPr/>
          </p:nvGrpSpPr>
          <p:grpSpPr bwMode="auto">
            <a:xfrm>
              <a:off x="3473" y="2085"/>
              <a:ext cx="369" cy="240"/>
              <a:chOff x="1872" y="3824"/>
              <a:chExt cx="369" cy="240"/>
            </a:xfrm>
          </p:grpSpPr>
          <p:sp>
            <p:nvSpPr>
              <p:cNvPr id="156" name="Freeform 66"/>
              <p:cNvSpPr>
                <a:spLocks/>
              </p:cNvSpPr>
              <p:nvPr/>
            </p:nvSpPr>
            <p:spPr bwMode="auto">
              <a:xfrm>
                <a:off x="1935" y="3824"/>
                <a:ext cx="44" cy="240"/>
              </a:xfrm>
              <a:custGeom>
                <a:avLst/>
                <a:gdLst>
                  <a:gd name="T0" fmla="*/ 0 w 288"/>
                  <a:gd name="T1" fmla="*/ 0 h 864"/>
                  <a:gd name="T2" fmla="*/ 0 w 288"/>
                  <a:gd name="T3" fmla="*/ 0 h 864"/>
                  <a:gd name="T4" fmla="*/ 0 w 288"/>
                  <a:gd name="T5" fmla="*/ 0 h 864"/>
                  <a:gd name="T6" fmla="*/ 0 60000 65536"/>
                  <a:gd name="T7" fmla="*/ 0 60000 65536"/>
                  <a:gd name="T8" fmla="*/ 0 60000 65536"/>
                  <a:gd name="T9" fmla="*/ 0 w 288"/>
                  <a:gd name="T10" fmla="*/ 0 h 864"/>
                  <a:gd name="T11" fmla="*/ 288 w 288"/>
                  <a:gd name="T12" fmla="*/ 864 h 86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88" h="864">
                    <a:moveTo>
                      <a:pt x="0" y="0"/>
                    </a:moveTo>
                    <a:cubicBezTo>
                      <a:pt x="144" y="144"/>
                      <a:pt x="288" y="288"/>
                      <a:pt x="288" y="432"/>
                    </a:cubicBezTo>
                    <a:cubicBezTo>
                      <a:pt x="288" y="576"/>
                      <a:pt x="48" y="792"/>
                      <a:pt x="0" y="864"/>
                    </a:cubicBezTo>
                  </a:path>
                </a:pathLst>
              </a:custGeom>
              <a:noFill/>
              <a:ln w="254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7" name="Line 67"/>
              <p:cNvSpPr>
                <a:spLocks noChangeShapeType="1"/>
              </p:cNvSpPr>
              <p:nvPr/>
            </p:nvSpPr>
            <p:spPr bwMode="auto">
              <a:xfrm>
                <a:off x="1935" y="3824"/>
                <a:ext cx="109" cy="0"/>
              </a:xfrm>
              <a:prstGeom prst="line">
                <a:avLst/>
              </a:prstGeom>
              <a:noFill/>
              <a:ln w="254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8" name="Line 68"/>
              <p:cNvSpPr>
                <a:spLocks noChangeShapeType="1"/>
              </p:cNvSpPr>
              <p:nvPr/>
            </p:nvSpPr>
            <p:spPr bwMode="auto">
              <a:xfrm>
                <a:off x="1935" y="4064"/>
                <a:ext cx="109" cy="0"/>
              </a:xfrm>
              <a:prstGeom prst="line">
                <a:avLst/>
              </a:prstGeom>
              <a:noFill/>
              <a:ln w="254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9" name="Freeform 69"/>
              <p:cNvSpPr>
                <a:spLocks/>
              </p:cNvSpPr>
              <p:nvPr/>
            </p:nvSpPr>
            <p:spPr bwMode="auto">
              <a:xfrm>
                <a:off x="2044" y="3824"/>
                <a:ext cx="197" cy="131"/>
              </a:xfrm>
              <a:custGeom>
                <a:avLst/>
                <a:gdLst>
                  <a:gd name="T0" fmla="*/ 0 w 576"/>
                  <a:gd name="T1" fmla="*/ 0 h 432"/>
                  <a:gd name="T2" fmla="*/ 1 w 576"/>
                  <a:gd name="T3" fmla="*/ 0 h 432"/>
                  <a:gd name="T4" fmla="*/ 1 w 576"/>
                  <a:gd name="T5" fmla="*/ 0 h 432"/>
                  <a:gd name="T6" fmla="*/ 0 60000 65536"/>
                  <a:gd name="T7" fmla="*/ 0 60000 65536"/>
                  <a:gd name="T8" fmla="*/ 0 60000 65536"/>
                  <a:gd name="T9" fmla="*/ 0 w 576"/>
                  <a:gd name="T10" fmla="*/ 0 h 432"/>
                  <a:gd name="T11" fmla="*/ 576 w 576"/>
                  <a:gd name="T12" fmla="*/ 432 h 432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576" h="432">
                    <a:moveTo>
                      <a:pt x="0" y="0"/>
                    </a:moveTo>
                    <a:cubicBezTo>
                      <a:pt x="168" y="36"/>
                      <a:pt x="336" y="72"/>
                      <a:pt x="432" y="144"/>
                    </a:cubicBezTo>
                    <a:cubicBezTo>
                      <a:pt x="528" y="216"/>
                      <a:pt x="552" y="324"/>
                      <a:pt x="576" y="432"/>
                    </a:cubicBezTo>
                  </a:path>
                </a:pathLst>
              </a:custGeom>
              <a:noFill/>
              <a:ln w="254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0" name="Freeform 70"/>
              <p:cNvSpPr>
                <a:spLocks/>
              </p:cNvSpPr>
              <p:nvPr/>
            </p:nvSpPr>
            <p:spPr bwMode="auto">
              <a:xfrm flipV="1">
                <a:off x="2044" y="3933"/>
                <a:ext cx="197" cy="131"/>
              </a:xfrm>
              <a:custGeom>
                <a:avLst/>
                <a:gdLst>
                  <a:gd name="T0" fmla="*/ 0 w 576"/>
                  <a:gd name="T1" fmla="*/ 0 h 432"/>
                  <a:gd name="T2" fmla="*/ 1 w 576"/>
                  <a:gd name="T3" fmla="*/ 0 h 432"/>
                  <a:gd name="T4" fmla="*/ 1 w 576"/>
                  <a:gd name="T5" fmla="*/ 0 h 432"/>
                  <a:gd name="T6" fmla="*/ 0 60000 65536"/>
                  <a:gd name="T7" fmla="*/ 0 60000 65536"/>
                  <a:gd name="T8" fmla="*/ 0 60000 65536"/>
                  <a:gd name="T9" fmla="*/ 0 w 576"/>
                  <a:gd name="T10" fmla="*/ 0 h 432"/>
                  <a:gd name="T11" fmla="*/ 576 w 576"/>
                  <a:gd name="T12" fmla="*/ 432 h 432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576" h="432">
                    <a:moveTo>
                      <a:pt x="0" y="0"/>
                    </a:moveTo>
                    <a:cubicBezTo>
                      <a:pt x="168" y="36"/>
                      <a:pt x="336" y="72"/>
                      <a:pt x="432" y="144"/>
                    </a:cubicBezTo>
                    <a:cubicBezTo>
                      <a:pt x="528" y="216"/>
                      <a:pt x="552" y="324"/>
                      <a:pt x="576" y="432"/>
                    </a:cubicBezTo>
                  </a:path>
                </a:pathLst>
              </a:custGeom>
              <a:noFill/>
              <a:ln w="254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1" name="Oval 71"/>
              <p:cNvSpPr>
                <a:spLocks noChangeArrowheads="1"/>
              </p:cNvSpPr>
              <p:nvPr/>
            </p:nvSpPr>
            <p:spPr bwMode="auto">
              <a:xfrm>
                <a:off x="1872" y="3840"/>
                <a:ext cx="78" cy="77"/>
              </a:xfrm>
              <a:prstGeom prst="ellips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2" name="Oval 72"/>
              <p:cNvSpPr>
                <a:spLocks noChangeArrowheads="1"/>
              </p:cNvSpPr>
              <p:nvPr/>
            </p:nvSpPr>
            <p:spPr bwMode="auto">
              <a:xfrm>
                <a:off x="1872" y="3984"/>
                <a:ext cx="78" cy="77"/>
              </a:xfrm>
              <a:prstGeom prst="ellips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38" name="Line 102"/>
            <p:cNvSpPr>
              <a:spLocks noChangeShapeType="1"/>
            </p:cNvSpPr>
            <p:nvPr/>
          </p:nvSpPr>
          <p:spPr bwMode="auto">
            <a:xfrm>
              <a:off x="3129" y="1655"/>
              <a:ext cx="336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9" name="Line 103"/>
            <p:cNvSpPr>
              <a:spLocks noChangeShapeType="1"/>
            </p:cNvSpPr>
            <p:nvPr/>
          </p:nvSpPr>
          <p:spPr bwMode="auto">
            <a:xfrm>
              <a:off x="3129" y="2279"/>
              <a:ext cx="336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0" name="Line 104"/>
            <p:cNvSpPr>
              <a:spLocks noChangeShapeType="1"/>
            </p:cNvSpPr>
            <p:nvPr/>
          </p:nvSpPr>
          <p:spPr bwMode="auto">
            <a:xfrm>
              <a:off x="3321" y="1799"/>
              <a:ext cx="144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1" name="Line 105"/>
            <p:cNvSpPr>
              <a:spLocks noChangeShapeType="1"/>
            </p:cNvSpPr>
            <p:nvPr/>
          </p:nvSpPr>
          <p:spPr bwMode="auto">
            <a:xfrm>
              <a:off x="3321" y="2135"/>
              <a:ext cx="144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2" name="Line 106"/>
            <p:cNvSpPr>
              <a:spLocks noChangeShapeType="1"/>
            </p:cNvSpPr>
            <p:nvPr/>
          </p:nvSpPr>
          <p:spPr bwMode="auto">
            <a:xfrm rot="5400000">
              <a:off x="3273" y="1847"/>
              <a:ext cx="96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3" name="Line 107"/>
            <p:cNvSpPr>
              <a:spLocks noChangeShapeType="1"/>
            </p:cNvSpPr>
            <p:nvPr/>
          </p:nvSpPr>
          <p:spPr bwMode="auto">
            <a:xfrm rot="5400000">
              <a:off x="3273" y="2087"/>
              <a:ext cx="96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4" name="Line 108"/>
            <p:cNvSpPr>
              <a:spLocks noChangeShapeType="1"/>
            </p:cNvSpPr>
            <p:nvPr/>
          </p:nvSpPr>
          <p:spPr bwMode="auto">
            <a:xfrm>
              <a:off x="3820" y="1724"/>
              <a:ext cx="336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5" name="Line 109"/>
            <p:cNvSpPr>
              <a:spLocks noChangeShapeType="1"/>
            </p:cNvSpPr>
            <p:nvPr/>
          </p:nvSpPr>
          <p:spPr bwMode="auto">
            <a:xfrm>
              <a:off x="3840" y="2209"/>
              <a:ext cx="336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6" name="Line 110"/>
            <p:cNvSpPr>
              <a:spLocks noChangeShapeType="1"/>
            </p:cNvSpPr>
            <p:nvPr/>
          </p:nvSpPr>
          <p:spPr bwMode="auto">
            <a:xfrm rot="5400000">
              <a:off x="3875" y="2144"/>
              <a:ext cx="146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7" name="Line 111"/>
            <p:cNvSpPr>
              <a:spLocks noChangeShapeType="1"/>
            </p:cNvSpPr>
            <p:nvPr/>
          </p:nvSpPr>
          <p:spPr bwMode="auto">
            <a:xfrm rot="5400000">
              <a:off x="3887" y="1799"/>
              <a:ext cx="139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8" name="Line 112"/>
            <p:cNvSpPr>
              <a:spLocks noChangeShapeType="1"/>
            </p:cNvSpPr>
            <p:nvPr/>
          </p:nvSpPr>
          <p:spPr bwMode="auto">
            <a:xfrm>
              <a:off x="3316" y="1892"/>
              <a:ext cx="633" cy="18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9" name="Line 113"/>
            <p:cNvSpPr>
              <a:spLocks noChangeShapeType="1"/>
            </p:cNvSpPr>
            <p:nvPr/>
          </p:nvSpPr>
          <p:spPr bwMode="auto">
            <a:xfrm flipH="1">
              <a:off x="3317" y="1865"/>
              <a:ext cx="633" cy="18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0" name="Oval 114"/>
            <p:cNvSpPr>
              <a:spLocks noChangeArrowheads="1"/>
            </p:cNvSpPr>
            <p:nvPr/>
          </p:nvSpPr>
          <p:spPr bwMode="auto">
            <a:xfrm>
              <a:off x="3917" y="2187"/>
              <a:ext cx="58" cy="47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1" name="Oval 115"/>
            <p:cNvSpPr>
              <a:spLocks noChangeArrowheads="1"/>
            </p:cNvSpPr>
            <p:nvPr/>
          </p:nvSpPr>
          <p:spPr bwMode="auto">
            <a:xfrm>
              <a:off x="3920" y="1704"/>
              <a:ext cx="58" cy="47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2" name="Text Box 116"/>
            <p:cNvSpPr txBox="1">
              <a:spLocks noChangeArrowheads="1"/>
            </p:cNvSpPr>
            <p:nvPr/>
          </p:nvSpPr>
          <p:spPr bwMode="auto">
            <a:xfrm>
              <a:off x="2928" y="1536"/>
              <a:ext cx="21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GB" i="1"/>
                <a:t>S</a:t>
              </a:r>
              <a:endParaRPr lang="en-GB"/>
            </a:p>
          </p:txBody>
        </p:sp>
        <p:sp>
          <p:nvSpPr>
            <p:cNvPr id="153" name="Text Box 117"/>
            <p:cNvSpPr txBox="1">
              <a:spLocks noChangeArrowheads="1"/>
            </p:cNvSpPr>
            <p:nvPr/>
          </p:nvSpPr>
          <p:spPr bwMode="auto">
            <a:xfrm>
              <a:off x="2937" y="2167"/>
              <a:ext cx="21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GB" i="1"/>
                <a:t>R</a:t>
              </a:r>
              <a:endParaRPr lang="en-GB"/>
            </a:p>
          </p:txBody>
        </p:sp>
        <p:sp>
          <p:nvSpPr>
            <p:cNvPr id="154" name="Text Box 118"/>
            <p:cNvSpPr txBox="1">
              <a:spLocks noChangeArrowheads="1"/>
            </p:cNvSpPr>
            <p:nvPr/>
          </p:nvSpPr>
          <p:spPr bwMode="auto">
            <a:xfrm>
              <a:off x="4175" y="1612"/>
              <a:ext cx="267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GB" i="1"/>
                <a:t>Q</a:t>
              </a:r>
              <a:endParaRPr lang="en-GB"/>
            </a:p>
          </p:txBody>
        </p:sp>
        <p:sp>
          <p:nvSpPr>
            <p:cNvPr id="155" name="Text Box 119"/>
            <p:cNvSpPr txBox="1">
              <a:spLocks noChangeArrowheads="1"/>
            </p:cNvSpPr>
            <p:nvPr/>
          </p:nvSpPr>
          <p:spPr bwMode="auto">
            <a:xfrm>
              <a:off x="4162" y="2084"/>
              <a:ext cx="267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GB" i="1"/>
                <a:t>Q'</a:t>
              </a:r>
              <a:endParaRPr lang="en-GB"/>
            </a:p>
          </p:txBody>
        </p:sp>
      </p:grpSp>
      <p:sp>
        <p:nvSpPr>
          <p:cNvPr id="170" name="Text Box 127"/>
          <p:cNvSpPr txBox="1">
            <a:spLocks noChangeArrowheads="1"/>
          </p:cNvSpPr>
          <p:nvPr/>
        </p:nvSpPr>
        <p:spPr bwMode="auto">
          <a:xfrm>
            <a:off x="6858000" y="3810000"/>
            <a:ext cx="1905000" cy="835025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/>
              <a:t>(Sometimes, the inputs are labelled as </a:t>
            </a:r>
            <a:r>
              <a:rPr lang="en-US" sz="1600" i="1"/>
              <a:t>S'</a:t>
            </a:r>
            <a:r>
              <a:rPr lang="en-US" sz="1600"/>
              <a:t> and </a:t>
            </a:r>
            <a:r>
              <a:rPr lang="en-US" sz="1600" i="1"/>
              <a:t>R'</a:t>
            </a:r>
            <a:r>
              <a:rPr lang="en-US" sz="1600"/>
              <a:t>.)</a:t>
            </a:r>
          </a:p>
        </p:txBody>
      </p:sp>
    </p:spTree>
    <p:extLst>
      <p:ext uri="{BB962C8B-B14F-4D97-AF65-F5344CB8AC3E}">
        <p14:creationId xmlns:p14="http://schemas.microsoft.com/office/powerpoint/2010/main" val="2498878286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1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1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" dur="500"/>
                                        <p:tgtEl>
                                          <p:spTgt spid="1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" dur="500"/>
                                        <p:tgtEl>
                                          <p:spTgt spid="13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500"/>
                                        <p:tgtEl>
                                          <p:spTgt spid="13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9" dur="500"/>
                                        <p:tgtEl>
                                          <p:spTgt spid="13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500"/>
                            </p:stCondLst>
                            <p:childTnLst>
                              <p:par>
                                <p:cTn id="31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8" dur="500"/>
                                        <p:tgtEl>
                                          <p:spTgt spid="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4" grpId="0" build="p"/>
      <p:bldP spid="170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418641" y="524656"/>
            <a:ext cx="8609611" cy="644577"/>
          </a:xfrm>
        </p:spPr>
        <p:txBody>
          <a:bodyPr>
            <a:normAutofit/>
          </a:bodyPr>
          <a:lstStyle/>
          <a:p>
            <a:pPr marL="1976438" indent="-1976438"/>
            <a:r>
              <a:rPr lang="en-GB" sz="3600" dirty="0">
                <a:solidFill>
                  <a:srgbClr val="0000FF"/>
                </a:solidFill>
              </a:rPr>
              <a:t>3.1 Gated </a:t>
            </a:r>
            <a:r>
              <a:rPr lang="en-GB" sz="3600" i="1" dirty="0">
                <a:solidFill>
                  <a:srgbClr val="0000FF"/>
                </a:solidFill>
              </a:rPr>
              <a:t>S-R</a:t>
            </a:r>
            <a:r>
              <a:rPr lang="en-GB" sz="3600" dirty="0">
                <a:solidFill>
                  <a:srgbClr val="0000FF"/>
                </a:solidFill>
              </a:rPr>
              <a:t> Latch</a:t>
            </a:r>
          </a:p>
        </p:txBody>
      </p:sp>
      <p:sp>
        <p:nvSpPr>
          <p:cNvPr id="14340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#19: Sequential Logic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13</a:t>
            </a:fld>
            <a:endParaRPr dirty="0"/>
          </a:p>
        </p:txBody>
      </p:sp>
      <p:sp>
        <p:nvSpPr>
          <p:cNvPr id="12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147" name="Rectangle 3"/>
          <p:cNvSpPr txBox="1">
            <a:spLocks noChangeArrowheads="1"/>
          </p:cNvSpPr>
          <p:nvPr/>
        </p:nvSpPr>
        <p:spPr>
          <a:xfrm>
            <a:off x="457200" y="1260475"/>
            <a:ext cx="7345680" cy="9493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74638" indent="-274638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i="1" dirty="0"/>
              <a:t>S-R</a:t>
            </a:r>
            <a:r>
              <a:rPr lang="en-US" dirty="0"/>
              <a:t> latch + </a:t>
            </a:r>
            <a:r>
              <a:rPr lang="en-US" i="1" dirty="0"/>
              <a:t>enable input</a:t>
            </a:r>
            <a:r>
              <a:rPr lang="en-US" dirty="0"/>
              <a:t> (</a:t>
            </a:r>
            <a:r>
              <a:rPr lang="en-US" i="1" dirty="0"/>
              <a:t>EN</a:t>
            </a:r>
            <a:r>
              <a:rPr lang="en-US" dirty="0"/>
              <a:t>) and 2 NAND gates </a:t>
            </a:r>
            <a:r>
              <a:rPr lang="en-US" dirty="0">
                <a:sym typeface="Wingdings" pitchFamily="2" charset="2"/>
              </a:rPr>
              <a:t> a </a:t>
            </a:r>
            <a:r>
              <a:rPr lang="en-US" dirty="0">
                <a:solidFill>
                  <a:srgbClr val="0000CC"/>
                </a:solidFill>
                <a:sym typeface="Wingdings" pitchFamily="2" charset="2"/>
              </a:rPr>
              <a:t>gated </a:t>
            </a:r>
            <a:r>
              <a:rPr lang="en-US" i="1" dirty="0">
                <a:solidFill>
                  <a:srgbClr val="0000CC"/>
                </a:solidFill>
                <a:sym typeface="Wingdings" pitchFamily="2" charset="2"/>
              </a:rPr>
              <a:t>S-R</a:t>
            </a:r>
            <a:r>
              <a:rPr lang="en-US" dirty="0">
                <a:solidFill>
                  <a:srgbClr val="0000CC"/>
                </a:solidFill>
                <a:sym typeface="Wingdings" pitchFamily="2" charset="2"/>
              </a:rPr>
              <a:t> latch</a:t>
            </a:r>
            <a:r>
              <a:rPr lang="en-US" dirty="0">
                <a:sym typeface="Wingdings" pitchFamily="2" charset="2"/>
              </a:rPr>
              <a:t>.</a:t>
            </a:r>
            <a:endParaRPr lang="en-US" dirty="0"/>
          </a:p>
        </p:txBody>
      </p:sp>
      <p:grpSp>
        <p:nvGrpSpPr>
          <p:cNvPr id="148" name="Group 4"/>
          <p:cNvGrpSpPr>
            <a:grpSpLocks/>
          </p:cNvGrpSpPr>
          <p:nvPr/>
        </p:nvGrpSpPr>
        <p:grpSpPr bwMode="auto">
          <a:xfrm>
            <a:off x="1447800" y="2362200"/>
            <a:ext cx="3517900" cy="1585913"/>
            <a:chOff x="1056" y="1632"/>
            <a:chExt cx="2216" cy="999"/>
          </a:xfrm>
        </p:grpSpPr>
        <p:sp>
          <p:nvSpPr>
            <p:cNvPr id="149" name="Line 5"/>
            <p:cNvSpPr>
              <a:spLocks noChangeShapeType="1"/>
            </p:cNvSpPr>
            <p:nvPr/>
          </p:nvSpPr>
          <p:spPr bwMode="auto">
            <a:xfrm>
              <a:off x="2062" y="1789"/>
              <a:ext cx="250" cy="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0" name="Line 6"/>
            <p:cNvSpPr>
              <a:spLocks noChangeShapeType="1"/>
            </p:cNvSpPr>
            <p:nvPr/>
          </p:nvSpPr>
          <p:spPr bwMode="auto">
            <a:xfrm>
              <a:off x="2057" y="2418"/>
              <a:ext cx="261" cy="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1" name="Line 7"/>
            <p:cNvSpPr>
              <a:spLocks noChangeShapeType="1"/>
            </p:cNvSpPr>
            <p:nvPr/>
          </p:nvSpPr>
          <p:spPr bwMode="auto">
            <a:xfrm>
              <a:off x="2195" y="1935"/>
              <a:ext cx="117" cy="7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2" name="Line 8"/>
            <p:cNvSpPr>
              <a:spLocks noChangeShapeType="1"/>
            </p:cNvSpPr>
            <p:nvPr/>
          </p:nvSpPr>
          <p:spPr bwMode="auto">
            <a:xfrm>
              <a:off x="2195" y="2271"/>
              <a:ext cx="116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3" name="Line 9"/>
            <p:cNvSpPr>
              <a:spLocks noChangeShapeType="1"/>
            </p:cNvSpPr>
            <p:nvPr/>
          </p:nvSpPr>
          <p:spPr bwMode="auto">
            <a:xfrm rot="5400000">
              <a:off x="2147" y="1983"/>
              <a:ext cx="96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4" name="Line 10"/>
            <p:cNvSpPr>
              <a:spLocks noChangeShapeType="1"/>
            </p:cNvSpPr>
            <p:nvPr/>
          </p:nvSpPr>
          <p:spPr bwMode="auto">
            <a:xfrm rot="5400000">
              <a:off x="2147" y="2223"/>
              <a:ext cx="96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5" name="Line 11"/>
            <p:cNvSpPr>
              <a:spLocks noChangeShapeType="1"/>
            </p:cNvSpPr>
            <p:nvPr/>
          </p:nvSpPr>
          <p:spPr bwMode="auto">
            <a:xfrm>
              <a:off x="2682" y="1863"/>
              <a:ext cx="336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6" name="Line 12"/>
            <p:cNvSpPr>
              <a:spLocks noChangeShapeType="1"/>
            </p:cNvSpPr>
            <p:nvPr/>
          </p:nvSpPr>
          <p:spPr bwMode="auto">
            <a:xfrm>
              <a:off x="2682" y="2345"/>
              <a:ext cx="336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7" name="Line 13"/>
            <p:cNvSpPr>
              <a:spLocks noChangeShapeType="1"/>
            </p:cNvSpPr>
            <p:nvPr/>
          </p:nvSpPr>
          <p:spPr bwMode="auto">
            <a:xfrm rot="5400000">
              <a:off x="2749" y="2280"/>
              <a:ext cx="146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8" name="Line 14"/>
            <p:cNvSpPr>
              <a:spLocks noChangeShapeType="1"/>
            </p:cNvSpPr>
            <p:nvPr/>
          </p:nvSpPr>
          <p:spPr bwMode="auto">
            <a:xfrm rot="5400000">
              <a:off x="2761" y="1935"/>
              <a:ext cx="139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9" name="Line 15"/>
            <p:cNvSpPr>
              <a:spLocks noChangeShapeType="1"/>
            </p:cNvSpPr>
            <p:nvPr/>
          </p:nvSpPr>
          <p:spPr bwMode="auto">
            <a:xfrm>
              <a:off x="2190" y="2028"/>
              <a:ext cx="633" cy="18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0" name="Line 16"/>
            <p:cNvSpPr>
              <a:spLocks noChangeShapeType="1"/>
            </p:cNvSpPr>
            <p:nvPr/>
          </p:nvSpPr>
          <p:spPr bwMode="auto">
            <a:xfrm flipH="1">
              <a:off x="2191" y="2001"/>
              <a:ext cx="633" cy="18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1" name="Oval 17"/>
            <p:cNvSpPr>
              <a:spLocks noChangeArrowheads="1"/>
            </p:cNvSpPr>
            <p:nvPr/>
          </p:nvSpPr>
          <p:spPr bwMode="auto">
            <a:xfrm>
              <a:off x="2791" y="2323"/>
              <a:ext cx="58" cy="47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2" name="Oval 18"/>
            <p:cNvSpPr>
              <a:spLocks noChangeArrowheads="1"/>
            </p:cNvSpPr>
            <p:nvPr/>
          </p:nvSpPr>
          <p:spPr bwMode="auto">
            <a:xfrm>
              <a:off x="2802" y="1834"/>
              <a:ext cx="58" cy="47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3" name="Text Box 19"/>
            <p:cNvSpPr txBox="1">
              <a:spLocks noChangeArrowheads="1"/>
            </p:cNvSpPr>
            <p:nvPr/>
          </p:nvSpPr>
          <p:spPr bwMode="auto">
            <a:xfrm>
              <a:off x="1120" y="1632"/>
              <a:ext cx="274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GB" i="1"/>
                <a:t>S</a:t>
              </a:r>
              <a:endParaRPr lang="en-GB"/>
            </a:p>
          </p:txBody>
        </p:sp>
        <p:sp>
          <p:nvSpPr>
            <p:cNvPr id="164" name="Text Box 20"/>
            <p:cNvSpPr txBox="1">
              <a:spLocks noChangeArrowheads="1"/>
            </p:cNvSpPr>
            <p:nvPr/>
          </p:nvSpPr>
          <p:spPr bwMode="auto">
            <a:xfrm>
              <a:off x="1120" y="2400"/>
              <a:ext cx="25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GB" i="1"/>
                <a:t>R</a:t>
              </a:r>
              <a:endParaRPr lang="en-GB"/>
            </a:p>
          </p:txBody>
        </p:sp>
        <p:sp>
          <p:nvSpPr>
            <p:cNvPr id="165" name="Text Box 21"/>
            <p:cNvSpPr txBox="1">
              <a:spLocks noChangeArrowheads="1"/>
            </p:cNvSpPr>
            <p:nvPr/>
          </p:nvSpPr>
          <p:spPr bwMode="auto">
            <a:xfrm>
              <a:off x="3005" y="1745"/>
              <a:ext cx="267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GB" i="1" dirty="0"/>
                <a:t>Q</a:t>
              </a:r>
              <a:endParaRPr lang="en-GB" dirty="0"/>
            </a:p>
          </p:txBody>
        </p:sp>
        <p:sp>
          <p:nvSpPr>
            <p:cNvPr id="166" name="Text Box 22"/>
            <p:cNvSpPr txBox="1">
              <a:spLocks noChangeArrowheads="1"/>
            </p:cNvSpPr>
            <p:nvPr/>
          </p:nvSpPr>
          <p:spPr bwMode="auto">
            <a:xfrm>
              <a:off x="2992" y="2217"/>
              <a:ext cx="267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GB" i="1"/>
                <a:t>Q'</a:t>
              </a:r>
              <a:endParaRPr lang="en-GB"/>
            </a:p>
          </p:txBody>
        </p:sp>
        <p:grpSp>
          <p:nvGrpSpPr>
            <p:cNvPr id="167" name="Group 23"/>
            <p:cNvGrpSpPr>
              <a:grpSpLocks/>
            </p:cNvGrpSpPr>
            <p:nvPr/>
          </p:nvGrpSpPr>
          <p:grpSpPr bwMode="auto">
            <a:xfrm>
              <a:off x="2314" y="1750"/>
              <a:ext cx="369" cy="240"/>
              <a:chOff x="1872" y="3824"/>
              <a:chExt cx="369" cy="240"/>
            </a:xfrm>
          </p:grpSpPr>
          <p:sp>
            <p:nvSpPr>
              <p:cNvPr id="190" name="Freeform 24"/>
              <p:cNvSpPr>
                <a:spLocks/>
              </p:cNvSpPr>
              <p:nvPr/>
            </p:nvSpPr>
            <p:spPr bwMode="auto">
              <a:xfrm>
                <a:off x="1935" y="3824"/>
                <a:ext cx="44" cy="240"/>
              </a:xfrm>
              <a:custGeom>
                <a:avLst/>
                <a:gdLst>
                  <a:gd name="T0" fmla="*/ 0 w 288"/>
                  <a:gd name="T1" fmla="*/ 0 h 864"/>
                  <a:gd name="T2" fmla="*/ 0 w 288"/>
                  <a:gd name="T3" fmla="*/ 0 h 864"/>
                  <a:gd name="T4" fmla="*/ 0 w 288"/>
                  <a:gd name="T5" fmla="*/ 0 h 864"/>
                  <a:gd name="T6" fmla="*/ 0 60000 65536"/>
                  <a:gd name="T7" fmla="*/ 0 60000 65536"/>
                  <a:gd name="T8" fmla="*/ 0 60000 65536"/>
                  <a:gd name="T9" fmla="*/ 0 w 288"/>
                  <a:gd name="T10" fmla="*/ 0 h 864"/>
                  <a:gd name="T11" fmla="*/ 288 w 288"/>
                  <a:gd name="T12" fmla="*/ 864 h 86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88" h="864">
                    <a:moveTo>
                      <a:pt x="0" y="0"/>
                    </a:moveTo>
                    <a:cubicBezTo>
                      <a:pt x="144" y="144"/>
                      <a:pt x="288" y="288"/>
                      <a:pt x="288" y="432"/>
                    </a:cubicBezTo>
                    <a:cubicBezTo>
                      <a:pt x="288" y="576"/>
                      <a:pt x="48" y="792"/>
                      <a:pt x="0" y="864"/>
                    </a:cubicBezTo>
                  </a:path>
                </a:pathLst>
              </a:custGeom>
              <a:noFill/>
              <a:ln w="254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1" name="Line 25"/>
              <p:cNvSpPr>
                <a:spLocks noChangeShapeType="1"/>
              </p:cNvSpPr>
              <p:nvPr/>
            </p:nvSpPr>
            <p:spPr bwMode="auto">
              <a:xfrm>
                <a:off x="1935" y="3824"/>
                <a:ext cx="109" cy="0"/>
              </a:xfrm>
              <a:prstGeom prst="line">
                <a:avLst/>
              </a:prstGeom>
              <a:noFill/>
              <a:ln w="254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2" name="Line 26"/>
              <p:cNvSpPr>
                <a:spLocks noChangeShapeType="1"/>
              </p:cNvSpPr>
              <p:nvPr/>
            </p:nvSpPr>
            <p:spPr bwMode="auto">
              <a:xfrm>
                <a:off x="1935" y="4064"/>
                <a:ext cx="109" cy="0"/>
              </a:xfrm>
              <a:prstGeom prst="line">
                <a:avLst/>
              </a:prstGeom>
              <a:noFill/>
              <a:ln w="254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3" name="Freeform 27"/>
              <p:cNvSpPr>
                <a:spLocks/>
              </p:cNvSpPr>
              <p:nvPr/>
            </p:nvSpPr>
            <p:spPr bwMode="auto">
              <a:xfrm>
                <a:off x="2044" y="3824"/>
                <a:ext cx="197" cy="131"/>
              </a:xfrm>
              <a:custGeom>
                <a:avLst/>
                <a:gdLst>
                  <a:gd name="T0" fmla="*/ 0 w 576"/>
                  <a:gd name="T1" fmla="*/ 0 h 432"/>
                  <a:gd name="T2" fmla="*/ 1 w 576"/>
                  <a:gd name="T3" fmla="*/ 0 h 432"/>
                  <a:gd name="T4" fmla="*/ 1 w 576"/>
                  <a:gd name="T5" fmla="*/ 0 h 432"/>
                  <a:gd name="T6" fmla="*/ 0 60000 65536"/>
                  <a:gd name="T7" fmla="*/ 0 60000 65536"/>
                  <a:gd name="T8" fmla="*/ 0 60000 65536"/>
                  <a:gd name="T9" fmla="*/ 0 w 576"/>
                  <a:gd name="T10" fmla="*/ 0 h 432"/>
                  <a:gd name="T11" fmla="*/ 576 w 576"/>
                  <a:gd name="T12" fmla="*/ 432 h 432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576" h="432">
                    <a:moveTo>
                      <a:pt x="0" y="0"/>
                    </a:moveTo>
                    <a:cubicBezTo>
                      <a:pt x="168" y="36"/>
                      <a:pt x="336" y="72"/>
                      <a:pt x="432" y="144"/>
                    </a:cubicBezTo>
                    <a:cubicBezTo>
                      <a:pt x="528" y="216"/>
                      <a:pt x="552" y="324"/>
                      <a:pt x="576" y="432"/>
                    </a:cubicBezTo>
                  </a:path>
                </a:pathLst>
              </a:custGeom>
              <a:noFill/>
              <a:ln w="254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4" name="Freeform 28"/>
              <p:cNvSpPr>
                <a:spLocks/>
              </p:cNvSpPr>
              <p:nvPr/>
            </p:nvSpPr>
            <p:spPr bwMode="auto">
              <a:xfrm flipV="1">
                <a:off x="2044" y="3933"/>
                <a:ext cx="197" cy="131"/>
              </a:xfrm>
              <a:custGeom>
                <a:avLst/>
                <a:gdLst>
                  <a:gd name="T0" fmla="*/ 0 w 576"/>
                  <a:gd name="T1" fmla="*/ 0 h 432"/>
                  <a:gd name="T2" fmla="*/ 1 w 576"/>
                  <a:gd name="T3" fmla="*/ 0 h 432"/>
                  <a:gd name="T4" fmla="*/ 1 w 576"/>
                  <a:gd name="T5" fmla="*/ 0 h 432"/>
                  <a:gd name="T6" fmla="*/ 0 60000 65536"/>
                  <a:gd name="T7" fmla="*/ 0 60000 65536"/>
                  <a:gd name="T8" fmla="*/ 0 60000 65536"/>
                  <a:gd name="T9" fmla="*/ 0 w 576"/>
                  <a:gd name="T10" fmla="*/ 0 h 432"/>
                  <a:gd name="T11" fmla="*/ 576 w 576"/>
                  <a:gd name="T12" fmla="*/ 432 h 432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576" h="432">
                    <a:moveTo>
                      <a:pt x="0" y="0"/>
                    </a:moveTo>
                    <a:cubicBezTo>
                      <a:pt x="168" y="36"/>
                      <a:pt x="336" y="72"/>
                      <a:pt x="432" y="144"/>
                    </a:cubicBezTo>
                    <a:cubicBezTo>
                      <a:pt x="528" y="216"/>
                      <a:pt x="552" y="324"/>
                      <a:pt x="576" y="432"/>
                    </a:cubicBezTo>
                  </a:path>
                </a:pathLst>
              </a:custGeom>
              <a:noFill/>
              <a:ln w="254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5" name="Oval 29"/>
              <p:cNvSpPr>
                <a:spLocks noChangeArrowheads="1"/>
              </p:cNvSpPr>
              <p:nvPr/>
            </p:nvSpPr>
            <p:spPr bwMode="auto">
              <a:xfrm>
                <a:off x="1872" y="3840"/>
                <a:ext cx="78" cy="77"/>
              </a:xfrm>
              <a:prstGeom prst="ellips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96" name="Oval 30"/>
              <p:cNvSpPr>
                <a:spLocks noChangeArrowheads="1"/>
              </p:cNvSpPr>
              <p:nvPr/>
            </p:nvSpPr>
            <p:spPr bwMode="auto">
              <a:xfrm>
                <a:off x="1872" y="3984"/>
                <a:ext cx="78" cy="77"/>
              </a:xfrm>
              <a:prstGeom prst="ellips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68" name="Group 31"/>
            <p:cNvGrpSpPr>
              <a:grpSpLocks/>
            </p:cNvGrpSpPr>
            <p:nvPr/>
          </p:nvGrpSpPr>
          <p:grpSpPr bwMode="auto">
            <a:xfrm>
              <a:off x="2306" y="2230"/>
              <a:ext cx="369" cy="240"/>
              <a:chOff x="1872" y="3824"/>
              <a:chExt cx="369" cy="240"/>
            </a:xfrm>
          </p:grpSpPr>
          <p:sp>
            <p:nvSpPr>
              <p:cNvPr id="183" name="Freeform 32"/>
              <p:cNvSpPr>
                <a:spLocks/>
              </p:cNvSpPr>
              <p:nvPr/>
            </p:nvSpPr>
            <p:spPr bwMode="auto">
              <a:xfrm>
                <a:off x="1935" y="3824"/>
                <a:ext cx="44" cy="240"/>
              </a:xfrm>
              <a:custGeom>
                <a:avLst/>
                <a:gdLst>
                  <a:gd name="T0" fmla="*/ 0 w 288"/>
                  <a:gd name="T1" fmla="*/ 0 h 864"/>
                  <a:gd name="T2" fmla="*/ 0 w 288"/>
                  <a:gd name="T3" fmla="*/ 0 h 864"/>
                  <a:gd name="T4" fmla="*/ 0 w 288"/>
                  <a:gd name="T5" fmla="*/ 0 h 864"/>
                  <a:gd name="T6" fmla="*/ 0 60000 65536"/>
                  <a:gd name="T7" fmla="*/ 0 60000 65536"/>
                  <a:gd name="T8" fmla="*/ 0 60000 65536"/>
                  <a:gd name="T9" fmla="*/ 0 w 288"/>
                  <a:gd name="T10" fmla="*/ 0 h 864"/>
                  <a:gd name="T11" fmla="*/ 288 w 288"/>
                  <a:gd name="T12" fmla="*/ 864 h 86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88" h="864">
                    <a:moveTo>
                      <a:pt x="0" y="0"/>
                    </a:moveTo>
                    <a:cubicBezTo>
                      <a:pt x="144" y="144"/>
                      <a:pt x="288" y="288"/>
                      <a:pt x="288" y="432"/>
                    </a:cubicBezTo>
                    <a:cubicBezTo>
                      <a:pt x="288" y="576"/>
                      <a:pt x="48" y="792"/>
                      <a:pt x="0" y="864"/>
                    </a:cubicBezTo>
                  </a:path>
                </a:pathLst>
              </a:custGeom>
              <a:noFill/>
              <a:ln w="254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4" name="Line 33"/>
              <p:cNvSpPr>
                <a:spLocks noChangeShapeType="1"/>
              </p:cNvSpPr>
              <p:nvPr/>
            </p:nvSpPr>
            <p:spPr bwMode="auto">
              <a:xfrm>
                <a:off x="1935" y="3824"/>
                <a:ext cx="109" cy="0"/>
              </a:xfrm>
              <a:prstGeom prst="line">
                <a:avLst/>
              </a:prstGeom>
              <a:noFill/>
              <a:ln w="254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5" name="Line 34"/>
              <p:cNvSpPr>
                <a:spLocks noChangeShapeType="1"/>
              </p:cNvSpPr>
              <p:nvPr/>
            </p:nvSpPr>
            <p:spPr bwMode="auto">
              <a:xfrm>
                <a:off x="1935" y="4064"/>
                <a:ext cx="109" cy="0"/>
              </a:xfrm>
              <a:prstGeom prst="line">
                <a:avLst/>
              </a:prstGeom>
              <a:noFill/>
              <a:ln w="254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6" name="Freeform 35"/>
              <p:cNvSpPr>
                <a:spLocks/>
              </p:cNvSpPr>
              <p:nvPr/>
            </p:nvSpPr>
            <p:spPr bwMode="auto">
              <a:xfrm>
                <a:off x="2044" y="3824"/>
                <a:ext cx="197" cy="131"/>
              </a:xfrm>
              <a:custGeom>
                <a:avLst/>
                <a:gdLst>
                  <a:gd name="T0" fmla="*/ 0 w 576"/>
                  <a:gd name="T1" fmla="*/ 0 h 432"/>
                  <a:gd name="T2" fmla="*/ 1 w 576"/>
                  <a:gd name="T3" fmla="*/ 0 h 432"/>
                  <a:gd name="T4" fmla="*/ 1 w 576"/>
                  <a:gd name="T5" fmla="*/ 0 h 432"/>
                  <a:gd name="T6" fmla="*/ 0 60000 65536"/>
                  <a:gd name="T7" fmla="*/ 0 60000 65536"/>
                  <a:gd name="T8" fmla="*/ 0 60000 65536"/>
                  <a:gd name="T9" fmla="*/ 0 w 576"/>
                  <a:gd name="T10" fmla="*/ 0 h 432"/>
                  <a:gd name="T11" fmla="*/ 576 w 576"/>
                  <a:gd name="T12" fmla="*/ 432 h 432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576" h="432">
                    <a:moveTo>
                      <a:pt x="0" y="0"/>
                    </a:moveTo>
                    <a:cubicBezTo>
                      <a:pt x="168" y="36"/>
                      <a:pt x="336" y="72"/>
                      <a:pt x="432" y="144"/>
                    </a:cubicBezTo>
                    <a:cubicBezTo>
                      <a:pt x="528" y="216"/>
                      <a:pt x="552" y="324"/>
                      <a:pt x="576" y="432"/>
                    </a:cubicBezTo>
                  </a:path>
                </a:pathLst>
              </a:custGeom>
              <a:noFill/>
              <a:ln w="254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7" name="Freeform 36"/>
              <p:cNvSpPr>
                <a:spLocks/>
              </p:cNvSpPr>
              <p:nvPr/>
            </p:nvSpPr>
            <p:spPr bwMode="auto">
              <a:xfrm flipV="1">
                <a:off x="2044" y="3933"/>
                <a:ext cx="197" cy="131"/>
              </a:xfrm>
              <a:custGeom>
                <a:avLst/>
                <a:gdLst>
                  <a:gd name="T0" fmla="*/ 0 w 576"/>
                  <a:gd name="T1" fmla="*/ 0 h 432"/>
                  <a:gd name="T2" fmla="*/ 1 w 576"/>
                  <a:gd name="T3" fmla="*/ 0 h 432"/>
                  <a:gd name="T4" fmla="*/ 1 w 576"/>
                  <a:gd name="T5" fmla="*/ 0 h 432"/>
                  <a:gd name="T6" fmla="*/ 0 60000 65536"/>
                  <a:gd name="T7" fmla="*/ 0 60000 65536"/>
                  <a:gd name="T8" fmla="*/ 0 60000 65536"/>
                  <a:gd name="T9" fmla="*/ 0 w 576"/>
                  <a:gd name="T10" fmla="*/ 0 h 432"/>
                  <a:gd name="T11" fmla="*/ 576 w 576"/>
                  <a:gd name="T12" fmla="*/ 432 h 432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576" h="432">
                    <a:moveTo>
                      <a:pt x="0" y="0"/>
                    </a:moveTo>
                    <a:cubicBezTo>
                      <a:pt x="168" y="36"/>
                      <a:pt x="336" y="72"/>
                      <a:pt x="432" y="144"/>
                    </a:cubicBezTo>
                    <a:cubicBezTo>
                      <a:pt x="528" y="216"/>
                      <a:pt x="552" y="324"/>
                      <a:pt x="576" y="432"/>
                    </a:cubicBezTo>
                  </a:path>
                </a:pathLst>
              </a:custGeom>
              <a:noFill/>
              <a:ln w="254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8" name="Oval 37"/>
              <p:cNvSpPr>
                <a:spLocks noChangeArrowheads="1"/>
              </p:cNvSpPr>
              <p:nvPr/>
            </p:nvSpPr>
            <p:spPr bwMode="auto">
              <a:xfrm>
                <a:off x="1872" y="3840"/>
                <a:ext cx="78" cy="77"/>
              </a:xfrm>
              <a:prstGeom prst="ellips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89" name="Oval 38"/>
              <p:cNvSpPr>
                <a:spLocks noChangeArrowheads="1"/>
              </p:cNvSpPr>
              <p:nvPr/>
            </p:nvSpPr>
            <p:spPr bwMode="auto">
              <a:xfrm>
                <a:off x="1872" y="3984"/>
                <a:ext cx="78" cy="77"/>
              </a:xfrm>
              <a:prstGeom prst="ellips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69" name="Group 39"/>
            <p:cNvGrpSpPr>
              <a:grpSpLocks/>
            </p:cNvGrpSpPr>
            <p:nvPr/>
          </p:nvGrpSpPr>
          <p:grpSpPr bwMode="auto">
            <a:xfrm>
              <a:off x="1655" y="1680"/>
              <a:ext cx="399" cy="228"/>
              <a:chOff x="1648" y="1680"/>
              <a:chExt cx="406" cy="228"/>
            </a:xfrm>
          </p:grpSpPr>
          <p:sp>
            <p:nvSpPr>
              <p:cNvPr id="181" name="Oval 40"/>
              <p:cNvSpPr>
                <a:spLocks noChangeArrowheads="1"/>
              </p:cNvSpPr>
              <p:nvPr/>
            </p:nvSpPr>
            <p:spPr bwMode="auto">
              <a:xfrm>
                <a:off x="1976" y="1750"/>
                <a:ext cx="78" cy="77"/>
              </a:xfrm>
              <a:prstGeom prst="ellips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82" name="AutoShape 41"/>
              <p:cNvSpPr>
                <a:spLocks noChangeArrowheads="1"/>
              </p:cNvSpPr>
              <p:nvPr/>
            </p:nvSpPr>
            <p:spPr bwMode="auto">
              <a:xfrm>
                <a:off x="1648" y="1680"/>
                <a:ext cx="313" cy="228"/>
              </a:xfrm>
              <a:prstGeom prst="flowChartDelay">
                <a:avLst/>
              </a:prstGeom>
              <a:noFill/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70" name="Group 42"/>
            <p:cNvGrpSpPr>
              <a:grpSpLocks/>
            </p:cNvGrpSpPr>
            <p:nvPr/>
          </p:nvGrpSpPr>
          <p:grpSpPr bwMode="auto">
            <a:xfrm>
              <a:off x="1655" y="2304"/>
              <a:ext cx="399" cy="228"/>
              <a:chOff x="1648" y="2304"/>
              <a:chExt cx="406" cy="228"/>
            </a:xfrm>
          </p:grpSpPr>
          <p:sp>
            <p:nvSpPr>
              <p:cNvPr id="179" name="Oval 43"/>
              <p:cNvSpPr>
                <a:spLocks noChangeArrowheads="1"/>
              </p:cNvSpPr>
              <p:nvPr/>
            </p:nvSpPr>
            <p:spPr bwMode="auto">
              <a:xfrm>
                <a:off x="1976" y="2374"/>
                <a:ext cx="78" cy="77"/>
              </a:xfrm>
              <a:prstGeom prst="ellips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80" name="AutoShape 44"/>
              <p:cNvSpPr>
                <a:spLocks noChangeArrowheads="1"/>
              </p:cNvSpPr>
              <p:nvPr/>
            </p:nvSpPr>
            <p:spPr bwMode="auto">
              <a:xfrm>
                <a:off x="1648" y="2304"/>
                <a:ext cx="313" cy="228"/>
              </a:xfrm>
              <a:prstGeom prst="flowChartDelay">
                <a:avLst/>
              </a:prstGeom>
              <a:noFill/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71" name="Line 45"/>
            <p:cNvSpPr>
              <a:spLocks noChangeShapeType="1"/>
            </p:cNvSpPr>
            <p:nvPr/>
          </p:nvSpPr>
          <p:spPr bwMode="auto">
            <a:xfrm>
              <a:off x="1360" y="1728"/>
              <a:ext cx="30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2" name="Line 46"/>
            <p:cNvSpPr>
              <a:spLocks noChangeShapeType="1"/>
            </p:cNvSpPr>
            <p:nvPr/>
          </p:nvSpPr>
          <p:spPr bwMode="auto">
            <a:xfrm>
              <a:off x="1360" y="2496"/>
              <a:ext cx="30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3" name="Line 47"/>
            <p:cNvSpPr>
              <a:spLocks noChangeShapeType="1"/>
            </p:cNvSpPr>
            <p:nvPr/>
          </p:nvSpPr>
          <p:spPr bwMode="auto">
            <a:xfrm>
              <a:off x="1552" y="1872"/>
              <a:ext cx="108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4" name="Line 48"/>
            <p:cNvSpPr>
              <a:spLocks noChangeShapeType="1"/>
            </p:cNvSpPr>
            <p:nvPr/>
          </p:nvSpPr>
          <p:spPr bwMode="auto">
            <a:xfrm>
              <a:off x="1552" y="2352"/>
              <a:ext cx="108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5" name="Line 49"/>
            <p:cNvSpPr>
              <a:spLocks noChangeShapeType="1"/>
            </p:cNvSpPr>
            <p:nvPr/>
          </p:nvSpPr>
          <p:spPr bwMode="auto">
            <a:xfrm rot="5400000">
              <a:off x="1312" y="2112"/>
              <a:ext cx="48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6" name="Line 50"/>
            <p:cNvSpPr>
              <a:spLocks noChangeShapeType="1"/>
            </p:cNvSpPr>
            <p:nvPr/>
          </p:nvSpPr>
          <p:spPr bwMode="auto">
            <a:xfrm>
              <a:off x="1360" y="2112"/>
              <a:ext cx="204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7" name="Oval 51"/>
            <p:cNvSpPr>
              <a:spLocks noChangeArrowheads="1"/>
            </p:cNvSpPr>
            <p:nvPr/>
          </p:nvSpPr>
          <p:spPr bwMode="auto">
            <a:xfrm>
              <a:off x="1521" y="2088"/>
              <a:ext cx="58" cy="47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8" name="Text Box 52"/>
            <p:cNvSpPr txBox="1">
              <a:spLocks noChangeArrowheads="1"/>
            </p:cNvSpPr>
            <p:nvPr/>
          </p:nvSpPr>
          <p:spPr bwMode="auto">
            <a:xfrm>
              <a:off x="1056" y="1984"/>
              <a:ext cx="348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GB" i="1"/>
                <a:t>EN</a:t>
              </a:r>
              <a:endParaRPr lang="en-GB"/>
            </a:p>
          </p:txBody>
        </p:sp>
      </p:grpSp>
      <p:grpSp>
        <p:nvGrpSpPr>
          <p:cNvPr id="197" name="Group 53"/>
          <p:cNvGrpSpPr>
            <a:grpSpLocks/>
          </p:cNvGrpSpPr>
          <p:nvPr/>
        </p:nvGrpSpPr>
        <p:grpSpPr bwMode="auto">
          <a:xfrm>
            <a:off x="5791200" y="2514600"/>
            <a:ext cx="2133600" cy="1219200"/>
            <a:chOff x="3792" y="1776"/>
            <a:chExt cx="1344" cy="768"/>
          </a:xfrm>
        </p:grpSpPr>
        <p:sp>
          <p:nvSpPr>
            <p:cNvPr id="198" name="Rectangle 54"/>
            <p:cNvSpPr>
              <a:spLocks noChangeArrowheads="1"/>
            </p:cNvSpPr>
            <p:nvPr/>
          </p:nvSpPr>
          <p:spPr bwMode="auto">
            <a:xfrm>
              <a:off x="4032" y="1776"/>
              <a:ext cx="576" cy="768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9" name="Line 55"/>
            <p:cNvSpPr>
              <a:spLocks noChangeShapeType="1"/>
            </p:cNvSpPr>
            <p:nvPr/>
          </p:nvSpPr>
          <p:spPr bwMode="auto">
            <a:xfrm>
              <a:off x="3792" y="1920"/>
              <a:ext cx="24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0" name="Line 56"/>
            <p:cNvSpPr>
              <a:spLocks noChangeShapeType="1"/>
            </p:cNvSpPr>
            <p:nvPr/>
          </p:nvSpPr>
          <p:spPr bwMode="auto">
            <a:xfrm>
              <a:off x="3792" y="2400"/>
              <a:ext cx="24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1" name="Oval 57"/>
            <p:cNvSpPr>
              <a:spLocks noChangeArrowheads="1"/>
            </p:cNvSpPr>
            <p:nvPr/>
          </p:nvSpPr>
          <p:spPr bwMode="auto">
            <a:xfrm>
              <a:off x="4608" y="2329"/>
              <a:ext cx="48" cy="48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2" name="Line 58"/>
            <p:cNvSpPr>
              <a:spLocks noChangeShapeType="1"/>
            </p:cNvSpPr>
            <p:nvPr/>
          </p:nvSpPr>
          <p:spPr bwMode="auto">
            <a:xfrm>
              <a:off x="4608" y="1968"/>
              <a:ext cx="24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3" name="Line 59"/>
            <p:cNvSpPr>
              <a:spLocks noChangeShapeType="1"/>
            </p:cNvSpPr>
            <p:nvPr/>
          </p:nvSpPr>
          <p:spPr bwMode="auto">
            <a:xfrm flipV="1">
              <a:off x="4656" y="2352"/>
              <a:ext cx="192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4" name="Text Box 60"/>
            <p:cNvSpPr txBox="1">
              <a:spLocks noChangeArrowheads="1"/>
            </p:cNvSpPr>
            <p:nvPr/>
          </p:nvSpPr>
          <p:spPr bwMode="auto">
            <a:xfrm>
              <a:off x="4032" y="1824"/>
              <a:ext cx="336" cy="6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1600" b="1" i="1"/>
                <a:t>S</a:t>
              </a:r>
            </a:p>
            <a:p>
              <a:pPr eaLnBrk="0" hangingPunct="0">
                <a:spcBef>
                  <a:spcPct val="50000"/>
                </a:spcBef>
              </a:pPr>
              <a:r>
                <a:rPr lang="en-US" sz="1600" b="1" i="1"/>
                <a:t>EN</a:t>
              </a:r>
            </a:p>
            <a:p>
              <a:pPr eaLnBrk="0" hangingPunct="0">
                <a:spcBef>
                  <a:spcPct val="50000"/>
                </a:spcBef>
              </a:pPr>
              <a:r>
                <a:rPr lang="en-US" sz="1600" b="1" i="1"/>
                <a:t>R</a:t>
              </a:r>
            </a:p>
          </p:txBody>
        </p:sp>
        <p:sp>
          <p:nvSpPr>
            <p:cNvPr id="205" name="Rectangle 61"/>
            <p:cNvSpPr>
              <a:spLocks noChangeArrowheads="1"/>
            </p:cNvSpPr>
            <p:nvPr/>
          </p:nvSpPr>
          <p:spPr bwMode="auto">
            <a:xfrm>
              <a:off x="4848" y="1872"/>
              <a:ext cx="288" cy="6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30000"/>
                </a:spcBef>
              </a:pPr>
              <a:r>
                <a:rPr lang="en-US" sz="1600" b="1" i="1"/>
                <a:t>Q</a:t>
              </a:r>
            </a:p>
            <a:p>
              <a:pPr eaLnBrk="0" hangingPunct="0">
                <a:spcBef>
                  <a:spcPct val="30000"/>
                </a:spcBef>
              </a:pPr>
              <a:endParaRPr lang="en-US" sz="1600" b="1" i="1"/>
            </a:p>
            <a:p>
              <a:pPr eaLnBrk="0" hangingPunct="0">
                <a:spcBef>
                  <a:spcPct val="30000"/>
                </a:spcBef>
              </a:pPr>
              <a:r>
                <a:rPr lang="en-US" sz="1600" b="1" i="1"/>
                <a:t>Q'</a:t>
              </a:r>
            </a:p>
          </p:txBody>
        </p:sp>
        <p:sp>
          <p:nvSpPr>
            <p:cNvPr id="206" name="Line 62"/>
            <p:cNvSpPr>
              <a:spLocks noChangeShapeType="1"/>
            </p:cNvSpPr>
            <p:nvPr/>
          </p:nvSpPr>
          <p:spPr bwMode="auto">
            <a:xfrm>
              <a:off x="3792" y="2160"/>
              <a:ext cx="24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07" name="Rectangle 63"/>
          <p:cNvSpPr>
            <a:spLocks noChangeArrowheads="1"/>
          </p:cNvSpPr>
          <p:nvPr/>
        </p:nvSpPr>
        <p:spPr bwMode="auto">
          <a:xfrm>
            <a:off x="381000" y="4191000"/>
            <a:ext cx="8229600" cy="949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4638" indent="-274638">
              <a:spcBef>
                <a:spcPct val="20000"/>
              </a:spcBef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sz="2400" dirty="0"/>
              <a:t>Outputs change (if necessary) only when </a:t>
            </a:r>
            <a:r>
              <a:rPr lang="en-US" sz="2400" i="1" dirty="0"/>
              <a:t>EN</a:t>
            </a:r>
            <a:r>
              <a:rPr lang="en-US" sz="2400" dirty="0"/>
              <a:t> is high.</a:t>
            </a:r>
          </a:p>
        </p:txBody>
      </p:sp>
    </p:spTree>
    <p:extLst>
      <p:ext uri="{BB962C8B-B14F-4D97-AF65-F5344CB8AC3E}">
        <p14:creationId xmlns:p14="http://schemas.microsoft.com/office/powerpoint/2010/main" val="1578646966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" dur="500"/>
                                        <p:tgtEl>
                                          <p:spTgt spid="2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7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418642" y="524656"/>
            <a:ext cx="8563312" cy="644577"/>
          </a:xfrm>
        </p:spPr>
        <p:txBody>
          <a:bodyPr>
            <a:normAutofit/>
          </a:bodyPr>
          <a:lstStyle/>
          <a:p>
            <a:pPr marL="1976438" indent="-1976438"/>
            <a:r>
              <a:rPr lang="en-GB" sz="3600" dirty="0">
                <a:solidFill>
                  <a:srgbClr val="0000FF"/>
                </a:solidFill>
              </a:rPr>
              <a:t>3.2 Gated </a:t>
            </a:r>
            <a:r>
              <a:rPr lang="en-GB" sz="3600" i="1" dirty="0">
                <a:solidFill>
                  <a:srgbClr val="0000FF"/>
                </a:solidFill>
              </a:rPr>
              <a:t>D</a:t>
            </a:r>
            <a:r>
              <a:rPr lang="en-GB" sz="3600" dirty="0">
                <a:solidFill>
                  <a:srgbClr val="0000FF"/>
                </a:solidFill>
              </a:rPr>
              <a:t> Latch (1/2)</a:t>
            </a:r>
          </a:p>
        </p:txBody>
      </p:sp>
      <p:sp>
        <p:nvSpPr>
          <p:cNvPr id="14340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#19: Sequential Logic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14</a:t>
            </a:fld>
            <a:endParaRPr dirty="0"/>
          </a:p>
        </p:txBody>
      </p:sp>
      <p:sp>
        <p:nvSpPr>
          <p:cNvPr id="12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63" name="Rectangle 3"/>
          <p:cNvSpPr txBox="1">
            <a:spLocks noChangeArrowheads="1"/>
          </p:cNvSpPr>
          <p:nvPr/>
        </p:nvSpPr>
        <p:spPr>
          <a:xfrm>
            <a:off x="457200" y="1260475"/>
            <a:ext cx="8229600" cy="14827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74638" indent="-274638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Make input </a:t>
            </a:r>
            <a:r>
              <a:rPr lang="en-US" i="1" dirty="0"/>
              <a:t>R</a:t>
            </a:r>
            <a:r>
              <a:rPr lang="en-US" dirty="0"/>
              <a:t> equal to </a:t>
            </a:r>
            <a:r>
              <a:rPr lang="en-US" i="1" dirty="0"/>
              <a:t>S'</a:t>
            </a:r>
            <a:r>
              <a:rPr lang="en-US" dirty="0"/>
              <a:t> </a:t>
            </a:r>
            <a:r>
              <a:rPr lang="en-US" dirty="0">
                <a:sym typeface="Wingdings" pitchFamily="2" charset="2"/>
              </a:rPr>
              <a:t> </a:t>
            </a:r>
            <a:r>
              <a:rPr lang="en-US" dirty="0">
                <a:solidFill>
                  <a:srgbClr val="0000CC"/>
                </a:solidFill>
                <a:sym typeface="Wingdings" pitchFamily="2" charset="2"/>
              </a:rPr>
              <a:t>gated </a:t>
            </a:r>
            <a:r>
              <a:rPr lang="en-US" i="1" dirty="0">
                <a:solidFill>
                  <a:srgbClr val="0000CC"/>
                </a:solidFill>
                <a:sym typeface="Wingdings" pitchFamily="2" charset="2"/>
              </a:rPr>
              <a:t>D</a:t>
            </a:r>
            <a:r>
              <a:rPr lang="en-US" dirty="0">
                <a:solidFill>
                  <a:srgbClr val="0000CC"/>
                </a:solidFill>
                <a:sym typeface="Wingdings" pitchFamily="2" charset="2"/>
              </a:rPr>
              <a:t> latch</a:t>
            </a:r>
            <a:r>
              <a:rPr lang="en-US" dirty="0">
                <a:sym typeface="Wingdings" pitchFamily="2" charset="2"/>
              </a:rPr>
              <a:t>.</a:t>
            </a:r>
          </a:p>
          <a:p>
            <a:pPr marL="274638" indent="-274638" fontAlgn="auto">
              <a:spcBef>
                <a:spcPct val="5000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i="1" dirty="0">
                <a:sym typeface="Wingdings" pitchFamily="2" charset="2"/>
              </a:rPr>
              <a:t>D</a:t>
            </a:r>
            <a:r>
              <a:rPr lang="en-US" dirty="0">
                <a:sym typeface="Wingdings" pitchFamily="2" charset="2"/>
              </a:rPr>
              <a:t> latch eliminates the undesirable condition of invalid state in the </a:t>
            </a:r>
            <a:r>
              <a:rPr lang="en-US" i="1" dirty="0">
                <a:sym typeface="Wingdings" pitchFamily="2" charset="2"/>
              </a:rPr>
              <a:t>S-R</a:t>
            </a:r>
            <a:r>
              <a:rPr lang="en-US" dirty="0">
                <a:sym typeface="Wingdings" pitchFamily="2" charset="2"/>
              </a:rPr>
              <a:t> latch.</a:t>
            </a:r>
            <a:endParaRPr lang="en-US" dirty="0"/>
          </a:p>
        </p:txBody>
      </p:sp>
      <p:grpSp>
        <p:nvGrpSpPr>
          <p:cNvPr id="64" name="Group 64"/>
          <p:cNvGrpSpPr>
            <a:grpSpLocks/>
          </p:cNvGrpSpPr>
          <p:nvPr/>
        </p:nvGrpSpPr>
        <p:grpSpPr bwMode="auto">
          <a:xfrm>
            <a:off x="5791200" y="3124200"/>
            <a:ext cx="2133600" cy="1219200"/>
            <a:chOff x="3840" y="2112"/>
            <a:chExt cx="1344" cy="768"/>
          </a:xfrm>
        </p:grpSpPr>
        <p:sp>
          <p:nvSpPr>
            <p:cNvPr id="65" name="Rectangle 65"/>
            <p:cNvSpPr>
              <a:spLocks noChangeArrowheads="1"/>
            </p:cNvSpPr>
            <p:nvPr/>
          </p:nvSpPr>
          <p:spPr bwMode="auto">
            <a:xfrm>
              <a:off x="4080" y="2112"/>
              <a:ext cx="576" cy="768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6" name="Line 66"/>
            <p:cNvSpPr>
              <a:spLocks noChangeShapeType="1"/>
            </p:cNvSpPr>
            <p:nvPr/>
          </p:nvSpPr>
          <p:spPr bwMode="auto">
            <a:xfrm>
              <a:off x="3840" y="2256"/>
              <a:ext cx="24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7" name="Oval 67"/>
            <p:cNvSpPr>
              <a:spLocks noChangeArrowheads="1"/>
            </p:cNvSpPr>
            <p:nvPr/>
          </p:nvSpPr>
          <p:spPr bwMode="auto">
            <a:xfrm>
              <a:off x="4656" y="2665"/>
              <a:ext cx="48" cy="48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8" name="Line 68"/>
            <p:cNvSpPr>
              <a:spLocks noChangeShapeType="1"/>
            </p:cNvSpPr>
            <p:nvPr/>
          </p:nvSpPr>
          <p:spPr bwMode="auto">
            <a:xfrm>
              <a:off x="4656" y="2304"/>
              <a:ext cx="24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9" name="Line 69"/>
            <p:cNvSpPr>
              <a:spLocks noChangeShapeType="1"/>
            </p:cNvSpPr>
            <p:nvPr/>
          </p:nvSpPr>
          <p:spPr bwMode="auto">
            <a:xfrm flipV="1">
              <a:off x="4704" y="2688"/>
              <a:ext cx="192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0" name="Text Box 70"/>
            <p:cNvSpPr txBox="1">
              <a:spLocks noChangeArrowheads="1"/>
            </p:cNvSpPr>
            <p:nvPr/>
          </p:nvSpPr>
          <p:spPr bwMode="auto">
            <a:xfrm>
              <a:off x="4080" y="2160"/>
              <a:ext cx="336" cy="44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1600" b="1" i="1"/>
                <a:t>D</a:t>
              </a:r>
            </a:p>
            <a:p>
              <a:pPr eaLnBrk="0" hangingPunct="0">
                <a:spcBef>
                  <a:spcPct val="50000"/>
                </a:spcBef>
              </a:pPr>
              <a:r>
                <a:rPr lang="en-US" sz="1600" b="1" i="1"/>
                <a:t>EN</a:t>
              </a:r>
            </a:p>
          </p:txBody>
        </p:sp>
        <p:sp>
          <p:nvSpPr>
            <p:cNvPr id="71" name="Rectangle 71"/>
            <p:cNvSpPr>
              <a:spLocks noChangeArrowheads="1"/>
            </p:cNvSpPr>
            <p:nvPr/>
          </p:nvSpPr>
          <p:spPr bwMode="auto">
            <a:xfrm>
              <a:off x="4896" y="2208"/>
              <a:ext cx="288" cy="6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30000"/>
                </a:spcBef>
              </a:pPr>
              <a:r>
                <a:rPr lang="en-US" sz="1600" b="1" i="1"/>
                <a:t>Q</a:t>
              </a:r>
            </a:p>
            <a:p>
              <a:pPr eaLnBrk="0" hangingPunct="0">
                <a:spcBef>
                  <a:spcPct val="30000"/>
                </a:spcBef>
              </a:pPr>
              <a:endParaRPr lang="en-US" sz="1600" b="1" i="1"/>
            </a:p>
            <a:p>
              <a:pPr eaLnBrk="0" hangingPunct="0">
                <a:spcBef>
                  <a:spcPct val="30000"/>
                </a:spcBef>
              </a:pPr>
              <a:r>
                <a:rPr lang="en-US" sz="1600" b="1" i="1"/>
                <a:t>Q'</a:t>
              </a:r>
            </a:p>
          </p:txBody>
        </p:sp>
        <p:sp>
          <p:nvSpPr>
            <p:cNvPr id="72" name="Line 72"/>
            <p:cNvSpPr>
              <a:spLocks noChangeShapeType="1"/>
            </p:cNvSpPr>
            <p:nvPr/>
          </p:nvSpPr>
          <p:spPr bwMode="auto">
            <a:xfrm>
              <a:off x="3840" y="2496"/>
              <a:ext cx="24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73" name="Group 73"/>
          <p:cNvGrpSpPr>
            <a:grpSpLocks/>
          </p:cNvGrpSpPr>
          <p:nvPr/>
        </p:nvGrpSpPr>
        <p:grpSpPr bwMode="auto">
          <a:xfrm>
            <a:off x="1143000" y="2971800"/>
            <a:ext cx="4005263" cy="1474788"/>
            <a:chOff x="1104" y="1968"/>
            <a:chExt cx="2523" cy="929"/>
          </a:xfrm>
        </p:grpSpPr>
        <p:sp>
          <p:nvSpPr>
            <p:cNvPr id="74" name="Line 74"/>
            <p:cNvSpPr>
              <a:spLocks noChangeShapeType="1"/>
            </p:cNvSpPr>
            <p:nvPr/>
          </p:nvSpPr>
          <p:spPr bwMode="auto">
            <a:xfrm>
              <a:off x="2430" y="2125"/>
              <a:ext cx="250" cy="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5" name="Line 75"/>
            <p:cNvSpPr>
              <a:spLocks noChangeShapeType="1"/>
            </p:cNvSpPr>
            <p:nvPr/>
          </p:nvSpPr>
          <p:spPr bwMode="auto">
            <a:xfrm>
              <a:off x="2425" y="2754"/>
              <a:ext cx="261" cy="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6" name="Line 76"/>
            <p:cNvSpPr>
              <a:spLocks noChangeShapeType="1"/>
            </p:cNvSpPr>
            <p:nvPr/>
          </p:nvSpPr>
          <p:spPr bwMode="auto">
            <a:xfrm>
              <a:off x="2563" y="2271"/>
              <a:ext cx="117" cy="7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" name="Line 77"/>
            <p:cNvSpPr>
              <a:spLocks noChangeShapeType="1"/>
            </p:cNvSpPr>
            <p:nvPr/>
          </p:nvSpPr>
          <p:spPr bwMode="auto">
            <a:xfrm>
              <a:off x="2563" y="2607"/>
              <a:ext cx="116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8" name="Line 78"/>
            <p:cNvSpPr>
              <a:spLocks noChangeShapeType="1"/>
            </p:cNvSpPr>
            <p:nvPr/>
          </p:nvSpPr>
          <p:spPr bwMode="auto">
            <a:xfrm rot="5400000">
              <a:off x="2515" y="2319"/>
              <a:ext cx="96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" name="Line 79"/>
            <p:cNvSpPr>
              <a:spLocks noChangeShapeType="1"/>
            </p:cNvSpPr>
            <p:nvPr/>
          </p:nvSpPr>
          <p:spPr bwMode="auto">
            <a:xfrm rot="5400000">
              <a:off x="2515" y="2559"/>
              <a:ext cx="96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" name="Line 80"/>
            <p:cNvSpPr>
              <a:spLocks noChangeShapeType="1"/>
            </p:cNvSpPr>
            <p:nvPr/>
          </p:nvSpPr>
          <p:spPr bwMode="auto">
            <a:xfrm>
              <a:off x="3050" y="2199"/>
              <a:ext cx="336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" name="Line 81"/>
            <p:cNvSpPr>
              <a:spLocks noChangeShapeType="1"/>
            </p:cNvSpPr>
            <p:nvPr/>
          </p:nvSpPr>
          <p:spPr bwMode="auto">
            <a:xfrm>
              <a:off x="3050" y="2681"/>
              <a:ext cx="336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" name="Line 82"/>
            <p:cNvSpPr>
              <a:spLocks noChangeShapeType="1"/>
            </p:cNvSpPr>
            <p:nvPr/>
          </p:nvSpPr>
          <p:spPr bwMode="auto">
            <a:xfrm rot="5400000">
              <a:off x="3117" y="2616"/>
              <a:ext cx="146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" name="Line 83"/>
            <p:cNvSpPr>
              <a:spLocks noChangeShapeType="1"/>
            </p:cNvSpPr>
            <p:nvPr/>
          </p:nvSpPr>
          <p:spPr bwMode="auto">
            <a:xfrm rot="5400000">
              <a:off x="3129" y="2271"/>
              <a:ext cx="139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" name="Line 84"/>
            <p:cNvSpPr>
              <a:spLocks noChangeShapeType="1"/>
            </p:cNvSpPr>
            <p:nvPr/>
          </p:nvSpPr>
          <p:spPr bwMode="auto">
            <a:xfrm>
              <a:off x="2558" y="2364"/>
              <a:ext cx="633" cy="18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" name="Line 85"/>
            <p:cNvSpPr>
              <a:spLocks noChangeShapeType="1"/>
            </p:cNvSpPr>
            <p:nvPr/>
          </p:nvSpPr>
          <p:spPr bwMode="auto">
            <a:xfrm flipH="1">
              <a:off x="2559" y="2337"/>
              <a:ext cx="633" cy="18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" name="Oval 86"/>
            <p:cNvSpPr>
              <a:spLocks noChangeArrowheads="1"/>
            </p:cNvSpPr>
            <p:nvPr/>
          </p:nvSpPr>
          <p:spPr bwMode="auto">
            <a:xfrm>
              <a:off x="3159" y="2659"/>
              <a:ext cx="58" cy="47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" name="Oval 87"/>
            <p:cNvSpPr>
              <a:spLocks noChangeArrowheads="1"/>
            </p:cNvSpPr>
            <p:nvPr/>
          </p:nvSpPr>
          <p:spPr bwMode="auto">
            <a:xfrm>
              <a:off x="3170" y="2184"/>
              <a:ext cx="58" cy="47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9" name="Text Box 88"/>
            <p:cNvSpPr txBox="1">
              <a:spLocks noChangeArrowheads="1"/>
            </p:cNvSpPr>
            <p:nvPr/>
          </p:nvSpPr>
          <p:spPr bwMode="auto">
            <a:xfrm>
              <a:off x="1200" y="1968"/>
              <a:ext cx="274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GB" i="1"/>
                <a:t>D</a:t>
              </a:r>
              <a:endParaRPr lang="en-GB"/>
            </a:p>
          </p:txBody>
        </p:sp>
        <p:sp>
          <p:nvSpPr>
            <p:cNvPr id="90" name="Text Box 89"/>
            <p:cNvSpPr txBox="1">
              <a:spLocks noChangeArrowheads="1"/>
            </p:cNvSpPr>
            <p:nvPr/>
          </p:nvSpPr>
          <p:spPr bwMode="auto">
            <a:xfrm>
              <a:off x="3341" y="2081"/>
              <a:ext cx="267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GB" i="1"/>
                <a:t>Q</a:t>
              </a:r>
              <a:endParaRPr lang="en-GB"/>
            </a:p>
          </p:txBody>
        </p:sp>
        <p:sp>
          <p:nvSpPr>
            <p:cNvPr id="146" name="Text Box 90"/>
            <p:cNvSpPr txBox="1">
              <a:spLocks noChangeArrowheads="1"/>
            </p:cNvSpPr>
            <p:nvPr/>
          </p:nvSpPr>
          <p:spPr bwMode="auto">
            <a:xfrm>
              <a:off x="3360" y="2553"/>
              <a:ext cx="267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GB" i="1"/>
                <a:t>Q'</a:t>
              </a:r>
              <a:endParaRPr lang="en-GB"/>
            </a:p>
          </p:txBody>
        </p:sp>
        <p:grpSp>
          <p:nvGrpSpPr>
            <p:cNvPr id="147" name="Group 91"/>
            <p:cNvGrpSpPr>
              <a:grpSpLocks/>
            </p:cNvGrpSpPr>
            <p:nvPr/>
          </p:nvGrpSpPr>
          <p:grpSpPr bwMode="auto">
            <a:xfrm>
              <a:off x="2682" y="2086"/>
              <a:ext cx="369" cy="240"/>
              <a:chOff x="1872" y="3824"/>
              <a:chExt cx="369" cy="240"/>
            </a:xfrm>
          </p:grpSpPr>
          <p:sp>
            <p:nvSpPr>
              <p:cNvPr id="175" name="Freeform 92"/>
              <p:cNvSpPr>
                <a:spLocks/>
              </p:cNvSpPr>
              <p:nvPr/>
            </p:nvSpPr>
            <p:spPr bwMode="auto">
              <a:xfrm>
                <a:off x="1935" y="3824"/>
                <a:ext cx="44" cy="240"/>
              </a:xfrm>
              <a:custGeom>
                <a:avLst/>
                <a:gdLst>
                  <a:gd name="T0" fmla="*/ 0 w 288"/>
                  <a:gd name="T1" fmla="*/ 0 h 864"/>
                  <a:gd name="T2" fmla="*/ 0 w 288"/>
                  <a:gd name="T3" fmla="*/ 0 h 864"/>
                  <a:gd name="T4" fmla="*/ 0 w 288"/>
                  <a:gd name="T5" fmla="*/ 0 h 864"/>
                  <a:gd name="T6" fmla="*/ 0 60000 65536"/>
                  <a:gd name="T7" fmla="*/ 0 60000 65536"/>
                  <a:gd name="T8" fmla="*/ 0 60000 65536"/>
                  <a:gd name="T9" fmla="*/ 0 w 288"/>
                  <a:gd name="T10" fmla="*/ 0 h 864"/>
                  <a:gd name="T11" fmla="*/ 288 w 288"/>
                  <a:gd name="T12" fmla="*/ 864 h 86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88" h="864">
                    <a:moveTo>
                      <a:pt x="0" y="0"/>
                    </a:moveTo>
                    <a:cubicBezTo>
                      <a:pt x="144" y="144"/>
                      <a:pt x="288" y="288"/>
                      <a:pt x="288" y="432"/>
                    </a:cubicBezTo>
                    <a:cubicBezTo>
                      <a:pt x="288" y="576"/>
                      <a:pt x="48" y="792"/>
                      <a:pt x="0" y="864"/>
                    </a:cubicBezTo>
                  </a:path>
                </a:pathLst>
              </a:custGeom>
              <a:noFill/>
              <a:ln w="254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6" name="Line 93"/>
              <p:cNvSpPr>
                <a:spLocks noChangeShapeType="1"/>
              </p:cNvSpPr>
              <p:nvPr/>
            </p:nvSpPr>
            <p:spPr bwMode="auto">
              <a:xfrm>
                <a:off x="1935" y="3824"/>
                <a:ext cx="109" cy="0"/>
              </a:xfrm>
              <a:prstGeom prst="line">
                <a:avLst/>
              </a:prstGeom>
              <a:noFill/>
              <a:ln w="254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7" name="Line 94"/>
              <p:cNvSpPr>
                <a:spLocks noChangeShapeType="1"/>
              </p:cNvSpPr>
              <p:nvPr/>
            </p:nvSpPr>
            <p:spPr bwMode="auto">
              <a:xfrm>
                <a:off x="1935" y="4064"/>
                <a:ext cx="109" cy="0"/>
              </a:xfrm>
              <a:prstGeom prst="line">
                <a:avLst/>
              </a:prstGeom>
              <a:noFill/>
              <a:ln w="254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8" name="Freeform 95"/>
              <p:cNvSpPr>
                <a:spLocks/>
              </p:cNvSpPr>
              <p:nvPr/>
            </p:nvSpPr>
            <p:spPr bwMode="auto">
              <a:xfrm>
                <a:off x="2044" y="3824"/>
                <a:ext cx="197" cy="131"/>
              </a:xfrm>
              <a:custGeom>
                <a:avLst/>
                <a:gdLst>
                  <a:gd name="T0" fmla="*/ 0 w 576"/>
                  <a:gd name="T1" fmla="*/ 0 h 432"/>
                  <a:gd name="T2" fmla="*/ 1 w 576"/>
                  <a:gd name="T3" fmla="*/ 0 h 432"/>
                  <a:gd name="T4" fmla="*/ 1 w 576"/>
                  <a:gd name="T5" fmla="*/ 0 h 432"/>
                  <a:gd name="T6" fmla="*/ 0 60000 65536"/>
                  <a:gd name="T7" fmla="*/ 0 60000 65536"/>
                  <a:gd name="T8" fmla="*/ 0 60000 65536"/>
                  <a:gd name="T9" fmla="*/ 0 w 576"/>
                  <a:gd name="T10" fmla="*/ 0 h 432"/>
                  <a:gd name="T11" fmla="*/ 576 w 576"/>
                  <a:gd name="T12" fmla="*/ 432 h 432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576" h="432">
                    <a:moveTo>
                      <a:pt x="0" y="0"/>
                    </a:moveTo>
                    <a:cubicBezTo>
                      <a:pt x="168" y="36"/>
                      <a:pt x="336" y="72"/>
                      <a:pt x="432" y="144"/>
                    </a:cubicBezTo>
                    <a:cubicBezTo>
                      <a:pt x="528" y="216"/>
                      <a:pt x="552" y="324"/>
                      <a:pt x="576" y="432"/>
                    </a:cubicBezTo>
                  </a:path>
                </a:pathLst>
              </a:custGeom>
              <a:noFill/>
              <a:ln w="254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9" name="Freeform 96"/>
              <p:cNvSpPr>
                <a:spLocks/>
              </p:cNvSpPr>
              <p:nvPr/>
            </p:nvSpPr>
            <p:spPr bwMode="auto">
              <a:xfrm flipV="1">
                <a:off x="2044" y="3933"/>
                <a:ext cx="197" cy="131"/>
              </a:xfrm>
              <a:custGeom>
                <a:avLst/>
                <a:gdLst>
                  <a:gd name="T0" fmla="*/ 0 w 576"/>
                  <a:gd name="T1" fmla="*/ 0 h 432"/>
                  <a:gd name="T2" fmla="*/ 1 w 576"/>
                  <a:gd name="T3" fmla="*/ 0 h 432"/>
                  <a:gd name="T4" fmla="*/ 1 w 576"/>
                  <a:gd name="T5" fmla="*/ 0 h 432"/>
                  <a:gd name="T6" fmla="*/ 0 60000 65536"/>
                  <a:gd name="T7" fmla="*/ 0 60000 65536"/>
                  <a:gd name="T8" fmla="*/ 0 60000 65536"/>
                  <a:gd name="T9" fmla="*/ 0 w 576"/>
                  <a:gd name="T10" fmla="*/ 0 h 432"/>
                  <a:gd name="T11" fmla="*/ 576 w 576"/>
                  <a:gd name="T12" fmla="*/ 432 h 432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576" h="432">
                    <a:moveTo>
                      <a:pt x="0" y="0"/>
                    </a:moveTo>
                    <a:cubicBezTo>
                      <a:pt x="168" y="36"/>
                      <a:pt x="336" y="72"/>
                      <a:pt x="432" y="144"/>
                    </a:cubicBezTo>
                    <a:cubicBezTo>
                      <a:pt x="528" y="216"/>
                      <a:pt x="552" y="324"/>
                      <a:pt x="576" y="432"/>
                    </a:cubicBezTo>
                  </a:path>
                </a:pathLst>
              </a:custGeom>
              <a:noFill/>
              <a:ln w="254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0" name="Oval 97"/>
              <p:cNvSpPr>
                <a:spLocks noChangeArrowheads="1"/>
              </p:cNvSpPr>
              <p:nvPr/>
            </p:nvSpPr>
            <p:spPr bwMode="auto">
              <a:xfrm>
                <a:off x="1872" y="3840"/>
                <a:ext cx="78" cy="77"/>
              </a:xfrm>
              <a:prstGeom prst="ellips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81" name="Oval 98"/>
              <p:cNvSpPr>
                <a:spLocks noChangeArrowheads="1"/>
              </p:cNvSpPr>
              <p:nvPr/>
            </p:nvSpPr>
            <p:spPr bwMode="auto">
              <a:xfrm>
                <a:off x="1872" y="3984"/>
                <a:ext cx="78" cy="77"/>
              </a:xfrm>
              <a:prstGeom prst="ellips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48" name="Group 99"/>
            <p:cNvGrpSpPr>
              <a:grpSpLocks/>
            </p:cNvGrpSpPr>
            <p:nvPr/>
          </p:nvGrpSpPr>
          <p:grpSpPr bwMode="auto">
            <a:xfrm>
              <a:off x="2674" y="2566"/>
              <a:ext cx="369" cy="240"/>
              <a:chOff x="1872" y="3824"/>
              <a:chExt cx="369" cy="240"/>
            </a:xfrm>
          </p:grpSpPr>
          <p:sp>
            <p:nvSpPr>
              <p:cNvPr id="168" name="Freeform 100"/>
              <p:cNvSpPr>
                <a:spLocks/>
              </p:cNvSpPr>
              <p:nvPr/>
            </p:nvSpPr>
            <p:spPr bwMode="auto">
              <a:xfrm>
                <a:off x="1935" y="3824"/>
                <a:ext cx="44" cy="240"/>
              </a:xfrm>
              <a:custGeom>
                <a:avLst/>
                <a:gdLst>
                  <a:gd name="T0" fmla="*/ 0 w 288"/>
                  <a:gd name="T1" fmla="*/ 0 h 864"/>
                  <a:gd name="T2" fmla="*/ 0 w 288"/>
                  <a:gd name="T3" fmla="*/ 0 h 864"/>
                  <a:gd name="T4" fmla="*/ 0 w 288"/>
                  <a:gd name="T5" fmla="*/ 0 h 864"/>
                  <a:gd name="T6" fmla="*/ 0 60000 65536"/>
                  <a:gd name="T7" fmla="*/ 0 60000 65536"/>
                  <a:gd name="T8" fmla="*/ 0 60000 65536"/>
                  <a:gd name="T9" fmla="*/ 0 w 288"/>
                  <a:gd name="T10" fmla="*/ 0 h 864"/>
                  <a:gd name="T11" fmla="*/ 288 w 288"/>
                  <a:gd name="T12" fmla="*/ 864 h 86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88" h="864">
                    <a:moveTo>
                      <a:pt x="0" y="0"/>
                    </a:moveTo>
                    <a:cubicBezTo>
                      <a:pt x="144" y="144"/>
                      <a:pt x="288" y="288"/>
                      <a:pt x="288" y="432"/>
                    </a:cubicBezTo>
                    <a:cubicBezTo>
                      <a:pt x="288" y="576"/>
                      <a:pt x="48" y="792"/>
                      <a:pt x="0" y="864"/>
                    </a:cubicBezTo>
                  </a:path>
                </a:pathLst>
              </a:custGeom>
              <a:noFill/>
              <a:ln w="254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9" name="Line 101"/>
              <p:cNvSpPr>
                <a:spLocks noChangeShapeType="1"/>
              </p:cNvSpPr>
              <p:nvPr/>
            </p:nvSpPr>
            <p:spPr bwMode="auto">
              <a:xfrm>
                <a:off x="1935" y="3824"/>
                <a:ext cx="109" cy="0"/>
              </a:xfrm>
              <a:prstGeom prst="line">
                <a:avLst/>
              </a:prstGeom>
              <a:noFill/>
              <a:ln w="254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0" name="Line 102"/>
              <p:cNvSpPr>
                <a:spLocks noChangeShapeType="1"/>
              </p:cNvSpPr>
              <p:nvPr/>
            </p:nvSpPr>
            <p:spPr bwMode="auto">
              <a:xfrm>
                <a:off x="1935" y="4064"/>
                <a:ext cx="109" cy="0"/>
              </a:xfrm>
              <a:prstGeom prst="line">
                <a:avLst/>
              </a:prstGeom>
              <a:noFill/>
              <a:ln w="254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1" name="Freeform 103"/>
              <p:cNvSpPr>
                <a:spLocks/>
              </p:cNvSpPr>
              <p:nvPr/>
            </p:nvSpPr>
            <p:spPr bwMode="auto">
              <a:xfrm>
                <a:off x="2044" y="3824"/>
                <a:ext cx="197" cy="131"/>
              </a:xfrm>
              <a:custGeom>
                <a:avLst/>
                <a:gdLst>
                  <a:gd name="T0" fmla="*/ 0 w 576"/>
                  <a:gd name="T1" fmla="*/ 0 h 432"/>
                  <a:gd name="T2" fmla="*/ 1 w 576"/>
                  <a:gd name="T3" fmla="*/ 0 h 432"/>
                  <a:gd name="T4" fmla="*/ 1 w 576"/>
                  <a:gd name="T5" fmla="*/ 0 h 432"/>
                  <a:gd name="T6" fmla="*/ 0 60000 65536"/>
                  <a:gd name="T7" fmla="*/ 0 60000 65536"/>
                  <a:gd name="T8" fmla="*/ 0 60000 65536"/>
                  <a:gd name="T9" fmla="*/ 0 w 576"/>
                  <a:gd name="T10" fmla="*/ 0 h 432"/>
                  <a:gd name="T11" fmla="*/ 576 w 576"/>
                  <a:gd name="T12" fmla="*/ 432 h 432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576" h="432">
                    <a:moveTo>
                      <a:pt x="0" y="0"/>
                    </a:moveTo>
                    <a:cubicBezTo>
                      <a:pt x="168" y="36"/>
                      <a:pt x="336" y="72"/>
                      <a:pt x="432" y="144"/>
                    </a:cubicBezTo>
                    <a:cubicBezTo>
                      <a:pt x="528" y="216"/>
                      <a:pt x="552" y="324"/>
                      <a:pt x="576" y="432"/>
                    </a:cubicBezTo>
                  </a:path>
                </a:pathLst>
              </a:custGeom>
              <a:noFill/>
              <a:ln w="254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2" name="Freeform 104"/>
              <p:cNvSpPr>
                <a:spLocks/>
              </p:cNvSpPr>
              <p:nvPr/>
            </p:nvSpPr>
            <p:spPr bwMode="auto">
              <a:xfrm flipV="1">
                <a:off x="2044" y="3933"/>
                <a:ext cx="197" cy="131"/>
              </a:xfrm>
              <a:custGeom>
                <a:avLst/>
                <a:gdLst>
                  <a:gd name="T0" fmla="*/ 0 w 576"/>
                  <a:gd name="T1" fmla="*/ 0 h 432"/>
                  <a:gd name="T2" fmla="*/ 1 w 576"/>
                  <a:gd name="T3" fmla="*/ 0 h 432"/>
                  <a:gd name="T4" fmla="*/ 1 w 576"/>
                  <a:gd name="T5" fmla="*/ 0 h 432"/>
                  <a:gd name="T6" fmla="*/ 0 60000 65536"/>
                  <a:gd name="T7" fmla="*/ 0 60000 65536"/>
                  <a:gd name="T8" fmla="*/ 0 60000 65536"/>
                  <a:gd name="T9" fmla="*/ 0 w 576"/>
                  <a:gd name="T10" fmla="*/ 0 h 432"/>
                  <a:gd name="T11" fmla="*/ 576 w 576"/>
                  <a:gd name="T12" fmla="*/ 432 h 432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576" h="432">
                    <a:moveTo>
                      <a:pt x="0" y="0"/>
                    </a:moveTo>
                    <a:cubicBezTo>
                      <a:pt x="168" y="36"/>
                      <a:pt x="336" y="72"/>
                      <a:pt x="432" y="144"/>
                    </a:cubicBezTo>
                    <a:cubicBezTo>
                      <a:pt x="528" y="216"/>
                      <a:pt x="552" y="324"/>
                      <a:pt x="576" y="432"/>
                    </a:cubicBezTo>
                  </a:path>
                </a:pathLst>
              </a:custGeom>
              <a:noFill/>
              <a:ln w="254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3" name="Oval 105"/>
              <p:cNvSpPr>
                <a:spLocks noChangeArrowheads="1"/>
              </p:cNvSpPr>
              <p:nvPr/>
            </p:nvSpPr>
            <p:spPr bwMode="auto">
              <a:xfrm>
                <a:off x="1872" y="3840"/>
                <a:ext cx="78" cy="77"/>
              </a:xfrm>
              <a:prstGeom prst="ellips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74" name="Oval 106"/>
              <p:cNvSpPr>
                <a:spLocks noChangeArrowheads="1"/>
              </p:cNvSpPr>
              <p:nvPr/>
            </p:nvSpPr>
            <p:spPr bwMode="auto">
              <a:xfrm>
                <a:off x="1872" y="3984"/>
                <a:ext cx="78" cy="77"/>
              </a:xfrm>
              <a:prstGeom prst="ellips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49" name="Oval 107"/>
            <p:cNvSpPr>
              <a:spLocks noChangeArrowheads="1"/>
            </p:cNvSpPr>
            <p:nvPr/>
          </p:nvSpPr>
          <p:spPr bwMode="auto">
            <a:xfrm>
              <a:off x="2344" y="2086"/>
              <a:ext cx="78" cy="77"/>
            </a:xfrm>
            <a:prstGeom prst="ellips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0" name="AutoShape 108"/>
            <p:cNvSpPr>
              <a:spLocks noChangeArrowheads="1"/>
            </p:cNvSpPr>
            <p:nvPr/>
          </p:nvSpPr>
          <p:spPr bwMode="auto">
            <a:xfrm>
              <a:off x="2030" y="2016"/>
              <a:ext cx="299" cy="228"/>
            </a:xfrm>
            <a:prstGeom prst="flowChartDelay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51" name="Group 109"/>
            <p:cNvGrpSpPr>
              <a:grpSpLocks/>
            </p:cNvGrpSpPr>
            <p:nvPr/>
          </p:nvGrpSpPr>
          <p:grpSpPr bwMode="auto">
            <a:xfrm>
              <a:off x="2030" y="2640"/>
              <a:ext cx="392" cy="228"/>
              <a:chOff x="1824" y="2688"/>
              <a:chExt cx="406" cy="228"/>
            </a:xfrm>
          </p:grpSpPr>
          <p:sp>
            <p:nvSpPr>
              <p:cNvPr id="166" name="Oval 110"/>
              <p:cNvSpPr>
                <a:spLocks noChangeArrowheads="1"/>
              </p:cNvSpPr>
              <p:nvPr/>
            </p:nvSpPr>
            <p:spPr bwMode="auto">
              <a:xfrm>
                <a:off x="2152" y="2758"/>
                <a:ext cx="78" cy="77"/>
              </a:xfrm>
              <a:prstGeom prst="ellips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7" name="AutoShape 111"/>
              <p:cNvSpPr>
                <a:spLocks noChangeArrowheads="1"/>
              </p:cNvSpPr>
              <p:nvPr/>
            </p:nvSpPr>
            <p:spPr bwMode="auto">
              <a:xfrm>
                <a:off x="1824" y="2688"/>
                <a:ext cx="313" cy="228"/>
              </a:xfrm>
              <a:prstGeom prst="flowChartDelay">
                <a:avLst/>
              </a:prstGeom>
              <a:noFill/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52" name="Line 112"/>
            <p:cNvSpPr>
              <a:spLocks noChangeShapeType="1"/>
            </p:cNvSpPr>
            <p:nvPr/>
          </p:nvSpPr>
          <p:spPr bwMode="auto">
            <a:xfrm flipV="1">
              <a:off x="1440" y="2060"/>
              <a:ext cx="584" cy="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3" name="Line 113"/>
            <p:cNvSpPr>
              <a:spLocks noChangeShapeType="1"/>
            </p:cNvSpPr>
            <p:nvPr/>
          </p:nvSpPr>
          <p:spPr bwMode="auto">
            <a:xfrm>
              <a:off x="1872" y="2832"/>
              <a:ext cx="156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4" name="Line 114"/>
            <p:cNvSpPr>
              <a:spLocks noChangeShapeType="1"/>
            </p:cNvSpPr>
            <p:nvPr/>
          </p:nvSpPr>
          <p:spPr bwMode="auto">
            <a:xfrm>
              <a:off x="1920" y="2208"/>
              <a:ext cx="108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5" name="Line 115"/>
            <p:cNvSpPr>
              <a:spLocks noChangeShapeType="1"/>
            </p:cNvSpPr>
            <p:nvPr/>
          </p:nvSpPr>
          <p:spPr bwMode="auto">
            <a:xfrm>
              <a:off x="1920" y="2688"/>
              <a:ext cx="108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6" name="Line 116"/>
            <p:cNvSpPr>
              <a:spLocks noChangeShapeType="1"/>
            </p:cNvSpPr>
            <p:nvPr/>
          </p:nvSpPr>
          <p:spPr bwMode="auto">
            <a:xfrm rot="5400000">
              <a:off x="1680" y="2448"/>
              <a:ext cx="48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7" name="Line 117"/>
            <p:cNvSpPr>
              <a:spLocks noChangeShapeType="1"/>
            </p:cNvSpPr>
            <p:nvPr/>
          </p:nvSpPr>
          <p:spPr bwMode="auto">
            <a:xfrm>
              <a:off x="1440" y="2448"/>
              <a:ext cx="48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8" name="Oval 118"/>
            <p:cNvSpPr>
              <a:spLocks noChangeArrowheads="1"/>
            </p:cNvSpPr>
            <p:nvPr/>
          </p:nvSpPr>
          <p:spPr bwMode="auto">
            <a:xfrm>
              <a:off x="1897" y="2431"/>
              <a:ext cx="58" cy="47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9" name="Text Box 119"/>
            <p:cNvSpPr txBox="1">
              <a:spLocks noChangeArrowheads="1"/>
            </p:cNvSpPr>
            <p:nvPr/>
          </p:nvSpPr>
          <p:spPr bwMode="auto">
            <a:xfrm>
              <a:off x="1104" y="2304"/>
              <a:ext cx="348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GB" i="1"/>
                <a:t>EN</a:t>
              </a:r>
              <a:endParaRPr lang="en-GB"/>
            </a:p>
          </p:txBody>
        </p:sp>
        <p:sp>
          <p:nvSpPr>
            <p:cNvPr id="160" name="Line 120"/>
            <p:cNvSpPr>
              <a:spLocks noChangeShapeType="1"/>
            </p:cNvSpPr>
            <p:nvPr/>
          </p:nvSpPr>
          <p:spPr bwMode="auto">
            <a:xfrm rot="5400000">
              <a:off x="1200" y="2448"/>
              <a:ext cx="768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1" name="Oval 121"/>
            <p:cNvSpPr>
              <a:spLocks noChangeArrowheads="1"/>
            </p:cNvSpPr>
            <p:nvPr/>
          </p:nvSpPr>
          <p:spPr bwMode="auto">
            <a:xfrm>
              <a:off x="1552" y="2048"/>
              <a:ext cx="58" cy="47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62" name="Group 122"/>
            <p:cNvGrpSpPr>
              <a:grpSpLocks/>
            </p:cNvGrpSpPr>
            <p:nvPr/>
          </p:nvGrpSpPr>
          <p:grpSpPr bwMode="auto">
            <a:xfrm>
              <a:off x="1680" y="2760"/>
              <a:ext cx="185" cy="137"/>
              <a:chOff x="1294" y="2400"/>
              <a:chExt cx="185" cy="137"/>
            </a:xfrm>
          </p:grpSpPr>
          <p:sp>
            <p:nvSpPr>
              <p:cNvPr id="164" name="AutoShape 123"/>
              <p:cNvSpPr>
                <a:spLocks noChangeArrowheads="1"/>
              </p:cNvSpPr>
              <p:nvPr/>
            </p:nvSpPr>
            <p:spPr bwMode="auto">
              <a:xfrm rot="5400000">
                <a:off x="1280" y="2414"/>
                <a:ext cx="137" cy="110"/>
              </a:xfrm>
              <a:prstGeom prst="flowChartExtract">
                <a:avLst/>
              </a:prstGeom>
              <a:noFill/>
              <a:ln w="222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5" name="Oval 124"/>
              <p:cNvSpPr>
                <a:spLocks noChangeArrowheads="1"/>
              </p:cNvSpPr>
              <p:nvPr/>
            </p:nvSpPr>
            <p:spPr bwMode="auto">
              <a:xfrm>
                <a:off x="1421" y="2436"/>
                <a:ext cx="58" cy="72"/>
              </a:xfrm>
              <a:prstGeom prst="ellips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63" name="Line 125"/>
            <p:cNvSpPr>
              <a:spLocks noChangeShapeType="1"/>
            </p:cNvSpPr>
            <p:nvPr/>
          </p:nvSpPr>
          <p:spPr bwMode="auto">
            <a:xfrm>
              <a:off x="1584" y="2832"/>
              <a:ext cx="96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402047761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418642" y="524656"/>
            <a:ext cx="8563312" cy="644577"/>
          </a:xfrm>
        </p:spPr>
        <p:txBody>
          <a:bodyPr>
            <a:normAutofit/>
          </a:bodyPr>
          <a:lstStyle/>
          <a:p>
            <a:pPr marL="1976438" indent="-1976438"/>
            <a:r>
              <a:rPr lang="en-GB" sz="3600" dirty="0">
                <a:solidFill>
                  <a:srgbClr val="0000FF"/>
                </a:solidFill>
              </a:rPr>
              <a:t>3.2 Gated </a:t>
            </a:r>
            <a:r>
              <a:rPr lang="en-GB" sz="3600" i="1" dirty="0">
                <a:solidFill>
                  <a:srgbClr val="0000FF"/>
                </a:solidFill>
              </a:rPr>
              <a:t>D</a:t>
            </a:r>
            <a:r>
              <a:rPr lang="en-GB" sz="3600" dirty="0">
                <a:solidFill>
                  <a:srgbClr val="0000FF"/>
                </a:solidFill>
              </a:rPr>
              <a:t> Latch (2/2)</a:t>
            </a:r>
          </a:p>
        </p:txBody>
      </p:sp>
      <p:sp>
        <p:nvSpPr>
          <p:cNvPr id="14340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#19: Sequential Logic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15</a:t>
            </a:fld>
            <a:endParaRPr dirty="0"/>
          </a:p>
        </p:txBody>
      </p:sp>
      <p:sp>
        <p:nvSpPr>
          <p:cNvPr id="12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11" name="Rectangle 3"/>
          <p:cNvSpPr txBox="1">
            <a:spLocks noChangeArrowheads="1"/>
          </p:cNvSpPr>
          <p:nvPr/>
        </p:nvSpPr>
        <p:spPr>
          <a:xfrm>
            <a:off x="457200" y="1371601"/>
            <a:ext cx="8001000" cy="18287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74638" indent="-274638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When </a:t>
            </a:r>
            <a:r>
              <a:rPr lang="en-US" i="1" dirty="0"/>
              <a:t>EN</a:t>
            </a:r>
            <a:r>
              <a:rPr lang="en-US" dirty="0"/>
              <a:t> is high,</a:t>
            </a:r>
          </a:p>
          <a:p>
            <a:pPr marL="625475" lvl="1" indent="-260350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i="1" dirty="0">
                <a:sym typeface="Wingdings" pitchFamily="2" charset="2"/>
              </a:rPr>
              <a:t>D</a:t>
            </a:r>
            <a:r>
              <a:rPr lang="en-US" dirty="0">
                <a:sym typeface="Wingdings" pitchFamily="2" charset="2"/>
              </a:rPr>
              <a:t> = HIGH  latch is SET</a:t>
            </a:r>
          </a:p>
          <a:p>
            <a:pPr marL="625475" lvl="1" indent="-260350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i="1" dirty="0">
                <a:sym typeface="Wingdings" pitchFamily="2" charset="2"/>
              </a:rPr>
              <a:t>D</a:t>
            </a:r>
            <a:r>
              <a:rPr lang="en-US" dirty="0">
                <a:sym typeface="Wingdings" pitchFamily="2" charset="2"/>
              </a:rPr>
              <a:t> = LOW  latch is RESET</a:t>
            </a:r>
          </a:p>
          <a:p>
            <a:pPr marL="274638" indent="-274638" fontAlgn="auto">
              <a:spcBef>
                <a:spcPct val="5000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>
                <a:sym typeface="Wingdings" pitchFamily="2" charset="2"/>
              </a:rPr>
              <a:t>Hence when EN is high, </a:t>
            </a:r>
            <a:r>
              <a:rPr lang="en-US" i="1" dirty="0">
                <a:sym typeface="Wingdings" pitchFamily="2" charset="2"/>
              </a:rPr>
              <a:t>Q</a:t>
            </a:r>
            <a:r>
              <a:rPr lang="en-US" dirty="0">
                <a:sym typeface="Wingdings" pitchFamily="2" charset="2"/>
              </a:rPr>
              <a:t> “follows” the </a:t>
            </a:r>
            <a:r>
              <a:rPr lang="en-US" i="1" dirty="0">
                <a:sym typeface="Wingdings" pitchFamily="2" charset="2"/>
              </a:rPr>
              <a:t>D</a:t>
            </a:r>
            <a:r>
              <a:rPr lang="en-US" dirty="0">
                <a:sym typeface="Wingdings" pitchFamily="2" charset="2"/>
              </a:rPr>
              <a:t> (data) input.</a:t>
            </a:r>
          </a:p>
        </p:txBody>
      </p:sp>
      <p:sp>
        <p:nvSpPr>
          <p:cNvPr id="13" name="Text Box 68"/>
          <p:cNvSpPr txBox="1">
            <a:spLocks noChangeArrowheads="1"/>
          </p:cNvSpPr>
          <p:nvPr/>
        </p:nvSpPr>
        <p:spPr bwMode="auto">
          <a:xfrm>
            <a:off x="2895600" y="5334000"/>
            <a:ext cx="2895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dirty="0"/>
              <a:t>When </a:t>
            </a:r>
            <a:r>
              <a:rPr lang="en-US" i="1" dirty="0"/>
              <a:t>EN</a:t>
            </a:r>
            <a:r>
              <a:rPr lang="en-US" dirty="0"/>
              <a:t>=1</a:t>
            </a:r>
            <a:r>
              <a:rPr lang="en-US" i="1" dirty="0"/>
              <a:t>,  </a:t>
            </a:r>
            <a:r>
              <a:rPr lang="en-US" b="1" i="1" dirty="0">
                <a:solidFill>
                  <a:srgbClr val="0000CC"/>
                </a:solidFill>
              </a:rPr>
              <a:t>Q(t+1)</a:t>
            </a:r>
            <a:r>
              <a:rPr lang="en-US" b="1" dirty="0">
                <a:solidFill>
                  <a:srgbClr val="0000CC"/>
                </a:solidFill>
              </a:rPr>
              <a:t> = </a:t>
            </a:r>
            <a:r>
              <a:rPr lang="en-US" b="1" i="1" dirty="0">
                <a:solidFill>
                  <a:srgbClr val="0000CC"/>
                </a:solidFill>
              </a:rPr>
              <a:t>?</a:t>
            </a:r>
            <a:endParaRPr lang="en-US" b="1" dirty="0">
              <a:solidFill>
                <a:srgbClr val="0000CC"/>
              </a:solidFill>
            </a:endParaRPr>
          </a:p>
        </p:txBody>
      </p:sp>
      <p:grpSp>
        <p:nvGrpSpPr>
          <p:cNvPr id="14" name="Group 76"/>
          <p:cNvGrpSpPr>
            <a:grpSpLocks/>
          </p:cNvGrpSpPr>
          <p:nvPr/>
        </p:nvGrpSpPr>
        <p:grpSpPr bwMode="auto">
          <a:xfrm>
            <a:off x="2286000" y="3886200"/>
            <a:ext cx="3987800" cy="1371600"/>
            <a:chOff x="1440" y="2592"/>
            <a:chExt cx="2512" cy="864"/>
          </a:xfrm>
        </p:grpSpPr>
        <p:graphicFrame>
          <p:nvGraphicFramePr>
            <p:cNvPr id="15" name="Object 71"/>
            <p:cNvGraphicFramePr>
              <a:graphicFrameLocks noChangeAspect="1"/>
            </p:cNvGraphicFramePr>
            <p:nvPr/>
          </p:nvGraphicFramePr>
          <p:xfrm>
            <a:off x="1440" y="2592"/>
            <a:ext cx="2512" cy="86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Document" r:id="rId3" imgW="3387240" imgH="1514520" progId="Word.Document.8">
                    <p:embed/>
                  </p:oleObj>
                </mc:Choice>
                <mc:Fallback>
                  <p:oleObj name="Document" r:id="rId3" imgW="3387240" imgH="1514520" progId="Word.Document.8">
                    <p:embed/>
                    <p:pic>
                      <p:nvPicPr>
                        <p:cNvPr id="15" name="Object 7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 b="23132"/>
                        <a:stretch>
                          <a:fillRect/>
                        </a:stretch>
                      </p:blipFill>
                      <p:spPr bwMode="auto">
                        <a:xfrm>
                          <a:off x="1440" y="2592"/>
                          <a:ext cx="2512" cy="864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6" name="Line 72"/>
            <p:cNvSpPr>
              <a:spLocks noChangeShapeType="1"/>
            </p:cNvSpPr>
            <p:nvPr/>
          </p:nvSpPr>
          <p:spPr bwMode="auto">
            <a:xfrm>
              <a:off x="1500" y="2822"/>
              <a:ext cx="221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" name="Line 73"/>
            <p:cNvSpPr>
              <a:spLocks noChangeShapeType="1"/>
            </p:cNvSpPr>
            <p:nvPr/>
          </p:nvSpPr>
          <p:spPr bwMode="auto">
            <a:xfrm rot="5400000">
              <a:off x="1841" y="2992"/>
              <a:ext cx="79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8" name="Text Box 77"/>
          <p:cNvSpPr txBox="1">
            <a:spLocks noChangeArrowheads="1"/>
          </p:cNvSpPr>
          <p:nvPr/>
        </p:nvSpPr>
        <p:spPr bwMode="auto">
          <a:xfrm>
            <a:off x="152400" y="6400800"/>
            <a:ext cx="304800" cy="201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4" tIns="9144" rIns="9144" bIns="9144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>
                <a:sym typeface="Wingdings 2" pitchFamily="18" charset="2"/>
              </a:rPr>
              <a:t></a:t>
            </a:r>
          </a:p>
        </p:txBody>
      </p:sp>
      <p:sp>
        <p:nvSpPr>
          <p:cNvPr id="22" name="Text Box 68"/>
          <p:cNvSpPr txBox="1">
            <a:spLocks noChangeArrowheads="1"/>
          </p:cNvSpPr>
          <p:nvPr/>
        </p:nvSpPr>
        <p:spPr bwMode="auto">
          <a:xfrm>
            <a:off x="5257800" y="5334000"/>
            <a:ext cx="533400" cy="366713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b="1" i="1" dirty="0">
                <a:solidFill>
                  <a:srgbClr val="0000CC"/>
                </a:solidFill>
              </a:rPr>
              <a:t>D</a:t>
            </a:r>
            <a:endParaRPr lang="en-US" b="1" dirty="0">
              <a:solidFill>
                <a:srgbClr val="0000CC"/>
              </a:solidFill>
            </a:endParaRPr>
          </a:p>
        </p:txBody>
      </p:sp>
      <p:sp>
        <p:nvSpPr>
          <p:cNvPr id="23" name="Rectangle 3"/>
          <p:cNvSpPr txBox="1">
            <a:spLocks noChangeArrowheads="1"/>
          </p:cNvSpPr>
          <p:nvPr/>
        </p:nvSpPr>
        <p:spPr bwMode="auto">
          <a:xfrm>
            <a:off x="457200" y="3200400"/>
            <a:ext cx="80010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274638" marR="0" lvl="0" indent="-274638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tabLst/>
              <a:defRPr/>
            </a:pP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Wingdings" pitchFamily="2" charset="2"/>
              </a:rPr>
              <a:t>Characteristic table:</a:t>
            </a:r>
            <a:endParaRPr kumimoji="0" lang="en-US" sz="2400" b="0" i="0" u="none" strike="noStrike" kern="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29916653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22" grpId="0" animBg="1"/>
      <p:bldP spid="2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418642" y="524656"/>
            <a:ext cx="8420558" cy="644577"/>
          </a:xfrm>
        </p:spPr>
        <p:txBody>
          <a:bodyPr>
            <a:normAutofit/>
          </a:bodyPr>
          <a:lstStyle/>
          <a:p>
            <a:pPr marL="1976438" indent="-1976438"/>
            <a:r>
              <a:rPr lang="en-GB" sz="3600" dirty="0">
                <a:solidFill>
                  <a:srgbClr val="0000FF"/>
                </a:solidFill>
              </a:rPr>
              <a:t>4. Flip-flops (1/2)</a:t>
            </a:r>
          </a:p>
        </p:txBody>
      </p:sp>
      <p:sp>
        <p:nvSpPr>
          <p:cNvPr id="14340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#19: Sequential Logic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16</a:t>
            </a:fld>
            <a:endParaRPr dirty="0"/>
          </a:p>
        </p:txBody>
      </p:sp>
      <p:sp>
        <p:nvSpPr>
          <p:cNvPr id="12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65" name="Rectangle 3"/>
          <p:cNvSpPr txBox="1">
            <a:spLocks noChangeArrowheads="1"/>
          </p:cNvSpPr>
          <p:nvPr/>
        </p:nvSpPr>
        <p:spPr>
          <a:xfrm>
            <a:off x="457200" y="1260475"/>
            <a:ext cx="8229600" cy="23653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74638" indent="-274638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>
                <a:solidFill>
                  <a:srgbClr val="0000CC"/>
                </a:solidFill>
              </a:rPr>
              <a:t>Flip-flops</a:t>
            </a:r>
            <a:r>
              <a:rPr lang="en-US" dirty="0"/>
              <a:t> are synchronous </a:t>
            </a:r>
            <a:r>
              <a:rPr lang="en-US" dirty="0" err="1"/>
              <a:t>bistable</a:t>
            </a:r>
            <a:r>
              <a:rPr lang="en-US" dirty="0"/>
              <a:t> devices.</a:t>
            </a:r>
          </a:p>
          <a:p>
            <a:pPr marL="274638" indent="-274638" fontAlgn="auto">
              <a:spcBef>
                <a:spcPct val="5000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Output changes state at a specified point on a triggering input called the </a:t>
            </a:r>
            <a:r>
              <a:rPr lang="en-US" dirty="0">
                <a:solidFill>
                  <a:srgbClr val="0000CC"/>
                </a:solidFill>
              </a:rPr>
              <a:t>clock</a:t>
            </a:r>
            <a:r>
              <a:rPr lang="en-US" dirty="0"/>
              <a:t>.</a:t>
            </a:r>
          </a:p>
          <a:p>
            <a:pPr marL="274638" indent="-274638" fontAlgn="auto">
              <a:spcBef>
                <a:spcPct val="5000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Change state either at the positive (rising) edge, or at the negative (falling) edge of the clock signal.</a:t>
            </a:r>
          </a:p>
        </p:txBody>
      </p:sp>
      <p:grpSp>
        <p:nvGrpSpPr>
          <p:cNvPr id="66" name="Group 4"/>
          <p:cNvGrpSpPr>
            <a:grpSpLocks/>
          </p:cNvGrpSpPr>
          <p:nvPr/>
        </p:nvGrpSpPr>
        <p:grpSpPr bwMode="auto">
          <a:xfrm>
            <a:off x="1600200" y="3962400"/>
            <a:ext cx="6400800" cy="1098550"/>
            <a:chOff x="1392" y="2880"/>
            <a:chExt cx="4032" cy="692"/>
          </a:xfrm>
        </p:grpSpPr>
        <p:sp>
          <p:nvSpPr>
            <p:cNvPr id="67" name="Line 5"/>
            <p:cNvSpPr>
              <a:spLocks noChangeShapeType="1"/>
            </p:cNvSpPr>
            <p:nvPr/>
          </p:nvSpPr>
          <p:spPr bwMode="auto">
            <a:xfrm>
              <a:off x="1392" y="3120"/>
              <a:ext cx="24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8" name="Line 6"/>
            <p:cNvSpPr>
              <a:spLocks noChangeShapeType="1"/>
            </p:cNvSpPr>
            <p:nvPr/>
          </p:nvSpPr>
          <p:spPr bwMode="auto">
            <a:xfrm>
              <a:off x="1632" y="2880"/>
              <a:ext cx="24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9" name="Line 7"/>
            <p:cNvSpPr>
              <a:spLocks noChangeShapeType="1"/>
            </p:cNvSpPr>
            <p:nvPr/>
          </p:nvSpPr>
          <p:spPr bwMode="auto">
            <a:xfrm rot="5400000">
              <a:off x="1512" y="3000"/>
              <a:ext cx="240" cy="0"/>
            </a:xfrm>
            <a:prstGeom prst="line">
              <a:avLst/>
            </a:prstGeom>
            <a:noFill/>
            <a:ln w="19050">
              <a:solidFill>
                <a:srgbClr val="990033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0" name="Line 8"/>
            <p:cNvSpPr>
              <a:spLocks noChangeShapeType="1"/>
            </p:cNvSpPr>
            <p:nvPr/>
          </p:nvSpPr>
          <p:spPr bwMode="auto">
            <a:xfrm>
              <a:off x="1872" y="3120"/>
              <a:ext cx="24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1" name="Line 9"/>
            <p:cNvSpPr>
              <a:spLocks noChangeShapeType="1"/>
            </p:cNvSpPr>
            <p:nvPr/>
          </p:nvSpPr>
          <p:spPr bwMode="auto">
            <a:xfrm>
              <a:off x="2112" y="2880"/>
              <a:ext cx="24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" name="Line 10"/>
            <p:cNvSpPr>
              <a:spLocks noChangeShapeType="1"/>
            </p:cNvSpPr>
            <p:nvPr/>
          </p:nvSpPr>
          <p:spPr bwMode="auto">
            <a:xfrm rot="5400000">
              <a:off x="1992" y="3000"/>
              <a:ext cx="240" cy="0"/>
            </a:xfrm>
            <a:prstGeom prst="line">
              <a:avLst/>
            </a:prstGeom>
            <a:noFill/>
            <a:ln w="19050">
              <a:solidFill>
                <a:srgbClr val="8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3" name="Line 11"/>
            <p:cNvSpPr>
              <a:spLocks noChangeShapeType="1"/>
            </p:cNvSpPr>
            <p:nvPr/>
          </p:nvSpPr>
          <p:spPr bwMode="auto">
            <a:xfrm rot="5400000">
              <a:off x="1752" y="3000"/>
              <a:ext cx="240" cy="0"/>
            </a:xfrm>
            <a:prstGeom prst="line">
              <a:avLst/>
            </a:prstGeom>
            <a:noFill/>
            <a:ln w="19050">
              <a:solidFill>
                <a:srgbClr val="0000CC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4" name="Line 12"/>
            <p:cNvSpPr>
              <a:spLocks noChangeShapeType="1"/>
            </p:cNvSpPr>
            <p:nvPr/>
          </p:nvSpPr>
          <p:spPr bwMode="auto">
            <a:xfrm>
              <a:off x="2352" y="3120"/>
              <a:ext cx="24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5" name="Line 13"/>
            <p:cNvSpPr>
              <a:spLocks noChangeShapeType="1"/>
            </p:cNvSpPr>
            <p:nvPr/>
          </p:nvSpPr>
          <p:spPr bwMode="auto">
            <a:xfrm>
              <a:off x="2592" y="2880"/>
              <a:ext cx="24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6" name="Line 14"/>
            <p:cNvSpPr>
              <a:spLocks noChangeShapeType="1"/>
            </p:cNvSpPr>
            <p:nvPr/>
          </p:nvSpPr>
          <p:spPr bwMode="auto">
            <a:xfrm rot="5400000">
              <a:off x="2472" y="3000"/>
              <a:ext cx="240" cy="0"/>
            </a:xfrm>
            <a:prstGeom prst="line">
              <a:avLst/>
            </a:prstGeom>
            <a:noFill/>
            <a:ln w="19050">
              <a:solidFill>
                <a:srgbClr val="990033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" name="Line 15"/>
            <p:cNvSpPr>
              <a:spLocks noChangeShapeType="1"/>
            </p:cNvSpPr>
            <p:nvPr/>
          </p:nvSpPr>
          <p:spPr bwMode="auto">
            <a:xfrm rot="5400000">
              <a:off x="2232" y="3000"/>
              <a:ext cx="240" cy="0"/>
            </a:xfrm>
            <a:prstGeom prst="line">
              <a:avLst/>
            </a:prstGeom>
            <a:noFill/>
            <a:ln w="19050">
              <a:solidFill>
                <a:srgbClr val="0000CC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8" name="Line 16"/>
            <p:cNvSpPr>
              <a:spLocks noChangeShapeType="1"/>
            </p:cNvSpPr>
            <p:nvPr/>
          </p:nvSpPr>
          <p:spPr bwMode="auto">
            <a:xfrm>
              <a:off x="2832" y="3120"/>
              <a:ext cx="24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" name="Line 17"/>
            <p:cNvSpPr>
              <a:spLocks noChangeShapeType="1"/>
            </p:cNvSpPr>
            <p:nvPr/>
          </p:nvSpPr>
          <p:spPr bwMode="auto">
            <a:xfrm>
              <a:off x="3072" y="2880"/>
              <a:ext cx="24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" name="Line 18"/>
            <p:cNvSpPr>
              <a:spLocks noChangeShapeType="1"/>
            </p:cNvSpPr>
            <p:nvPr/>
          </p:nvSpPr>
          <p:spPr bwMode="auto">
            <a:xfrm rot="5400000">
              <a:off x="2952" y="3000"/>
              <a:ext cx="240" cy="0"/>
            </a:xfrm>
            <a:prstGeom prst="line">
              <a:avLst/>
            </a:prstGeom>
            <a:noFill/>
            <a:ln w="19050">
              <a:solidFill>
                <a:srgbClr val="990033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" name="Line 19"/>
            <p:cNvSpPr>
              <a:spLocks noChangeShapeType="1"/>
            </p:cNvSpPr>
            <p:nvPr/>
          </p:nvSpPr>
          <p:spPr bwMode="auto">
            <a:xfrm rot="5400000">
              <a:off x="2712" y="3000"/>
              <a:ext cx="240" cy="0"/>
            </a:xfrm>
            <a:prstGeom prst="line">
              <a:avLst/>
            </a:prstGeom>
            <a:noFill/>
            <a:ln w="19050">
              <a:solidFill>
                <a:srgbClr val="0000CC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" name="Line 20"/>
            <p:cNvSpPr>
              <a:spLocks noChangeShapeType="1"/>
            </p:cNvSpPr>
            <p:nvPr/>
          </p:nvSpPr>
          <p:spPr bwMode="auto">
            <a:xfrm>
              <a:off x="3312" y="3120"/>
              <a:ext cx="24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" name="Line 21"/>
            <p:cNvSpPr>
              <a:spLocks noChangeShapeType="1"/>
            </p:cNvSpPr>
            <p:nvPr/>
          </p:nvSpPr>
          <p:spPr bwMode="auto">
            <a:xfrm>
              <a:off x="3552" y="2880"/>
              <a:ext cx="24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" name="Line 22"/>
            <p:cNvSpPr>
              <a:spLocks noChangeShapeType="1"/>
            </p:cNvSpPr>
            <p:nvPr/>
          </p:nvSpPr>
          <p:spPr bwMode="auto">
            <a:xfrm rot="5400000">
              <a:off x="3432" y="3000"/>
              <a:ext cx="240" cy="0"/>
            </a:xfrm>
            <a:prstGeom prst="line">
              <a:avLst/>
            </a:prstGeom>
            <a:noFill/>
            <a:ln w="19050">
              <a:solidFill>
                <a:srgbClr val="990033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" name="Line 23"/>
            <p:cNvSpPr>
              <a:spLocks noChangeShapeType="1"/>
            </p:cNvSpPr>
            <p:nvPr/>
          </p:nvSpPr>
          <p:spPr bwMode="auto">
            <a:xfrm rot="5400000">
              <a:off x="3192" y="3000"/>
              <a:ext cx="240" cy="0"/>
            </a:xfrm>
            <a:prstGeom prst="line">
              <a:avLst/>
            </a:prstGeom>
            <a:noFill/>
            <a:ln w="19050">
              <a:solidFill>
                <a:srgbClr val="0000CC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" name="Line 24"/>
            <p:cNvSpPr>
              <a:spLocks noChangeShapeType="1"/>
            </p:cNvSpPr>
            <p:nvPr/>
          </p:nvSpPr>
          <p:spPr bwMode="auto">
            <a:xfrm>
              <a:off x="3792" y="3120"/>
              <a:ext cx="24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" name="Line 25"/>
            <p:cNvSpPr>
              <a:spLocks noChangeShapeType="1"/>
            </p:cNvSpPr>
            <p:nvPr/>
          </p:nvSpPr>
          <p:spPr bwMode="auto">
            <a:xfrm>
              <a:off x="4032" y="2880"/>
              <a:ext cx="24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" name="Line 26"/>
            <p:cNvSpPr>
              <a:spLocks noChangeShapeType="1"/>
            </p:cNvSpPr>
            <p:nvPr/>
          </p:nvSpPr>
          <p:spPr bwMode="auto">
            <a:xfrm rot="5400000">
              <a:off x="3912" y="3000"/>
              <a:ext cx="240" cy="0"/>
            </a:xfrm>
            <a:prstGeom prst="line">
              <a:avLst/>
            </a:prstGeom>
            <a:noFill/>
            <a:ln w="19050">
              <a:solidFill>
                <a:srgbClr val="990033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9" name="Line 27"/>
            <p:cNvSpPr>
              <a:spLocks noChangeShapeType="1"/>
            </p:cNvSpPr>
            <p:nvPr/>
          </p:nvSpPr>
          <p:spPr bwMode="auto">
            <a:xfrm rot="5400000">
              <a:off x="3672" y="3000"/>
              <a:ext cx="240" cy="0"/>
            </a:xfrm>
            <a:prstGeom prst="line">
              <a:avLst/>
            </a:prstGeom>
            <a:noFill/>
            <a:ln w="19050">
              <a:solidFill>
                <a:srgbClr val="0000CC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" name="Line 28"/>
            <p:cNvSpPr>
              <a:spLocks noChangeShapeType="1"/>
            </p:cNvSpPr>
            <p:nvPr/>
          </p:nvSpPr>
          <p:spPr bwMode="auto">
            <a:xfrm rot="5400000">
              <a:off x="4152" y="3000"/>
              <a:ext cx="240" cy="0"/>
            </a:xfrm>
            <a:prstGeom prst="line">
              <a:avLst/>
            </a:prstGeom>
            <a:noFill/>
            <a:ln w="19050">
              <a:solidFill>
                <a:srgbClr val="0000CC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" name="Text Box 29"/>
            <p:cNvSpPr txBox="1">
              <a:spLocks noChangeArrowheads="1"/>
            </p:cNvSpPr>
            <p:nvPr/>
          </p:nvSpPr>
          <p:spPr bwMode="auto">
            <a:xfrm>
              <a:off x="1632" y="3360"/>
              <a:ext cx="960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GB" sz="1600" dirty="0">
                  <a:solidFill>
                    <a:srgbClr val="C00000"/>
                  </a:solidFill>
                </a:rPr>
                <a:t>Positive edges</a:t>
              </a:r>
              <a:endParaRPr lang="en-GB" dirty="0">
                <a:solidFill>
                  <a:srgbClr val="C00000"/>
                </a:solidFill>
              </a:endParaRPr>
            </a:p>
          </p:txBody>
        </p:sp>
        <p:sp>
          <p:nvSpPr>
            <p:cNvPr id="92" name="Text Box 30"/>
            <p:cNvSpPr txBox="1">
              <a:spLocks noChangeArrowheads="1"/>
            </p:cNvSpPr>
            <p:nvPr/>
          </p:nvSpPr>
          <p:spPr bwMode="auto">
            <a:xfrm>
              <a:off x="2784" y="3360"/>
              <a:ext cx="1056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GB" sz="1600" dirty="0">
                  <a:solidFill>
                    <a:srgbClr val="0000FF"/>
                  </a:solidFill>
                </a:rPr>
                <a:t>Negative edges</a:t>
              </a:r>
              <a:endParaRPr lang="en-GB" dirty="0">
                <a:solidFill>
                  <a:srgbClr val="0000FF"/>
                </a:solidFill>
              </a:endParaRPr>
            </a:p>
          </p:txBody>
        </p:sp>
        <p:sp>
          <p:nvSpPr>
            <p:cNvPr id="93" name="Text Box 31"/>
            <p:cNvSpPr txBox="1">
              <a:spLocks noChangeArrowheads="1"/>
            </p:cNvSpPr>
            <p:nvPr/>
          </p:nvSpPr>
          <p:spPr bwMode="auto">
            <a:xfrm>
              <a:off x="4416" y="2880"/>
              <a:ext cx="1008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GB"/>
                <a:t>Clock signal</a:t>
              </a:r>
            </a:p>
          </p:txBody>
        </p:sp>
        <p:sp>
          <p:nvSpPr>
            <p:cNvPr id="94" name="Line 32"/>
            <p:cNvSpPr>
              <a:spLocks noChangeShapeType="1"/>
            </p:cNvSpPr>
            <p:nvPr/>
          </p:nvSpPr>
          <p:spPr bwMode="auto">
            <a:xfrm flipH="1" flipV="1">
              <a:off x="1680" y="3024"/>
              <a:ext cx="384" cy="336"/>
            </a:xfrm>
            <a:prstGeom prst="line">
              <a:avLst/>
            </a:prstGeom>
            <a:noFill/>
            <a:ln w="19050">
              <a:solidFill>
                <a:srgbClr val="990033"/>
              </a:solidFill>
              <a:round/>
              <a:headEnd/>
              <a:tailEnd type="stealth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5" name="Line 33"/>
            <p:cNvSpPr>
              <a:spLocks noChangeShapeType="1"/>
            </p:cNvSpPr>
            <p:nvPr/>
          </p:nvSpPr>
          <p:spPr bwMode="auto">
            <a:xfrm flipV="1">
              <a:off x="2160" y="3024"/>
              <a:ext cx="384" cy="336"/>
            </a:xfrm>
            <a:prstGeom prst="line">
              <a:avLst/>
            </a:prstGeom>
            <a:noFill/>
            <a:ln w="19050">
              <a:solidFill>
                <a:srgbClr val="990033"/>
              </a:solidFill>
              <a:round/>
              <a:headEnd/>
              <a:tailEnd type="stealth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6" name="Line 34"/>
            <p:cNvSpPr>
              <a:spLocks noChangeShapeType="1"/>
            </p:cNvSpPr>
            <p:nvPr/>
          </p:nvSpPr>
          <p:spPr bwMode="auto">
            <a:xfrm flipV="1">
              <a:off x="3360" y="3024"/>
              <a:ext cx="384" cy="336"/>
            </a:xfrm>
            <a:prstGeom prst="line">
              <a:avLst/>
            </a:prstGeom>
            <a:noFill/>
            <a:ln w="19050">
              <a:solidFill>
                <a:srgbClr val="0000CC"/>
              </a:solidFill>
              <a:round/>
              <a:headEnd/>
              <a:tailEnd type="stealth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7" name="Line 35"/>
            <p:cNvSpPr>
              <a:spLocks noChangeShapeType="1"/>
            </p:cNvSpPr>
            <p:nvPr/>
          </p:nvSpPr>
          <p:spPr bwMode="auto">
            <a:xfrm flipH="1" flipV="1">
              <a:off x="2880" y="3024"/>
              <a:ext cx="384" cy="336"/>
            </a:xfrm>
            <a:prstGeom prst="line">
              <a:avLst/>
            </a:prstGeom>
            <a:noFill/>
            <a:ln w="19050">
              <a:solidFill>
                <a:srgbClr val="0000CC"/>
              </a:solidFill>
              <a:round/>
              <a:headEnd/>
              <a:tailEnd type="stealth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492345694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418642" y="524656"/>
            <a:ext cx="8420558" cy="644577"/>
          </a:xfrm>
        </p:spPr>
        <p:txBody>
          <a:bodyPr>
            <a:normAutofit/>
          </a:bodyPr>
          <a:lstStyle/>
          <a:p>
            <a:pPr marL="1976438" indent="-1976438"/>
            <a:r>
              <a:rPr lang="en-GB" sz="3600" dirty="0">
                <a:solidFill>
                  <a:srgbClr val="0000FF"/>
                </a:solidFill>
              </a:rPr>
              <a:t>4. Flip-flops (2/2)</a:t>
            </a:r>
          </a:p>
        </p:txBody>
      </p:sp>
      <p:sp>
        <p:nvSpPr>
          <p:cNvPr id="14340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#19: Sequential Logic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17</a:t>
            </a:fld>
            <a:endParaRPr dirty="0"/>
          </a:p>
        </p:txBody>
      </p:sp>
      <p:sp>
        <p:nvSpPr>
          <p:cNvPr id="12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86" name="Rectangle 3"/>
          <p:cNvSpPr txBox="1">
            <a:spLocks noChangeArrowheads="1"/>
          </p:cNvSpPr>
          <p:nvPr/>
        </p:nvSpPr>
        <p:spPr>
          <a:xfrm>
            <a:off x="457200" y="1260475"/>
            <a:ext cx="8229600" cy="11017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74638" indent="-274638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i="1" dirty="0">
                <a:solidFill>
                  <a:srgbClr val="0000CC"/>
                </a:solidFill>
              </a:rPr>
              <a:t>S-R</a:t>
            </a:r>
            <a:r>
              <a:rPr lang="en-US" dirty="0">
                <a:solidFill>
                  <a:srgbClr val="0000CC"/>
                </a:solidFill>
              </a:rPr>
              <a:t> flip-flop</a:t>
            </a:r>
            <a:r>
              <a:rPr lang="en-US" dirty="0"/>
              <a:t>, </a:t>
            </a:r>
            <a:r>
              <a:rPr lang="en-US" i="1" dirty="0">
                <a:solidFill>
                  <a:srgbClr val="0000CC"/>
                </a:solidFill>
              </a:rPr>
              <a:t>D</a:t>
            </a:r>
            <a:r>
              <a:rPr lang="en-US" dirty="0">
                <a:solidFill>
                  <a:srgbClr val="0000CC"/>
                </a:solidFill>
              </a:rPr>
              <a:t> flip-flop</a:t>
            </a:r>
            <a:r>
              <a:rPr lang="en-US" dirty="0"/>
              <a:t>, and</a:t>
            </a:r>
            <a:r>
              <a:rPr lang="en-US" dirty="0">
                <a:solidFill>
                  <a:srgbClr val="800000"/>
                </a:solidFill>
              </a:rPr>
              <a:t> </a:t>
            </a:r>
            <a:r>
              <a:rPr lang="en-US" i="1" dirty="0">
                <a:solidFill>
                  <a:srgbClr val="0000CC"/>
                </a:solidFill>
              </a:rPr>
              <a:t>J-K</a:t>
            </a:r>
            <a:r>
              <a:rPr lang="en-US" dirty="0">
                <a:solidFill>
                  <a:srgbClr val="0000CC"/>
                </a:solidFill>
              </a:rPr>
              <a:t> flip-flop</a:t>
            </a:r>
            <a:r>
              <a:rPr lang="en-US" dirty="0">
                <a:solidFill>
                  <a:srgbClr val="800000"/>
                </a:solidFill>
              </a:rPr>
              <a:t>. </a:t>
            </a:r>
            <a:endParaRPr lang="en-US" dirty="0"/>
          </a:p>
          <a:p>
            <a:pPr marL="274638" indent="-274638" fontAlgn="auto">
              <a:spcBef>
                <a:spcPct val="5000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Note the “&gt;” symbol at the clock input.</a:t>
            </a:r>
          </a:p>
        </p:txBody>
      </p:sp>
      <p:grpSp>
        <p:nvGrpSpPr>
          <p:cNvPr id="87" name="Group 132"/>
          <p:cNvGrpSpPr>
            <a:grpSpLocks/>
          </p:cNvGrpSpPr>
          <p:nvPr/>
        </p:nvGrpSpPr>
        <p:grpSpPr bwMode="auto">
          <a:xfrm>
            <a:off x="1447800" y="2438400"/>
            <a:ext cx="6477000" cy="1662113"/>
            <a:chOff x="1344" y="1536"/>
            <a:chExt cx="4080" cy="1047"/>
          </a:xfrm>
        </p:grpSpPr>
        <p:grpSp>
          <p:nvGrpSpPr>
            <p:cNvPr id="88" name="Group 131"/>
            <p:cNvGrpSpPr>
              <a:grpSpLocks/>
            </p:cNvGrpSpPr>
            <p:nvPr/>
          </p:nvGrpSpPr>
          <p:grpSpPr bwMode="auto">
            <a:xfrm>
              <a:off x="1344" y="1536"/>
              <a:ext cx="4080" cy="768"/>
              <a:chOff x="1344" y="1536"/>
              <a:chExt cx="4080" cy="768"/>
            </a:xfrm>
          </p:grpSpPr>
          <p:grpSp>
            <p:nvGrpSpPr>
              <p:cNvPr id="90" name="Group 61"/>
              <p:cNvGrpSpPr>
                <a:grpSpLocks/>
              </p:cNvGrpSpPr>
              <p:nvPr/>
            </p:nvGrpSpPr>
            <p:grpSpPr bwMode="auto">
              <a:xfrm>
                <a:off x="1344" y="1536"/>
                <a:ext cx="1200" cy="768"/>
                <a:chOff x="1248" y="1344"/>
                <a:chExt cx="1200" cy="768"/>
              </a:xfrm>
            </p:grpSpPr>
            <p:sp>
              <p:nvSpPr>
                <p:cNvPr id="112" name="Rectangle 62"/>
                <p:cNvSpPr>
                  <a:spLocks noChangeArrowheads="1"/>
                </p:cNvSpPr>
                <p:nvPr/>
              </p:nvSpPr>
              <p:spPr bwMode="auto">
                <a:xfrm>
                  <a:off x="1488" y="1344"/>
                  <a:ext cx="480" cy="768"/>
                </a:xfrm>
                <a:prstGeom prst="rect">
                  <a:avLst/>
                </a:prstGeom>
                <a:noFill/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13" name="Line 63"/>
                <p:cNvSpPr>
                  <a:spLocks noChangeShapeType="1"/>
                </p:cNvSpPr>
                <p:nvPr/>
              </p:nvSpPr>
              <p:spPr bwMode="auto">
                <a:xfrm>
                  <a:off x="1248" y="1488"/>
                  <a:ext cx="240" cy="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14" name="Oval 64"/>
                <p:cNvSpPr>
                  <a:spLocks noChangeArrowheads="1"/>
                </p:cNvSpPr>
                <p:nvPr/>
              </p:nvSpPr>
              <p:spPr bwMode="auto">
                <a:xfrm>
                  <a:off x="1968" y="1897"/>
                  <a:ext cx="48" cy="48"/>
                </a:xfrm>
                <a:prstGeom prst="ellips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15" name="Line 65"/>
                <p:cNvSpPr>
                  <a:spLocks noChangeShapeType="1"/>
                </p:cNvSpPr>
                <p:nvPr/>
              </p:nvSpPr>
              <p:spPr bwMode="auto">
                <a:xfrm>
                  <a:off x="1968" y="1536"/>
                  <a:ext cx="192" cy="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16" name="Line 66"/>
                <p:cNvSpPr>
                  <a:spLocks noChangeShapeType="1"/>
                </p:cNvSpPr>
                <p:nvPr/>
              </p:nvSpPr>
              <p:spPr bwMode="auto">
                <a:xfrm flipV="1">
                  <a:off x="2016" y="1920"/>
                  <a:ext cx="144" cy="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17" name="Text Box 67"/>
                <p:cNvSpPr txBox="1">
                  <a:spLocks noChangeArrowheads="1"/>
                </p:cNvSpPr>
                <p:nvPr/>
              </p:nvSpPr>
              <p:spPr bwMode="auto">
                <a:xfrm>
                  <a:off x="1488" y="1392"/>
                  <a:ext cx="336" cy="674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 eaLnBrk="0" hangingPunct="0">
                    <a:spcBef>
                      <a:spcPct val="50000"/>
                    </a:spcBef>
                  </a:pPr>
                  <a:r>
                    <a:rPr lang="en-US" sz="1600" b="1" i="1"/>
                    <a:t>S</a:t>
                  </a:r>
                </a:p>
                <a:p>
                  <a:pPr eaLnBrk="0" hangingPunct="0">
                    <a:spcBef>
                      <a:spcPct val="50000"/>
                    </a:spcBef>
                  </a:pPr>
                  <a:r>
                    <a:rPr lang="en-US" sz="1600" b="1" i="1"/>
                    <a:t> C</a:t>
                  </a:r>
                </a:p>
                <a:p>
                  <a:pPr eaLnBrk="0" hangingPunct="0">
                    <a:spcBef>
                      <a:spcPct val="50000"/>
                    </a:spcBef>
                  </a:pPr>
                  <a:r>
                    <a:rPr lang="en-US" sz="1600" b="1" i="1"/>
                    <a:t>R</a:t>
                  </a:r>
                </a:p>
              </p:txBody>
            </p:sp>
            <p:sp>
              <p:nvSpPr>
                <p:cNvPr id="118" name="Rectangle 68"/>
                <p:cNvSpPr>
                  <a:spLocks noChangeArrowheads="1"/>
                </p:cNvSpPr>
                <p:nvPr/>
              </p:nvSpPr>
              <p:spPr bwMode="auto">
                <a:xfrm>
                  <a:off x="2160" y="1440"/>
                  <a:ext cx="288" cy="61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 eaLnBrk="0" hangingPunct="0">
                    <a:spcBef>
                      <a:spcPct val="30000"/>
                    </a:spcBef>
                  </a:pPr>
                  <a:r>
                    <a:rPr lang="en-US" sz="1600" b="1" i="1"/>
                    <a:t>Q</a:t>
                  </a:r>
                </a:p>
                <a:p>
                  <a:pPr eaLnBrk="0" hangingPunct="0">
                    <a:spcBef>
                      <a:spcPct val="30000"/>
                    </a:spcBef>
                  </a:pPr>
                  <a:endParaRPr lang="en-US" sz="1600" b="1" i="1"/>
                </a:p>
                <a:p>
                  <a:pPr eaLnBrk="0" hangingPunct="0">
                    <a:spcBef>
                      <a:spcPct val="30000"/>
                    </a:spcBef>
                  </a:pPr>
                  <a:r>
                    <a:rPr lang="en-US" sz="1600" b="1" i="1"/>
                    <a:t>Q'</a:t>
                  </a:r>
                </a:p>
              </p:txBody>
            </p:sp>
            <p:sp>
              <p:nvSpPr>
                <p:cNvPr id="119" name="Line 69"/>
                <p:cNvSpPr>
                  <a:spLocks noChangeShapeType="1"/>
                </p:cNvSpPr>
                <p:nvPr/>
              </p:nvSpPr>
              <p:spPr bwMode="auto">
                <a:xfrm>
                  <a:off x="1248" y="1728"/>
                  <a:ext cx="240" cy="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20" name="Line 70"/>
                <p:cNvSpPr>
                  <a:spLocks noChangeShapeType="1"/>
                </p:cNvSpPr>
                <p:nvPr/>
              </p:nvSpPr>
              <p:spPr bwMode="auto">
                <a:xfrm>
                  <a:off x="1248" y="1968"/>
                  <a:ext cx="240" cy="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21" name="AutoShape 71"/>
                <p:cNvSpPr>
                  <a:spLocks noChangeArrowheads="1"/>
                </p:cNvSpPr>
                <p:nvPr/>
              </p:nvSpPr>
              <p:spPr bwMode="auto">
                <a:xfrm rot="5400000">
                  <a:off x="1488" y="1680"/>
                  <a:ext cx="72" cy="72"/>
                </a:xfrm>
                <a:prstGeom prst="triangle">
                  <a:avLst>
                    <a:gd name="adj" fmla="val 50000"/>
                  </a:avLst>
                </a:prstGeom>
                <a:noFill/>
                <a:ln w="1905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91" name="Group 84"/>
              <p:cNvGrpSpPr>
                <a:grpSpLocks/>
              </p:cNvGrpSpPr>
              <p:nvPr/>
            </p:nvGrpSpPr>
            <p:grpSpPr bwMode="auto">
              <a:xfrm>
                <a:off x="2784" y="1536"/>
                <a:ext cx="1200" cy="768"/>
                <a:chOff x="2688" y="1344"/>
                <a:chExt cx="1200" cy="768"/>
              </a:xfrm>
            </p:grpSpPr>
            <p:sp>
              <p:nvSpPr>
                <p:cNvPr id="103" name="Rectangle 85"/>
                <p:cNvSpPr>
                  <a:spLocks noChangeArrowheads="1"/>
                </p:cNvSpPr>
                <p:nvPr/>
              </p:nvSpPr>
              <p:spPr bwMode="auto">
                <a:xfrm>
                  <a:off x="2928" y="1344"/>
                  <a:ext cx="480" cy="768"/>
                </a:xfrm>
                <a:prstGeom prst="rect">
                  <a:avLst/>
                </a:prstGeom>
                <a:noFill/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4" name="Line 86"/>
                <p:cNvSpPr>
                  <a:spLocks noChangeShapeType="1"/>
                </p:cNvSpPr>
                <p:nvPr/>
              </p:nvSpPr>
              <p:spPr bwMode="auto">
                <a:xfrm>
                  <a:off x="2688" y="1488"/>
                  <a:ext cx="240" cy="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" name="Oval 87"/>
                <p:cNvSpPr>
                  <a:spLocks noChangeArrowheads="1"/>
                </p:cNvSpPr>
                <p:nvPr/>
              </p:nvSpPr>
              <p:spPr bwMode="auto">
                <a:xfrm>
                  <a:off x="3408" y="1897"/>
                  <a:ext cx="48" cy="48"/>
                </a:xfrm>
                <a:prstGeom prst="ellips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" name="Line 88"/>
                <p:cNvSpPr>
                  <a:spLocks noChangeShapeType="1"/>
                </p:cNvSpPr>
                <p:nvPr/>
              </p:nvSpPr>
              <p:spPr bwMode="auto">
                <a:xfrm>
                  <a:off x="3408" y="1536"/>
                  <a:ext cx="192" cy="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7" name="Line 89"/>
                <p:cNvSpPr>
                  <a:spLocks noChangeShapeType="1"/>
                </p:cNvSpPr>
                <p:nvPr/>
              </p:nvSpPr>
              <p:spPr bwMode="auto">
                <a:xfrm flipV="1">
                  <a:off x="3456" y="1920"/>
                  <a:ext cx="144" cy="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" name="Text Box 90"/>
                <p:cNvSpPr txBox="1">
                  <a:spLocks noChangeArrowheads="1"/>
                </p:cNvSpPr>
                <p:nvPr/>
              </p:nvSpPr>
              <p:spPr bwMode="auto">
                <a:xfrm>
                  <a:off x="2928" y="1392"/>
                  <a:ext cx="336" cy="44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 eaLnBrk="0" hangingPunct="0">
                    <a:spcBef>
                      <a:spcPct val="50000"/>
                    </a:spcBef>
                  </a:pPr>
                  <a:r>
                    <a:rPr lang="en-US" sz="1600" b="1" i="1"/>
                    <a:t>D</a:t>
                  </a:r>
                </a:p>
                <a:p>
                  <a:pPr eaLnBrk="0" hangingPunct="0">
                    <a:spcBef>
                      <a:spcPct val="50000"/>
                    </a:spcBef>
                  </a:pPr>
                  <a:r>
                    <a:rPr lang="en-US" sz="1600" b="1" i="1"/>
                    <a:t> C</a:t>
                  </a:r>
                </a:p>
              </p:txBody>
            </p:sp>
            <p:sp>
              <p:nvSpPr>
                <p:cNvPr id="109" name="Rectangle 91"/>
                <p:cNvSpPr>
                  <a:spLocks noChangeArrowheads="1"/>
                </p:cNvSpPr>
                <p:nvPr/>
              </p:nvSpPr>
              <p:spPr bwMode="auto">
                <a:xfrm>
                  <a:off x="3600" y="1440"/>
                  <a:ext cx="288" cy="61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 eaLnBrk="0" hangingPunct="0">
                    <a:spcBef>
                      <a:spcPct val="30000"/>
                    </a:spcBef>
                  </a:pPr>
                  <a:r>
                    <a:rPr lang="en-US" sz="1600" b="1" i="1"/>
                    <a:t>Q</a:t>
                  </a:r>
                </a:p>
                <a:p>
                  <a:pPr eaLnBrk="0" hangingPunct="0">
                    <a:spcBef>
                      <a:spcPct val="30000"/>
                    </a:spcBef>
                  </a:pPr>
                  <a:endParaRPr lang="en-US" sz="1600" b="1" i="1"/>
                </a:p>
                <a:p>
                  <a:pPr eaLnBrk="0" hangingPunct="0">
                    <a:spcBef>
                      <a:spcPct val="30000"/>
                    </a:spcBef>
                  </a:pPr>
                  <a:r>
                    <a:rPr lang="en-US" sz="1600" b="1" i="1"/>
                    <a:t>Q'</a:t>
                  </a:r>
                </a:p>
              </p:txBody>
            </p:sp>
            <p:sp>
              <p:nvSpPr>
                <p:cNvPr id="110" name="Line 92"/>
                <p:cNvSpPr>
                  <a:spLocks noChangeShapeType="1"/>
                </p:cNvSpPr>
                <p:nvPr/>
              </p:nvSpPr>
              <p:spPr bwMode="auto">
                <a:xfrm>
                  <a:off x="2688" y="1728"/>
                  <a:ext cx="240" cy="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11" name="AutoShape 93"/>
                <p:cNvSpPr>
                  <a:spLocks noChangeArrowheads="1"/>
                </p:cNvSpPr>
                <p:nvPr/>
              </p:nvSpPr>
              <p:spPr bwMode="auto">
                <a:xfrm rot="5400000">
                  <a:off x="2928" y="1680"/>
                  <a:ext cx="72" cy="72"/>
                </a:xfrm>
                <a:prstGeom prst="triangle">
                  <a:avLst>
                    <a:gd name="adj" fmla="val 50000"/>
                  </a:avLst>
                </a:prstGeom>
                <a:noFill/>
                <a:ln w="1905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92" name="Group 106"/>
              <p:cNvGrpSpPr>
                <a:grpSpLocks/>
              </p:cNvGrpSpPr>
              <p:nvPr/>
            </p:nvGrpSpPr>
            <p:grpSpPr bwMode="auto">
              <a:xfrm>
                <a:off x="4224" y="1536"/>
                <a:ext cx="1200" cy="768"/>
                <a:chOff x="1248" y="1344"/>
                <a:chExt cx="1200" cy="768"/>
              </a:xfrm>
            </p:grpSpPr>
            <p:sp>
              <p:nvSpPr>
                <p:cNvPr id="93" name="Rectangle 107"/>
                <p:cNvSpPr>
                  <a:spLocks noChangeArrowheads="1"/>
                </p:cNvSpPr>
                <p:nvPr/>
              </p:nvSpPr>
              <p:spPr bwMode="auto">
                <a:xfrm>
                  <a:off x="1488" y="1344"/>
                  <a:ext cx="480" cy="768"/>
                </a:xfrm>
                <a:prstGeom prst="rect">
                  <a:avLst/>
                </a:prstGeom>
                <a:noFill/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4" name="Line 108"/>
                <p:cNvSpPr>
                  <a:spLocks noChangeShapeType="1"/>
                </p:cNvSpPr>
                <p:nvPr/>
              </p:nvSpPr>
              <p:spPr bwMode="auto">
                <a:xfrm>
                  <a:off x="1248" y="1488"/>
                  <a:ext cx="240" cy="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5" name="Oval 109"/>
                <p:cNvSpPr>
                  <a:spLocks noChangeArrowheads="1"/>
                </p:cNvSpPr>
                <p:nvPr/>
              </p:nvSpPr>
              <p:spPr bwMode="auto">
                <a:xfrm>
                  <a:off x="1968" y="1897"/>
                  <a:ext cx="48" cy="48"/>
                </a:xfrm>
                <a:prstGeom prst="ellips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6" name="Line 110"/>
                <p:cNvSpPr>
                  <a:spLocks noChangeShapeType="1"/>
                </p:cNvSpPr>
                <p:nvPr/>
              </p:nvSpPr>
              <p:spPr bwMode="auto">
                <a:xfrm>
                  <a:off x="1968" y="1536"/>
                  <a:ext cx="192" cy="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7" name="Line 111"/>
                <p:cNvSpPr>
                  <a:spLocks noChangeShapeType="1"/>
                </p:cNvSpPr>
                <p:nvPr/>
              </p:nvSpPr>
              <p:spPr bwMode="auto">
                <a:xfrm flipV="1">
                  <a:off x="2016" y="1920"/>
                  <a:ext cx="144" cy="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8" name="Text Box 112"/>
                <p:cNvSpPr txBox="1">
                  <a:spLocks noChangeArrowheads="1"/>
                </p:cNvSpPr>
                <p:nvPr/>
              </p:nvSpPr>
              <p:spPr bwMode="auto">
                <a:xfrm>
                  <a:off x="1488" y="1392"/>
                  <a:ext cx="336" cy="674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 eaLnBrk="0" hangingPunct="0">
                    <a:spcBef>
                      <a:spcPct val="50000"/>
                    </a:spcBef>
                  </a:pPr>
                  <a:r>
                    <a:rPr lang="en-US" sz="1600" b="1" i="1"/>
                    <a:t>J</a:t>
                  </a:r>
                </a:p>
                <a:p>
                  <a:pPr eaLnBrk="0" hangingPunct="0">
                    <a:spcBef>
                      <a:spcPct val="50000"/>
                    </a:spcBef>
                  </a:pPr>
                  <a:r>
                    <a:rPr lang="en-US" sz="1600" b="1" i="1"/>
                    <a:t> C</a:t>
                  </a:r>
                </a:p>
                <a:p>
                  <a:pPr eaLnBrk="0" hangingPunct="0">
                    <a:spcBef>
                      <a:spcPct val="50000"/>
                    </a:spcBef>
                  </a:pPr>
                  <a:r>
                    <a:rPr lang="en-US" sz="1600" b="1" i="1"/>
                    <a:t>K</a:t>
                  </a:r>
                </a:p>
              </p:txBody>
            </p:sp>
            <p:sp>
              <p:nvSpPr>
                <p:cNvPr id="99" name="Rectangle 113"/>
                <p:cNvSpPr>
                  <a:spLocks noChangeArrowheads="1"/>
                </p:cNvSpPr>
                <p:nvPr/>
              </p:nvSpPr>
              <p:spPr bwMode="auto">
                <a:xfrm>
                  <a:off x="2160" y="1440"/>
                  <a:ext cx="288" cy="61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 eaLnBrk="0" hangingPunct="0">
                    <a:spcBef>
                      <a:spcPct val="30000"/>
                    </a:spcBef>
                  </a:pPr>
                  <a:r>
                    <a:rPr lang="en-US" sz="1600" b="1" i="1"/>
                    <a:t>Q</a:t>
                  </a:r>
                </a:p>
                <a:p>
                  <a:pPr eaLnBrk="0" hangingPunct="0">
                    <a:spcBef>
                      <a:spcPct val="30000"/>
                    </a:spcBef>
                  </a:pPr>
                  <a:endParaRPr lang="en-US" sz="1600" b="1" i="1"/>
                </a:p>
                <a:p>
                  <a:pPr eaLnBrk="0" hangingPunct="0">
                    <a:spcBef>
                      <a:spcPct val="30000"/>
                    </a:spcBef>
                  </a:pPr>
                  <a:r>
                    <a:rPr lang="en-US" sz="1600" b="1" i="1"/>
                    <a:t>Q'</a:t>
                  </a:r>
                </a:p>
              </p:txBody>
            </p:sp>
            <p:sp>
              <p:nvSpPr>
                <p:cNvPr id="100" name="Line 114"/>
                <p:cNvSpPr>
                  <a:spLocks noChangeShapeType="1"/>
                </p:cNvSpPr>
                <p:nvPr/>
              </p:nvSpPr>
              <p:spPr bwMode="auto">
                <a:xfrm>
                  <a:off x="1248" y="1728"/>
                  <a:ext cx="240" cy="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1" name="Line 115"/>
                <p:cNvSpPr>
                  <a:spLocks noChangeShapeType="1"/>
                </p:cNvSpPr>
                <p:nvPr/>
              </p:nvSpPr>
              <p:spPr bwMode="auto">
                <a:xfrm>
                  <a:off x="1248" y="1968"/>
                  <a:ext cx="240" cy="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2" name="AutoShape 116"/>
                <p:cNvSpPr>
                  <a:spLocks noChangeArrowheads="1"/>
                </p:cNvSpPr>
                <p:nvPr/>
              </p:nvSpPr>
              <p:spPr bwMode="auto">
                <a:xfrm rot="5400000">
                  <a:off x="1488" y="1680"/>
                  <a:ext cx="72" cy="72"/>
                </a:xfrm>
                <a:prstGeom prst="triangle">
                  <a:avLst>
                    <a:gd name="adj" fmla="val 50000"/>
                  </a:avLst>
                </a:prstGeom>
                <a:noFill/>
                <a:ln w="1905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sp>
          <p:nvSpPr>
            <p:cNvPr id="89" name="Text Box 129"/>
            <p:cNvSpPr txBox="1">
              <a:spLocks noChangeArrowheads="1"/>
            </p:cNvSpPr>
            <p:nvPr/>
          </p:nvSpPr>
          <p:spPr bwMode="auto">
            <a:xfrm>
              <a:off x="2232" y="2352"/>
              <a:ext cx="2304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 dirty="0">
                  <a:solidFill>
                    <a:srgbClr val="C00000"/>
                  </a:solidFill>
                </a:rPr>
                <a:t>Positive edge-triggered flip-flops</a:t>
              </a:r>
            </a:p>
          </p:txBody>
        </p:sp>
      </p:grpSp>
      <p:grpSp>
        <p:nvGrpSpPr>
          <p:cNvPr id="122" name="Group 134"/>
          <p:cNvGrpSpPr>
            <a:grpSpLocks/>
          </p:cNvGrpSpPr>
          <p:nvPr/>
        </p:nvGrpSpPr>
        <p:grpSpPr bwMode="auto">
          <a:xfrm>
            <a:off x="1447800" y="4419600"/>
            <a:ext cx="6477000" cy="1662113"/>
            <a:chOff x="1344" y="2784"/>
            <a:chExt cx="4080" cy="1047"/>
          </a:xfrm>
        </p:grpSpPr>
        <p:grpSp>
          <p:nvGrpSpPr>
            <p:cNvPr id="123" name="Group 133"/>
            <p:cNvGrpSpPr>
              <a:grpSpLocks/>
            </p:cNvGrpSpPr>
            <p:nvPr/>
          </p:nvGrpSpPr>
          <p:grpSpPr bwMode="auto">
            <a:xfrm>
              <a:off x="1344" y="2784"/>
              <a:ext cx="4080" cy="768"/>
              <a:chOff x="1344" y="2784"/>
              <a:chExt cx="4080" cy="768"/>
            </a:xfrm>
          </p:grpSpPr>
          <p:grpSp>
            <p:nvGrpSpPr>
              <p:cNvPr id="125" name="Group 72"/>
              <p:cNvGrpSpPr>
                <a:grpSpLocks/>
              </p:cNvGrpSpPr>
              <p:nvPr/>
            </p:nvGrpSpPr>
            <p:grpSpPr bwMode="auto">
              <a:xfrm>
                <a:off x="1344" y="2784"/>
                <a:ext cx="1200" cy="768"/>
                <a:chOff x="1248" y="2688"/>
                <a:chExt cx="1200" cy="768"/>
              </a:xfrm>
            </p:grpSpPr>
            <p:sp>
              <p:nvSpPr>
                <p:cNvPr id="150" name="Rectangle 73"/>
                <p:cNvSpPr>
                  <a:spLocks noChangeArrowheads="1"/>
                </p:cNvSpPr>
                <p:nvPr/>
              </p:nvSpPr>
              <p:spPr bwMode="auto">
                <a:xfrm>
                  <a:off x="1488" y="2688"/>
                  <a:ext cx="480" cy="768"/>
                </a:xfrm>
                <a:prstGeom prst="rect">
                  <a:avLst/>
                </a:prstGeom>
                <a:noFill/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51" name="Line 74"/>
                <p:cNvSpPr>
                  <a:spLocks noChangeShapeType="1"/>
                </p:cNvSpPr>
                <p:nvPr/>
              </p:nvSpPr>
              <p:spPr bwMode="auto">
                <a:xfrm>
                  <a:off x="1248" y="2832"/>
                  <a:ext cx="240" cy="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52" name="Oval 75"/>
                <p:cNvSpPr>
                  <a:spLocks noChangeArrowheads="1"/>
                </p:cNvSpPr>
                <p:nvPr/>
              </p:nvSpPr>
              <p:spPr bwMode="auto">
                <a:xfrm>
                  <a:off x="1968" y="3241"/>
                  <a:ext cx="48" cy="48"/>
                </a:xfrm>
                <a:prstGeom prst="ellips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53" name="Line 76"/>
                <p:cNvSpPr>
                  <a:spLocks noChangeShapeType="1"/>
                </p:cNvSpPr>
                <p:nvPr/>
              </p:nvSpPr>
              <p:spPr bwMode="auto">
                <a:xfrm>
                  <a:off x="1968" y="2880"/>
                  <a:ext cx="192" cy="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54" name="Line 77"/>
                <p:cNvSpPr>
                  <a:spLocks noChangeShapeType="1"/>
                </p:cNvSpPr>
                <p:nvPr/>
              </p:nvSpPr>
              <p:spPr bwMode="auto">
                <a:xfrm flipV="1">
                  <a:off x="2016" y="3264"/>
                  <a:ext cx="144" cy="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55" name="Text Box 78"/>
                <p:cNvSpPr txBox="1">
                  <a:spLocks noChangeArrowheads="1"/>
                </p:cNvSpPr>
                <p:nvPr/>
              </p:nvSpPr>
              <p:spPr bwMode="auto">
                <a:xfrm>
                  <a:off x="1488" y="2736"/>
                  <a:ext cx="336" cy="674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 eaLnBrk="0" hangingPunct="0">
                    <a:spcBef>
                      <a:spcPct val="50000"/>
                    </a:spcBef>
                  </a:pPr>
                  <a:r>
                    <a:rPr lang="en-US" sz="1600" b="1" i="1"/>
                    <a:t>S</a:t>
                  </a:r>
                </a:p>
                <a:p>
                  <a:pPr eaLnBrk="0" hangingPunct="0">
                    <a:spcBef>
                      <a:spcPct val="50000"/>
                    </a:spcBef>
                  </a:pPr>
                  <a:r>
                    <a:rPr lang="en-US" sz="1600" b="1" i="1"/>
                    <a:t> C</a:t>
                  </a:r>
                </a:p>
                <a:p>
                  <a:pPr eaLnBrk="0" hangingPunct="0">
                    <a:spcBef>
                      <a:spcPct val="50000"/>
                    </a:spcBef>
                  </a:pPr>
                  <a:r>
                    <a:rPr lang="en-US" sz="1600" b="1" i="1"/>
                    <a:t>R</a:t>
                  </a:r>
                </a:p>
              </p:txBody>
            </p:sp>
            <p:sp>
              <p:nvSpPr>
                <p:cNvPr id="156" name="Rectangle 79"/>
                <p:cNvSpPr>
                  <a:spLocks noChangeArrowheads="1"/>
                </p:cNvSpPr>
                <p:nvPr/>
              </p:nvSpPr>
              <p:spPr bwMode="auto">
                <a:xfrm>
                  <a:off x="2160" y="2784"/>
                  <a:ext cx="288" cy="61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 eaLnBrk="0" hangingPunct="0">
                    <a:spcBef>
                      <a:spcPct val="30000"/>
                    </a:spcBef>
                  </a:pPr>
                  <a:r>
                    <a:rPr lang="en-US" sz="1600" b="1" i="1"/>
                    <a:t>Q</a:t>
                  </a:r>
                </a:p>
                <a:p>
                  <a:pPr eaLnBrk="0" hangingPunct="0">
                    <a:spcBef>
                      <a:spcPct val="30000"/>
                    </a:spcBef>
                  </a:pPr>
                  <a:endParaRPr lang="en-US" sz="1600" b="1" i="1"/>
                </a:p>
                <a:p>
                  <a:pPr eaLnBrk="0" hangingPunct="0">
                    <a:spcBef>
                      <a:spcPct val="30000"/>
                    </a:spcBef>
                  </a:pPr>
                  <a:r>
                    <a:rPr lang="en-US" sz="1600" b="1" i="1"/>
                    <a:t>Q'</a:t>
                  </a:r>
                </a:p>
              </p:txBody>
            </p:sp>
            <p:sp>
              <p:nvSpPr>
                <p:cNvPr id="157" name="Line 80"/>
                <p:cNvSpPr>
                  <a:spLocks noChangeShapeType="1"/>
                </p:cNvSpPr>
                <p:nvPr/>
              </p:nvSpPr>
              <p:spPr bwMode="auto">
                <a:xfrm>
                  <a:off x="1248" y="3072"/>
                  <a:ext cx="192" cy="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58" name="Line 81"/>
                <p:cNvSpPr>
                  <a:spLocks noChangeShapeType="1"/>
                </p:cNvSpPr>
                <p:nvPr/>
              </p:nvSpPr>
              <p:spPr bwMode="auto">
                <a:xfrm>
                  <a:off x="1248" y="3312"/>
                  <a:ext cx="240" cy="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59" name="AutoShape 82"/>
                <p:cNvSpPr>
                  <a:spLocks noChangeArrowheads="1"/>
                </p:cNvSpPr>
                <p:nvPr/>
              </p:nvSpPr>
              <p:spPr bwMode="auto">
                <a:xfrm rot="5400000">
                  <a:off x="1488" y="3024"/>
                  <a:ext cx="72" cy="72"/>
                </a:xfrm>
                <a:prstGeom prst="triangle">
                  <a:avLst>
                    <a:gd name="adj" fmla="val 50000"/>
                  </a:avLst>
                </a:prstGeom>
                <a:noFill/>
                <a:ln w="1905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60" name="Oval 83"/>
                <p:cNvSpPr>
                  <a:spLocks noChangeArrowheads="1"/>
                </p:cNvSpPr>
                <p:nvPr/>
              </p:nvSpPr>
              <p:spPr bwMode="auto">
                <a:xfrm>
                  <a:off x="1432" y="3048"/>
                  <a:ext cx="48" cy="48"/>
                </a:xfrm>
                <a:prstGeom prst="ellips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126" name="Group 94"/>
              <p:cNvGrpSpPr>
                <a:grpSpLocks/>
              </p:cNvGrpSpPr>
              <p:nvPr/>
            </p:nvGrpSpPr>
            <p:grpSpPr bwMode="auto">
              <a:xfrm>
                <a:off x="2784" y="2784"/>
                <a:ext cx="1200" cy="768"/>
                <a:chOff x="2688" y="2688"/>
                <a:chExt cx="1200" cy="768"/>
              </a:xfrm>
            </p:grpSpPr>
            <p:sp>
              <p:nvSpPr>
                <p:cNvPr id="139" name="Rectangle 95"/>
                <p:cNvSpPr>
                  <a:spLocks noChangeArrowheads="1"/>
                </p:cNvSpPr>
                <p:nvPr/>
              </p:nvSpPr>
              <p:spPr bwMode="auto">
                <a:xfrm>
                  <a:off x="2928" y="2688"/>
                  <a:ext cx="480" cy="768"/>
                </a:xfrm>
                <a:prstGeom prst="rect">
                  <a:avLst/>
                </a:prstGeom>
                <a:noFill/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40" name="Line 96"/>
                <p:cNvSpPr>
                  <a:spLocks noChangeShapeType="1"/>
                </p:cNvSpPr>
                <p:nvPr/>
              </p:nvSpPr>
              <p:spPr bwMode="auto">
                <a:xfrm>
                  <a:off x="2688" y="2832"/>
                  <a:ext cx="240" cy="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41" name="Oval 97"/>
                <p:cNvSpPr>
                  <a:spLocks noChangeArrowheads="1"/>
                </p:cNvSpPr>
                <p:nvPr/>
              </p:nvSpPr>
              <p:spPr bwMode="auto">
                <a:xfrm>
                  <a:off x="3408" y="3241"/>
                  <a:ext cx="48" cy="48"/>
                </a:xfrm>
                <a:prstGeom prst="ellips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42" name="Line 98"/>
                <p:cNvSpPr>
                  <a:spLocks noChangeShapeType="1"/>
                </p:cNvSpPr>
                <p:nvPr/>
              </p:nvSpPr>
              <p:spPr bwMode="auto">
                <a:xfrm>
                  <a:off x="3408" y="2880"/>
                  <a:ext cx="192" cy="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43" name="Line 99"/>
                <p:cNvSpPr>
                  <a:spLocks noChangeShapeType="1"/>
                </p:cNvSpPr>
                <p:nvPr/>
              </p:nvSpPr>
              <p:spPr bwMode="auto">
                <a:xfrm flipV="1">
                  <a:off x="3456" y="3264"/>
                  <a:ext cx="144" cy="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44" name="Text Box 100"/>
                <p:cNvSpPr txBox="1">
                  <a:spLocks noChangeArrowheads="1"/>
                </p:cNvSpPr>
                <p:nvPr/>
              </p:nvSpPr>
              <p:spPr bwMode="auto">
                <a:xfrm>
                  <a:off x="2928" y="2736"/>
                  <a:ext cx="336" cy="44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 eaLnBrk="0" hangingPunct="0">
                    <a:spcBef>
                      <a:spcPct val="50000"/>
                    </a:spcBef>
                  </a:pPr>
                  <a:r>
                    <a:rPr lang="en-US" sz="1600" b="1" i="1"/>
                    <a:t>D</a:t>
                  </a:r>
                </a:p>
                <a:p>
                  <a:pPr eaLnBrk="0" hangingPunct="0">
                    <a:spcBef>
                      <a:spcPct val="50000"/>
                    </a:spcBef>
                  </a:pPr>
                  <a:r>
                    <a:rPr lang="en-US" sz="1600" b="1" i="1"/>
                    <a:t> C</a:t>
                  </a:r>
                </a:p>
              </p:txBody>
            </p:sp>
            <p:sp>
              <p:nvSpPr>
                <p:cNvPr id="145" name="Rectangle 101"/>
                <p:cNvSpPr>
                  <a:spLocks noChangeArrowheads="1"/>
                </p:cNvSpPr>
                <p:nvPr/>
              </p:nvSpPr>
              <p:spPr bwMode="auto">
                <a:xfrm>
                  <a:off x="3600" y="2784"/>
                  <a:ext cx="288" cy="61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 eaLnBrk="0" hangingPunct="0">
                    <a:spcBef>
                      <a:spcPct val="30000"/>
                    </a:spcBef>
                  </a:pPr>
                  <a:r>
                    <a:rPr lang="en-US" sz="1600" b="1" i="1"/>
                    <a:t>Q</a:t>
                  </a:r>
                </a:p>
                <a:p>
                  <a:pPr eaLnBrk="0" hangingPunct="0">
                    <a:spcBef>
                      <a:spcPct val="30000"/>
                    </a:spcBef>
                  </a:pPr>
                  <a:endParaRPr lang="en-US" sz="1600" b="1" i="1"/>
                </a:p>
                <a:p>
                  <a:pPr eaLnBrk="0" hangingPunct="0">
                    <a:spcBef>
                      <a:spcPct val="30000"/>
                    </a:spcBef>
                  </a:pPr>
                  <a:r>
                    <a:rPr lang="en-US" sz="1600" b="1" i="1"/>
                    <a:t>Q'</a:t>
                  </a:r>
                </a:p>
              </p:txBody>
            </p:sp>
            <p:sp>
              <p:nvSpPr>
                <p:cNvPr id="146" name="Line 102"/>
                <p:cNvSpPr>
                  <a:spLocks noChangeShapeType="1"/>
                </p:cNvSpPr>
                <p:nvPr/>
              </p:nvSpPr>
              <p:spPr bwMode="auto">
                <a:xfrm>
                  <a:off x="2688" y="3072"/>
                  <a:ext cx="192" cy="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47" name="Line 103"/>
                <p:cNvSpPr>
                  <a:spLocks noChangeShapeType="1"/>
                </p:cNvSpPr>
                <p:nvPr/>
              </p:nvSpPr>
              <p:spPr bwMode="auto">
                <a:xfrm>
                  <a:off x="2688" y="3312"/>
                  <a:ext cx="240" cy="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48" name="AutoShape 104"/>
                <p:cNvSpPr>
                  <a:spLocks noChangeArrowheads="1"/>
                </p:cNvSpPr>
                <p:nvPr/>
              </p:nvSpPr>
              <p:spPr bwMode="auto">
                <a:xfrm rot="5400000">
                  <a:off x="2928" y="3024"/>
                  <a:ext cx="72" cy="72"/>
                </a:xfrm>
                <a:prstGeom prst="triangle">
                  <a:avLst>
                    <a:gd name="adj" fmla="val 50000"/>
                  </a:avLst>
                </a:prstGeom>
                <a:noFill/>
                <a:ln w="1905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49" name="Oval 105"/>
                <p:cNvSpPr>
                  <a:spLocks noChangeArrowheads="1"/>
                </p:cNvSpPr>
                <p:nvPr/>
              </p:nvSpPr>
              <p:spPr bwMode="auto">
                <a:xfrm>
                  <a:off x="2872" y="3048"/>
                  <a:ext cx="48" cy="48"/>
                </a:xfrm>
                <a:prstGeom prst="ellips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127" name="Group 117"/>
              <p:cNvGrpSpPr>
                <a:grpSpLocks/>
              </p:cNvGrpSpPr>
              <p:nvPr/>
            </p:nvGrpSpPr>
            <p:grpSpPr bwMode="auto">
              <a:xfrm>
                <a:off x="4224" y="2784"/>
                <a:ext cx="1200" cy="768"/>
                <a:chOff x="1248" y="2688"/>
                <a:chExt cx="1200" cy="768"/>
              </a:xfrm>
            </p:grpSpPr>
            <p:sp>
              <p:nvSpPr>
                <p:cNvPr id="128" name="Rectangle 118"/>
                <p:cNvSpPr>
                  <a:spLocks noChangeArrowheads="1"/>
                </p:cNvSpPr>
                <p:nvPr/>
              </p:nvSpPr>
              <p:spPr bwMode="auto">
                <a:xfrm>
                  <a:off x="1488" y="2688"/>
                  <a:ext cx="480" cy="768"/>
                </a:xfrm>
                <a:prstGeom prst="rect">
                  <a:avLst/>
                </a:prstGeom>
                <a:noFill/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29" name="Line 119"/>
                <p:cNvSpPr>
                  <a:spLocks noChangeShapeType="1"/>
                </p:cNvSpPr>
                <p:nvPr/>
              </p:nvSpPr>
              <p:spPr bwMode="auto">
                <a:xfrm>
                  <a:off x="1248" y="2832"/>
                  <a:ext cx="240" cy="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30" name="Oval 120"/>
                <p:cNvSpPr>
                  <a:spLocks noChangeArrowheads="1"/>
                </p:cNvSpPr>
                <p:nvPr/>
              </p:nvSpPr>
              <p:spPr bwMode="auto">
                <a:xfrm>
                  <a:off x="1968" y="3241"/>
                  <a:ext cx="48" cy="48"/>
                </a:xfrm>
                <a:prstGeom prst="ellips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31" name="Line 121"/>
                <p:cNvSpPr>
                  <a:spLocks noChangeShapeType="1"/>
                </p:cNvSpPr>
                <p:nvPr/>
              </p:nvSpPr>
              <p:spPr bwMode="auto">
                <a:xfrm>
                  <a:off x="1968" y="2880"/>
                  <a:ext cx="192" cy="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32" name="Line 122"/>
                <p:cNvSpPr>
                  <a:spLocks noChangeShapeType="1"/>
                </p:cNvSpPr>
                <p:nvPr/>
              </p:nvSpPr>
              <p:spPr bwMode="auto">
                <a:xfrm flipV="1">
                  <a:off x="2016" y="3264"/>
                  <a:ext cx="144" cy="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33" name="Text Box 123"/>
                <p:cNvSpPr txBox="1">
                  <a:spLocks noChangeArrowheads="1"/>
                </p:cNvSpPr>
                <p:nvPr/>
              </p:nvSpPr>
              <p:spPr bwMode="auto">
                <a:xfrm>
                  <a:off x="1488" y="2736"/>
                  <a:ext cx="336" cy="674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 eaLnBrk="0" hangingPunct="0">
                    <a:spcBef>
                      <a:spcPct val="50000"/>
                    </a:spcBef>
                  </a:pPr>
                  <a:r>
                    <a:rPr lang="en-US" sz="1600" b="1" i="1"/>
                    <a:t>J</a:t>
                  </a:r>
                </a:p>
                <a:p>
                  <a:pPr eaLnBrk="0" hangingPunct="0">
                    <a:spcBef>
                      <a:spcPct val="50000"/>
                    </a:spcBef>
                  </a:pPr>
                  <a:r>
                    <a:rPr lang="en-US" sz="1600" b="1" i="1"/>
                    <a:t> C</a:t>
                  </a:r>
                </a:p>
                <a:p>
                  <a:pPr eaLnBrk="0" hangingPunct="0">
                    <a:spcBef>
                      <a:spcPct val="50000"/>
                    </a:spcBef>
                  </a:pPr>
                  <a:r>
                    <a:rPr lang="en-US" sz="1600" b="1" i="1"/>
                    <a:t>K</a:t>
                  </a:r>
                </a:p>
              </p:txBody>
            </p:sp>
            <p:sp>
              <p:nvSpPr>
                <p:cNvPr id="134" name="Rectangle 124"/>
                <p:cNvSpPr>
                  <a:spLocks noChangeArrowheads="1"/>
                </p:cNvSpPr>
                <p:nvPr/>
              </p:nvSpPr>
              <p:spPr bwMode="auto">
                <a:xfrm>
                  <a:off x="2160" y="2784"/>
                  <a:ext cx="288" cy="61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 eaLnBrk="0" hangingPunct="0">
                    <a:spcBef>
                      <a:spcPct val="30000"/>
                    </a:spcBef>
                  </a:pPr>
                  <a:r>
                    <a:rPr lang="en-US" sz="1600" b="1" i="1"/>
                    <a:t>Q</a:t>
                  </a:r>
                </a:p>
                <a:p>
                  <a:pPr eaLnBrk="0" hangingPunct="0">
                    <a:spcBef>
                      <a:spcPct val="30000"/>
                    </a:spcBef>
                  </a:pPr>
                  <a:endParaRPr lang="en-US" sz="1600" b="1" i="1"/>
                </a:p>
                <a:p>
                  <a:pPr eaLnBrk="0" hangingPunct="0">
                    <a:spcBef>
                      <a:spcPct val="30000"/>
                    </a:spcBef>
                  </a:pPr>
                  <a:r>
                    <a:rPr lang="en-US" sz="1600" b="1" i="1"/>
                    <a:t>Q'</a:t>
                  </a:r>
                </a:p>
              </p:txBody>
            </p:sp>
            <p:sp>
              <p:nvSpPr>
                <p:cNvPr id="135" name="Line 125"/>
                <p:cNvSpPr>
                  <a:spLocks noChangeShapeType="1"/>
                </p:cNvSpPr>
                <p:nvPr/>
              </p:nvSpPr>
              <p:spPr bwMode="auto">
                <a:xfrm>
                  <a:off x="1248" y="3072"/>
                  <a:ext cx="192" cy="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36" name="Line 126"/>
                <p:cNvSpPr>
                  <a:spLocks noChangeShapeType="1"/>
                </p:cNvSpPr>
                <p:nvPr/>
              </p:nvSpPr>
              <p:spPr bwMode="auto">
                <a:xfrm>
                  <a:off x="1248" y="3312"/>
                  <a:ext cx="240" cy="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37" name="AutoShape 127"/>
                <p:cNvSpPr>
                  <a:spLocks noChangeArrowheads="1"/>
                </p:cNvSpPr>
                <p:nvPr/>
              </p:nvSpPr>
              <p:spPr bwMode="auto">
                <a:xfrm rot="5400000">
                  <a:off x="1488" y="3024"/>
                  <a:ext cx="72" cy="72"/>
                </a:xfrm>
                <a:prstGeom prst="triangle">
                  <a:avLst>
                    <a:gd name="adj" fmla="val 50000"/>
                  </a:avLst>
                </a:prstGeom>
                <a:noFill/>
                <a:ln w="1905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38" name="Oval 128"/>
                <p:cNvSpPr>
                  <a:spLocks noChangeArrowheads="1"/>
                </p:cNvSpPr>
                <p:nvPr/>
              </p:nvSpPr>
              <p:spPr bwMode="auto">
                <a:xfrm>
                  <a:off x="1432" y="3048"/>
                  <a:ext cx="48" cy="48"/>
                </a:xfrm>
                <a:prstGeom prst="ellips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sp>
          <p:nvSpPr>
            <p:cNvPr id="124" name="Text Box 130"/>
            <p:cNvSpPr txBox="1">
              <a:spLocks noChangeArrowheads="1"/>
            </p:cNvSpPr>
            <p:nvPr/>
          </p:nvSpPr>
          <p:spPr bwMode="auto">
            <a:xfrm>
              <a:off x="2232" y="3600"/>
              <a:ext cx="2304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 dirty="0">
                  <a:solidFill>
                    <a:srgbClr val="C00000"/>
                  </a:solidFill>
                </a:rPr>
                <a:t>Negative edge-triggered flip-flops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854675464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418642" y="524656"/>
            <a:ext cx="8420558" cy="644577"/>
          </a:xfrm>
        </p:spPr>
        <p:txBody>
          <a:bodyPr>
            <a:normAutofit/>
          </a:bodyPr>
          <a:lstStyle/>
          <a:p>
            <a:pPr marL="1976438" indent="-1976438"/>
            <a:r>
              <a:rPr lang="en-GB" sz="3600" dirty="0">
                <a:solidFill>
                  <a:srgbClr val="0000FF"/>
                </a:solidFill>
              </a:rPr>
              <a:t>4.1 </a:t>
            </a:r>
            <a:r>
              <a:rPr lang="en-GB" sz="3600" i="1" dirty="0">
                <a:solidFill>
                  <a:srgbClr val="0000FF"/>
                </a:solidFill>
              </a:rPr>
              <a:t>S-R</a:t>
            </a:r>
            <a:r>
              <a:rPr lang="en-GB" sz="3600" dirty="0">
                <a:solidFill>
                  <a:srgbClr val="0000FF"/>
                </a:solidFill>
              </a:rPr>
              <a:t> Flip-flop</a:t>
            </a:r>
          </a:p>
        </p:txBody>
      </p:sp>
      <p:sp>
        <p:nvSpPr>
          <p:cNvPr id="14340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#19: Sequential Logic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18</a:t>
            </a:fld>
            <a:endParaRPr dirty="0"/>
          </a:p>
        </p:txBody>
      </p:sp>
      <p:sp>
        <p:nvSpPr>
          <p:cNvPr id="12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67" name="Rectangle 3"/>
          <p:cNvSpPr txBox="1">
            <a:spLocks noChangeArrowheads="1"/>
          </p:cNvSpPr>
          <p:nvPr/>
        </p:nvSpPr>
        <p:spPr>
          <a:xfrm>
            <a:off x="457200" y="1260475"/>
            <a:ext cx="8229600" cy="20161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74638" indent="-274638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i="1" dirty="0">
                <a:solidFill>
                  <a:srgbClr val="0000CC"/>
                </a:solidFill>
              </a:rPr>
              <a:t>S-R</a:t>
            </a:r>
            <a:r>
              <a:rPr lang="en-US" dirty="0">
                <a:solidFill>
                  <a:srgbClr val="0000CC"/>
                </a:solidFill>
              </a:rPr>
              <a:t> flip-flop</a:t>
            </a:r>
            <a:r>
              <a:rPr lang="en-US" dirty="0"/>
              <a:t>: On the triggering edge of the clock pulse,</a:t>
            </a:r>
          </a:p>
          <a:p>
            <a:pPr marL="625475" lvl="1" indent="-260350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i="1" dirty="0"/>
              <a:t>R</a:t>
            </a:r>
            <a:r>
              <a:rPr lang="en-US" dirty="0"/>
              <a:t> = HIGH and </a:t>
            </a:r>
            <a:r>
              <a:rPr lang="en-US" i="1" dirty="0"/>
              <a:t>S</a:t>
            </a:r>
            <a:r>
              <a:rPr lang="en-US" dirty="0"/>
              <a:t> = LOW </a:t>
            </a:r>
            <a:r>
              <a:rPr lang="en-US" dirty="0">
                <a:sym typeface="Wingdings" pitchFamily="2" charset="2"/>
              </a:rPr>
              <a:t> </a:t>
            </a:r>
            <a:r>
              <a:rPr lang="en-US" i="1" dirty="0">
                <a:sym typeface="Wingdings" pitchFamily="2" charset="2"/>
              </a:rPr>
              <a:t>Q</a:t>
            </a:r>
            <a:r>
              <a:rPr lang="en-US" dirty="0">
                <a:sym typeface="Wingdings" pitchFamily="2" charset="2"/>
              </a:rPr>
              <a:t> becomes LOW (RESET state)</a:t>
            </a:r>
          </a:p>
          <a:p>
            <a:pPr marL="625475" lvl="1" indent="-260350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i="1" dirty="0">
                <a:sym typeface="Wingdings" pitchFamily="2" charset="2"/>
              </a:rPr>
              <a:t>S</a:t>
            </a:r>
            <a:r>
              <a:rPr lang="en-US" dirty="0">
                <a:sym typeface="Wingdings" pitchFamily="2" charset="2"/>
              </a:rPr>
              <a:t> = HIGH and </a:t>
            </a:r>
            <a:r>
              <a:rPr lang="en-US" i="1" dirty="0">
                <a:sym typeface="Wingdings" pitchFamily="2" charset="2"/>
              </a:rPr>
              <a:t>R</a:t>
            </a:r>
            <a:r>
              <a:rPr lang="en-US" dirty="0">
                <a:sym typeface="Wingdings" pitchFamily="2" charset="2"/>
              </a:rPr>
              <a:t> = LOW  </a:t>
            </a:r>
            <a:r>
              <a:rPr lang="en-US" i="1" dirty="0">
                <a:sym typeface="Wingdings" pitchFamily="2" charset="2"/>
              </a:rPr>
              <a:t>Q</a:t>
            </a:r>
            <a:r>
              <a:rPr lang="en-US" dirty="0">
                <a:sym typeface="Wingdings" pitchFamily="2" charset="2"/>
              </a:rPr>
              <a:t> becomes HIGH (SET state)</a:t>
            </a:r>
          </a:p>
          <a:p>
            <a:pPr marL="625475" lvl="1" indent="-260350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>
                <a:sym typeface="Wingdings" pitchFamily="2" charset="2"/>
              </a:rPr>
              <a:t>Both </a:t>
            </a:r>
            <a:r>
              <a:rPr lang="en-US" i="1" dirty="0">
                <a:sym typeface="Wingdings" pitchFamily="2" charset="2"/>
              </a:rPr>
              <a:t>R</a:t>
            </a:r>
            <a:r>
              <a:rPr lang="en-US" dirty="0">
                <a:sym typeface="Wingdings" pitchFamily="2" charset="2"/>
              </a:rPr>
              <a:t> and </a:t>
            </a:r>
            <a:r>
              <a:rPr lang="en-US" i="1" dirty="0">
                <a:sym typeface="Wingdings" pitchFamily="2" charset="2"/>
              </a:rPr>
              <a:t>S</a:t>
            </a:r>
            <a:r>
              <a:rPr lang="en-US" dirty="0">
                <a:sym typeface="Wingdings" pitchFamily="2" charset="2"/>
              </a:rPr>
              <a:t> are LOW No change in output </a:t>
            </a:r>
            <a:r>
              <a:rPr lang="en-US" i="1" dirty="0">
                <a:sym typeface="Wingdings" pitchFamily="2" charset="2"/>
              </a:rPr>
              <a:t>Q</a:t>
            </a:r>
            <a:r>
              <a:rPr lang="en-US" dirty="0">
                <a:sym typeface="Wingdings" pitchFamily="2" charset="2"/>
              </a:rPr>
              <a:t> </a:t>
            </a:r>
          </a:p>
          <a:p>
            <a:pPr marL="625475" lvl="1" indent="-260350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>
                <a:sym typeface="Wingdings" pitchFamily="2" charset="2"/>
              </a:rPr>
              <a:t>Both </a:t>
            </a:r>
            <a:r>
              <a:rPr lang="en-US" i="1" dirty="0">
                <a:sym typeface="Wingdings" pitchFamily="2" charset="2"/>
              </a:rPr>
              <a:t>R</a:t>
            </a:r>
            <a:r>
              <a:rPr lang="en-US" dirty="0">
                <a:sym typeface="Wingdings" pitchFamily="2" charset="2"/>
              </a:rPr>
              <a:t> and </a:t>
            </a:r>
            <a:r>
              <a:rPr lang="en-US" i="1" dirty="0">
                <a:sym typeface="Wingdings" pitchFamily="2" charset="2"/>
              </a:rPr>
              <a:t>S</a:t>
            </a:r>
            <a:r>
              <a:rPr lang="en-US" dirty="0">
                <a:sym typeface="Wingdings" pitchFamily="2" charset="2"/>
              </a:rPr>
              <a:t> are HIGH Invalid!</a:t>
            </a:r>
          </a:p>
        </p:txBody>
      </p:sp>
      <p:grpSp>
        <p:nvGrpSpPr>
          <p:cNvPr id="68" name="Group 9"/>
          <p:cNvGrpSpPr>
            <a:grpSpLocks/>
          </p:cNvGrpSpPr>
          <p:nvPr/>
        </p:nvGrpSpPr>
        <p:grpSpPr bwMode="auto">
          <a:xfrm>
            <a:off x="3505200" y="4129842"/>
            <a:ext cx="3581400" cy="2008188"/>
            <a:chOff x="1776" y="2496"/>
            <a:chExt cx="2256" cy="1265"/>
          </a:xfrm>
        </p:grpSpPr>
        <p:sp>
          <p:nvSpPr>
            <p:cNvPr id="69" name="Text Box 4"/>
            <p:cNvSpPr txBox="1">
              <a:spLocks noChangeArrowheads="1"/>
            </p:cNvSpPr>
            <p:nvPr/>
          </p:nvSpPr>
          <p:spPr bwMode="auto">
            <a:xfrm>
              <a:off x="1896" y="3408"/>
              <a:ext cx="2016" cy="35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20000"/>
                </a:spcBef>
              </a:pPr>
              <a:r>
                <a:rPr lang="en-US" sz="1400" b="1"/>
                <a:t>X = irrelevant (“don’t care”)</a:t>
              </a:r>
            </a:p>
            <a:p>
              <a:pPr eaLnBrk="0" hangingPunct="0">
                <a:spcBef>
                  <a:spcPct val="20000"/>
                </a:spcBef>
              </a:pPr>
              <a:r>
                <a:rPr lang="en-US" sz="1400" b="1">
                  <a:sym typeface="Symbol" pitchFamily="18" charset="2"/>
                </a:rPr>
                <a:t></a:t>
              </a:r>
              <a:r>
                <a:rPr lang="en-US" sz="1400" b="1"/>
                <a:t> = clock transition LOW to HIGH</a:t>
              </a:r>
            </a:p>
          </p:txBody>
        </p:sp>
        <p:grpSp>
          <p:nvGrpSpPr>
            <p:cNvPr id="70" name="Group 5"/>
            <p:cNvGrpSpPr>
              <a:grpSpLocks/>
            </p:cNvGrpSpPr>
            <p:nvPr/>
          </p:nvGrpSpPr>
          <p:grpSpPr bwMode="auto">
            <a:xfrm>
              <a:off x="1776" y="2496"/>
              <a:ext cx="2256" cy="962"/>
              <a:chOff x="1440" y="2832"/>
              <a:chExt cx="2256" cy="962"/>
            </a:xfrm>
          </p:grpSpPr>
          <p:graphicFrame>
            <p:nvGraphicFramePr>
              <p:cNvPr id="71" name="Object 6"/>
              <p:cNvGraphicFramePr>
                <a:graphicFrameLocks noChangeAspect="1"/>
              </p:cNvGraphicFramePr>
              <p:nvPr/>
            </p:nvGraphicFramePr>
            <p:xfrm>
              <a:off x="1440" y="2832"/>
              <a:ext cx="2219" cy="962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name="Document" r:id="rId3" imgW="3534480" imgH="1528560" progId="Word.Document.8">
                      <p:embed/>
                    </p:oleObj>
                  </mc:Choice>
                  <mc:Fallback>
                    <p:oleObj name="Document" r:id="rId3" imgW="3534480" imgH="1528560" progId="Word.Document.8">
                      <p:embed/>
                      <p:pic>
                        <p:nvPicPr>
                          <p:cNvPr id="71" name="Object 6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4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1440" y="2832"/>
                            <a:ext cx="2219" cy="962"/>
                          </a:xfrm>
                          <a:prstGeom prst="rect">
                            <a:avLst/>
                          </a:prstGeom>
                          <a:noFill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72" name="Line 7"/>
              <p:cNvSpPr>
                <a:spLocks noChangeShapeType="1"/>
              </p:cNvSpPr>
              <p:nvPr/>
            </p:nvSpPr>
            <p:spPr bwMode="auto">
              <a:xfrm>
                <a:off x="1488" y="3024"/>
                <a:ext cx="2208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3" name="Line 8"/>
              <p:cNvSpPr>
                <a:spLocks noChangeShapeType="1"/>
              </p:cNvSpPr>
              <p:nvPr/>
            </p:nvSpPr>
            <p:spPr bwMode="auto">
              <a:xfrm rot="5400000">
                <a:off x="2016" y="3264"/>
                <a:ext cx="864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grpSp>
        <p:nvGrpSpPr>
          <p:cNvPr id="74" name="Group 12"/>
          <p:cNvGrpSpPr>
            <a:grpSpLocks/>
          </p:cNvGrpSpPr>
          <p:nvPr/>
        </p:nvGrpSpPr>
        <p:grpSpPr bwMode="auto">
          <a:xfrm>
            <a:off x="990600" y="4465320"/>
            <a:ext cx="1905000" cy="1219200"/>
            <a:chOff x="1248" y="1344"/>
            <a:chExt cx="1200" cy="768"/>
          </a:xfrm>
        </p:grpSpPr>
        <p:sp>
          <p:nvSpPr>
            <p:cNvPr id="75" name="Rectangle 13"/>
            <p:cNvSpPr>
              <a:spLocks noChangeArrowheads="1"/>
            </p:cNvSpPr>
            <p:nvPr/>
          </p:nvSpPr>
          <p:spPr bwMode="auto">
            <a:xfrm>
              <a:off x="1488" y="1344"/>
              <a:ext cx="480" cy="768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6" name="Line 14"/>
            <p:cNvSpPr>
              <a:spLocks noChangeShapeType="1"/>
            </p:cNvSpPr>
            <p:nvPr/>
          </p:nvSpPr>
          <p:spPr bwMode="auto">
            <a:xfrm>
              <a:off x="1248" y="1488"/>
              <a:ext cx="24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" name="Oval 15"/>
            <p:cNvSpPr>
              <a:spLocks noChangeArrowheads="1"/>
            </p:cNvSpPr>
            <p:nvPr/>
          </p:nvSpPr>
          <p:spPr bwMode="auto">
            <a:xfrm>
              <a:off x="1968" y="1897"/>
              <a:ext cx="48" cy="48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8" name="Line 16"/>
            <p:cNvSpPr>
              <a:spLocks noChangeShapeType="1"/>
            </p:cNvSpPr>
            <p:nvPr/>
          </p:nvSpPr>
          <p:spPr bwMode="auto">
            <a:xfrm>
              <a:off x="1968" y="1536"/>
              <a:ext cx="192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" name="Line 17"/>
            <p:cNvSpPr>
              <a:spLocks noChangeShapeType="1"/>
            </p:cNvSpPr>
            <p:nvPr/>
          </p:nvSpPr>
          <p:spPr bwMode="auto">
            <a:xfrm flipV="1">
              <a:off x="2016" y="1920"/>
              <a:ext cx="144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" name="Text Box 18"/>
            <p:cNvSpPr txBox="1">
              <a:spLocks noChangeArrowheads="1"/>
            </p:cNvSpPr>
            <p:nvPr/>
          </p:nvSpPr>
          <p:spPr bwMode="auto">
            <a:xfrm>
              <a:off x="1488" y="1392"/>
              <a:ext cx="336" cy="6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1600" b="1" i="1"/>
                <a:t>S</a:t>
              </a:r>
            </a:p>
            <a:p>
              <a:pPr eaLnBrk="0" hangingPunct="0">
                <a:spcBef>
                  <a:spcPct val="50000"/>
                </a:spcBef>
              </a:pPr>
              <a:r>
                <a:rPr lang="en-US" sz="1600" b="1" i="1"/>
                <a:t> C</a:t>
              </a:r>
            </a:p>
            <a:p>
              <a:pPr eaLnBrk="0" hangingPunct="0">
                <a:spcBef>
                  <a:spcPct val="50000"/>
                </a:spcBef>
              </a:pPr>
              <a:r>
                <a:rPr lang="en-US" sz="1600" b="1" i="1"/>
                <a:t>R</a:t>
              </a:r>
            </a:p>
          </p:txBody>
        </p:sp>
        <p:sp>
          <p:nvSpPr>
            <p:cNvPr id="81" name="Rectangle 19"/>
            <p:cNvSpPr>
              <a:spLocks noChangeArrowheads="1"/>
            </p:cNvSpPr>
            <p:nvPr/>
          </p:nvSpPr>
          <p:spPr bwMode="auto">
            <a:xfrm>
              <a:off x="2160" y="1440"/>
              <a:ext cx="288" cy="6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30000"/>
                </a:spcBef>
              </a:pPr>
              <a:r>
                <a:rPr lang="en-US" sz="1600" b="1" i="1"/>
                <a:t>Q</a:t>
              </a:r>
            </a:p>
            <a:p>
              <a:pPr eaLnBrk="0" hangingPunct="0">
                <a:spcBef>
                  <a:spcPct val="30000"/>
                </a:spcBef>
              </a:pPr>
              <a:endParaRPr lang="en-US" sz="1600" b="1" i="1"/>
            </a:p>
            <a:p>
              <a:pPr eaLnBrk="0" hangingPunct="0">
                <a:spcBef>
                  <a:spcPct val="30000"/>
                </a:spcBef>
              </a:pPr>
              <a:r>
                <a:rPr lang="en-US" sz="1600" b="1" i="1"/>
                <a:t>Q'</a:t>
              </a:r>
            </a:p>
          </p:txBody>
        </p:sp>
        <p:sp>
          <p:nvSpPr>
            <p:cNvPr id="82" name="Line 20"/>
            <p:cNvSpPr>
              <a:spLocks noChangeShapeType="1"/>
            </p:cNvSpPr>
            <p:nvPr/>
          </p:nvSpPr>
          <p:spPr bwMode="auto">
            <a:xfrm>
              <a:off x="1248" y="1728"/>
              <a:ext cx="24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" name="Line 21"/>
            <p:cNvSpPr>
              <a:spLocks noChangeShapeType="1"/>
            </p:cNvSpPr>
            <p:nvPr/>
          </p:nvSpPr>
          <p:spPr bwMode="auto">
            <a:xfrm>
              <a:off x="1248" y="1968"/>
              <a:ext cx="24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" name="AutoShape 22"/>
            <p:cNvSpPr>
              <a:spLocks noChangeArrowheads="1"/>
            </p:cNvSpPr>
            <p:nvPr/>
          </p:nvSpPr>
          <p:spPr bwMode="auto">
            <a:xfrm rot="5400000">
              <a:off x="1488" y="1680"/>
              <a:ext cx="72" cy="72"/>
            </a:xfrm>
            <a:prstGeom prst="triangle">
              <a:avLst>
                <a:gd name="adj" fmla="val 50000"/>
              </a:avLst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85" name="Rectangle 3"/>
          <p:cNvSpPr txBox="1">
            <a:spLocks noChangeArrowheads="1"/>
          </p:cNvSpPr>
          <p:nvPr/>
        </p:nvSpPr>
        <p:spPr bwMode="auto">
          <a:xfrm>
            <a:off x="457200" y="3367842"/>
            <a:ext cx="82296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274638" marR="0" lvl="0" indent="-274638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tabLst/>
              <a:defRPr/>
            </a:pP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Characteristic table 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of positive edge-triggered </a:t>
            </a:r>
            <a:r>
              <a:rPr kumimoji="0" lang="en-US" sz="2400" b="0" i="1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S-R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flip-flop:</a:t>
            </a:r>
          </a:p>
        </p:txBody>
      </p:sp>
    </p:spTree>
    <p:extLst>
      <p:ext uri="{BB962C8B-B14F-4D97-AF65-F5344CB8AC3E}">
        <p14:creationId xmlns:p14="http://schemas.microsoft.com/office/powerpoint/2010/main" val="3310564839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5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418642" y="524656"/>
            <a:ext cx="8420558" cy="644577"/>
          </a:xfrm>
        </p:spPr>
        <p:txBody>
          <a:bodyPr>
            <a:normAutofit/>
          </a:bodyPr>
          <a:lstStyle/>
          <a:p>
            <a:pPr marL="1976438" indent="-1976438"/>
            <a:r>
              <a:rPr lang="en-GB" sz="3600" dirty="0">
                <a:solidFill>
                  <a:srgbClr val="0000FF"/>
                </a:solidFill>
              </a:rPr>
              <a:t>4.2 </a:t>
            </a:r>
            <a:r>
              <a:rPr lang="en-GB" sz="3600" i="1" dirty="0">
                <a:solidFill>
                  <a:srgbClr val="0000FF"/>
                </a:solidFill>
              </a:rPr>
              <a:t>D</a:t>
            </a:r>
            <a:r>
              <a:rPr lang="en-GB" sz="3600" dirty="0">
                <a:solidFill>
                  <a:srgbClr val="0000FF"/>
                </a:solidFill>
              </a:rPr>
              <a:t> Flip-flop (1/2)</a:t>
            </a:r>
          </a:p>
        </p:txBody>
      </p:sp>
      <p:sp>
        <p:nvSpPr>
          <p:cNvPr id="14340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#19: Sequential Logic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19</a:t>
            </a:fld>
            <a:endParaRPr dirty="0"/>
          </a:p>
        </p:txBody>
      </p:sp>
      <p:sp>
        <p:nvSpPr>
          <p:cNvPr id="12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10" name="Rectangle 3"/>
          <p:cNvSpPr txBox="1">
            <a:spLocks noChangeArrowheads="1"/>
          </p:cNvSpPr>
          <p:nvPr/>
        </p:nvSpPr>
        <p:spPr>
          <a:xfrm>
            <a:off x="457200" y="1260475"/>
            <a:ext cx="8229600" cy="21685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74638" indent="-274638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i="1" dirty="0">
                <a:solidFill>
                  <a:srgbClr val="0000CC"/>
                </a:solidFill>
              </a:rPr>
              <a:t>D</a:t>
            </a:r>
            <a:r>
              <a:rPr lang="en-US" dirty="0">
                <a:solidFill>
                  <a:srgbClr val="0000CC"/>
                </a:solidFill>
              </a:rPr>
              <a:t> flip-flop</a:t>
            </a:r>
            <a:r>
              <a:rPr lang="en-US" dirty="0"/>
              <a:t>: Single input </a:t>
            </a:r>
            <a:r>
              <a:rPr lang="en-US" i="1" dirty="0"/>
              <a:t>D</a:t>
            </a:r>
            <a:r>
              <a:rPr lang="en-US" dirty="0"/>
              <a:t> (data). On the triggering edge of the clock pulse,</a:t>
            </a:r>
          </a:p>
          <a:p>
            <a:pPr marL="625475" lvl="1" indent="-260350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i="1" dirty="0"/>
              <a:t>D</a:t>
            </a:r>
            <a:r>
              <a:rPr lang="en-US" dirty="0"/>
              <a:t> = HIGH </a:t>
            </a:r>
            <a:r>
              <a:rPr lang="en-US" dirty="0">
                <a:sym typeface="Wingdings" pitchFamily="2" charset="2"/>
              </a:rPr>
              <a:t> </a:t>
            </a:r>
            <a:r>
              <a:rPr lang="en-US" i="1" dirty="0">
                <a:sym typeface="Wingdings" pitchFamily="2" charset="2"/>
              </a:rPr>
              <a:t>Q</a:t>
            </a:r>
            <a:r>
              <a:rPr lang="en-US" dirty="0">
                <a:sym typeface="Wingdings" pitchFamily="2" charset="2"/>
              </a:rPr>
              <a:t> becomes HIGH (SET state)</a:t>
            </a:r>
          </a:p>
          <a:p>
            <a:pPr marL="625475" lvl="1" indent="-260350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i="1" dirty="0">
                <a:sym typeface="Wingdings" pitchFamily="2" charset="2"/>
              </a:rPr>
              <a:t>D</a:t>
            </a:r>
            <a:r>
              <a:rPr lang="en-US" dirty="0">
                <a:sym typeface="Wingdings" pitchFamily="2" charset="2"/>
              </a:rPr>
              <a:t> = LOW  </a:t>
            </a:r>
            <a:r>
              <a:rPr lang="en-US" i="1" dirty="0">
                <a:sym typeface="Wingdings" pitchFamily="2" charset="2"/>
              </a:rPr>
              <a:t>Q</a:t>
            </a:r>
            <a:r>
              <a:rPr lang="en-US" dirty="0">
                <a:sym typeface="Wingdings" pitchFamily="2" charset="2"/>
              </a:rPr>
              <a:t> becomes LOW (RESET state)</a:t>
            </a:r>
          </a:p>
          <a:p>
            <a:pPr marL="274638" indent="-274638" fontAlgn="auto">
              <a:spcBef>
                <a:spcPct val="5000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Hence, </a:t>
            </a:r>
            <a:r>
              <a:rPr lang="en-US" i="1" dirty="0"/>
              <a:t>Q</a:t>
            </a:r>
            <a:r>
              <a:rPr lang="en-US" dirty="0"/>
              <a:t> “follows” </a:t>
            </a:r>
            <a:r>
              <a:rPr lang="en-US" i="1" dirty="0"/>
              <a:t>D</a:t>
            </a:r>
            <a:r>
              <a:rPr lang="en-US" dirty="0"/>
              <a:t> at the clock edge.</a:t>
            </a:r>
          </a:p>
        </p:txBody>
      </p:sp>
      <p:grpSp>
        <p:nvGrpSpPr>
          <p:cNvPr id="11" name="Group 41"/>
          <p:cNvGrpSpPr>
            <a:grpSpLocks/>
          </p:cNvGrpSpPr>
          <p:nvPr/>
        </p:nvGrpSpPr>
        <p:grpSpPr bwMode="auto">
          <a:xfrm>
            <a:off x="990600" y="4129842"/>
            <a:ext cx="3505200" cy="2012950"/>
            <a:chOff x="888" y="2400"/>
            <a:chExt cx="2208" cy="1268"/>
          </a:xfrm>
        </p:grpSpPr>
        <p:sp>
          <p:nvSpPr>
            <p:cNvPr id="13" name="Text Box 21"/>
            <p:cNvSpPr txBox="1">
              <a:spLocks noChangeArrowheads="1"/>
            </p:cNvSpPr>
            <p:nvPr/>
          </p:nvSpPr>
          <p:spPr bwMode="auto">
            <a:xfrm>
              <a:off x="888" y="3264"/>
              <a:ext cx="2208" cy="4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20000"/>
                </a:spcBef>
              </a:pPr>
              <a:r>
                <a:rPr lang="en-US"/>
                <a:t>A positive edge-triggered D flip-flop formed with an S-R flip-flop.</a:t>
              </a:r>
            </a:p>
          </p:txBody>
        </p:sp>
        <p:grpSp>
          <p:nvGrpSpPr>
            <p:cNvPr id="14" name="Group 22"/>
            <p:cNvGrpSpPr>
              <a:grpSpLocks/>
            </p:cNvGrpSpPr>
            <p:nvPr/>
          </p:nvGrpSpPr>
          <p:grpSpPr bwMode="auto">
            <a:xfrm>
              <a:off x="1056" y="2400"/>
              <a:ext cx="1872" cy="768"/>
              <a:chOff x="768" y="2496"/>
              <a:chExt cx="1872" cy="768"/>
            </a:xfrm>
          </p:grpSpPr>
          <p:sp>
            <p:nvSpPr>
              <p:cNvPr id="15" name="Rectangle 23"/>
              <p:cNvSpPr>
                <a:spLocks noChangeArrowheads="1"/>
              </p:cNvSpPr>
              <p:nvPr/>
            </p:nvSpPr>
            <p:spPr bwMode="auto">
              <a:xfrm>
                <a:off x="1680" y="2496"/>
                <a:ext cx="480" cy="768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" name="Line 24"/>
              <p:cNvSpPr>
                <a:spLocks noChangeShapeType="1"/>
              </p:cNvSpPr>
              <p:nvPr/>
            </p:nvSpPr>
            <p:spPr bwMode="auto">
              <a:xfrm>
                <a:off x="1104" y="2640"/>
                <a:ext cx="576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7" name="Oval 25"/>
              <p:cNvSpPr>
                <a:spLocks noChangeArrowheads="1"/>
              </p:cNvSpPr>
              <p:nvPr/>
            </p:nvSpPr>
            <p:spPr bwMode="auto">
              <a:xfrm>
                <a:off x="2160" y="3049"/>
                <a:ext cx="48" cy="48"/>
              </a:xfrm>
              <a:prstGeom prst="ellips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8" name="Line 26"/>
              <p:cNvSpPr>
                <a:spLocks noChangeShapeType="1"/>
              </p:cNvSpPr>
              <p:nvPr/>
            </p:nvSpPr>
            <p:spPr bwMode="auto">
              <a:xfrm>
                <a:off x="2160" y="2688"/>
                <a:ext cx="192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9" name="Line 27"/>
              <p:cNvSpPr>
                <a:spLocks noChangeShapeType="1"/>
              </p:cNvSpPr>
              <p:nvPr/>
            </p:nvSpPr>
            <p:spPr bwMode="auto">
              <a:xfrm flipV="1">
                <a:off x="2208" y="3072"/>
                <a:ext cx="144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" name="Text Box 28"/>
              <p:cNvSpPr txBox="1">
                <a:spLocks noChangeArrowheads="1"/>
              </p:cNvSpPr>
              <p:nvPr/>
            </p:nvSpPr>
            <p:spPr bwMode="auto">
              <a:xfrm>
                <a:off x="1680" y="2544"/>
                <a:ext cx="336" cy="67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eaLnBrk="0" hangingPunct="0">
                  <a:spcBef>
                    <a:spcPct val="50000"/>
                  </a:spcBef>
                </a:pPr>
                <a:r>
                  <a:rPr lang="en-US" sz="1600" b="1" i="1"/>
                  <a:t>S</a:t>
                </a:r>
              </a:p>
              <a:p>
                <a:pPr eaLnBrk="0" hangingPunct="0">
                  <a:spcBef>
                    <a:spcPct val="50000"/>
                  </a:spcBef>
                </a:pPr>
                <a:r>
                  <a:rPr lang="en-US" sz="1600" b="1" i="1"/>
                  <a:t> C</a:t>
                </a:r>
              </a:p>
              <a:p>
                <a:pPr eaLnBrk="0" hangingPunct="0">
                  <a:spcBef>
                    <a:spcPct val="50000"/>
                  </a:spcBef>
                </a:pPr>
                <a:r>
                  <a:rPr lang="en-US" sz="1600" b="1" i="1"/>
                  <a:t>R</a:t>
                </a:r>
              </a:p>
            </p:txBody>
          </p:sp>
          <p:sp>
            <p:nvSpPr>
              <p:cNvPr id="21" name="Rectangle 29"/>
              <p:cNvSpPr>
                <a:spLocks noChangeArrowheads="1"/>
              </p:cNvSpPr>
              <p:nvPr/>
            </p:nvSpPr>
            <p:spPr bwMode="auto">
              <a:xfrm>
                <a:off x="2352" y="2592"/>
                <a:ext cx="288" cy="61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eaLnBrk="0" hangingPunct="0">
                  <a:spcBef>
                    <a:spcPct val="30000"/>
                  </a:spcBef>
                </a:pPr>
                <a:r>
                  <a:rPr lang="en-US" sz="1600" b="1" i="1"/>
                  <a:t>Q</a:t>
                </a:r>
              </a:p>
              <a:p>
                <a:pPr eaLnBrk="0" hangingPunct="0">
                  <a:spcBef>
                    <a:spcPct val="30000"/>
                  </a:spcBef>
                </a:pPr>
                <a:endParaRPr lang="en-US" sz="1600" b="1" i="1"/>
              </a:p>
              <a:p>
                <a:pPr eaLnBrk="0" hangingPunct="0">
                  <a:spcBef>
                    <a:spcPct val="30000"/>
                  </a:spcBef>
                </a:pPr>
                <a:r>
                  <a:rPr lang="en-US" sz="1600" b="1" i="1"/>
                  <a:t>Q'</a:t>
                </a:r>
              </a:p>
            </p:txBody>
          </p:sp>
          <p:sp>
            <p:nvSpPr>
              <p:cNvPr id="22" name="Line 30"/>
              <p:cNvSpPr>
                <a:spLocks noChangeShapeType="1"/>
              </p:cNvSpPr>
              <p:nvPr/>
            </p:nvSpPr>
            <p:spPr bwMode="auto">
              <a:xfrm>
                <a:off x="1104" y="2880"/>
                <a:ext cx="576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" name="Line 31"/>
              <p:cNvSpPr>
                <a:spLocks noChangeShapeType="1"/>
              </p:cNvSpPr>
              <p:nvPr/>
            </p:nvSpPr>
            <p:spPr bwMode="auto">
              <a:xfrm flipV="1">
                <a:off x="1584" y="3120"/>
                <a:ext cx="96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4" name="AutoShape 32"/>
              <p:cNvSpPr>
                <a:spLocks noChangeArrowheads="1"/>
              </p:cNvSpPr>
              <p:nvPr/>
            </p:nvSpPr>
            <p:spPr bwMode="auto">
              <a:xfrm rot="5400000">
                <a:off x="1680" y="2832"/>
                <a:ext cx="72" cy="72"/>
              </a:xfrm>
              <a:prstGeom prst="triangle">
                <a:avLst>
                  <a:gd name="adj" fmla="val 50000"/>
                </a:avLst>
              </a:prstGeom>
              <a:noFill/>
              <a:ln w="1905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5" name="Line 33"/>
              <p:cNvSpPr>
                <a:spLocks noChangeShapeType="1"/>
              </p:cNvSpPr>
              <p:nvPr/>
            </p:nvSpPr>
            <p:spPr bwMode="auto">
              <a:xfrm rot="5400000">
                <a:off x="1008" y="2880"/>
                <a:ext cx="480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" name="Text Box 34"/>
              <p:cNvSpPr txBox="1">
                <a:spLocks noChangeArrowheads="1"/>
              </p:cNvSpPr>
              <p:nvPr/>
            </p:nvSpPr>
            <p:spPr bwMode="auto">
              <a:xfrm>
                <a:off x="768" y="2784"/>
                <a:ext cx="384" cy="21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eaLnBrk="0" hangingPunct="0">
                  <a:spcBef>
                    <a:spcPct val="50000"/>
                  </a:spcBef>
                </a:pPr>
                <a:r>
                  <a:rPr lang="en-GB" sz="1600" b="1" i="1"/>
                  <a:t>CLK</a:t>
                </a:r>
              </a:p>
            </p:txBody>
          </p:sp>
          <p:sp>
            <p:nvSpPr>
              <p:cNvPr id="27" name="Oval 35"/>
              <p:cNvSpPr>
                <a:spLocks noChangeArrowheads="1"/>
              </p:cNvSpPr>
              <p:nvPr/>
            </p:nvSpPr>
            <p:spPr bwMode="auto">
              <a:xfrm>
                <a:off x="1224" y="2615"/>
                <a:ext cx="58" cy="47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28" name="Group 36"/>
              <p:cNvGrpSpPr>
                <a:grpSpLocks/>
              </p:cNvGrpSpPr>
              <p:nvPr/>
            </p:nvGrpSpPr>
            <p:grpSpPr bwMode="auto">
              <a:xfrm>
                <a:off x="1344" y="3024"/>
                <a:ext cx="233" cy="185"/>
                <a:chOff x="3648" y="2544"/>
                <a:chExt cx="233" cy="185"/>
              </a:xfrm>
            </p:grpSpPr>
            <p:sp>
              <p:nvSpPr>
                <p:cNvPr id="31" name="AutoShape 37"/>
                <p:cNvSpPr>
                  <a:spLocks noChangeArrowheads="1"/>
                </p:cNvSpPr>
                <p:nvPr/>
              </p:nvSpPr>
              <p:spPr bwMode="auto">
                <a:xfrm rot="5400000">
                  <a:off x="3625" y="2567"/>
                  <a:ext cx="185" cy="139"/>
                </a:xfrm>
                <a:prstGeom prst="flowChartExtract">
                  <a:avLst/>
                </a:prstGeom>
                <a:noFill/>
                <a:ln w="222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2" name="Oval 38"/>
                <p:cNvSpPr>
                  <a:spLocks noChangeArrowheads="1"/>
                </p:cNvSpPr>
                <p:nvPr/>
              </p:nvSpPr>
              <p:spPr bwMode="auto">
                <a:xfrm>
                  <a:off x="3809" y="2600"/>
                  <a:ext cx="72" cy="74"/>
                </a:xfrm>
                <a:prstGeom prst="ellipse">
                  <a:avLst/>
                </a:prstGeom>
                <a:noFill/>
                <a:ln w="222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29" name="Line 39"/>
              <p:cNvSpPr>
                <a:spLocks noChangeShapeType="1"/>
              </p:cNvSpPr>
              <p:nvPr/>
            </p:nvSpPr>
            <p:spPr bwMode="auto">
              <a:xfrm flipV="1">
                <a:off x="1248" y="3120"/>
                <a:ext cx="96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0" name="Rectangle 40"/>
              <p:cNvSpPr>
                <a:spLocks noChangeArrowheads="1"/>
              </p:cNvSpPr>
              <p:nvPr/>
            </p:nvSpPr>
            <p:spPr bwMode="auto">
              <a:xfrm>
                <a:off x="912" y="2544"/>
                <a:ext cx="240" cy="21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eaLnBrk="0" hangingPunct="0">
                  <a:spcBef>
                    <a:spcPct val="30000"/>
                  </a:spcBef>
                </a:pPr>
                <a:r>
                  <a:rPr lang="en-US" sz="1600" b="1" i="1"/>
                  <a:t>D</a:t>
                </a:r>
              </a:p>
            </p:txBody>
          </p:sp>
        </p:grpSp>
      </p:grpSp>
      <p:grpSp>
        <p:nvGrpSpPr>
          <p:cNvPr id="33" name="Group 51"/>
          <p:cNvGrpSpPr>
            <a:grpSpLocks/>
          </p:cNvGrpSpPr>
          <p:nvPr/>
        </p:nvGrpSpPr>
        <p:grpSpPr bwMode="auto">
          <a:xfrm>
            <a:off x="4876800" y="4434642"/>
            <a:ext cx="3275013" cy="1295400"/>
            <a:chOff x="3216" y="2544"/>
            <a:chExt cx="2063" cy="816"/>
          </a:xfrm>
        </p:grpSpPr>
        <p:grpSp>
          <p:nvGrpSpPr>
            <p:cNvPr id="34" name="Group 46"/>
            <p:cNvGrpSpPr>
              <a:grpSpLocks/>
            </p:cNvGrpSpPr>
            <p:nvPr/>
          </p:nvGrpSpPr>
          <p:grpSpPr bwMode="auto">
            <a:xfrm>
              <a:off x="3216" y="2544"/>
              <a:ext cx="2063" cy="698"/>
              <a:chOff x="3025" y="2351"/>
              <a:chExt cx="2063" cy="698"/>
            </a:xfrm>
          </p:grpSpPr>
          <p:graphicFrame>
            <p:nvGraphicFramePr>
              <p:cNvPr id="36" name="Object 47"/>
              <p:cNvGraphicFramePr>
                <a:graphicFrameLocks noChangeAspect="1"/>
              </p:cNvGraphicFramePr>
              <p:nvPr/>
            </p:nvGraphicFramePr>
            <p:xfrm>
              <a:off x="3025" y="2351"/>
              <a:ext cx="2063" cy="698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name="Document" r:id="rId3" imgW="3286080" imgH="1108440" progId="Word.Document.8">
                      <p:embed/>
                    </p:oleObj>
                  </mc:Choice>
                  <mc:Fallback>
                    <p:oleObj name="Document" r:id="rId3" imgW="3286080" imgH="1108440" progId="Word.Document.8">
                      <p:embed/>
                      <p:pic>
                        <p:nvPicPr>
                          <p:cNvPr id="36" name="Object 47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4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3025" y="2351"/>
                            <a:ext cx="2063" cy="698"/>
                          </a:xfrm>
                          <a:prstGeom prst="rect">
                            <a:avLst/>
                          </a:prstGeom>
                          <a:noFill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37" name="Line 48"/>
              <p:cNvSpPr>
                <a:spLocks noChangeShapeType="1"/>
              </p:cNvSpPr>
              <p:nvPr/>
            </p:nvSpPr>
            <p:spPr bwMode="auto">
              <a:xfrm>
                <a:off x="3072" y="2544"/>
                <a:ext cx="1968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8" name="Line 49"/>
              <p:cNvSpPr>
                <a:spLocks noChangeShapeType="1"/>
              </p:cNvSpPr>
              <p:nvPr/>
            </p:nvSpPr>
            <p:spPr bwMode="auto">
              <a:xfrm rot="5400000">
                <a:off x="3480" y="2616"/>
                <a:ext cx="528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35" name="Text Box 50"/>
            <p:cNvSpPr txBox="1">
              <a:spLocks noChangeArrowheads="1"/>
            </p:cNvSpPr>
            <p:nvPr/>
          </p:nvSpPr>
          <p:spPr bwMode="auto">
            <a:xfrm>
              <a:off x="3240" y="3168"/>
              <a:ext cx="2016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20000"/>
                </a:spcBef>
              </a:pPr>
              <a:r>
                <a:rPr lang="en-US" sz="1400" b="1">
                  <a:sym typeface="Symbol" pitchFamily="18" charset="2"/>
                </a:rPr>
                <a:t></a:t>
              </a:r>
              <a:r>
                <a:rPr lang="en-US" sz="1400" b="1"/>
                <a:t> = clock transition LOW to HIGH</a:t>
              </a:r>
            </a:p>
          </p:txBody>
        </p:sp>
      </p:grpSp>
      <p:sp>
        <p:nvSpPr>
          <p:cNvPr id="39" name="Rectangle 3"/>
          <p:cNvSpPr txBox="1">
            <a:spLocks noChangeArrowheads="1"/>
          </p:cNvSpPr>
          <p:nvPr/>
        </p:nvSpPr>
        <p:spPr bwMode="auto">
          <a:xfrm>
            <a:off x="457200" y="3520242"/>
            <a:ext cx="82296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274638" marR="0" lvl="0" indent="-274638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tabLst/>
              <a:defRPr/>
            </a:pP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Convert </a:t>
            </a:r>
            <a:r>
              <a:rPr kumimoji="0" lang="en-US" sz="2400" b="0" i="1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S-R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flip-flop into a </a:t>
            </a:r>
            <a:r>
              <a:rPr kumimoji="0" lang="en-US" sz="2400" b="0" i="1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flip-flop: add an inverter.</a:t>
            </a:r>
          </a:p>
        </p:txBody>
      </p:sp>
    </p:spTree>
    <p:extLst>
      <p:ext uri="{BB962C8B-B14F-4D97-AF65-F5344CB8AC3E}">
        <p14:creationId xmlns:p14="http://schemas.microsoft.com/office/powerpoint/2010/main" val="1578843991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PTLabsHighlightBulletsSlide20140701095414858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81000"/>
            <a:ext cx="8553450" cy="990600"/>
          </a:xfrm>
        </p:spPr>
        <p:txBody>
          <a:bodyPr>
            <a:normAutofit/>
          </a:bodyPr>
          <a:lstStyle/>
          <a:p>
            <a:pPr marL="1976438" indent="-1976438" eaLnBrk="1" hangingPunct="1"/>
            <a:r>
              <a:rPr lang="en-GB" sz="3600" dirty="0">
                <a:solidFill>
                  <a:srgbClr val="0000FF"/>
                </a:solidFill>
              </a:rPr>
              <a:t>Lecture #19: Sequential Logic (1/2)</a:t>
            </a:r>
          </a:p>
        </p:txBody>
      </p:sp>
      <p:sp>
        <p:nvSpPr>
          <p:cNvPr id="14340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#19: Sequential Logic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2</a:t>
            </a:fld>
            <a:endParaRPr dirty="0"/>
          </a:p>
        </p:txBody>
      </p:sp>
      <p:sp>
        <p:nvSpPr>
          <p:cNvPr id="12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8" name="HighlightTextShape201406201824391195">
            <a:extLst>
              <a:ext uri="{FF2B5EF4-FFF2-40B4-BE49-F238E27FC236}">
                <a16:creationId xmlns:a16="http://schemas.microsoft.com/office/drawing/2014/main" id="{C1C5B597-DA79-4C8E-A533-F3F284604BDE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18641" y="1405128"/>
            <a:ext cx="8420559" cy="5071872"/>
          </a:xfrm>
        </p:spPr>
        <p:txBody>
          <a:bodyPr>
            <a:normAutofit/>
          </a:bodyPr>
          <a:lstStyle/>
          <a:p>
            <a:pPr marL="514350" indent="-514350" eaLnBrk="1" hangingPunct="1">
              <a:spcBef>
                <a:spcPts val="600"/>
              </a:spcBef>
              <a:buClrTx/>
              <a:buSzPct val="100000"/>
              <a:buFont typeface="+mj-lt"/>
              <a:buAutoNum type="arabicPeriod"/>
            </a:pPr>
            <a:r>
              <a:rPr lang="en-GB" sz="2800" dirty="0"/>
              <a:t>Introduction</a:t>
            </a:r>
          </a:p>
          <a:p>
            <a:pPr marL="514350" indent="-514350" eaLnBrk="1" hangingPunct="1">
              <a:spcBef>
                <a:spcPts val="600"/>
              </a:spcBef>
              <a:buClrTx/>
              <a:buSzPct val="100000"/>
              <a:buFont typeface="+mj-lt"/>
              <a:buAutoNum type="arabicPeriod"/>
            </a:pPr>
            <a:r>
              <a:rPr lang="en-GB" sz="2800" dirty="0"/>
              <a:t>Memory Elements</a:t>
            </a:r>
          </a:p>
          <a:p>
            <a:pPr marL="514350" indent="-514350" eaLnBrk="1" hangingPunct="1">
              <a:spcBef>
                <a:spcPts val="600"/>
              </a:spcBef>
              <a:buClrTx/>
              <a:buSzPct val="100000"/>
              <a:buFont typeface="+mj-lt"/>
              <a:buAutoNum type="arabicPeriod"/>
            </a:pPr>
            <a:r>
              <a:rPr lang="en-GB" sz="2800" dirty="0"/>
              <a:t>Latches</a:t>
            </a:r>
          </a:p>
          <a:p>
            <a:pPr marL="0" indent="0" eaLnBrk="1" hangingPunct="1">
              <a:spcBef>
                <a:spcPts val="600"/>
              </a:spcBef>
              <a:buClrTx/>
              <a:buSzPct val="100000"/>
              <a:buNone/>
              <a:tabLst>
                <a:tab pos="715963" algn="l"/>
                <a:tab pos="1341438" algn="l"/>
              </a:tabLst>
            </a:pPr>
            <a:r>
              <a:rPr lang="en-GB" i="1" dirty="0"/>
              <a:t>	</a:t>
            </a:r>
            <a:r>
              <a:rPr lang="en-GB" dirty="0"/>
              <a:t>3.1	</a:t>
            </a:r>
            <a:r>
              <a:rPr lang="en-GB" i="1" dirty="0"/>
              <a:t>S-R</a:t>
            </a:r>
            <a:r>
              <a:rPr lang="en-GB" dirty="0"/>
              <a:t> Latch</a:t>
            </a:r>
          </a:p>
          <a:p>
            <a:pPr marL="0" indent="0" eaLnBrk="1" hangingPunct="1">
              <a:spcBef>
                <a:spcPts val="600"/>
              </a:spcBef>
              <a:buClrTx/>
              <a:buSzPct val="100000"/>
              <a:buNone/>
              <a:tabLst>
                <a:tab pos="715963" algn="l"/>
                <a:tab pos="1341438" algn="l"/>
              </a:tabLst>
            </a:pPr>
            <a:r>
              <a:rPr lang="en-GB" dirty="0"/>
              <a:t>	3.2	</a:t>
            </a:r>
            <a:r>
              <a:rPr lang="en-GB" i="1" dirty="0"/>
              <a:t>D</a:t>
            </a:r>
            <a:r>
              <a:rPr lang="en-GB" dirty="0"/>
              <a:t> Latch</a:t>
            </a:r>
          </a:p>
          <a:p>
            <a:pPr marL="514350" indent="-514350" eaLnBrk="1" hangingPunct="1">
              <a:spcBef>
                <a:spcPts val="600"/>
              </a:spcBef>
              <a:buClrTx/>
              <a:buSzPct val="100000"/>
              <a:buFont typeface="+mj-lt"/>
              <a:buAutoNum type="arabicPeriod" startAt="4"/>
            </a:pPr>
            <a:r>
              <a:rPr lang="en-GB" sz="2800" dirty="0"/>
              <a:t>Flip-flops</a:t>
            </a:r>
          </a:p>
          <a:p>
            <a:pPr marL="0" indent="0" eaLnBrk="1" hangingPunct="1">
              <a:spcBef>
                <a:spcPts val="600"/>
              </a:spcBef>
              <a:buClrTx/>
              <a:buSzPct val="100000"/>
              <a:buNone/>
              <a:tabLst>
                <a:tab pos="715963" algn="l"/>
                <a:tab pos="1341438" algn="l"/>
              </a:tabLst>
            </a:pPr>
            <a:r>
              <a:rPr lang="en-GB" dirty="0"/>
              <a:t>	4.1	</a:t>
            </a:r>
            <a:r>
              <a:rPr lang="en-GB" i="1" dirty="0"/>
              <a:t>S-R</a:t>
            </a:r>
            <a:r>
              <a:rPr lang="en-GB" dirty="0"/>
              <a:t> Flip-flop</a:t>
            </a:r>
          </a:p>
          <a:p>
            <a:pPr marL="0" indent="0" eaLnBrk="1" hangingPunct="1">
              <a:spcBef>
                <a:spcPts val="600"/>
              </a:spcBef>
              <a:buClrTx/>
              <a:buSzPct val="100000"/>
              <a:buNone/>
              <a:tabLst>
                <a:tab pos="715963" algn="l"/>
                <a:tab pos="1341438" algn="l"/>
              </a:tabLst>
            </a:pPr>
            <a:r>
              <a:rPr lang="en-GB" dirty="0"/>
              <a:t>	4.2	</a:t>
            </a:r>
            <a:r>
              <a:rPr lang="en-GB" i="1" dirty="0"/>
              <a:t>D</a:t>
            </a:r>
            <a:r>
              <a:rPr lang="en-GB" dirty="0"/>
              <a:t> Flip-flop</a:t>
            </a:r>
          </a:p>
          <a:p>
            <a:pPr marL="0" indent="0" eaLnBrk="1" hangingPunct="1">
              <a:spcBef>
                <a:spcPts val="600"/>
              </a:spcBef>
              <a:buClrTx/>
              <a:buSzPct val="100000"/>
              <a:buNone/>
              <a:tabLst>
                <a:tab pos="715963" algn="l"/>
                <a:tab pos="1341438" algn="l"/>
              </a:tabLst>
            </a:pPr>
            <a:r>
              <a:rPr lang="en-GB" dirty="0"/>
              <a:t>	4.3	</a:t>
            </a:r>
            <a:r>
              <a:rPr lang="en-GB" i="1" dirty="0"/>
              <a:t>J-K</a:t>
            </a:r>
            <a:r>
              <a:rPr lang="en-GB" dirty="0"/>
              <a:t> Flip-flop</a:t>
            </a:r>
          </a:p>
          <a:p>
            <a:pPr marL="0" indent="0" eaLnBrk="1" hangingPunct="1">
              <a:spcBef>
                <a:spcPts val="600"/>
              </a:spcBef>
              <a:buClrTx/>
              <a:buSzPct val="100000"/>
              <a:buNone/>
              <a:tabLst>
                <a:tab pos="715963" algn="l"/>
                <a:tab pos="1341438" algn="l"/>
              </a:tabLst>
            </a:pPr>
            <a:r>
              <a:rPr lang="en-GB" dirty="0"/>
              <a:t>	4.4	</a:t>
            </a:r>
            <a:r>
              <a:rPr lang="en-GB" i="1" dirty="0"/>
              <a:t>T</a:t>
            </a:r>
            <a:r>
              <a:rPr lang="en-GB" dirty="0"/>
              <a:t> Flip-flop</a:t>
            </a:r>
          </a:p>
        </p:txBody>
      </p:sp>
    </p:spTree>
    <p:extLst>
      <p:ext uri="{BB962C8B-B14F-4D97-AF65-F5344CB8AC3E}">
        <p14:creationId xmlns:p14="http://schemas.microsoft.com/office/powerpoint/2010/main" val="2438607696"/>
      </p:ext>
    </p:extLst>
  </p:cSld>
  <p:clrMapOvr>
    <a:masterClrMapping/>
  </p:clrMapOvr>
  <p:transition>
    <p:fade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418642" y="524656"/>
            <a:ext cx="8420558" cy="644577"/>
          </a:xfrm>
        </p:spPr>
        <p:txBody>
          <a:bodyPr>
            <a:normAutofit/>
          </a:bodyPr>
          <a:lstStyle/>
          <a:p>
            <a:pPr marL="1976438" indent="-1976438"/>
            <a:r>
              <a:rPr lang="en-GB" sz="3600" dirty="0">
                <a:solidFill>
                  <a:srgbClr val="0000FF"/>
                </a:solidFill>
              </a:rPr>
              <a:t>4.2 </a:t>
            </a:r>
            <a:r>
              <a:rPr lang="en-GB" sz="3600" i="1" dirty="0">
                <a:solidFill>
                  <a:srgbClr val="0000FF"/>
                </a:solidFill>
              </a:rPr>
              <a:t>D</a:t>
            </a:r>
            <a:r>
              <a:rPr lang="en-GB" sz="3600" dirty="0">
                <a:solidFill>
                  <a:srgbClr val="0000FF"/>
                </a:solidFill>
              </a:rPr>
              <a:t> Flip-flop (2/2)</a:t>
            </a:r>
          </a:p>
        </p:txBody>
      </p:sp>
      <p:sp>
        <p:nvSpPr>
          <p:cNvPr id="14340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#19: Sequential Logic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20</a:t>
            </a:fld>
            <a:endParaRPr dirty="0"/>
          </a:p>
        </p:txBody>
      </p:sp>
      <p:sp>
        <p:nvSpPr>
          <p:cNvPr id="12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11" name="Rectangle 3"/>
          <p:cNvSpPr txBox="1">
            <a:spLocks noChangeArrowheads="1"/>
          </p:cNvSpPr>
          <p:nvPr/>
        </p:nvSpPr>
        <p:spPr>
          <a:xfrm>
            <a:off x="457200" y="1260476"/>
            <a:ext cx="8229600" cy="125412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74638" indent="-274638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Application: Parallel data transfer.</a:t>
            </a:r>
          </a:p>
          <a:p>
            <a:pPr marL="625475" lvl="1" indent="-260350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To transfer logic-circuit outputs </a:t>
            </a:r>
            <a:r>
              <a:rPr lang="en-US" i="1" dirty="0"/>
              <a:t>X</a:t>
            </a:r>
            <a:r>
              <a:rPr lang="en-US" dirty="0"/>
              <a:t>, </a:t>
            </a:r>
            <a:r>
              <a:rPr lang="en-US" i="1" dirty="0"/>
              <a:t>Y</a:t>
            </a:r>
            <a:r>
              <a:rPr lang="en-US" dirty="0"/>
              <a:t>, </a:t>
            </a:r>
            <a:r>
              <a:rPr lang="en-US" i="1" dirty="0"/>
              <a:t>Z</a:t>
            </a:r>
            <a:r>
              <a:rPr lang="en-US" dirty="0"/>
              <a:t> to flip-flops </a:t>
            </a:r>
            <a:r>
              <a:rPr lang="en-US" i="1" dirty="0"/>
              <a:t>Q</a:t>
            </a:r>
            <a:r>
              <a:rPr lang="en-US" dirty="0"/>
              <a:t>1, </a:t>
            </a:r>
            <a:r>
              <a:rPr lang="en-US" i="1" dirty="0"/>
              <a:t>Q</a:t>
            </a:r>
            <a:r>
              <a:rPr lang="en-US" dirty="0"/>
              <a:t>2 and </a:t>
            </a:r>
            <a:r>
              <a:rPr lang="en-US" i="1" dirty="0"/>
              <a:t>Q</a:t>
            </a:r>
            <a:r>
              <a:rPr lang="en-US" dirty="0"/>
              <a:t>3 for storage.</a:t>
            </a:r>
          </a:p>
        </p:txBody>
      </p:sp>
      <p:grpSp>
        <p:nvGrpSpPr>
          <p:cNvPr id="13" name="Group 31"/>
          <p:cNvGrpSpPr>
            <a:grpSpLocks/>
          </p:cNvGrpSpPr>
          <p:nvPr/>
        </p:nvGrpSpPr>
        <p:grpSpPr bwMode="auto">
          <a:xfrm>
            <a:off x="2209800" y="2438400"/>
            <a:ext cx="6400800" cy="3657600"/>
            <a:chOff x="1488" y="1584"/>
            <a:chExt cx="4032" cy="2304"/>
          </a:xfrm>
        </p:grpSpPr>
        <p:sp>
          <p:nvSpPr>
            <p:cNvPr id="14" name="Text Box 32"/>
            <p:cNvSpPr txBox="1">
              <a:spLocks noChangeArrowheads="1"/>
            </p:cNvSpPr>
            <p:nvPr/>
          </p:nvSpPr>
          <p:spPr bwMode="auto">
            <a:xfrm>
              <a:off x="2880" y="3696"/>
              <a:ext cx="2640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20000"/>
                </a:spcBef>
              </a:pPr>
              <a:r>
                <a:rPr lang="en-US" sz="1400" b="1"/>
                <a:t>* After occurrence of negative-going transition</a:t>
              </a:r>
              <a:endParaRPr lang="en-US" sz="1600"/>
            </a:p>
          </p:txBody>
        </p:sp>
        <p:sp>
          <p:nvSpPr>
            <p:cNvPr id="15" name="Line 33"/>
            <p:cNvSpPr>
              <a:spLocks noChangeShapeType="1"/>
            </p:cNvSpPr>
            <p:nvPr/>
          </p:nvSpPr>
          <p:spPr bwMode="auto">
            <a:xfrm>
              <a:off x="3024" y="1728"/>
              <a:ext cx="688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" name="Rectangle 34"/>
            <p:cNvSpPr>
              <a:spLocks noChangeArrowheads="1"/>
            </p:cNvSpPr>
            <p:nvPr/>
          </p:nvSpPr>
          <p:spPr bwMode="auto">
            <a:xfrm>
              <a:off x="4432" y="1632"/>
              <a:ext cx="528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25000"/>
                </a:spcBef>
              </a:pPr>
              <a:r>
                <a:rPr lang="en-US" sz="1400" b="1" i="1"/>
                <a:t>Q1 </a:t>
              </a:r>
              <a:r>
                <a:rPr lang="en-US" sz="1400" b="1"/>
                <a:t>=</a:t>
              </a:r>
              <a:r>
                <a:rPr lang="en-US" sz="1400" b="1" i="1"/>
                <a:t> X*</a:t>
              </a:r>
            </a:p>
          </p:txBody>
        </p:sp>
        <p:sp>
          <p:nvSpPr>
            <p:cNvPr id="17" name="Line 35"/>
            <p:cNvSpPr>
              <a:spLocks noChangeShapeType="1"/>
            </p:cNvSpPr>
            <p:nvPr/>
          </p:nvSpPr>
          <p:spPr bwMode="auto">
            <a:xfrm>
              <a:off x="3504" y="1968"/>
              <a:ext cx="16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8" name="Group 36"/>
            <p:cNvGrpSpPr>
              <a:grpSpLocks/>
            </p:cNvGrpSpPr>
            <p:nvPr/>
          </p:nvGrpSpPr>
          <p:grpSpPr bwMode="auto">
            <a:xfrm>
              <a:off x="3648" y="1584"/>
              <a:ext cx="784" cy="624"/>
              <a:chOff x="3344" y="1632"/>
              <a:chExt cx="784" cy="624"/>
            </a:xfrm>
          </p:grpSpPr>
          <p:sp>
            <p:nvSpPr>
              <p:cNvPr id="72" name="Rectangle 37"/>
              <p:cNvSpPr>
                <a:spLocks noChangeArrowheads="1"/>
              </p:cNvSpPr>
              <p:nvPr/>
            </p:nvSpPr>
            <p:spPr bwMode="auto">
              <a:xfrm>
                <a:off x="3408" y="1632"/>
                <a:ext cx="528" cy="624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3" name="Oval 38"/>
              <p:cNvSpPr>
                <a:spLocks noChangeArrowheads="1"/>
              </p:cNvSpPr>
              <p:nvPr/>
            </p:nvSpPr>
            <p:spPr bwMode="auto">
              <a:xfrm>
                <a:off x="3936" y="2089"/>
                <a:ext cx="48" cy="48"/>
              </a:xfrm>
              <a:prstGeom prst="ellips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4" name="Line 39"/>
              <p:cNvSpPr>
                <a:spLocks noChangeShapeType="1"/>
              </p:cNvSpPr>
              <p:nvPr/>
            </p:nvSpPr>
            <p:spPr bwMode="auto">
              <a:xfrm>
                <a:off x="3936" y="1776"/>
                <a:ext cx="192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5" name="Line 40"/>
              <p:cNvSpPr>
                <a:spLocks noChangeShapeType="1"/>
              </p:cNvSpPr>
              <p:nvPr/>
            </p:nvSpPr>
            <p:spPr bwMode="auto">
              <a:xfrm flipV="1">
                <a:off x="3984" y="2112"/>
                <a:ext cx="144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6" name="Text Box 41"/>
              <p:cNvSpPr txBox="1">
                <a:spLocks noChangeArrowheads="1"/>
              </p:cNvSpPr>
              <p:nvPr/>
            </p:nvSpPr>
            <p:spPr bwMode="auto">
              <a:xfrm>
                <a:off x="3408" y="1680"/>
                <a:ext cx="384" cy="42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eaLnBrk="0" hangingPunct="0">
                  <a:spcBef>
                    <a:spcPct val="70000"/>
                  </a:spcBef>
                </a:pPr>
                <a:r>
                  <a:rPr lang="en-US" sz="1400" b="1" i="1"/>
                  <a:t>D</a:t>
                </a:r>
              </a:p>
              <a:p>
                <a:pPr eaLnBrk="0" hangingPunct="0">
                  <a:spcBef>
                    <a:spcPct val="70000"/>
                  </a:spcBef>
                </a:pPr>
                <a:r>
                  <a:rPr lang="en-US" sz="1400" b="1" i="1"/>
                  <a:t> CLK</a:t>
                </a:r>
                <a:endParaRPr lang="en-US" sz="1600" b="1" i="1"/>
              </a:p>
            </p:txBody>
          </p:sp>
          <p:sp>
            <p:nvSpPr>
              <p:cNvPr id="77" name="AutoShape 42"/>
              <p:cNvSpPr>
                <a:spLocks noChangeArrowheads="1"/>
              </p:cNvSpPr>
              <p:nvPr/>
            </p:nvSpPr>
            <p:spPr bwMode="auto">
              <a:xfrm rot="5400000">
                <a:off x="3408" y="1968"/>
                <a:ext cx="72" cy="72"/>
              </a:xfrm>
              <a:prstGeom prst="triangle">
                <a:avLst>
                  <a:gd name="adj" fmla="val 50000"/>
                </a:avLst>
              </a:prstGeom>
              <a:noFill/>
              <a:ln w="1905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8" name="Oval 43"/>
              <p:cNvSpPr>
                <a:spLocks noChangeArrowheads="1"/>
              </p:cNvSpPr>
              <p:nvPr/>
            </p:nvSpPr>
            <p:spPr bwMode="auto">
              <a:xfrm>
                <a:off x="3344" y="1984"/>
                <a:ext cx="48" cy="48"/>
              </a:xfrm>
              <a:prstGeom prst="ellips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9" name="Rectangle 44"/>
              <p:cNvSpPr>
                <a:spLocks noChangeArrowheads="1"/>
              </p:cNvSpPr>
              <p:nvPr/>
            </p:nvSpPr>
            <p:spPr bwMode="auto">
              <a:xfrm>
                <a:off x="3696" y="1680"/>
                <a:ext cx="288" cy="52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 eaLnBrk="0" hangingPunct="0">
                  <a:spcBef>
                    <a:spcPct val="25000"/>
                  </a:spcBef>
                </a:pPr>
                <a:r>
                  <a:rPr lang="en-US" sz="1400" b="1" i="1"/>
                  <a:t>Q</a:t>
                </a:r>
              </a:p>
              <a:p>
                <a:pPr algn="ctr" eaLnBrk="0" hangingPunct="0">
                  <a:spcBef>
                    <a:spcPct val="25000"/>
                  </a:spcBef>
                </a:pPr>
                <a:endParaRPr lang="en-US" sz="1400" b="1" i="1"/>
              </a:p>
              <a:p>
                <a:pPr algn="ctr" eaLnBrk="0" hangingPunct="0">
                  <a:spcBef>
                    <a:spcPct val="25000"/>
                  </a:spcBef>
                </a:pPr>
                <a:r>
                  <a:rPr lang="en-US" sz="1400" b="1" i="1"/>
                  <a:t>Q'</a:t>
                </a:r>
              </a:p>
            </p:txBody>
          </p:sp>
        </p:grpSp>
        <p:sp>
          <p:nvSpPr>
            <p:cNvPr id="19" name="Line 45"/>
            <p:cNvSpPr>
              <a:spLocks noChangeShapeType="1"/>
            </p:cNvSpPr>
            <p:nvPr/>
          </p:nvSpPr>
          <p:spPr bwMode="auto">
            <a:xfrm>
              <a:off x="2784" y="2448"/>
              <a:ext cx="928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" name="Rectangle 46"/>
            <p:cNvSpPr>
              <a:spLocks noChangeArrowheads="1"/>
            </p:cNvSpPr>
            <p:nvPr/>
          </p:nvSpPr>
          <p:spPr bwMode="auto">
            <a:xfrm>
              <a:off x="4432" y="2352"/>
              <a:ext cx="528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25000"/>
                </a:spcBef>
              </a:pPr>
              <a:r>
                <a:rPr lang="en-US" sz="1400" b="1" i="1"/>
                <a:t>Q2 </a:t>
              </a:r>
              <a:r>
                <a:rPr lang="en-US" sz="1400" b="1"/>
                <a:t>=</a:t>
              </a:r>
              <a:r>
                <a:rPr lang="en-US" sz="1400" b="1" i="1"/>
                <a:t> Y*</a:t>
              </a:r>
            </a:p>
          </p:txBody>
        </p:sp>
        <p:sp>
          <p:nvSpPr>
            <p:cNvPr id="21" name="Line 47"/>
            <p:cNvSpPr>
              <a:spLocks noChangeShapeType="1"/>
            </p:cNvSpPr>
            <p:nvPr/>
          </p:nvSpPr>
          <p:spPr bwMode="auto">
            <a:xfrm>
              <a:off x="3504" y="2688"/>
              <a:ext cx="16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22" name="Group 48"/>
            <p:cNvGrpSpPr>
              <a:grpSpLocks/>
            </p:cNvGrpSpPr>
            <p:nvPr/>
          </p:nvGrpSpPr>
          <p:grpSpPr bwMode="auto">
            <a:xfrm>
              <a:off x="3648" y="2304"/>
              <a:ext cx="784" cy="624"/>
              <a:chOff x="3344" y="1632"/>
              <a:chExt cx="784" cy="624"/>
            </a:xfrm>
          </p:grpSpPr>
          <p:sp>
            <p:nvSpPr>
              <p:cNvPr id="64" name="Rectangle 49"/>
              <p:cNvSpPr>
                <a:spLocks noChangeArrowheads="1"/>
              </p:cNvSpPr>
              <p:nvPr/>
            </p:nvSpPr>
            <p:spPr bwMode="auto">
              <a:xfrm>
                <a:off x="3408" y="1632"/>
                <a:ext cx="528" cy="624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5" name="Oval 50"/>
              <p:cNvSpPr>
                <a:spLocks noChangeArrowheads="1"/>
              </p:cNvSpPr>
              <p:nvPr/>
            </p:nvSpPr>
            <p:spPr bwMode="auto">
              <a:xfrm>
                <a:off x="3936" y="2089"/>
                <a:ext cx="48" cy="48"/>
              </a:xfrm>
              <a:prstGeom prst="ellips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6" name="Line 51"/>
              <p:cNvSpPr>
                <a:spLocks noChangeShapeType="1"/>
              </p:cNvSpPr>
              <p:nvPr/>
            </p:nvSpPr>
            <p:spPr bwMode="auto">
              <a:xfrm>
                <a:off x="3936" y="1776"/>
                <a:ext cx="192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7" name="Line 52"/>
              <p:cNvSpPr>
                <a:spLocks noChangeShapeType="1"/>
              </p:cNvSpPr>
              <p:nvPr/>
            </p:nvSpPr>
            <p:spPr bwMode="auto">
              <a:xfrm flipV="1">
                <a:off x="3984" y="2112"/>
                <a:ext cx="144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8" name="Text Box 53"/>
              <p:cNvSpPr txBox="1">
                <a:spLocks noChangeArrowheads="1"/>
              </p:cNvSpPr>
              <p:nvPr/>
            </p:nvSpPr>
            <p:spPr bwMode="auto">
              <a:xfrm>
                <a:off x="3408" y="1680"/>
                <a:ext cx="384" cy="42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eaLnBrk="0" hangingPunct="0">
                  <a:spcBef>
                    <a:spcPct val="70000"/>
                  </a:spcBef>
                </a:pPr>
                <a:r>
                  <a:rPr lang="en-US" sz="1400" b="1" i="1"/>
                  <a:t>D</a:t>
                </a:r>
              </a:p>
              <a:p>
                <a:pPr eaLnBrk="0" hangingPunct="0">
                  <a:spcBef>
                    <a:spcPct val="70000"/>
                  </a:spcBef>
                </a:pPr>
                <a:r>
                  <a:rPr lang="en-US" sz="1400" b="1" i="1"/>
                  <a:t> CLK</a:t>
                </a:r>
                <a:endParaRPr lang="en-US" sz="1600" b="1" i="1"/>
              </a:p>
            </p:txBody>
          </p:sp>
          <p:sp>
            <p:nvSpPr>
              <p:cNvPr id="69" name="AutoShape 54"/>
              <p:cNvSpPr>
                <a:spLocks noChangeArrowheads="1"/>
              </p:cNvSpPr>
              <p:nvPr/>
            </p:nvSpPr>
            <p:spPr bwMode="auto">
              <a:xfrm rot="5400000">
                <a:off x="3408" y="1968"/>
                <a:ext cx="72" cy="72"/>
              </a:xfrm>
              <a:prstGeom prst="triangle">
                <a:avLst>
                  <a:gd name="adj" fmla="val 50000"/>
                </a:avLst>
              </a:prstGeom>
              <a:noFill/>
              <a:ln w="1905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0" name="Oval 55"/>
              <p:cNvSpPr>
                <a:spLocks noChangeArrowheads="1"/>
              </p:cNvSpPr>
              <p:nvPr/>
            </p:nvSpPr>
            <p:spPr bwMode="auto">
              <a:xfrm>
                <a:off x="3344" y="1984"/>
                <a:ext cx="48" cy="48"/>
              </a:xfrm>
              <a:prstGeom prst="ellips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1" name="Rectangle 56"/>
              <p:cNvSpPr>
                <a:spLocks noChangeArrowheads="1"/>
              </p:cNvSpPr>
              <p:nvPr/>
            </p:nvSpPr>
            <p:spPr bwMode="auto">
              <a:xfrm>
                <a:off x="3696" y="1680"/>
                <a:ext cx="288" cy="52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 eaLnBrk="0" hangingPunct="0">
                  <a:spcBef>
                    <a:spcPct val="25000"/>
                  </a:spcBef>
                </a:pPr>
                <a:r>
                  <a:rPr lang="en-US" sz="1400" b="1" i="1"/>
                  <a:t>Q</a:t>
                </a:r>
              </a:p>
              <a:p>
                <a:pPr algn="ctr" eaLnBrk="0" hangingPunct="0">
                  <a:spcBef>
                    <a:spcPct val="25000"/>
                  </a:spcBef>
                </a:pPr>
                <a:endParaRPr lang="en-US" sz="1400" b="1" i="1"/>
              </a:p>
              <a:p>
                <a:pPr algn="ctr" eaLnBrk="0" hangingPunct="0">
                  <a:spcBef>
                    <a:spcPct val="25000"/>
                  </a:spcBef>
                </a:pPr>
                <a:r>
                  <a:rPr lang="en-US" sz="1400" b="1" i="1"/>
                  <a:t>Q'</a:t>
                </a:r>
              </a:p>
            </p:txBody>
          </p:sp>
        </p:grpSp>
        <p:sp>
          <p:nvSpPr>
            <p:cNvPr id="23" name="Line 57"/>
            <p:cNvSpPr>
              <a:spLocks noChangeShapeType="1"/>
            </p:cNvSpPr>
            <p:nvPr/>
          </p:nvSpPr>
          <p:spPr bwMode="auto">
            <a:xfrm>
              <a:off x="3024" y="3168"/>
              <a:ext cx="688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" name="Rectangle 58"/>
            <p:cNvSpPr>
              <a:spLocks noChangeArrowheads="1"/>
            </p:cNvSpPr>
            <p:nvPr/>
          </p:nvSpPr>
          <p:spPr bwMode="auto">
            <a:xfrm>
              <a:off x="4432" y="3072"/>
              <a:ext cx="528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25000"/>
                </a:spcBef>
              </a:pPr>
              <a:r>
                <a:rPr lang="en-US" sz="1400" b="1" i="1"/>
                <a:t>Q3 </a:t>
              </a:r>
              <a:r>
                <a:rPr lang="en-US" sz="1400" b="1"/>
                <a:t>=</a:t>
              </a:r>
              <a:r>
                <a:rPr lang="en-US" sz="1400" b="1" i="1"/>
                <a:t> Z*</a:t>
              </a:r>
            </a:p>
          </p:txBody>
        </p:sp>
        <p:sp>
          <p:nvSpPr>
            <p:cNvPr id="25" name="Line 59"/>
            <p:cNvSpPr>
              <a:spLocks noChangeShapeType="1"/>
            </p:cNvSpPr>
            <p:nvPr/>
          </p:nvSpPr>
          <p:spPr bwMode="auto">
            <a:xfrm>
              <a:off x="2880" y="3408"/>
              <a:ext cx="784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26" name="Group 60"/>
            <p:cNvGrpSpPr>
              <a:grpSpLocks/>
            </p:cNvGrpSpPr>
            <p:nvPr/>
          </p:nvGrpSpPr>
          <p:grpSpPr bwMode="auto">
            <a:xfrm>
              <a:off x="3648" y="3024"/>
              <a:ext cx="784" cy="624"/>
              <a:chOff x="3344" y="1632"/>
              <a:chExt cx="784" cy="624"/>
            </a:xfrm>
          </p:grpSpPr>
          <p:sp>
            <p:nvSpPr>
              <p:cNvPr id="56" name="Rectangle 61"/>
              <p:cNvSpPr>
                <a:spLocks noChangeArrowheads="1"/>
              </p:cNvSpPr>
              <p:nvPr/>
            </p:nvSpPr>
            <p:spPr bwMode="auto">
              <a:xfrm>
                <a:off x="3408" y="1632"/>
                <a:ext cx="528" cy="624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7" name="Oval 62"/>
              <p:cNvSpPr>
                <a:spLocks noChangeArrowheads="1"/>
              </p:cNvSpPr>
              <p:nvPr/>
            </p:nvSpPr>
            <p:spPr bwMode="auto">
              <a:xfrm>
                <a:off x="3936" y="2089"/>
                <a:ext cx="48" cy="48"/>
              </a:xfrm>
              <a:prstGeom prst="ellips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8" name="Line 63"/>
              <p:cNvSpPr>
                <a:spLocks noChangeShapeType="1"/>
              </p:cNvSpPr>
              <p:nvPr/>
            </p:nvSpPr>
            <p:spPr bwMode="auto">
              <a:xfrm>
                <a:off x="3936" y="1776"/>
                <a:ext cx="192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9" name="Line 64"/>
              <p:cNvSpPr>
                <a:spLocks noChangeShapeType="1"/>
              </p:cNvSpPr>
              <p:nvPr/>
            </p:nvSpPr>
            <p:spPr bwMode="auto">
              <a:xfrm flipV="1">
                <a:off x="3984" y="2112"/>
                <a:ext cx="144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0" name="Text Box 65"/>
              <p:cNvSpPr txBox="1">
                <a:spLocks noChangeArrowheads="1"/>
              </p:cNvSpPr>
              <p:nvPr/>
            </p:nvSpPr>
            <p:spPr bwMode="auto">
              <a:xfrm>
                <a:off x="3408" y="1680"/>
                <a:ext cx="384" cy="42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eaLnBrk="0" hangingPunct="0">
                  <a:spcBef>
                    <a:spcPct val="70000"/>
                  </a:spcBef>
                </a:pPr>
                <a:r>
                  <a:rPr lang="en-US" sz="1400" b="1" i="1"/>
                  <a:t>D</a:t>
                </a:r>
              </a:p>
              <a:p>
                <a:pPr eaLnBrk="0" hangingPunct="0">
                  <a:spcBef>
                    <a:spcPct val="70000"/>
                  </a:spcBef>
                </a:pPr>
                <a:r>
                  <a:rPr lang="en-US" sz="1400" b="1" i="1"/>
                  <a:t> CLK</a:t>
                </a:r>
                <a:endParaRPr lang="en-US" sz="1600" b="1" i="1"/>
              </a:p>
            </p:txBody>
          </p:sp>
          <p:sp>
            <p:nvSpPr>
              <p:cNvPr id="61" name="AutoShape 66"/>
              <p:cNvSpPr>
                <a:spLocks noChangeArrowheads="1"/>
              </p:cNvSpPr>
              <p:nvPr/>
            </p:nvSpPr>
            <p:spPr bwMode="auto">
              <a:xfrm rot="5400000">
                <a:off x="3408" y="1968"/>
                <a:ext cx="72" cy="72"/>
              </a:xfrm>
              <a:prstGeom prst="triangle">
                <a:avLst>
                  <a:gd name="adj" fmla="val 50000"/>
                </a:avLst>
              </a:prstGeom>
              <a:noFill/>
              <a:ln w="1905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2" name="Oval 67"/>
              <p:cNvSpPr>
                <a:spLocks noChangeArrowheads="1"/>
              </p:cNvSpPr>
              <p:nvPr/>
            </p:nvSpPr>
            <p:spPr bwMode="auto">
              <a:xfrm>
                <a:off x="3344" y="1984"/>
                <a:ext cx="48" cy="48"/>
              </a:xfrm>
              <a:prstGeom prst="ellips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3" name="Rectangle 68"/>
              <p:cNvSpPr>
                <a:spLocks noChangeArrowheads="1"/>
              </p:cNvSpPr>
              <p:nvPr/>
            </p:nvSpPr>
            <p:spPr bwMode="auto">
              <a:xfrm>
                <a:off x="3696" y="1680"/>
                <a:ext cx="288" cy="52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 eaLnBrk="0" hangingPunct="0">
                  <a:spcBef>
                    <a:spcPct val="25000"/>
                  </a:spcBef>
                </a:pPr>
                <a:r>
                  <a:rPr lang="en-US" sz="1400" b="1" i="1"/>
                  <a:t>Q</a:t>
                </a:r>
              </a:p>
              <a:p>
                <a:pPr algn="ctr" eaLnBrk="0" hangingPunct="0">
                  <a:spcBef>
                    <a:spcPct val="25000"/>
                  </a:spcBef>
                </a:pPr>
                <a:endParaRPr lang="en-US" sz="1400" b="1" i="1"/>
              </a:p>
              <a:p>
                <a:pPr algn="ctr" eaLnBrk="0" hangingPunct="0">
                  <a:spcBef>
                    <a:spcPct val="25000"/>
                  </a:spcBef>
                </a:pPr>
                <a:r>
                  <a:rPr lang="en-US" sz="1400" b="1" i="1"/>
                  <a:t>Q'</a:t>
                </a:r>
              </a:p>
            </p:txBody>
          </p:sp>
        </p:grpSp>
        <p:sp>
          <p:nvSpPr>
            <p:cNvPr id="27" name="Line 69"/>
            <p:cNvSpPr>
              <a:spLocks noChangeShapeType="1"/>
            </p:cNvSpPr>
            <p:nvPr/>
          </p:nvSpPr>
          <p:spPr bwMode="auto">
            <a:xfrm>
              <a:off x="1584" y="2112"/>
              <a:ext cx="1008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" name="Line 70"/>
            <p:cNvSpPr>
              <a:spLocks noChangeShapeType="1"/>
            </p:cNvSpPr>
            <p:nvPr/>
          </p:nvSpPr>
          <p:spPr bwMode="auto">
            <a:xfrm>
              <a:off x="1584" y="2736"/>
              <a:ext cx="1008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" name="Line 71"/>
            <p:cNvSpPr>
              <a:spLocks noChangeShapeType="1"/>
            </p:cNvSpPr>
            <p:nvPr/>
          </p:nvSpPr>
          <p:spPr bwMode="auto">
            <a:xfrm rot="5400000">
              <a:off x="2280" y="2424"/>
              <a:ext cx="624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" name="Text Box 72"/>
            <p:cNvSpPr txBox="1">
              <a:spLocks noChangeArrowheads="1"/>
            </p:cNvSpPr>
            <p:nvPr/>
          </p:nvSpPr>
          <p:spPr bwMode="auto">
            <a:xfrm>
              <a:off x="1488" y="2256"/>
              <a:ext cx="1056" cy="3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 sz="1600" b="1"/>
                <a:t>Combinational logic circuit</a:t>
              </a:r>
            </a:p>
          </p:txBody>
        </p:sp>
        <p:sp>
          <p:nvSpPr>
            <p:cNvPr id="31" name="Line 73"/>
            <p:cNvSpPr>
              <a:spLocks noChangeShapeType="1"/>
            </p:cNvSpPr>
            <p:nvPr/>
          </p:nvSpPr>
          <p:spPr bwMode="auto">
            <a:xfrm>
              <a:off x="2592" y="2448"/>
              <a:ext cx="24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stealth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" name="Line 74"/>
            <p:cNvSpPr>
              <a:spLocks noChangeShapeType="1"/>
            </p:cNvSpPr>
            <p:nvPr/>
          </p:nvSpPr>
          <p:spPr bwMode="auto">
            <a:xfrm>
              <a:off x="2592" y="2208"/>
              <a:ext cx="24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stealth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3" name="Line 75"/>
            <p:cNvSpPr>
              <a:spLocks noChangeShapeType="1"/>
            </p:cNvSpPr>
            <p:nvPr/>
          </p:nvSpPr>
          <p:spPr bwMode="auto">
            <a:xfrm>
              <a:off x="2592" y="2688"/>
              <a:ext cx="24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stealth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" name="Line 76"/>
            <p:cNvSpPr>
              <a:spLocks noChangeShapeType="1"/>
            </p:cNvSpPr>
            <p:nvPr/>
          </p:nvSpPr>
          <p:spPr bwMode="auto">
            <a:xfrm>
              <a:off x="2784" y="2208"/>
              <a:ext cx="24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" name="Line 77"/>
            <p:cNvSpPr>
              <a:spLocks noChangeShapeType="1"/>
            </p:cNvSpPr>
            <p:nvPr/>
          </p:nvSpPr>
          <p:spPr bwMode="auto">
            <a:xfrm>
              <a:off x="2784" y="2688"/>
              <a:ext cx="24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" name="Line 78"/>
            <p:cNvSpPr>
              <a:spLocks noChangeShapeType="1"/>
            </p:cNvSpPr>
            <p:nvPr/>
          </p:nvSpPr>
          <p:spPr bwMode="auto">
            <a:xfrm rot="5400000">
              <a:off x="2784" y="2928"/>
              <a:ext cx="48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" name="Line 79"/>
            <p:cNvSpPr>
              <a:spLocks noChangeShapeType="1"/>
            </p:cNvSpPr>
            <p:nvPr/>
          </p:nvSpPr>
          <p:spPr bwMode="auto">
            <a:xfrm rot="5400000">
              <a:off x="2784" y="1968"/>
              <a:ext cx="48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" name="Line 80"/>
            <p:cNvSpPr>
              <a:spLocks noChangeShapeType="1"/>
            </p:cNvSpPr>
            <p:nvPr/>
          </p:nvSpPr>
          <p:spPr bwMode="auto">
            <a:xfrm rot="16200000" flipH="1">
              <a:off x="2784" y="2688"/>
              <a:ext cx="144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" name="Oval 81"/>
            <p:cNvSpPr>
              <a:spLocks noChangeArrowheads="1"/>
            </p:cNvSpPr>
            <p:nvPr/>
          </p:nvSpPr>
          <p:spPr bwMode="auto">
            <a:xfrm>
              <a:off x="3464" y="2665"/>
              <a:ext cx="58" cy="47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0" name="Oval 82"/>
            <p:cNvSpPr>
              <a:spLocks noChangeArrowheads="1"/>
            </p:cNvSpPr>
            <p:nvPr/>
          </p:nvSpPr>
          <p:spPr bwMode="auto">
            <a:xfrm>
              <a:off x="3464" y="3385"/>
              <a:ext cx="58" cy="47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" name="Text Box 83"/>
            <p:cNvSpPr txBox="1">
              <a:spLocks noChangeArrowheads="1"/>
            </p:cNvSpPr>
            <p:nvPr/>
          </p:nvSpPr>
          <p:spPr bwMode="auto">
            <a:xfrm>
              <a:off x="2064" y="3264"/>
              <a:ext cx="624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GB" sz="1400" b="1" i="1"/>
                <a:t>Transfer</a:t>
              </a:r>
              <a:endParaRPr lang="en-GB" sz="1400" b="1"/>
            </a:p>
          </p:txBody>
        </p:sp>
        <p:grpSp>
          <p:nvGrpSpPr>
            <p:cNvPr id="42" name="Group 84"/>
            <p:cNvGrpSpPr>
              <a:grpSpLocks/>
            </p:cNvGrpSpPr>
            <p:nvPr/>
          </p:nvGrpSpPr>
          <p:grpSpPr bwMode="auto">
            <a:xfrm>
              <a:off x="2640" y="3264"/>
              <a:ext cx="336" cy="96"/>
              <a:chOff x="2640" y="3264"/>
              <a:chExt cx="336" cy="96"/>
            </a:xfrm>
          </p:grpSpPr>
          <p:sp>
            <p:nvSpPr>
              <p:cNvPr id="51" name="Line 85"/>
              <p:cNvSpPr>
                <a:spLocks noChangeShapeType="1"/>
              </p:cNvSpPr>
              <p:nvPr/>
            </p:nvSpPr>
            <p:spPr bwMode="auto">
              <a:xfrm>
                <a:off x="2640" y="3360"/>
                <a:ext cx="96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2" name="Line 86"/>
              <p:cNvSpPr>
                <a:spLocks noChangeShapeType="1"/>
              </p:cNvSpPr>
              <p:nvPr/>
            </p:nvSpPr>
            <p:spPr bwMode="auto">
              <a:xfrm>
                <a:off x="2736" y="3264"/>
                <a:ext cx="144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3" name="Line 87"/>
              <p:cNvSpPr>
                <a:spLocks noChangeShapeType="1"/>
              </p:cNvSpPr>
              <p:nvPr/>
            </p:nvSpPr>
            <p:spPr bwMode="auto">
              <a:xfrm>
                <a:off x="2880" y="3360"/>
                <a:ext cx="96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4" name="Line 88"/>
              <p:cNvSpPr>
                <a:spLocks noChangeShapeType="1"/>
              </p:cNvSpPr>
              <p:nvPr/>
            </p:nvSpPr>
            <p:spPr bwMode="auto">
              <a:xfrm rot="5400000">
                <a:off x="2688" y="3312"/>
                <a:ext cx="96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5" name="Line 89"/>
              <p:cNvSpPr>
                <a:spLocks noChangeShapeType="1"/>
              </p:cNvSpPr>
              <p:nvPr/>
            </p:nvSpPr>
            <p:spPr bwMode="auto">
              <a:xfrm rot="5400000">
                <a:off x="2832" y="3312"/>
                <a:ext cx="96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 type="stealth" w="med" len="med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43" name="Rectangle 90"/>
            <p:cNvSpPr>
              <a:spLocks noChangeArrowheads="1"/>
            </p:cNvSpPr>
            <p:nvPr/>
          </p:nvSpPr>
          <p:spPr bwMode="auto">
            <a:xfrm>
              <a:off x="2592" y="2064"/>
              <a:ext cx="240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25000"/>
                </a:spcBef>
              </a:pPr>
              <a:r>
                <a:rPr lang="en-US" sz="1400" b="1" i="1"/>
                <a:t>X</a:t>
              </a:r>
            </a:p>
          </p:txBody>
        </p:sp>
        <p:sp>
          <p:nvSpPr>
            <p:cNvPr id="49" name="Rectangle 91"/>
            <p:cNvSpPr>
              <a:spLocks noChangeArrowheads="1"/>
            </p:cNvSpPr>
            <p:nvPr/>
          </p:nvSpPr>
          <p:spPr bwMode="auto">
            <a:xfrm>
              <a:off x="2592" y="2304"/>
              <a:ext cx="240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25000"/>
                </a:spcBef>
              </a:pPr>
              <a:r>
                <a:rPr lang="en-US" sz="1400" b="1" i="1"/>
                <a:t>Y</a:t>
              </a:r>
            </a:p>
          </p:txBody>
        </p:sp>
        <p:sp>
          <p:nvSpPr>
            <p:cNvPr id="50" name="Rectangle 92"/>
            <p:cNvSpPr>
              <a:spLocks noChangeArrowheads="1"/>
            </p:cNvSpPr>
            <p:nvPr/>
          </p:nvSpPr>
          <p:spPr bwMode="auto">
            <a:xfrm>
              <a:off x="2592" y="2544"/>
              <a:ext cx="240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25000"/>
                </a:spcBef>
              </a:pPr>
              <a:r>
                <a:rPr lang="en-US" sz="1400" b="1" i="1"/>
                <a:t>Z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631721733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418642" y="524656"/>
            <a:ext cx="8420558" cy="644577"/>
          </a:xfrm>
        </p:spPr>
        <p:txBody>
          <a:bodyPr>
            <a:normAutofit/>
          </a:bodyPr>
          <a:lstStyle/>
          <a:p>
            <a:pPr marL="1976438" indent="-1976438"/>
            <a:r>
              <a:rPr lang="en-GB" sz="3600" dirty="0">
                <a:solidFill>
                  <a:srgbClr val="0000FF"/>
                </a:solidFill>
              </a:rPr>
              <a:t>4.3 </a:t>
            </a:r>
            <a:r>
              <a:rPr lang="en-GB" sz="3600" i="1" dirty="0">
                <a:solidFill>
                  <a:srgbClr val="0000FF"/>
                </a:solidFill>
              </a:rPr>
              <a:t>J-K</a:t>
            </a:r>
            <a:r>
              <a:rPr lang="en-GB" sz="3600" dirty="0">
                <a:solidFill>
                  <a:srgbClr val="0000FF"/>
                </a:solidFill>
              </a:rPr>
              <a:t> Flip-flop (1/2)</a:t>
            </a:r>
          </a:p>
        </p:txBody>
      </p:sp>
      <p:sp>
        <p:nvSpPr>
          <p:cNvPr id="14340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#19: Sequential Logic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21</a:t>
            </a:fld>
            <a:endParaRPr dirty="0"/>
          </a:p>
        </p:txBody>
      </p:sp>
      <p:sp>
        <p:nvSpPr>
          <p:cNvPr id="12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18" name="Rectangle 3"/>
          <p:cNvSpPr txBox="1">
            <a:spLocks noChangeArrowheads="1"/>
          </p:cNvSpPr>
          <p:nvPr/>
        </p:nvSpPr>
        <p:spPr>
          <a:xfrm>
            <a:off x="457200" y="1260475"/>
            <a:ext cx="8229600" cy="51403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74638" indent="-274638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i="1" dirty="0">
                <a:solidFill>
                  <a:srgbClr val="0000CC"/>
                </a:solidFill>
              </a:rPr>
              <a:t>J-K</a:t>
            </a:r>
            <a:r>
              <a:rPr lang="en-US" dirty="0">
                <a:solidFill>
                  <a:srgbClr val="0000CC"/>
                </a:solidFill>
              </a:rPr>
              <a:t> flip-flop</a:t>
            </a:r>
            <a:r>
              <a:rPr lang="en-US" dirty="0"/>
              <a:t>: </a:t>
            </a:r>
            <a:r>
              <a:rPr lang="en-US" i="1" dirty="0"/>
              <a:t>Q</a:t>
            </a:r>
            <a:r>
              <a:rPr lang="en-US" dirty="0"/>
              <a:t> and </a:t>
            </a:r>
            <a:r>
              <a:rPr lang="en-US" i="1" dirty="0"/>
              <a:t>Q'</a:t>
            </a:r>
            <a:r>
              <a:rPr lang="en-US" dirty="0"/>
              <a:t> are fed back to the pulse-steering NAND gates.</a:t>
            </a:r>
          </a:p>
          <a:p>
            <a:pPr marL="274638" indent="-274638" fontAlgn="auto">
              <a:spcBef>
                <a:spcPct val="5000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No invalid state.</a:t>
            </a:r>
          </a:p>
          <a:p>
            <a:pPr marL="274638" indent="-274638" fontAlgn="auto">
              <a:spcBef>
                <a:spcPct val="5000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Include a toggle state</a:t>
            </a:r>
          </a:p>
          <a:p>
            <a:pPr marL="625475" lvl="1" indent="-260350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i="1" dirty="0"/>
              <a:t>J</a:t>
            </a:r>
            <a:r>
              <a:rPr lang="en-US" dirty="0"/>
              <a:t> = HIGH and </a:t>
            </a:r>
            <a:r>
              <a:rPr lang="en-US" i="1" dirty="0"/>
              <a:t>K</a:t>
            </a:r>
            <a:r>
              <a:rPr lang="en-US" dirty="0"/>
              <a:t> = LOW </a:t>
            </a:r>
            <a:r>
              <a:rPr lang="en-US" dirty="0">
                <a:sym typeface="Wingdings" pitchFamily="2" charset="2"/>
              </a:rPr>
              <a:t> </a:t>
            </a:r>
            <a:r>
              <a:rPr lang="en-US" i="1" dirty="0">
                <a:sym typeface="Wingdings" pitchFamily="2" charset="2"/>
              </a:rPr>
              <a:t>Q</a:t>
            </a:r>
            <a:r>
              <a:rPr lang="en-US" dirty="0">
                <a:sym typeface="Wingdings" pitchFamily="2" charset="2"/>
              </a:rPr>
              <a:t> becomes HIGH (SET state)</a:t>
            </a:r>
          </a:p>
          <a:p>
            <a:pPr marL="625475" lvl="1" indent="-260350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i="1" dirty="0">
                <a:sym typeface="Wingdings" pitchFamily="2" charset="2"/>
              </a:rPr>
              <a:t>K</a:t>
            </a:r>
            <a:r>
              <a:rPr lang="en-US" dirty="0">
                <a:sym typeface="Wingdings" pitchFamily="2" charset="2"/>
              </a:rPr>
              <a:t> = HIGH and </a:t>
            </a:r>
            <a:r>
              <a:rPr lang="en-US" i="1" dirty="0">
                <a:sym typeface="Wingdings" pitchFamily="2" charset="2"/>
              </a:rPr>
              <a:t>J</a:t>
            </a:r>
            <a:r>
              <a:rPr lang="en-US" dirty="0">
                <a:sym typeface="Wingdings" pitchFamily="2" charset="2"/>
              </a:rPr>
              <a:t> = LOW  </a:t>
            </a:r>
            <a:r>
              <a:rPr lang="en-US" i="1" dirty="0">
                <a:sym typeface="Wingdings" pitchFamily="2" charset="2"/>
              </a:rPr>
              <a:t>Q</a:t>
            </a:r>
            <a:r>
              <a:rPr lang="en-US" dirty="0">
                <a:sym typeface="Wingdings" pitchFamily="2" charset="2"/>
              </a:rPr>
              <a:t> becomes LOW (RESET state)</a:t>
            </a:r>
          </a:p>
          <a:p>
            <a:pPr marL="625475" lvl="1" indent="-260350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>
                <a:sym typeface="Wingdings" pitchFamily="2" charset="2"/>
              </a:rPr>
              <a:t>Both </a:t>
            </a:r>
            <a:r>
              <a:rPr lang="en-US" i="1" dirty="0">
                <a:sym typeface="Wingdings" pitchFamily="2" charset="2"/>
              </a:rPr>
              <a:t>J</a:t>
            </a:r>
            <a:r>
              <a:rPr lang="en-US" dirty="0">
                <a:sym typeface="Wingdings" pitchFamily="2" charset="2"/>
              </a:rPr>
              <a:t> and </a:t>
            </a:r>
            <a:r>
              <a:rPr lang="en-US" i="1" dirty="0">
                <a:sym typeface="Wingdings" pitchFamily="2" charset="2"/>
              </a:rPr>
              <a:t>K</a:t>
            </a:r>
            <a:r>
              <a:rPr lang="en-US" dirty="0">
                <a:sym typeface="Wingdings" pitchFamily="2" charset="2"/>
              </a:rPr>
              <a:t> are LOW No change in output </a:t>
            </a:r>
            <a:r>
              <a:rPr lang="en-US" i="1" dirty="0">
                <a:sym typeface="Wingdings" pitchFamily="2" charset="2"/>
              </a:rPr>
              <a:t>Q</a:t>
            </a:r>
            <a:r>
              <a:rPr lang="en-US" dirty="0">
                <a:sym typeface="Wingdings" pitchFamily="2" charset="2"/>
              </a:rPr>
              <a:t> </a:t>
            </a:r>
          </a:p>
          <a:p>
            <a:pPr marL="625475" lvl="1" indent="-260350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>
                <a:sym typeface="Wingdings" pitchFamily="2" charset="2"/>
              </a:rPr>
              <a:t>Both </a:t>
            </a:r>
            <a:r>
              <a:rPr lang="en-US" i="1" dirty="0">
                <a:sym typeface="Wingdings" pitchFamily="2" charset="2"/>
              </a:rPr>
              <a:t>J</a:t>
            </a:r>
            <a:r>
              <a:rPr lang="en-US" dirty="0">
                <a:sym typeface="Wingdings" pitchFamily="2" charset="2"/>
              </a:rPr>
              <a:t> and </a:t>
            </a:r>
            <a:r>
              <a:rPr lang="en-US" i="1" dirty="0">
                <a:sym typeface="Wingdings" pitchFamily="2" charset="2"/>
              </a:rPr>
              <a:t>K</a:t>
            </a:r>
            <a:r>
              <a:rPr lang="en-US" dirty="0">
                <a:sym typeface="Wingdings" pitchFamily="2" charset="2"/>
              </a:rPr>
              <a:t> are HIGH </a:t>
            </a:r>
            <a:r>
              <a:rPr lang="en-US" dirty="0">
                <a:solidFill>
                  <a:srgbClr val="FF0000"/>
                </a:solidFill>
                <a:sym typeface="Wingdings" pitchFamily="2" charset="2"/>
              </a:rPr>
              <a:t>Toggle</a:t>
            </a:r>
          </a:p>
        </p:txBody>
      </p:sp>
    </p:spTree>
    <p:extLst>
      <p:ext uri="{BB962C8B-B14F-4D97-AF65-F5344CB8AC3E}">
        <p14:creationId xmlns:p14="http://schemas.microsoft.com/office/powerpoint/2010/main" val="2378307633"/>
      </p:ext>
    </p:extLst>
  </p:cSld>
  <p:clrMapOvr>
    <a:masterClrMapping/>
  </p:clrMapOvr>
  <p:transition>
    <p:fade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418642" y="524656"/>
            <a:ext cx="8420558" cy="644577"/>
          </a:xfrm>
        </p:spPr>
        <p:txBody>
          <a:bodyPr>
            <a:normAutofit/>
          </a:bodyPr>
          <a:lstStyle/>
          <a:p>
            <a:pPr marL="1976438" indent="-1976438"/>
            <a:r>
              <a:rPr lang="en-GB" sz="3600" dirty="0">
                <a:solidFill>
                  <a:srgbClr val="0000FF"/>
                </a:solidFill>
              </a:rPr>
              <a:t>4.3 </a:t>
            </a:r>
            <a:r>
              <a:rPr lang="en-GB" sz="3600" i="1" dirty="0">
                <a:solidFill>
                  <a:srgbClr val="0000FF"/>
                </a:solidFill>
              </a:rPr>
              <a:t>J-K</a:t>
            </a:r>
            <a:r>
              <a:rPr lang="en-GB" sz="3600" dirty="0">
                <a:solidFill>
                  <a:srgbClr val="0000FF"/>
                </a:solidFill>
              </a:rPr>
              <a:t> Flip-flop (2/2)</a:t>
            </a:r>
          </a:p>
        </p:txBody>
      </p:sp>
      <p:sp>
        <p:nvSpPr>
          <p:cNvPr id="14340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#19: Sequential Logic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22</a:t>
            </a:fld>
            <a:endParaRPr dirty="0"/>
          </a:p>
        </p:txBody>
      </p:sp>
      <p:sp>
        <p:nvSpPr>
          <p:cNvPr id="12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>
          <a:xfrm>
            <a:off x="457200" y="1260475"/>
            <a:ext cx="8229600" cy="5683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74638" indent="-274638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i="1" dirty="0">
                <a:solidFill>
                  <a:srgbClr val="0000CC"/>
                </a:solidFill>
              </a:rPr>
              <a:t>J-K</a:t>
            </a:r>
            <a:r>
              <a:rPr lang="en-US" dirty="0">
                <a:solidFill>
                  <a:srgbClr val="0000CC"/>
                </a:solidFill>
              </a:rPr>
              <a:t> flip-flop</a:t>
            </a:r>
            <a:r>
              <a:rPr lang="en-US" dirty="0"/>
              <a:t> circuit:</a:t>
            </a:r>
          </a:p>
        </p:txBody>
      </p:sp>
      <p:grpSp>
        <p:nvGrpSpPr>
          <p:cNvPr id="11" name="Group 4"/>
          <p:cNvGrpSpPr>
            <a:grpSpLocks/>
          </p:cNvGrpSpPr>
          <p:nvPr/>
        </p:nvGrpSpPr>
        <p:grpSpPr bwMode="auto">
          <a:xfrm>
            <a:off x="1752600" y="1905000"/>
            <a:ext cx="5072063" cy="1371600"/>
            <a:chOff x="1296" y="1200"/>
            <a:chExt cx="3195" cy="864"/>
          </a:xfrm>
        </p:grpSpPr>
        <p:sp>
          <p:nvSpPr>
            <p:cNvPr id="13" name="Text Box 5"/>
            <p:cNvSpPr txBox="1">
              <a:spLocks noChangeArrowheads="1"/>
            </p:cNvSpPr>
            <p:nvPr/>
          </p:nvSpPr>
          <p:spPr bwMode="auto">
            <a:xfrm>
              <a:off x="1440" y="1200"/>
              <a:ext cx="240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GB" sz="1400" b="1" i="1"/>
                <a:t>J</a:t>
              </a:r>
              <a:endParaRPr lang="en-GB" sz="1400" b="1"/>
            </a:p>
          </p:txBody>
        </p:sp>
        <p:sp>
          <p:nvSpPr>
            <p:cNvPr id="14" name="Text Box 6"/>
            <p:cNvSpPr txBox="1">
              <a:spLocks noChangeArrowheads="1"/>
            </p:cNvSpPr>
            <p:nvPr/>
          </p:nvSpPr>
          <p:spPr bwMode="auto">
            <a:xfrm>
              <a:off x="4224" y="1344"/>
              <a:ext cx="267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GB" sz="1400" b="1" i="1"/>
                <a:t>Q</a:t>
              </a:r>
              <a:endParaRPr lang="en-GB" sz="1400" b="1"/>
            </a:p>
          </p:txBody>
        </p:sp>
        <p:sp>
          <p:nvSpPr>
            <p:cNvPr id="15" name="Text Box 7"/>
            <p:cNvSpPr txBox="1">
              <a:spLocks noChangeArrowheads="1"/>
            </p:cNvSpPr>
            <p:nvPr/>
          </p:nvSpPr>
          <p:spPr bwMode="auto">
            <a:xfrm>
              <a:off x="4224" y="1776"/>
              <a:ext cx="267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GB" sz="1400" b="1" i="1"/>
                <a:t>Q'</a:t>
              </a:r>
              <a:endParaRPr lang="en-GB" sz="1400" b="1"/>
            </a:p>
          </p:txBody>
        </p:sp>
        <p:sp>
          <p:nvSpPr>
            <p:cNvPr id="16" name="Line 8"/>
            <p:cNvSpPr>
              <a:spLocks noChangeShapeType="1"/>
            </p:cNvSpPr>
            <p:nvPr/>
          </p:nvSpPr>
          <p:spPr bwMode="auto">
            <a:xfrm>
              <a:off x="3470" y="1388"/>
              <a:ext cx="208" cy="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" name="Line 9"/>
            <p:cNvSpPr>
              <a:spLocks noChangeShapeType="1"/>
            </p:cNvSpPr>
            <p:nvPr/>
          </p:nvSpPr>
          <p:spPr bwMode="auto">
            <a:xfrm>
              <a:off x="3466" y="1920"/>
              <a:ext cx="217" cy="5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" name="Line 10"/>
            <p:cNvSpPr>
              <a:spLocks noChangeShapeType="1"/>
            </p:cNvSpPr>
            <p:nvPr/>
          </p:nvSpPr>
          <p:spPr bwMode="auto">
            <a:xfrm>
              <a:off x="3581" y="1511"/>
              <a:ext cx="97" cy="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" name="Line 11"/>
            <p:cNvSpPr>
              <a:spLocks noChangeShapeType="1"/>
            </p:cNvSpPr>
            <p:nvPr/>
          </p:nvSpPr>
          <p:spPr bwMode="auto">
            <a:xfrm>
              <a:off x="3581" y="1795"/>
              <a:ext cx="96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" name="Line 12"/>
            <p:cNvSpPr>
              <a:spLocks noChangeShapeType="1"/>
            </p:cNvSpPr>
            <p:nvPr/>
          </p:nvSpPr>
          <p:spPr bwMode="auto">
            <a:xfrm rot="5400000">
              <a:off x="3540" y="1552"/>
              <a:ext cx="82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" name="Line 13"/>
            <p:cNvSpPr>
              <a:spLocks noChangeShapeType="1"/>
            </p:cNvSpPr>
            <p:nvPr/>
          </p:nvSpPr>
          <p:spPr bwMode="auto">
            <a:xfrm rot="5400000">
              <a:off x="3540" y="1755"/>
              <a:ext cx="81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" name="Line 14"/>
            <p:cNvSpPr>
              <a:spLocks noChangeShapeType="1"/>
            </p:cNvSpPr>
            <p:nvPr/>
          </p:nvSpPr>
          <p:spPr bwMode="auto">
            <a:xfrm>
              <a:off x="3986" y="1451"/>
              <a:ext cx="28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" name="Line 15"/>
            <p:cNvSpPr>
              <a:spLocks noChangeShapeType="1"/>
            </p:cNvSpPr>
            <p:nvPr/>
          </p:nvSpPr>
          <p:spPr bwMode="auto">
            <a:xfrm>
              <a:off x="3986" y="1858"/>
              <a:ext cx="28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" name="Line 16"/>
            <p:cNvSpPr>
              <a:spLocks noChangeShapeType="1"/>
            </p:cNvSpPr>
            <p:nvPr/>
          </p:nvSpPr>
          <p:spPr bwMode="auto">
            <a:xfrm rot="16200000" flipH="1">
              <a:off x="3944" y="1900"/>
              <a:ext cx="319" cy="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" name="Line 17"/>
            <p:cNvSpPr>
              <a:spLocks noChangeShapeType="1"/>
            </p:cNvSpPr>
            <p:nvPr/>
          </p:nvSpPr>
          <p:spPr bwMode="auto">
            <a:xfrm rot="5400000">
              <a:off x="3930" y="1387"/>
              <a:ext cx="363" cy="3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" name="Line 18"/>
            <p:cNvSpPr>
              <a:spLocks noChangeShapeType="1"/>
            </p:cNvSpPr>
            <p:nvPr/>
          </p:nvSpPr>
          <p:spPr bwMode="auto">
            <a:xfrm>
              <a:off x="3576" y="1590"/>
              <a:ext cx="528" cy="15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" name="Line 19"/>
            <p:cNvSpPr>
              <a:spLocks noChangeShapeType="1"/>
            </p:cNvSpPr>
            <p:nvPr/>
          </p:nvSpPr>
          <p:spPr bwMode="auto">
            <a:xfrm flipH="1">
              <a:off x="3577" y="1567"/>
              <a:ext cx="527" cy="15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" name="Oval 20"/>
            <p:cNvSpPr>
              <a:spLocks noChangeArrowheads="1"/>
            </p:cNvSpPr>
            <p:nvPr/>
          </p:nvSpPr>
          <p:spPr bwMode="auto">
            <a:xfrm>
              <a:off x="4077" y="1839"/>
              <a:ext cx="48" cy="40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" name="Oval 21"/>
            <p:cNvSpPr>
              <a:spLocks noChangeArrowheads="1"/>
            </p:cNvSpPr>
            <p:nvPr/>
          </p:nvSpPr>
          <p:spPr bwMode="auto">
            <a:xfrm>
              <a:off x="4086" y="1438"/>
              <a:ext cx="48" cy="40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30" name="Group 22"/>
            <p:cNvGrpSpPr>
              <a:grpSpLocks/>
            </p:cNvGrpSpPr>
            <p:nvPr/>
          </p:nvGrpSpPr>
          <p:grpSpPr bwMode="auto">
            <a:xfrm>
              <a:off x="3680" y="1355"/>
              <a:ext cx="307" cy="203"/>
              <a:chOff x="1872" y="3824"/>
              <a:chExt cx="369" cy="240"/>
            </a:xfrm>
          </p:grpSpPr>
          <p:sp>
            <p:nvSpPr>
              <p:cNvPr id="69" name="Freeform 23"/>
              <p:cNvSpPr>
                <a:spLocks/>
              </p:cNvSpPr>
              <p:nvPr/>
            </p:nvSpPr>
            <p:spPr bwMode="auto">
              <a:xfrm>
                <a:off x="1935" y="3824"/>
                <a:ext cx="44" cy="240"/>
              </a:xfrm>
              <a:custGeom>
                <a:avLst/>
                <a:gdLst>
                  <a:gd name="T0" fmla="*/ 0 w 288"/>
                  <a:gd name="T1" fmla="*/ 0 h 864"/>
                  <a:gd name="T2" fmla="*/ 0 w 288"/>
                  <a:gd name="T3" fmla="*/ 0 h 864"/>
                  <a:gd name="T4" fmla="*/ 0 w 288"/>
                  <a:gd name="T5" fmla="*/ 0 h 864"/>
                  <a:gd name="T6" fmla="*/ 0 60000 65536"/>
                  <a:gd name="T7" fmla="*/ 0 60000 65536"/>
                  <a:gd name="T8" fmla="*/ 0 60000 65536"/>
                  <a:gd name="T9" fmla="*/ 0 w 288"/>
                  <a:gd name="T10" fmla="*/ 0 h 864"/>
                  <a:gd name="T11" fmla="*/ 288 w 288"/>
                  <a:gd name="T12" fmla="*/ 864 h 86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88" h="864">
                    <a:moveTo>
                      <a:pt x="0" y="0"/>
                    </a:moveTo>
                    <a:cubicBezTo>
                      <a:pt x="144" y="144"/>
                      <a:pt x="288" y="288"/>
                      <a:pt x="288" y="432"/>
                    </a:cubicBezTo>
                    <a:cubicBezTo>
                      <a:pt x="288" y="576"/>
                      <a:pt x="48" y="792"/>
                      <a:pt x="0" y="864"/>
                    </a:cubicBezTo>
                  </a:path>
                </a:pathLst>
              </a:custGeom>
              <a:noFill/>
              <a:ln w="254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0" name="Line 24"/>
              <p:cNvSpPr>
                <a:spLocks noChangeShapeType="1"/>
              </p:cNvSpPr>
              <p:nvPr/>
            </p:nvSpPr>
            <p:spPr bwMode="auto">
              <a:xfrm>
                <a:off x="1935" y="3824"/>
                <a:ext cx="109" cy="0"/>
              </a:xfrm>
              <a:prstGeom prst="line">
                <a:avLst/>
              </a:prstGeom>
              <a:noFill/>
              <a:ln w="254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1" name="Line 25"/>
              <p:cNvSpPr>
                <a:spLocks noChangeShapeType="1"/>
              </p:cNvSpPr>
              <p:nvPr/>
            </p:nvSpPr>
            <p:spPr bwMode="auto">
              <a:xfrm>
                <a:off x="1935" y="4064"/>
                <a:ext cx="109" cy="0"/>
              </a:xfrm>
              <a:prstGeom prst="line">
                <a:avLst/>
              </a:prstGeom>
              <a:noFill/>
              <a:ln w="254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" name="Freeform 26"/>
              <p:cNvSpPr>
                <a:spLocks/>
              </p:cNvSpPr>
              <p:nvPr/>
            </p:nvSpPr>
            <p:spPr bwMode="auto">
              <a:xfrm>
                <a:off x="2044" y="3824"/>
                <a:ext cx="197" cy="131"/>
              </a:xfrm>
              <a:custGeom>
                <a:avLst/>
                <a:gdLst>
                  <a:gd name="T0" fmla="*/ 0 w 576"/>
                  <a:gd name="T1" fmla="*/ 0 h 432"/>
                  <a:gd name="T2" fmla="*/ 1 w 576"/>
                  <a:gd name="T3" fmla="*/ 0 h 432"/>
                  <a:gd name="T4" fmla="*/ 1 w 576"/>
                  <a:gd name="T5" fmla="*/ 0 h 432"/>
                  <a:gd name="T6" fmla="*/ 0 60000 65536"/>
                  <a:gd name="T7" fmla="*/ 0 60000 65536"/>
                  <a:gd name="T8" fmla="*/ 0 60000 65536"/>
                  <a:gd name="T9" fmla="*/ 0 w 576"/>
                  <a:gd name="T10" fmla="*/ 0 h 432"/>
                  <a:gd name="T11" fmla="*/ 576 w 576"/>
                  <a:gd name="T12" fmla="*/ 432 h 432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576" h="432">
                    <a:moveTo>
                      <a:pt x="0" y="0"/>
                    </a:moveTo>
                    <a:cubicBezTo>
                      <a:pt x="168" y="36"/>
                      <a:pt x="336" y="72"/>
                      <a:pt x="432" y="144"/>
                    </a:cubicBezTo>
                    <a:cubicBezTo>
                      <a:pt x="528" y="216"/>
                      <a:pt x="552" y="324"/>
                      <a:pt x="576" y="432"/>
                    </a:cubicBezTo>
                  </a:path>
                </a:pathLst>
              </a:custGeom>
              <a:noFill/>
              <a:ln w="254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3" name="Freeform 27"/>
              <p:cNvSpPr>
                <a:spLocks/>
              </p:cNvSpPr>
              <p:nvPr/>
            </p:nvSpPr>
            <p:spPr bwMode="auto">
              <a:xfrm flipV="1">
                <a:off x="2044" y="3933"/>
                <a:ext cx="197" cy="131"/>
              </a:xfrm>
              <a:custGeom>
                <a:avLst/>
                <a:gdLst>
                  <a:gd name="T0" fmla="*/ 0 w 576"/>
                  <a:gd name="T1" fmla="*/ 0 h 432"/>
                  <a:gd name="T2" fmla="*/ 1 w 576"/>
                  <a:gd name="T3" fmla="*/ 0 h 432"/>
                  <a:gd name="T4" fmla="*/ 1 w 576"/>
                  <a:gd name="T5" fmla="*/ 0 h 432"/>
                  <a:gd name="T6" fmla="*/ 0 60000 65536"/>
                  <a:gd name="T7" fmla="*/ 0 60000 65536"/>
                  <a:gd name="T8" fmla="*/ 0 60000 65536"/>
                  <a:gd name="T9" fmla="*/ 0 w 576"/>
                  <a:gd name="T10" fmla="*/ 0 h 432"/>
                  <a:gd name="T11" fmla="*/ 576 w 576"/>
                  <a:gd name="T12" fmla="*/ 432 h 432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576" h="432">
                    <a:moveTo>
                      <a:pt x="0" y="0"/>
                    </a:moveTo>
                    <a:cubicBezTo>
                      <a:pt x="168" y="36"/>
                      <a:pt x="336" y="72"/>
                      <a:pt x="432" y="144"/>
                    </a:cubicBezTo>
                    <a:cubicBezTo>
                      <a:pt x="528" y="216"/>
                      <a:pt x="552" y="324"/>
                      <a:pt x="576" y="432"/>
                    </a:cubicBezTo>
                  </a:path>
                </a:pathLst>
              </a:custGeom>
              <a:noFill/>
              <a:ln w="254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4" name="Oval 28"/>
              <p:cNvSpPr>
                <a:spLocks noChangeArrowheads="1"/>
              </p:cNvSpPr>
              <p:nvPr/>
            </p:nvSpPr>
            <p:spPr bwMode="auto">
              <a:xfrm>
                <a:off x="1872" y="3840"/>
                <a:ext cx="78" cy="77"/>
              </a:xfrm>
              <a:prstGeom prst="ellips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5" name="Oval 29"/>
              <p:cNvSpPr>
                <a:spLocks noChangeArrowheads="1"/>
              </p:cNvSpPr>
              <p:nvPr/>
            </p:nvSpPr>
            <p:spPr bwMode="auto">
              <a:xfrm>
                <a:off x="1872" y="3984"/>
                <a:ext cx="78" cy="77"/>
              </a:xfrm>
              <a:prstGeom prst="ellips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31" name="Group 30"/>
            <p:cNvGrpSpPr>
              <a:grpSpLocks/>
            </p:cNvGrpSpPr>
            <p:nvPr/>
          </p:nvGrpSpPr>
          <p:grpSpPr bwMode="auto">
            <a:xfrm>
              <a:off x="3673" y="1761"/>
              <a:ext cx="307" cy="203"/>
              <a:chOff x="1872" y="3824"/>
              <a:chExt cx="369" cy="240"/>
            </a:xfrm>
          </p:grpSpPr>
          <p:sp>
            <p:nvSpPr>
              <p:cNvPr id="62" name="Freeform 31"/>
              <p:cNvSpPr>
                <a:spLocks/>
              </p:cNvSpPr>
              <p:nvPr/>
            </p:nvSpPr>
            <p:spPr bwMode="auto">
              <a:xfrm>
                <a:off x="1935" y="3824"/>
                <a:ext cx="44" cy="240"/>
              </a:xfrm>
              <a:custGeom>
                <a:avLst/>
                <a:gdLst>
                  <a:gd name="T0" fmla="*/ 0 w 288"/>
                  <a:gd name="T1" fmla="*/ 0 h 864"/>
                  <a:gd name="T2" fmla="*/ 0 w 288"/>
                  <a:gd name="T3" fmla="*/ 0 h 864"/>
                  <a:gd name="T4" fmla="*/ 0 w 288"/>
                  <a:gd name="T5" fmla="*/ 0 h 864"/>
                  <a:gd name="T6" fmla="*/ 0 60000 65536"/>
                  <a:gd name="T7" fmla="*/ 0 60000 65536"/>
                  <a:gd name="T8" fmla="*/ 0 60000 65536"/>
                  <a:gd name="T9" fmla="*/ 0 w 288"/>
                  <a:gd name="T10" fmla="*/ 0 h 864"/>
                  <a:gd name="T11" fmla="*/ 288 w 288"/>
                  <a:gd name="T12" fmla="*/ 864 h 86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88" h="864">
                    <a:moveTo>
                      <a:pt x="0" y="0"/>
                    </a:moveTo>
                    <a:cubicBezTo>
                      <a:pt x="144" y="144"/>
                      <a:pt x="288" y="288"/>
                      <a:pt x="288" y="432"/>
                    </a:cubicBezTo>
                    <a:cubicBezTo>
                      <a:pt x="288" y="576"/>
                      <a:pt x="48" y="792"/>
                      <a:pt x="0" y="864"/>
                    </a:cubicBezTo>
                  </a:path>
                </a:pathLst>
              </a:custGeom>
              <a:noFill/>
              <a:ln w="254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3" name="Line 32"/>
              <p:cNvSpPr>
                <a:spLocks noChangeShapeType="1"/>
              </p:cNvSpPr>
              <p:nvPr/>
            </p:nvSpPr>
            <p:spPr bwMode="auto">
              <a:xfrm>
                <a:off x="1935" y="3824"/>
                <a:ext cx="109" cy="0"/>
              </a:xfrm>
              <a:prstGeom prst="line">
                <a:avLst/>
              </a:prstGeom>
              <a:noFill/>
              <a:ln w="254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4" name="Line 33"/>
              <p:cNvSpPr>
                <a:spLocks noChangeShapeType="1"/>
              </p:cNvSpPr>
              <p:nvPr/>
            </p:nvSpPr>
            <p:spPr bwMode="auto">
              <a:xfrm>
                <a:off x="1935" y="4064"/>
                <a:ext cx="109" cy="0"/>
              </a:xfrm>
              <a:prstGeom prst="line">
                <a:avLst/>
              </a:prstGeom>
              <a:noFill/>
              <a:ln w="254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5" name="Freeform 34"/>
              <p:cNvSpPr>
                <a:spLocks/>
              </p:cNvSpPr>
              <p:nvPr/>
            </p:nvSpPr>
            <p:spPr bwMode="auto">
              <a:xfrm>
                <a:off x="2044" y="3824"/>
                <a:ext cx="197" cy="131"/>
              </a:xfrm>
              <a:custGeom>
                <a:avLst/>
                <a:gdLst>
                  <a:gd name="T0" fmla="*/ 0 w 576"/>
                  <a:gd name="T1" fmla="*/ 0 h 432"/>
                  <a:gd name="T2" fmla="*/ 1 w 576"/>
                  <a:gd name="T3" fmla="*/ 0 h 432"/>
                  <a:gd name="T4" fmla="*/ 1 w 576"/>
                  <a:gd name="T5" fmla="*/ 0 h 432"/>
                  <a:gd name="T6" fmla="*/ 0 60000 65536"/>
                  <a:gd name="T7" fmla="*/ 0 60000 65536"/>
                  <a:gd name="T8" fmla="*/ 0 60000 65536"/>
                  <a:gd name="T9" fmla="*/ 0 w 576"/>
                  <a:gd name="T10" fmla="*/ 0 h 432"/>
                  <a:gd name="T11" fmla="*/ 576 w 576"/>
                  <a:gd name="T12" fmla="*/ 432 h 432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576" h="432">
                    <a:moveTo>
                      <a:pt x="0" y="0"/>
                    </a:moveTo>
                    <a:cubicBezTo>
                      <a:pt x="168" y="36"/>
                      <a:pt x="336" y="72"/>
                      <a:pt x="432" y="144"/>
                    </a:cubicBezTo>
                    <a:cubicBezTo>
                      <a:pt x="528" y="216"/>
                      <a:pt x="552" y="324"/>
                      <a:pt x="576" y="432"/>
                    </a:cubicBezTo>
                  </a:path>
                </a:pathLst>
              </a:custGeom>
              <a:noFill/>
              <a:ln w="254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6" name="Freeform 35"/>
              <p:cNvSpPr>
                <a:spLocks/>
              </p:cNvSpPr>
              <p:nvPr/>
            </p:nvSpPr>
            <p:spPr bwMode="auto">
              <a:xfrm flipV="1">
                <a:off x="2044" y="3933"/>
                <a:ext cx="197" cy="131"/>
              </a:xfrm>
              <a:custGeom>
                <a:avLst/>
                <a:gdLst>
                  <a:gd name="T0" fmla="*/ 0 w 576"/>
                  <a:gd name="T1" fmla="*/ 0 h 432"/>
                  <a:gd name="T2" fmla="*/ 1 w 576"/>
                  <a:gd name="T3" fmla="*/ 0 h 432"/>
                  <a:gd name="T4" fmla="*/ 1 w 576"/>
                  <a:gd name="T5" fmla="*/ 0 h 432"/>
                  <a:gd name="T6" fmla="*/ 0 60000 65536"/>
                  <a:gd name="T7" fmla="*/ 0 60000 65536"/>
                  <a:gd name="T8" fmla="*/ 0 60000 65536"/>
                  <a:gd name="T9" fmla="*/ 0 w 576"/>
                  <a:gd name="T10" fmla="*/ 0 h 432"/>
                  <a:gd name="T11" fmla="*/ 576 w 576"/>
                  <a:gd name="T12" fmla="*/ 432 h 432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576" h="432">
                    <a:moveTo>
                      <a:pt x="0" y="0"/>
                    </a:moveTo>
                    <a:cubicBezTo>
                      <a:pt x="168" y="36"/>
                      <a:pt x="336" y="72"/>
                      <a:pt x="432" y="144"/>
                    </a:cubicBezTo>
                    <a:cubicBezTo>
                      <a:pt x="528" y="216"/>
                      <a:pt x="552" y="324"/>
                      <a:pt x="576" y="432"/>
                    </a:cubicBezTo>
                  </a:path>
                </a:pathLst>
              </a:custGeom>
              <a:noFill/>
              <a:ln w="254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7" name="Oval 36"/>
              <p:cNvSpPr>
                <a:spLocks noChangeArrowheads="1"/>
              </p:cNvSpPr>
              <p:nvPr/>
            </p:nvSpPr>
            <p:spPr bwMode="auto">
              <a:xfrm>
                <a:off x="1872" y="3840"/>
                <a:ext cx="78" cy="77"/>
              </a:xfrm>
              <a:prstGeom prst="ellips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8" name="Oval 37"/>
              <p:cNvSpPr>
                <a:spLocks noChangeArrowheads="1"/>
              </p:cNvSpPr>
              <p:nvPr/>
            </p:nvSpPr>
            <p:spPr bwMode="auto">
              <a:xfrm>
                <a:off x="1872" y="3984"/>
                <a:ext cx="78" cy="77"/>
              </a:xfrm>
              <a:prstGeom prst="ellips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32" name="Group 38"/>
            <p:cNvGrpSpPr>
              <a:grpSpLocks/>
            </p:cNvGrpSpPr>
            <p:nvPr/>
          </p:nvGrpSpPr>
          <p:grpSpPr bwMode="auto">
            <a:xfrm>
              <a:off x="3125" y="1296"/>
              <a:ext cx="338" cy="193"/>
              <a:chOff x="1648" y="1680"/>
              <a:chExt cx="406" cy="228"/>
            </a:xfrm>
          </p:grpSpPr>
          <p:sp>
            <p:nvSpPr>
              <p:cNvPr id="60" name="Oval 39"/>
              <p:cNvSpPr>
                <a:spLocks noChangeArrowheads="1"/>
              </p:cNvSpPr>
              <p:nvPr/>
            </p:nvSpPr>
            <p:spPr bwMode="auto">
              <a:xfrm>
                <a:off x="1976" y="1750"/>
                <a:ext cx="78" cy="77"/>
              </a:xfrm>
              <a:prstGeom prst="ellips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1" name="AutoShape 40"/>
              <p:cNvSpPr>
                <a:spLocks noChangeArrowheads="1"/>
              </p:cNvSpPr>
              <p:nvPr/>
            </p:nvSpPr>
            <p:spPr bwMode="auto">
              <a:xfrm>
                <a:off x="1648" y="1680"/>
                <a:ext cx="313" cy="228"/>
              </a:xfrm>
              <a:prstGeom prst="flowChartDelay">
                <a:avLst/>
              </a:prstGeom>
              <a:noFill/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33" name="Group 41"/>
            <p:cNvGrpSpPr>
              <a:grpSpLocks/>
            </p:cNvGrpSpPr>
            <p:nvPr/>
          </p:nvGrpSpPr>
          <p:grpSpPr bwMode="auto">
            <a:xfrm>
              <a:off x="3125" y="1823"/>
              <a:ext cx="338" cy="193"/>
              <a:chOff x="1648" y="2304"/>
              <a:chExt cx="406" cy="228"/>
            </a:xfrm>
          </p:grpSpPr>
          <p:sp>
            <p:nvSpPr>
              <p:cNvPr id="58" name="Oval 42"/>
              <p:cNvSpPr>
                <a:spLocks noChangeArrowheads="1"/>
              </p:cNvSpPr>
              <p:nvPr/>
            </p:nvSpPr>
            <p:spPr bwMode="auto">
              <a:xfrm>
                <a:off x="1976" y="2374"/>
                <a:ext cx="78" cy="77"/>
              </a:xfrm>
              <a:prstGeom prst="ellips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9" name="AutoShape 43"/>
              <p:cNvSpPr>
                <a:spLocks noChangeArrowheads="1"/>
              </p:cNvSpPr>
              <p:nvPr/>
            </p:nvSpPr>
            <p:spPr bwMode="auto">
              <a:xfrm>
                <a:off x="1648" y="2304"/>
                <a:ext cx="313" cy="228"/>
              </a:xfrm>
              <a:prstGeom prst="flowChartDelay">
                <a:avLst/>
              </a:prstGeom>
              <a:noFill/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34" name="Line 44"/>
            <p:cNvSpPr>
              <a:spLocks noChangeShapeType="1"/>
            </p:cNvSpPr>
            <p:nvPr/>
          </p:nvSpPr>
          <p:spPr bwMode="auto">
            <a:xfrm>
              <a:off x="1646" y="1326"/>
              <a:ext cx="1470" cy="1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" name="Line 45"/>
            <p:cNvSpPr>
              <a:spLocks noChangeShapeType="1"/>
            </p:cNvSpPr>
            <p:nvPr/>
          </p:nvSpPr>
          <p:spPr bwMode="auto">
            <a:xfrm flipV="1">
              <a:off x="1660" y="1986"/>
              <a:ext cx="1475" cy="3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" name="Line 46"/>
            <p:cNvSpPr>
              <a:spLocks noChangeShapeType="1"/>
            </p:cNvSpPr>
            <p:nvPr/>
          </p:nvSpPr>
          <p:spPr bwMode="auto">
            <a:xfrm>
              <a:off x="3045" y="1458"/>
              <a:ext cx="9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" name="Line 47"/>
            <p:cNvSpPr>
              <a:spLocks noChangeShapeType="1"/>
            </p:cNvSpPr>
            <p:nvPr/>
          </p:nvSpPr>
          <p:spPr bwMode="auto">
            <a:xfrm>
              <a:off x="3045" y="1864"/>
              <a:ext cx="9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" name="Line 48"/>
            <p:cNvSpPr>
              <a:spLocks noChangeShapeType="1"/>
            </p:cNvSpPr>
            <p:nvPr/>
          </p:nvSpPr>
          <p:spPr bwMode="auto">
            <a:xfrm rot="5400000">
              <a:off x="2842" y="1661"/>
              <a:ext cx="406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" name="Line 49"/>
            <p:cNvSpPr>
              <a:spLocks noChangeShapeType="1"/>
            </p:cNvSpPr>
            <p:nvPr/>
          </p:nvSpPr>
          <p:spPr bwMode="auto">
            <a:xfrm>
              <a:off x="2745" y="1657"/>
              <a:ext cx="310" cy="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0" name="Oval 50"/>
            <p:cNvSpPr>
              <a:spLocks noChangeArrowheads="1"/>
            </p:cNvSpPr>
            <p:nvPr/>
          </p:nvSpPr>
          <p:spPr bwMode="auto">
            <a:xfrm>
              <a:off x="3026" y="1647"/>
              <a:ext cx="48" cy="39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" name="Text Box 51"/>
            <p:cNvSpPr txBox="1">
              <a:spLocks noChangeArrowheads="1"/>
            </p:cNvSpPr>
            <p:nvPr/>
          </p:nvSpPr>
          <p:spPr bwMode="auto">
            <a:xfrm>
              <a:off x="1296" y="1584"/>
              <a:ext cx="384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GB" sz="1400" b="1" i="1"/>
                <a:t>CLK</a:t>
              </a:r>
              <a:endParaRPr lang="en-GB" sz="1400" b="1"/>
            </a:p>
          </p:txBody>
        </p:sp>
        <p:sp>
          <p:nvSpPr>
            <p:cNvPr id="42" name="Rectangle 52"/>
            <p:cNvSpPr>
              <a:spLocks noChangeArrowheads="1"/>
            </p:cNvSpPr>
            <p:nvPr/>
          </p:nvSpPr>
          <p:spPr bwMode="auto">
            <a:xfrm>
              <a:off x="2112" y="1440"/>
              <a:ext cx="624" cy="432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3" name="Text Box 53"/>
            <p:cNvSpPr txBox="1">
              <a:spLocks noChangeArrowheads="1"/>
            </p:cNvSpPr>
            <p:nvPr/>
          </p:nvSpPr>
          <p:spPr bwMode="auto">
            <a:xfrm>
              <a:off x="2064" y="1440"/>
              <a:ext cx="672" cy="4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0" hangingPunct="0">
                <a:lnSpc>
                  <a:spcPct val="90000"/>
                </a:lnSpc>
              </a:pPr>
              <a:r>
                <a:rPr lang="en-US" sz="1400" b="1"/>
                <a:t>Pulse transition detector</a:t>
              </a:r>
            </a:p>
          </p:txBody>
        </p:sp>
        <p:sp>
          <p:nvSpPr>
            <p:cNvPr id="44" name="Text Box 54"/>
            <p:cNvSpPr txBox="1">
              <a:spLocks noChangeArrowheads="1"/>
            </p:cNvSpPr>
            <p:nvPr/>
          </p:nvSpPr>
          <p:spPr bwMode="auto">
            <a:xfrm>
              <a:off x="1440" y="1872"/>
              <a:ext cx="240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GB" sz="1400" b="1" i="1"/>
                <a:t>K</a:t>
              </a:r>
              <a:endParaRPr lang="en-GB" sz="1400" b="1"/>
            </a:p>
          </p:txBody>
        </p:sp>
        <p:sp>
          <p:nvSpPr>
            <p:cNvPr id="45" name="Line 55"/>
            <p:cNvSpPr>
              <a:spLocks noChangeShapeType="1"/>
            </p:cNvSpPr>
            <p:nvPr/>
          </p:nvSpPr>
          <p:spPr bwMode="auto">
            <a:xfrm flipV="1">
              <a:off x="1632" y="1680"/>
              <a:ext cx="48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46" name="Group 56"/>
            <p:cNvGrpSpPr>
              <a:grpSpLocks/>
            </p:cNvGrpSpPr>
            <p:nvPr/>
          </p:nvGrpSpPr>
          <p:grpSpPr bwMode="auto">
            <a:xfrm>
              <a:off x="1632" y="1536"/>
              <a:ext cx="336" cy="96"/>
              <a:chOff x="2064" y="2496"/>
              <a:chExt cx="336" cy="96"/>
            </a:xfrm>
          </p:grpSpPr>
          <p:sp>
            <p:nvSpPr>
              <p:cNvPr id="53" name="Line 57"/>
              <p:cNvSpPr>
                <a:spLocks noChangeShapeType="1"/>
              </p:cNvSpPr>
              <p:nvPr/>
            </p:nvSpPr>
            <p:spPr bwMode="auto">
              <a:xfrm>
                <a:off x="2064" y="2592"/>
                <a:ext cx="96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4" name="Line 58"/>
              <p:cNvSpPr>
                <a:spLocks noChangeShapeType="1"/>
              </p:cNvSpPr>
              <p:nvPr/>
            </p:nvSpPr>
            <p:spPr bwMode="auto">
              <a:xfrm>
                <a:off x="2160" y="2496"/>
                <a:ext cx="144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5" name="Line 59"/>
              <p:cNvSpPr>
                <a:spLocks noChangeShapeType="1"/>
              </p:cNvSpPr>
              <p:nvPr/>
            </p:nvSpPr>
            <p:spPr bwMode="auto">
              <a:xfrm>
                <a:off x="2304" y="2592"/>
                <a:ext cx="96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6" name="Line 60"/>
              <p:cNvSpPr>
                <a:spLocks noChangeShapeType="1"/>
              </p:cNvSpPr>
              <p:nvPr/>
            </p:nvSpPr>
            <p:spPr bwMode="auto">
              <a:xfrm rot="5400000">
                <a:off x="2112" y="2544"/>
                <a:ext cx="96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7" name="Line 61"/>
              <p:cNvSpPr>
                <a:spLocks noChangeShapeType="1"/>
              </p:cNvSpPr>
              <p:nvPr/>
            </p:nvSpPr>
            <p:spPr bwMode="auto">
              <a:xfrm rot="5400000">
                <a:off x="2256" y="2544"/>
                <a:ext cx="96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47" name="Line 62"/>
            <p:cNvSpPr>
              <a:spLocks noChangeShapeType="1"/>
            </p:cNvSpPr>
            <p:nvPr/>
          </p:nvSpPr>
          <p:spPr bwMode="auto">
            <a:xfrm flipV="1">
              <a:off x="2928" y="1200"/>
              <a:ext cx="1200" cy="3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8" name="Line 63"/>
            <p:cNvSpPr>
              <a:spLocks noChangeShapeType="1"/>
            </p:cNvSpPr>
            <p:nvPr/>
          </p:nvSpPr>
          <p:spPr bwMode="auto">
            <a:xfrm flipV="1">
              <a:off x="2976" y="2063"/>
              <a:ext cx="1125" cy="1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9" name="Line 64"/>
            <p:cNvSpPr>
              <a:spLocks noChangeShapeType="1"/>
            </p:cNvSpPr>
            <p:nvPr/>
          </p:nvSpPr>
          <p:spPr bwMode="auto">
            <a:xfrm rot="5400000">
              <a:off x="2640" y="1728"/>
              <a:ext cx="672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0" name="Line 65"/>
            <p:cNvSpPr>
              <a:spLocks noChangeShapeType="1"/>
            </p:cNvSpPr>
            <p:nvPr/>
          </p:nvSpPr>
          <p:spPr bwMode="auto">
            <a:xfrm flipV="1">
              <a:off x="2976" y="1392"/>
              <a:ext cx="144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" name="Line 66"/>
            <p:cNvSpPr>
              <a:spLocks noChangeShapeType="1"/>
            </p:cNvSpPr>
            <p:nvPr/>
          </p:nvSpPr>
          <p:spPr bwMode="auto">
            <a:xfrm>
              <a:off x="2928" y="1920"/>
              <a:ext cx="192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2" name="Line 67"/>
            <p:cNvSpPr>
              <a:spLocks noChangeShapeType="1"/>
            </p:cNvSpPr>
            <p:nvPr/>
          </p:nvSpPr>
          <p:spPr bwMode="auto">
            <a:xfrm rot="5400000">
              <a:off x="2568" y="1560"/>
              <a:ext cx="72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76" name="Rectangle 68"/>
          <p:cNvSpPr>
            <a:spLocks noChangeArrowheads="1"/>
          </p:cNvSpPr>
          <p:nvPr/>
        </p:nvSpPr>
        <p:spPr bwMode="auto">
          <a:xfrm>
            <a:off x="457200" y="3505200"/>
            <a:ext cx="8229600" cy="568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4638" indent="-274638">
              <a:spcBef>
                <a:spcPct val="20000"/>
              </a:spcBef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sz="2400" dirty="0">
                <a:solidFill>
                  <a:srgbClr val="C00000"/>
                </a:solidFill>
              </a:rPr>
              <a:t>Characteristic table:</a:t>
            </a:r>
          </a:p>
        </p:txBody>
      </p:sp>
      <p:grpSp>
        <p:nvGrpSpPr>
          <p:cNvPr id="77" name="Group 69"/>
          <p:cNvGrpSpPr>
            <a:grpSpLocks/>
          </p:cNvGrpSpPr>
          <p:nvPr/>
        </p:nvGrpSpPr>
        <p:grpSpPr bwMode="auto">
          <a:xfrm>
            <a:off x="1752600" y="4114800"/>
            <a:ext cx="3581400" cy="1530350"/>
            <a:chOff x="1200" y="2496"/>
            <a:chExt cx="2256" cy="964"/>
          </a:xfrm>
        </p:grpSpPr>
        <p:graphicFrame>
          <p:nvGraphicFramePr>
            <p:cNvPr id="78" name="Object 70"/>
            <p:cNvGraphicFramePr>
              <a:graphicFrameLocks noChangeAspect="1"/>
            </p:cNvGraphicFramePr>
            <p:nvPr/>
          </p:nvGraphicFramePr>
          <p:xfrm>
            <a:off x="1200" y="2499"/>
            <a:ext cx="2219" cy="96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Document" r:id="rId3" imgW="3534480" imgH="1528560" progId="Word.Document.8">
                    <p:embed/>
                  </p:oleObj>
                </mc:Choice>
                <mc:Fallback>
                  <p:oleObj name="Document" r:id="rId3" imgW="3534480" imgH="1528560" progId="Word.Document.8">
                    <p:embed/>
                    <p:pic>
                      <p:nvPicPr>
                        <p:cNvPr id="78" name="Object 70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200" y="2499"/>
                          <a:ext cx="2219" cy="961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79" name="Line 71"/>
            <p:cNvSpPr>
              <a:spLocks noChangeShapeType="1"/>
            </p:cNvSpPr>
            <p:nvPr/>
          </p:nvSpPr>
          <p:spPr bwMode="auto">
            <a:xfrm>
              <a:off x="1248" y="2688"/>
              <a:ext cx="220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" name="Line 72"/>
            <p:cNvSpPr>
              <a:spLocks noChangeShapeType="1"/>
            </p:cNvSpPr>
            <p:nvPr/>
          </p:nvSpPr>
          <p:spPr bwMode="auto">
            <a:xfrm rot="5400000">
              <a:off x="1776" y="2928"/>
              <a:ext cx="86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81" name="Group 73"/>
          <p:cNvGrpSpPr>
            <a:grpSpLocks/>
          </p:cNvGrpSpPr>
          <p:nvPr/>
        </p:nvGrpSpPr>
        <p:grpSpPr bwMode="auto">
          <a:xfrm>
            <a:off x="5943600" y="3733800"/>
            <a:ext cx="2166938" cy="2532063"/>
            <a:chOff x="3744" y="2400"/>
            <a:chExt cx="1365" cy="1595"/>
          </a:xfrm>
        </p:grpSpPr>
        <p:graphicFrame>
          <p:nvGraphicFramePr>
            <p:cNvPr id="82" name="Object 74"/>
            <p:cNvGraphicFramePr>
              <a:graphicFrameLocks noChangeAspect="1"/>
            </p:cNvGraphicFramePr>
            <p:nvPr/>
          </p:nvGraphicFramePr>
          <p:xfrm>
            <a:off x="3744" y="2400"/>
            <a:ext cx="1365" cy="159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Document" r:id="rId5" imgW="2169000" imgH="2534400" progId="Word.Document.8">
                    <p:embed/>
                  </p:oleObj>
                </mc:Choice>
                <mc:Fallback>
                  <p:oleObj name="Document" r:id="rId5" imgW="2169000" imgH="2534400" progId="Word.Document.8">
                    <p:embed/>
                    <p:pic>
                      <p:nvPicPr>
                        <p:cNvPr id="82" name="Object 7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744" y="2400"/>
                          <a:ext cx="1365" cy="1595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83" name="Line 75"/>
            <p:cNvSpPr>
              <a:spLocks noChangeShapeType="1"/>
            </p:cNvSpPr>
            <p:nvPr/>
          </p:nvSpPr>
          <p:spPr bwMode="auto">
            <a:xfrm>
              <a:off x="3840" y="2592"/>
              <a:ext cx="110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" name="Line 76"/>
            <p:cNvSpPr>
              <a:spLocks noChangeShapeType="1"/>
            </p:cNvSpPr>
            <p:nvPr/>
          </p:nvSpPr>
          <p:spPr bwMode="auto">
            <a:xfrm rot="5400000">
              <a:off x="3720" y="3144"/>
              <a:ext cx="148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85" name="Text Box 77"/>
          <p:cNvSpPr txBox="1">
            <a:spLocks noChangeArrowheads="1"/>
          </p:cNvSpPr>
          <p:nvPr/>
        </p:nvSpPr>
        <p:spPr bwMode="auto">
          <a:xfrm>
            <a:off x="3352800" y="5562600"/>
            <a:ext cx="1371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b="1" i="1" dirty="0">
                <a:solidFill>
                  <a:srgbClr val="0000CC"/>
                </a:solidFill>
              </a:rPr>
              <a:t>Q(t+1)</a:t>
            </a:r>
            <a:r>
              <a:rPr lang="en-US" b="1" dirty="0">
                <a:solidFill>
                  <a:srgbClr val="0000CC"/>
                </a:solidFill>
              </a:rPr>
              <a:t> = </a:t>
            </a:r>
            <a:r>
              <a:rPr lang="en-US" b="1" i="1" dirty="0">
                <a:solidFill>
                  <a:srgbClr val="0000CC"/>
                </a:solidFill>
                <a:sym typeface="Symbol" pitchFamily="18" charset="2"/>
              </a:rPr>
              <a:t>?</a:t>
            </a:r>
            <a:endParaRPr lang="en-US" b="1" dirty="0">
              <a:solidFill>
                <a:srgbClr val="0000CC"/>
              </a:solidFill>
            </a:endParaRPr>
          </a:p>
        </p:txBody>
      </p:sp>
      <p:sp>
        <p:nvSpPr>
          <p:cNvPr id="86" name="Text Box 77"/>
          <p:cNvSpPr txBox="1">
            <a:spLocks noChangeArrowheads="1"/>
          </p:cNvSpPr>
          <p:nvPr/>
        </p:nvSpPr>
        <p:spPr bwMode="auto">
          <a:xfrm>
            <a:off x="4267200" y="5562600"/>
            <a:ext cx="1524000" cy="366713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b="1" i="1" dirty="0">
                <a:solidFill>
                  <a:srgbClr val="0000CC"/>
                </a:solidFill>
              </a:rPr>
              <a:t>J</a:t>
            </a:r>
            <a:r>
              <a:rPr lang="en-US" b="1" i="1" dirty="0">
                <a:solidFill>
                  <a:srgbClr val="0000CC"/>
                </a:solidFill>
                <a:sym typeface="Symbol" pitchFamily="18" charset="2"/>
              </a:rPr>
              <a:t>∙</a:t>
            </a:r>
            <a:r>
              <a:rPr lang="en-US" b="1" i="1" dirty="0">
                <a:solidFill>
                  <a:srgbClr val="0000CC"/>
                </a:solidFill>
              </a:rPr>
              <a:t>Q'</a:t>
            </a:r>
            <a:r>
              <a:rPr lang="en-US" b="1" dirty="0">
                <a:solidFill>
                  <a:srgbClr val="0000CC"/>
                </a:solidFill>
              </a:rPr>
              <a:t> + </a:t>
            </a:r>
            <a:r>
              <a:rPr lang="en-US" b="1" i="1" dirty="0">
                <a:solidFill>
                  <a:srgbClr val="0000CC"/>
                </a:solidFill>
              </a:rPr>
              <a:t>K'</a:t>
            </a:r>
            <a:r>
              <a:rPr lang="en-US" b="1" i="1" dirty="0">
                <a:solidFill>
                  <a:srgbClr val="0000CC"/>
                </a:solidFill>
                <a:sym typeface="Symbol" pitchFamily="18" charset="2"/>
              </a:rPr>
              <a:t>∙</a:t>
            </a:r>
            <a:r>
              <a:rPr lang="en-US" b="1" i="1" dirty="0">
                <a:solidFill>
                  <a:srgbClr val="0000CC"/>
                </a:solidFill>
              </a:rPr>
              <a:t>Q</a:t>
            </a:r>
            <a:endParaRPr lang="en-US" b="1" dirty="0">
              <a:solidFill>
                <a:srgbClr val="0000CC"/>
              </a:solidFill>
            </a:endParaRPr>
          </a:p>
        </p:txBody>
      </p:sp>
      <p:sp>
        <p:nvSpPr>
          <p:cNvPr id="87" name="Text Box 161"/>
          <p:cNvSpPr txBox="1">
            <a:spLocks noChangeArrowheads="1"/>
          </p:cNvSpPr>
          <p:nvPr/>
        </p:nvSpPr>
        <p:spPr bwMode="auto">
          <a:xfrm>
            <a:off x="152400" y="6400800"/>
            <a:ext cx="304800" cy="201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4" tIns="9144" rIns="9144" bIns="9144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>
                <a:sym typeface="Wingdings 2" pitchFamily="18" charset="2"/>
              </a:rPr>
              <a:t></a:t>
            </a:r>
          </a:p>
        </p:txBody>
      </p:sp>
    </p:spTree>
    <p:extLst>
      <p:ext uri="{BB962C8B-B14F-4D97-AF65-F5344CB8AC3E}">
        <p14:creationId xmlns:p14="http://schemas.microsoft.com/office/powerpoint/2010/main" val="683797434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6" grpId="0" build="p"/>
      <p:bldP spid="85" grpId="0"/>
      <p:bldP spid="86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418642" y="524656"/>
            <a:ext cx="8420558" cy="644577"/>
          </a:xfrm>
        </p:spPr>
        <p:txBody>
          <a:bodyPr>
            <a:normAutofit/>
          </a:bodyPr>
          <a:lstStyle/>
          <a:p>
            <a:pPr marL="1976438" indent="-1976438"/>
            <a:r>
              <a:rPr lang="en-GB" sz="3600" dirty="0">
                <a:solidFill>
                  <a:srgbClr val="0000FF"/>
                </a:solidFill>
              </a:rPr>
              <a:t>4.4 </a:t>
            </a:r>
            <a:r>
              <a:rPr lang="en-GB" sz="3600" i="1" dirty="0">
                <a:solidFill>
                  <a:srgbClr val="0000FF"/>
                </a:solidFill>
              </a:rPr>
              <a:t>T</a:t>
            </a:r>
            <a:r>
              <a:rPr lang="en-GB" sz="3600" dirty="0">
                <a:solidFill>
                  <a:srgbClr val="0000FF"/>
                </a:solidFill>
              </a:rPr>
              <a:t> Flip-flop</a:t>
            </a:r>
          </a:p>
        </p:txBody>
      </p:sp>
      <p:sp>
        <p:nvSpPr>
          <p:cNvPr id="14340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#19: Sequential Logic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23</a:t>
            </a:fld>
            <a:endParaRPr dirty="0"/>
          </a:p>
        </p:txBody>
      </p:sp>
      <p:sp>
        <p:nvSpPr>
          <p:cNvPr id="12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92" name="Rectangle 3"/>
          <p:cNvSpPr txBox="1">
            <a:spLocks noChangeArrowheads="1"/>
          </p:cNvSpPr>
          <p:nvPr/>
        </p:nvSpPr>
        <p:spPr>
          <a:xfrm>
            <a:off x="457200" y="1260475"/>
            <a:ext cx="8229600" cy="9493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74638" indent="-274638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i="1" dirty="0">
                <a:solidFill>
                  <a:srgbClr val="0000CC"/>
                </a:solidFill>
              </a:rPr>
              <a:t>T</a:t>
            </a:r>
            <a:r>
              <a:rPr lang="en-US" dirty="0">
                <a:solidFill>
                  <a:srgbClr val="0000CC"/>
                </a:solidFill>
              </a:rPr>
              <a:t> flip-flop</a:t>
            </a:r>
            <a:r>
              <a:rPr lang="en-US" dirty="0"/>
              <a:t>: Single input version of the </a:t>
            </a:r>
            <a:r>
              <a:rPr lang="en-US" i="1" dirty="0"/>
              <a:t>J-K</a:t>
            </a:r>
            <a:r>
              <a:rPr lang="en-US" dirty="0"/>
              <a:t> flip-flop, formed by tying both inputs together.</a:t>
            </a:r>
          </a:p>
        </p:txBody>
      </p:sp>
      <p:sp>
        <p:nvSpPr>
          <p:cNvPr id="93" name="Rectangle 68"/>
          <p:cNvSpPr>
            <a:spLocks noChangeArrowheads="1"/>
          </p:cNvSpPr>
          <p:nvPr/>
        </p:nvSpPr>
        <p:spPr bwMode="auto">
          <a:xfrm>
            <a:off x="457200" y="3810000"/>
            <a:ext cx="8229600" cy="568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4638" indent="-274638">
              <a:spcBef>
                <a:spcPct val="20000"/>
              </a:spcBef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sz="2400" dirty="0">
                <a:solidFill>
                  <a:srgbClr val="C00000"/>
                </a:solidFill>
              </a:rPr>
              <a:t>Characteristic table:</a:t>
            </a:r>
          </a:p>
        </p:txBody>
      </p:sp>
      <p:grpSp>
        <p:nvGrpSpPr>
          <p:cNvPr id="94" name="Group 78"/>
          <p:cNvGrpSpPr>
            <a:grpSpLocks/>
          </p:cNvGrpSpPr>
          <p:nvPr/>
        </p:nvGrpSpPr>
        <p:grpSpPr bwMode="auto">
          <a:xfrm>
            <a:off x="1219200" y="2286000"/>
            <a:ext cx="4614863" cy="1371600"/>
            <a:chOff x="1152" y="1536"/>
            <a:chExt cx="2907" cy="864"/>
          </a:xfrm>
        </p:grpSpPr>
        <p:sp>
          <p:nvSpPr>
            <p:cNvPr id="95" name="Text Box 79"/>
            <p:cNvSpPr txBox="1">
              <a:spLocks noChangeArrowheads="1"/>
            </p:cNvSpPr>
            <p:nvPr/>
          </p:nvSpPr>
          <p:spPr bwMode="auto">
            <a:xfrm>
              <a:off x="1248" y="1584"/>
              <a:ext cx="240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GB" sz="1400" b="1" i="1"/>
                <a:t>T</a:t>
              </a:r>
              <a:endParaRPr lang="en-GB" sz="1400" b="1"/>
            </a:p>
          </p:txBody>
        </p:sp>
        <p:sp>
          <p:nvSpPr>
            <p:cNvPr id="96" name="Text Box 80"/>
            <p:cNvSpPr txBox="1">
              <a:spLocks noChangeArrowheads="1"/>
            </p:cNvSpPr>
            <p:nvPr/>
          </p:nvSpPr>
          <p:spPr bwMode="auto">
            <a:xfrm>
              <a:off x="3792" y="1680"/>
              <a:ext cx="267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GB" sz="1400" b="1" i="1"/>
                <a:t>Q</a:t>
              </a:r>
              <a:endParaRPr lang="en-GB" sz="1400" b="1"/>
            </a:p>
          </p:txBody>
        </p:sp>
        <p:sp>
          <p:nvSpPr>
            <p:cNvPr id="97" name="Text Box 81"/>
            <p:cNvSpPr txBox="1">
              <a:spLocks noChangeArrowheads="1"/>
            </p:cNvSpPr>
            <p:nvPr/>
          </p:nvSpPr>
          <p:spPr bwMode="auto">
            <a:xfrm>
              <a:off x="3792" y="2112"/>
              <a:ext cx="267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GB" sz="1400" b="1" i="1"/>
                <a:t>Q'</a:t>
              </a:r>
              <a:endParaRPr lang="en-GB" sz="1400" b="1"/>
            </a:p>
          </p:txBody>
        </p:sp>
        <p:sp>
          <p:nvSpPr>
            <p:cNvPr id="98" name="Line 82"/>
            <p:cNvSpPr>
              <a:spLocks noChangeShapeType="1"/>
            </p:cNvSpPr>
            <p:nvPr/>
          </p:nvSpPr>
          <p:spPr bwMode="auto">
            <a:xfrm>
              <a:off x="3038" y="1724"/>
              <a:ext cx="208" cy="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9" name="Line 83"/>
            <p:cNvSpPr>
              <a:spLocks noChangeShapeType="1"/>
            </p:cNvSpPr>
            <p:nvPr/>
          </p:nvSpPr>
          <p:spPr bwMode="auto">
            <a:xfrm>
              <a:off x="3034" y="2256"/>
              <a:ext cx="217" cy="5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0" name="Line 84"/>
            <p:cNvSpPr>
              <a:spLocks noChangeShapeType="1"/>
            </p:cNvSpPr>
            <p:nvPr/>
          </p:nvSpPr>
          <p:spPr bwMode="auto">
            <a:xfrm>
              <a:off x="3149" y="1847"/>
              <a:ext cx="97" cy="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1" name="Line 85"/>
            <p:cNvSpPr>
              <a:spLocks noChangeShapeType="1"/>
            </p:cNvSpPr>
            <p:nvPr/>
          </p:nvSpPr>
          <p:spPr bwMode="auto">
            <a:xfrm>
              <a:off x="3149" y="2131"/>
              <a:ext cx="96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" name="Line 86"/>
            <p:cNvSpPr>
              <a:spLocks noChangeShapeType="1"/>
            </p:cNvSpPr>
            <p:nvPr/>
          </p:nvSpPr>
          <p:spPr bwMode="auto">
            <a:xfrm rot="5400000">
              <a:off x="3108" y="1888"/>
              <a:ext cx="82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" name="Line 87"/>
            <p:cNvSpPr>
              <a:spLocks noChangeShapeType="1"/>
            </p:cNvSpPr>
            <p:nvPr/>
          </p:nvSpPr>
          <p:spPr bwMode="auto">
            <a:xfrm rot="5400000">
              <a:off x="3108" y="2091"/>
              <a:ext cx="81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" name="Line 88"/>
            <p:cNvSpPr>
              <a:spLocks noChangeShapeType="1"/>
            </p:cNvSpPr>
            <p:nvPr/>
          </p:nvSpPr>
          <p:spPr bwMode="auto">
            <a:xfrm>
              <a:off x="3554" y="1787"/>
              <a:ext cx="28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5" name="Line 89"/>
            <p:cNvSpPr>
              <a:spLocks noChangeShapeType="1"/>
            </p:cNvSpPr>
            <p:nvPr/>
          </p:nvSpPr>
          <p:spPr bwMode="auto">
            <a:xfrm>
              <a:off x="3554" y="2194"/>
              <a:ext cx="28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6" name="Line 90"/>
            <p:cNvSpPr>
              <a:spLocks noChangeShapeType="1"/>
            </p:cNvSpPr>
            <p:nvPr/>
          </p:nvSpPr>
          <p:spPr bwMode="auto">
            <a:xfrm rot="16200000" flipH="1">
              <a:off x="3512" y="2236"/>
              <a:ext cx="319" cy="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7" name="Line 91"/>
            <p:cNvSpPr>
              <a:spLocks noChangeShapeType="1"/>
            </p:cNvSpPr>
            <p:nvPr/>
          </p:nvSpPr>
          <p:spPr bwMode="auto">
            <a:xfrm rot="5400000">
              <a:off x="3498" y="1723"/>
              <a:ext cx="363" cy="3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8" name="Line 92"/>
            <p:cNvSpPr>
              <a:spLocks noChangeShapeType="1"/>
            </p:cNvSpPr>
            <p:nvPr/>
          </p:nvSpPr>
          <p:spPr bwMode="auto">
            <a:xfrm>
              <a:off x="3144" y="1926"/>
              <a:ext cx="528" cy="15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9" name="Line 93"/>
            <p:cNvSpPr>
              <a:spLocks noChangeShapeType="1"/>
            </p:cNvSpPr>
            <p:nvPr/>
          </p:nvSpPr>
          <p:spPr bwMode="auto">
            <a:xfrm flipH="1">
              <a:off x="3145" y="1903"/>
              <a:ext cx="527" cy="15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0" name="Oval 94"/>
            <p:cNvSpPr>
              <a:spLocks noChangeArrowheads="1"/>
            </p:cNvSpPr>
            <p:nvPr/>
          </p:nvSpPr>
          <p:spPr bwMode="auto">
            <a:xfrm>
              <a:off x="3645" y="2175"/>
              <a:ext cx="48" cy="40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1" name="Oval 95"/>
            <p:cNvSpPr>
              <a:spLocks noChangeArrowheads="1"/>
            </p:cNvSpPr>
            <p:nvPr/>
          </p:nvSpPr>
          <p:spPr bwMode="auto">
            <a:xfrm>
              <a:off x="3654" y="1774"/>
              <a:ext cx="48" cy="40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12" name="Group 96"/>
            <p:cNvGrpSpPr>
              <a:grpSpLocks/>
            </p:cNvGrpSpPr>
            <p:nvPr/>
          </p:nvGrpSpPr>
          <p:grpSpPr bwMode="auto">
            <a:xfrm>
              <a:off x="3248" y="1691"/>
              <a:ext cx="307" cy="203"/>
              <a:chOff x="1872" y="3824"/>
              <a:chExt cx="369" cy="240"/>
            </a:xfrm>
          </p:grpSpPr>
          <p:sp>
            <p:nvSpPr>
              <p:cNvPr id="146" name="Freeform 97"/>
              <p:cNvSpPr>
                <a:spLocks/>
              </p:cNvSpPr>
              <p:nvPr/>
            </p:nvSpPr>
            <p:spPr bwMode="auto">
              <a:xfrm>
                <a:off x="1935" y="3824"/>
                <a:ext cx="44" cy="240"/>
              </a:xfrm>
              <a:custGeom>
                <a:avLst/>
                <a:gdLst>
                  <a:gd name="T0" fmla="*/ 0 w 288"/>
                  <a:gd name="T1" fmla="*/ 0 h 864"/>
                  <a:gd name="T2" fmla="*/ 0 w 288"/>
                  <a:gd name="T3" fmla="*/ 0 h 864"/>
                  <a:gd name="T4" fmla="*/ 0 w 288"/>
                  <a:gd name="T5" fmla="*/ 0 h 864"/>
                  <a:gd name="T6" fmla="*/ 0 60000 65536"/>
                  <a:gd name="T7" fmla="*/ 0 60000 65536"/>
                  <a:gd name="T8" fmla="*/ 0 60000 65536"/>
                  <a:gd name="T9" fmla="*/ 0 w 288"/>
                  <a:gd name="T10" fmla="*/ 0 h 864"/>
                  <a:gd name="T11" fmla="*/ 288 w 288"/>
                  <a:gd name="T12" fmla="*/ 864 h 86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88" h="864">
                    <a:moveTo>
                      <a:pt x="0" y="0"/>
                    </a:moveTo>
                    <a:cubicBezTo>
                      <a:pt x="144" y="144"/>
                      <a:pt x="288" y="288"/>
                      <a:pt x="288" y="432"/>
                    </a:cubicBezTo>
                    <a:cubicBezTo>
                      <a:pt x="288" y="576"/>
                      <a:pt x="48" y="792"/>
                      <a:pt x="0" y="864"/>
                    </a:cubicBezTo>
                  </a:path>
                </a:pathLst>
              </a:custGeom>
              <a:noFill/>
              <a:ln w="254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7" name="Line 98"/>
              <p:cNvSpPr>
                <a:spLocks noChangeShapeType="1"/>
              </p:cNvSpPr>
              <p:nvPr/>
            </p:nvSpPr>
            <p:spPr bwMode="auto">
              <a:xfrm>
                <a:off x="1935" y="3824"/>
                <a:ext cx="109" cy="0"/>
              </a:xfrm>
              <a:prstGeom prst="line">
                <a:avLst/>
              </a:prstGeom>
              <a:noFill/>
              <a:ln w="254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8" name="Line 99"/>
              <p:cNvSpPr>
                <a:spLocks noChangeShapeType="1"/>
              </p:cNvSpPr>
              <p:nvPr/>
            </p:nvSpPr>
            <p:spPr bwMode="auto">
              <a:xfrm>
                <a:off x="1935" y="4064"/>
                <a:ext cx="109" cy="0"/>
              </a:xfrm>
              <a:prstGeom prst="line">
                <a:avLst/>
              </a:prstGeom>
              <a:noFill/>
              <a:ln w="254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9" name="Freeform 100"/>
              <p:cNvSpPr>
                <a:spLocks/>
              </p:cNvSpPr>
              <p:nvPr/>
            </p:nvSpPr>
            <p:spPr bwMode="auto">
              <a:xfrm>
                <a:off x="2044" y="3824"/>
                <a:ext cx="197" cy="131"/>
              </a:xfrm>
              <a:custGeom>
                <a:avLst/>
                <a:gdLst>
                  <a:gd name="T0" fmla="*/ 0 w 576"/>
                  <a:gd name="T1" fmla="*/ 0 h 432"/>
                  <a:gd name="T2" fmla="*/ 1 w 576"/>
                  <a:gd name="T3" fmla="*/ 0 h 432"/>
                  <a:gd name="T4" fmla="*/ 1 w 576"/>
                  <a:gd name="T5" fmla="*/ 0 h 432"/>
                  <a:gd name="T6" fmla="*/ 0 60000 65536"/>
                  <a:gd name="T7" fmla="*/ 0 60000 65536"/>
                  <a:gd name="T8" fmla="*/ 0 60000 65536"/>
                  <a:gd name="T9" fmla="*/ 0 w 576"/>
                  <a:gd name="T10" fmla="*/ 0 h 432"/>
                  <a:gd name="T11" fmla="*/ 576 w 576"/>
                  <a:gd name="T12" fmla="*/ 432 h 432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576" h="432">
                    <a:moveTo>
                      <a:pt x="0" y="0"/>
                    </a:moveTo>
                    <a:cubicBezTo>
                      <a:pt x="168" y="36"/>
                      <a:pt x="336" y="72"/>
                      <a:pt x="432" y="144"/>
                    </a:cubicBezTo>
                    <a:cubicBezTo>
                      <a:pt x="528" y="216"/>
                      <a:pt x="552" y="324"/>
                      <a:pt x="576" y="432"/>
                    </a:cubicBezTo>
                  </a:path>
                </a:pathLst>
              </a:custGeom>
              <a:noFill/>
              <a:ln w="254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0" name="Freeform 101"/>
              <p:cNvSpPr>
                <a:spLocks/>
              </p:cNvSpPr>
              <p:nvPr/>
            </p:nvSpPr>
            <p:spPr bwMode="auto">
              <a:xfrm flipV="1">
                <a:off x="2044" y="3933"/>
                <a:ext cx="197" cy="131"/>
              </a:xfrm>
              <a:custGeom>
                <a:avLst/>
                <a:gdLst>
                  <a:gd name="T0" fmla="*/ 0 w 576"/>
                  <a:gd name="T1" fmla="*/ 0 h 432"/>
                  <a:gd name="T2" fmla="*/ 1 w 576"/>
                  <a:gd name="T3" fmla="*/ 0 h 432"/>
                  <a:gd name="T4" fmla="*/ 1 w 576"/>
                  <a:gd name="T5" fmla="*/ 0 h 432"/>
                  <a:gd name="T6" fmla="*/ 0 60000 65536"/>
                  <a:gd name="T7" fmla="*/ 0 60000 65536"/>
                  <a:gd name="T8" fmla="*/ 0 60000 65536"/>
                  <a:gd name="T9" fmla="*/ 0 w 576"/>
                  <a:gd name="T10" fmla="*/ 0 h 432"/>
                  <a:gd name="T11" fmla="*/ 576 w 576"/>
                  <a:gd name="T12" fmla="*/ 432 h 432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576" h="432">
                    <a:moveTo>
                      <a:pt x="0" y="0"/>
                    </a:moveTo>
                    <a:cubicBezTo>
                      <a:pt x="168" y="36"/>
                      <a:pt x="336" y="72"/>
                      <a:pt x="432" y="144"/>
                    </a:cubicBezTo>
                    <a:cubicBezTo>
                      <a:pt x="528" y="216"/>
                      <a:pt x="552" y="324"/>
                      <a:pt x="576" y="432"/>
                    </a:cubicBezTo>
                  </a:path>
                </a:pathLst>
              </a:custGeom>
              <a:noFill/>
              <a:ln w="254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1" name="Oval 102"/>
              <p:cNvSpPr>
                <a:spLocks noChangeArrowheads="1"/>
              </p:cNvSpPr>
              <p:nvPr/>
            </p:nvSpPr>
            <p:spPr bwMode="auto">
              <a:xfrm>
                <a:off x="1872" y="3840"/>
                <a:ext cx="78" cy="77"/>
              </a:xfrm>
              <a:prstGeom prst="ellips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2" name="Oval 103"/>
              <p:cNvSpPr>
                <a:spLocks noChangeArrowheads="1"/>
              </p:cNvSpPr>
              <p:nvPr/>
            </p:nvSpPr>
            <p:spPr bwMode="auto">
              <a:xfrm>
                <a:off x="1872" y="3984"/>
                <a:ext cx="78" cy="77"/>
              </a:xfrm>
              <a:prstGeom prst="ellips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13" name="Group 104"/>
            <p:cNvGrpSpPr>
              <a:grpSpLocks/>
            </p:cNvGrpSpPr>
            <p:nvPr/>
          </p:nvGrpSpPr>
          <p:grpSpPr bwMode="auto">
            <a:xfrm>
              <a:off x="3241" y="2097"/>
              <a:ext cx="307" cy="203"/>
              <a:chOff x="1872" y="3824"/>
              <a:chExt cx="369" cy="240"/>
            </a:xfrm>
          </p:grpSpPr>
          <p:sp>
            <p:nvSpPr>
              <p:cNvPr id="139" name="Freeform 105"/>
              <p:cNvSpPr>
                <a:spLocks/>
              </p:cNvSpPr>
              <p:nvPr/>
            </p:nvSpPr>
            <p:spPr bwMode="auto">
              <a:xfrm>
                <a:off x="1935" y="3824"/>
                <a:ext cx="44" cy="240"/>
              </a:xfrm>
              <a:custGeom>
                <a:avLst/>
                <a:gdLst>
                  <a:gd name="T0" fmla="*/ 0 w 288"/>
                  <a:gd name="T1" fmla="*/ 0 h 864"/>
                  <a:gd name="T2" fmla="*/ 0 w 288"/>
                  <a:gd name="T3" fmla="*/ 0 h 864"/>
                  <a:gd name="T4" fmla="*/ 0 w 288"/>
                  <a:gd name="T5" fmla="*/ 0 h 864"/>
                  <a:gd name="T6" fmla="*/ 0 60000 65536"/>
                  <a:gd name="T7" fmla="*/ 0 60000 65536"/>
                  <a:gd name="T8" fmla="*/ 0 60000 65536"/>
                  <a:gd name="T9" fmla="*/ 0 w 288"/>
                  <a:gd name="T10" fmla="*/ 0 h 864"/>
                  <a:gd name="T11" fmla="*/ 288 w 288"/>
                  <a:gd name="T12" fmla="*/ 864 h 86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88" h="864">
                    <a:moveTo>
                      <a:pt x="0" y="0"/>
                    </a:moveTo>
                    <a:cubicBezTo>
                      <a:pt x="144" y="144"/>
                      <a:pt x="288" y="288"/>
                      <a:pt x="288" y="432"/>
                    </a:cubicBezTo>
                    <a:cubicBezTo>
                      <a:pt x="288" y="576"/>
                      <a:pt x="48" y="792"/>
                      <a:pt x="0" y="864"/>
                    </a:cubicBezTo>
                  </a:path>
                </a:pathLst>
              </a:custGeom>
              <a:noFill/>
              <a:ln w="254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0" name="Line 106"/>
              <p:cNvSpPr>
                <a:spLocks noChangeShapeType="1"/>
              </p:cNvSpPr>
              <p:nvPr/>
            </p:nvSpPr>
            <p:spPr bwMode="auto">
              <a:xfrm>
                <a:off x="1935" y="3824"/>
                <a:ext cx="109" cy="0"/>
              </a:xfrm>
              <a:prstGeom prst="line">
                <a:avLst/>
              </a:prstGeom>
              <a:noFill/>
              <a:ln w="254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1" name="Line 107"/>
              <p:cNvSpPr>
                <a:spLocks noChangeShapeType="1"/>
              </p:cNvSpPr>
              <p:nvPr/>
            </p:nvSpPr>
            <p:spPr bwMode="auto">
              <a:xfrm>
                <a:off x="1935" y="4064"/>
                <a:ext cx="109" cy="0"/>
              </a:xfrm>
              <a:prstGeom prst="line">
                <a:avLst/>
              </a:prstGeom>
              <a:noFill/>
              <a:ln w="254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2" name="Freeform 108"/>
              <p:cNvSpPr>
                <a:spLocks/>
              </p:cNvSpPr>
              <p:nvPr/>
            </p:nvSpPr>
            <p:spPr bwMode="auto">
              <a:xfrm>
                <a:off x="2044" y="3824"/>
                <a:ext cx="197" cy="131"/>
              </a:xfrm>
              <a:custGeom>
                <a:avLst/>
                <a:gdLst>
                  <a:gd name="T0" fmla="*/ 0 w 576"/>
                  <a:gd name="T1" fmla="*/ 0 h 432"/>
                  <a:gd name="T2" fmla="*/ 1 w 576"/>
                  <a:gd name="T3" fmla="*/ 0 h 432"/>
                  <a:gd name="T4" fmla="*/ 1 w 576"/>
                  <a:gd name="T5" fmla="*/ 0 h 432"/>
                  <a:gd name="T6" fmla="*/ 0 60000 65536"/>
                  <a:gd name="T7" fmla="*/ 0 60000 65536"/>
                  <a:gd name="T8" fmla="*/ 0 60000 65536"/>
                  <a:gd name="T9" fmla="*/ 0 w 576"/>
                  <a:gd name="T10" fmla="*/ 0 h 432"/>
                  <a:gd name="T11" fmla="*/ 576 w 576"/>
                  <a:gd name="T12" fmla="*/ 432 h 432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576" h="432">
                    <a:moveTo>
                      <a:pt x="0" y="0"/>
                    </a:moveTo>
                    <a:cubicBezTo>
                      <a:pt x="168" y="36"/>
                      <a:pt x="336" y="72"/>
                      <a:pt x="432" y="144"/>
                    </a:cubicBezTo>
                    <a:cubicBezTo>
                      <a:pt x="528" y="216"/>
                      <a:pt x="552" y="324"/>
                      <a:pt x="576" y="432"/>
                    </a:cubicBezTo>
                  </a:path>
                </a:pathLst>
              </a:custGeom>
              <a:noFill/>
              <a:ln w="254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" name="Freeform 109"/>
              <p:cNvSpPr>
                <a:spLocks/>
              </p:cNvSpPr>
              <p:nvPr/>
            </p:nvSpPr>
            <p:spPr bwMode="auto">
              <a:xfrm flipV="1">
                <a:off x="2044" y="3933"/>
                <a:ext cx="197" cy="131"/>
              </a:xfrm>
              <a:custGeom>
                <a:avLst/>
                <a:gdLst>
                  <a:gd name="T0" fmla="*/ 0 w 576"/>
                  <a:gd name="T1" fmla="*/ 0 h 432"/>
                  <a:gd name="T2" fmla="*/ 1 w 576"/>
                  <a:gd name="T3" fmla="*/ 0 h 432"/>
                  <a:gd name="T4" fmla="*/ 1 w 576"/>
                  <a:gd name="T5" fmla="*/ 0 h 432"/>
                  <a:gd name="T6" fmla="*/ 0 60000 65536"/>
                  <a:gd name="T7" fmla="*/ 0 60000 65536"/>
                  <a:gd name="T8" fmla="*/ 0 60000 65536"/>
                  <a:gd name="T9" fmla="*/ 0 w 576"/>
                  <a:gd name="T10" fmla="*/ 0 h 432"/>
                  <a:gd name="T11" fmla="*/ 576 w 576"/>
                  <a:gd name="T12" fmla="*/ 432 h 432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576" h="432">
                    <a:moveTo>
                      <a:pt x="0" y="0"/>
                    </a:moveTo>
                    <a:cubicBezTo>
                      <a:pt x="168" y="36"/>
                      <a:pt x="336" y="72"/>
                      <a:pt x="432" y="144"/>
                    </a:cubicBezTo>
                    <a:cubicBezTo>
                      <a:pt x="528" y="216"/>
                      <a:pt x="552" y="324"/>
                      <a:pt x="576" y="432"/>
                    </a:cubicBezTo>
                  </a:path>
                </a:pathLst>
              </a:custGeom>
              <a:noFill/>
              <a:ln w="254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4" name="Oval 110"/>
              <p:cNvSpPr>
                <a:spLocks noChangeArrowheads="1"/>
              </p:cNvSpPr>
              <p:nvPr/>
            </p:nvSpPr>
            <p:spPr bwMode="auto">
              <a:xfrm>
                <a:off x="1872" y="3840"/>
                <a:ext cx="78" cy="77"/>
              </a:xfrm>
              <a:prstGeom prst="ellips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5" name="Oval 111"/>
              <p:cNvSpPr>
                <a:spLocks noChangeArrowheads="1"/>
              </p:cNvSpPr>
              <p:nvPr/>
            </p:nvSpPr>
            <p:spPr bwMode="auto">
              <a:xfrm>
                <a:off x="1872" y="3984"/>
                <a:ext cx="78" cy="77"/>
              </a:xfrm>
              <a:prstGeom prst="ellips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14" name="Group 112"/>
            <p:cNvGrpSpPr>
              <a:grpSpLocks/>
            </p:cNvGrpSpPr>
            <p:nvPr/>
          </p:nvGrpSpPr>
          <p:grpSpPr bwMode="auto">
            <a:xfrm>
              <a:off x="2693" y="1632"/>
              <a:ext cx="338" cy="193"/>
              <a:chOff x="1648" y="1680"/>
              <a:chExt cx="406" cy="228"/>
            </a:xfrm>
          </p:grpSpPr>
          <p:sp>
            <p:nvSpPr>
              <p:cNvPr id="137" name="Oval 113"/>
              <p:cNvSpPr>
                <a:spLocks noChangeArrowheads="1"/>
              </p:cNvSpPr>
              <p:nvPr/>
            </p:nvSpPr>
            <p:spPr bwMode="auto">
              <a:xfrm>
                <a:off x="1976" y="1750"/>
                <a:ext cx="78" cy="77"/>
              </a:xfrm>
              <a:prstGeom prst="ellips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8" name="AutoShape 114"/>
              <p:cNvSpPr>
                <a:spLocks noChangeArrowheads="1"/>
              </p:cNvSpPr>
              <p:nvPr/>
            </p:nvSpPr>
            <p:spPr bwMode="auto">
              <a:xfrm>
                <a:off x="1648" y="1680"/>
                <a:ext cx="313" cy="228"/>
              </a:xfrm>
              <a:prstGeom prst="flowChartDelay">
                <a:avLst/>
              </a:prstGeom>
              <a:noFill/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15" name="Group 115"/>
            <p:cNvGrpSpPr>
              <a:grpSpLocks/>
            </p:cNvGrpSpPr>
            <p:nvPr/>
          </p:nvGrpSpPr>
          <p:grpSpPr bwMode="auto">
            <a:xfrm>
              <a:off x="2693" y="2159"/>
              <a:ext cx="338" cy="193"/>
              <a:chOff x="1648" y="2304"/>
              <a:chExt cx="406" cy="228"/>
            </a:xfrm>
          </p:grpSpPr>
          <p:sp>
            <p:nvSpPr>
              <p:cNvPr id="135" name="Oval 116"/>
              <p:cNvSpPr>
                <a:spLocks noChangeArrowheads="1"/>
              </p:cNvSpPr>
              <p:nvPr/>
            </p:nvSpPr>
            <p:spPr bwMode="auto">
              <a:xfrm>
                <a:off x="1976" y="2374"/>
                <a:ext cx="78" cy="77"/>
              </a:xfrm>
              <a:prstGeom prst="ellips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6" name="AutoShape 117"/>
              <p:cNvSpPr>
                <a:spLocks noChangeArrowheads="1"/>
              </p:cNvSpPr>
              <p:nvPr/>
            </p:nvSpPr>
            <p:spPr bwMode="auto">
              <a:xfrm>
                <a:off x="1648" y="2304"/>
                <a:ext cx="313" cy="228"/>
              </a:xfrm>
              <a:prstGeom prst="flowChartDelay">
                <a:avLst/>
              </a:prstGeom>
              <a:noFill/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16" name="Line 118"/>
            <p:cNvSpPr>
              <a:spLocks noChangeShapeType="1"/>
            </p:cNvSpPr>
            <p:nvPr/>
          </p:nvSpPr>
          <p:spPr bwMode="auto">
            <a:xfrm>
              <a:off x="1441" y="1661"/>
              <a:ext cx="1243" cy="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7" name="Line 119"/>
            <p:cNvSpPr>
              <a:spLocks noChangeShapeType="1"/>
            </p:cNvSpPr>
            <p:nvPr/>
          </p:nvSpPr>
          <p:spPr bwMode="auto">
            <a:xfrm flipV="1">
              <a:off x="1583" y="2322"/>
              <a:ext cx="1120" cy="7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8" name="Line 120"/>
            <p:cNvSpPr>
              <a:spLocks noChangeShapeType="1"/>
            </p:cNvSpPr>
            <p:nvPr/>
          </p:nvSpPr>
          <p:spPr bwMode="auto">
            <a:xfrm>
              <a:off x="2613" y="1794"/>
              <a:ext cx="9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" name="Line 121"/>
            <p:cNvSpPr>
              <a:spLocks noChangeShapeType="1"/>
            </p:cNvSpPr>
            <p:nvPr/>
          </p:nvSpPr>
          <p:spPr bwMode="auto">
            <a:xfrm>
              <a:off x="2613" y="2200"/>
              <a:ext cx="9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" name="Line 122"/>
            <p:cNvSpPr>
              <a:spLocks noChangeShapeType="1"/>
            </p:cNvSpPr>
            <p:nvPr/>
          </p:nvSpPr>
          <p:spPr bwMode="auto">
            <a:xfrm rot="5400000">
              <a:off x="2410" y="1997"/>
              <a:ext cx="406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1" name="Line 123"/>
            <p:cNvSpPr>
              <a:spLocks noChangeShapeType="1"/>
            </p:cNvSpPr>
            <p:nvPr/>
          </p:nvSpPr>
          <p:spPr bwMode="auto">
            <a:xfrm>
              <a:off x="2313" y="1993"/>
              <a:ext cx="310" cy="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2" name="Oval 124"/>
            <p:cNvSpPr>
              <a:spLocks noChangeArrowheads="1"/>
            </p:cNvSpPr>
            <p:nvPr/>
          </p:nvSpPr>
          <p:spPr bwMode="auto">
            <a:xfrm>
              <a:off x="2594" y="1983"/>
              <a:ext cx="48" cy="39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" name="Text Box 125"/>
            <p:cNvSpPr txBox="1">
              <a:spLocks noChangeArrowheads="1"/>
            </p:cNvSpPr>
            <p:nvPr/>
          </p:nvSpPr>
          <p:spPr bwMode="auto">
            <a:xfrm>
              <a:off x="1152" y="1920"/>
              <a:ext cx="384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GB" sz="1400" b="1" i="1"/>
                <a:t>CLK</a:t>
              </a:r>
              <a:endParaRPr lang="en-GB" sz="1400" b="1"/>
            </a:p>
          </p:txBody>
        </p:sp>
        <p:sp>
          <p:nvSpPr>
            <p:cNvPr id="124" name="Rectangle 126"/>
            <p:cNvSpPr>
              <a:spLocks noChangeArrowheads="1"/>
            </p:cNvSpPr>
            <p:nvPr/>
          </p:nvSpPr>
          <p:spPr bwMode="auto">
            <a:xfrm>
              <a:off x="1680" y="1776"/>
              <a:ext cx="624" cy="432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5" name="Text Box 127"/>
            <p:cNvSpPr txBox="1">
              <a:spLocks noChangeArrowheads="1"/>
            </p:cNvSpPr>
            <p:nvPr/>
          </p:nvSpPr>
          <p:spPr bwMode="auto">
            <a:xfrm>
              <a:off x="1632" y="1776"/>
              <a:ext cx="672" cy="4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0" hangingPunct="0">
                <a:lnSpc>
                  <a:spcPct val="90000"/>
                </a:lnSpc>
              </a:pPr>
              <a:r>
                <a:rPr lang="en-US" sz="1400" b="1"/>
                <a:t>Pulse transition detector</a:t>
              </a:r>
            </a:p>
          </p:txBody>
        </p:sp>
        <p:sp>
          <p:nvSpPr>
            <p:cNvPr id="126" name="Line 128"/>
            <p:cNvSpPr>
              <a:spLocks noChangeShapeType="1"/>
            </p:cNvSpPr>
            <p:nvPr/>
          </p:nvSpPr>
          <p:spPr bwMode="auto">
            <a:xfrm flipV="1">
              <a:off x="1488" y="2016"/>
              <a:ext cx="192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7" name="Line 129"/>
            <p:cNvSpPr>
              <a:spLocks noChangeShapeType="1"/>
            </p:cNvSpPr>
            <p:nvPr/>
          </p:nvSpPr>
          <p:spPr bwMode="auto">
            <a:xfrm flipV="1">
              <a:off x="2496" y="1536"/>
              <a:ext cx="1200" cy="3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8" name="Line 130"/>
            <p:cNvSpPr>
              <a:spLocks noChangeShapeType="1"/>
            </p:cNvSpPr>
            <p:nvPr/>
          </p:nvSpPr>
          <p:spPr bwMode="auto">
            <a:xfrm flipV="1">
              <a:off x="2544" y="2399"/>
              <a:ext cx="1125" cy="1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9" name="Line 131"/>
            <p:cNvSpPr>
              <a:spLocks noChangeShapeType="1"/>
            </p:cNvSpPr>
            <p:nvPr/>
          </p:nvSpPr>
          <p:spPr bwMode="auto">
            <a:xfrm rot="5400000">
              <a:off x="2208" y="2064"/>
              <a:ext cx="672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0" name="Line 132"/>
            <p:cNvSpPr>
              <a:spLocks noChangeShapeType="1"/>
            </p:cNvSpPr>
            <p:nvPr/>
          </p:nvSpPr>
          <p:spPr bwMode="auto">
            <a:xfrm flipV="1">
              <a:off x="2544" y="1728"/>
              <a:ext cx="144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1" name="Line 133"/>
            <p:cNvSpPr>
              <a:spLocks noChangeShapeType="1"/>
            </p:cNvSpPr>
            <p:nvPr/>
          </p:nvSpPr>
          <p:spPr bwMode="auto">
            <a:xfrm>
              <a:off x="2496" y="2256"/>
              <a:ext cx="192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2" name="Line 134"/>
            <p:cNvSpPr>
              <a:spLocks noChangeShapeType="1"/>
            </p:cNvSpPr>
            <p:nvPr/>
          </p:nvSpPr>
          <p:spPr bwMode="auto">
            <a:xfrm rot="5400000">
              <a:off x="2136" y="1896"/>
              <a:ext cx="72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" name="Line 135"/>
            <p:cNvSpPr>
              <a:spLocks noChangeShapeType="1"/>
            </p:cNvSpPr>
            <p:nvPr/>
          </p:nvSpPr>
          <p:spPr bwMode="auto">
            <a:xfrm rot="5400000">
              <a:off x="1248" y="1999"/>
              <a:ext cx="672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4" name="Oval 136"/>
            <p:cNvSpPr>
              <a:spLocks noChangeArrowheads="1"/>
            </p:cNvSpPr>
            <p:nvPr/>
          </p:nvSpPr>
          <p:spPr bwMode="auto">
            <a:xfrm>
              <a:off x="1559" y="1647"/>
              <a:ext cx="48" cy="39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53" name="Group 137"/>
          <p:cNvGrpSpPr>
            <a:grpSpLocks/>
          </p:cNvGrpSpPr>
          <p:nvPr/>
        </p:nvGrpSpPr>
        <p:grpSpPr bwMode="auto">
          <a:xfrm>
            <a:off x="6019800" y="2438400"/>
            <a:ext cx="2590800" cy="1219200"/>
            <a:chOff x="3936" y="1536"/>
            <a:chExt cx="1632" cy="768"/>
          </a:xfrm>
        </p:grpSpPr>
        <p:sp>
          <p:nvSpPr>
            <p:cNvPr id="154" name="Rectangle 138"/>
            <p:cNvSpPr>
              <a:spLocks noChangeArrowheads="1"/>
            </p:cNvSpPr>
            <p:nvPr/>
          </p:nvSpPr>
          <p:spPr bwMode="auto">
            <a:xfrm>
              <a:off x="4608" y="1536"/>
              <a:ext cx="480" cy="768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5" name="Line 139"/>
            <p:cNvSpPr>
              <a:spLocks noChangeShapeType="1"/>
            </p:cNvSpPr>
            <p:nvPr/>
          </p:nvSpPr>
          <p:spPr bwMode="auto">
            <a:xfrm>
              <a:off x="4320" y="1680"/>
              <a:ext cx="288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6" name="Oval 140"/>
            <p:cNvSpPr>
              <a:spLocks noChangeArrowheads="1"/>
            </p:cNvSpPr>
            <p:nvPr/>
          </p:nvSpPr>
          <p:spPr bwMode="auto">
            <a:xfrm>
              <a:off x="5088" y="2089"/>
              <a:ext cx="48" cy="48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7" name="Line 141"/>
            <p:cNvSpPr>
              <a:spLocks noChangeShapeType="1"/>
            </p:cNvSpPr>
            <p:nvPr/>
          </p:nvSpPr>
          <p:spPr bwMode="auto">
            <a:xfrm>
              <a:off x="5088" y="1728"/>
              <a:ext cx="192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8" name="Line 142"/>
            <p:cNvSpPr>
              <a:spLocks noChangeShapeType="1"/>
            </p:cNvSpPr>
            <p:nvPr/>
          </p:nvSpPr>
          <p:spPr bwMode="auto">
            <a:xfrm flipV="1">
              <a:off x="5136" y="2112"/>
              <a:ext cx="144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9" name="Text Box 143"/>
            <p:cNvSpPr txBox="1">
              <a:spLocks noChangeArrowheads="1"/>
            </p:cNvSpPr>
            <p:nvPr/>
          </p:nvSpPr>
          <p:spPr bwMode="auto">
            <a:xfrm>
              <a:off x="4608" y="1584"/>
              <a:ext cx="336" cy="6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1600" b="1" i="1"/>
                <a:t>J</a:t>
              </a:r>
            </a:p>
            <a:p>
              <a:pPr eaLnBrk="0" hangingPunct="0">
                <a:spcBef>
                  <a:spcPct val="50000"/>
                </a:spcBef>
              </a:pPr>
              <a:r>
                <a:rPr lang="en-US" sz="1600" b="1" i="1"/>
                <a:t> C</a:t>
              </a:r>
            </a:p>
            <a:p>
              <a:pPr eaLnBrk="0" hangingPunct="0">
                <a:spcBef>
                  <a:spcPct val="50000"/>
                </a:spcBef>
              </a:pPr>
              <a:r>
                <a:rPr lang="en-US" sz="1600" b="1" i="1"/>
                <a:t>K</a:t>
              </a:r>
            </a:p>
          </p:txBody>
        </p:sp>
        <p:sp>
          <p:nvSpPr>
            <p:cNvPr id="160" name="Rectangle 144"/>
            <p:cNvSpPr>
              <a:spLocks noChangeArrowheads="1"/>
            </p:cNvSpPr>
            <p:nvPr/>
          </p:nvSpPr>
          <p:spPr bwMode="auto">
            <a:xfrm>
              <a:off x="5280" y="1632"/>
              <a:ext cx="288" cy="6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30000"/>
                </a:spcBef>
              </a:pPr>
              <a:r>
                <a:rPr lang="en-US" sz="1600" b="1" i="1"/>
                <a:t>Q</a:t>
              </a:r>
            </a:p>
            <a:p>
              <a:pPr eaLnBrk="0" hangingPunct="0">
                <a:spcBef>
                  <a:spcPct val="30000"/>
                </a:spcBef>
              </a:pPr>
              <a:endParaRPr lang="en-US" sz="1600" b="1" i="1"/>
            </a:p>
            <a:p>
              <a:pPr eaLnBrk="0" hangingPunct="0">
                <a:spcBef>
                  <a:spcPct val="30000"/>
                </a:spcBef>
              </a:pPr>
              <a:r>
                <a:rPr lang="en-US" sz="1600" b="1" i="1"/>
                <a:t>Q'</a:t>
              </a:r>
            </a:p>
          </p:txBody>
        </p:sp>
        <p:sp>
          <p:nvSpPr>
            <p:cNvPr id="161" name="Line 145"/>
            <p:cNvSpPr>
              <a:spLocks noChangeShapeType="1"/>
            </p:cNvSpPr>
            <p:nvPr/>
          </p:nvSpPr>
          <p:spPr bwMode="auto">
            <a:xfrm>
              <a:off x="4320" y="1920"/>
              <a:ext cx="288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2" name="Line 146"/>
            <p:cNvSpPr>
              <a:spLocks noChangeShapeType="1"/>
            </p:cNvSpPr>
            <p:nvPr/>
          </p:nvSpPr>
          <p:spPr bwMode="auto">
            <a:xfrm flipV="1">
              <a:off x="4464" y="2160"/>
              <a:ext cx="144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3" name="AutoShape 147"/>
            <p:cNvSpPr>
              <a:spLocks noChangeArrowheads="1"/>
            </p:cNvSpPr>
            <p:nvPr/>
          </p:nvSpPr>
          <p:spPr bwMode="auto">
            <a:xfrm rot="5400000">
              <a:off x="4608" y="1872"/>
              <a:ext cx="72" cy="72"/>
            </a:xfrm>
            <a:prstGeom prst="triangle">
              <a:avLst>
                <a:gd name="adj" fmla="val 50000"/>
              </a:avLst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4" name="Line 148"/>
            <p:cNvSpPr>
              <a:spLocks noChangeShapeType="1"/>
            </p:cNvSpPr>
            <p:nvPr/>
          </p:nvSpPr>
          <p:spPr bwMode="auto">
            <a:xfrm rot="5400000">
              <a:off x="4224" y="1920"/>
              <a:ext cx="48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5" name="Text Box 149"/>
            <p:cNvSpPr txBox="1">
              <a:spLocks noChangeArrowheads="1"/>
            </p:cNvSpPr>
            <p:nvPr/>
          </p:nvSpPr>
          <p:spPr bwMode="auto">
            <a:xfrm>
              <a:off x="3936" y="1824"/>
              <a:ext cx="384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GB" sz="1600" b="1" i="1"/>
                <a:t>CLK</a:t>
              </a:r>
            </a:p>
          </p:txBody>
        </p:sp>
        <p:sp>
          <p:nvSpPr>
            <p:cNvPr id="166" name="Oval 150"/>
            <p:cNvSpPr>
              <a:spLocks noChangeArrowheads="1"/>
            </p:cNvSpPr>
            <p:nvPr/>
          </p:nvSpPr>
          <p:spPr bwMode="auto">
            <a:xfrm>
              <a:off x="4440" y="1655"/>
              <a:ext cx="58" cy="47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7" name="Rectangle 151"/>
            <p:cNvSpPr>
              <a:spLocks noChangeArrowheads="1"/>
            </p:cNvSpPr>
            <p:nvPr/>
          </p:nvSpPr>
          <p:spPr bwMode="auto">
            <a:xfrm>
              <a:off x="4128" y="1536"/>
              <a:ext cx="240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30000"/>
                </a:spcBef>
              </a:pPr>
              <a:r>
                <a:rPr lang="en-US" sz="1600" b="1" i="1"/>
                <a:t>T</a:t>
              </a:r>
            </a:p>
          </p:txBody>
        </p:sp>
      </p:grpSp>
      <p:grpSp>
        <p:nvGrpSpPr>
          <p:cNvPr id="168" name="Group 152"/>
          <p:cNvGrpSpPr>
            <a:grpSpLocks/>
          </p:cNvGrpSpPr>
          <p:nvPr/>
        </p:nvGrpSpPr>
        <p:grpSpPr bwMode="auto">
          <a:xfrm>
            <a:off x="1524000" y="4572000"/>
            <a:ext cx="3262313" cy="1044575"/>
            <a:chOff x="1104" y="2784"/>
            <a:chExt cx="2055" cy="658"/>
          </a:xfrm>
        </p:grpSpPr>
        <p:graphicFrame>
          <p:nvGraphicFramePr>
            <p:cNvPr id="169" name="Object 153"/>
            <p:cNvGraphicFramePr>
              <a:graphicFrameLocks noChangeAspect="1"/>
            </p:cNvGraphicFramePr>
            <p:nvPr/>
          </p:nvGraphicFramePr>
          <p:xfrm>
            <a:off x="1104" y="2784"/>
            <a:ext cx="2055" cy="65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Document" r:id="rId3" imgW="3274200" imgH="1043280" progId="Word.Document.8">
                    <p:embed/>
                  </p:oleObj>
                </mc:Choice>
                <mc:Fallback>
                  <p:oleObj name="Document" r:id="rId3" imgW="3274200" imgH="1043280" progId="Word.Document.8">
                    <p:embed/>
                    <p:pic>
                      <p:nvPicPr>
                        <p:cNvPr id="169" name="Object 15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104" y="2784"/>
                          <a:ext cx="2055" cy="658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70" name="Line 154"/>
            <p:cNvSpPr>
              <a:spLocks noChangeShapeType="1"/>
            </p:cNvSpPr>
            <p:nvPr/>
          </p:nvSpPr>
          <p:spPr bwMode="auto">
            <a:xfrm>
              <a:off x="1152" y="2976"/>
              <a:ext cx="196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1" name="Line 155"/>
            <p:cNvSpPr>
              <a:spLocks noChangeShapeType="1"/>
            </p:cNvSpPr>
            <p:nvPr/>
          </p:nvSpPr>
          <p:spPr bwMode="auto">
            <a:xfrm rot="5400000">
              <a:off x="1608" y="3048"/>
              <a:ext cx="52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72" name="Group 156"/>
          <p:cNvGrpSpPr>
            <a:grpSpLocks/>
          </p:cNvGrpSpPr>
          <p:nvPr/>
        </p:nvGrpSpPr>
        <p:grpSpPr bwMode="auto">
          <a:xfrm>
            <a:off x="5715000" y="4419600"/>
            <a:ext cx="1787525" cy="1527175"/>
            <a:chOff x="3840" y="2496"/>
            <a:chExt cx="1126" cy="962"/>
          </a:xfrm>
        </p:grpSpPr>
        <p:graphicFrame>
          <p:nvGraphicFramePr>
            <p:cNvPr id="173" name="Object 157"/>
            <p:cNvGraphicFramePr>
              <a:graphicFrameLocks noChangeAspect="1"/>
            </p:cNvGraphicFramePr>
            <p:nvPr/>
          </p:nvGraphicFramePr>
          <p:xfrm>
            <a:off x="3840" y="2496"/>
            <a:ext cx="1126" cy="96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Document" r:id="rId5" imgW="1798920" imgH="1528560" progId="Word.Document.8">
                    <p:embed/>
                  </p:oleObj>
                </mc:Choice>
                <mc:Fallback>
                  <p:oleObj name="Document" r:id="rId5" imgW="1798920" imgH="1528560" progId="Word.Document.8">
                    <p:embed/>
                    <p:pic>
                      <p:nvPicPr>
                        <p:cNvPr id="173" name="Object 15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840" y="2496"/>
                          <a:ext cx="1126" cy="962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74" name="Line 158"/>
            <p:cNvSpPr>
              <a:spLocks noChangeShapeType="1"/>
            </p:cNvSpPr>
            <p:nvPr/>
          </p:nvSpPr>
          <p:spPr bwMode="auto">
            <a:xfrm>
              <a:off x="3888" y="2688"/>
              <a:ext cx="96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5" name="Line 159"/>
            <p:cNvSpPr>
              <a:spLocks noChangeShapeType="1"/>
            </p:cNvSpPr>
            <p:nvPr/>
          </p:nvSpPr>
          <p:spPr bwMode="auto">
            <a:xfrm rot="5400000">
              <a:off x="3936" y="2928"/>
              <a:ext cx="86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76" name="Text Box 160"/>
          <p:cNvSpPr txBox="1">
            <a:spLocks noChangeArrowheads="1"/>
          </p:cNvSpPr>
          <p:nvPr/>
        </p:nvSpPr>
        <p:spPr bwMode="auto">
          <a:xfrm>
            <a:off x="3124200" y="5638800"/>
            <a:ext cx="1371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b="1" i="1" dirty="0">
                <a:solidFill>
                  <a:srgbClr val="0000CC"/>
                </a:solidFill>
              </a:rPr>
              <a:t>Q(t+1)</a:t>
            </a:r>
            <a:r>
              <a:rPr lang="en-US" b="1" dirty="0">
                <a:solidFill>
                  <a:srgbClr val="0000CC"/>
                </a:solidFill>
              </a:rPr>
              <a:t> = </a:t>
            </a:r>
            <a:r>
              <a:rPr lang="en-US" b="1" i="1" dirty="0">
                <a:solidFill>
                  <a:srgbClr val="0000CC"/>
                </a:solidFill>
              </a:rPr>
              <a:t>?</a:t>
            </a:r>
          </a:p>
        </p:txBody>
      </p:sp>
      <p:sp>
        <p:nvSpPr>
          <p:cNvPr id="177" name="Text Box 161"/>
          <p:cNvSpPr txBox="1">
            <a:spLocks noChangeArrowheads="1"/>
          </p:cNvSpPr>
          <p:nvPr/>
        </p:nvSpPr>
        <p:spPr bwMode="auto">
          <a:xfrm>
            <a:off x="152400" y="6400800"/>
            <a:ext cx="304800" cy="201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4" tIns="9144" rIns="9144" bIns="9144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>
                <a:sym typeface="Wingdings 2" pitchFamily="18" charset="2"/>
              </a:rPr>
              <a:t></a:t>
            </a:r>
          </a:p>
        </p:txBody>
      </p:sp>
      <p:sp>
        <p:nvSpPr>
          <p:cNvPr id="178" name="Text Box 160"/>
          <p:cNvSpPr txBox="1">
            <a:spLocks noChangeArrowheads="1"/>
          </p:cNvSpPr>
          <p:nvPr/>
        </p:nvSpPr>
        <p:spPr bwMode="auto">
          <a:xfrm>
            <a:off x="4038600" y="5638800"/>
            <a:ext cx="1447800" cy="366713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b="1" i="1" dirty="0">
                <a:solidFill>
                  <a:srgbClr val="0000CC"/>
                </a:solidFill>
              </a:rPr>
              <a:t>T</a:t>
            </a:r>
            <a:r>
              <a:rPr lang="en-US" b="1" i="1" dirty="0">
                <a:solidFill>
                  <a:srgbClr val="0000CC"/>
                </a:solidFill>
                <a:sym typeface="Symbol" pitchFamily="18" charset="2"/>
              </a:rPr>
              <a:t>∙</a:t>
            </a:r>
            <a:r>
              <a:rPr lang="en-US" b="1" i="1" dirty="0">
                <a:solidFill>
                  <a:srgbClr val="0000CC"/>
                </a:solidFill>
              </a:rPr>
              <a:t>Q'</a:t>
            </a:r>
            <a:r>
              <a:rPr lang="en-US" b="1" dirty="0">
                <a:solidFill>
                  <a:srgbClr val="0000CC"/>
                </a:solidFill>
              </a:rPr>
              <a:t> + </a:t>
            </a:r>
            <a:r>
              <a:rPr lang="en-US" b="1" i="1" dirty="0">
                <a:solidFill>
                  <a:srgbClr val="0000CC"/>
                </a:solidFill>
              </a:rPr>
              <a:t>T'</a:t>
            </a:r>
            <a:r>
              <a:rPr lang="en-US" b="1" i="1" dirty="0">
                <a:solidFill>
                  <a:srgbClr val="0000CC"/>
                </a:solidFill>
                <a:sym typeface="Symbol" pitchFamily="18" charset="2"/>
              </a:rPr>
              <a:t>∙</a:t>
            </a:r>
            <a:r>
              <a:rPr lang="en-US" b="1" i="1" dirty="0">
                <a:solidFill>
                  <a:srgbClr val="0000CC"/>
                </a:solidFill>
              </a:rPr>
              <a:t>Q</a:t>
            </a:r>
          </a:p>
        </p:txBody>
      </p:sp>
    </p:spTree>
    <p:extLst>
      <p:ext uri="{BB962C8B-B14F-4D97-AF65-F5344CB8AC3E}">
        <p14:creationId xmlns:p14="http://schemas.microsoft.com/office/powerpoint/2010/main" val="4156445724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1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"/>
                            </p:stCondLst>
                            <p:childTnLst>
                              <p:par>
                                <p:cTn id="21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500"/>
                            </p:stCondLst>
                            <p:childTnLst>
                              <p:par>
                                <p:cTn id="2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3" grpId="0" build="p"/>
      <p:bldP spid="176" grpId="0"/>
      <p:bldP spid="178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418642" y="524656"/>
            <a:ext cx="8420558" cy="644577"/>
          </a:xfrm>
        </p:spPr>
        <p:txBody>
          <a:bodyPr>
            <a:normAutofit/>
          </a:bodyPr>
          <a:lstStyle/>
          <a:p>
            <a:pPr marL="1976438" indent="-1976438"/>
            <a:r>
              <a:rPr lang="en-GB" sz="3600" dirty="0">
                <a:solidFill>
                  <a:srgbClr val="0000FF"/>
                </a:solidFill>
              </a:rPr>
              <a:t>5. Asynchronous Inputs (1/2)</a:t>
            </a:r>
          </a:p>
        </p:txBody>
      </p:sp>
      <p:sp>
        <p:nvSpPr>
          <p:cNvPr id="14340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#19: Sequential Logic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24</a:t>
            </a:fld>
            <a:endParaRPr dirty="0"/>
          </a:p>
        </p:txBody>
      </p:sp>
      <p:sp>
        <p:nvSpPr>
          <p:cNvPr id="12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41" name="Rectangle 3"/>
          <p:cNvSpPr txBox="1">
            <a:spLocks noChangeArrowheads="1"/>
          </p:cNvSpPr>
          <p:nvPr/>
        </p:nvSpPr>
        <p:spPr>
          <a:xfrm>
            <a:off x="457200" y="1260475"/>
            <a:ext cx="8229600" cy="49117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74638" indent="-274638" fontAlgn="auto">
              <a:spcBef>
                <a:spcPct val="5000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GB" i="1" dirty="0">
                <a:sym typeface="Symbol" pitchFamily="18" charset="2"/>
              </a:rPr>
              <a:t>S-R</a:t>
            </a:r>
            <a:r>
              <a:rPr lang="en-GB" dirty="0">
                <a:sym typeface="Symbol" pitchFamily="18" charset="2"/>
              </a:rPr>
              <a:t>, </a:t>
            </a:r>
            <a:r>
              <a:rPr lang="en-GB" i="1" dirty="0">
                <a:sym typeface="Symbol" pitchFamily="18" charset="2"/>
              </a:rPr>
              <a:t>D</a:t>
            </a:r>
            <a:r>
              <a:rPr lang="en-GB" dirty="0">
                <a:sym typeface="Symbol" pitchFamily="18" charset="2"/>
              </a:rPr>
              <a:t> and </a:t>
            </a:r>
            <a:r>
              <a:rPr lang="en-GB" i="1" dirty="0">
                <a:sym typeface="Symbol" pitchFamily="18" charset="2"/>
              </a:rPr>
              <a:t>J-K</a:t>
            </a:r>
            <a:r>
              <a:rPr lang="en-GB" dirty="0">
                <a:sym typeface="Symbol" pitchFamily="18" charset="2"/>
              </a:rPr>
              <a:t> inputs are </a:t>
            </a:r>
            <a:r>
              <a:rPr lang="en-GB" dirty="0">
                <a:solidFill>
                  <a:srgbClr val="0000CC"/>
                </a:solidFill>
                <a:sym typeface="Symbol" pitchFamily="18" charset="2"/>
              </a:rPr>
              <a:t>synchronous inputs</a:t>
            </a:r>
            <a:r>
              <a:rPr lang="en-GB" dirty="0">
                <a:sym typeface="Symbol" pitchFamily="18" charset="2"/>
              </a:rPr>
              <a:t>, as data on these inputs are transferred to the flip-flop’s output only on the triggered edge of the clock pulse.</a:t>
            </a:r>
          </a:p>
          <a:p>
            <a:pPr marL="274638" indent="-274638" fontAlgn="auto">
              <a:spcBef>
                <a:spcPct val="5000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GB" dirty="0">
                <a:solidFill>
                  <a:srgbClr val="0000CC"/>
                </a:solidFill>
                <a:sym typeface="Symbol" pitchFamily="18" charset="2"/>
              </a:rPr>
              <a:t>Asynchronous </a:t>
            </a:r>
            <a:r>
              <a:rPr lang="en-GB" dirty="0">
                <a:sym typeface="Symbol" pitchFamily="18" charset="2"/>
              </a:rPr>
              <a:t>inputs affect the state of the flip-flop independent of the clock; example: </a:t>
            </a:r>
            <a:r>
              <a:rPr lang="en-GB" i="1" dirty="0" err="1">
                <a:sym typeface="Symbol" pitchFamily="18" charset="2"/>
              </a:rPr>
              <a:t>preset</a:t>
            </a:r>
            <a:r>
              <a:rPr lang="en-GB" dirty="0">
                <a:sym typeface="Symbol" pitchFamily="18" charset="2"/>
              </a:rPr>
              <a:t> (</a:t>
            </a:r>
            <a:r>
              <a:rPr lang="en-GB" i="1" dirty="0">
                <a:sym typeface="Symbol" pitchFamily="18" charset="2"/>
              </a:rPr>
              <a:t>PRE</a:t>
            </a:r>
            <a:r>
              <a:rPr lang="en-GB" dirty="0">
                <a:sym typeface="Symbol" pitchFamily="18" charset="2"/>
              </a:rPr>
              <a:t>) and </a:t>
            </a:r>
            <a:r>
              <a:rPr lang="en-GB" i="1" dirty="0">
                <a:sym typeface="Symbol" pitchFamily="18" charset="2"/>
              </a:rPr>
              <a:t>clear</a:t>
            </a:r>
            <a:r>
              <a:rPr lang="en-GB" dirty="0">
                <a:sym typeface="Symbol" pitchFamily="18" charset="2"/>
              </a:rPr>
              <a:t> (</a:t>
            </a:r>
            <a:r>
              <a:rPr lang="en-GB" i="1" dirty="0">
                <a:sym typeface="Symbol" pitchFamily="18" charset="2"/>
              </a:rPr>
              <a:t>CLR</a:t>
            </a:r>
            <a:r>
              <a:rPr lang="en-GB" dirty="0">
                <a:sym typeface="Symbol" pitchFamily="18" charset="2"/>
              </a:rPr>
              <a:t>) [or </a:t>
            </a:r>
            <a:r>
              <a:rPr lang="en-GB" i="1" dirty="0">
                <a:sym typeface="Symbol" pitchFamily="18" charset="2"/>
              </a:rPr>
              <a:t>direct set</a:t>
            </a:r>
            <a:r>
              <a:rPr lang="en-GB" dirty="0">
                <a:sym typeface="Symbol" pitchFamily="18" charset="2"/>
              </a:rPr>
              <a:t> (</a:t>
            </a:r>
            <a:r>
              <a:rPr lang="en-GB" i="1" dirty="0">
                <a:sym typeface="Symbol" pitchFamily="18" charset="2"/>
              </a:rPr>
              <a:t>SD</a:t>
            </a:r>
            <a:r>
              <a:rPr lang="en-GB" dirty="0">
                <a:sym typeface="Symbol" pitchFamily="18" charset="2"/>
              </a:rPr>
              <a:t>) and </a:t>
            </a:r>
            <a:r>
              <a:rPr lang="en-GB" i="1" dirty="0">
                <a:sym typeface="Symbol" pitchFamily="18" charset="2"/>
              </a:rPr>
              <a:t>direct reset</a:t>
            </a:r>
            <a:r>
              <a:rPr lang="en-GB" dirty="0">
                <a:sym typeface="Symbol" pitchFamily="18" charset="2"/>
              </a:rPr>
              <a:t> (</a:t>
            </a:r>
            <a:r>
              <a:rPr lang="en-GB" i="1" dirty="0">
                <a:sym typeface="Symbol" pitchFamily="18" charset="2"/>
              </a:rPr>
              <a:t>RD</a:t>
            </a:r>
            <a:r>
              <a:rPr lang="en-GB" dirty="0">
                <a:sym typeface="Symbol" pitchFamily="18" charset="2"/>
              </a:rPr>
              <a:t>)].</a:t>
            </a:r>
          </a:p>
          <a:p>
            <a:pPr marL="274638" indent="-274638" fontAlgn="auto">
              <a:spcBef>
                <a:spcPct val="5000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GB" dirty="0">
                <a:sym typeface="Symbol" pitchFamily="18" charset="2"/>
              </a:rPr>
              <a:t>When </a:t>
            </a:r>
            <a:r>
              <a:rPr lang="en-GB" i="1" dirty="0">
                <a:sym typeface="Symbol" pitchFamily="18" charset="2"/>
              </a:rPr>
              <a:t>PRE</a:t>
            </a:r>
            <a:r>
              <a:rPr lang="en-GB" dirty="0">
                <a:sym typeface="Symbol" pitchFamily="18" charset="2"/>
              </a:rPr>
              <a:t>=HIGH, </a:t>
            </a:r>
            <a:r>
              <a:rPr lang="en-GB" i="1" dirty="0">
                <a:sym typeface="Symbol" pitchFamily="18" charset="2"/>
              </a:rPr>
              <a:t>Q</a:t>
            </a:r>
            <a:r>
              <a:rPr lang="en-GB" dirty="0">
                <a:sym typeface="Symbol" pitchFamily="18" charset="2"/>
              </a:rPr>
              <a:t> is </a:t>
            </a:r>
            <a:r>
              <a:rPr lang="en-GB" u="sng" dirty="0">
                <a:sym typeface="Symbol" pitchFamily="18" charset="2"/>
              </a:rPr>
              <a:t>immediately</a:t>
            </a:r>
            <a:r>
              <a:rPr lang="en-GB" dirty="0">
                <a:sym typeface="Symbol" pitchFamily="18" charset="2"/>
              </a:rPr>
              <a:t> set to HIGH.</a:t>
            </a:r>
          </a:p>
          <a:p>
            <a:pPr marL="274638" indent="-274638" fontAlgn="auto">
              <a:spcBef>
                <a:spcPct val="5000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GB" dirty="0">
                <a:sym typeface="Symbol" pitchFamily="18" charset="2"/>
              </a:rPr>
              <a:t>When </a:t>
            </a:r>
            <a:r>
              <a:rPr lang="en-GB" i="1" dirty="0">
                <a:sym typeface="Symbol" pitchFamily="18" charset="2"/>
              </a:rPr>
              <a:t>CLR</a:t>
            </a:r>
            <a:r>
              <a:rPr lang="en-GB" dirty="0">
                <a:sym typeface="Symbol" pitchFamily="18" charset="2"/>
              </a:rPr>
              <a:t>=HIGH, </a:t>
            </a:r>
            <a:r>
              <a:rPr lang="en-GB" i="1" dirty="0">
                <a:sym typeface="Symbol" pitchFamily="18" charset="2"/>
              </a:rPr>
              <a:t>Q</a:t>
            </a:r>
            <a:r>
              <a:rPr lang="en-GB" dirty="0">
                <a:sym typeface="Symbol" pitchFamily="18" charset="2"/>
              </a:rPr>
              <a:t> is </a:t>
            </a:r>
            <a:r>
              <a:rPr lang="en-GB" u="sng" dirty="0">
                <a:sym typeface="Symbol" pitchFamily="18" charset="2"/>
              </a:rPr>
              <a:t>immediately</a:t>
            </a:r>
            <a:r>
              <a:rPr lang="en-GB" dirty="0">
                <a:sym typeface="Symbol" pitchFamily="18" charset="2"/>
              </a:rPr>
              <a:t> cleared to LOW.</a:t>
            </a:r>
          </a:p>
          <a:p>
            <a:pPr marL="274638" indent="-274638" fontAlgn="auto">
              <a:spcBef>
                <a:spcPct val="5000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GB" dirty="0">
                <a:sym typeface="Symbol" pitchFamily="18" charset="2"/>
              </a:rPr>
              <a:t>Flip-flop in normal operation mode when both </a:t>
            </a:r>
            <a:r>
              <a:rPr lang="en-GB" i="1" dirty="0">
                <a:sym typeface="Symbol" pitchFamily="18" charset="2"/>
              </a:rPr>
              <a:t>PRE </a:t>
            </a:r>
            <a:r>
              <a:rPr lang="en-GB" dirty="0">
                <a:sym typeface="Symbol" pitchFamily="18" charset="2"/>
              </a:rPr>
              <a:t>and </a:t>
            </a:r>
            <a:r>
              <a:rPr lang="en-GB" i="1" dirty="0">
                <a:sym typeface="Symbol" pitchFamily="18" charset="2"/>
              </a:rPr>
              <a:t>CLR</a:t>
            </a:r>
            <a:r>
              <a:rPr lang="en-GB" dirty="0">
                <a:sym typeface="Symbol" pitchFamily="18" charset="2"/>
              </a:rPr>
              <a:t> are LOW.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6721123"/>
      </p:ext>
    </p:extLst>
  </p:cSld>
  <p:clrMapOvr>
    <a:masterClrMapping/>
  </p:clrMapOvr>
  <p:transition>
    <p:fade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418642" y="524656"/>
            <a:ext cx="8420558" cy="644577"/>
          </a:xfrm>
        </p:spPr>
        <p:txBody>
          <a:bodyPr>
            <a:normAutofit/>
          </a:bodyPr>
          <a:lstStyle/>
          <a:p>
            <a:pPr marL="1976438" indent="-1976438"/>
            <a:r>
              <a:rPr lang="en-GB" sz="3600" dirty="0">
                <a:solidFill>
                  <a:srgbClr val="0000FF"/>
                </a:solidFill>
              </a:rPr>
              <a:t>5. Asynchronous Inputs (2/2)</a:t>
            </a:r>
          </a:p>
        </p:txBody>
      </p:sp>
      <p:sp>
        <p:nvSpPr>
          <p:cNvPr id="14340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#19: Sequential Logic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25</a:t>
            </a:fld>
            <a:endParaRPr dirty="0"/>
          </a:p>
        </p:txBody>
      </p:sp>
      <p:sp>
        <p:nvSpPr>
          <p:cNvPr id="12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>
          <a:xfrm>
            <a:off x="457200" y="1260475"/>
            <a:ext cx="8229600" cy="10255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74638" indent="-274638" fontAlgn="auto">
              <a:spcBef>
                <a:spcPct val="5000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GB" dirty="0">
                <a:sym typeface="Symbol" pitchFamily="18" charset="2"/>
              </a:rPr>
              <a:t>A </a:t>
            </a:r>
            <a:r>
              <a:rPr lang="en-GB" i="1" dirty="0">
                <a:sym typeface="Symbol" pitchFamily="18" charset="2"/>
              </a:rPr>
              <a:t>J-K</a:t>
            </a:r>
            <a:r>
              <a:rPr lang="en-GB" dirty="0">
                <a:sym typeface="Symbol" pitchFamily="18" charset="2"/>
              </a:rPr>
              <a:t> flip-flop with active-low PRESET and CLEAR asynchronous inputs.</a:t>
            </a:r>
          </a:p>
        </p:txBody>
      </p:sp>
      <p:grpSp>
        <p:nvGrpSpPr>
          <p:cNvPr id="9" name="Group 200"/>
          <p:cNvGrpSpPr>
            <a:grpSpLocks/>
          </p:cNvGrpSpPr>
          <p:nvPr/>
        </p:nvGrpSpPr>
        <p:grpSpPr bwMode="auto">
          <a:xfrm>
            <a:off x="990600" y="2057400"/>
            <a:ext cx="7620000" cy="4038600"/>
            <a:chOff x="624" y="1248"/>
            <a:chExt cx="4800" cy="2544"/>
          </a:xfrm>
        </p:grpSpPr>
        <p:grpSp>
          <p:nvGrpSpPr>
            <p:cNvPr id="10" name="Group 4"/>
            <p:cNvGrpSpPr>
              <a:grpSpLocks/>
            </p:cNvGrpSpPr>
            <p:nvPr/>
          </p:nvGrpSpPr>
          <p:grpSpPr bwMode="auto">
            <a:xfrm>
              <a:off x="2400" y="1248"/>
              <a:ext cx="2859" cy="1536"/>
              <a:chOff x="2592" y="1392"/>
              <a:chExt cx="2859" cy="1536"/>
            </a:xfrm>
          </p:grpSpPr>
          <p:sp>
            <p:nvSpPr>
              <p:cNvPr id="126" name="Text Box 5"/>
              <p:cNvSpPr txBox="1">
                <a:spLocks noChangeArrowheads="1"/>
              </p:cNvSpPr>
              <p:nvPr/>
            </p:nvSpPr>
            <p:spPr bwMode="auto">
              <a:xfrm>
                <a:off x="2736" y="1704"/>
                <a:ext cx="240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eaLnBrk="0" hangingPunct="0">
                  <a:spcBef>
                    <a:spcPct val="50000"/>
                  </a:spcBef>
                </a:pPr>
                <a:r>
                  <a:rPr lang="en-GB" sz="1400" b="1" i="1"/>
                  <a:t>J</a:t>
                </a:r>
                <a:endParaRPr lang="en-GB" sz="1400" b="1"/>
              </a:p>
            </p:txBody>
          </p:sp>
          <p:sp>
            <p:nvSpPr>
              <p:cNvPr id="127" name="Text Box 6"/>
              <p:cNvSpPr txBox="1">
                <a:spLocks noChangeArrowheads="1"/>
              </p:cNvSpPr>
              <p:nvPr/>
            </p:nvSpPr>
            <p:spPr bwMode="auto">
              <a:xfrm>
                <a:off x="5184" y="1776"/>
                <a:ext cx="267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eaLnBrk="0" hangingPunct="0">
                  <a:spcBef>
                    <a:spcPct val="50000"/>
                  </a:spcBef>
                </a:pPr>
                <a:r>
                  <a:rPr lang="en-GB" sz="1400" b="1" i="1"/>
                  <a:t>Q</a:t>
                </a:r>
                <a:endParaRPr lang="en-GB" sz="1400" b="1"/>
              </a:p>
            </p:txBody>
          </p:sp>
          <p:sp>
            <p:nvSpPr>
              <p:cNvPr id="128" name="Text Box 7"/>
              <p:cNvSpPr txBox="1">
                <a:spLocks noChangeArrowheads="1"/>
              </p:cNvSpPr>
              <p:nvPr/>
            </p:nvSpPr>
            <p:spPr bwMode="auto">
              <a:xfrm>
                <a:off x="5184" y="2304"/>
                <a:ext cx="267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eaLnBrk="0" hangingPunct="0">
                  <a:spcBef>
                    <a:spcPct val="50000"/>
                  </a:spcBef>
                </a:pPr>
                <a:r>
                  <a:rPr lang="en-GB" sz="1400" b="1" i="1"/>
                  <a:t>Q'</a:t>
                </a:r>
                <a:endParaRPr lang="en-GB" sz="1400" b="1"/>
              </a:p>
            </p:txBody>
          </p:sp>
          <p:sp>
            <p:nvSpPr>
              <p:cNvPr id="129" name="Line 8"/>
              <p:cNvSpPr>
                <a:spLocks noChangeShapeType="1"/>
              </p:cNvSpPr>
              <p:nvPr/>
            </p:nvSpPr>
            <p:spPr bwMode="auto">
              <a:xfrm>
                <a:off x="4436" y="1868"/>
                <a:ext cx="208" cy="2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0" name="Line 9"/>
              <p:cNvSpPr>
                <a:spLocks noChangeShapeType="1"/>
              </p:cNvSpPr>
              <p:nvPr/>
            </p:nvSpPr>
            <p:spPr bwMode="auto">
              <a:xfrm>
                <a:off x="4432" y="2400"/>
                <a:ext cx="217" cy="5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1" name="Line 10"/>
              <p:cNvSpPr>
                <a:spLocks noChangeShapeType="1"/>
              </p:cNvSpPr>
              <p:nvPr/>
            </p:nvSpPr>
            <p:spPr bwMode="auto">
              <a:xfrm>
                <a:off x="4517" y="1931"/>
                <a:ext cx="97" cy="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2" name="Line 11"/>
              <p:cNvSpPr>
                <a:spLocks noChangeShapeType="1"/>
              </p:cNvSpPr>
              <p:nvPr/>
            </p:nvSpPr>
            <p:spPr bwMode="auto">
              <a:xfrm>
                <a:off x="4512" y="2322"/>
                <a:ext cx="114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3" name="Line 12"/>
              <p:cNvSpPr>
                <a:spLocks noChangeShapeType="1"/>
              </p:cNvSpPr>
              <p:nvPr/>
            </p:nvSpPr>
            <p:spPr bwMode="auto">
              <a:xfrm rot="5400000">
                <a:off x="4446" y="2004"/>
                <a:ext cx="144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4" name="Line 13"/>
              <p:cNvSpPr>
                <a:spLocks noChangeShapeType="1"/>
              </p:cNvSpPr>
              <p:nvPr/>
            </p:nvSpPr>
            <p:spPr bwMode="auto">
              <a:xfrm rot="5400000">
                <a:off x="4447" y="2255"/>
                <a:ext cx="129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5" name="Line 14"/>
              <p:cNvSpPr>
                <a:spLocks noChangeShapeType="1"/>
              </p:cNvSpPr>
              <p:nvPr/>
            </p:nvSpPr>
            <p:spPr bwMode="auto">
              <a:xfrm>
                <a:off x="4902" y="1872"/>
                <a:ext cx="280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6" name="Line 15"/>
              <p:cNvSpPr>
                <a:spLocks noChangeShapeType="1"/>
              </p:cNvSpPr>
              <p:nvPr/>
            </p:nvSpPr>
            <p:spPr bwMode="auto">
              <a:xfrm>
                <a:off x="4902" y="2400"/>
                <a:ext cx="280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7" name="Line 16"/>
              <p:cNvSpPr>
                <a:spLocks noChangeShapeType="1"/>
              </p:cNvSpPr>
              <p:nvPr/>
            </p:nvSpPr>
            <p:spPr bwMode="auto">
              <a:xfrm rot="5400000">
                <a:off x="4974" y="2328"/>
                <a:ext cx="144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8" name="Line 17"/>
              <p:cNvSpPr>
                <a:spLocks noChangeShapeType="1"/>
              </p:cNvSpPr>
              <p:nvPr/>
            </p:nvSpPr>
            <p:spPr bwMode="auto">
              <a:xfrm rot="5400000">
                <a:off x="4974" y="1944"/>
                <a:ext cx="144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9" name="Line 18"/>
              <p:cNvSpPr>
                <a:spLocks noChangeShapeType="1"/>
              </p:cNvSpPr>
              <p:nvPr/>
            </p:nvSpPr>
            <p:spPr bwMode="auto">
              <a:xfrm>
                <a:off x="4524" y="2070"/>
                <a:ext cx="528" cy="188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2" name="Line 19"/>
              <p:cNvSpPr>
                <a:spLocks noChangeShapeType="1"/>
              </p:cNvSpPr>
              <p:nvPr/>
            </p:nvSpPr>
            <p:spPr bwMode="auto">
              <a:xfrm flipH="1">
                <a:off x="4513" y="2011"/>
                <a:ext cx="539" cy="188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3" name="Oval 20"/>
              <p:cNvSpPr>
                <a:spLocks noChangeArrowheads="1"/>
              </p:cNvSpPr>
              <p:nvPr/>
            </p:nvSpPr>
            <p:spPr bwMode="auto">
              <a:xfrm>
                <a:off x="5019" y="2373"/>
                <a:ext cx="48" cy="40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4" name="Oval 21"/>
              <p:cNvSpPr>
                <a:spLocks noChangeArrowheads="1"/>
              </p:cNvSpPr>
              <p:nvPr/>
            </p:nvSpPr>
            <p:spPr bwMode="auto">
              <a:xfrm>
                <a:off x="5022" y="1852"/>
                <a:ext cx="48" cy="40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145" name="Group 22"/>
              <p:cNvGrpSpPr>
                <a:grpSpLocks/>
              </p:cNvGrpSpPr>
              <p:nvPr/>
            </p:nvGrpSpPr>
            <p:grpSpPr bwMode="auto">
              <a:xfrm>
                <a:off x="4091" y="1776"/>
                <a:ext cx="338" cy="193"/>
                <a:chOff x="1648" y="1680"/>
                <a:chExt cx="406" cy="228"/>
              </a:xfrm>
            </p:grpSpPr>
            <p:sp>
              <p:nvSpPr>
                <p:cNvPr id="207" name="Oval 23"/>
                <p:cNvSpPr>
                  <a:spLocks noChangeArrowheads="1"/>
                </p:cNvSpPr>
                <p:nvPr/>
              </p:nvSpPr>
              <p:spPr bwMode="auto">
                <a:xfrm>
                  <a:off x="1976" y="1750"/>
                  <a:ext cx="78" cy="77"/>
                </a:xfrm>
                <a:prstGeom prst="ellips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08" name="AutoShape 24"/>
                <p:cNvSpPr>
                  <a:spLocks noChangeArrowheads="1"/>
                </p:cNvSpPr>
                <p:nvPr/>
              </p:nvSpPr>
              <p:spPr bwMode="auto">
                <a:xfrm>
                  <a:off x="1648" y="1680"/>
                  <a:ext cx="313" cy="228"/>
                </a:xfrm>
                <a:prstGeom prst="flowChartDelay">
                  <a:avLst/>
                </a:prstGeom>
                <a:noFill/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146" name="Group 25"/>
              <p:cNvGrpSpPr>
                <a:grpSpLocks/>
              </p:cNvGrpSpPr>
              <p:nvPr/>
            </p:nvGrpSpPr>
            <p:grpSpPr bwMode="auto">
              <a:xfrm>
                <a:off x="4091" y="2303"/>
                <a:ext cx="338" cy="193"/>
                <a:chOff x="1648" y="2304"/>
                <a:chExt cx="406" cy="228"/>
              </a:xfrm>
            </p:grpSpPr>
            <p:sp>
              <p:nvSpPr>
                <p:cNvPr id="205" name="Oval 26"/>
                <p:cNvSpPr>
                  <a:spLocks noChangeArrowheads="1"/>
                </p:cNvSpPr>
                <p:nvPr/>
              </p:nvSpPr>
              <p:spPr bwMode="auto">
                <a:xfrm>
                  <a:off x="1976" y="2374"/>
                  <a:ext cx="78" cy="77"/>
                </a:xfrm>
                <a:prstGeom prst="ellips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06" name="AutoShape 27"/>
                <p:cNvSpPr>
                  <a:spLocks noChangeArrowheads="1"/>
                </p:cNvSpPr>
                <p:nvPr/>
              </p:nvSpPr>
              <p:spPr bwMode="auto">
                <a:xfrm>
                  <a:off x="1648" y="2304"/>
                  <a:ext cx="313" cy="228"/>
                </a:xfrm>
                <a:prstGeom prst="flowChartDelay">
                  <a:avLst/>
                </a:prstGeom>
                <a:noFill/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147" name="Line 28"/>
              <p:cNvSpPr>
                <a:spLocks noChangeShapeType="1"/>
              </p:cNvSpPr>
              <p:nvPr/>
            </p:nvSpPr>
            <p:spPr bwMode="auto">
              <a:xfrm flipV="1">
                <a:off x="2930" y="1807"/>
                <a:ext cx="1164" cy="5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8" name="Line 29"/>
              <p:cNvSpPr>
                <a:spLocks noChangeShapeType="1"/>
              </p:cNvSpPr>
              <p:nvPr/>
            </p:nvSpPr>
            <p:spPr bwMode="auto">
              <a:xfrm flipV="1">
                <a:off x="2914" y="2466"/>
                <a:ext cx="1175" cy="3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9" name="Line 30"/>
              <p:cNvSpPr>
                <a:spLocks noChangeShapeType="1"/>
              </p:cNvSpPr>
              <p:nvPr/>
            </p:nvSpPr>
            <p:spPr bwMode="auto">
              <a:xfrm>
                <a:off x="4011" y="1938"/>
                <a:ext cx="90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0" name="Line 31"/>
              <p:cNvSpPr>
                <a:spLocks noChangeShapeType="1"/>
              </p:cNvSpPr>
              <p:nvPr/>
            </p:nvSpPr>
            <p:spPr bwMode="auto">
              <a:xfrm>
                <a:off x="4011" y="2344"/>
                <a:ext cx="90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1" name="Line 32"/>
              <p:cNvSpPr>
                <a:spLocks noChangeShapeType="1"/>
              </p:cNvSpPr>
              <p:nvPr/>
            </p:nvSpPr>
            <p:spPr bwMode="auto">
              <a:xfrm rot="5400000">
                <a:off x="3706" y="2132"/>
                <a:ext cx="484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2" name="Line 33"/>
              <p:cNvSpPr>
                <a:spLocks noChangeShapeType="1"/>
              </p:cNvSpPr>
              <p:nvPr/>
            </p:nvSpPr>
            <p:spPr bwMode="auto">
              <a:xfrm>
                <a:off x="3711" y="2137"/>
                <a:ext cx="250" cy="4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3" name="Oval 34"/>
              <p:cNvSpPr>
                <a:spLocks noChangeArrowheads="1"/>
              </p:cNvSpPr>
              <p:nvPr/>
            </p:nvSpPr>
            <p:spPr bwMode="auto">
              <a:xfrm>
                <a:off x="3924" y="2124"/>
                <a:ext cx="48" cy="39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4" name="Text Box 35"/>
              <p:cNvSpPr txBox="1">
                <a:spLocks noChangeArrowheads="1"/>
              </p:cNvSpPr>
              <p:nvPr/>
            </p:nvSpPr>
            <p:spPr bwMode="auto">
              <a:xfrm>
                <a:off x="2592" y="2088"/>
                <a:ext cx="384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eaLnBrk="0" hangingPunct="0">
                  <a:spcBef>
                    <a:spcPct val="50000"/>
                  </a:spcBef>
                </a:pPr>
                <a:r>
                  <a:rPr lang="en-GB" sz="1400" b="1" i="1"/>
                  <a:t>CLK</a:t>
                </a:r>
                <a:endParaRPr lang="en-GB" sz="1400" b="1"/>
              </a:p>
            </p:txBody>
          </p:sp>
          <p:sp>
            <p:nvSpPr>
              <p:cNvPr id="155" name="Rectangle 36"/>
              <p:cNvSpPr>
                <a:spLocks noChangeArrowheads="1"/>
              </p:cNvSpPr>
              <p:nvPr/>
            </p:nvSpPr>
            <p:spPr bwMode="auto">
              <a:xfrm>
                <a:off x="3078" y="1920"/>
                <a:ext cx="624" cy="432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6" name="Text Box 37"/>
              <p:cNvSpPr txBox="1">
                <a:spLocks noChangeArrowheads="1"/>
              </p:cNvSpPr>
              <p:nvPr/>
            </p:nvSpPr>
            <p:spPr bwMode="auto">
              <a:xfrm>
                <a:off x="3030" y="1920"/>
                <a:ext cx="672" cy="42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 eaLnBrk="0" hangingPunct="0">
                  <a:lnSpc>
                    <a:spcPct val="90000"/>
                  </a:lnSpc>
                </a:pPr>
                <a:r>
                  <a:rPr lang="en-US" sz="1400" b="1"/>
                  <a:t>Pulse transition detector</a:t>
                </a:r>
              </a:p>
            </p:txBody>
          </p:sp>
          <p:sp>
            <p:nvSpPr>
              <p:cNvPr id="157" name="Text Box 38"/>
              <p:cNvSpPr txBox="1">
                <a:spLocks noChangeArrowheads="1"/>
              </p:cNvSpPr>
              <p:nvPr/>
            </p:nvSpPr>
            <p:spPr bwMode="auto">
              <a:xfrm>
                <a:off x="2736" y="2376"/>
                <a:ext cx="240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eaLnBrk="0" hangingPunct="0">
                  <a:spcBef>
                    <a:spcPct val="50000"/>
                  </a:spcBef>
                </a:pPr>
                <a:r>
                  <a:rPr lang="en-GB" sz="1400" b="1" i="1"/>
                  <a:t>K</a:t>
                </a:r>
                <a:endParaRPr lang="en-GB" sz="1400" b="1"/>
              </a:p>
            </p:txBody>
          </p:sp>
          <p:sp>
            <p:nvSpPr>
              <p:cNvPr id="158" name="Line 39"/>
              <p:cNvSpPr>
                <a:spLocks noChangeShapeType="1"/>
              </p:cNvSpPr>
              <p:nvPr/>
            </p:nvSpPr>
            <p:spPr bwMode="auto">
              <a:xfrm flipV="1">
                <a:off x="2928" y="2160"/>
                <a:ext cx="150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9" name="Line 40"/>
              <p:cNvSpPr>
                <a:spLocks noChangeShapeType="1"/>
              </p:cNvSpPr>
              <p:nvPr/>
            </p:nvSpPr>
            <p:spPr bwMode="auto">
              <a:xfrm flipV="1">
                <a:off x="3894" y="1680"/>
                <a:ext cx="618" cy="3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0" name="Line 41"/>
              <p:cNvSpPr>
                <a:spLocks noChangeShapeType="1"/>
              </p:cNvSpPr>
              <p:nvPr/>
            </p:nvSpPr>
            <p:spPr bwMode="auto">
              <a:xfrm flipV="1">
                <a:off x="3810" y="2615"/>
                <a:ext cx="741" cy="1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1" name="Line 42"/>
              <p:cNvSpPr>
                <a:spLocks noChangeShapeType="1"/>
              </p:cNvSpPr>
              <p:nvPr/>
            </p:nvSpPr>
            <p:spPr bwMode="auto">
              <a:xfrm rot="5400000">
                <a:off x="3429" y="2235"/>
                <a:ext cx="774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2" name="Line 43"/>
              <p:cNvSpPr>
                <a:spLocks noChangeShapeType="1"/>
              </p:cNvSpPr>
              <p:nvPr/>
            </p:nvSpPr>
            <p:spPr bwMode="auto">
              <a:xfrm flipV="1">
                <a:off x="3810" y="1848"/>
                <a:ext cx="294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3" name="Line 44"/>
              <p:cNvSpPr>
                <a:spLocks noChangeShapeType="1"/>
              </p:cNvSpPr>
              <p:nvPr/>
            </p:nvSpPr>
            <p:spPr bwMode="auto">
              <a:xfrm>
                <a:off x="3942" y="2382"/>
                <a:ext cx="162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164" name="Group 45"/>
              <p:cNvGrpSpPr>
                <a:grpSpLocks/>
              </p:cNvGrpSpPr>
              <p:nvPr/>
            </p:nvGrpSpPr>
            <p:grpSpPr bwMode="auto">
              <a:xfrm>
                <a:off x="4614" y="1763"/>
                <a:ext cx="301" cy="203"/>
                <a:chOff x="4775" y="1955"/>
                <a:chExt cx="301" cy="203"/>
              </a:xfrm>
            </p:grpSpPr>
            <p:grpSp>
              <p:nvGrpSpPr>
                <p:cNvPr id="196" name="Group 46"/>
                <p:cNvGrpSpPr>
                  <a:grpSpLocks/>
                </p:cNvGrpSpPr>
                <p:nvPr/>
              </p:nvGrpSpPr>
              <p:grpSpPr bwMode="auto">
                <a:xfrm>
                  <a:off x="4821" y="1955"/>
                  <a:ext cx="255" cy="203"/>
                  <a:chOff x="4821" y="1955"/>
                  <a:chExt cx="255" cy="203"/>
                </a:xfrm>
              </p:grpSpPr>
              <p:sp>
                <p:nvSpPr>
                  <p:cNvPr id="200" name="Freeform 47"/>
                  <p:cNvSpPr>
                    <a:spLocks/>
                  </p:cNvSpPr>
                  <p:nvPr/>
                </p:nvSpPr>
                <p:spPr bwMode="auto">
                  <a:xfrm>
                    <a:off x="4821" y="1955"/>
                    <a:ext cx="37" cy="203"/>
                  </a:xfrm>
                  <a:custGeom>
                    <a:avLst/>
                    <a:gdLst>
                      <a:gd name="T0" fmla="*/ 0 w 288"/>
                      <a:gd name="T1" fmla="*/ 0 h 864"/>
                      <a:gd name="T2" fmla="*/ 0 w 288"/>
                      <a:gd name="T3" fmla="*/ 0 h 864"/>
                      <a:gd name="T4" fmla="*/ 0 w 288"/>
                      <a:gd name="T5" fmla="*/ 0 h 864"/>
                      <a:gd name="T6" fmla="*/ 0 60000 65536"/>
                      <a:gd name="T7" fmla="*/ 0 60000 65536"/>
                      <a:gd name="T8" fmla="*/ 0 60000 65536"/>
                      <a:gd name="T9" fmla="*/ 0 w 288"/>
                      <a:gd name="T10" fmla="*/ 0 h 864"/>
                      <a:gd name="T11" fmla="*/ 288 w 288"/>
                      <a:gd name="T12" fmla="*/ 864 h 864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288" h="864">
                        <a:moveTo>
                          <a:pt x="0" y="0"/>
                        </a:moveTo>
                        <a:cubicBezTo>
                          <a:pt x="144" y="144"/>
                          <a:pt x="288" y="288"/>
                          <a:pt x="288" y="432"/>
                        </a:cubicBezTo>
                        <a:cubicBezTo>
                          <a:pt x="288" y="576"/>
                          <a:pt x="48" y="792"/>
                          <a:pt x="0" y="864"/>
                        </a:cubicBezTo>
                      </a:path>
                    </a:pathLst>
                  </a:custGeom>
                  <a:noFill/>
                  <a:ln w="2540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01" name="Line 48"/>
                  <p:cNvSpPr>
                    <a:spLocks noChangeShapeType="1"/>
                  </p:cNvSpPr>
                  <p:nvPr/>
                </p:nvSpPr>
                <p:spPr bwMode="auto">
                  <a:xfrm>
                    <a:off x="4821" y="1955"/>
                    <a:ext cx="91" cy="0"/>
                  </a:xfrm>
                  <a:prstGeom prst="line">
                    <a:avLst/>
                  </a:prstGeom>
                  <a:noFill/>
                  <a:ln w="2540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02" name="Line 49"/>
                  <p:cNvSpPr>
                    <a:spLocks noChangeShapeType="1"/>
                  </p:cNvSpPr>
                  <p:nvPr/>
                </p:nvSpPr>
                <p:spPr bwMode="auto">
                  <a:xfrm>
                    <a:off x="4821" y="2158"/>
                    <a:ext cx="91" cy="0"/>
                  </a:xfrm>
                  <a:prstGeom prst="line">
                    <a:avLst/>
                  </a:prstGeom>
                  <a:noFill/>
                  <a:ln w="2540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03" name="Freeform 50"/>
                  <p:cNvSpPr>
                    <a:spLocks/>
                  </p:cNvSpPr>
                  <p:nvPr/>
                </p:nvSpPr>
                <p:spPr bwMode="auto">
                  <a:xfrm>
                    <a:off x="4912" y="1955"/>
                    <a:ext cx="164" cy="111"/>
                  </a:xfrm>
                  <a:custGeom>
                    <a:avLst/>
                    <a:gdLst>
                      <a:gd name="T0" fmla="*/ 0 w 576"/>
                      <a:gd name="T1" fmla="*/ 0 h 432"/>
                      <a:gd name="T2" fmla="*/ 0 w 576"/>
                      <a:gd name="T3" fmla="*/ 0 h 432"/>
                      <a:gd name="T4" fmla="*/ 0 w 576"/>
                      <a:gd name="T5" fmla="*/ 0 h 432"/>
                      <a:gd name="T6" fmla="*/ 0 60000 65536"/>
                      <a:gd name="T7" fmla="*/ 0 60000 65536"/>
                      <a:gd name="T8" fmla="*/ 0 60000 65536"/>
                      <a:gd name="T9" fmla="*/ 0 w 576"/>
                      <a:gd name="T10" fmla="*/ 0 h 432"/>
                      <a:gd name="T11" fmla="*/ 576 w 576"/>
                      <a:gd name="T12" fmla="*/ 432 h 432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576" h="432">
                        <a:moveTo>
                          <a:pt x="0" y="0"/>
                        </a:moveTo>
                        <a:cubicBezTo>
                          <a:pt x="168" y="36"/>
                          <a:pt x="336" y="72"/>
                          <a:pt x="432" y="144"/>
                        </a:cubicBezTo>
                        <a:cubicBezTo>
                          <a:pt x="528" y="216"/>
                          <a:pt x="552" y="324"/>
                          <a:pt x="576" y="432"/>
                        </a:cubicBezTo>
                      </a:path>
                    </a:pathLst>
                  </a:custGeom>
                  <a:noFill/>
                  <a:ln w="2540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04" name="Freeform 51"/>
                  <p:cNvSpPr>
                    <a:spLocks/>
                  </p:cNvSpPr>
                  <p:nvPr/>
                </p:nvSpPr>
                <p:spPr bwMode="auto">
                  <a:xfrm flipV="1">
                    <a:off x="4912" y="2047"/>
                    <a:ext cx="164" cy="111"/>
                  </a:xfrm>
                  <a:custGeom>
                    <a:avLst/>
                    <a:gdLst>
                      <a:gd name="T0" fmla="*/ 0 w 576"/>
                      <a:gd name="T1" fmla="*/ 0 h 432"/>
                      <a:gd name="T2" fmla="*/ 0 w 576"/>
                      <a:gd name="T3" fmla="*/ 0 h 432"/>
                      <a:gd name="T4" fmla="*/ 0 w 576"/>
                      <a:gd name="T5" fmla="*/ 0 h 432"/>
                      <a:gd name="T6" fmla="*/ 0 60000 65536"/>
                      <a:gd name="T7" fmla="*/ 0 60000 65536"/>
                      <a:gd name="T8" fmla="*/ 0 60000 65536"/>
                      <a:gd name="T9" fmla="*/ 0 w 576"/>
                      <a:gd name="T10" fmla="*/ 0 h 432"/>
                      <a:gd name="T11" fmla="*/ 576 w 576"/>
                      <a:gd name="T12" fmla="*/ 432 h 432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576" h="432">
                        <a:moveTo>
                          <a:pt x="0" y="0"/>
                        </a:moveTo>
                        <a:cubicBezTo>
                          <a:pt x="168" y="36"/>
                          <a:pt x="336" y="72"/>
                          <a:pt x="432" y="144"/>
                        </a:cubicBezTo>
                        <a:cubicBezTo>
                          <a:pt x="528" y="216"/>
                          <a:pt x="552" y="324"/>
                          <a:pt x="576" y="432"/>
                        </a:cubicBezTo>
                      </a:path>
                    </a:pathLst>
                  </a:custGeom>
                  <a:noFill/>
                  <a:ln w="2540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sp>
              <p:nvSpPr>
                <p:cNvPr id="197" name="Oval 52"/>
                <p:cNvSpPr>
                  <a:spLocks noChangeArrowheads="1"/>
                </p:cNvSpPr>
                <p:nvPr/>
              </p:nvSpPr>
              <p:spPr bwMode="auto">
                <a:xfrm>
                  <a:off x="4775" y="1955"/>
                  <a:ext cx="47" cy="50"/>
                </a:xfrm>
                <a:prstGeom prst="ellips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98" name="Oval 53"/>
                <p:cNvSpPr>
                  <a:spLocks noChangeArrowheads="1"/>
                </p:cNvSpPr>
                <p:nvPr/>
              </p:nvSpPr>
              <p:spPr bwMode="auto">
                <a:xfrm>
                  <a:off x="4775" y="2099"/>
                  <a:ext cx="47" cy="50"/>
                </a:xfrm>
                <a:prstGeom prst="ellips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99" name="Oval 54"/>
                <p:cNvSpPr>
                  <a:spLocks noChangeArrowheads="1"/>
                </p:cNvSpPr>
                <p:nvPr/>
              </p:nvSpPr>
              <p:spPr bwMode="auto">
                <a:xfrm>
                  <a:off x="4801" y="2024"/>
                  <a:ext cx="47" cy="50"/>
                </a:xfrm>
                <a:prstGeom prst="ellips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165" name="Group 55"/>
              <p:cNvGrpSpPr>
                <a:grpSpLocks/>
              </p:cNvGrpSpPr>
              <p:nvPr/>
            </p:nvGrpSpPr>
            <p:grpSpPr bwMode="auto">
              <a:xfrm>
                <a:off x="4614" y="2304"/>
                <a:ext cx="301" cy="203"/>
                <a:chOff x="4775" y="1955"/>
                <a:chExt cx="301" cy="203"/>
              </a:xfrm>
            </p:grpSpPr>
            <p:grpSp>
              <p:nvGrpSpPr>
                <p:cNvPr id="187" name="Group 56"/>
                <p:cNvGrpSpPr>
                  <a:grpSpLocks/>
                </p:cNvGrpSpPr>
                <p:nvPr/>
              </p:nvGrpSpPr>
              <p:grpSpPr bwMode="auto">
                <a:xfrm>
                  <a:off x="4821" y="1955"/>
                  <a:ext cx="255" cy="203"/>
                  <a:chOff x="4821" y="1955"/>
                  <a:chExt cx="255" cy="203"/>
                </a:xfrm>
              </p:grpSpPr>
              <p:sp>
                <p:nvSpPr>
                  <p:cNvPr id="191" name="Freeform 57"/>
                  <p:cNvSpPr>
                    <a:spLocks/>
                  </p:cNvSpPr>
                  <p:nvPr/>
                </p:nvSpPr>
                <p:spPr bwMode="auto">
                  <a:xfrm>
                    <a:off x="4821" y="1955"/>
                    <a:ext cx="37" cy="203"/>
                  </a:xfrm>
                  <a:custGeom>
                    <a:avLst/>
                    <a:gdLst>
                      <a:gd name="T0" fmla="*/ 0 w 288"/>
                      <a:gd name="T1" fmla="*/ 0 h 864"/>
                      <a:gd name="T2" fmla="*/ 0 w 288"/>
                      <a:gd name="T3" fmla="*/ 0 h 864"/>
                      <a:gd name="T4" fmla="*/ 0 w 288"/>
                      <a:gd name="T5" fmla="*/ 0 h 864"/>
                      <a:gd name="T6" fmla="*/ 0 60000 65536"/>
                      <a:gd name="T7" fmla="*/ 0 60000 65536"/>
                      <a:gd name="T8" fmla="*/ 0 60000 65536"/>
                      <a:gd name="T9" fmla="*/ 0 w 288"/>
                      <a:gd name="T10" fmla="*/ 0 h 864"/>
                      <a:gd name="T11" fmla="*/ 288 w 288"/>
                      <a:gd name="T12" fmla="*/ 864 h 864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288" h="864">
                        <a:moveTo>
                          <a:pt x="0" y="0"/>
                        </a:moveTo>
                        <a:cubicBezTo>
                          <a:pt x="144" y="144"/>
                          <a:pt x="288" y="288"/>
                          <a:pt x="288" y="432"/>
                        </a:cubicBezTo>
                        <a:cubicBezTo>
                          <a:pt x="288" y="576"/>
                          <a:pt x="48" y="792"/>
                          <a:pt x="0" y="864"/>
                        </a:cubicBezTo>
                      </a:path>
                    </a:pathLst>
                  </a:custGeom>
                  <a:noFill/>
                  <a:ln w="2540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92" name="Line 58"/>
                  <p:cNvSpPr>
                    <a:spLocks noChangeShapeType="1"/>
                  </p:cNvSpPr>
                  <p:nvPr/>
                </p:nvSpPr>
                <p:spPr bwMode="auto">
                  <a:xfrm>
                    <a:off x="4821" y="1955"/>
                    <a:ext cx="91" cy="0"/>
                  </a:xfrm>
                  <a:prstGeom prst="line">
                    <a:avLst/>
                  </a:prstGeom>
                  <a:noFill/>
                  <a:ln w="2540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93" name="Line 59"/>
                  <p:cNvSpPr>
                    <a:spLocks noChangeShapeType="1"/>
                  </p:cNvSpPr>
                  <p:nvPr/>
                </p:nvSpPr>
                <p:spPr bwMode="auto">
                  <a:xfrm>
                    <a:off x="4821" y="2158"/>
                    <a:ext cx="91" cy="0"/>
                  </a:xfrm>
                  <a:prstGeom prst="line">
                    <a:avLst/>
                  </a:prstGeom>
                  <a:noFill/>
                  <a:ln w="2540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94" name="Freeform 60"/>
                  <p:cNvSpPr>
                    <a:spLocks/>
                  </p:cNvSpPr>
                  <p:nvPr/>
                </p:nvSpPr>
                <p:spPr bwMode="auto">
                  <a:xfrm>
                    <a:off x="4912" y="1955"/>
                    <a:ext cx="164" cy="111"/>
                  </a:xfrm>
                  <a:custGeom>
                    <a:avLst/>
                    <a:gdLst>
                      <a:gd name="T0" fmla="*/ 0 w 576"/>
                      <a:gd name="T1" fmla="*/ 0 h 432"/>
                      <a:gd name="T2" fmla="*/ 0 w 576"/>
                      <a:gd name="T3" fmla="*/ 0 h 432"/>
                      <a:gd name="T4" fmla="*/ 0 w 576"/>
                      <a:gd name="T5" fmla="*/ 0 h 432"/>
                      <a:gd name="T6" fmla="*/ 0 60000 65536"/>
                      <a:gd name="T7" fmla="*/ 0 60000 65536"/>
                      <a:gd name="T8" fmla="*/ 0 60000 65536"/>
                      <a:gd name="T9" fmla="*/ 0 w 576"/>
                      <a:gd name="T10" fmla="*/ 0 h 432"/>
                      <a:gd name="T11" fmla="*/ 576 w 576"/>
                      <a:gd name="T12" fmla="*/ 432 h 432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576" h="432">
                        <a:moveTo>
                          <a:pt x="0" y="0"/>
                        </a:moveTo>
                        <a:cubicBezTo>
                          <a:pt x="168" y="36"/>
                          <a:pt x="336" y="72"/>
                          <a:pt x="432" y="144"/>
                        </a:cubicBezTo>
                        <a:cubicBezTo>
                          <a:pt x="528" y="216"/>
                          <a:pt x="552" y="324"/>
                          <a:pt x="576" y="432"/>
                        </a:cubicBezTo>
                      </a:path>
                    </a:pathLst>
                  </a:custGeom>
                  <a:noFill/>
                  <a:ln w="2540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95" name="Freeform 61"/>
                  <p:cNvSpPr>
                    <a:spLocks/>
                  </p:cNvSpPr>
                  <p:nvPr/>
                </p:nvSpPr>
                <p:spPr bwMode="auto">
                  <a:xfrm flipV="1">
                    <a:off x="4912" y="2047"/>
                    <a:ext cx="164" cy="111"/>
                  </a:xfrm>
                  <a:custGeom>
                    <a:avLst/>
                    <a:gdLst>
                      <a:gd name="T0" fmla="*/ 0 w 576"/>
                      <a:gd name="T1" fmla="*/ 0 h 432"/>
                      <a:gd name="T2" fmla="*/ 0 w 576"/>
                      <a:gd name="T3" fmla="*/ 0 h 432"/>
                      <a:gd name="T4" fmla="*/ 0 w 576"/>
                      <a:gd name="T5" fmla="*/ 0 h 432"/>
                      <a:gd name="T6" fmla="*/ 0 60000 65536"/>
                      <a:gd name="T7" fmla="*/ 0 60000 65536"/>
                      <a:gd name="T8" fmla="*/ 0 60000 65536"/>
                      <a:gd name="T9" fmla="*/ 0 w 576"/>
                      <a:gd name="T10" fmla="*/ 0 h 432"/>
                      <a:gd name="T11" fmla="*/ 576 w 576"/>
                      <a:gd name="T12" fmla="*/ 432 h 432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576" h="432">
                        <a:moveTo>
                          <a:pt x="0" y="0"/>
                        </a:moveTo>
                        <a:cubicBezTo>
                          <a:pt x="168" y="36"/>
                          <a:pt x="336" y="72"/>
                          <a:pt x="432" y="144"/>
                        </a:cubicBezTo>
                        <a:cubicBezTo>
                          <a:pt x="528" y="216"/>
                          <a:pt x="552" y="324"/>
                          <a:pt x="576" y="432"/>
                        </a:cubicBezTo>
                      </a:path>
                    </a:pathLst>
                  </a:custGeom>
                  <a:noFill/>
                  <a:ln w="2540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sp>
              <p:nvSpPr>
                <p:cNvPr id="188" name="Oval 62"/>
                <p:cNvSpPr>
                  <a:spLocks noChangeArrowheads="1"/>
                </p:cNvSpPr>
                <p:nvPr/>
              </p:nvSpPr>
              <p:spPr bwMode="auto">
                <a:xfrm>
                  <a:off x="4775" y="1955"/>
                  <a:ext cx="47" cy="50"/>
                </a:xfrm>
                <a:prstGeom prst="ellips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89" name="Oval 63"/>
                <p:cNvSpPr>
                  <a:spLocks noChangeArrowheads="1"/>
                </p:cNvSpPr>
                <p:nvPr/>
              </p:nvSpPr>
              <p:spPr bwMode="auto">
                <a:xfrm>
                  <a:off x="4775" y="2099"/>
                  <a:ext cx="47" cy="50"/>
                </a:xfrm>
                <a:prstGeom prst="ellips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90" name="Oval 64"/>
                <p:cNvSpPr>
                  <a:spLocks noChangeArrowheads="1"/>
                </p:cNvSpPr>
                <p:nvPr/>
              </p:nvSpPr>
              <p:spPr bwMode="auto">
                <a:xfrm>
                  <a:off x="4801" y="2024"/>
                  <a:ext cx="47" cy="50"/>
                </a:xfrm>
                <a:prstGeom prst="ellips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166" name="Oval 65"/>
              <p:cNvSpPr>
                <a:spLocks noChangeArrowheads="1"/>
              </p:cNvSpPr>
              <p:nvPr/>
            </p:nvSpPr>
            <p:spPr bwMode="auto">
              <a:xfrm>
                <a:off x="4488" y="2046"/>
                <a:ext cx="48" cy="40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7" name="Oval 66"/>
              <p:cNvSpPr>
                <a:spLocks noChangeArrowheads="1"/>
              </p:cNvSpPr>
              <p:nvPr/>
            </p:nvSpPr>
            <p:spPr bwMode="auto">
              <a:xfrm>
                <a:off x="4488" y="2190"/>
                <a:ext cx="48" cy="40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8" name="Line 67"/>
              <p:cNvSpPr>
                <a:spLocks noChangeShapeType="1"/>
              </p:cNvSpPr>
              <p:nvPr/>
            </p:nvSpPr>
            <p:spPr bwMode="auto">
              <a:xfrm flipV="1">
                <a:off x="3942" y="1890"/>
                <a:ext cx="144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9" name="Line 68"/>
              <p:cNvSpPr>
                <a:spLocks noChangeShapeType="1"/>
              </p:cNvSpPr>
              <p:nvPr/>
            </p:nvSpPr>
            <p:spPr bwMode="auto">
              <a:xfrm rot="5400000">
                <a:off x="3951" y="2007"/>
                <a:ext cx="126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70" name="Line 69"/>
              <p:cNvSpPr>
                <a:spLocks noChangeShapeType="1"/>
              </p:cNvSpPr>
              <p:nvPr/>
            </p:nvSpPr>
            <p:spPr bwMode="auto">
              <a:xfrm>
                <a:off x="4014" y="2064"/>
                <a:ext cx="486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71" name="Line 70"/>
              <p:cNvSpPr>
                <a:spLocks noChangeShapeType="1"/>
              </p:cNvSpPr>
              <p:nvPr/>
            </p:nvSpPr>
            <p:spPr bwMode="auto">
              <a:xfrm rot="5400000">
                <a:off x="3951" y="2283"/>
                <a:ext cx="126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72" name="Line 71"/>
              <p:cNvSpPr>
                <a:spLocks noChangeShapeType="1"/>
              </p:cNvSpPr>
              <p:nvPr/>
            </p:nvSpPr>
            <p:spPr bwMode="auto">
              <a:xfrm>
                <a:off x="4014" y="2220"/>
                <a:ext cx="486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73" name="Line 72"/>
              <p:cNvSpPr>
                <a:spLocks noChangeShapeType="1"/>
              </p:cNvSpPr>
              <p:nvPr/>
            </p:nvSpPr>
            <p:spPr bwMode="auto">
              <a:xfrm>
                <a:off x="3882" y="2418"/>
                <a:ext cx="210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74" name="Line 73"/>
              <p:cNvSpPr>
                <a:spLocks noChangeShapeType="1"/>
              </p:cNvSpPr>
              <p:nvPr/>
            </p:nvSpPr>
            <p:spPr bwMode="auto">
              <a:xfrm rot="5400000">
                <a:off x="3520" y="2042"/>
                <a:ext cx="736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75" name="Line 74"/>
              <p:cNvSpPr>
                <a:spLocks noChangeShapeType="1"/>
              </p:cNvSpPr>
              <p:nvPr/>
            </p:nvSpPr>
            <p:spPr bwMode="auto">
              <a:xfrm rot="5400000">
                <a:off x="4395" y="1671"/>
                <a:ext cx="246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76" name="Line 75"/>
              <p:cNvSpPr>
                <a:spLocks noChangeShapeType="1"/>
              </p:cNvSpPr>
              <p:nvPr/>
            </p:nvSpPr>
            <p:spPr bwMode="auto">
              <a:xfrm>
                <a:off x="4511" y="1787"/>
                <a:ext cx="97" cy="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77" name="Oval 76"/>
              <p:cNvSpPr>
                <a:spLocks noChangeArrowheads="1"/>
              </p:cNvSpPr>
              <p:nvPr/>
            </p:nvSpPr>
            <p:spPr bwMode="auto">
              <a:xfrm>
                <a:off x="4494" y="1650"/>
                <a:ext cx="48" cy="40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78" name="Line 77"/>
              <p:cNvSpPr>
                <a:spLocks noChangeShapeType="1"/>
              </p:cNvSpPr>
              <p:nvPr/>
            </p:nvSpPr>
            <p:spPr bwMode="auto">
              <a:xfrm rot="5400000">
                <a:off x="4413" y="2607"/>
                <a:ext cx="246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79" name="Line 78"/>
              <p:cNvSpPr>
                <a:spLocks noChangeShapeType="1"/>
              </p:cNvSpPr>
              <p:nvPr/>
            </p:nvSpPr>
            <p:spPr bwMode="auto">
              <a:xfrm>
                <a:off x="4529" y="2471"/>
                <a:ext cx="97" cy="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80" name="Oval 79"/>
              <p:cNvSpPr>
                <a:spLocks noChangeArrowheads="1"/>
              </p:cNvSpPr>
              <p:nvPr/>
            </p:nvSpPr>
            <p:spPr bwMode="auto">
              <a:xfrm>
                <a:off x="4512" y="2586"/>
                <a:ext cx="48" cy="40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181" name="Group 80"/>
              <p:cNvGrpSpPr>
                <a:grpSpLocks/>
              </p:cNvGrpSpPr>
              <p:nvPr/>
            </p:nvGrpSpPr>
            <p:grpSpPr bwMode="auto">
              <a:xfrm>
                <a:off x="4326" y="1392"/>
                <a:ext cx="384" cy="192"/>
                <a:chOff x="2784" y="2976"/>
                <a:chExt cx="384" cy="192"/>
              </a:xfrm>
            </p:grpSpPr>
            <p:sp>
              <p:nvSpPr>
                <p:cNvPr id="185" name="Text Box 81"/>
                <p:cNvSpPr txBox="1">
                  <a:spLocks noChangeArrowheads="1"/>
                </p:cNvSpPr>
                <p:nvPr/>
              </p:nvSpPr>
              <p:spPr bwMode="auto">
                <a:xfrm>
                  <a:off x="2784" y="2976"/>
                  <a:ext cx="384" cy="19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 eaLnBrk="0" hangingPunct="0">
                    <a:spcBef>
                      <a:spcPct val="50000"/>
                    </a:spcBef>
                  </a:pPr>
                  <a:r>
                    <a:rPr lang="en-GB" sz="1400" b="1" i="1"/>
                    <a:t>PRE</a:t>
                  </a:r>
                  <a:endParaRPr lang="en-GB" sz="1400" b="1"/>
                </a:p>
              </p:txBody>
            </p:sp>
            <p:sp>
              <p:nvSpPr>
                <p:cNvPr id="186" name="Line 82"/>
                <p:cNvSpPr>
                  <a:spLocks noChangeShapeType="1"/>
                </p:cNvSpPr>
                <p:nvPr/>
              </p:nvSpPr>
              <p:spPr bwMode="auto">
                <a:xfrm>
                  <a:off x="2865" y="3001"/>
                  <a:ext cx="210" cy="5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</p:grpSp>
          <p:grpSp>
            <p:nvGrpSpPr>
              <p:cNvPr id="182" name="Group 83"/>
              <p:cNvGrpSpPr>
                <a:grpSpLocks/>
              </p:cNvGrpSpPr>
              <p:nvPr/>
            </p:nvGrpSpPr>
            <p:grpSpPr bwMode="auto">
              <a:xfrm>
                <a:off x="4326" y="2736"/>
                <a:ext cx="384" cy="192"/>
                <a:chOff x="2784" y="3312"/>
                <a:chExt cx="384" cy="192"/>
              </a:xfrm>
            </p:grpSpPr>
            <p:sp>
              <p:nvSpPr>
                <p:cNvPr id="183" name="Text Box 84"/>
                <p:cNvSpPr txBox="1">
                  <a:spLocks noChangeArrowheads="1"/>
                </p:cNvSpPr>
                <p:nvPr/>
              </p:nvSpPr>
              <p:spPr bwMode="auto">
                <a:xfrm>
                  <a:off x="2784" y="3312"/>
                  <a:ext cx="384" cy="19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 eaLnBrk="0" hangingPunct="0">
                    <a:spcBef>
                      <a:spcPct val="50000"/>
                    </a:spcBef>
                  </a:pPr>
                  <a:r>
                    <a:rPr lang="en-GB" sz="1400" b="1" i="1"/>
                    <a:t>CLR</a:t>
                  </a:r>
                  <a:endParaRPr lang="en-GB" sz="1400" b="1"/>
                </a:p>
              </p:txBody>
            </p:sp>
            <p:sp>
              <p:nvSpPr>
                <p:cNvPr id="184" name="Line 85"/>
                <p:cNvSpPr>
                  <a:spLocks noChangeShapeType="1"/>
                </p:cNvSpPr>
                <p:nvPr/>
              </p:nvSpPr>
              <p:spPr bwMode="auto">
                <a:xfrm flipV="1">
                  <a:off x="2871" y="3333"/>
                  <a:ext cx="195" cy="4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grpSp>
          <p:nvGrpSpPr>
            <p:cNvPr id="11" name="Group 86"/>
            <p:cNvGrpSpPr>
              <a:grpSpLocks/>
            </p:cNvGrpSpPr>
            <p:nvPr/>
          </p:nvGrpSpPr>
          <p:grpSpPr bwMode="auto">
            <a:xfrm>
              <a:off x="1104" y="1296"/>
              <a:ext cx="1200" cy="1488"/>
              <a:chOff x="1296" y="1200"/>
              <a:chExt cx="1200" cy="1488"/>
            </a:xfrm>
          </p:grpSpPr>
          <p:sp>
            <p:nvSpPr>
              <p:cNvPr id="106" name="Rectangle 87"/>
              <p:cNvSpPr>
                <a:spLocks noChangeArrowheads="1"/>
              </p:cNvSpPr>
              <p:nvPr/>
            </p:nvSpPr>
            <p:spPr bwMode="auto">
              <a:xfrm>
                <a:off x="1536" y="1536"/>
                <a:ext cx="480" cy="768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7" name="Line 88"/>
              <p:cNvSpPr>
                <a:spLocks noChangeShapeType="1"/>
              </p:cNvSpPr>
              <p:nvPr/>
            </p:nvSpPr>
            <p:spPr bwMode="auto">
              <a:xfrm>
                <a:off x="1296" y="1680"/>
                <a:ext cx="240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8" name="Oval 89"/>
              <p:cNvSpPr>
                <a:spLocks noChangeArrowheads="1"/>
              </p:cNvSpPr>
              <p:nvPr/>
            </p:nvSpPr>
            <p:spPr bwMode="auto">
              <a:xfrm>
                <a:off x="2034" y="2089"/>
                <a:ext cx="48" cy="48"/>
              </a:xfrm>
              <a:prstGeom prst="ellips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9" name="Line 90"/>
              <p:cNvSpPr>
                <a:spLocks noChangeShapeType="1"/>
              </p:cNvSpPr>
              <p:nvPr/>
            </p:nvSpPr>
            <p:spPr bwMode="auto">
              <a:xfrm>
                <a:off x="2016" y="1728"/>
                <a:ext cx="222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0" name="Line 91"/>
              <p:cNvSpPr>
                <a:spLocks noChangeShapeType="1"/>
              </p:cNvSpPr>
              <p:nvPr/>
            </p:nvSpPr>
            <p:spPr bwMode="auto">
              <a:xfrm flipV="1">
                <a:off x="2088" y="2118"/>
                <a:ext cx="144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1" name="Text Box 92"/>
              <p:cNvSpPr txBox="1">
                <a:spLocks noChangeArrowheads="1"/>
              </p:cNvSpPr>
              <p:nvPr/>
            </p:nvSpPr>
            <p:spPr bwMode="auto">
              <a:xfrm>
                <a:off x="1536" y="1584"/>
                <a:ext cx="336" cy="67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eaLnBrk="0" hangingPunct="0">
                  <a:spcBef>
                    <a:spcPct val="50000"/>
                  </a:spcBef>
                </a:pPr>
                <a:r>
                  <a:rPr lang="en-US" sz="1600" b="1" i="1"/>
                  <a:t>J</a:t>
                </a:r>
              </a:p>
              <a:p>
                <a:pPr eaLnBrk="0" hangingPunct="0">
                  <a:spcBef>
                    <a:spcPct val="50000"/>
                  </a:spcBef>
                </a:pPr>
                <a:r>
                  <a:rPr lang="en-US" sz="1600" b="1" i="1"/>
                  <a:t> C</a:t>
                </a:r>
              </a:p>
              <a:p>
                <a:pPr eaLnBrk="0" hangingPunct="0">
                  <a:spcBef>
                    <a:spcPct val="50000"/>
                  </a:spcBef>
                </a:pPr>
                <a:r>
                  <a:rPr lang="en-US" sz="1600" b="1" i="1"/>
                  <a:t>K</a:t>
                </a:r>
              </a:p>
            </p:txBody>
          </p:sp>
          <p:sp>
            <p:nvSpPr>
              <p:cNvPr id="112" name="Rectangle 93"/>
              <p:cNvSpPr>
                <a:spLocks noChangeArrowheads="1"/>
              </p:cNvSpPr>
              <p:nvPr/>
            </p:nvSpPr>
            <p:spPr bwMode="auto">
              <a:xfrm>
                <a:off x="2208" y="1632"/>
                <a:ext cx="288" cy="61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eaLnBrk="0" hangingPunct="0">
                  <a:spcBef>
                    <a:spcPct val="30000"/>
                  </a:spcBef>
                </a:pPr>
                <a:r>
                  <a:rPr lang="en-US" sz="1600" b="1" i="1"/>
                  <a:t>Q</a:t>
                </a:r>
              </a:p>
              <a:p>
                <a:pPr eaLnBrk="0" hangingPunct="0">
                  <a:spcBef>
                    <a:spcPct val="30000"/>
                  </a:spcBef>
                </a:pPr>
                <a:endParaRPr lang="en-US" sz="1600" b="1" i="1"/>
              </a:p>
              <a:p>
                <a:pPr eaLnBrk="0" hangingPunct="0">
                  <a:spcBef>
                    <a:spcPct val="30000"/>
                  </a:spcBef>
                </a:pPr>
                <a:r>
                  <a:rPr lang="en-US" sz="1600" b="1" i="1"/>
                  <a:t>Q'</a:t>
                </a:r>
              </a:p>
            </p:txBody>
          </p:sp>
          <p:sp>
            <p:nvSpPr>
              <p:cNvPr id="113" name="Line 94"/>
              <p:cNvSpPr>
                <a:spLocks noChangeShapeType="1"/>
              </p:cNvSpPr>
              <p:nvPr/>
            </p:nvSpPr>
            <p:spPr bwMode="auto">
              <a:xfrm>
                <a:off x="1296" y="1920"/>
                <a:ext cx="240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4" name="Line 95"/>
              <p:cNvSpPr>
                <a:spLocks noChangeShapeType="1"/>
              </p:cNvSpPr>
              <p:nvPr/>
            </p:nvSpPr>
            <p:spPr bwMode="auto">
              <a:xfrm>
                <a:off x="1296" y="2160"/>
                <a:ext cx="240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5" name="AutoShape 96"/>
              <p:cNvSpPr>
                <a:spLocks noChangeArrowheads="1"/>
              </p:cNvSpPr>
              <p:nvPr/>
            </p:nvSpPr>
            <p:spPr bwMode="auto">
              <a:xfrm rot="5400000">
                <a:off x="1536" y="1872"/>
                <a:ext cx="72" cy="72"/>
              </a:xfrm>
              <a:prstGeom prst="triangle">
                <a:avLst>
                  <a:gd name="adj" fmla="val 50000"/>
                </a:avLst>
              </a:prstGeom>
              <a:noFill/>
              <a:ln w="1905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116" name="Group 97"/>
              <p:cNvGrpSpPr>
                <a:grpSpLocks/>
              </p:cNvGrpSpPr>
              <p:nvPr/>
            </p:nvGrpSpPr>
            <p:grpSpPr bwMode="auto">
              <a:xfrm>
                <a:off x="1584" y="1200"/>
                <a:ext cx="384" cy="192"/>
                <a:chOff x="1920" y="1392"/>
                <a:chExt cx="384" cy="192"/>
              </a:xfrm>
            </p:grpSpPr>
            <p:sp>
              <p:nvSpPr>
                <p:cNvPr id="124" name="Text Box 98"/>
                <p:cNvSpPr txBox="1">
                  <a:spLocks noChangeArrowheads="1"/>
                </p:cNvSpPr>
                <p:nvPr/>
              </p:nvSpPr>
              <p:spPr bwMode="auto">
                <a:xfrm>
                  <a:off x="1920" y="1392"/>
                  <a:ext cx="384" cy="19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 eaLnBrk="0" hangingPunct="0">
                    <a:spcBef>
                      <a:spcPct val="50000"/>
                    </a:spcBef>
                  </a:pPr>
                  <a:r>
                    <a:rPr lang="en-GB" sz="1400" b="1" i="1"/>
                    <a:t>PRE</a:t>
                  </a:r>
                  <a:endParaRPr lang="en-GB" sz="1400" b="1"/>
                </a:p>
              </p:txBody>
            </p:sp>
            <p:sp>
              <p:nvSpPr>
                <p:cNvPr id="125" name="Line 99"/>
                <p:cNvSpPr>
                  <a:spLocks noChangeShapeType="1"/>
                </p:cNvSpPr>
                <p:nvPr/>
              </p:nvSpPr>
              <p:spPr bwMode="auto">
                <a:xfrm>
                  <a:off x="2001" y="1417"/>
                  <a:ext cx="218" cy="2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117" name="Group 100"/>
              <p:cNvGrpSpPr>
                <a:grpSpLocks/>
              </p:cNvGrpSpPr>
              <p:nvPr/>
            </p:nvGrpSpPr>
            <p:grpSpPr bwMode="auto">
              <a:xfrm>
                <a:off x="1584" y="2496"/>
                <a:ext cx="384" cy="192"/>
                <a:chOff x="1920" y="1728"/>
                <a:chExt cx="384" cy="192"/>
              </a:xfrm>
            </p:grpSpPr>
            <p:sp>
              <p:nvSpPr>
                <p:cNvPr id="122" name="Text Box 101"/>
                <p:cNvSpPr txBox="1">
                  <a:spLocks noChangeArrowheads="1"/>
                </p:cNvSpPr>
                <p:nvPr/>
              </p:nvSpPr>
              <p:spPr bwMode="auto">
                <a:xfrm>
                  <a:off x="1920" y="1728"/>
                  <a:ext cx="384" cy="19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 eaLnBrk="0" hangingPunct="0">
                    <a:spcBef>
                      <a:spcPct val="50000"/>
                    </a:spcBef>
                  </a:pPr>
                  <a:r>
                    <a:rPr lang="en-GB" sz="1400" b="1" i="1"/>
                    <a:t>CLR</a:t>
                  </a:r>
                  <a:endParaRPr lang="en-GB" sz="1400" b="1"/>
                </a:p>
              </p:txBody>
            </p:sp>
            <p:sp>
              <p:nvSpPr>
                <p:cNvPr id="123" name="Line 102"/>
                <p:cNvSpPr>
                  <a:spLocks noChangeShapeType="1"/>
                </p:cNvSpPr>
                <p:nvPr/>
              </p:nvSpPr>
              <p:spPr bwMode="auto">
                <a:xfrm>
                  <a:off x="2007" y="1753"/>
                  <a:ext cx="203" cy="5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118" name="Line 103"/>
              <p:cNvSpPr>
                <a:spLocks noChangeShapeType="1"/>
              </p:cNvSpPr>
              <p:nvPr/>
            </p:nvSpPr>
            <p:spPr bwMode="auto">
              <a:xfrm rot="5400000">
                <a:off x="1719" y="2427"/>
                <a:ext cx="114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9" name="Oval 104"/>
              <p:cNvSpPr>
                <a:spLocks noChangeArrowheads="1"/>
              </p:cNvSpPr>
              <p:nvPr/>
            </p:nvSpPr>
            <p:spPr bwMode="auto">
              <a:xfrm>
                <a:off x="1752" y="1474"/>
                <a:ext cx="48" cy="48"/>
              </a:xfrm>
              <a:prstGeom prst="ellips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0" name="Oval 105"/>
              <p:cNvSpPr>
                <a:spLocks noChangeArrowheads="1"/>
              </p:cNvSpPr>
              <p:nvPr/>
            </p:nvSpPr>
            <p:spPr bwMode="auto">
              <a:xfrm>
                <a:off x="1752" y="2317"/>
                <a:ext cx="48" cy="48"/>
              </a:xfrm>
              <a:prstGeom prst="ellips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1" name="Line 106"/>
              <p:cNvSpPr>
                <a:spLocks noChangeShapeType="1"/>
              </p:cNvSpPr>
              <p:nvPr/>
            </p:nvSpPr>
            <p:spPr bwMode="auto">
              <a:xfrm rot="5400000">
                <a:off x="1719" y="1418"/>
                <a:ext cx="114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3" name="Line 107"/>
            <p:cNvSpPr>
              <a:spLocks noChangeShapeType="1"/>
            </p:cNvSpPr>
            <p:nvPr/>
          </p:nvSpPr>
          <p:spPr bwMode="auto">
            <a:xfrm>
              <a:off x="624" y="2832"/>
              <a:ext cx="48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4" name="Group 108"/>
            <p:cNvGrpSpPr>
              <a:grpSpLocks/>
            </p:cNvGrpSpPr>
            <p:nvPr/>
          </p:nvGrpSpPr>
          <p:grpSpPr bwMode="auto">
            <a:xfrm>
              <a:off x="720" y="2832"/>
              <a:ext cx="4176" cy="960"/>
              <a:chOff x="768" y="2928"/>
              <a:chExt cx="4176" cy="960"/>
            </a:xfrm>
          </p:grpSpPr>
          <p:grpSp>
            <p:nvGrpSpPr>
              <p:cNvPr id="15" name="Group 109"/>
              <p:cNvGrpSpPr>
                <a:grpSpLocks/>
              </p:cNvGrpSpPr>
              <p:nvPr/>
            </p:nvGrpSpPr>
            <p:grpSpPr bwMode="auto">
              <a:xfrm>
                <a:off x="1728" y="3168"/>
                <a:ext cx="384" cy="192"/>
                <a:chOff x="1920" y="1392"/>
                <a:chExt cx="384" cy="192"/>
              </a:xfrm>
            </p:grpSpPr>
            <p:sp>
              <p:nvSpPr>
                <p:cNvPr id="104" name="Text Box 110"/>
                <p:cNvSpPr txBox="1">
                  <a:spLocks noChangeArrowheads="1"/>
                </p:cNvSpPr>
                <p:nvPr/>
              </p:nvSpPr>
              <p:spPr bwMode="auto">
                <a:xfrm>
                  <a:off x="1920" y="1392"/>
                  <a:ext cx="384" cy="19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 eaLnBrk="0" hangingPunct="0">
                    <a:spcBef>
                      <a:spcPct val="50000"/>
                    </a:spcBef>
                  </a:pPr>
                  <a:r>
                    <a:rPr lang="en-GB" sz="1400" b="1" i="1"/>
                    <a:t>PRE</a:t>
                  </a:r>
                  <a:endParaRPr lang="en-GB" sz="1400" b="1"/>
                </a:p>
              </p:txBody>
            </p:sp>
            <p:sp>
              <p:nvSpPr>
                <p:cNvPr id="105" name="Line 111"/>
                <p:cNvSpPr>
                  <a:spLocks noChangeShapeType="1"/>
                </p:cNvSpPr>
                <p:nvPr/>
              </p:nvSpPr>
              <p:spPr bwMode="auto">
                <a:xfrm>
                  <a:off x="1959" y="1408"/>
                  <a:ext cx="274" cy="1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16" name="Group 112"/>
              <p:cNvGrpSpPr>
                <a:grpSpLocks/>
              </p:cNvGrpSpPr>
              <p:nvPr/>
            </p:nvGrpSpPr>
            <p:grpSpPr bwMode="auto">
              <a:xfrm>
                <a:off x="1728" y="3408"/>
                <a:ext cx="384" cy="192"/>
                <a:chOff x="1920" y="1728"/>
                <a:chExt cx="384" cy="192"/>
              </a:xfrm>
            </p:grpSpPr>
            <p:sp>
              <p:nvSpPr>
                <p:cNvPr id="102" name="Text Box 113"/>
                <p:cNvSpPr txBox="1">
                  <a:spLocks noChangeArrowheads="1"/>
                </p:cNvSpPr>
                <p:nvPr/>
              </p:nvSpPr>
              <p:spPr bwMode="auto">
                <a:xfrm>
                  <a:off x="1920" y="1728"/>
                  <a:ext cx="384" cy="19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 eaLnBrk="0" hangingPunct="0">
                    <a:spcBef>
                      <a:spcPct val="50000"/>
                    </a:spcBef>
                  </a:pPr>
                  <a:r>
                    <a:rPr lang="en-GB" sz="1400" b="1" i="1"/>
                    <a:t>CLR</a:t>
                  </a:r>
                  <a:endParaRPr lang="en-GB" sz="1400" b="1"/>
                </a:p>
              </p:txBody>
            </p:sp>
            <p:sp>
              <p:nvSpPr>
                <p:cNvPr id="103" name="Line 114"/>
                <p:cNvSpPr>
                  <a:spLocks noChangeShapeType="1"/>
                </p:cNvSpPr>
                <p:nvPr/>
              </p:nvSpPr>
              <p:spPr bwMode="auto">
                <a:xfrm>
                  <a:off x="1986" y="1742"/>
                  <a:ext cx="253" cy="3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17" name="Line 115"/>
              <p:cNvSpPr>
                <a:spLocks noChangeShapeType="1"/>
              </p:cNvSpPr>
              <p:nvPr/>
            </p:nvSpPr>
            <p:spPr bwMode="auto">
              <a:xfrm rot="5400000">
                <a:off x="2112" y="3456"/>
                <a:ext cx="288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prstDash val="dash"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8" name="Line 116"/>
              <p:cNvSpPr>
                <a:spLocks noChangeShapeType="1"/>
              </p:cNvSpPr>
              <p:nvPr/>
            </p:nvSpPr>
            <p:spPr bwMode="auto">
              <a:xfrm rot="5400000">
                <a:off x="2928" y="3360"/>
                <a:ext cx="480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prstDash val="dash"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9" name="Line 117"/>
              <p:cNvSpPr>
                <a:spLocks noChangeShapeType="1"/>
              </p:cNvSpPr>
              <p:nvPr/>
            </p:nvSpPr>
            <p:spPr bwMode="auto">
              <a:xfrm rot="5400000">
                <a:off x="3192" y="3336"/>
                <a:ext cx="528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prstDash val="dash"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" name="Line 118"/>
              <p:cNvSpPr>
                <a:spLocks noChangeShapeType="1"/>
              </p:cNvSpPr>
              <p:nvPr/>
            </p:nvSpPr>
            <p:spPr bwMode="auto">
              <a:xfrm rot="5400000">
                <a:off x="4176" y="3552"/>
                <a:ext cx="96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prstDash val="dash"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" name="Text Box 119"/>
              <p:cNvSpPr txBox="1">
                <a:spLocks noChangeArrowheads="1"/>
              </p:cNvSpPr>
              <p:nvPr/>
            </p:nvSpPr>
            <p:spPr bwMode="auto">
              <a:xfrm>
                <a:off x="1728" y="2928"/>
                <a:ext cx="384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eaLnBrk="0" hangingPunct="0">
                  <a:spcBef>
                    <a:spcPct val="50000"/>
                  </a:spcBef>
                </a:pPr>
                <a:r>
                  <a:rPr lang="en-GB" sz="1400" b="1" i="1"/>
                  <a:t>CLK</a:t>
                </a:r>
              </a:p>
            </p:txBody>
          </p:sp>
          <p:sp>
            <p:nvSpPr>
              <p:cNvPr id="22" name="Rectangle 120"/>
              <p:cNvSpPr>
                <a:spLocks noChangeArrowheads="1"/>
              </p:cNvSpPr>
              <p:nvPr/>
            </p:nvSpPr>
            <p:spPr bwMode="auto">
              <a:xfrm>
                <a:off x="1824" y="3600"/>
                <a:ext cx="240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eaLnBrk="0" hangingPunct="0">
                  <a:spcBef>
                    <a:spcPct val="30000"/>
                  </a:spcBef>
                </a:pPr>
                <a:r>
                  <a:rPr lang="en-US" sz="1400" b="1" i="1"/>
                  <a:t>Q</a:t>
                </a:r>
              </a:p>
            </p:txBody>
          </p:sp>
          <p:grpSp>
            <p:nvGrpSpPr>
              <p:cNvPr id="23" name="Group 121"/>
              <p:cNvGrpSpPr>
                <a:grpSpLocks/>
              </p:cNvGrpSpPr>
              <p:nvPr/>
            </p:nvGrpSpPr>
            <p:grpSpPr bwMode="auto">
              <a:xfrm>
                <a:off x="2160" y="2976"/>
                <a:ext cx="2736" cy="96"/>
                <a:chOff x="2928" y="3504"/>
                <a:chExt cx="2736" cy="96"/>
              </a:xfrm>
            </p:grpSpPr>
            <p:sp>
              <p:nvSpPr>
                <p:cNvPr id="65" name="Line 122"/>
                <p:cNvSpPr>
                  <a:spLocks noChangeShapeType="1"/>
                </p:cNvSpPr>
                <p:nvPr/>
              </p:nvSpPr>
              <p:spPr bwMode="auto">
                <a:xfrm>
                  <a:off x="2928" y="3600"/>
                  <a:ext cx="144" cy="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6" name="Line 123"/>
                <p:cNvSpPr>
                  <a:spLocks noChangeShapeType="1"/>
                </p:cNvSpPr>
                <p:nvPr/>
              </p:nvSpPr>
              <p:spPr bwMode="auto">
                <a:xfrm>
                  <a:off x="3072" y="3504"/>
                  <a:ext cx="144" cy="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7" name="Line 124"/>
                <p:cNvSpPr>
                  <a:spLocks noChangeShapeType="1"/>
                </p:cNvSpPr>
                <p:nvPr/>
              </p:nvSpPr>
              <p:spPr bwMode="auto">
                <a:xfrm rot="5400000">
                  <a:off x="3024" y="3552"/>
                  <a:ext cx="96" cy="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8" name="Line 125"/>
                <p:cNvSpPr>
                  <a:spLocks noChangeShapeType="1"/>
                </p:cNvSpPr>
                <p:nvPr/>
              </p:nvSpPr>
              <p:spPr bwMode="auto">
                <a:xfrm rot="5400000">
                  <a:off x="3168" y="3552"/>
                  <a:ext cx="96" cy="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9" name="Line 126"/>
                <p:cNvSpPr>
                  <a:spLocks noChangeShapeType="1"/>
                </p:cNvSpPr>
                <p:nvPr/>
              </p:nvSpPr>
              <p:spPr bwMode="auto">
                <a:xfrm>
                  <a:off x="3216" y="3600"/>
                  <a:ext cx="144" cy="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70" name="Line 127"/>
                <p:cNvSpPr>
                  <a:spLocks noChangeShapeType="1"/>
                </p:cNvSpPr>
                <p:nvPr/>
              </p:nvSpPr>
              <p:spPr bwMode="auto">
                <a:xfrm rot="5400000">
                  <a:off x="3312" y="3552"/>
                  <a:ext cx="96" cy="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71" name="Line 128"/>
                <p:cNvSpPr>
                  <a:spLocks noChangeShapeType="1"/>
                </p:cNvSpPr>
                <p:nvPr/>
              </p:nvSpPr>
              <p:spPr bwMode="auto">
                <a:xfrm rot="5400000">
                  <a:off x="3456" y="3552"/>
                  <a:ext cx="96" cy="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72" name="Line 129"/>
                <p:cNvSpPr>
                  <a:spLocks noChangeShapeType="1"/>
                </p:cNvSpPr>
                <p:nvPr/>
              </p:nvSpPr>
              <p:spPr bwMode="auto">
                <a:xfrm>
                  <a:off x="3360" y="3504"/>
                  <a:ext cx="144" cy="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73" name="Line 130"/>
                <p:cNvSpPr>
                  <a:spLocks noChangeShapeType="1"/>
                </p:cNvSpPr>
                <p:nvPr/>
              </p:nvSpPr>
              <p:spPr bwMode="auto">
                <a:xfrm>
                  <a:off x="3504" y="3600"/>
                  <a:ext cx="144" cy="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74" name="Line 131"/>
                <p:cNvSpPr>
                  <a:spLocks noChangeShapeType="1"/>
                </p:cNvSpPr>
                <p:nvPr/>
              </p:nvSpPr>
              <p:spPr bwMode="auto">
                <a:xfrm>
                  <a:off x="3648" y="3504"/>
                  <a:ext cx="144" cy="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75" name="Line 132"/>
                <p:cNvSpPr>
                  <a:spLocks noChangeShapeType="1"/>
                </p:cNvSpPr>
                <p:nvPr/>
              </p:nvSpPr>
              <p:spPr bwMode="auto">
                <a:xfrm rot="5400000">
                  <a:off x="3600" y="3552"/>
                  <a:ext cx="96" cy="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76" name="Line 133"/>
                <p:cNvSpPr>
                  <a:spLocks noChangeShapeType="1"/>
                </p:cNvSpPr>
                <p:nvPr/>
              </p:nvSpPr>
              <p:spPr bwMode="auto">
                <a:xfrm rot="5400000">
                  <a:off x="3744" y="3552"/>
                  <a:ext cx="96" cy="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77" name="Line 134"/>
                <p:cNvSpPr>
                  <a:spLocks noChangeShapeType="1"/>
                </p:cNvSpPr>
                <p:nvPr/>
              </p:nvSpPr>
              <p:spPr bwMode="auto">
                <a:xfrm>
                  <a:off x="3792" y="3600"/>
                  <a:ext cx="144" cy="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78" name="Line 135"/>
                <p:cNvSpPr>
                  <a:spLocks noChangeShapeType="1"/>
                </p:cNvSpPr>
                <p:nvPr/>
              </p:nvSpPr>
              <p:spPr bwMode="auto">
                <a:xfrm rot="5400000">
                  <a:off x="3888" y="3552"/>
                  <a:ext cx="96" cy="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79" name="Line 136"/>
                <p:cNvSpPr>
                  <a:spLocks noChangeShapeType="1"/>
                </p:cNvSpPr>
                <p:nvPr/>
              </p:nvSpPr>
              <p:spPr bwMode="auto">
                <a:xfrm rot="5400000">
                  <a:off x="4032" y="3552"/>
                  <a:ext cx="96" cy="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80" name="Line 137"/>
                <p:cNvSpPr>
                  <a:spLocks noChangeShapeType="1"/>
                </p:cNvSpPr>
                <p:nvPr/>
              </p:nvSpPr>
              <p:spPr bwMode="auto">
                <a:xfrm>
                  <a:off x="3936" y="3504"/>
                  <a:ext cx="144" cy="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81" name="Line 138"/>
                <p:cNvSpPr>
                  <a:spLocks noChangeShapeType="1"/>
                </p:cNvSpPr>
                <p:nvPr/>
              </p:nvSpPr>
              <p:spPr bwMode="auto">
                <a:xfrm>
                  <a:off x="4080" y="3600"/>
                  <a:ext cx="144" cy="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82" name="Line 139"/>
                <p:cNvSpPr>
                  <a:spLocks noChangeShapeType="1"/>
                </p:cNvSpPr>
                <p:nvPr/>
              </p:nvSpPr>
              <p:spPr bwMode="auto">
                <a:xfrm>
                  <a:off x="4224" y="3504"/>
                  <a:ext cx="144" cy="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83" name="Line 140"/>
                <p:cNvSpPr>
                  <a:spLocks noChangeShapeType="1"/>
                </p:cNvSpPr>
                <p:nvPr/>
              </p:nvSpPr>
              <p:spPr bwMode="auto">
                <a:xfrm rot="5400000">
                  <a:off x="4176" y="3552"/>
                  <a:ext cx="96" cy="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84" name="Line 141"/>
                <p:cNvSpPr>
                  <a:spLocks noChangeShapeType="1"/>
                </p:cNvSpPr>
                <p:nvPr/>
              </p:nvSpPr>
              <p:spPr bwMode="auto">
                <a:xfrm rot="5400000">
                  <a:off x="4320" y="3552"/>
                  <a:ext cx="96" cy="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85" name="Line 142"/>
                <p:cNvSpPr>
                  <a:spLocks noChangeShapeType="1"/>
                </p:cNvSpPr>
                <p:nvPr/>
              </p:nvSpPr>
              <p:spPr bwMode="auto">
                <a:xfrm>
                  <a:off x="4368" y="3600"/>
                  <a:ext cx="144" cy="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86" name="Line 143"/>
                <p:cNvSpPr>
                  <a:spLocks noChangeShapeType="1"/>
                </p:cNvSpPr>
                <p:nvPr/>
              </p:nvSpPr>
              <p:spPr bwMode="auto">
                <a:xfrm rot="5400000">
                  <a:off x="4464" y="3552"/>
                  <a:ext cx="96" cy="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87" name="Line 144"/>
                <p:cNvSpPr>
                  <a:spLocks noChangeShapeType="1"/>
                </p:cNvSpPr>
                <p:nvPr/>
              </p:nvSpPr>
              <p:spPr bwMode="auto">
                <a:xfrm rot="5400000">
                  <a:off x="4608" y="3552"/>
                  <a:ext cx="96" cy="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88" name="Line 145"/>
                <p:cNvSpPr>
                  <a:spLocks noChangeShapeType="1"/>
                </p:cNvSpPr>
                <p:nvPr/>
              </p:nvSpPr>
              <p:spPr bwMode="auto">
                <a:xfrm>
                  <a:off x="4512" y="3504"/>
                  <a:ext cx="144" cy="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89" name="Line 146"/>
                <p:cNvSpPr>
                  <a:spLocks noChangeShapeType="1"/>
                </p:cNvSpPr>
                <p:nvPr/>
              </p:nvSpPr>
              <p:spPr bwMode="auto">
                <a:xfrm>
                  <a:off x="4656" y="3600"/>
                  <a:ext cx="144" cy="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0" name="Line 147"/>
                <p:cNvSpPr>
                  <a:spLocks noChangeShapeType="1"/>
                </p:cNvSpPr>
                <p:nvPr/>
              </p:nvSpPr>
              <p:spPr bwMode="auto">
                <a:xfrm>
                  <a:off x="4800" y="3504"/>
                  <a:ext cx="144" cy="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1" name="Line 148"/>
                <p:cNvSpPr>
                  <a:spLocks noChangeShapeType="1"/>
                </p:cNvSpPr>
                <p:nvPr/>
              </p:nvSpPr>
              <p:spPr bwMode="auto">
                <a:xfrm rot="5400000">
                  <a:off x="4752" y="3552"/>
                  <a:ext cx="96" cy="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2" name="Line 149"/>
                <p:cNvSpPr>
                  <a:spLocks noChangeShapeType="1"/>
                </p:cNvSpPr>
                <p:nvPr/>
              </p:nvSpPr>
              <p:spPr bwMode="auto">
                <a:xfrm rot="5400000">
                  <a:off x="4896" y="3552"/>
                  <a:ext cx="96" cy="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3" name="Line 150"/>
                <p:cNvSpPr>
                  <a:spLocks noChangeShapeType="1"/>
                </p:cNvSpPr>
                <p:nvPr/>
              </p:nvSpPr>
              <p:spPr bwMode="auto">
                <a:xfrm>
                  <a:off x="4944" y="3600"/>
                  <a:ext cx="144" cy="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4" name="Line 151"/>
                <p:cNvSpPr>
                  <a:spLocks noChangeShapeType="1"/>
                </p:cNvSpPr>
                <p:nvPr/>
              </p:nvSpPr>
              <p:spPr bwMode="auto">
                <a:xfrm rot="5400000">
                  <a:off x="5040" y="3552"/>
                  <a:ext cx="96" cy="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5" name="Line 152"/>
                <p:cNvSpPr>
                  <a:spLocks noChangeShapeType="1"/>
                </p:cNvSpPr>
                <p:nvPr/>
              </p:nvSpPr>
              <p:spPr bwMode="auto">
                <a:xfrm rot="5400000">
                  <a:off x="5184" y="3552"/>
                  <a:ext cx="96" cy="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6" name="Line 153"/>
                <p:cNvSpPr>
                  <a:spLocks noChangeShapeType="1"/>
                </p:cNvSpPr>
                <p:nvPr/>
              </p:nvSpPr>
              <p:spPr bwMode="auto">
                <a:xfrm>
                  <a:off x="5088" y="3504"/>
                  <a:ext cx="144" cy="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7" name="Line 154"/>
                <p:cNvSpPr>
                  <a:spLocks noChangeShapeType="1"/>
                </p:cNvSpPr>
                <p:nvPr/>
              </p:nvSpPr>
              <p:spPr bwMode="auto">
                <a:xfrm>
                  <a:off x="5232" y="3600"/>
                  <a:ext cx="144" cy="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8" name="Line 155"/>
                <p:cNvSpPr>
                  <a:spLocks noChangeShapeType="1"/>
                </p:cNvSpPr>
                <p:nvPr/>
              </p:nvSpPr>
              <p:spPr bwMode="auto">
                <a:xfrm rot="5400000">
                  <a:off x="5328" y="3552"/>
                  <a:ext cx="96" cy="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9" name="Line 156"/>
                <p:cNvSpPr>
                  <a:spLocks noChangeShapeType="1"/>
                </p:cNvSpPr>
                <p:nvPr/>
              </p:nvSpPr>
              <p:spPr bwMode="auto">
                <a:xfrm rot="5400000">
                  <a:off x="5472" y="3552"/>
                  <a:ext cx="96" cy="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0" name="Line 157"/>
                <p:cNvSpPr>
                  <a:spLocks noChangeShapeType="1"/>
                </p:cNvSpPr>
                <p:nvPr/>
              </p:nvSpPr>
              <p:spPr bwMode="auto">
                <a:xfrm>
                  <a:off x="5376" y="3504"/>
                  <a:ext cx="144" cy="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1" name="Line 158"/>
                <p:cNvSpPr>
                  <a:spLocks noChangeShapeType="1"/>
                </p:cNvSpPr>
                <p:nvPr/>
              </p:nvSpPr>
              <p:spPr bwMode="auto">
                <a:xfrm>
                  <a:off x="5520" y="3600"/>
                  <a:ext cx="144" cy="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24" name="Group 159"/>
              <p:cNvGrpSpPr>
                <a:grpSpLocks/>
              </p:cNvGrpSpPr>
              <p:nvPr/>
            </p:nvGrpSpPr>
            <p:grpSpPr bwMode="auto">
              <a:xfrm>
                <a:off x="2160" y="3216"/>
                <a:ext cx="2736" cy="96"/>
                <a:chOff x="2016" y="3312"/>
                <a:chExt cx="2736" cy="96"/>
              </a:xfrm>
            </p:grpSpPr>
            <p:sp>
              <p:nvSpPr>
                <p:cNvPr id="60" name="Line 160"/>
                <p:cNvSpPr>
                  <a:spLocks noChangeShapeType="1"/>
                </p:cNvSpPr>
                <p:nvPr/>
              </p:nvSpPr>
              <p:spPr bwMode="auto">
                <a:xfrm>
                  <a:off x="2016" y="3312"/>
                  <a:ext cx="96" cy="0"/>
                </a:xfrm>
                <a:prstGeom prst="line">
                  <a:avLst/>
                </a:prstGeom>
                <a:noFill/>
                <a:ln w="19050">
                  <a:solidFill>
                    <a:srgbClr val="990033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1" name="Line 161"/>
                <p:cNvSpPr>
                  <a:spLocks noChangeShapeType="1"/>
                </p:cNvSpPr>
                <p:nvPr/>
              </p:nvSpPr>
              <p:spPr bwMode="auto">
                <a:xfrm rot="5400000">
                  <a:off x="2064" y="3360"/>
                  <a:ext cx="96" cy="0"/>
                </a:xfrm>
                <a:prstGeom prst="line">
                  <a:avLst/>
                </a:prstGeom>
                <a:noFill/>
                <a:ln w="19050">
                  <a:solidFill>
                    <a:srgbClr val="990033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2" name="Line 162"/>
                <p:cNvSpPr>
                  <a:spLocks noChangeShapeType="1"/>
                </p:cNvSpPr>
                <p:nvPr/>
              </p:nvSpPr>
              <p:spPr bwMode="auto">
                <a:xfrm>
                  <a:off x="2112" y="3408"/>
                  <a:ext cx="816" cy="0"/>
                </a:xfrm>
                <a:prstGeom prst="line">
                  <a:avLst/>
                </a:prstGeom>
                <a:noFill/>
                <a:ln w="19050">
                  <a:solidFill>
                    <a:srgbClr val="990033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3" name="Line 163"/>
                <p:cNvSpPr>
                  <a:spLocks noChangeShapeType="1"/>
                </p:cNvSpPr>
                <p:nvPr/>
              </p:nvSpPr>
              <p:spPr bwMode="auto">
                <a:xfrm rot="5400000">
                  <a:off x="2880" y="3360"/>
                  <a:ext cx="96" cy="0"/>
                </a:xfrm>
                <a:prstGeom prst="line">
                  <a:avLst/>
                </a:prstGeom>
                <a:noFill/>
                <a:ln w="19050">
                  <a:solidFill>
                    <a:srgbClr val="990033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4" name="Line 164"/>
                <p:cNvSpPr>
                  <a:spLocks noChangeShapeType="1"/>
                </p:cNvSpPr>
                <p:nvPr/>
              </p:nvSpPr>
              <p:spPr bwMode="auto">
                <a:xfrm>
                  <a:off x="2928" y="3312"/>
                  <a:ext cx="1824" cy="0"/>
                </a:xfrm>
                <a:prstGeom prst="line">
                  <a:avLst/>
                </a:prstGeom>
                <a:noFill/>
                <a:ln w="19050">
                  <a:solidFill>
                    <a:srgbClr val="990033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25" name="Group 165"/>
              <p:cNvGrpSpPr>
                <a:grpSpLocks/>
              </p:cNvGrpSpPr>
              <p:nvPr/>
            </p:nvGrpSpPr>
            <p:grpSpPr bwMode="auto">
              <a:xfrm>
                <a:off x="2160" y="3408"/>
                <a:ext cx="2784" cy="96"/>
                <a:chOff x="2016" y="3504"/>
                <a:chExt cx="2784" cy="96"/>
              </a:xfrm>
            </p:grpSpPr>
            <p:sp>
              <p:nvSpPr>
                <p:cNvPr id="57" name="Line 166"/>
                <p:cNvSpPr>
                  <a:spLocks noChangeShapeType="1"/>
                </p:cNvSpPr>
                <p:nvPr/>
              </p:nvSpPr>
              <p:spPr bwMode="auto">
                <a:xfrm>
                  <a:off x="4080" y="3600"/>
                  <a:ext cx="720" cy="0"/>
                </a:xfrm>
                <a:prstGeom prst="line">
                  <a:avLst/>
                </a:prstGeom>
                <a:noFill/>
                <a:ln w="19050">
                  <a:solidFill>
                    <a:srgbClr val="0000CC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8" name="Line 167"/>
                <p:cNvSpPr>
                  <a:spLocks noChangeShapeType="1"/>
                </p:cNvSpPr>
                <p:nvPr/>
              </p:nvSpPr>
              <p:spPr bwMode="auto">
                <a:xfrm rot="5400000">
                  <a:off x="4032" y="3552"/>
                  <a:ext cx="96" cy="0"/>
                </a:xfrm>
                <a:prstGeom prst="line">
                  <a:avLst/>
                </a:prstGeom>
                <a:noFill/>
                <a:ln w="19050">
                  <a:solidFill>
                    <a:srgbClr val="0000CC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9" name="Line 168"/>
                <p:cNvSpPr>
                  <a:spLocks noChangeShapeType="1"/>
                </p:cNvSpPr>
                <p:nvPr/>
              </p:nvSpPr>
              <p:spPr bwMode="auto">
                <a:xfrm>
                  <a:off x="2016" y="3504"/>
                  <a:ext cx="2064" cy="0"/>
                </a:xfrm>
                <a:prstGeom prst="line">
                  <a:avLst/>
                </a:prstGeom>
                <a:noFill/>
                <a:ln w="19050">
                  <a:solidFill>
                    <a:srgbClr val="0000CC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26" name="Line 169"/>
              <p:cNvSpPr>
                <a:spLocks noChangeShapeType="1"/>
              </p:cNvSpPr>
              <p:nvPr/>
            </p:nvSpPr>
            <p:spPr bwMode="auto">
              <a:xfrm rot="5400000">
                <a:off x="2880" y="3504"/>
                <a:ext cx="384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prstDash val="dash"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7" name="Line 170"/>
              <p:cNvSpPr>
                <a:spLocks noChangeShapeType="1"/>
              </p:cNvSpPr>
              <p:nvPr/>
            </p:nvSpPr>
            <p:spPr bwMode="auto">
              <a:xfrm rot="5400000">
                <a:off x="3480" y="3336"/>
                <a:ext cx="528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prstDash val="dash"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8" name="Line 171"/>
              <p:cNvSpPr>
                <a:spLocks noChangeShapeType="1"/>
              </p:cNvSpPr>
              <p:nvPr/>
            </p:nvSpPr>
            <p:spPr bwMode="auto">
              <a:xfrm rot="5400000">
                <a:off x="3768" y="3336"/>
                <a:ext cx="528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prstDash val="dash"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29" name="Group 172"/>
              <p:cNvGrpSpPr>
                <a:grpSpLocks/>
              </p:cNvGrpSpPr>
              <p:nvPr/>
            </p:nvGrpSpPr>
            <p:grpSpPr bwMode="auto">
              <a:xfrm>
                <a:off x="2160" y="3600"/>
                <a:ext cx="2784" cy="96"/>
                <a:chOff x="2016" y="3696"/>
                <a:chExt cx="2784" cy="96"/>
              </a:xfrm>
            </p:grpSpPr>
            <p:sp>
              <p:nvSpPr>
                <p:cNvPr id="44" name="Line 173"/>
                <p:cNvSpPr>
                  <a:spLocks noChangeShapeType="1"/>
                </p:cNvSpPr>
                <p:nvPr/>
              </p:nvSpPr>
              <p:spPr bwMode="auto">
                <a:xfrm>
                  <a:off x="2016" y="3792"/>
                  <a:ext cx="96" cy="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5" name="Line 174"/>
                <p:cNvSpPr>
                  <a:spLocks noChangeShapeType="1"/>
                </p:cNvSpPr>
                <p:nvPr/>
              </p:nvSpPr>
              <p:spPr bwMode="auto">
                <a:xfrm rot="5400000">
                  <a:off x="2064" y="3744"/>
                  <a:ext cx="96" cy="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6" name="Line 175"/>
                <p:cNvSpPr>
                  <a:spLocks noChangeShapeType="1"/>
                </p:cNvSpPr>
                <p:nvPr/>
              </p:nvSpPr>
              <p:spPr bwMode="auto">
                <a:xfrm>
                  <a:off x="2112" y="3696"/>
                  <a:ext cx="912" cy="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7" name="Line 176"/>
                <p:cNvSpPr>
                  <a:spLocks noChangeShapeType="1"/>
                </p:cNvSpPr>
                <p:nvPr/>
              </p:nvSpPr>
              <p:spPr bwMode="auto">
                <a:xfrm rot="5400000">
                  <a:off x="2976" y="3744"/>
                  <a:ext cx="96" cy="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8" name="Line 177"/>
                <p:cNvSpPr>
                  <a:spLocks noChangeShapeType="1"/>
                </p:cNvSpPr>
                <p:nvPr/>
              </p:nvSpPr>
              <p:spPr bwMode="auto">
                <a:xfrm>
                  <a:off x="3024" y="3792"/>
                  <a:ext cx="288" cy="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9" name="Line 178"/>
                <p:cNvSpPr>
                  <a:spLocks noChangeShapeType="1"/>
                </p:cNvSpPr>
                <p:nvPr/>
              </p:nvSpPr>
              <p:spPr bwMode="auto">
                <a:xfrm rot="5400000">
                  <a:off x="3264" y="3744"/>
                  <a:ext cx="96" cy="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0" name="Line 179"/>
                <p:cNvSpPr>
                  <a:spLocks noChangeShapeType="1"/>
                </p:cNvSpPr>
                <p:nvPr/>
              </p:nvSpPr>
              <p:spPr bwMode="auto">
                <a:xfrm>
                  <a:off x="3312" y="3696"/>
                  <a:ext cx="288" cy="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1" name="Line 180"/>
                <p:cNvSpPr>
                  <a:spLocks noChangeShapeType="1"/>
                </p:cNvSpPr>
                <p:nvPr/>
              </p:nvSpPr>
              <p:spPr bwMode="auto">
                <a:xfrm>
                  <a:off x="3600" y="3792"/>
                  <a:ext cx="288" cy="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2" name="Line 181"/>
                <p:cNvSpPr>
                  <a:spLocks noChangeShapeType="1"/>
                </p:cNvSpPr>
                <p:nvPr/>
              </p:nvSpPr>
              <p:spPr bwMode="auto">
                <a:xfrm rot="5400000">
                  <a:off x="3840" y="3744"/>
                  <a:ext cx="96" cy="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3" name="Line 182"/>
                <p:cNvSpPr>
                  <a:spLocks noChangeShapeType="1"/>
                </p:cNvSpPr>
                <p:nvPr/>
              </p:nvSpPr>
              <p:spPr bwMode="auto">
                <a:xfrm>
                  <a:off x="3888" y="3696"/>
                  <a:ext cx="192" cy="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4" name="Line 183"/>
                <p:cNvSpPr>
                  <a:spLocks noChangeShapeType="1"/>
                </p:cNvSpPr>
                <p:nvPr/>
              </p:nvSpPr>
              <p:spPr bwMode="auto">
                <a:xfrm rot="5400000">
                  <a:off x="3552" y="3744"/>
                  <a:ext cx="96" cy="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5" name="Line 184"/>
                <p:cNvSpPr>
                  <a:spLocks noChangeShapeType="1"/>
                </p:cNvSpPr>
                <p:nvPr/>
              </p:nvSpPr>
              <p:spPr bwMode="auto">
                <a:xfrm rot="5400000">
                  <a:off x="4032" y="3744"/>
                  <a:ext cx="96" cy="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6" name="Line 185"/>
                <p:cNvSpPr>
                  <a:spLocks noChangeShapeType="1"/>
                </p:cNvSpPr>
                <p:nvPr/>
              </p:nvSpPr>
              <p:spPr bwMode="auto">
                <a:xfrm>
                  <a:off x="4080" y="3792"/>
                  <a:ext cx="720" cy="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30" name="Rectangle 186"/>
              <p:cNvSpPr>
                <a:spLocks noChangeArrowheads="1"/>
              </p:cNvSpPr>
              <p:nvPr/>
            </p:nvSpPr>
            <p:spPr bwMode="auto">
              <a:xfrm>
                <a:off x="2448" y="3696"/>
                <a:ext cx="528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 eaLnBrk="0" hangingPunct="0">
                  <a:spcBef>
                    <a:spcPct val="30000"/>
                  </a:spcBef>
                </a:pPr>
                <a:r>
                  <a:rPr lang="en-US" sz="1400" b="1"/>
                  <a:t>Preset</a:t>
                </a:r>
              </a:p>
            </p:txBody>
          </p:sp>
          <p:sp>
            <p:nvSpPr>
              <p:cNvPr id="31" name="Rectangle 187"/>
              <p:cNvSpPr>
                <a:spLocks noChangeArrowheads="1"/>
              </p:cNvSpPr>
              <p:nvPr/>
            </p:nvSpPr>
            <p:spPr bwMode="auto">
              <a:xfrm>
                <a:off x="3456" y="3696"/>
                <a:ext cx="528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 eaLnBrk="0" hangingPunct="0">
                  <a:spcBef>
                    <a:spcPct val="30000"/>
                  </a:spcBef>
                </a:pPr>
                <a:r>
                  <a:rPr lang="en-US" sz="1400" b="1"/>
                  <a:t>Toggle</a:t>
                </a:r>
              </a:p>
            </p:txBody>
          </p:sp>
          <p:sp>
            <p:nvSpPr>
              <p:cNvPr id="32" name="Rectangle 188"/>
              <p:cNvSpPr>
                <a:spLocks noChangeArrowheads="1"/>
              </p:cNvSpPr>
              <p:nvPr/>
            </p:nvSpPr>
            <p:spPr bwMode="auto">
              <a:xfrm>
                <a:off x="4320" y="3696"/>
                <a:ext cx="528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 eaLnBrk="0" hangingPunct="0">
                  <a:spcBef>
                    <a:spcPct val="30000"/>
                  </a:spcBef>
                </a:pPr>
                <a:r>
                  <a:rPr lang="en-US" sz="1400" b="1"/>
                  <a:t>Clear</a:t>
                </a:r>
              </a:p>
            </p:txBody>
          </p:sp>
          <p:sp>
            <p:nvSpPr>
              <p:cNvPr id="33" name="Line 189"/>
              <p:cNvSpPr>
                <a:spLocks noChangeShapeType="1"/>
              </p:cNvSpPr>
              <p:nvPr/>
            </p:nvSpPr>
            <p:spPr bwMode="auto">
              <a:xfrm flipH="1">
                <a:off x="2256" y="3792"/>
                <a:ext cx="240" cy="0"/>
              </a:xfrm>
              <a:prstGeom prst="line">
                <a:avLst/>
              </a:prstGeom>
              <a:noFill/>
              <a:ln w="15875">
                <a:solidFill>
                  <a:schemeClr val="tx1"/>
                </a:solidFill>
                <a:round/>
                <a:headEnd/>
                <a:tailEnd type="triangle" w="sm" len="med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4" name="Line 190"/>
              <p:cNvSpPr>
                <a:spLocks noChangeShapeType="1"/>
              </p:cNvSpPr>
              <p:nvPr/>
            </p:nvSpPr>
            <p:spPr bwMode="auto">
              <a:xfrm flipH="1">
                <a:off x="3072" y="3792"/>
                <a:ext cx="432" cy="0"/>
              </a:xfrm>
              <a:prstGeom prst="line">
                <a:avLst/>
              </a:prstGeom>
              <a:noFill/>
              <a:ln w="15875">
                <a:solidFill>
                  <a:schemeClr val="tx1"/>
                </a:solidFill>
                <a:round/>
                <a:headEnd/>
                <a:tailEnd type="triangle" w="sm" len="med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5" name="Line 191"/>
              <p:cNvSpPr>
                <a:spLocks noChangeShapeType="1"/>
              </p:cNvSpPr>
              <p:nvPr/>
            </p:nvSpPr>
            <p:spPr bwMode="auto">
              <a:xfrm flipH="1">
                <a:off x="4224" y="3792"/>
                <a:ext cx="192" cy="0"/>
              </a:xfrm>
              <a:prstGeom prst="line">
                <a:avLst/>
              </a:prstGeom>
              <a:noFill/>
              <a:ln w="15875">
                <a:solidFill>
                  <a:schemeClr val="tx1"/>
                </a:solidFill>
                <a:round/>
                <a:headEnd/>
                <a:tailEnd type="triangle" w="sm" len="med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6" name="Line 192"/>
              <p:cNvSpPr>
                <a:spLocks noChangeShapeType="1"/>
              </p:cNvSpPr>
              <p:nvPr/>
            </p:nvSpPr>
            <p:spPr bwMode="auto">
              <a:xfrm>
                <a:off x="2928" y="3792"/>
                <a:ext cx="144" cy="0"/>
              </a:xfrm>
              <a:prstGeom prst="line">
                <a:avLst/>
              </a:prstGeom>
              <a:noFill/>
              <a:ln w="15875">
                <a:solidFill>
                  <a:schemeClr val="tx1"/>
                </a:solidFill>
                <a:round/>
                <a:headEnd/>
                <a:tailEnd type="triangle" w="sm" len="med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7" name="Line 193"/>
              <p:cNvSpPr>
                <a:spLocks noChangeShapeType="1"/>
              </p:cNvSpPr>
              <p:nvPr/>
            </p:nvSpPr>
            <p:spPr bwMode="auto">
              <a:xfrm>
                <a:off x="3936" y="3792"/>
                <a:ext cx="288" cy="0"/>
              </a:xfrm>
              <a:prstGeom prst="line">
                <a:avLst/>
              </a:prstGeom>
              <a:noFill/>
              <a:ln w="15875">
                <a:solidFill>
                  <a:schemeClr val="tx1"/>
                </a:solidFill>
                <a:round/>
                <a:headEnd/>
                <a:tailEnd type="triangle" w="sm" len="med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8" name="Line 194"/>
              <p:cNvSpPr>
                <a:spLocks noChangeShapeType="1"/>
              </p:cNvSpPr>
              <p:nvPr/>
            </p:nvSpPr>
            <p:spPr bwMode="auto">
              <a:xfrm>
                <a:off x="4752" y="3792"/>
                <a:ext cx="192" cy="0"/>
              </a:xfrm>
              <a:prstGeom prst="line">
                <a:avLst/>
              </a:prstGeom>
              <a:noFill/>
              <a:ln w="15875">
                <a:solidFill>
                  <a:schemeClr val="tx1"/>
                </a:solidFill>
                <a:round/>
                <a:headEnd/>
                <a:tailEnd type="triangle" w="sm" len="med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9" name="Line 195"/>
              <p:cNvSpPr>
                <a:spLocks noChangeShapeType="1"/>
              </p:cNvSpPr>
              <p:nvPr/>
            </p:nvSpPr>
            <p:spPr bwMode="auto">
              <a:xfrm>
                <a:off x="2256" y="3744"/>
                <a:ext cx="0" cy="96"/>
              </a:xfrm>
              <a:prstGeom prst="line">
                <a:avLst/>
              </a:prstGeom>
              <a:noFill/>
              <a:ln w="158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0" name="Line 196"/>
              <p:cNvSpPr>
                <a:spLocks noChangeShapeType="1"/>
              </p:cNvSpPr>
              <p:nvPr/>
            </p:nvSpPr>
            <p:spPr bwMode="auto">
              <a:xfrm>
                <a:off x="3072" y="3744"/>
                <a:ext cx="0" cy="96"/>
              </a:xfrm>
              <a:prstGeom prst="line">
                <a:avLst/>
              </a:prstGeom>
              <a:noFill/>
              <a:ln w="158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" name="Line 197"/>
              <p:cNvSpPr>
                <a:spLocks noChangeShapeType="1"/>
              </p:cNvSpPr>
              <p:nvPr/>
            </p:nvSpPr>
            <p:spPr bwMode="auto">
              <a:xfrm>
                <a:off x="4224" y="3744"/>
                <a:ext cx="0" cy="96"/>
              </a:xfrm>
              <a:prstGeom prst="line">
                <a:avLst/>
              </a:prstGeom>
              <a:noFill/>
              <a:ln w="158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2" name="Line 198"/>
              <p:cNvSpPr>
                <a:spLocks noChangeShapeType="1"/>
              </p:cNvSpPr>
              <p:nvPr/>
            </p:nvSpPr>
            <p:spPr bwMode="auto">
              <a:xfrm>
                <a:off x="4944" y="3744"/>
                <a:ext cx="0" cy="96"/>
              </a:xfrm>
              <a:prstGeom prst="line">
                <a:avLst/>
              </a:prstGeom>
              <a:noFill/>
              <a:ln w="158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3" name="Text Box 199"/>
              <p:cNvSpPr txBox="1">
                <a:spLocks noChangeArrowheads="1"/>
              </p:cNvSpPr>
              <p:nvPr/>
            </p:nvSpPr>
            <p:spPr bwMode="auto">
              <a:xfrm>
                <a:off x="768" y="3648"/>
                <a:ext cx="1008" cy="23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 eaLnBrk="0" hangingPunct="0">
                  <a:spcBef>
                    <a:spcPct val="50000"/>
                  </a:spcBef>
                </a:pPr>
                <a:r>
                  <a:rPr lang="en-GB" i="1"/>
                  <a:t>J</a:t>
                </a:r>
                <a:r>
                  <a:rPr lang="en-GB"/>
                  <a:t> = </a:t>
                </a:r>
                <a:r>
                  <a:rPr lang="en-GB" i="1"/>
                  <a:t>K</a:t>
                </a:r>
                <a:r>
                  <a:rPr lang="en-GB"/>
                  <a:t> = HIGH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866066337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title"/>
          </p:nvPr>
        </p:nvSpPr>
        <p:spPr>
          <a:xfrm>
            <a:off x="1173163" y="2964100"/>
            <a:ext cx="6751637" cy="1143000"/>
          </a:xfrm>
        </p:spPr>
        <p:txBody>
          <a:bodyPr/>
          <a:lstStyle/>
          <a:p>
            <a:pPr algn="ctr" eaLnBrk="1" hangingPunct="1"/>
            <a:r>
              <a:rPr lang="en-GB" dirty="0">
                <a:solidFill>
                  <a:srgbClr val="9933FF"/>
                </a:solidFill>
                <a:latin typeface="+mn-lt"/>
              </a:rPr>
              <a:t>End of File</a:t>
            </a:r>
          </a:p>
        </p:txBody>
      </p:sp>
      <p:sp>
        <p:nvSpPr>
          <p:cNvPr id="3" name="[Slide Number Placeholder 8]"/>
          <p:cNvSpPr>
            <a:spLocks noGrp="1"/>
          </p:cNvSpPr>
          <p:nvPr>
            <p:ph type="ftr" sz="quarter" idx="11"/>
          </p:nvPr>
        </p:nvSpPr>
        <p:spPr>
          <a:xfrm>
            <a:off x="3429000" y="18288"/>
            <a:ext cx="4114800" cy="329184"/>
          </a:xfrm>
          <a:noFill/>
        </p:spPr>
        <p:txBody>
          <a:bodyPr/>
          <a:lstStyle/>
          <a:p>
            <a:pPr algn="l"/>
            <a:r>
              <a:rPr lang="en-SG"/>
              <a:t>Lecture #19: Sequential Logic</a:t>
            </a:r>
            <a:endParaRPr lang="en-US" dirty="0"/>
          </a:p>
        </p:txBody>
      </p:sp>
      <p:sp>
        <p:nvSpPr>
          <p:cNvPr id="5" name="[Footer Placeholder 6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6" name="Slide Number Placeholder 6">
            <a:extLst>
              <a:ext uri="{FF2B5EF4-FFF2-40B4-BE49-F238E27FC236}">
                <a16:creationId xmlns:a16="http://schemas.microsoft.com/office/drawing/2014/main" id="{CF758DD0-2305-4BC7-8F1A-93F2452B7A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26</a:t>
            </a:fld>
            <a:endParaRPr dirty="0"/>
          </a:p>
        </p:txBody>
      </p:sp>
    </p:spTree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81000"/>
            <a:ext cx="8553450" cy="990600"/>
          </a:xfrm>
        </p:spPr>
        <p:txBody>
          <a:bodyPr>
            <a:normAutofit/>
          </a:bodyPr>
          <a:lstStyle/>
          <a:p>
            <a:pPr marL="1976438" indent="-1976438" eaLnBrk="1" hangingPunct="1"/>
            <a:r>
              <a:rPr lang="en-GB" sz="3600" dirty="0">
                <a:solidFill>
                  <a:srgbClr val="0000FF"/>
                </a:solidFill>
              </a:rPr>
              <a:t>Lecture #19: Sequential Logic (2/2)</a:t>
            </a:r>
          </a:p>
        </p:txBody>
      </p:sp>
      <p:sp>
        <p:nvSpPr>
          <p:cNvPr id="14340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#19: Sequential Logic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3</a:t>
            </a:fld>
            <a:endParaRPr dirty="0"/>
          </a:p>
        </p:txBody>
      </p:sp>
      <p:sp>
        <p:nvSpPr>
          <p:cNvPr id="12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8" name="HighlightTextShape201406201824391195">
            <a:extLst>
              <a:ext uri="{FF2B5EF4-FFF2-40B4-BE49-F238E27FC236}">
                <a16:creationId xmlns:a16="http://schemas.microsoft.com/office/drawing/2014/main" id="{C1C5B597-DA79-4C8E-A533-F3F284604BDE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18641" y="1405128"/>
            <a:ext cx="8420559" cy="5285232"/>
          </a:xfrm>
        </p:spPr>
        <p:txBody>
          <a:bodyPr>
            <a:normAutofit/>
          </a:bodyPr>
          <a:lstStyle/>
          <a:p>
            <a:pPr marL="514350" indent="-514350" eaLnBrk="1" hangingPunct="1">
              <a:spcBef>
                <a:spcPts val="600"/>
              </a:spcBef>
              <a:buClrTx/>
              <a:buSzPct val="100000"/>
              <a:buFont typeface="+mj-lt"/>
              <a:buAutoNum type="arabicPeriod" startAt="5"/>
            </a:pPr>
            <a:r>
              <a:rPr lang="en-GB" sz="2800" dirty="0"/>
              <a:t>Asynchronous Inputs</a:t>
            </a:r>
          </a:p>
          <a:p>
            <a:pPr marL="514350" indent="-514350" eaLnBrk="1" hangingPunct="1">
              <a:spcBef>
                <a:spcPts val="600"/>
              </a:spcBef>
              <a:buClrTx/>
              <a:buSzPct val="100000"/>
              <a:buFont typeface="+mj-lt"/>
              <a:buAutoNum type="arabicPeriod" startAt="5"/>
            </a:pPr>
            <a:r>
              <a:rPr lang="en-GB" sz="2800" dirty="0"/>
              <a:t>Synchronous Sequential Circuit</a:t>
            </a:r>
          </a:p>
          <a:p>
            <a:pPr marL="0" indent="0" eaLnBrk="1" hangingPunct="1">
              <a:spcBef>
                <a:spcPts val="600"/>
              </a:spcBef>
              <a:buClrTx/>
              <a:buSzPct val="100000"/>
              <a:buNone/>
              <a:tabLst>
                <a:tab pos="715963" algn="l"/>
                <a:tab pos="1341438" algn="l"/>
              </a:tabLst>
            </a:pPr>
            <a:r>
              <a:rPr lang="en-GB" dirty="0"/>
              <a:t>	6.1	Flip-flop Characteristic Tables</a:t>
            </a:r>
          </a:p>
          <a:p>
            <a:pPr marL="0" indent="0" eaLnBrk="1" hangingPunct="1">
              <a:spcBef>
                <a:spcPts val="600"/>
              </a:spcBef>
              <a:buClrTx/>
              <a:buSzPct val="100000"/>
              <a:buNone/>
              <a:tabLst>
                <a:tab pos="715963" algn="l"/>
                <a:tab pos="1341438" algn="l"/>
              </a:tabLst>
            </a:pPr>
            <a:r>
              <a:rPr lang="en-GB" dirty="0"/>
              <a:t>	6.2	Analysis</a:t>
            </a:r>
          </a:p>
          <a:p>
            <a:pPr marL="0" indent="0" eaLnBrk="1" hangingPunct="1">
              <a:spcBef>
                <a:spcPts val="600"/>
              </a:spcBef>
              <a:buClrTx/>
              <a:buSzPct val="100000"/>
              <a:buNone/>
              <a:tabLst>
                <a:tab pos="715963" algn="l"/>
                <a:tab pos="1341438" algn="l"/>
              </a:tabLst>
            </a:pPr>
            <a:r>
              <a:rPr lang="en-GB" dirty="0"/>
              <a:t>	6.3	Flip-flop Excitation Tables</a:t>
            </a:r>
          </a:p>
          <a:p>
            <a:pPr marL="0" indent="0" eaLnBrk="1" hangingPunct="1">
              <a:spcBef>
                <a:spcPts val="600"/>
              </a:spcBef>
              <a:buClrTx/>
              <a:buSzPct val="100000"/>
              <a:buNone/>
              <a:tabLst>
                <a:tab pos="715963" algn="l"/>
                <a:tab pos="1341438" algn="l"/>
              </a:tabLst>
            </a:pPr>
            <a:r>
              <a:rPr lang="en-GB" dirty="0"/>
              <a:t>	6.4	Design</a:t>
            </a:r>
          </a:p>
          <a:p>
            <a:pPr marL="514350" indent="-514350" eaLnBrk="1" hangingPunct="1">
              <a:spcBef>
                <a:spcPts val="600"/>
              </a:spcBef>
              <a:buClrTx/>
              <a:buSzPct val="100000"/>
              <a:buFont typeface="+mj-lt"/>
              <a:buAutoNum type="arabicPeriod" startAt="7"/>
            </a:pPr>
            <a:r>
              <a:rPr lang="en-GB" sz="2800" dirty="0"/>
              <a:t>Memory</a:t>
            </a:r>
          </a:p>
          <a:p>
            <a:pPr marL="0" indent="0" eaLnBrk="1" hangingPunct="1">
              <a:spcBef>
                <a:spcPts val="600"/>
              </a:spcBef>
              <a:buClrTx/>
              <a:buSzPct val="100000"/>
              <a:buNone/>
              <a:tabLst>
                <a:tab pos="715963" algn="l"/>
                <a:tab pos="1341438" algn="l"/>
              </a:tabLst>
            </a:pPr>
            <a:r>
              <a:rPr lang="en-GB" sz="2800" dirty="0"/>
              <a:t>	</a:t>
            </a:r>
            <a:r>
              <a:rPr lang="en-GB" dirty="0"/>
              <a:t>7.1	Memory Unit</a:t>
            </a:r>
          </a:p>
          <a:p>
            <a:pPr marL="0" indent="0" eaLnBrk="1" hangingPunct="1">
              <a:spcBef>
                <a:spcPts val="600"/>
              </a:spcBef>
              <a:buClrTx/>
              <a:buSzPct val="100000"/>
              <a:buNone/>
              <a:tabLst>
                <a:tab pos="715963" algn="l"/>
                <a:tab pos="1341438" algn="l"/>
              </a:tabLst>
            </a:pPr>
            <a:r>
              <a:rPr lang="en-GB" dirty="0"/>
              <a:t>	7.2	Read/Write Operations</a:t>
            </a:r>
          </a:p>
          <a:p>
            <a:pPr marL="0" indent="0" eaLnBrk="1" hangingPunct="1">
              <a:spcBef>
                <a:spcPts val="600"/>
              </a:spcBef>
              <a:buClrTx/>
              <a:buSzPct val="100000"/>
              <a:buNone/>
              <a:tabLst>
                <a:tab pos="715963" algn="l"/>
                <a:tab pos="1341438" algn="l"/>
              </a:tabLst>
            </a:pPr>
            <a:r>
              <a:rPr lang="en-GB" dirty="0"/>
              <a:t>	7.3	Memory Cell</a:t>
            </a:r>
          </a:p>
          <a:p>
            <a:pPr marL="0" indent="0" eaLnBrk="1" hangingPunct="1">
              <a:spcBef>
                <a:spcPts val="600"/>
              </a:spcBef>
              <a:buClrTx/>
              <a:buSzPct val="100000"/>
              <a:buNone/>
              <a:tabLst>
                <a:tab pos="715963" algn="l"/>
                <a:tab pos="1341438" algn="l"/>
              </a:tabLst>
            </a:pPr>
            <a:r>
              <a:rPr lang="en-GB" dirty="0"/>
              <a:t>	7.4	Memory Arrays</a:t>
            </a:r>
          </a:p>
        </p:txBody>
      </p:sp>
    </p:spTree>
    <p:extLst>
      <p:ext uri="{BB962C8B-B14F-4D97-AF65-F5344CB8AC3E}">
        <p14:creationId xmlns:p14="http://schemas.microsoft.com/office/powerpoint/2010/main" val="3421345934"/>
      </p:ext>
    </p:extLst>
  </p:cSld>
  <p:clrMapOvr>
    <a:masterClrMapping/>
  </p:clrMapOvr>
  <p:transition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418642" y="524656"/>
            <a:ext cx="8290644" cy="644577"/>
          </a:xfrm>
        </p:spPr>
        <p:txBody>
          <a:bodyPr>
            <a:normAutofit/>
          </a:bodyPr>
          <a:lstStyle/>
          <a:p>
            <a:pPr marL="1976438" indent="-1976438" eaLnBrk="1" hangingPunct="1"/>
            <a:r>
              <a:rPr lang="en-GB" sz="3600" dirty="0">
                <a:solidFill>
                  <a:srgbClr val="0000FF"/>
                </a:solidFill>
              </a:rPr>
              <a:t>1. Introduction (1/2)</a:t>
            </a:r>
          </a:p>
        </p:txBody>
      </p:sp>
      <p:sp>
        <p:nvSpPr>
          <p:cNvPr id="14340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#19: Sequential Logic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4</a:t>
            </a:fld>
            <a:endParaRPr dirty="0"/>
          </a:p>
        </p:txBody>
      </p:sp>
      <p:sp>
        <p:nvSpPr>
          <p:cNvPr id="12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8" name="Rectangle 3">
            <a:extLst>
              <a:ext uri="{FF2B5EF4-FFF2-40B4-BE49-F238E27FC236}">
                <a16:creationId xmlns:a16="http://schemas.microsoft.com/office/drawing/2014/main" id="{834B31F8-B91E-4AC9-8730-84CE23106D80}"/>
              </a:ext>
            </a:extLst>
          </p:cNvPr>
          <p:cNvSpPr txBox="1">
            <a:spLocks noChangeArrowheads="1"/>
          </p:cNvSpPr>
          <p:nvPr/>
        </p:nvSpPr>
        <p:spPr>
          <a:xfrm>
            <a:off x="457200" y="1260475"/>
            <a:ext cx="4419600" cy="49117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66700" indent="-266700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Two classes of logic circuits</a:t>
            </a:r>
          </a:p>
          <a:p>
            <a:pPr marL="625475" lvl="1" indent="-266700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Combinational</a:t>
            </a:r>
          </a:p>
          <a:p>
            <a:pPr marL="625475" lvl="1" indent="-266700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Sequential</a:t>
            </a:r>
          </a:p>
          <a:p>
            <a:pPr marL="266700" indent="-266700" fontAlgn="auto">
              <a:spcBef>
                <a:spcPct val="5000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>
                <a:solidFill>
                  <a:srgbClr val="800000"/>
                </a:solidFill>
              </a:rPr>
              <a:t>Combinational Circuit</a:t>
            </a:r>
          </a:p>
          <a:p>
            <a:pPr marL="625475" lvl="1" indent="-266700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Each output depends entirely on the immediate (present) inputs.</a:t>
            </a:r>
          </a:p>
        </p:txBody>
      </p:sp>
      <p:grpSp>
        <p:nvGrpSpPr>
          <p:cNvPr id="10" name="Group 80">
            <a:extLst>
              <a:ext uri="{FF2B5EF4-FFF2-40B4-BE49-F238E27FC236}">
                <a16:creationId xmlns:a16="http://schemas.microsoft.com/office/drawing/2014/main" id="{BEFEA92C-12E4-450E-AA3F-480A61D162E9}"/>
              </a:ext>
            </a:extLst>
          </p:cNvPr>
          <p:cNvGrpSpPr>
            <a:grpSpLocks/>
          </p:cNvGrpSpPr>
          <p:nvPr/>
        </p:nvGrpSpPr>
        <p:grpSpPr bwMode="auto">
          <a:xfrm>
            <a:off x="609600" y="4114800"/>
            <a:ext cx="3962400" cy="1077913"/>
            <a:chOff x="528" y="2736"/>
            <a:chExt cx="2496" cy="679"/>
          </a:xfrm>
        </p:grpSpPr>
        <p:sp>
          <p:nvSpPr>
            <p:cNvPr id="11" name="Text Box 34">
              <a:extLst>
                <a:ext uri="{FF2B5EF4-FFF2-40B4-BE49-F238E27FC236}">
                  <a16:creationId xmlns:a16="http://schemas.microsoft.com/office/drawing/2014/main" id="{5AD4E6F8-3393-4672-A48C-ABB5D5FF3FE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48" y="2880"/>
              <a:ext cx="960" cy="3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GB" sz="1600" b="1">
                  <a:latin typeface="Times New Roman" pitchFamily="18" charset="0"/>
                </a:rPr>
                <a:t>Combinational</a:t>
              </a:r>
            </a:p>
            <a:p>
              <a:pPr algn="ctr" eaLnBrk="0" hangingPunct="0"/>
              <a:r>
                <a:rPr lang="en-GB" sz="1600" b="1">
                  <a:latin typeface="Times New Roman" pitchFamily="18" charset="0"/>
                </a:rPr>
                <a:t>Logic</a:t>
              </a:r>
              <a:endParaRPr lang="en-GB" sz="1600">
                <a:latin typeface="Times New Roman" pitchFamily="18" charset="0"/>
              </a:endParaRPr>
            </a:p>
          </p:txBody>
        </p:sp>
        <p:sp>
          <p:nvSpPr>
            <p:cNvPr id="13" name="Text Box 41">
              <a:extLst>
                <a:ext uri="{FF2B5EF4-FFF2-40B4-BE49-F238E27FC236}">
                  <a16:creationId xmlns:a16="http://schemas.microsoft.com/office/drawing/2014/main" id="{0C1AC80E-643E-4A51-853E-88418FC46F1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60" y="2976"/>
              <a:ext cx="240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GB" sz="1600" b="1">
                  <a:latin typeface="Times New Roman" pitchFamily="18" charset="0"/>
                </a:rPr>
                <a:t>: :</a:t>
              </a:r>
            </a:p>
          </p:txBody>
        </p:sp>
        <p:sp>
          <p:nvSpPr>
            <p:cNvPr id="14" name="Rectangle 33">
              <a:extLst>
                <a:ext uri="{FF2B5EF4-FFF2-40B4-BE49-F238E27FC236}">
                  <a16:creationId xmlns:a16="http://schemas.microsoft.com/office/drawing/2014/main" id="{0ED23982-E67F-4C57-925C-172BD399C4F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62" y="2736"/>
              <a:ext cx="932" cy="679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5" name="Group 51">
              <a:extLst>
                <a:ext uri="{FF2B5EF4-FFF2-40B4-BE49-F238E27FC236}">
                  <a16:creationId xmlns:a16="http://schemas.microsoft.com/office/drawing/2014/main" id="{EFFB6E85-0651-4204-8B79-6F6A1AE949E4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960" y="2832"/>
              <a:ext cx="302" cy="415"/>
              <a:chOff x="1440" y="2544"/>
              <a:chExt cx="672" cy="576"/>
            </a:xfrm>
          </p:grpSpPr>
          <p:sp>
            <p:nvSpPr>
              <p:cNvPr id="25" name="Line 36">
                <a:extLst>
                  <a:ext uri="{FF2B5EF4-FFF2-40B4-BE49-F238E27FC236}">
                    <a16:creationId xmlns:a16="http://schemas.microsoft.com/office/drawing/2014/main" id="{948F2FF9-7318-4099-B55B-F4B5E032B46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440" y="2544"/>
                <a:ext cx="672" cy="0"/>
              </a:xfrm>
              <a:prstGeom prst="line">
                <a:avLst/>
              </a:prstGeom>
              <a:noFill/>
              <a:ln w="1587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" name="Line 37">
                <a:extLst>
                  <a:ext uri="{FF2B5EF4-FFF2-40B4-BE49-F238E27FC236}">
                    <a16:creationId xmlns:a16="http://schemas.microsoft.com/office/drawing/2014/main" id="{C94E235D-AD18-4478-B22A-F8D41A5BBFE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440" y="2640"/>
                <a:ext cx="672" cy="0"/>
              </a:xfrm>
              <a:prstGeom prst="line">
                <a:avLst/>
              </a:prstGeom>
              <a:noFill/>
              <a:ln w="1587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7" name="Line 38">
                <a:extLst>
                  <a:ext uri="{FF2B5EF4-FFF2-40B4-BE49-F238E27FC236}">
                    <a16:creationId xmlns:a16="http://schemas.microsoft.com/office/drawing/2014/main" id="{0176F49D-2B58-4C6C-97B2-7FB152E514F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440" y="2736"/>
                <a:ext cx="672" cy="0"/>
              </a:xfrm>
              <a:prstGeom prst="line">
                <a:avLst/>
              </a:prstGeom>
              <a:noFill/>
              <a:ln w="1587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8" name="Line 39">
                <a:extLst>
                  <a:ext uri="{FF2B5EF4-FFF2-40B4-BE49-F238E27FC236}">
                    <a16:creationId xmlns:a16="http://schemas.microsoft.com/office/drawing/2014/main" id="{5AA05554-F762-45E1-BE98-3E2EB21959C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440" y="3024"/>
                <a:ext cx="672" cy="0"/>
              </a:xfrm>
              <a:prstGeom prst="line">
                <a:avLst/>
              </a:prstGeom>
              <a:noFill/>
              <a:ln w="1587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" name="Line 40">
                <a:extLst>
                  <a:ext uri="{FF2B5EF4-FFF2-40B4-BE49-F238E27FC236}">
                    <a16:creationId xmlns:a16="http://schemas.microsoft.com/office/drawing/2014/main" id="{8F3B6ED4-D6CD-4BE5-BD14-755617A27FA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440" y="3120"/>
                <a:ext cx="672" cy="0"/>
              </a:xfrm>
              <a:prstGeom prst="line">
                <a:avLst/>
              </a:prstGeom>
              <a:noFill/>
              <a:ln w="1587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6" name="Group 52">
              <a:extLst>
                <a:ext uri="{FF2B5EF4-FFF2-40B4-BE49-F238E27FC236}">
                  <a16:creationId xmlns:a16="http://schemas.microsoft.com/office/drawing/2014/main" id="{198BC34A-7E8A-4002-9D6C-3DC79D426255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194" y="2849"/>
              <a:ext cx="302" cy="415"/>
              <a:chOff x="3408" y="2544"/>
              <a:chExt cx="672" cy="576"/>
            </a:xfrm>
          </p:grpSpPr>
          <p:sp>
            <p:nvSpPr>
              <p:cNvPr id="20" name="Line 43">
                <a:extLst>
                  <a:ext uri="{FF2B5EF4-FFF2-40B4-BE49-F238E27FC236}">
                    <a16:creationId xmlns:a16="http://schemas.microsoft.com/office/drawing/2014/main" id="{75009176-5FC1-4F0C-BC04-26A91F095D5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408" y="2544"/>
                <a:ext cx="672" cy="0"/>
              </a:xfrm>
              <a:prstGeom prst="line">
                <a:avLst/>
              </a:prstGeom>
              <a:noFill/>
              <a:ln w="1587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" name="Line 44">
                <a:extLst>
                  <a:ext uri="{FF2B5EF4-FFF2-40B4-BE49-F238E27FC236}">
                    <a16:creationId xmlns:a16="http://schemas.microsoft.com/office/drawing/2014/main" id="{308E6AE6-1DCF-48B4-A948-DF5DD2B72F5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408" y="2640"/>
                <a:ext cx="672" cy="0"/>
              </a:xfrm>
              <a:prstGeom prst="line">
                <a:avLst/>
              </a:prstGeom>
              <a:noFill/>
              <a:ln w="1587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2" name="Line 45">
                <a:extLst>
                  <a:ext uri="{FF2B5EF4-FFF2-40B4-BE49-F238E27FC236}">
                    <a16:creationId xmlns:a16="http://schemas.microsoft.com/office/drawing/2014/main" id="{2092E2E5-DFC6-40D3-9649-6BC5A452994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408" y="2736"/>
                <a:ext cx="672" cy="0"/>
              </a:xfrm>
              <a:prstGeom prst="line">
                <a:avLst/>
              </a:prstGeom>
              <a:noFill/>
              <a:ln w="1587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" name="Line 46">
                <a:extLst>
                  <a:ext uri="{FF2B5EF4-FFF2-40B4-BE49-F238E27FC236}">
                    <a16:creationId xmlns:a16="http://schemas.microsoft.com/office/drawing/2014/main" id="{907EBDE1-E628-48E3-B56F-B8A81C43EE5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408" y="3024"/>
                <a:ext cx="672" cy="0"/>
              </a:xfrm>
              <a:prstGeom prst="line">
                <a:avLst/>
              </a:prstGeom>
              <a:noFill/>
              <a:ln w="1587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4" name="Line 47">
                <a:extLst>
                  <a:ext uri="{FF2B5EF4-FFF2-40B4-BE49-F238E27FC236}">
                    <a16:creationId xmlns:a16="http://schemas.microsoft.com/office/drawing/2014/main" id="{CE1F9119-187F-4355-AF54-9A63C4AB2B3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408" y="3120"/>
                <a:ext cx="672" cy="0"/>
              </a:xfrm>
              <a:prstGeom prst="line">
                <a:avLst/>
              </a:prstGeom>
              <a:noFill/>
              <a:ln w="1587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7" name="Text Box 49">
              <a:extLst>
                <a:ext uri="{FF2B5EF4-FFF2-40B4-BE49-F238E27FC236}">
                  <a16:creationId xmlns:a16="http://schemas.microsoft.com/office/drawing/2014/main" id="{2B37C900-04A6-44D9-951C-5534A7C4DAA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28" y="2976"/>
              <a:ext cx="432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4" rIns="9144"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GB" sz="1600" b="1">
                  <a:latin typeface="Times New Roman" pitchFamily="18" charset="0"/>
                </a:rPr>
                <a:t>inputs</a:t>
              </a:r>
            </a:p>
          </p:txBody>
        </p:sp>
        <p:sp>
          <p:nvSpPr>
            <p:cNvPr id="18" name="Text Box 50">
              <a:extLst>
                <a:ext uri="{FF2B5EF4-FFF2-40B4-BE49-F238E27FC236}">
                  <a16:creationId xmlns:a16="http://schemas.microsoft.com/office/drawing/2014/main" id="{FC344242-3666-4230-8998-A18B9310F1E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544" y="2976"/>
              <a:ext cx="480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4" rIns="9144"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GB" sz="1600" b="1">
                  <a:latin typeface="Times New Roman" pitchFamily="18" charset="0"/>
                </a:rPr>
                <a:t>outputs</a:t>
              </a:r>
            </a:p>
          </p:txBody>
        </p:sp>
        <p:sp>
          <p:nvSpPr>
            <p:cNvPr id="19" name="Text Box 54">
              <a:extLst>
                <a:ext uri="{FF2B5EF4-FFF2-40B4-BE49-F238E27FC236}">
                  <a16:creationId xmlns:a16="http://schemas.microsoft.com/office/drawing/2014/main" id="{651E5674-F8E3-4EED-8B33-E5DDEE99ECB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208" y="2976"/>
              <a:ext cx="240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GB" sz="1600" b="1">
                  <a:latin typeface="Times New Roman" pitchFamily="18" charset="0"/>
                </a:rPr>
                <a:t>: :</a:t>
              </a:r>
            </a:p>
          </p:txBody>
        </p:sp>
      </p:grpSp>
      <p:sp>
        <p:nvSpPr>
          <p:cNvPr id="30" name="Rectangle 56">
            <a:extLst>
              <a:ext uri="{FF2B5EF4-FFF2-40B4-BE49-F238E27FC236}">
                <a16:creationId xmlns:a16="http://schemas.microsoft.com/office/drawing/2014/main" id="{BDFC5B96-8CE9-4DB9-8C3E-4D7F244A4BC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24400" y="2514600"/>
            <a:ext cx="42672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66700" indent="-266700">
              <a:spcBef>
                <a:spcPct val="50000"/>
              </a:spcBef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sz="2400" dirty="0">
                <a:solidFill>
                  <a:srgbClr val="800000"/>
                </a:solidFill>
              </a:rPr>
              <a:t>Sequential Circuit</a:t>
            </a:r>
          </a:p>
          <a:p>
            <a:pPr marL="625475" lvl="1" indent="-266700">
              <a:spcBef>
                <a:spcPct val="20000"/>
              </a:spcBef>
              <a:buClr>
                <a:schemeClr val="bg1">
                  <a:lumMod val="50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sz="2000" dirty="0"/>
              <a:t>Each output depends on both present inputs and state.</a:t>
            </a:r>
          </a:p>
        </p:txBody>
      </p:sp>
      <p:sp>
        <p:nvSpPr>
          <p:cNvPr id="31" name="Line 100">
            <a:extLst>
              <a:ext uri="{FF2B5EF4-FFF2-40B4-BE49-F238E27FC236}">
                <a16:creationId xmlns:a16="http://schemas.microsoft.com/office/drawing/2014/main" id="{9E116333-A465-43C7-966D-E52031B18CB5}"/>
              </a:ext>
            </a:extLst>
          </p:cNvPr>
          <p:cNvSpPr>
            <a:spLocks noChangeShapeType="1"/>
          </p:cNvSpPr>
          <p:nvPr/>
        </p:nvSpPr>
        <p:spPr bwMode="auto">
          <a:xfrm>
            <a:off x="4648200" y="2667000"/>
            <a:ext cx="0" cy="3352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32" name="Group 107">
            <a:extLst>
              <a:ext uri="{FF2B5EF4-FFF2-40B4-BE49-F238E27FC236}">
                <a16:creationId xmlns:a16="http://schemas.microsoft.com/office/drawing/2014/main" id="{ABFE793C-F5D0-41D4-B4DD-B07C5CF3C1A5}"/>
              </a:ext>
            </a:extLst>
          </p:cNvPr>
          <p:cNvGrpSpPr>
            <a:grpSpLocks/>
          </p:cNvGrpSpPr>
          <p:nvPr/>
        </p:nvGrpSpPr>
        <p:grpSpPr bwMode="auto">
          <a:xfrm>
            <a:off x="4800600" y="4114800"/>
            <a:ext cx="3962400" cy="1600200"/>
            <a:chOff x="3024" y="2592"/>
            <a:chExt cx="2496" cy="1008"/>
          </a:xfrm>
        </p:grpSpPr>
        <p:grpSp>
          <p:nvGrpSpPr>
            <p:cNvPr id="33" name="Group 79">
              <a:extLst>
                <a:ext uri="{FF2B5EF4-FFF2-40B4-BE49-F238E27FC236}">
                  <a16:creationId xmlns:a16="http://schemas.microsoft.com/office/drawing/2014/main" id="{A4570CDC-8336-4E3C-B726-2CFB44B6768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936" y="3408"/>
              <a:ext cx="624" cy="192"/>
              <a:chOff x="4128" y="3448"/>
              <a:chExt cx="624" cy="192"/>
            </a:xfrm>
          </p:grpSpPr>
          <p:sp>
            <p:nvSpPr>
              <p:cNvPr id="59" name="Rectangle 77">
                <a:extLst>
                  <a:ext uri="{FF2B5EF4-FFF2-40B4-BE49-F238E27FC236}">
                    <a16:creationId xmlns:a16="http://schemas.microsoft.com/office/drawing/2014/main" id="{89641AA1-9B28-4FA2-A888-F449FFF5BEF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-5400000">
                <a:off x="4344" y="3232"/>
                <a:ext cx="192" cy="624"/>
              </a:xfrm>
              <a:prstGeom prst="rect">
                <a:avLst/>
              </a:prstGeom>
              <a:noFill/>
              <a:ln w="1905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0" name="Text Box 78">
                <a:extLst>
                  <a:ext uri="{FF2B5EF4-FFF2-40B4-BE49-F238E27FC236}">
                    <a16:creationId xmlns:a16="http://schemas.microsoft.com/office/drawing/2014/main" id="{045F1DC3-9532-4852-9A1E-B76AE993FA77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176" y="3456"/>
                <a:ext cx="528" cy="16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lIns="9144" tIns="9144" rIns="9144" bIns="9144">
                <a:spAutoFit/>
              </a:bodyPr>
              <a:lstStyle/>
              <a:p>
                <a:pPr algn="ctr" eaLnBrk="0" hangingPunct="0">
                  <a:spcBef>
                    <a:spcPct val="50000"/>
                  </a:spcBef>
                </a:pPr>
                <a:r>
                  <a:rPr lang="en-GB" sz="1600" b="1">
                    <a:latin typeface="Times New Roman" pitchFamily="18" charset="0"/>
                  </a:rPr>
                  <a:t>Memory</a:t>
                </a:r>
              </a:p>
            </p:txBody>
          </p:sp>
        </p:grpSp>
        <p:grpSp>
          <p:nvGrpSpPr>
            <p:cNvPr id="34" name="Group 81">
              <a:extLst>
                <a:ext uri="{FF2B5EF4-FFF2-40B4-BE49-F238E27FC236}">
                  <a16:creationId xmlns:a16="http://schemas.microsoft.com/office/drawing/2014/main" id="{E50E5EA2-8A99-4E35-8FD9-9ADB97E14E66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024" y="2592"/>
              <a:ext cx="2496" cy="679"/>
              <a:chOff x="528" y="2736"/>
              <a:chExt cx="2496" cy="679"/>
            </a:xfrm>
          </p:grpSpPr>
          <p:sp>
            <p:nvSpPr>
              <p:cNvPr id="41" name="Text Box 82">
                <a:extLst>
                  <a:ext uri="{FF2B5EF4-FFF2-40B4-BE49-F238E27FC236}">
                    <a16:creationId xmlns:a16="http://schemas.microsoft.com/office/drawing/2014/main" id="{699CB11F-04B0-419A-B9B9-64D19DB1879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248" y="2880"/>
                <a:ext cx="960" cy="36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 eaLnBrk="0" hangingPunct="0">
                  <a:spcBef>
                    <a:spcPct val="50000"/>
                  </a:spcBef>
                </a:pPr>
                <a:r>
                  <a:rPr lang="en-GB" sz="1600" b="1" dirty="0">
                    <a:latin typeface="Times New Roman" pitchFamily="18" charset="0"/>
                  </a:rPr>
                  <a:t>Combinational</a:t>
                </a:r>
              </a:p>
              <a:p>
                <a:pPr algn="ctr" eaLnBrk="0" hangingPunct="0"/>
                <a:r>
                  <a:rPr lang="en-GB" sz="1600" b="1" dirty="0">
                    <a:latin typeface="Times New Roman" pitchFamily="18" charset="0"/>
                  </a:rPr>
                  <a:t>Logic</a:t>
                </a:r>
                <a:endParaRPr lang="en-GB" sz="1600" dirty="0">
                  <a:latin typeface="Times New Roman" pitchFamily="18" charset="0"/>
                </a:endParaRPr>
              </a:p>
            </p:txBody>
          </p:sp>
          <p:sp>
            <p:nvSpPr>
              <p:cNvPr id="42" name="Text Box 83">
                <a:extLst>
                  <a:ext uri="{FF2B5EF4-FFF2-40B4-BE49-F238E27FC236}">
                    <a16:creationId xmlns:a16="http://schemas.microsoft.com/office/drawing/2014/main" id="{8479F58E-666C-4111-ACB5-F5250CB94C7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960" y="2976"/>
                <a:ext cx="240" cy="21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 eaLnBrk="0" hangingPunct="0">
                  <a:spcBef>
                    <a:spcPct val="50000"/>
                  </a:spcBef>
                </a:pPr>
                <a:r>
                  <a:rPr lang="en-GB" sz="1600" b="1">
                    <a:latin typeface="Times New Roman" pitchFamily="18" charset="0"/>
                  </a:rPr>
                  <a:t>: :</a:t>
                </a:r>
              </a:p>
            </p:txBody>
          </p:sp>
          <p:sp>
            <p:nvSpPr>
              <p:cNvPr id="43" name="Rectangle 84">
                <a:extLst>
                  <a:ext uri="{FF2B5EF4-FFF2-40B4-BE49-F238E27FC236}">
                    <a16:creationId xmlns:a16="http://schemas.microsoft.com/office/drawing/2014/main" id="{B2136781-0D4E-43E1-B8FC-B7F483C6A49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62" y="2736"/>
                <a:ext cx="932" cy="679"/>
              </a:xfrm>
              <a:prstGeom prst="rect">
                <a:avLst/>
              </a:prstGeom>
              <a:noFill/>
              <a:ln w="1905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44" name="Group 85">
                <a:extLst>
                  <a:ext uri="{FF2B5EF4-FFF2-40B4-BE49-F238E27FC236}">
                    <a16:creationId xmlns:a16="http://schemas.microsoft.com/office/drawing/2014/main" id="{B7E03AF6-B124-4FE2-8C0E-85E821F17B34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960" y="2832"/>
                <a:ext cx="302" cy="415"/>
                <a:chOff x="1440" y="2544"/>
                <a:chExt cx="672" cy="576"/>
              </a:xfrm>
            </p:grpSpPr>
            <p:sp>
              <p:nvSpPr>
                <p:cNvPr id="54" name="Line 86">
                  <a:extLst>
                    <a:ext uri="{FF2B5EF4-FFF2-40B4-BE49-F238E27FC236}">
                      <a16:creationId xmlns:a16="http://schemas.microsoft.com/office/drawing/2014/main" id="{71354BB6-A79F-4970-A346-B9176947B54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1440" y="2544"/>
                  <a:ext cx="672" cy="0"/>
                </a:xfrm>
                <a:prstGeom prst="line">
                  <a:avLst/>
                </a:prstGeom>
                <a:noFill/>
                <a:ln w="15875">
                  <a:solidFill>
                    <a:schemeClr val="tx1"/>
                  </a:solidFill>
                  <a:round/>
                  <a:headEnd/>
                  <a:tailEnd type="triangle" w="med" len="med"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5" name="Line 87">
                  <a:extLst>
                    <a:ext uri="{FF2B5EF4-FFF2-40B4-BE49-F238E27FC236}">
                      <a16:creationId xmlns:a16="http://schemas.microsoft.com/office/drawing/2014/main" id="{4D7E40C8-6931-4C96-85AC-973B41568E3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1440" y="2640"/>
                  <a:ext cx="672" cy="0"/>
                </a:xfrm>
                <a:prstGeom prst="line">
                  <a:avLst/>
                </a:prstGeom>
                <a:noFill/>
                <a:ln w="15875">
                  <a:solidFill>
                    <a:schemeClr val="tx1"/>
                  </a:solidFill>
                  <a:round/>
                  <a:headEnd/>
                  <a:tailEnd type="triangle" w="med" len="med"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6" name="Line 88">
                  <a:extLst>
                    <a:ext uri="{FF2B5EF4-FFF2-40B4-BE49-F238E27FC236}">
                      <a16:creationId xmlns:a16="http://schemas.microsoft.com/office/drawing/2014/main" id="{E003AA19-8B1A-41C0-881C-9D3DB4FD83CC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1440" y="2736"/>
                  <a:ext cx="672" cy="0"/>
                </a:xfrm>
                <a:prstGeom prst="line">
                  <a:avLst/>
                </a:prstGeom>
                <a:noFill/>
                <a:ln w="15875">
                  <a:solidFill>
                    <a:schemeClr val="tx1"/>
                  </a:solidFill>
                  <a:round/>
                  <a:headEnd/>
                  <a:tailEnd type="triangle" w="med" len="med"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7" name="Line 89">
                  <a:extLst>
                    <a:ext uri="{FF2B5EF4-FFF2-40B4-BE49-F238E27FC236}">
                      <a16:creationId xmlns:a16="http://schemas.microsoft.com/office/drawing/2014/main" id="{30201F22-3321-46B5-9A1E-36A27928E27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1440" y="3024"/>
                  <a:ext cx="672" cy="0"/>
                </a:xfrm>
                <a:prstGeom prst="line">
                  <a:avLst/>
                </a:prstGeom>
                <a:noFill/>
                <a:ln w="15875">
                  <a:solidFill>
                    <a:schemeClr val="tx1"/>
                  </a:solidFill>
                  <a:round/>
                  <a:headEnd/>
                  <a:tailEnd type="triangle" w="med" len="med"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8" name="Line 90">
                  <a:extLst>
                    <a:ext uri="{FF2B5EF4-FFF2-40B4-BE49-F238E27FC236}">
                      <a16:creationId xmlns:a16="http://schemas.microsoft.com/office/drawing/2014/main" id="{9C276267-2440-4EE2-B3CC-6F455C5B17C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1440" y="3120"/>
                  <a:ext cx="672" cy="0"/>
                </a:xfrm>
                <a:prstGeom prst="line">
                  <a:avLst/>
                </a:prstGeom>
                <a:noFill/>
                <a:ln w="15875">
                  <a:solidFill>
                    <a:schemeClr val="tx1"/>
                  </a:solidFill>
                  <a:round/>
                  <a:headEnd/>
                  <a:tailEnd type="triangle" w="med" len="med"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45" name="Group 91">
                <a:extLst>
                  <a:ext uri="{FF2B5EF4-FFF2-40B4-BE49-F238E27FC236}">
                    <a16:creationId xmlns:a16="http://schemas.microsoft.com/office/drawing/2014/main" id="{09233647-5A04-40A7-BBA9-97CCDA01639A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194" y="2849"/>
                <a:ext cx="302" cy="415"/>
                <a:chOff x="3408" y="2544"/>
                <a:chExt cx="672" cy="576"/>
              </a:xfrm>
            </p:grpSpPr>
            <p:sp>
              <p:nvSpPr>
                <p:cNvPr id="49" name="Line 92">
                  <a:extLst>
                    <a:ext uri="{FF2B5EF4-FFF2-40B4-BE49-F238E27FC236}">
                      <a16:creationId xmlns:a16="http://schemas.microsoft.com/office/drawing/2014/main" id="{ADFA0F46-6562-4A04-A889-B1F5EDD2BC2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408" y="2544"/>
                  <a:ext cx="672" cy="0"/>
                </a:xfrm>
                <a:prstGeom prst="line">
                  <a:avLst/>
                </a:prstGeom>
                <a:noFill/>
                <a:ln w="15875">
                  <a:solidFill>
                    <a:schemeClr val="tx1"/>
                  </a:solidFill>
                  <a:round/>
                  <a:headEnd/>
                  <a:tailEnd type="triangle" w="med" len="med"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0" name="Line 93">
                  <a:extLst>
                    <a:ext uri="{FF2B5EF4-FFF2-40B4-BE49-F238E27FC236}">
                      <a16:creationId xmlns:a16="http://schemas.microsoft.com/office/drawing/2014/main" id="{265A4986-B294-4684-A990-CBF3E30100F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408" y="2640"/>
                  <a:ext cx="672" cy="0"/>
                </a:xfrm>
                <a:prstGeom prst="line">
                  <a:avLst/>
                </a:prstGeom>
                <a:noFill/>
                <a:ln w="15875">
                  <a:solidFill>
                    <a:schemeClr val="tx1"/>
                  </a:solidFill>
                  <a:round/>
                  <a:headEnd/>
                  <a:tailEnd type="triangle" w="med" len="med"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1" name="Line 94">
                  <a:extLst>
                    <a:ext uri="{FF2B5EF4-FFF2-40B4-BE49-F238E27FC236}">
                      <a16:creationId xmlns:a16="http://schemas.microsoft.com/office/drawing/2014/main" id="{099D07B5-B633-4771-9CBB-9EC01B2821B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408" y="2736"/>
                  <a:ext cx="672" cy="0"/>
                </a:xfrm>
                <a:prstGeom prst="line">
                  <a:avLst/>
                </a:prstGeom>
                <a:noFill/>
                <a:ln w="15875">
                  <a:solidFill>
                    <a:schemeClr val="tx1"/>
                  </a:solidFill>
                  <a:round/>
                  <a:headEnd/>
                  <a:tailEnd type="triangle" w="med" len="med"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2" name="Line 95">
                  <a:extLst>
                    <a:ext uri="{FF2B5EF4-FFF2-40B4-BE49-F238E27FC236}">
                      <a16:creationId xmlns:a16="http://schemas.microsoft.com/office/drawing/2014/main" id="{BDCF38AC-E13C-4B78-B3E7-2DD19D44EC93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408" y="3024"/>
                  <a:ext cx="672" cy="0"/>
                </a:xfrm>
                <a:prstGeom prst="line">
                  <a:avLst/>
                </a:prstGeom>
                <a:noFill/>
                <a:ln w="15875">
                  <a:solidFill>
                    <a:schemeClr val="tx1"/>
                  </a:solidFill>
                  <a:round/>
                  <a:headEnd/>
                  <a:tailEnd type="triangle" w="med" len="med"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3" name="Line 96">
                  <a:extLst>
                    <a:ext uri="{FF2B5EF4-FFF2-40B4-BE49-F238E27FC236}">
                      <a16:creationId xmlns:a16="http://schemas.microsoft.com/office/drawing/2014/main" id="{21F08292-AB1A-4B97-A012-EEE11DCB0AD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408" y="3120"/>
                  <a:ext cx="672" cy="0"/>
                </a:xfrm>
                <a:prstGeom prst="line">
                  <a:avLst/>
                </a:prstGeom>
                <a:noFill/>
                <a:ln w="15875">
                  <a:solidFill>
                    <a:schemeClr val="tx1"/>
                  </a:solidFill>
                  <a:round/>
                  <a:headEnd/>
                  <a:tailEnd type="triangle" w="med" len="med"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46" name="Text Box 97">
                <a:extLst>
                  <a:ext uri="{FF2B5EF4-FFF2-40B4-BE49-F238E27FC236}">
                    <a16:creationId xmlns:a16="http://schemas.microsoft.com/office/drawing/2014/main" id="{F0978239-85CA-4734-9687-A8488455CEC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28" y="2976"/>
                <a:ext cx="432" cy="21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lIns="9144" rIns="9144">
                <a:spAutoFit/>
              </a:bodyPr>
              <a:lstStyle/>
              <a:p>
                <a:pPr algn="ctr" eaLnBrk="0" hangingPunct="0">
                  <a:spcBef>
                    <a:spcPct val="50000"/>
                  </a:spcBef>
                </a:pPr>
                <a:r>
                  <a:rPr lang="en-GB" sz="1600" b="1">
                    <a:latin typeface="Times New Roman" pitchFamily="18" charset="0"/>
                  </a:rPr>
                  <a:t>inputs</a:t>
                </a:r>
              </a:p>
            </p:txBody>
          </p:sp>
          <p:sp>
            <p:nvSpPr>
              <p:cNvPr id="47" name="Text Box 98">
                <a:extLst>
                  <a:ext uri="{FF2B5EF4-FFF2-40B4-BE49-F238E27FC236}">
                    <a16:creationId xmlns:a16="http://schemas.microsoft.com/office/drawing/2014/main" id="{0BC3125F-AA00-4482-A8BA-8BB47AF02971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544" y="2976"/>
                <a:ext cx="480" cy="21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lIns="9144" rIns="9144">
                <a:spAutoFit/>
              </a:bodyPr>
              <a:lstStyle/>
              <a:p>
                <a:pPr algn="ctr" eaLnBrk="0" hangingPunct="0">
                  <a:spcBef>
                    <a:spcPct val="50000"/>
                  </a:spcBef>
                </a:pPr>
                <a:r>
                  <a:rPr lang="en-GB" sz="1600" b="1">
                    <a:latin typeface="Times New Roman" pitchFamily="18" charset="0"/>
                  </a:rPr>
                  <a:t>outputs</a:t>
                </a:r>
              </a:p>
            </p:txBody>
          </p:sp>
          <p:sp>
            <p:nvSpPr>
              <p:cNvPr id="48" name="Text Box 99">
                <a:extLst>
                  <a:ext uri="{FF2B5EF4-FFF2-40B4-BE49-F238E27FC236}">
                    <a16:creationId xmlns:a16="http://schemas.microsoft.com/office/drawing/2014/main" id="{453A7E1B-1C31-4367-A8BC-43F1F5FC135B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208" y="2976"/>
                <a:ext cx="240" cy="21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 eaLnBrk="0" hangingPunct="0">
                  <a:spcBef>
                    <a:spcPct val="50000"/>
                  </a:spcBef>
                </a:pPr>
                <a:r>
                  <a:rPr lang="en-GB" sz="1600" b="1">
                    <a:latin typeface="Times New Roman" pitchFamily="18" charset="0"/>
                  </a:rPr>
                  <a:t>: :</a:t>
                </a:r>
              </a:p>
            </p:txBody>
          </p:sp>
        </p:grpSp>
        <p:sp>
          <p:nvSpPr>
            <p:cNvPr id="35" name="Line 101">
              <a:extLst>
                <a:ext uri="{FF2B5EF4-FFF2-40B4-BE49-F238E27FC236}">
                  <a16:creationId xmlns:a16="http://schemas.microsoft.com/office/drawing/2014/main" id="{0F07323B-F7D7-433E-B0DD-89B14B49FDA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704" y="3216"/>
              <a:ext cx="144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6" name="Line 102">
              <a:extLst>
                <a:ext uri="{FF2B5EF4-FFF2-40B4-BE49-F238E27FC236}">
                  <a16:creationId xmlns:a16="http://schemas.microsoft.com/office/drawing/2014/main" id="{5D3F9537-9EF8-422A-A1AE-1DA2002720D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848" y="3216"/>
              <a:ext cx="0" cy="288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7" name="Line 103">
              <a:extLst>
                <a:ext uri="{FF2B5EF4-FFF2-40B4-BE49-F238E27FC236}">
                  <a16:creationId xmlns:a16="http://schemas.microsoft.com/office/drawing/2014/main" id="{36F265CA-23EB-4515-8813-5223F65992B9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560" y="3504"/>
              <a:ext cx="288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8" name="Line 104">
              <a:extLst>
                <a:ext uri="{FF2B5EF4-FFF2-40B4-BE49-F238E27FC236}">
                  <a16:creationId xmlns:a16="http://schemas.microsoft.com/office/drawing/2014/main" id="{954727F8-5AE5-48D6-984D-AD736EBBB7D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600" y="3504"/>
              <a:ext cx="336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9" name="Line 105">
              <a:extLst>
                <a:ext uri="{FF2B5EF4-FFF2-40B4-BE49-F238E27FC236}">
                  <a16:creationId xmlns:a16="http://schemas.microsoft.com/office/drawing/2014/main" id="{2D3FBDE3-528E-4F1A-89A7-802589FF12F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600" y="3216"/>
              <a:ext cx="0" cy="288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" name="Line 106">
              <a:extLst>
                <a:ext uri="{FF2B5EF4-FFF2-40B4-BE49-F238E27FC236}">
                  <a16:creationId xmlns:a16="http://schemas.microsoft.com/office/drawing/2014/main" id="{5C7271A7-6D44-4536-8EFC-600BC1F80F1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600" y="3216"/>
              <a:ext cx="144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4293699246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418642" y="524656"/>
            <a:ext cx="8290644" cy="644577"/>
          </a:xfrm>
        </p:spPr>
        <p:txBody>
          <a:bodyPr>
            <a:normAutofit/>
          </a:bodyPr>
          <a:lstStyle/>
          <a:p>
            <a:pPr marL="1976438" indent="-1976438"/>
            <a:r>
              <a:rPr lang="en-GB" sz="3600" dirty="0">
                <a:solidFill>
                  <a:srgbClr val="0000FF"/>
                </a:solidFill>
              </a:rPr>
              <a:t>1. Introduction (2/2)</a:t>
            </a:r>
          </a:p>
        </p:txBody>
      </p:sp>
      <p:sp>
        <p:nvSpPr>
          <p:cNvPr id="14340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#19: Sequential Logic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5</a:t>
            </a:fld>
            <a:endParaRPr dirty="0"/>
          </a:p>
        </p:txBody>
      </p:sp>
      <p:sp>
        <p:nvSpPr>
          <p:cNvPr id="12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58" name="Rectangle 3"/>
          <p:cNvSpPr txBox="1">
            <a:spLocks noChangeArrowheads="1"/>
          </p:cNvSpPr>
          <p:nvPr/>
        </p:nvSpPr>
        <p:spPr>
          <a:xfrm>
            <a:off x="457200" y="1260475"/>
            <a:ext cx="8229600" cy="49879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74638" indent="-274638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Two types of sequential circuits:</a:t>
            </a:r>
          </a:p>
          <a:p>
            <a:pPr marL="625475" lvl="1" indent="-276225" fontAlgn="auto">
              <a:spcBef>
                <a:spcPts val="60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>
                <a:solidFill>
                  <a:srgbClr val="0000CC"/>
                </a:solidFill>
              </a:rPr>
              <a:t>Synchronous</a:t>
            </a:r>
            <a:r>
              <a:rPr lang="en-US" dirty="0"/>
              <a:t>: outputs change only at specific time</a:t>
            </a:r>
          </a:p>
          <a:p>
            <a:pPr marL="625475" lvl="1" indent="-276225" fontAlgn="auto">
              <a:spcBef>
                <a:spcPts val="60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>
                <a:solidFill>
                  <a:srgbClr val="0000CC"/>
                </a:solidFill>
              </a:rPr>
              <a:t>Asynchronous</a:t>
            </a:r>
            <a:r>
              <a:rPr lang="en-US" dirty="0"/>
              <a:t>: outputs change at any time</a:t>
            </a:r>
          </a:p>
          <a:p>
            <a:pPr marL="274638" indent="-274638" fontAlgn="auto">
              <a:spcBef>
                <a:spcPts val="120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 err="1"/>
              <a:t>Multivibrator</a:t>
            </a:r>
            <a:r>
              <a:rPr lang="en-US" dirty="0"/>
              <a:t>: a class of sequential circuits</a:t>
            </a:r>
          </a:p>
          <a:p>
            <a:pPr marL="625475" lvl="1" indent="-260350" fontAlgn="auto">
              <a:spcBef>
                <a:spcPts val="60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 err="1"/>
              <a:t>Bistable</a:t>
            </a:r>
            <a:r>
              <a:rPr lang="en-US" dirty="0"/>
              <a:t> (2 stable states)</a:t>
            </a:r>
          </a:p>
          <a:p>
            <a:pPr marL="625475" lvl="1" indent="-260350" fontAlgn="auto">
              <a:spcBef>
                <a:spcPts val="60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 err="1"/>
              <a:t>Monostable</a:t>
            </a:r>
            <a:r>
              <a:rPr lang="en-US" dirty="0"/>
              <a:t> or one-shot (1 stable state)</a:t>
            </a:r>
          </a:p>
          <a:p>
            <a:pPr marL="625475" lvl="1" indent="-260350" fontAlgn="auto">
              <a:spcBef>
                <a:spcPts val="60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 err="1"/>
              <a:t>Astable</a:t>
            </a:r>
            <a:r>
              <a:rPr lang="en-US" dirty="0"/>
              <a:t> (no stable state)</a:t>
            </a:r>
          </a:p>
          <a:p>
            <a:pPr marL="274638" indent="-274638" fontAlgn="auto">
              <a:spcBef>
                <a:spcPts val="120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 err="1"/>
              <a:t>Bistable</a:t>
            </a:r>
            <a:r>
              <a:rPr lang="en-US" dirty="0"/>
              <a:t> logic devices</a:t>
            </a:r>
          </a:p>
          <a:p>
            <a:pPr marL="625475" lvl="1" indent="-260350" fontAlgn="auto">
              <a:spcBef>
                <a:spcPts val="60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>
                <a:solidFill>
                  <a:srgbClr val="0000CC"/>
                </a:solidFill>
              </a:rPr>
              <a:t>Latches</a:t>
            </a:r>
            <a:r>
              <a:rPr lang="en-US" dirty="0"/>
              <a:t> and </a:t>
            </a:r>
            <a:r>
              <a:rPr lang="en-US" dirty="0">
                <a:solidFill>
                  <a:srgbClr val="0000CC"/>
                </a:solidFill>
              </a:rPr>
              <a:t>flip-flops</a:t>
            </a:r>
            <a:r>
              <a:rPr lang="en-US" dirty="0"/>
              <a:t>.</a:t>
            </a:r>
          </a:p>
          <a:p>
            <a:pPr marL="625475" lvl="1" indent="-260350" fontAlgn="auto">
              <a:spcBef>
                <a:spcPts val="60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They differ in the methods used for changing their state.</a:t>
            </a:r>
          </a:p>
        </p:txBody>
      </p:sp>
    </p:spTree>
    <p:extLst>
      <p:ext uri="{BB962C8B-B14F-4D97-AF65-F5344CB8AC3E}">
        <p14:creationId xmlns:p14="http://schemas.microsoft.com/office/powerpoint/2010/main" val="3156656098"/>
      </p:ext>
    </p:extLst>
  </p:cSld>
  <p:clrMapOvr>
    <a:masterClrMapping/>
  </p:clrMapOvr>
  <p:transition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418642" y="524656"/>
            <a:ext cx="8420558" cy="644577"/>
          </a:xfrm>
        </p:spPr>
        <p:txBody>
          <a:bodyPr>
            <a:normAutofit/>
          </a:bodyPr>
          <a:lstStyle/>
          <a:p>
            <a:pPr marL="1976438" indent="-1976438" eaLnBrk="1" hangingPunct="1"/>
            <a:r>
              <a:rPr lang="en-GB" sz="3600" dirty="0">
                <a:solidFill>
                  <a:srgbClr val="0000FF"/>
                </a:solidFill>
              </a:rPr>
              <a:t>2. Memory Elements (1/3)</a:t>
            </a:r>
          </a:p>
        </p:txBody>
      </p:sp>
      <p:sp>
        <p:nvSpPr>
          <p:cNvPr id="14340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#19: Sequential Logic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6</a:t>
            </a:fld>
            <a:endParaRPr dirty="0"/>
          </a:p>
        </p:txBody>
      </p:sp>
      <p:sp>
        <p:nvSpPr>
          <p:cNvPr id="12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>
          <a:xfrm>
            <a:off x="457200" y="1260475"/>
            <a:ext cx="8229600" cy="10255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74638" indent="-274638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>
                <a:solidFill>
                  <a:srgbClr val="0000CC"/>
                </a:solidFill>
              </a:rPr>
              <a:t>Memory element</a:t>
            </a:r>
            <a:r>
              <a:rPr lang="en-US" dirty="0"/>
              <a:t>: a device which can remember value indefinitely, or change value on command from its inputs.</a:t>
            </a:r>
          </a:p>
        </p:txBody>
      </p:sp>
      <p:grpSp>
        <p:nvGrpSpPr>
          <p:cNvPr id="9" name="Group 25"/>
          <p:cNvGrpSpPr>
            <a:grpSpLocks/>
          </p:cNvGrpSpPr>
          <p:nvPr/>
        </p:nvGrpSpPr>
        <p:grpSpPr bwMode="auto">
          <a:xfrm>
            <a:off x="1905000" y="2362200"/>
            <a:ext cx="5334000" cy="838200"/>
            <a:chOff x="1440" y="1632"/>
            <a:chExt cx="3360" cy="528"/>
          </a:xfrm>
        </p:grpSpPr>
        <p:sp>
          <p:nvSpPr>
            <p:cNvPr id="10" name="Text Box 26"/>
            <p:cNvSpPr txBox="1">
              <a:spLocks noChangeArrowheads="1"/>
            </p:cNvSpPr>
            <p:nvPr/>
          </p:nvSpPr>
          <p:spPr bwMode="auto">
            <a:xfrm>
              <a:off x="1440" y="1805"/>
              <a:ext cx="81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GB" sz="1600"/>
                <a:t>command</a:t>
              </a:r>
              <a:r>
                <a:rPr lang="en-GB"/>
                <a:t> </a:t>
              </a:r>
            </a:p>
          </p:txBody>
        </p:sp>
        <p:sp>
          <p:nvSpPr>
            <p:cNvPr id="11" name="Rectangle 27"/>
            <p:cNvSpPr>
              <a:spLocks noChangeArrowheads="1"/>
            </p:cNvSpPr>
            <p:nvPr/>
          </p:nvSpPr>
          <p:spPr bwMode="auto">
            <a:xfrm>
              <a:off x="2644" y="1632"/>
              <a:ext cx="860" cy="528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" name="Text Box 28"/>
            <p:cNvSpPr txBox="1">
              <a:spLocks noChangeArrowheads="1"/>
            </p:cNvSpPr>
            <p:nvPr/>
          </p:nvSpPr>
          <p:spPr bwMode="auto">
            <a:xfrm>
              <a:off x="2688" y="1698"/>
              <a:ext cx="768" cy="3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GB" sz="1600"/>
                <a:t>Memory element</a:t>
              </a:r>
              <a:endParaRPr lang="en-GB"/>
            </a:p>
          </p:txBody>
        </p:sp>
        <p:sp>
          <p:nvSpPr>
            <p:cNvPr id="14" name="Line 29"/>
            <p:cNvSpPr>
              <a:spLocks noChangeShapeType="1"/>
            </p:cNvSpPr>
            <p:nvPr/>
          </p:nvSpPr>
          <p:spPr bwMode="auto">
            <a:xfrm>
              <a:off x="2208" y="1901"/>
              <a:ext cx="432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stealth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" name="Text Box 30"/>
            <p:cNvSpPr txBox="1">
              <a:spLocks noChangeArrowheads="1"/>
            </p:cNvSpPr>
            <p:nvPr/>
          </p:nvSpPr>
          <p:spPr bwMode="auto">
            <a:xfrm>
              <a:off x="3936" y="1805"/>
              <a:ext cx="864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GB" sz="1600"/>
                <a:t>stored value</a:t>
              </a:r>
              <a:r>
                <a:rPr lang="en-GB"/>
                <a:t> </a:t>
              </a:r>
            </a:p>
          </p:txBody>
        </p:sp>
        <p:sp>
          <p:nvSpPr>
            <p:cNvPr id="16" name="Line 31"/>
            <p:cNvSpPr>
              <a:spLocks noChangeShapeType="1"/>
            </p:cNvSpPr>
            <p:nvPr/>
          </p:nvSpPr>
          <p:spPr bwMode="auto">
            <a:xfrm>
              <a:off x="3504" y="1901"/>
              <a:ext cx="432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stealth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" name="Text Box 32"/>
            <p:cNvSpPr txBox="1">
              <a:spLocks noChangeArrowheads="1"/>
            </p:cNvSpPr>
            <p:nvPr/>
          </p:nvSpPr>
          <p:spPr bwMode="auto">
            <a:xfrm>
              <a:off x="3648" y="1680"/>
              <a:ext cx="288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GB" sz="1600" i="1"/>
                <a:t>Q</a:t>
              </a:r>
              <a:endParaRPr lang="en-GB"/>
            </a:p>
          </p:txBody>
        </p:sp>
      </p:grpSp>
      <p:sp>
        <p:nvSpPr>
          <p:cNvPr id="18" name="Rectangle 33"/>
          <p:cNvSpPr>
            <a:spLocks noChangeArrowheads="1"/>
          </p:cNvSpPr>
          <p:nvPr/>
        </p:nvSpPr>
        <p:spPr bwMode="auto">
          <a:xfrm>
            <a:off x="457200" y="3505200"/>
            <a:ext cx="82296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4638" indent="-274638">
              <a:spcBef>
                <a:spcPct val="20000"/>
              </a:spcBef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sz="2400" dirty="0">
                <a:solidFill>
                  <a:srgbClr val="C00000"/>
                </a:solidFill>
              </a:rPr>
              <a:t>Characteristic table:</a:t>
            </a:r>
          </a:p>
        </p:txBody>
      </p:sp>
      <p:grpSp>
        <p:nvGrpSpPr>
          <p:cNvPr id="19" name="Group 36"/>
          <p:cNvGrpSpPr>
            <a:grpSpLocks/>
          </p:cNvGrpSpPr>
          <p:nvPr/>
        </p:nvGrpSpPr>
        <p:grpSpPr bwMode="auto">
          <a:xfrm>
            <a:off x="2362200" y="4114800"/>
            <a:ext cx="5715000" cy="2019300"/>
            <a:chOff x="1488" y="2592"/>
            <a:chExt cx="3600" cy="1272"/>
          </a:xfrm>
        </p:grpSpPr>
        <p:graphicFrame>
          <p:nvGraphicFramePr>
            <p:cNvPr id="20" name="Object 34"/>
            <p:cNvGraphicFramePr>
              <a:graphicFrameLocks noChangeAspect="1"/>
            </p:cNvGraphicFramePr>
            <p:nvPr/>
          </p:nvGraphicFramePr>
          <p:xfrm>
            <a:off x="1488" y="2592"/>
            <a:ext cx="2089" cy="127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Document" r:id="rId3" imgW="3319920" imgH="2019240" progId="Word.Document.8">
                    <p:embed/>
                  </p:oleObj>
                </mc:Choice>
                <mc:Fallback>
                  <p:oleObj name="Document" r:id="rId3" imgW="3319920" imgH="2019240" progId="Word.Document.8">
                    <p:embed/>
                    <p:pic>
                      <p:nvPicPr>
                        <p:cNvPr id="20" name="Object 3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488" y="2592"/>
                          <a:ext cx="2089" cy="1272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1" name="Text Box 35"/>
            <p:cNvSpPr txBox="1">
              <a:spLocks noChangeArrowheads="1"/>
            </p:cNvSpPr>
            <p:nvPr/>
          </p:nvSpPr>
          <p:spPr bwMode="auto">
            <a:xfrm>
              <a:off x="3408" y="2736"/>
              <a:ext cx="1680" cy="4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b="1" i="1">
                  <a:solidFill>
                    <a:srgbClr val="0000CC"/>
                  </a:solidFill>
                </a:rPr>
                <a:t>Q(t)</a:t>
              </a:r>
              <a:r>
                <a:rPr lang="en-US"/>
                <a:t> or </a:t>
              </a:r>
              <a:r>
                <a:rPr lang="en-US" b="1" i="1">
                  <a:solidFill>
                    <a:srgbClr val="0000CC"/>
                  </a:solidFill>
                </a:rPr>
                <a:t>Q</a:t>
              </a:r>
              <a:r>
                <a:rPr lang="en-US"/>
                <a:t>: current state</a:t>
              </a:r>
            </a:p>
            <a:p>
              <a:pPr eaLnBrk="0" hangingPunct="0">
                <a:spcBef>
                  <a:spcPct val="50000"/>
                </a:spcBef>
              </a:pPr>
              <a:r>
                <a:rPr lang="en-US" b="1" i="1">
                  <a:solidFill>
                    <a:srgbClr val="0000CC"/>
                  </a:solidFill>
                </a:rPr>
                <a:t>Q(t+1)</a:t>
              </a:r>
              <a:r>
                <a:rPr lang="en-US"/>
                <a:t> or </a:t>
              </a:r>
              <a:r>
                <a:rPr lang="en-US" b="1" i="1">
                  <a:solidFill>
                    <a:srgbClr val="0000CC"/>
                  </a:solidFill>
                </a:rPr>
                <a:t>Q</a:t>
              </a:r>
              <a:r>
                <a:rPr lang="en-US" b="1" i="1" baseline="30000">
                  <a:solidFill>
                    <a:srgbClr val="0000CC"/>
                  </a:solidFill>
                </a:rPr>
                <a:t>+</a:t>
              </a:r>
              <a:r>
                <a:rPr lang="en-US"/>
                <a:t>: next state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573184917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418642" y="524656"/>
            <a:ext cx="8420558" cy="644577"/>
          </a:xfrm>
        </p:spPr>
        <p:txBody>
          <a:bodyPr>
            <a:normAutofit/>
          </a:bodyPr>
          <a:lstStyle/>
          <a:p>
            <a:pPr marL="1976438" indent="-1976438"/>
            <a:r>
              <a:rPr lang="en-GB" sz="3600" dirty="0">
                <a:solidFill>
                  <a:srgbClr val="0000FF"/>
                </a:solidFill>
              </a:rPr>
              <a:t>2. Memory Elements (2/3)</a:t>
            </a:r>
          </a:p>
        </p:txBody>
      </p:sp>
      <p:sp>
        <p:nvSpPr>
          <p:cNvPr id="14340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#19: Sequential Logic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7</a:t>
            </a:fld>
            <a:endParaRPr dirty="0"/>
          </a:p>
        </p:txBody>
      </p:sp>
      <p:sp>
        <p:nvSpPr>
          <p:cNvPr id="12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24" name="Rectangle 3"/>
          <p:cNvSpPr txBox="1">
            <a:spLocks noChangeArrowheads="1"/>
          </p:cNvSpPr>
          <p:nvPr/>
        </p:nvSpPr>
        <p:spPr>
          <a:xfrm>
            <a:off x="457200" y="1260475"/>
            <a:ext cx="8229600" cy="10255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74638" indent="-274638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Memory element with clock.</a:t>
            </a:r>
          </a:p>
        </p:txBody>
      </p:sp>
      <p:sp>
        <p:nvSpPr>
          <p:cNvPr id="25" name="Rectangle 12"/>
          <p:cNvSpPr>
            <a:spLocks noChangeArrowheads="1"/>
          </p:cNvSpPr>
          <p:nvPr/>
        </p:nvSpPr>
        <p:spPr bwMode="auto">
          <a:xfrm>
            <a:off x="457200" y="3505200"/>
            <a:ext cx="82296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4638" indent="-274638">
              <a:spcBef>
                <a:spcPct val="20000"/>
              </a:spcBef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sz="2400" dirty="0">
                <a:solidFill>
                  <a:srgbClr val="0000CC"/>
                </a:solidFill>
              </a:rPr>
              <a:t>Clock</a:t>
            </a:r>
            <a:r>
              <a:rPr lang="en-US" sz="2400" dirty="0"/>
              <a:t> is usually a square wave.</a:t>
            </a:r>
          </a:p>
        </p:txBody>
      </p:sp>
      <p:grpSp>
        <p:nvGrpSpPr>
          <p:cNvPr id="26" name="Group 16"/>
          <p:cNvGrpSpPr>
            <a:grpSpLocks/>
          </p:cNvGrpSpPr>
          <p:nvPr/>
        </p:nvGrpSpPr>
        <p:grpSpPr bwMode="auto">
          <a:xfrm>
            <a:off x="1981200" y="1905000"/>
            <a:ext cx="5334000" cy="1479550"/>
            <a:chOff x="1440" y="1200"/>
            <a:chExt cx="3360" cy="932"/>
          </a:xfrm>
        </p:grpSpPr>
        <p:sp>
          <p:nvSpPr>
            <p:cNvPr id="27" name="Text Box 17"/>
            <p:cNvSpPr txBox="1">
              <a:spLocks noChangeArrowheads="1"/>
            </p:cNvSpPr>
            <p:nvPr/>
          </p:nvSpPr>
          <p:spPr bwMode="auto">
            <a:xfrm>
              <a:off x="1440" y="1373"/>
              <a:ext cx="81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GB" sz="1600"/>
                <a:t>command</a:t>
              </a:r>
              <a:r>
                <a:rPr lang="en-GB"/>
                <a:t> </a:t>
              </a:r>
            </a:p>
          </p:txBody>
        </p:sp>
        <p:sp>
          <p:nvSpPr>
            <p:cNvPr id="28" name="Rectangle 18"/>
            <p:cNvSpPr>
              <a:spLocks noChangeArrowheads="1"/>
            </p:cNvSpPr>
            <p:nvPr/>
          </p:nvSpPr>
          <p:spPr bwMode="auto">
            <a:xfrm>
              <a:off x="2644" y="1200"/>
              <a:ext cx="860" cy="528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" name="Text Box 19"/>
            <p:cNvSpPr txBox="1">
              <a:spLocks noChangeArrowheads="1"/>
            </p:cNvSpPr>
            <p:nvPr/>
          </p:nvSpPr>
          <p:spPr bwMode="auto">
            <a:xfrm>
              <a:off x="2688" y="1266"/>
              <a:ext cx="768" cy="38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GB" sz="1600" dirty="0"/>
                <a:t>Memory element</a:t>
              </a:r>
              <a:r>
                <a:rPr lang="en-GB" dirty="0"/>
                <a:t> </a:t>
              </a:r>
            </a:p>
          </p:txBody>
        </p:sp>
        <p:sp>
          <p:nvSpPr>
            <p:cNvPr id="30" name="Line 20"/>
            <p:cNvSpPr>
              <a:spLocks noChangeShapeType="1"/>
            </p:cNvSpPr>
            <p:nvPr/>
          </p:nvSpPr>
          <p:spPr bwMode="auto">
            <a:xfrm>
              <a:off x="2208" y="1469"/>
              <a:ext cx="432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stealth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" name="Text Box 21"/>
            <p:cNvSpPr txBox="1">
              <a:spLocks noChangeArrowheads="1"/>
            </p:cNvSpPr>
            <p:nvPr/>
          </p:nvSpPr>
          <p:spPr bwMode="auto">
            <a:xfrm>
              <a:off x="3936" y="1373"/>
              <a:ext cx="864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GB" sz="1600"/>
                <a:t>stored value</a:t>
              </a:r>
              <a:r>
                <a:rPr lang="en-GB"/>
                <a:t> </a:t>
              </a:r>
            </a:p>
          </p:txBody>
        </p:sp>
        <p:sp>
          <p:nvSpPr>
            <p:cNvPr id="32" name="Line 22"/>
            <p:cNvSpPr>
              <a:spLocks noChangeShapeType="1"/>
            </p:cNvSpPr>
            <p:nvPr/>
          </p:nvSpPr>
          <p:spPr bwMode="auto">
            <a:xfrm>
              <a:off x="3504" y="1469"/>
              <a:ext cx="432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stealth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3" name="Text Box 23"/>
            <p:cNvSpPr txBox="1">
              <a:spLocks noChangeArrowheads="1"/>
            </p:cNvSpPr>
            <p:nvPr/>
          </p:nvSpPr>
          <p:spPr bwMode="auto">
            <a:xfrm>
              <a:off x="3648" y="1248"/>
              <a:ext cx="288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GB" sz="1600" i="1"/>
                <a:t>Q</a:t>
              </a:r>
              <a:endParaRPr lang="en-GB"/>
            </a:p>
          </p:txBody>
        </p:sp>
        <p:sp>
          <p:nvSpPr>
            <p:cNvPr id="34" name="Line 24"/>
            <p:cNvSpPr>
              <a:spLocks noChangeShapeType="1"/>
            </p:cNvSpPr>
            <p:nvPr/>
          </p:nvSpPr>
          <p:spPr bwMode="auto">
            <a:xfrm flipV="1">
              <a:off x="3072" y="1728"/>
              <a:ext cx="0" cy="19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stealth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" name="Text Box 25"/>
            <p:cNvSpPr txBox="1">
              <a:spLocks noChangeArrowheads="1"/>
            </p:cNvSpPr>
            <p:nvPr/>
          </p:nvSpPr>
          <p:spPr bwMode="auto">
            <a:xfrm>
              <a:off x="2880" y="1920"/>
              <a:ext cx="432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GB" sz="1600"/>
                <a:t>clock </a:t>
              </a:r>
            </a:p>
          </p:txBody>
        </p:sp>
      </p:grpSp>
      <p:grpSp>
        <p:nvGrpSpPr>
          <p:cNvPr id="36" name="Group 26"/>
          <p:cNvGrpSpPr>
            <a:grpSpLocks/>
          </p:cNvGrpSpPr>
          <p:nvPr/>
        </p:nvGrpSpPr>
        <p:grpSpPr bwMode="auto">
          <a:xfrm>
            <a:off x="2286000" y="4191000"/>
            <a:ext cx="4572000" cy="1708150"/>
            <a:chOff x="1440" y="2640"/>
            <a:chExt cx="2880" cy="1076"/>
          </a:xfrm>
        </p:grpSpPr>
        <p:sp>
          <p:nvSpPr>
            <p:cNvPr id="37" name="Line 27"/>
            <p:cNvSpPr>
              <a:spLocks noChangeShapeType="1"/>
            </p:cNvSpPr>
            <p:nvPr/>
          </p:nvSpPr>
          <p:spPr bwMode="auto">
            <a:xfrm>
              <a:off x="1440" y="3264"/>
              <a:ext cx="24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" name="Line 28"/>
            <p:cNvSpPr>
              <a:spLocks noChangeShapeType="1"/>
            </p:cNvSpPr>
            <p:nvPr/>
          </p:nvSpPr>
          <p:spPr bwMode="auto">
            <a:xfrm>
              <a:off x="1680" y="3024"/>
              <a:ext cx="24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" name="Line 29"/>
            <p:cNvSpPr>
              <a:spLocks noChangeShapeType="1"/>
            </p:cNvSpPr>
            <p:nvPr/>
          </p:nvSpPr>
          <p:spPr bwMode="auto">
            <a:xfrm rot="5400000">
              <a:off x="1560" y="3144"/>
              <a:ext cx="240" cy="0"/>
            </a:xfrm>
            <a:prstGeom prst="line">
              <a:avLst/>
            </a:prstGeom>
            <a:noFill/>
            <a:ln w="19050">
              <a:solidFill>
                <a:srgbClr val="990033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0" name="Line 30"/>
            <p:cNvSpPr>
              <a:spLocks noChangeShapeType="1"/>
            </p:cNvSpPr>
            <p:nvPr/>
          </p:nvSpPr>
          <p:spPr bwMode="auto">
            <a:xfrm>
              <a:off x="1920" y="3264"/>
              <a:ext cx="24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" name="Line 31"/>
            <p:cNvSpPr>
              <a:spLocks noChangeShapeType="1"/>
            </p:cNvSpPr>
            <p:nvPr/>
          </p:nvSpPr>
          <p:spPr bwMode="auto">
            <a:xfrm>
              <a:off x="2160" y="3024"/>
              <a:ext cx="24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2" name="Line 32"/>
            <p:cNvSpPr>
              <a:spLocks noChangeShapeType="1"/>
            </p:cNvSpPr>
            <p:nvPr/>
          </p:nvSpPr>
          <p:spPr bwMode="auto">
            <a:xfrm rot="5400000">
              <a:off x="2040" y="3144"/>
              <a:ext cx="240" cy="0"/>
            </a:xfrm>
            <a:prstGeom prst="line">
              <a:avLst/>
            </a:prstGeom>
            <a:noFill/>
            <a:ln w="19050">
              <a:solidFill>
                <a:srgbClr val="8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3" name="Line 33"/>
            <p:cNvSpPr>
              <a:spLocks noChangeShapeType="1"/>
            </p:cNvSpPr>
            <p:nvPr/>
          </p:nvSpPr>
          <p:spPr bwMode="auto">
            <a:xfrm rot="5400000">
              <a:off x="1800" y="3144"/>
              <a:ext cx="240" cy="0"/>
            </a:xfrm>
            <a:prstGeom prst="line">
              <a:avLst/>
            </a:prstGeom>
            <a:noFill/>
            <a:ln w="19050">
              <a:solidFill>
                <a:srgbClr val="0000CC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4" name="Line 34"/>
            <p:cNvSpPr>
              <a:spLocks noChangeShapeType="1"/>
            </p:cNvSpPr>
            <p:nvPr/>
          </p:nvSpPr>
          <p:spPr bwMode="auto">
            <a:xfrm>
              <a:off x="2400" y="3264"/>
              <a:ext cx="24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" name="Line 35"/>
            <p:cNvSpPr>
              <a:spLocks noChangeShapeType="1"/>
            </p:cNvSpPr>
            <p:nvPr/>
          </p:nvSpPr>
          <p:spPr bwMode="auto">
            <a:xfrm>
              <a:off x="2640" y="3024"/>
              <a:ext cx="24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6" name="Line 36"/>
            <p:cNvSpPr>
              <a:spLocks noChangeShapeType="1"/>
            </p:cNvSpPr>
            <p:nvPr/>
          </p:nvSpPr>
          <p:spPr bwMode="auto">
            <a:xfrm rot="5400000">
              <a:off x="2520" y="3144"/>
              <a:ext cx="240" cy="0"/>
            </a:xfrm>
            <a:prstGeom prst="line">
              <a:avLst/>
            </a:prstGeom>
            <a:noFill/>
            <a:ln w="19050">
              <a:solidFill>
                <a:srgbClr val="990033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7" name="Line 37"/>
            <p:cNvSpPr>
              <a:spLocks noChangeShapeType="1"/>
            </p:cNvSpPr>
            <p:nvPr/>
          </p:nvSpPr>
          <p:spPr bwMode="auto">
            <a:xfrm rot="5400000">
              <a:off x="2280" y="3144"/>
              <a:ext cx="240" cy="0"/>
            </a:xfrm>
            <a:prstGeom prst="line">
              <a:avLst/>
            </a:prstGeom>
            <a:noFill/>
            <a:ln w="19050">
              <a:solidFill>
                <a:srgbClr val="0000CC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8" name="Line 38"/>
            <p:cNvSpPr>
              <a:spLocks noChangeShapeType="1"/>
            </p:cNvSpPr>
            <p:nvPr/>
          </p:nvSpPr>
          <p:spPr bwMode="auto">
            <a:xfrm>
              <a:off x="2880" y="3264"/>
              <a:ext cx="24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9" name="Line 39"/>
            <p:cNvSpPr>
              <a:spLocks noChangeShapeType="1"/>
            </p:cNvSpPr>
            <p:nvPr/>
          </p:nvSpPr>
          <p:spPr bwMode="auto">
            <a:xfrm>
              <a:off x="3120" y="3024"/>
              <a:ext cx="24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0" name="Line 40"/>
            <p:cNvSpPr>
              <a:spLocks noChangeShapeType="1"/>
            </p:cNvSpPr>
            <p:nvPr/>
          </p:nvSpPr>
          <p:spPr bwMode="auto">
            <a:xfrm rot="5400000">
              <a:off x="3000" y="3144"/>
              <a:ext cx="240" cy="0"/>
            </a:xfrm>
            <a:prstGeom prst="line">
              <a:avLst/>
            </a:prstGeom>
            <a:noFill/>
            <a:ln w="19050">
              <a:solidFill>
                <a:srgbClr val="990033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" name="Line 41"/>
            <p:cNvSpPr>
              <a:spLocks noChangeShapeType="1"/>
            </p:cNvSpPr>
            <p:nvPr/>
          </p:nvSpPr>
          <p:spPr bwMode="auto">
            <a:xfrm rot="5400000">
              <a:off x="2760" y="3144"/>
              <a:ext cx="240" cy="0"/>
            </a:xfrm>
            <a:prstGeom prst="line">
              <a:avLst/>
            </a:prstGeom>
            <a:noFill/>
            <a:ln w="19050">
              <a:solidFill>
                <a:srgbClr val="0000CC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2" name="Line 42"/>
            <p:cNvSpPr>
              <a:spLocks noChangeShapeType="1"/>
            </p:cNvSpPr>
            <p:nvPr/>
          </p:nvSpPr>
          <p:spPr bwMode="auto">
            <a:xfrm>
              <a:off x="3360" y="3264"/>
              <a:ext cx="24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3" name="Line 43"/>
            <p:cNvSpPr>
              <a:spLocks noChangeShapeType="1"/>
            </p:cNvSpPr>
            <p:nvPr/>
          </p:nvSpPr>
          <p:spPr bwMode="auto">
            <a:xfrm>
              <a:off x="3600" y="3024"/>
              <a:ext cx="24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4" name="Line 44"/>
            <p:cNvSpPr>
              <a:spLocks noChangeShapeType="1"/>
            </p:cNvSpPr>
            <p:nvPr/>
          </p:nvSpPr>
          <p:spPr bwMode="auto">
            <a:xfrm rot="5400000">
              <a:off x="3480" y="3144"/>
              <a:ext cx="240" cy="0"/>
            </a:xfrm>
            <a:prstGeom prst="line">
              <a:avLst/>
            </a:prstGeom>
            <a:noFill/>
            <a:ln w="19050">
              <a:solidFill>
                <a:srgbClr val="990033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5" name="Line 45"/>
            <p:cNvSpPr>
              <a:spLocks noChangeShapeType="1"/>
            </p:cNvSpPr>
            <p:nvPr/>
          </p:nvSpPr>
          <p:spPr bwMode="auto">
            <a:xfrm rot="5400000">
              <a:off x="3240" y="3144"/>
              <a:ext cx="240" cy="0"/>
            </a:xfrm>
            <a:prstGeom prst="line">
              <a:avLst/>
            </a:prstGeom>
            <a:noFill/>
            <a:ln w="19050">
              <a:solidFill>
                <a:srgbClr val="0000CC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6" name="Line 46"/>
            <p:cNvSpPr>
              <a:spLocks noChangeShapeType="1"/>
            </p:cNvSpPr>
            <p:nvPr/>
          </p:nvSpPr>
          <p:spPr bwMode="auto">
            <a:xfrm>
              <a:off x="3840" y="3264"/>
              <a:ext cx="24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7" name="Line 47"/>
            <p:cNvSpPr>
              <a:spLocks noChangeShapeType="1"/>
            </p:cNvSpPr>
            <p:nvPr/>
          </p:nvSpPr>
          <p:spPr bwMode="auto">
            <a:xfrm>
              <a:off x="4080" y="3024"/>
              <a:ext cx="24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8" name="Line 48"/>
            <p:cNvSpPr>
              <a:spLocks noChangeShapeType="1"/>
            </p:cNvSpPr>
            <p:nvPr/>
          </p:nvSpPr>
          <p:spPr bwMode="auto">
            <a:xfrm rot="5400000">
              <a:off x="3960" y="3144"/>
              <a:ext cx="240" cy="0"/>
            </a:xfrm>
            <a:prstGeom prst="line">
              <a:avLst/>
            </a:prstGeom>
            <a:noFill/>
            <a:ln w="19050">
              <a:solidFill>
                <a:srgbClr val="990033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9" name="Line 49"/>
            <p:cNvSpPr>
              <a:spLocks noChangeShapeType="1"/>
            </p:cNvSpPr>
            <p:nvPr/>
          </p:nvSpPr>
          <p:spPr bwMode="auto">
            <a:xfrm rot="5400000">
              <a:off x="3720" y="3144"/>
              <a:ext cx="240" cy="0"/>
            </a:xfrm>
            <a:prstGeom prst="line">
              <a:avLst/>
            </a:prstGeom>
            <a:noFill/>
            <a:ln w="19050">
              <a:solidFill>
                <a:srgbClr val="0000CC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0" name="Line 50"/>
            <p:cNvSpPr>
              <a:spLocks noChangeShapeType="1"/>
            </p:cNvSpPr>
            <p:nvPr/>
          </p:nvSpPr>
          <p:spPr bwMode="auto">
            <a:xfrm rot="5400000">
              <a:off x="4200" y="3144"/>
              <a:ext cx="240" cy="0"/>
            </a:xfrm>
            <a:prstGeom prst="line">
              <a:avLst/>
            </a:prstGeom>
            <a:noFill/>
            <a:ln w="19050">
              <a:solidFill>
                <a:srgbClr val="0000CC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" name="Line 51"/>
            <p:cNvSpPr>
              <a:spLocks noChangeShapeType="1"/>
            </p:cNvSpPr>
            <p:nvPr/>
          </p:nvSpPr>
          <p:spPr bwMode="auto">
            <a:xfrm flipH="1">
              <a:off x="2304" y="2832"/>
              <a:ext cx="336" cy="14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stealth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2" name="Text Box 52"/>
            <p:cNvSpPr txBox="1">
              <a:spLocks noChangeArrowheads="1"/>
            </p:cNvSpPr>
            <p:nvPr/>
          </p:nvSpPr>
          <p:spPr bwMode="auto">
            <a:xfrm>
              <a:off x="1680" y="3504"/>
              <a:ext cx="960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GB" sz="1600"/>
                <a:t>Positive edges</a:t>
              </a:r>
              <a:endParaRPr lang="en-GB"/>
            </a:p>
          </p:txBody>
        </p:sp>
        <p:sp>
          <p:nvSpPr>
            <p:cNvPr id="63" name="Text Box 53"/>
            <p:cNvSpPr txBox="1">
              <a:spLocks noChangeArrowheads="1"/>
            </p:cNvSpPr>
            <p:nvPr/>
          </p:nvSpPr>
          <p:spPr bwMode="auto">
            <a:xfrm>
              <a:off x="2832" y="3504"/>
              <a:ext cx="1056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GB" sz="1600"/>
                <a:t>Negative edges</a:t>
              </a:r>
              <a:endParaRPr lang="en-GB"/>
            </a:p>
          </p:txBody>
        </p:sp>
        <p:sp>
          <p:nvSpPr>
            <p:cNvPr id="64" name="Line 54"/>
            <p:cNvSpPr>
              <a:spLocks noChangeShapeType="1"/>
            </p:cNvSpPr>
            <p:nvPr/>
          </p:nvSpPr>
          <p:spPr bwMode="auto">
            <a:xfrm flipH="1">
              <a:off x="2736" y="2832"/>
              <a:ext cx="0" cy="14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stealth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5" name="Line 55"/>
            <p:cNvSpPr>
              <a:spLocks noChangeShapeType="1"/>
            </p:cNvSpPr>
            <p:nvPr/>
          </p:nvSpPr>
          <p:spPr bwMode="auto">
            <a:xfrm>
              <a:off x="2832" y="2832"/>
              <a:ext cx="336" cy="14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stealth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6" name="Text Box 56"/>
            <p:cNvSpPr txBox="1">
              <a:spLocks noChangeArrowheads="1"/>
            </p:cNvSpPr>
            <p:nvPr/>
          </p:nvSpPr>
          <p:spPr bwMode="auto">
            <a:xfrm>
              <a:off x="2256" y="2640"/>
              <a:ext cx="1008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GB" sz="1600"/>
                <a:t>Positive pulses</a:t>
              </a:r>
              <a:endParaRPr lang="en-GB"/>
            </a:p>
          </p:txBody>
        </p:sp>
        <p:sp>
          <p:nvSpPr>
            <p:cNvPr id="67" name="Line 57"/>
            <p:cNvSpPr>
              <a:spLocks noChangeShapeType="1"/>
            </p:cNvSpPr>
            <p:nvPr/>
          </p:nvSpPr>
          <p:spPr bwMode="auto">
            <a:xfrm flipH="1" flipV="1">
              <a:off x="1728" y="3168"/>
              <a:ext cx="384" cy="336"/>
            </a:xfrm>
            <a:prstGeom prst="line">
              <a:avLst/>
            </a:prstGeom>
            <a:noFill/>
            <a:ln w="19050">
              <a:solidFill>
                <a:srgbClr val="990033"/>
              </a:solidFill>
              <a:round/>
              <a:headEnd/>
              <a:tailEnd type="stealth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8" name="Line 58"/>
            <p:cNvSpPr>
              <a:spLocks noChangeShapeType="1"/>
            </p:cNvSpPr>
            <p:nvPr/>
          </p:nvSpPr>
          <p:spPr bwMode="auto">
            <a:xfrm flipV="1">
              <a:off x="2208" y="3168"/>
              <a:ext cx="384" cy="336"/>
            </a:xfrm>
            <a:prstGeom prst="line">
              <a:avLst/>
            </a:prstGeom>
            <a:noFill/>
            <a:ln w="19050">
              <a:solidFill>
                <a:srgbClr val="990033"/>
              </a:solidFill>
              <a:round/>
              <a:headEnd/>
              <a:tailEnd type="stealth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9" name="Line 59"/>
            <p:cNvSpPr>
              <a:spLocks noChangeShapeType="1"/>
            </p:cNvSpPr>
            <p:nvPr/>
          </p:nvSpPr>
          <p:spPr bwMode="auto">
            <a:xfrm flipV="1">
              <a:off x="3408" y="3168"/>
              <a:ext cx="384" cy="336"/>
            </a:xfrm>
            <a:prstGeom prst="line">
              <a:avLst/>
            </a:prstGeom>
            <a:noFill/>
            <a:ln w="19050">
              <a:solidFill>
                <a:srgbClr val="0000CC"/>
              </a:solidFill>
              <a:round/>
              <a:headEnd/>
              <a:tailEnd type="stealth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0" name="Line 60"/>
            <p:cNvSpPr>
              <a:spLocks noChangeShapeType="1"/>
            </p:cNvSpPr>
            <p:nvPr/>
          </p:nvSpPr>
          <p:spPr bwMode="auto">
            <a:xfrm flipH="1" flipV="1">
              <a:off x="2928" y="3168"/>
              <a:ext cx="384" cy="336"/>
            </a:xfrm>
            <a:prstGeom prst="line">
              <a:avLst/>
            </a:prstGeom>
            <a:noFill/>
            <a:ln w="19050">
              <a:solidFill>
                <a:srgbClr val="0000CC"/>
              </a:solidFill>
              <a:round/>
              <a:headEnd/>
              <a:tailEnd type="stealth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460686768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418642" y="524656"/>
            <a:ext cx="8563312" cy="644577"/>
          </a:xfrm>
        </p:spPr>
        <p:txBody>
          <a:bodyPr>
            <a:normAutofit/>
          </a:bodyPr>
          <a:lstStyle/>
          <a:p>
            <a:pPr marL="1976438" indent="-1976438"/>
            <a:r>
              <a:rPr lang="en-GB" sz="3600" dirty="0">
                <a:solidFill>
                  <a:srgbClr val="0000FF"/>
                </a:solidFill>
              </a:rPr>
              <a:t>2. Memory Elements (3/3)</a:t>
            </a:r>
          </a:p>
        </p:txBody>
      </p:sp>
      <p:sp>
        <p:nvSpPr>
          <p:cNvPr id="14340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#19: Sequential Logic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8</a:t>
            </a:fld>
            <a:endParaRPr dirty="0"/>
          </a:p>
        </p:txBody>
      </p:sp>
      <p:sp>
        <p:nvSpPr>
          <p:cNvPr id="12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71" name="Rectangle 3"/>
          <p:cNvSpPr txBox="1">
            <a:spLocks noChangeArrowheads="1"/>
          </p:cNvSpPr>
          <p:nvPr/>
        </p:nvSpPr>
        <p:spPr>
          <a:xfrm>
            <a:off x="457200" y="1260475"/>
            <a:ext cx="8229600" cy="49879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74638" indent="-274638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Two types of triggering/activation</a:t>
            </a:r>
          </a:p>
          <a:p>
            <a:pPr marL="625475" lvl="1" indent="-260350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Pulse-triggered</a:t>
            </a:r>
          </a:p>
          <a:p>
            <a:pPr marL="625475" lvl="1" indent="-260350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Edge-triggered</a:t>
            </a:r>
          </a:p>
          <a:p>
            <a:pPr marL="274638" indent="-274638" fontAlgn="auto">
              <a:spcBef>
                <a:spcPct val="5000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Pulse-triggered</a:t>
            </a:r>
          </a:p>
          <a:p>
            <a:pPr marL="625475" lvl="1" indent="-260350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Latches</a:t>
            </a:r>
          </a:p>
          <a:p>
            <a:pPr marL="625475" lvl="1" indent="-260350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ON = 1, OFF = 0</a:t>
            </a:r>
          </a:p>
          <a:p>
            <a:pPr marL="274638" indent="-274638" fontAlgn="auto">
              <a:spcBef>
                <a:spcPct val="5000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Edge-triggered</a:t>
            </a:r>
          </a:p>
          <a:p>
            <a:pPr marL="625475" lvl="1" indent="-260350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Flip-flops</a:t>
            </a:r>
          </a:p>
          <a:p>
            <a:pPr marL="625475" lvl="1" indent="-260350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Positive edge-triggered (ON = from 0 to 1; OFF = other time)</a:t>
            </a:r>
          </a:p>
          <a:p>
            <a:pPr marL="625475" lvl="1" indent="-260350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Negative edge-triggered (ON = from 1 to 0; OFF = other time)</a:t>
            </a:r>
          </a:p>
        </p:txBody>
      </p:sp>
      <p:grpSp>
        <p:nvGrpSpPr>
          <p:cNvPr id="72" name="Group 50"/>
          <p:cNvGrpSpPr>
            <a:grpSpLocks/>
          </p:cNvGrpSpPr>
          <p:nvPr/>
        </p:nvGrpSpPr>
        <p:grpSpPr bwMode="auto">
          <a:xfrm>
            <a:off x="3962400" y="1905000"/>
            <a:ext cx="4572000" cy="1708150"/>
            <a:chOff x="1440" y="2640"/>
            <a:chExt cx="2880" cy="1076"/>
          </a:xfrm>
        </p:grpSpPr>
        <p:sp>
          <p:nvSpPr>
            <p:cNvPr id="73" name="Line 51"/>
            <p:cNvSpPr>
              <a:spLocks noChangeShapeType="1"/>
            </p:cNvSpPr>
            <p:nvPr/>
          </p:nvSpPr>
          <p:spPr bwMode="auto">
            <a:xfrm>
              <a:off x="1440" y="3264"/>
              <a:ext cx="24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4" name="Line 52"/>
            <p:cNvSpPr>
              <a:spLocks noChangeShapeType="1"/>
            </p:cNvSpPr>
            <p:nvPr/>
          </p:nvSpPr>
          <p:spPr bwMode="auto">
            <a:xfrm>
              <a:off x="1680" y="3024"/>
              <a:ext cx="24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5" name="Line 53"/>
            <p:cNvSpPr>
              <a:spLocks noChangeShapeType="1"/>
            </p:cNvSpPr>
            <p:nvPr/>
          </p:nvSpPr>
          <p:spPr bwMode="auto">
            <a:xfrm rot="5400000">
              <a:off x="1560" y="3144"/>
              <a:ext cx="240" cy="0"/>
            </a:xfrm>
            <a:prstGeom prst="line">
              <a:avLst/>
            </a:prstGeom>
            <a:noFill/>
            <a:ln w="19050">
              <a:solidFill>
                <a:srgbClr val="990033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6" name="Line 54"/>
            <p:cNvSpPr>
              <a:spLocks noChangeShapeType="1"/>
            </p:cNvSpPr>
            <p:nvPr/>
          </p:nvSpPr>
          <p:spPr bwMode="auto">
            <a:xfrm>
              <a:off x="1920" y="3264"/>
              <a:ext cx="24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" name="Line 55"/>
            <p:cNvSpPr>
              <a:spLocks noChangeShapeType="1"/>
            </p:cNvSpPr>
            <p:nvPr/>
          </p:nvSpPr>
          <p:spPr bwMode="auto">
            <a:xfrm>
              <a:off x="2160" y="3024"/>
              <a:ext cx="24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8" name="Line 56"/>
            <p:cNvSpPr>
              <a:spLocks noChangeShapeType="1"/>
            </p:cNvSpPr>
            <p:nvPr/>
          </p:nvSpPr>
          <p:spPr bwMode="auto">
            <a:xfrm rot="5400000">
              <a:off x="2040" y="3144"/>
              <a:ext cx="240" cy="0"/>
            </a:xfrm>
            <a:prstGeom prst="line">
              <a:avLst/>
            </a:prstGeom>
            <a:noFill/>
            <a:ln w="19050">
              <a:solidFill>
                <a:srgbClr val="8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" name="Line 57"/>
            <p:cNvSpPr>
              <a:spLocks noChangeShapeType="1"/>
            </p:cNvSpPr>
            <p:nvPr/>
          </p:nvSpPr>
          <p:spPr bwMode="auto">
            <a:xfrm rot="5400000">
              <a:off x="1800" y="3144"/>
              <a:ext cx="240" cy="0"/>
            </a:xfrm>
            <a:prstGeom prst="line">
              <a:avLst/>
            </a:prstGeom>
            <a:noFill/>
            <a:ln w="19050">
              <a:solidFill>
                <a:srgbClr val="0000CC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" name="Line 58"/>
            <p:cNvSpPr>
              <a:spLocks noChangeShapeType="1"/>
            </p:cNvSpPr>
            <p:nvPr/>
          </p:nvSpPr>
          <p:spPr bwMode="auto">
            <a:xfrm>
              <a:off x="2400" y="3264"/>
              <a:ext cx="24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" name="Line 59"/>
            <p:cNvSpPr>
              <a:spLocks noChangeShapeType="1"/>
            </p:cNvSpPr>
            <p:nvPr/>
          </p:nvSpPr>
          <p:spPr bwMode="auto">
            <a:xfrm>
              <a:off x="2640" y="3024"/>
              <a:ext cx="24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" name="Line 60"/>
            <p:cNvSpPr>
              <a:spLocks noChangeShapeType="1"/>
            </p:cNvSpPr>
            <p:nvPr/>
          </p:nvSpPr>
          <p:spPr bwMode="auto">
            <a:xfrm rot="5400000">
              <a:off x="2520" y="3144"/>
              <a:ext cx="240" cy="0"/>
            </a:xfrm>
            <a:prstGeom prst="line">
              <a:avLst/>
            </a:prstGeom>
            <a:noFill/>
            <a:ln w="19050">
              <a:solidFill>
                <a:srgbClr val="990033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" name="Line 61"/>
            <p:cNvSpPr>
              <a:spLocks noChangeShapeType="1"/>
            </p:cNvSpPr>
            <p:nvPr/>
          </p:nvSpPr>
          <p:spPr bwMode="auto">
            <a:xfrm rot="5400000">
              <a:off x="2280" y="3144"/>
              <a:ext cx="240" cy="0"/>
            </a:xfrm>
            <a:prstGeom prst="line">
              <a:avLst/>
            </a:prstGeom>
            <a:noFill/>
            <a:ln w="19050">
              <a:solidFill>
                <a:srgbClr val="0000CC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" name="Line 62"/>
            <p:cNvSpPr>
              <a:spLocks noChangeShapeType="1"/>
            </p:cNvSpPr>
            <p:nvPr/>
          </p:nvSpPr>
          <p:spPr bwMode="auto">
            <a:xfrm>
              <a:off x="2880" y="3264"/>
              <a:ext cx="24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" name="Line 63"/>
            <p:cNvSpPr>
              <a:spLocks noChangeShapeType="1"/>
            </p:cNvSpPr>
            <p:nvPr/>
          </p:nvSpPr>
          <p:spPr bwMode="auto">
            <a:xfrm>
              <a:off x="3120" y="3024"/>
              <a:ext cx="24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" name="Line 64"/>
            <p:cNvSpPr>
              <a:spLocks noChangeShapeType="1"/>
            </p:cNvSpPr>
            <p:nvPr/>
          </p:nvSpPr>
          <p:spPr bwMode="auto">
            <a:xfrm rot="5400000">
              <a:off x="3000" y="3144"/>
              <a:ext cx="240" cy="0"/>
            </a:xfrm>
            <a:prstGeom prst="line">
              <a:avLst/>
            </a:prstGeom>
            <a:noFill/>
            <a:ln w="19050">
              <a:solidFill>
                <a:srgbClr val="990033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" name="Line 65"/>
            <p:cNvSpPr>
              <a:spLocks noChangeShapeType="1"/>
            </p:cNvSpPr>
            <p:nvPr/>
          </p:nvSpPr>
          <p:spPr bwMode="auto">
            <a:xfrm rot="5400000">
              <a:off x="2760" y="3144"/>
              <a:ext cx="240" cy="0"/>
            </a:xfrm>
            <a:prstGeom prst="line">
              <a:avLst/>
            </a:prstGeom>
            <a:noFill/>
            <a:ln w="19050">
              <a:solidFill>
                <a:srgbClr val="0000CC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" name="Line 66"/>
            <p:cNvSpPr>
              <a:spLocks noChangeShapeType="1"/>
            </p:cNvSpPr>
            <p:nvPr/>
          </p:nvSpPr>
          <p:spPr bwMode="auto">
            <a:xfrm>
              <a:off x="3360" y="3264"/>
              <a:ext cx="24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9" name="Line 67"/>
            <p:cNvSpPr>
              <a:spLocks noChangeShapeType="1"/>
            </p:cNvSpPr>
            <p:nvPr/>
          </p:nvSpPr>
          <p:spPr bwMode="auto">
            <a:xfrm>
              <a:off x="3600" y="3024"/>
              <a:ext cx="24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" name="Line 68"/>
            <p:cNvSpPr>
              <a:spLocks noChangeShapeType="1"/>
            </p:cNvSpPr>
            <p:nvPr/>
          </p:nvSpPr>
          <p:spPr bwMode="auto">
            <a:xfrm rot="5400000">
              <a:off x="3480" y="3144"/>
              <a:ext cx="240" cy="0"/>
            </a:xfrm>
            <a:prstGeom prst="line">
              <a:avLst/>
            </a:prstGeom>
            <a:noFill/>
            <a:ln w="19050">
              <a:solidFill>
                <a:srgbClr val="990033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" name="Line 69"/>
            <p:cNvSpPr>
              <a:spLocks noChangeShapeType="1"/>
            </p:cNvSpPr>
            <p:nvPr/>
          </p:nvSpPr>
          <p:spPr bwMode="auto">
            <a:xfrm rot="5400000">
              <a:off x="3240" y="3144"/>
              <a:ext cx="240" cy="0"/>
            </a:xfrm>
            <a:prstGeom prst="line">
              <a:avLst/>
            </a:prstGeom>
            <a:noFill/>
            <a:ln w="19050">
              <a:solidFill>
                <a:srgbClr val="0000CC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" name="Line 70"/>
            <p:cNvSpPr>
              <a:spLocks noChangeShapeType="1"/>
            </p:cNvSpPr>
            <p:nvPr/>
          </p:nvSpPr>
          <p:spPr bwMode="auto">
            <a:xfrm>
              <a:off x="3840" y="3264"/>
              <a:ext cx="24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3" name="Line 71"/>
            <p:cNvSpPr>
              <a:spLocks noChangeShapeType="1"/>
            </p:cNvSpPr>
            <p:nvPr/>
          </p:nvSpPr>
          <p:spPr bwMode="auto">
            <a:xfrm>
              <a:off x="4080" y="3024"/>
              <a:ext cx="24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4" name="Line 72"/>
            <p:cNvSpPr>
              <a:spLocks noChangeShapeType="1"/>
            </p:cNvSpPr>
            <p:nvPr/>
          </p:nvSpPr>
          <p:spPr bwMode="auto">
            <a:xfrm rot="5400000">
              <a:off x="3960" y="3144"/>
              <a:ext cx="240" cy="0"/>
            </a:xfrm>
            <a:prstGeom prst="line">
              <a:avLst/>
            </a:prstGeom>
            <a:noFill/>
            <a:ln w="19050">
              <a:solidFill>
                <a:srgbClr val="990033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5" name="Line 73"/>
            <p:cNvSpPr>
              <a:spLocks noChangeShapeType="1"/>
            </p:cNvSpPr>
            <p:nvPr/>
          </p:nvSpPr>
          <p:spPr bwMode="auto">
            <a:xfrm rot="5400000">
              <a:off x="3720" y="3144"/>
              <a:ext cx="240" cy="0"/>
            </a:xfrm>
            <a:prstGeom prst="line">
              <a:avLst/>
            </a:prstGeom>
            <a:noFill/>
            <a:ln w="19050">
              <a:solidFill>
                <a:srgbClr val="0000CC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6" name="Line 74"/>
            <p:cNvSpPr>
              <a:spLocks noChangeShapeType="1"/>
            </p:cNvSpPr>
            <p:nvPr/>
          </p:nvSpPr>
          <p:spPr bwMode="auto">
            <a:xfrm rot="5400000">
              <a:off x="4200" y="3144"/>
              <a:ext cx="240" cy="0"/>
            </a:xfrm>
            <a:prstGeom prst="line">
              <a:avLst/>
            </a:prstGeom>
            <a:noFill/>
            <a:ln w="19050">
              <a:solidFill>
                <a:srgbClr val="0000CC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7" name="Line 75"/>
            <p:cNvSpPr>
              <a:spLocks noChangeShapeType="1"/>
            </p:cNvSpPr>
            <p:nvPr/>
          </p:nvSpPr>
          <p:spPr bwMode="auto">
            <a:xfrm flipH="1">
              <a:off x="2304" y="2832"/>
              <a:ext cx="336" cy="14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stealth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8" name="Text Box 76"/>
            <p:cNvSpPr txBox="1">
              <a:spLocks noChangeArrowheads="1"/>
            </p:cNvSpPr>
            <p:nvPr/>
          </p:nvSpPr>
          <p:spPr bwMode="auto">
            <a:xfrm>
              <a:off x="1680" y="3504"/>
              <a:ext cx="960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GB" sz="1600"/>
                <a:t>Positive edges</a:t>
              </a:r>
              <a:endParaRPr lang="en-GB"/>
            </a:p>
          </p:txBody>
        </p:sp>
        <p:sp>
          <p:nvSpPr>
            <p:cNvPr id="99" name="Text Box 77"/>
            <p:cNvSpPr txBox="1">
              <a:spLocks noChangeArrowheads="1"/>
            </p:cNvSpPr>
            <p:nvPr/>
          </p:nvSpPr>
          <p:spPr bwMode="auto">
            <a:xfrm>
              <a:off x="2832" y="3504"/>
              <a:ext cx="1056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GB" sz="1600"/>
                <a:t>Negative edges</a:t>
              </a:r>
              <a:endParaRPr lang="en-GB"/>
            </a:p>
          </p:txBody>
        </p:sp>
        <p:sp>
          <p:nvSpPr>
            <p:cNvPr id="100" name="Line 78"/>
            <p:cNvSpPr>
              <a:spLocks noChangeShapeType="1"/>
            </p:cNvSpPr>
            <p:nvPr/>
          </p:nvSpPr>
          <p:spPr bwMode="auto">
            <a:xfrm flipH="1">
              <a:off x="2736" y="2832"/>
              <a:ext cx="0" cy="14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stealth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1" name="Line 79"/>
            <p:cNvSpPr>
              <a:spLocks noChangeShapeType="1"/>
            </p:cNvSpPr>
            <p:nvPr/>
          </p:nvSpPr>
          <p:spPr bwMode="auto">
            <a:xfrm>
              <a:off x="2832" y="2832"/>
              <a:ext cx="336" cy="14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stealth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" name="Text Box 80"/>
            <p:cNvSpPr txBox="1">
              <a:spLocks noChangeArrowheads="1"/>
            </p:cNvSpPr>
            <p:nvPr/>
          </p:nvSpPr>
          <p:spPr bwMode="auto">
            <a:xfrm>
              <a:off x="2256" y="2640"/>
              <a:ext cx="1008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GB" sz="1600"/>
                <a:t>Positive pulses</a:t>
              </a:r>
              <a:endParaRPr lang="en-GB"/>
            </a:p>
          </p:txBody>
        </p:sp>
        <p:sp>
          <p:nvSpPr>
            <p:cNvPr id="103" name="Line 81"/>
            <p:cNvSpPr>
              <a:spLocks noChangeShapeType="1"/>
            </p:cNvSpPr>
            <p:nvPr/>
          </p:nvSpPr>
          <p:spPr bwMode="auto">
            <a:xfrm flipH="1" flipV="1">
              <a:off x="1728" y="3168"/>
              <a:ext cx="384" cy="336"/>
            </a:xfrm>
            <a:prstGeom prst="line">
              <a:avLst/>
            </a:prstGeom>
            <a:noFill/>
            <a:ln w="19050">
              <a:solidFill>
                <a:srgbClr val="990033"/>
              </a:solidFill>
              <a:round/>
              <a:headEnd/>
              <a:tailEnd type="stealth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" name="Line 82"/>
            <p:cNvSpPr>
              <a:spLocks noChangeShapeType="1"/>
            </p:cNvSpPr>
            <p:nvPr/>
          </p:nvSpPr>
          <p:spPr bwMode="auto">
            <a:xfrm flipV="1">
              <a:off x="2208" y="3168"/>
              <a:ext cx="384" cy="336"/>
            </a:xfrm>
            <a:prstGeom prst="line">
              <a:avLst/>
            </a:prstGeom>
            <a:noFill/>
            <a:ln w="19050">
              <a:solidFill>
                <a:srgbClr val="990033"/>
              </a:solidFill>
              <a:round/>
              <a:headEnd/>
              <a:tailEnd type="stealth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5" name="Line 83"/>
            <p:cNvSpPr>
              <a:spLocks noChangeShapeType="1"/>
            </p:cNvSpPr>
            <p:nvPr/>
          </p:nvSpPr>
          <p:spPr bwMode="auto">
            <a:xfrm flipV="1">
              <a:off x="3408" y="3168"/>
              <a:ext cx="384" cy="336"/>
            </a:xfrm>
            <a:prstGeom prst="line">
              <a:avLst/>
            </a:prstGeom>
            <a:noFill/>
            <a:ln w="19050">
              <a:solidFill>
                <a:srgbClr val="0000CC"/>
              </a:solidFill>
              <a:round/>
              <a:headEnd/>
              <a:tailEnd type="stealth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6" name="Line 84"/>
            <p:cNvSpPr>
              <a:spLocks noChangeShapeType="1"/>
            </p:cNvSpPr>
            <p:nvPr/>
          </p:nvSpPr>
          <p:spPr bwMode="auto">
            <a:xfrm flipH="1" flipV="1">
              <a:off x="2928" y="3168"/>
              <a:ext cx="384" cy="336"/>
            </a:xfrm>
            <a:prstGeom prst="line">
              <a:avLst/>
            </a:prstGeom>
            <a:noFill/>
            <a:ln w="19050">
              <a:solidFill>
                <a:srgbClr val="0000CC"/>
              </a:solidFill>
              <a:round/>
              <a:headEnd/>
              <a:tailEnd type="stealth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874527335"/>
      </p:ext>
    </p:extLst>
  </p:cSld>
  <p:clrMapOvr>
    <a:masterClrMapping/>
  </p:clrMapOvr>
  <p:transition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418641" y="524656"/>
            <a:ext cx="8574887" cy="644577"/>
          </a:xfrm>
        </p:spPr>
        <p:txBody>
          <a:bodyPr>
            <a:normAutofit/>
          </a:bodyPr>
          <a:lstStyle/>
          <a:p>
            <a:pPr marL="1976438" indent="-1976438"/>
            <a:r>
              <a:rPr lang="en-GB" sz="3600" dirty="0">
                <a:solidFill>
                  <a:srgbClr val="0000FF"/>
                </a:solidFill>
              </a:rPr>
              <a:t>3.1 </a:t>
            </a:r>
            <a:r>
              <a:rPr lang="en-GB" sz="3600" i="1" dirty="0">
                <a:solidFill>
                  <a:srgbClr val="0000FF"/>
                </a:solidFill>
              </a:rPr>
              <a:t>S-R</a:t>
            </a:r>
            <a:r>
              <a:rPr lang="en-GB" sz="3600" dirty="0">
                <a:solidFill>
                  <a:srgbClr val="0000FF"/>
                </a:solidFill>
              </a:rPr>
              <a:t> Latch (1/3)</a:t>
            </a:r>
          </a:p>
        </p:txBody>
      </p:sp>
      <p:sp>
        <p:nvSpPr>
          <p:cNvPr id="14340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#19: Sequential Logic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9</a:t>
            </a:fld>
            <a:endParaRPr dirty="0"/>
          </a:p>
        </p:txBody>
      </p:sp>
      <p:sp>
        <p:nvSpPr>
          <p:cNvPr id="12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158" name="Rectangle 3"/>
          <p:cNvSpPr txBox="1">
            <a:spLocks noChangeArrowheads="1"/>
          </p:cNvSpPr>
          <p:nvPr/>
        </p:nvSpPr>
        <p:spPr>
          <a:xfrm>
            <a:off x="457200" y="1260475"/>
            <a:ext cx="8229600" cy="49117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74638" indent="-274638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>
                <a:solidFill>
                  <a:srgbClr val="0000CC"/>
                </a:solidFill>
              </a:rPr>
              <a:t>Two inputs:</a:t>
            </a:r>
            <a:r>
              <a:rPr lang="en-US" dirty="0"/>
              <a:t> </a:t>
            </a:r>
            <a:r>
              <a:rPr lang="en-US" i="1" dirty="0"/>
              <a:t>S</a:t>
            </a:r>
            <a:r>
              <a:rPr lang="en-US" dirty="0"/>
              <a:t> and </a:t>
            </a:r>
            <a:r>
              <a:rPr lang="en-US" i="1" dirty="0"/>
              <a:t>R</a:t>
            </a:r>
            <a:r>
              <a:rPr lang="en-US" dirty="0"/>
              <a:t>.</a:t>
            </a:r>
          </a:p>
          <a:p>
            <a:pPr marL="274638" indent="-274638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>
                <a:solidFill>
                  <a:srgbClr val="0000CC"/>
                </a:solidFill>
              </a:rPr>
              <a:t>Two complementary outputs</a:t>
            </a:r>
            <a:r>
              <a:rPr lang="en-US" dirty="0"/>
              <a:t>: </a:t>
            </a:r>
            <a:r>
              <a:rPr lang="en-US" i="1" dirty="0"/>
              <a:t>Q</a:t>
            </a:r>
            <a:r>
              <a:rPr lang="en-US" dirty="0"/>
              <a:t> and </a:t>
            </a:r>
            <a:r>
              <a:rPr lang="en-US" i="1" dirty="0"/>
              <a:t>Q'</a:t>
            </a:r>
            <a:r>
              <a:rPr lang="en-US" dirty="0"/>
              <a:t>.</a:t>
            </a:r>
          </a:p>
          <a:p>
            <a:pPr marL="625475" lvl="1" indent="-260350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When </a:t>
            </a:r>
            <a:r>
              <a:rPr lang="en-US" i="1" dirty="0"/>
              <a:t>Q</a:t>
            </a:r>
            <a:r>
              <a:rPr lang="en-US" dirty="0"/>
              <a:t> = HIGH, we say latch is in </a:t>
            </a:r>
            <a:r>
              <a:rPr lang="en-US" dirty="0">
                <a:solidFill>
                  <a:srgbClr val="C00000"/>
                </a:solidFill>
              </a:rPr>
              <a:t>SET </a:t>
            </a:r>
            <a:r>
              <a:rPr lang="en-US" dirty="0"/>
              <a:t>state.</a:t>
            </a:r>
          </a:p>
          <a:p>
            <a:pPr marL="625475" lvl="1" indent="-260350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When </a:t>
            </a:r>
            <a:r>
              <a:rPr lang="en-US" i="1" dirty="0"/>
              <a:t>Q</a:t>
            </a:r>
            <a:r>
              <a:rPr lang="en-US" dirty="0"/>
              <a:t> = LOW, we say latch is in </a:t>
            </a:r>
            <a:r>
              <a:rPr lang="en-US" dirty="0">
                <a:solidFill>
                  <a:srgbClr val="C00000"/>
                </a:solidFill>
              </a:rPr>
              <a:t>RESET</a:t>
            </a:r>
            <a:r>
              <a:rPr lang="en-US" dirty="0"/>
              <a:t> state.</a:t>
            </a:r>
          </a:p>
          <a:p>
            <a:pPr marL="274638" indent="-274638" fontAlgn="auto">
              <a:spcBef>
                <a:spcPct val="5000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For active-high input </a:t>
            </a:r>
            <a:r>
              <a:rPr lang="en-US" i="1" dirty="0"/>
              <a:t>S-R</a:t>
            </a:r>
            <a:r>
              <a:rPr lang="en-US" dirty="0"/>
              <a:t> latch (also known as NOR gate latch)</a:t>
            </a:r>
          </a:p>
          <a:p>
            <a:pPr marL="625475" lvl="1" indent="-260350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i="1" dirty="0"/>
              <a:t>R</a:t>
            </a:r>
            <a:r>
              <a:rPr lang="en-US" dirty="0"/>
              <a:t> = HIGH and </a:t>
            </a:r>
            <a:r>
              <a:rPr lang="en-US" i="1" dirty="0"/>
              <a:t>S</a:t>
            </a:r>
            <a:r>
              <a:rPr lang="en-US" dirty="0"/>
              <a:t> = LOW </a:t>
            </a:r>
            <a:r>
              <a:rPr lang="en-US" dirty="0">
                <a:sym typeface="Wingdings" pitchFamily="2" charset="2"/>
              </a:rPr>
              <a:t> </a:t>
            </a:r>
            <a:r>
              <a:rPr lang="en-US" i="1" dirty="0">
                <a:sym typeface="Wingdings" pitchFamily="2" charset="2"/>
              </a:rPr>
              <a:t>Q</a:t>
            </a:r>
            <a:r>
              <a:rPr lang="en-US" dirty="0">
                <a:sym typeface="Wingdings" pitchFamily="2" charset="2"/>
              </a:rPr>
              <a:t> becomes LOW (RESET state)</a:t>
            </a:r>
          </a:p>
          <a:p>
            <a:pPr marL="625475" lvl="1" indent="-260350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i="1" dirty="0">
                <a:sym typeface="Wingdings" pitchFamily="2" charset="2"/>
              </a:rPr>
              <a:t>S</a:t>
            </a:r>
            <a:r>
              <a:rPr lang="en-US" dirty="0">
                <a:sym typeface="Wingdings" pitchFamily="2" charset="2"/>
              </a:rPr>
              <a:t> = HIGH and </a:t>
            </a:r>
            <a:r>
              <a:rPr lang="en-US" i="1" dirty="0">
                <a:sym typeface="Wingdings" pitchFamily="2" charset="2"/>
              </a:rPr>
              <a:t>R</a:t>
            </a:r>
            <a:r>
              <a:rPr lang="en-US" dirty="0">
                <a:sym typeface="Wingdings" pitchFamily="2" charset="2"/>
              </a:rPr>
              <a:t> = LOW  </a:t>
            </a:r>
            <a:r>
              <a:rPr lang="en-US" i="1" dirty="0">
                <a:sym typeface="Wingdings" pitchFamily="2" charset="2"/>
              </a:rPr>
              <a:t>Q</a:t>
            </a:r>
            <a:r>
              <a:rPr lang="en-US" dirty="0">
                <a:sym typeface="Wingdings" pitchFamily="2" charset="2"/>
              </a:rPr>
              <a:t> becomes HIGH (SET state)</a:t>
            </a:r>
          </a:p>
          <a:p>
            <a:pPr marL="625475" lvl="1" indent="-260350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>
                <a:sym typeface="Wingdings" pitchFamily="2" charset="2"/>
              </a:rPr>
              <a:t>Both </a:t>
            </a:r>
            <a:r>
              <a:rPr lang="en-US" i="1" dirty="0">
                <a:sym typeface="Wingdings" pitchFamily="2" charset="2"/>
              </a:rPr>
              <a:t>R</a:t>
            </a:r>
            <a:r>
              <a:rPr lang="en-US" dirty="0">
                <a:sym typeface="Wingdings" pitchFamily="2" charset="2"/>
              </a:rPr>
              <a:t> and </a:t>
            </a:r>
            <a:r>
              <a:rPr lang="en-US" i="1" dirty="0">
                <a:sym typeface="Wingdings" pitchFamily="2" charset="2"/>
              </a:rPr>
              <a:t>S</a:t>
            </a:r>
            <a:r>
              <a:rPr lang="en-US" dirty="0">
                <a:sym typeface="Wingdings" pitchFamily="2" charset="2"/>
              </a:rPr>
              <a:t> are LOW No change in output </a:t>
            </a:r>
            <a:r>
              <a:rPr lang="en-US" i="1" dirty="0">
                <a:sym typeface="Wingdings" pitchFamily="2" charset="2"/>
              </a:rPr>
              <a:t>Q</a:t>
            </a:r>
            <a:r>
              <a:rPr lang="en-US" dirty="0">
                <a:sym typeface="Wingdings" pitchFamily="2" charset="2"/>
              </a:rPr>
              <a:t> </a:t>
            </a:r>
          </a:p>
          <a:p>
            <a:pPr marL="625475" lvl="1" indent="-260350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>
                <a:sym typeface="Wingdings" pitchFamily="2" charset="2"/>
              </a:rPr>
              <a:t>Both </a:t>
            </a:r>
            <a:r>
              <a:rPr lang="en-US" i="1" dirty="0">
                <a:sym typeface="Wingdings" pitchFamily="2" charset="2"/>
              </a:rPr>
              <a:t>R</a:t>
            </a:r>
            <a:r>
              <a:rPr lang="en-US" dirty="0">
                <a:sym typeface="Wingdings" pitchFamily="2" charset="2"/>
              </a:rPr>
              <a:t> and </a:t>
            </a:r>
            <a:r>
              <a:rPr lang="en-US" i="1" dirty="0">
                <a:sym typeface="Wingdings" pitchFamily="2" charset="2"/>
              </a:rPr>
              <a:t>S</a:t>
            </a:r>
            <a:r>
              <a:rPr lang="en-US" dirty="0">
                <a:sym typeface="Wingdings" pitchFamily="2" charset="2"/>
              </a:rPr>
              <a:t> are HIGH Outputs </a:t>
            </a:r>
            <a:r>
              <a:rPr lang="en-US" i="1" dirty="0">
                <a:sym typeface="Wingdings" pitchFamily="2" charset="2"/>
              </a:rPr>
              <a:t>Q</a:t>
            </a:r>
            <a:r>
              <a:rPr lang="en-US" dirty="0">
                <a:sym typeface="Wingdings" pitchFamily="2" charset="2"/>
              </a:rPr>
              <a:t> and </a:t>
            </a:r>
            <a:r>
              <a:rPr lang="en-US" i="1" dirty="0">
                <a:sym typeface="Wingdings" pitchFamily="2" charset="2"/>
              </a:rPr>
              <a:t>Q'</a:t>
            </a:r>
            <a:r>
              <a:rPr lang="en-US" dirty="0">
                <a:sym typeface="Wingdings" pitchFamily="2" charset="2"/>
              </a:rPr>
              <a:t> are both LOW (invalid!)</a:t>
            </a:r>
          </a:p>
          <a:p>
            <a:pPr marL="274638" indent="-274638" fontAlgn="auto">
              <a:spcBef>
                <a:spcPct val="5000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Drawback: invalid condition exists and must be avoided.</a:t>
            </a:r>
          </a:p>
        </p:txBody>
      </p:sp>
    </p:spTree>
    <p:extLst>
      <p:ext uri="{BB962C8B-B14F-4D97-AF65-F5344CB8AC3E}">
        <p14:creationId xmlns:p14="http://schemas.microsoft.com/office/powerpoint/2010/main" val="1915935241"/>
      </p:ext>
    </p:extLst>
  </p:cSld>
  <p:clrMapOvr>
    <a:masterClrMapping/>
  </p:clrMapOvr>
  <p:transition>
    <p:fade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ty">
  <a:themeElements>
    <a:clrScheme name="Clarity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22066</TotalTime>
  <Words>2025</Words>
  <Application>Microsoft Office PowerPoint</Application>
  <PresentationFormat>On-screen Show (4:3)</PresentationFormat>
  <Paragraphs>479</Paragraphs>
  <Slides>26</Slides>
  <Notes>26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34" baseType="lpstr">
      <vt:lpstr>Arial</vt:lpstr>
      <vt:lpstr>Calibri</vt:lpstr>
      <vt:lpstr>Symbol</vt:lpstr>
      <vt:lpstr>Times New Roman</vt:lpstr>
      <vt:lpstr>Wingdings</vt:lpstr>
      <vt:lpstr>Wingdings 2</vt:lpstr>
      <vt:lpstr>Clarity</vt:lpstr>
      <vt:lpstr>Document</vt:lpstr>
      <vt:lpstr>https://www.comp.nus.edu.sg/~cs2100/</vt:lpstr>
      <vt:lpstr>Lecture #19: Sequential Logic (1/2)</vt:lpstr>
      <vt:lpstr>Lecture #19: Sequential Logic (2/2)</vt:lpstr>
      <vt:lpstr>1. Introduction (1/2)</vt:lpstr>
      <vt:lpstr>1. Introduction (2/2)</vt:lpstr>
      <vt:lpstr>2. Memory Elements (1/3)</vt:lpstr>
      <vt:lpstr>2. Memory Elements (2/3)</vt:lpstr>
      <vt:lpstr>2. Memory Elements (3/3)</vt:lpstr>
      <vt:lpstr>3.1 S-R Latch (1/3)</vt:lpstr>
      <vt:lpstr>3.1 S-R Latch (2/3)</vt:lpstr>
      <vt:lpstr>3.1 S-R Latch (3/3)</vt:lpstr>
      <vt:lpstr>3.1 Active-Low S-R Latch</vt:lpstr>
      <vt:lpstr>3.1 Gated S-R Latch</vt:lpstr>
      <vt:lpstr>3.2 Gated D Latch (1/2)</vt:lpstr>
      <vt:lpstr>3.2 Gated D Latch (2/2)</vt:lpstr>
      <vt:lpstr>4. Flip-flops (1/2)</vt:lpstr>
      <vt:lpstr>4. Flip-flops (2/2)</vt:lpstr>
      <vt:lpstr>4.1 S-R Flip-flop</vt:lpstr>
      <vt:lpstr>4.2 D Flip-flop (1/2)</vt:lpstr>
      <vt:lpstr>4.2 D Flip-flop (2/2)</vt:lpstr>
      <vt:lpstr>4.3 J-K Flip-flop (1/2)</vt:lpstr>
      <vt:lpstr>4.3 J-K Flip-flop (2/2)</vt:lpstr>
      <vt:lpstr>4.4 T Flip-flop</vt:lpstr>
      <vt:lpstr>5. Asynchronous Inputs (1/2)</vt:lpstr>
      <vt:lpstr>5. Asynchronous Inputs (2/2)</vt:lpstr>
      <vt:lpstr>End of File</vt:lpstr>
    </vt:vector>
  </TitlesOfParts>
  <Company>SoC, NUS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CS2100 Computer Organisation</dc:title>
  <dc:subject>Week 1</dc:subject>
  <dc:creator>Aaron Tan</dc:creator>
  <cp:lastModifiedBy>Tan Tuck Choy</cp:lastModifiedBy>
  <cp:revision>1908</cp:revision>
  <cp:lastPrinted>2017-06-30T03:15:07Z</cp:lastPrinted>
  <dcterms:created xsi:type="dcterms:W3CDTF">1998-09-05T15:03:32Z</dcterms:created>
  <dcterms:modified xsi:type="dcterms:W3CDTF">2026-01-15T13:55:34Z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emplateType">
    <vt:i4>1</vt:i4>
  </property>
  <property fmtid="{D5CDD505-2E9C-101B-9397-08002B2CF9AE}" pid="3" name="GraphicType">
    <vt:i4>1</vt:i4>
  </property>
  <property fmtid="{D5CDD505-2E9C-101B-9397-08002B2CF9AE}" pid="4" name="Compression">
    <vt:i4>100</vt:i4>
  </property>
  <property fmtid="{D5CDD505-2E9C-101B-9397-08002B2CF9AE}" pid="5" name="ScreenSize">
    <vt:i4>3</vt:i4>
  </property>
  <property fmtid="{D5CDD505-2E9C-101B-9397-08002B2CF9AE}" pid="6" name="ScreenUsage">
    <vt:i4>3</vt:i4>
  </property>
  <property fmtid="{D5CDD505-2E9C-101B-9397-08002B2CF9AE}" pid="7" name="MailAddress">
    <vt:lpwstr>tantc@comp.nus.edu.sg</vt:lpwstr>
  </property>
  <property fmtid="{D5CDD505-2E9C-101B-9397-08002B2CF9AE}" pid="8" name="HomePage">
    <vt:lpwstr>http://www.comp.nus.edu.sg/~tantc</vt:lpwstr>
  </property>
  <property fmtid="{D5CDD505-2E9C-101B-9397-08002B2CF9AE}" pid="9" name="Other">
    <vt:lpwstr/>
  </property>
  <property fmtid="{D5CDD505-2E9C-101B-9397-08002B2CF9AE}" pid="10" name="DownloadOriginal">
    <vt:bool>false</vt:bool>
  </property>
  <property fmtid="{D5CDD505-2E9C-101B-9397-08002B2CF9AE}" pid="11" name="DownloadIEButton">
    <vt:bool>false</vt:bool>
  </property>
  <property fmtid="{D5CDD505-2E9C-101B-9397-08002B2CF9AE}" pid="12" name="UseBrowserColor">
    <vt:bool>true</vt:bool>
  </property>
  <property fmtid="{D5CDD505-2E9C-101B-9397-08002B2CF9AE}" pid="13" name="BackColor">
    <vt:i4>15132390</vt:i4>
  </property>
  <property fmtid="{D5CDD505-2E9C-101B-9397-08002B2CF9AE}" pid="14" name="TextColor">
    <vt:i4>0</vt:i4>
  </property>
  <property fmtid="{D5CDD505-2E9C-101B-9397-08002B2CF9AE}" pid="15" name="LinkColor">
    <vt:i4>16711782</vt:i4>
  </property>
  <property fmtid="{D5CDD505-2E9C-101B-9397-08002B2CF9AE}" pid="16" name="VisitedColor">
    <vt:i4>10040268</vt:i4>
  </property>
  <property fmtid="{D5CDD505-2E9C-101B-9397-08002B2CF9AE}" pid="17" name="TransparentButton">
    <vt:i4>0</vt:i4>
  </property>
  <property fmtid="{D5CDD505-2E9C-101B-9397-08002B2CF9AE}" pid="18" name="ButtonType">
    <vt:i4>3</vt:i4>
  </property>
  <property fmtid="{D5CDD505-2E9C-101B-9397-08002B2CF9AE}" pid="19" name="ShowNotes">
    <vt:bool>false</vt:bool>
  </property>
  <property fmtid="{D5CDD505-2E9C-101B-9397-08002B2CF9AE}" pid="20" name="NavBtnPos">
    <vt:i4>1</vt:i4>
  </property>
  <property fmtid="{D5CDD505-2E9C-101B-9397-08002B2CF9AE}" pid="21" name="OutputDir">
    <vt:lpwstr>C:\My Documents</vt:lpwstr>
  </property>
</Properties>
</file>