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3" r:id="rId2"/>
    <p:sldId id="286" r:id="rId3"/>
    <p:sldId id="360" r:id="rId4"/>
    <p:sldId id="358" r:id="rId5"/>
    <p:sldId id="363" r:id="rId6"/>
  </p:sldIdLst>
  <p:sldSz cx="9144000" cy="6858000" type="screen4x3"/>
  <p:notesSz cx="6708775" cy="97742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DDDDDD"/>
    <a:srgbClr val="0000FF"/>
    <a:srgbClr val="CC0000"/>
    <a:srgbClr val="CC0099"/>
    <a:srgbClr val="CC3399"/>
    <a:srgbClr val="CCCC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1" autoAdjust="0"/>
    <p:restoredTop sz="94683" autoAdjust="0"/>
  </p:normalViewPr>
  <p:slideViewPr>
    <p:cSldViewPr>
      <p:cViewPr varScale="1">
        <p:scale>
          <a:sx n="71" d="100"/>
          <a:sy n="71" d="100"/>
        </p:scale>
        <p:origin x="105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59" tIns="44879" rIns="89759" bIns="44879" numCol="1" anchor="t" anchorCtr="0" compatLnSpc="1">
            <a:prstTxWarp prst="textNoShape">
              <a:avLst/>
            </a:prstTxWarp>
          </a:bodyPr>
          <a:lstStyle>
            <a:lvl1pPr defTabSz="89693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87775" y="0"/>
            <a:ext cx="2895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59" tIns="44879" rIns="89759" bIns="44879" numCol="1" anchor="t" anchorCtr="0" compatLnSpc="1">
            <a:prstTxWarp prst="textNoShape">
              <a:avLst/>
            </a:prstTxWarp>
          </a:bodyPr>
          <a:lstStyle>
            <a:lvl1pPr algn="r" defTabSz="89693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7825"/>
            <a:ext cx="28956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59" tIns="44879" rIns="89759" bIns="44879" numCol="1" anchor="b" anchorCtr="0" compatLnSpc="1">
            <a:prstTxWarp prst="textNoShape">
              <a:avLst/>
            </a:prstTxWarp>
          </a:bodyPr>
          <a:lstStyle>
            <a:lvl1pPr defTabSz="89693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87775" y="9267825"/>
            <a:ext cx="28956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59" tIns="44879" rIns="89759" bIns="44879" numCol="1" anchor="b" anchorCtr="0" compatLnSpc="1">
            <a:prstTxWarp prst="textNoShape">
              <a:avLst/>
            </a:prstTxWarp>
          </a:bodyPr>
          <a:lstStyle>
            <a:lvl1pPr algn="r" defTabSz="89693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5E6B5F8-F5DF-4046-93BB-93BD5AA17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0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601" tIns="46800" rIns="93601" bIns="46800" numCol="1" anchor="t" anchorCtr="0" compatLnSpc="1">
            <a:prstTxWarp prst="textNoShape">
              <a:avLst/>
            </a:prstTxWarp>
          </a:bodyPr>
          <a:lstStyle>
            <a:lvl1pPr defTabSz="93662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0475" y="0"/>
            <a:ext cx="290830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601" tIns="46800" rIns="93601" bIns="46800" numCol="1" anchor="t" anchorCtr="0" compatLnSpc="1">
            <a:prstTxWarp prst="textNoShape">
              <a:avLst/>
            </a:prstTxWarp>
          </a:bodyPr>
          <a:lstStyle>
            <a:lvl1pPr algn="r" defTabSz="93662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5350" y="4641850"/>
            <a:ext cx="4918075" cy="4398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601" tIns="46800" rIns="93601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0830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601" tIns="46800" rIns="93601" bIns="46800" numCol="1" anchor="b" anchorCtr="0" compatLnSpc="1">
            <a:prstTxWarp prst="textNoShape">
              <a:avLst/>
            </a:prstTxWarp>
          </a:bodyPr>
          <a:lstStyle>
            <a:lvl1pPr defTabSz="93662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9285288"/>
            <a:ext cx="290830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601" tIns="46800" rIns="93601" bIns="46800" numCol="1" anchor="b" anchorCtr="0" compatLnSpc="1">
            <a:prstTxWarp prst="textNoShape">
              <a:avLst/>
            </a:prstTxWarp>
          </a:bodyPr>
          <a:lstStyle>
            <a:lvl1pPr algn="r" defTabSz="93662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7F28403A-9AA6-4989-8CFA-A9C642AC95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544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ABBE47-177D-4636-9A16-5FE61EEE13C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D136A-999B-411C-BFFC-6D698AC8D85F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EC4F0-46B3-40BC-AEE4-A8D7EA9D0999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116B1-7B2E-4092-85DD-1180B3542596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7D631-EE3E-4E41-8FE0-4B89AF34C4E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SG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SG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21808-ECB8-45B2-A5F8-D8CE75B64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E6F95-C41C-434B-9705-6FB1DD77D5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CBAC9-4EF5-453A-88C5-A8871B9CBE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432D5-667B-4DEC-B6DA-9AD04B43A0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98EB9-D92C-4F6B-BF9E-67E86FD1A2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BF285-4BB2-4F6C-8E4B-68A15A499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41F87-6248-4159-A909-0547B1F43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2C3C4-A34A-41DE-BC83-844F680408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6F872-9881-4667-96AF-1E2C8FD48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E17D4-5F9C-415C-A905-83CFB6FC08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B8D93-6437-47F4-9979-B432F3F790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Number Systems Supplementary Notes</a:t>
            </a: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633B3E09-1D3C-4B64-BD66-EE51E55E79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38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SG"/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>
    <p:fad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Number Systems Supplementary Notes by Aaron 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0D8F2-A01F-4D2A-88CB-4BFF518D17A2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GB" sz="3400" b="1"/>
              <a:t>NUMBER SYSTEMS</a:t>
            </a:r>
            <a:br>
              <a:rPr lang="en-GB" sz="3400" b="1"/>
            </a:br>
            <a:r>
              <a:rPr lang="en-GB" sz="3400" b="1"/>
              <a:t>SUPPLEMENTARY NOTES</a:t>
            </a:r>
            <a:endParaRPr lang="en-GB" b="1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543800" cy="6096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en-GB" sz="2800" dirty="0">
                <a:solidFill>
                  <a:srgbClr val="800000"/>
                </a:solidFill>
              </a:rPr>
              <a:t>Complement number systems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929CB-AC9F-4588-B948-F5EA3132F89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800" b="1"/>
              <a:t>COMPLEMENTS (1/3)</a:t>
            </a: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001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20000"/>
              <a:buFont typeface="Wingdings" pitchFamily="2" charset="2"/>
              <a:buChar char="§"/>
            </a:pPr>
            <a:r>
              <a:rPr lang="en-US" sz="2400" dirty="0"/>
              <a:t>“Find the complement of a number” or “complement a number” is the short way of saying… “find the negated value in that complement system”.  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en-US" sz="2400" dirty="0"/>
              <a:t>For example, the two questions below are equivalent.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[4-bit]  Find/get the 1’s complement of 0110 </a:t>
            </a:r>
            <a:br>
              <a:rPr lang="en-US" sz="2000" dirty="0"/>
            </a:br>
            <a:r>
              <a:rPr lang="en-US" sz="2000" dirty="0"/>
              <a:t>(or, 1’s complement this value: 0110)  </a:t>
            </a:r>
            <a:br>
              <a:rPr lang="en-US" sz="2000" dirty="0"/>
            </a:br>
            <a:r>
              <a:rPr lang="en-US" sz="2000" dirty="0"/>
              <a:t>Answer: </a:t>
            </a:r>
            <a:r>
              <a:rPr lang="en-US" sz="2000" dirty="0">
                <a:solidFill>
                  <a:srgbClr val="C00000"/>
                </a:solidFill>
              </a:rPr>
              <a:t>1001</a:t>
            </a:r>
            <a:r>
              <a:rPr lang="en-US" sz="2000" dirty="0"/>
              <a:t>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[4-bit]  If x is 0110</a:t>
            </a:r>
            <a:r>
              <a:rPr lang="en-US" sz="2000" baseline="-25000" dirty="0"/>
              <a:t>1s</a:t>
            </a:r>
            <a:r>
              <a:rPr lang="en-US" sz="2000" dirty="0"/>
              <a:t>, what is -x in 1’s complement form?  </a:t>
            </a:r>
            <a:br>
              <a:rPr lang="en-US" sz="2000" dirty="0"/>
            </a:br>
            <a:r>
              <a:rPr lang="en-US" sz="2000" dirty="0"/>
              <a:t>Answer: </a:t>
            </a:r>
            <a:r>
              <a:rPr lang="en-US" sz="2000" dirty="0">
                <a:solidFill>
                  <a:srgbClr val="C00000"/>
                </a:solidFill>
              </a:rPr>
              <a:t>1001</a:t>
            </a:r>
            <a:r>
              <a:rPr lang="en-US" sz="2000" baseline="-25000" dirty="0">
                <a:solidFill>
                  <a:srgbClr val="C00000"/>
                </a:solidFill>
              </a:rPr>
              <a:t>1s</a:t>
            </a:r>
            <a:r>
              <a:rPr lang="en-US" sz="20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en-US" sz="2400" dirty="0"/>
              <a:t>So, “find the 1’s complement of 0110” is </a:t>
            </a:r>
            <a:r>
              <a:rPr lang="en-US" sz="2400" u="sng" dirty="0"/>
              <a:t>not</a:t>
            </a:r>
            <a:r>
              <a:rPr lang="en-US" sz="2400" dirty="0"/>
              <a:t> asking for “how is 0110 represented in 1’s complement”. See next two slides for more examples.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Number Systems Supplementary Notes by Aaron Tan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974A1-0720-4DE8-94BC-B6DEB1D4D41A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800" b="1"/>
              <a:t>COMPLEMENTS (2/3)</a:t>
            </a:r>
            <a:endParaRPr lang="en-US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09638"/>
            <a:ext cx="8458200" cy="5334000"/>
          </a:xfrm>
        </p:spPr>
        <p:txBody>
          <a:bodyPr/>
          <a:lstStyle/>
          <a:p>
            <a:pPr eaLnBrk="1" hangingPunct="1">
              <a:buSzPct val="120000"/>
              <a:buFont typeface="Wingdings" pitchFamily="2" charset="2"/>
              <a:buChar char="§"/>
            </a:pPr>
            <a:r>
              <a:rPr lang="en-US" sz="2000" dirty="0"/>
              <a:t>Examples: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[8-bit]  Find the 1’s complement of 00000101 (or, What is the 1’s complement of 00000101?)  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>
                <a:solidFill>
                  <a:srgbClr val="C00000"/>
                </a:solidFill>
              </a:rPr>
              <a:t>11111010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[8-bit]  Find the 1’s complement of 11001000 (or, What is the 1’s complement of 11001000?) 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>
                <a:solidFill>
                  <a:srgbClr val="C00000"/>
                </a:solidFill>
              </a:rPr>
              <a:t>00110111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[8-bit]  Find 101</a:t>
            </a:r>
            <a:r>
              <a:rPr lang="en-US" sz="1600" baseline="-25000" dirty="0"/>
              <a:t>2</a:t>
            </a:r>
            <a:r>
              <a:rPr lang="en-US" sz="1600" dirty="0"/>
              <a:t> in 1’s complement (or, How is 101</a:t>
            </a:r>
            <a:r>
              <a:rPr lang="en-US" sz="1600" baseline="-25000" dirty="0"/>
              <a:t>2</a:t>
            </a:r>
            <a:r>
              <a:rPr lang="en-US" sz="1600" dirty="0"/>
              <a:t> represented in 1’s complement?)  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 err="1">
                <a:solidFill>
                  <a:srgbClr val="C00000"/>
                </a:solidFill>
              </a:rPr>
              <a:t>00000101</a:t>
            </a:r>
            <a:r>
              <a:rPr lang="en-US" sz="1600" baseline="-25000" dirty="0" err="1">
                <a:solidFill>
                  <a:srgbClr val="C00000"/>
                </a:solidFill>
              </a:rPr>
              <a:t>1s</a:t>
            </a:r>
            <a:endParaRPr lang="en-US" sz="1600" baseline="-25000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[8-bit]  Find -101</a:t>
            </a:r>
            <a:r>
              <a:rPr lang="en-US" sz="1600" baseline="-25000" dirty="0"/>
              <a:t>2</a:t>
            </a:r>
            <a:r>
              <a:rPr lang="en-US" sz="1600" dirty="0"/>
              <a:t> in 1’s complement (or, How is -101</a:t>
            </a:r>
            <a:r>
              <a:rPr lang="en-US" sz="1600" baseline="-25000" dirty="0"/>
              <a:t>2</a:t>
            </a:r>
            <a:r>
              <a:rPr lang="en-US" sz="1600" dirty="0"/>
              <a:t> represented in 1’s complement?)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 err="1">
                <a:solidFill>
                  <a:srgbClr val="C00000"/>
                </a:solidFill>
              </a:rPr>
              <a:t>11111010</a:t>
            </a:r>
            <a:r>
              <a:rPr lang="en-US" sz="1600" baseline="-25000" dirty="0" err="1">
                <a:solidFill>
                  <a:srgbClr val="C00000"/>
                </a:solidFill>
              </a:rPr>
              <a:t>1s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[6-bit]  Find the 2’s complement of 111000 (or, What is the 2’s complement of 111000?)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>
                <a:solidFill>
                  <a:srgbClr val="C00000"/>
                </a:solidFill>
              </a:rPr>
              <a:t>001000 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1600" dirty="0"/>
              <a:t>[6-bit] Find the 2’s complement of 000101 (or, What is the 2’s complement of 0000000101?) </a:t>
            </a:r>
            <a:br>
              <a:rPr lang="en-US" sz="1600" dirty="0"/>
            </a:br>
            <a:r>
              <a:rPr lang="en-US" sz="1600" dirty="0"/>
              <a:t>Answer: </a:t>
            </a:r>
            <a:r>
              <a:rPr lang="en-US" sz="1600" dirty="0">
                <a:solidFill>
                  <a:srgbClr val="C00000"/>
                </a:solidFill>
              </a:rPr>
              <a:t>111011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Number Systems Supplementary Notes by Aaron Tan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A7422-73B5-4CA0-AED6-40BB9CE6D9DC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800" b="1"/>
              <a:t>COMPLEMENTS (3/3)</a:t>
            </a:r>
            <a:endParaRPr lang="en-US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buSzPct val="120000"/>
              <a:buFont typeface="Wingdings" pitchFamily="2" charset="2"/>
              <a:buChar char="§"/>
            </a:pPr>
            <a:r>
              <a:rPr lang="en-US" sz="2400" dirty="0"/>
              <a:t>More examples: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[8-bit]  What is 7</a:t>
            </a:r>
            <a:r>
              <a:rPr lang="en-US" sz="2000" baseline="-25000" dirty="0"/>
              <a:t>10</a:t>
            </a:r>
            <a:r>
              <a:rPr lang="en-US" sz="2000" dirty="0"/>
              <a:t> in 2’s complement form?  </a:t>
            </a:r>
            <a:br>
              <a:rPr lang="en-US" sz="2000" dirty="0"/>
            </a:br>
            <a:r>
              <a:rPr lang="en-US" sz="2000" dirty="0"/>
              <a:t>Answer: </a:t>
            </a:r>
            <a:r>
              <a:rPr lang="en-US" sz="2000" dirty="0">
                <a:solidFill>
                  <a:srgbClr val="C00000"/>
                </a:solidFill>
              </a:rPr>
              <a:t>00000111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[8-bit]  What is -</a:t>
            </a:r>
            <a:r>
              <a:rPr lang="en-US" sz="2100" dirty="0"/>
              <a:t>7</a:t>
            </a:r>
            <a:r>
              <a:rPr lang="en-US" sz="2100" baseline="-25000" dirty="0"/>
              <a:t>10</a:t>
            </a:r>
            <a:r>
              <a:rPr lang="en-US" sz="2000" dirty="0"/>
              <a:t> in 2’s complement form?  </a:t>
            </a:r>
            <a:br>
              <a:rPr lang="en-US" sz="2000" dirty="0"/>
            </a:br>
            <a:r>
              <a:rPr lang="en-US" sz="2000" dirty="0"/>
              <a:t>Answer: </a:t>
            </a:r>
            <a:r>
              <a:rPr lang="en-US" sz="2000" dirty="0">
                <a:solidFill>
                  <a:srgbClr val="C00000"/>
                </a:solidFill>
              </a:rPr>
              <a:t>11111001</a:t>
            </a: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[10-bit]  What is 14</a:t>
            </a:r>
            <a:r>
              <a:rPr lang="en-US" sz="2000" baseline="-25000" dirty="0"/>
              <a:t>10</a:t>
            </a:r>
            <a:r>
              <a:rPr lang="en-US" sz="2000" dirty="0"/>
              <a:t> in 1’s complement form?  </a:t>
            </a:r>
            <a:br>
              <a:rPr lang="en-US" sz="2000" dirty="0"/>
            </a:br>
            <a:r>
              <a:rPr lang="en-US" sz="2000" dirty="0"/>
              <a:t>Answer:  </a:t>
            </a:r>
            <a:r>
              <a:rPr lang="en-US" sz="2000" dirty="0">
                <a:solidFill>
                  <a:srgbClr val="C00000"/>
                </a:solidFill>
              </a:rPr>
              <a:t>(0000001110)</a:t>
            </a:r>
            <a:r>
              <a:rPr lang="en-US" sz="2000" baseline="-25000" dirty="0">
                <a:solidFill>
                  <a:srgbClr val="C00000"/>
                </a:solidFill>
              </a:rPr>
              <a:t>1s</a:t>
            </a:r>
            <a:endParaRPr lang="en-US" sz="2000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30000"/>
              </a:spcBef>
              <a:buClr>
                <a:schemeClr val="hlink"/>
              </a:buClr>
              <a:buSzPct val="90000"/>
              <a:buFont typeface="Wingdings" pitchFamily="2" charset="2"/>
              <a:buChar char="v"/>
            </a:pPr>
            <a:r>
              <a:rPr lang="en-US" sz="2000" dirty="0"/>
              <a:t>[10-bit]  What is -14</a:t>
            </a:r>
            <a:r>
              <a:rPr lang="en-US" sz="2000" baseline="-25000" dirty="0"/>
              <a:t>10</a:t>
            </a:r>
            <a:r>
              <a:rPr lang="en-US" sz="2000" dirty="0"/>
              <a:t> in 2’s complement form?  </a:t>
            </a:r>
            <a:br>
              <a:rPr lang="en-US" sz="2000" dirty="0"/>
            </a:br>
            <a:r>
              <a:rPr lang="en-US" sz="2000" dirty="0"/>
              <a:t>Answer: </a:t>
            </a:r>
            <a:r>
              <a:rPr lang="en-US" sz="2000" dirty="0">
                <a:solidFill>
                  <a:srgbClr val="C00000"/>
                </a:solidFill>
              </a:rPr>
              <a:t>(1111110010)</a:t>
            </a:r>
            <a:r>
              <a:rPr lang="en-US" sz="2000" baseline="-25000" dirty="0">
                <a:solidFill>
                  <a:srgbClr val="C00000"/>
                </a:solidFill>
              </a:rPr>
              <a:t>2s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Number Systems Supplementary Notes by Aaron Tan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</a:t>
            </a: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E7D78-667B-40FD-953E-48237FFB2646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b="1"/>
              <a:t>END</a:t>
            </a:r>
            <a:endParaRPr lang="en-US" b="1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Number Systems Supplementary Notes by Aaron Tan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7129</TotalTime>
  <Words>404</Words>
  <Application>Microsoft Office PowerPoint</Application>
  <PresentationFormat>On-screen Show (4:3)</PresentationFormat>
  <Paragraphs>43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Garamond</vt:lpstr>
      <vt:lpstr>Times New Roman</vt:lpstr>
      <vt:lpstr>Wingdings</vt:lpstr>
      <vt:lpstr>Edge</vt:lpstr>
      <vt:lpstr>NUMBER SYSTEMS SUPPLEMENTARY NOTES</vt:lpstr>
      <vt:lpstr>COMPLEMENTS (1/3)</vt:lpstr>
      <vt:lpstr>COMPLEMENTS (2/3)</vt:lpstr>
      <vt:lpstr>COMPLEMENTS (3/3)</vt:lpstr>
      <vt:lpstr>END</vt:lpstr>
    </vt:vector>
  </TitlesOfParts>
  <Company>NUS School of Computing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Numbering Systems and Codes (Supplementary)</dc:subject>
  <dc:creator>Aaron Tan</dc:creator>
  <cp:lastModifiedBy>Tan Tuck Choy</cp:lastModifiedBy>
  <cp:revision>549</cp:revision>
  <cp:lastPrinted>1999-07-26T10:08:41Z</cp:lastPrinted>
  <dcterms:created xsi:type="dcterms:W3CDTF">1998-09-24T05:56:05Z</dcterms:created>
  <dcterms:modified xsi:type="dcterms:W3CDTF">2026-01-15T14:42:12Z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