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74"/>
  </p:notesMasterIdLst>
  <p:handoutMasterIdLst>
    <p:handoutMasterId r:id="rId75"/>
  </p:handoutMasterIdLst>
  <p:sldIdLst>
    <p:sldId id="256" r:id="rId2"/>
    <p:sldId id="696" r:id="rId3"/>
    <p:sldId id="771" r:id="rId4"/>
    <p:sldId id="871" r:id="rId5"/>
    <p:sldId id="872" r:id="rId6"/>
    <p:sldId id="873" r:id="rId7"/>
    <p:sldId id="874" r:id="rId8"/>
    <p:sldId id="875" r:id="rId9"/>
    <p:sldId id="877" r:id="rId10"/>
    <p:sldId id="878" r:id="rId11"/>
    <p:sldId id="879" r:id="rId12"/>
    <p:sldId id="880" r:id="rId13"/>
    <p:sldId id="881" r:id="rId14"/>
    <p:sldId id="882" r:id="rId15"/>
    <p:sldId id="883" r:id="rId16"/>
    <p:sldId id="884" r:id="rId17"/>
    <p:sldId id="897" r:id="rId18"/>
    <p:sldId id="885" r:id="rId19"/>
    <p:sldId id="886" r:id="rId20"/>
    <p:sldId id="887" r:id="rId21"/>
    <p:sldId id="890" r:id="rId22"/>
    <p:sldId id="891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42" r:id="rId33"/>
    <p:sldId id="932" r:id="rId34"/>
    <p:sldId id="940" r:id="rId35"/>
    <p:sldId id="908" r:id="rId36"/>
    <p:sldId id="911" r:id="rId37"/>
    <p:sldId id="912" r:id="rId38"/>
    <p:sldId id="913" r:id="rId39"/>
    <p:sldId id="914" r:id="rId40"/>
    <p:sldId id="915" r:id="rId41"/>
    <p:sldId id="920" r:id="rId42"/>
    <p:sldId id="921" r:id="rId43"/>
    <p:sldId id="922" r:id="rId44"/>
    <p:sldId id="923" r:id="rId45"/>
    <p:sldId id="924" r:id="rId46"/>
    <p:sldId id="925" r:id="rId47"/>
    <p:sldId id="926" r:id="rId48"/>
    <p:sldId id="927" r:id="rId49"/>
    <p:sldId id="928" r:id="rId50"/>
    <p:sldId id="929" r:id="rId51"/>
    <p:sldId id="930" r:id="rId52"/>
    <p:sldId id="931" r:id="rId53"/>
    <p:sldId id="933" r:id="rId54"/>
    <p:sldId id="889" r:id="rId55"/>
    <p:sldId id="894" r:id="rId56"/>
    <p:sldId id="896" r:id="rId57"/>
    <p:sldId id="895" r:id="rId58"/>
    <p:sldId id="943" r:id="rId59"/>
    <p:sldId id="944" r:id="rId60"/>
    <p:sldId id="945" r:id="rId61"/>
    <p:sldId id="947" r:id="rId62"/>
    <p:sldId id="948" r:id="rId63"/>
    <p:sldId id="949" r:id="rId64"/>
    <p:sldId id="950" r:id="rId65"/>
    <p:sldId id="951" r:id="rId66"/>
    <p:sldId id="952" r:id="rId67"/>
    <p:sldId id="953" r:id="rId68"/>
    <p:sldId id="707" r:id="rId69"/>
    <p:sldId id="936" r:id="rId70"/>
    <p:sldId id="939" r:id="rId71"/>
    <p:sldId id="955" r:id="rId72"/>
    <p:sldId id="308" r:id="rId73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3333FF"/>
    <a:srgbClr val="E5E5FF"/>
    <a:srgbClr val="F6DDD8"/>
    <a:srgbClr val="006600"/>
    <a:srgbClr val="CCFFFF"/>
    <a:srgbClr val="FFCCFF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1" autoAdjust="0"/>
    <p:restoredTop sz="91803" autoAdjust="0"/>
  </p:normalViewPr>
  <p:slideViewPr>
    <p:cSldViewPr snapToGrid="0">
      <p:cViewPr varScale="1">
        <p:scale>
          <a:sx n="95" d="100"/>
          <a:sy n="95" d="100"/>
        </p:scale>
        <p:origin x="1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8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8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21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8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81" y="1"/>
            <a:ext cx="2971093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7109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9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4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2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3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85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0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65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9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62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7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4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5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17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72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3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68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17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75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50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3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1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26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7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36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77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6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93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45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22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1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2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7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2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602480" y="2112211"/>
            <a:ext cx="291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Recitation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9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[TextBox 7]"/>
          <p:cNvSpPr txBox="1"/>
          <p:nvPr/>
        </p:nvSpPr>
        <p:spPr>
          <a:xfrm>
            <a:off x="3017520" y="3462867"/>
            <a:ext cx="635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MSI</a:t>
            </a:r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 Components</a:t>
            </a:r>
          </a:p>
          <a:p>
            <a:pPr algn="ctr"/>
            <a:r>
              <a:rPr lang="en-S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24 March 2025</a:t>
            </a:r>
            <a:endParaRPr lang="en-SG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</a:rPr>
              <a:t>Aaron Tan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76401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371601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2" name="Document" r:id="rId4" imgW="1831320" imgH="2334600" progId="Word.Document.8">
                    <p:embed/>
                  </p:oleObj>
                </mc:Choice>
                <mc:Fallback>
                  <p:oleObj name="Document" r:id="rId4" imgW="1831320" imgH="2334600" progId="Word.Document.8">
                    <p:embed/>
                    <p:pic>
                      <p:nvPicPr>
                        <p:cNvPr id="61" name="Object 5">
                          <a:extLst>
                            <a:ext uri="{FF2B5EF4-FFF2-40B4-BE49-F238E27FC236}">
                              <a16:creationId xmlns:a16="http://schemas.microsoft.com/office/drawing/2014/main" id="{72E6A723-2322-40C9-BB1C-CD8B3A788D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3x8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x</a:t>
              </a:r>
              <a:endParaRPr lang="en-GB" sz="200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sz="200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z</a:t>
              </a:r>
              <a:endParaRPr lang="en-GB" sz="200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endParaRPr lang="en-GB" sz="200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</a:t>
              </a:r>
              <a:endParaRPr lang="en-GB" sz="20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667942" y="3567908"/>
            <a:ext cx="3100844" cy="2011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258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2322054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3x8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x</a:t>
              </a:r>
              <a:endParaRPr lang="en-GB" sz="200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sz="200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z</a:t>
              </a:r>
              <a:endParaRPr lang="en-GB" sz="200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endParaRPr lang="en-GB" sz="200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</a:t>
              </a:r>
              <a:endParaRPr lang="en-GB" sz="20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8113253" y="2027116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6" name="Document" r:id="rId4" imgW="1831320" imgH="2334600" progId="Word.Document.8">
                    <p:embed/>
                  </p:oleObj>
                </mc:Choice>
                <mc:Fallback>
                  <p:oleObj name="Document" r:id="rId4" imgW="1831320" imgH="2334600" progId="Word.Document.8">
                    <p:embed/>
                    <p:pic>
                      <p:nvPicPr>
                        <p:cNvPr id="119" name="Object 54">
                          <a:extLst>
                            <a:ext uri="{FF2B5EF4-FFF2-40B4-BE49-F238E27FC236}">
                              <a16:creationId xmlns:a16="http://schemas.microsoft.com/office/drawing/2014/main" id="{4194C722-F643-4C31-BECE-7FC54B8190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8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7122653" y="2484316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1942642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2090279" y="2560517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7275053" y="2484316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2217279" y="2939930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7406816" y="2492253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4054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sp>
        <p:nvSpPr>
          <p:cNvPr id="15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5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91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53001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Circuit of a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dirty="0">
                <a:sym typeface="Symbol" pitchFamily="18" charset="2"/>
              </a:rPr>
              <a:t>:</a:t>
            </a:r>
            <a:endParaRPr lang="en-US" sz="240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438401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438401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590801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72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sp>
        <p:nvSpPr>
          <p:cNvPr id="6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192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1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446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200" y="5643209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3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67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023728" y="3355942"/>
            <a:ext cx="0" cy="27997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90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22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4724401"/>
            <a:ext cx="38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3124201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124201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124201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124201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8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9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015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7734300" y="1306321"/>
            <a:ext cx="2667000" cy="1398588"/>
            <a:chOff x="3264" y="768"/>
            <a:chExt cx="1680" cy="881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2137619" y="6057901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7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17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595" y="552098"/>
            <a:ext cx="936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Exercise: </a:t>
            </a:r>
            <a:r>
              <a:rPr lang="en-US" sz="2000" dirty="0" smtClean="0"/>
              <a:t>How </a:t>
            </a:r>
            <a:r>
              <a:rPr lang="en-US" sz="2000" dirty="0"/>
              <a:t>to construct a </a:t>
            </a:r>
            <a:r>
              <a:rPr lang="en-US" sz="2000" dirty="0" smtClean="0"/>
              <a:t>4</a:t>
            </a:r>
            <a:r>
              <a:rPr lang="en-US" sz="2000" dirty="0" smtClean="0">
                <a:sym typeface="Symbol" panose="05050102010706020507" pitchFamily="18" charset="2"/>
              </a:rPr>
              <a:t></a:t>
            </a:r>
            <a:r>
              <a:rPr lang="en-US" sz="2000" dirty="0" smtClean="0"/>
              <a:t>16 </a:t>
            </a:r>
            <a:r>
              <a:rPr lang="en-US" sz="2000" dirty="0"/>
              <a:t>decoder using </a:t>
            </a:r>
            <a:r>
              <a:rPr lang="en-US" sz="2000" dirty="0">
                <a:solidFill>
                  <a:srgbClr val="0000FF"/>
                </a:solidFill>
              </a:rPr>
              <a:t>five</a:t>
            </a:r>
            <a:r>
              <a:rPr lang="en-US" sz="2000" dirty="0"/>
              <a:t> </a:t>
            </a:r>
            <a:r>
              <a:rPr lang="en-US" sz="2000" dirty="0" smtClean="0"/>
              <a:t>2</a:t>
            </a:r>
            <a:r>
              <a:rPr lang="en-US" sz="2000" dirty="0" smtClean="0">
                <a:sym typeface="Symbol" panose="05050102010706020507" pitchFamily="18" charset="2"/>
              </a:rPr>
              <a:t></a:t>
            </a:r>
            <a:r>
              <a:rPr lang="en-US" sz="2000" dirty="0" smtClean="0"/>
              <a:t>4 </a:t>
            </a:r>
            <a:r>
              <a:rPr lang="en-US" sz="2000" dirty="0"/>
              <a:t>decoders with enable?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7842" y="1166733"/>
            <a:ext cx="1060450" cy="1119188"/>
            <a:chOff x="5569767" y="2192964"/>
            <a:chExt cx="1060450" cy="1119188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8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 dirty="0"/>
                <a:t>0</a:t>
              </a:r>
            </a:p>
            <a:p>
              <a:pPr algn="r" eaLnBrk="0" hangingPunct="0"/>
              <a:r>
                <a:rPr lang="en-GB" sz="1400" dirty="0"/>
                <a:t>1</a:t>
              </a:r>
            </a:p>
            <a:p>
              <a:pPr algn="r" eaLnBrk="0" hangingPunct="0"/>
              <a:r>
                <a:rPr lang="en-GB" sz="1400" dirty="0"/>
                <a:t>2</a:t>
              </a:r>
            </a:p>
            <a:p>
              <a:pPr algn="r" eaLnBrk="0" hangingPunct="0"/>
              <a:r>
                <a:rPr lang="en-GB" sz="1400" dirty="0"/>
                <a:t>3</a:t>
              </a:r>
            </a:p>
          </p:txBody>
        </p:sp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6" name="Group 14355"/>
          <p:cNvGrpSpPr/>
          <p:nvPr/>
        </p:nvGrpSpPr>
        <p:grpSpPr>
          <a:xfrm>
            <a:off x="6352255" y="1319134"/>
            <a:ext cx="2711229" cy="954107"/>
            <a:chOff x="4828254" y="1319133"/>
            <a:chExt cx="2711229" cy="954107"/>
          </a:xfrm>
        </p:grpSpPr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1319133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0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2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3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27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1503283"/>
              <a:ext cx="1219200" cy="577850"/>
              <a:chOff x="2544" y="2132"/>
              <a:chExt cx="288" cy="364"/>
            </a:xfrm>
          </p:grpSpPr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41" name="Group 14340"/>
          <p:cNvGrpSpPr/>
          <p:nvPr/>
        </p:nvGrpSpPr>
        <p:grpSpPr>
          <a:xfrm>
            <a:off x="3744648" y="2233533"/>
            <a:ext cx="2105732" cy="228600"/>
            <a:chOff x="2220648" y="2233533"/>
            <a:chExt cx="2105732" cy="228600"/>
          </a:xfrm>
        </p:grpSpPr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648" y="2462133"/>
              <a:ext cx="210573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6380" y="2233533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9" name="Group 14338"/>
          <p:cNvGrpSpPr/>
          <p:nvPr/>
        </p:nvGrpSpPr>
        <p:grpSpPr>
          <a:xfrm>
            <a:off x="4546474" y="1518357"/>
            <a:ext cx="815181" cy="523220"/>
            <a:chOff x="3026790" y="2529219"/>
            <a:chExt cx="815181" cy="523220"/>
          </a:xfrm>
        </p:grpSpPr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30236" y="2170868"/>
            <a:ext cx="1060450" cy="1119188"/>
            <a:chOff x="5569767" y="2192964"/>
            <a:chExt cx="1060450" cy="1119188"/>
          </a:xfrm>
        </p:grpSpPr>
        <p:sp>
          <p:nvSpPr>
            <p:cNvPr id="55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58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37" name="Group 14336"/>
          <p:cNvGrpSpPr/>
          <p:nvPr/>
        </p:nvGrpSpPr>
        <p:grpSpPr>
          <a:xfrm>
            <a:off x="2157168" y="2507418"/>
            <a:ext cx="1244580" cy="1273358"/>
            <a:chOff x="801707" y="3193088"/>
            <a:chExt cx="1244580" cy="1273358"/>
          </a:xfrm>
        </p:grpSpPr>
        <p:grpSp>
          <p:nvGrpSpPr>
            <p:cNvPr id="6" name="Group 5"/>
            <p:cNvGrpSpPr/>
            <p:nvPr/>
          </p:nvGrpSpPr>
          <p:grpSpPr>
            <a:xfrm>
              <a:off x="801707" y="3193088"/>
              <a:ext cx="596880" cy="523220"/>
              <a:chOff x="801707" y="3193088"/>
              <a:chExt cx="596880" cy="523220"/>
            </a:xfrm>
          </p:grpSpPr>
          <p:sp>
            <p:nvSpPr>
              <p:cNvPr id="60" name="Text Box 57">
                <a:extLst>
                  <a:ext uri="{FF2B5EF4-FFF2-40B4-BE49-F238E27FC236}">
                    <a16:creationId xmlns:a16="http://schemas.microsoft.com/office/drawing/2014/main" id="{997DDCCE-C2F2-4449-982A-7C2CED6BD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707" y="3193088"/>
                <a:ext cx="304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dirty="0"/>
                  <a:t>w</a:t>
                </a:r>
              </a:p>
              <a:p>
                <a:pPr algn="ctr" eaLnBrk="0" hangingPunct="0"/>
                <a:r>
                  <a:rPr lang="en-GB" sz="1400" dirty="0"/>
                  <a:t>x</a:t>
                </a:r>
              </a:p>
            </p:txBody>
          </p:sp>
          <p:sp>
            <p:nvSpPr>
              <p:cNvPr id="61" name="Line 20">
                <a:extLst>
                  <a:ext uri="{FF2B5EF4-FFF2-40B4-BE49-F238E27FC236}">
                    <a16:creationId xmlns:a16="http://schemas.microsoft.com/office/drawing/2014/main" id="{DBF6D2A2-2829-45AD-B635-A0A95BE8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8" y="3380414"/>
                <a:ext cx="30479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0">
                <a:extLst>
                  <a:ext uri="{FF2B5EF4-FFF2-40B4-BE49-F238E27FC236}">
                    <a16:creationId xmlns:a16="http://schemas.microsoft.com/office/drawing/2014/main" id="{DBF6D2A2-2829-45AD-B635-A0A95BE8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3584748"/>
                <a:ext cx="30479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36" name="Group 14335"/>
            <p:cNvGrpSpPr/>
            <p:nvPr/>
          </p:nvGrpSpPr>
          <p:grpSpPr>
            <a:xfrm>
              <a:off x="1741487" y="3923338"/>
              <a:ext cx="304800" cy="543108"/>
              <a:chOff x="1741487" y="3923338"/>
              <a:chExt cx="304800" cy="543108"/>
            </a:xfrm>
          </p:grpSpPr>
          <p:sp>
            <p:nvSpPr>
              <p:cNvPr id="64" name="Line 51">
                <a:extLst>
                  <a:ext uri="{FF2B5EF4-FFF2-40B4-BE49-F238E27FC236}">
                    <a16:creationId xmlns:a16="http://schemas.microsoft.com/office/drawing/2014/main" id="{4DB52526-E74F-4BFC-BC36-97E30407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887" y="3923338"/>
                <a:ext cx="0" cy="2286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57">
                <a:extLst>
                  <a:ext uri="{FF2B5EF4-FFF2-40B4-BE49-F238E27FC236}">
                    <a16:creationId xmlns:a16="http://schemas.microsoft.com/office/drawing/2014/main" id="{997DDCCE-C2F2-4449-982A-7C2CED6BD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487" y="4158669"/>
                <a:ext cx="304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dirty="0"/>
                  <a:t>1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337842" y="2588694"/>
            <a:ext cx="1060450" cy="1119188"/>
            <a:chOff x="5569767" y="2192964"/>
            <a:chExt cx="1060450" cy="1119188"/>
          </a:xfrm>
        </p:grpSpPr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83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7" name="Group 14356"/>
          <p:cNvGrpSpPr/>
          <p:nvPr/>
        </p:nvGrpSpPr>
        <p:grpSpPr>
          <a:xfrm>
            <a:off x="6352255" y="2741095"/>
            <a:ext cx="2711229" cy="954107"/>
            <a:chOff x="4828254" y="2741094"/>
            <a:chExt cx="2711229" cy="954107"/>
          </a:xfrm>
        </p:grpSpPr>
        <p:sp>
          <p:nvSpPr>
            <p:cNvPr id="79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2741094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4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5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6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7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86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2925244"/>
              <a:ext cx="1219200" cy="577850"/>
              <a:chOff x="2544" y="2132"/>
              <a:chExt cx="288" cy="364"/>
            </a:xfrm>
          </p:grpSpPr>
          <p:sp>
            <p:nvSpPr>
              <p:cNvPr id="87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546474" y="2940318"/>
            <a:ext cx="815181" cy="523220"/>
            <a:chOff x="3026790" y="2529219"/>
            <a:chExt cx="815181" cy="523220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37842" y="3986841"/>
            <a:ext cx="1060450" cy="1119188"/>
            <a:chOff x="5569767" y="2192964"/>
            <a:chExt cx="1060450" cy="1119188"/>
          </a:xfrm>
        </p:grpSpPr>
        <p:sp>
          <p:nvSpPr>
            <p:cNvPr id="9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01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02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03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8" name="Group 14357"/>
          <p:cNvGrpSpPr/>
          <p:nvPr/>
        </p:nvGrpSpPr>
        <p:grpSpPr>
          <a:xfrm>
            <a:off x="6352255" y="4139242"/>
            <a:ext cx="2711229" cy="954107"/>
            <a:chOff x="4828254" y="4139241"/>
            <a:chExt cx="2711229" cy="954107"/>
          </a:xfrm>
        </p:grpSpPr>
        <p:sp>
          <p:nvSpPr>
            <p:cNvPr id="97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4139241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8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9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10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11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104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4323391"/>
              <a:ext cx="1219200" cy="577850"/>
              <a:chOff x="2544" y="2132"/>
              <a:chExt cx="288" cy="364"/>
            </a:xfrm>
          </p:grpSpPr>
          <p:sp>
            <p:nvSpPr>
              <p:cNvPr id="105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546474" y="4338465"/>
            <a:ext cx="815181" cy="523220"/>
            <a:chOff x="3026790" y="2529219"/>
            <a:chExt cx="815181" cy="523220"/>
          </a:xfrm>
        </p:grpSpPr>
        <p:sp>
          <p:nvSpPr>
            <p:cNvPr id="112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337842" y="5395453"/>
            <a:ext cx="1060450" cy="1119188"/>
            <a:chOff x="5569767" y="2192964"/>
            <a:chExt cx="1060450" cy="1119188"/>
          </a:xfrm>
        </p:grpSpPr>
        <p:sp>
          <p:nvSpPr>
            <p:cNvPr id="204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206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07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208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9" name="Group 14358"/>
          <p:cNvGrpSpPr/>
          <p:nvPr/>
        </p:nvGrpSpPr>
        <p:grpSpPr>
          <a:xfrm>
            <a:off x="6352255" y="5547854"/>
            <a:ext cx="2711229" cy="954107"/>
            <a:chOff x="4828254" y="5547853"/>
            <a:chExt cx="2711229" cy="954107"/>
          </a:xfrm>
        </p:grpSpPr>
        <p:sp>
          <p:nvSpPr>
            <p:cNvPr id="202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5547853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12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13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14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15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209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5732003"/>
              <a:ext cx="1219200" cy="577850"/>
              <a:chOff x="2544" y="2132"/>
              <a:chExt cx="288" cy="364"/>
            </a:xfrm>
          </p:grpSpPr>
          <p:sp>
            <p:nvSpPr>
              <p:cNvPr id="210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4546474" y="5747077"/>
            <a:ext cx="815181" cy="523220"/>
            <a:chOff x="3026790" y="2529219"/>
            <a:chExt cx="815181" cy="523220"/>
          </a:xfrm>
        </p:grpSpPr>
        <p:sp>
          <p:nvSpPr>
            <p:cNvPr id="217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14350" name="Group 14349"/>
          <p:cNvGrpSpPr/>
          <p:nvPr/>
        </p:nvGrpSpPr>
        <p:grpSpPr>
          <a:xfrm>
            <a:off x="3744648" y="2680278"/>
            <a:ext cx="2091830" cy="1203817"/>
            <a:chOff x="2220648" y="2680277"/>
            <a:chExt cx="2091830" cy="1203817"/>
          </a:xfrm>
        </p:grpSpPr>
        <p:sp>
          <p:nvSpPr>
            <p:cNvPr id="91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826" y="3884094"/>
              <a:ext cx="1275651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45" name="Straight Connector 14344"/>
            <p:cNvCxnSpPr/>
            <p:nvPr/>
          </p:nvCxnSpPr>
          <p:spPr>
            <a:xfrm>
              <a:off x="2220648" y="2688393"/>
              <a:ext cx="816178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3036827" y="2680277"/>
              <a:ext cx="1" cy="120381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3744648" y="2899079"/>
            <a:ext cx="2091830" cy="2367287"/>
            <a:chOff x="2220648" y="1516807"/>
            <a:chExt cx="2091830" cy="2367287"/>
          </a:xfrm>
        </p:grpSpPr>
        <p:sp>
          <p:nvSpPr>
            <p:cNvPr id="232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494" y="3884094"/>
              <a:ext cx="146898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2220648" y="1516807"/>
              <a:ext cx="622845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2843494" y="1516807"/>
              <a:ext cx="0" cy="236728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3744648" y="3106220"/>
            <a:ext cx="2091830" cy="3582107"/>
            <a:chOff x="2220648" y="301987"/>
            <a:chExt cx="2091830" cy="3582107"/>
          </a:xfrm>
        </p:grpSpPr>
        <p:sp>
          <p:nvSpPr>
            <p:cNvPr id="240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737" y="3884094"/>
              <a:ext cx="1683741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2220648" y="301987"/>
              <a:ext cx="408089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2628737" y="301987"/>
              <a:ext cx="0" cy="358210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29" y="594004"/>
            <a:ext cx="1854028" cy="1796981"/>
          </a:xfrm>
          <a:prstGeom prst="rect">
            <a:avLst/>
          </a:prstGeom>
        </p:spPr>
      </p:pic>
      <p:sp>
        <p:nvSpPr>
          <p:cNvPr id="1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669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484" y="524657"/>
            <a:ext cx="903991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 smtClean="0">
                <a:solidFill>
                  <a:srgbClr val="0000FF"/>
                </a:solidFill>
              </a:rPr>
              <a:t>Negated outputs (active low outputs) decoders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169234"/>
            <a:ext cx="8229600" cy="221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A decoder may be 1-enabled or 0-enabled.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A decoder </a:t>
            </a:r>
            <a:r>
              <a:rPr lang="en-US" dirty="0"/>
              <a:t>may also </a:t>
            </a:r>
            <a:r>
              <a:rPr lang="en-US" dirty="0" smtClean="0"/>
              <a:t>normal output or </a:t>
            </a:r>
            <a:r>
              <a:rPr lang="en-US" dirty="0" smtClean="0">
                <a:solidFill>
                  <a:srgbClr val="800000"/>
                </a:solidFill>
              </a:rPr>
              <a:t>negated </a:t>
            </a:r>
            <a:r>
              <a:rPr lang="en-US" dirty="0">
                <a:solidFill>
                  <a:srgbClr val="800000"/>
                </a:solidFill>
              </a:rPr>
              <a:t>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05456"/>
              </p:ext>
            </p:extLst>
          </p:nvPr>
        </p:nvGraphicFramePr>
        <p:xfrm>
          <a:off x="1906084" y="3389058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3534" y="5580946"/>
            <a:ext cx="31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1-enabled, </a:t>
            </a:r>
            <a:r>
              <a:rPr lang="en-US" dirty="0" smtClean="0">
                <a:solidFill>
                  <a:srgbClr val="7030A0"/>
                </a:solidFill>
              </a:rPr>
              <a:t>active high outputs</a:t>
            </a:r>
            <a:r>
              <a:rPr lang="en-US" dirty="0" smtClean="0"/>
              <a:t> </a:t>
            </a:r>
            <a:r>
              <a:rPr lang="en-US" dirty="0" err="1" smtClean="0"/>
              <a:t>2x4</a:t>
            </a:r>
            <a:r>
              <a:rPr lang="en-US" dirty="0" smtClean="0"/>
              <a:t> decoder.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3645" y="5580946"/>
            <a:ext cx="31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1-enabled, </a:t>
            </a:r>
            <a:r>
              <a:rPr lang="en-US" dirty="0" smtClean="0">
                <a:solidFill>
                  <a:srgbClr val="7030A0"/>
                </a:solidFill>
              </a:rPr>
              <a:t>active low outputs </a:t>
            </a:r>
            <a:r>
              <a:rPr lang="en-US" dirty="0" err="1" smtClean="0"/>
              <a:t>2x4</a:t>
            </a:r>
            <a:r>
              <a:rPr lang="en-US" dirty="0" smtClean="0"/>
              <a:t> decoder.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10823"/>
              </p:ext>
            </p:extLst>
          </p:nvPr>
        </p:nvGraphicFramePr>
        <p:xfrm>
          <a:off x="7026195" y="3389058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1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6023728" y="3355942"/>
            <a:ext cx="0" cy="27997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957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74138 decoder module. </a:t>
              </a:r>
            </a:p>
            <a:p>
              <a:pPr eaLnBrk="0" hangingPunct="0"/>
              <a:r>
                <a:rPr lang="en-US" sz="2000"/>
                <a:t> (a) Logic circuit. </a:t>
              </a:r>
            </a:p>
            <a:p>
              <a:pPr eaLnBrk="0" hangingPunct="0"/>
              <a:r>
                <a:rPr lang="en-US" sz="200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837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8464" cy="4876800"/>
          </a:xfrm>
        </p:spPr>
        <p:txBody>
          <a:bodyPr/>
          <a:lstStyle/>
          <a:p>
            <a:r>
              <a:rPr lang="en-US" dirty="0"/>
              <a:t>Decoders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Implementing functions using decoders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Decoder with enable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Standard </a:t>
            </a:r>
            <a:r>
              <a:rPr lang="en-US" dirty="0" err="1">
                <a:solidFill>
                  <a:srgbClr val="800000"/>
                </a:solidFill>
              </a:rPr>
              <a:t>MSI</a:t>
            </a:r>
            <a:r>
              <a:rPr lang="en-US" dirty="0">
                <a:solidFill>
                  <a:srgbClr val="800000"/>
                </a:solidFill>
              </a:rPr>
              <a:t> decoder</a:t>
            </a:r>
            <a:endParaRPr lang="en-US" dirty="0"/>
          </a:p>
          <a:p>
            <a:r>
              <a:rPr lang="en-US" dirty="0"/>
              <a:t>Encoders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Priority encoders</a:t>
            </a:r>
            <a:endParaRPr lang="en-US" dirty="0"/>
          </a:p>
          <a:p>
            <a:r>
              <a:rPr lang="en-US" dirty="0"/>
              <a:t>Multiplexers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Standard </a:t>
            </a:r>
            <a:r>
              <a:rPr lang="en-US" dirty="0" err="1">
                <a:solidFill>
                  <a:srgbClr val="800000"/>
                </a:solidFill>
              </a:rPr>
              <a:t>MSI</a:t>
            </a:r>
            <a:r>
              <a:rPr lang="en-US" dirty="0">
                <a:solidFill>
                  <a:srgbClr val="800000"/>
                </a:solidFill>
              </a:rPr>
              <a:t> multiplexer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Implementing functions using multiplexers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Using smaller </a:t>
            </a:r>
            <a:r>
              <a:rPr lang="en-US" dirty="0" smtClean="0">
                <a:solidFill>
                  <a:srgbClr val="800000"/>
                </a:solidFill>
              </a:rPr>
              <a:t>multiplexers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5999" y="1828800"/>
            <a:ext cx="5759670" cy="235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Selected 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AY2016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/17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Q2</a:t>
            </a:r>
            <a:endParaRPr lang="en-US" sz="2000" dirty="0">
              <a:solidFill>
                <a:srgbClr val="C00000"/>
              </a:solidFill>
              <a:sym typeface="Symbol" pitchFamily="18" charset="2"/>
            </a:endParaRP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AY2017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/18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Q3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(a)(b)(c)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AY2018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/19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AY2019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/20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(a)(b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sz="2000" dirty="0">
              <a:solidFill>
                <a:srgbClr val="C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0018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2185989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74138 decoder module. </a:t>
              </a:r>
            </a:p>
            <a:p>
              <a:pPr eaLnBrk="0" hangingPunct="0"/>
              <a:r>
                <a:rPr lang="en-US" sz="2000" dirty="0"/>
                <a:t> (d) Generic symbol. </a:t>
              </a:r>
            </a:p>
            <a:p>
              <a:pPr eaLnBrk="0" hangingPunct="0"/>
              <a:r>
                <a:rPr lang="en-US" sz="2000" dirty="0"/>
                <a:t> (e) IEEE standard logic symbol.</a:t>
              </a:r>
            </a:p>
            <a:p>
              <a:pPr eaLnBrk="0" hangingPunct="0"/>
              <a:endParaRPr lang="en-US" sz="1000" dirty="0"/>
            </a:p>
            <a:p>
              <a:pPr eaLnBrk="0" hangingPunct="0"/>
              <a:r>
                <a:rPr lang="en-US" sz="1600" i="1" dirty="0" err="1"/>
                <a:t>Source:The</a:t>
              </a:r>
              <a:r>
                <a:rPr lang="en-US" sz="1600" i="1" dirty="0"/>
                <a:t> Data Book Volume 2, Texas Instruments  Inc.,1985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3415170" y="1082740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74138 decoder module.</a:t>
              </a:r>
            </a:p>
            <a:p>
              <a:pPr eaLnBrk="0" hangingPunct="0"/>
              <a:r>
                <a:rPr lang="en-US" sz="2000" dirty="0"/>
                <a:t> (c)  Function table.</a:t>
              </a:r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283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87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4189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f(Q,X,P)</a:t>
                </a:r>
                <a:endParaRPr lang="en-GB" sz="200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f(Q,X,P)</a:t>
              </a:r>
              <a:endParaRPr lang="en-GB" sz="200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f(Q,X,P)</a:t>
                </a:r>
                <a:endParaRPr lang="en-GB" sz="200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f(Q,X,P)</a:t>
              </a:r>
              <a:endParaRPr lang="en-GB" sz="200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8382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4419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8534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2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2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2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42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Encoders</a:t>
            </a:r>
          </a:p>
        </p:txBody>
      </p:sp>
      <p:grpSp>
        <p:nvGrpSpPr>
          <p:cNvPr id="4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335007" y="4191000"/>
            <a:ext cx="3200400" cy="1066800"/>
            <a:chOff x="3648" y="816"/>
            <a:chExt cx="2016" cy="672"/>
          </a:xfrm>
        </p:grpSpPr>
        <p:sp>
          <p:nvSpPr>
            <p:cNvPr id="5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encoder</a:t>
              </a:r>
              <a:endParaRPr lang="en-GB" sz="2000"/>
            </a:p>
          </p:txBody>
        </p:sp>
        <p:sp>
          <p:nvSpPr>
            <p:cNvPr id="9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code</a:t>
              </a:r>
              <a:endParaRPr lang="en-GB" sz="2000"/>
            </a:p>
          </p:txBody>
        </p:sp>
        <p:sp>
          <p:nvSpPr>
            <p:cNvPr id="16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entity</a:t>
              </a:r>
              <a:endParaRPr lang="en-GB" sz="2000"/>
            </a:p>
          </p:txBody>
        </p:sp>
      </p:grp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84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1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2-bits code</a:t>
              </a:r>
            </a:p>
          </p:txBody>
        </p:sp>
      </p:grpSp>
      <p:sp>
        <p:nvSpPr>
          <p:cNvPr id="9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9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42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1" y="173101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99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17299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05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3331948" y="4511778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80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1" y="1709929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99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099351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6705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3048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4993368" y="4953447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184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1" y="1371600"/>
            <a:ext cx="2549951" cy="50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28980"/>
              </p:ext>
            </p:extLst>
          </p:nvPr>
        </p:nvGraphicFramePr>
        <p:xfrm>
          <a:off x="5409234" y="1430708"/>
          <a:ext cx="2477722" cy="382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Document" r:id="rId4" imgW="3029760" imgH="4677120" progId="Word.Document.8">
                  <p:embed/>
                </p:oleObj>
              </mc:Choice>
              <mc:Fallback>
                <p:oleObj name="Document" r:id="rId4" imgW="3029760" imgH="4677120" progId="Word.Document.8">
                  <p:embed/>
                  <p:pic>
                    <p:nvPicPr>
                      <p:cNvPr id="152" name="Object 54">
                        <a:extLst>
                          <a:ext uri="{FF2B5EF4-FFF2-40B4-BE49-F238E27FC236}">
                            <a16:creationId xmlns:a16="http://schemas.microsoft.com/office/drawing/2014/main" id="{BDA3CFA9-84CE-4678-AC44-371C3159D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234" y="1430708"/>
                        <a:ext cx="2477722" cy="38244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927010"/>
            <a:ext cx="2819939" cy="15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With K-map, </a:t>
            </a:r>
            <a:br>
              <a:rPr lang="en-US" sz="2400" dirty="0"/>
            </a:br>
            <a:r>
              <a:rPr lang="en-US" sz="2400" dirty="0"/>
              <a:t>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D</a:t>
            </a:r>
            <a:r>
              <a:rPr lang="en-US" sz="2000" baseline="-25000" dirty="0" err="1"/>
              <a:t>1</a:t>
            </a:r>
            <a:r>
              <a:rPr lang="en-US" sz="2000" dirty="0"/>
              <a:t> = </a:t>
            </a:r>
            <a:r>
              <a:rPr lang="en-US" sz="2000" dirty="0" err="1"/>
              <a:t>F</a:t>
            </a:r>
            <a:r>
              <a:rPr lang="en-US" sz="2000" baseline="-25000" dirty="0" err="1"/>
              <a:t>2</a:t>
            </a:r>
            <a:r>
              <a:rPr lang="en-US" sz="2000" dirty="0"/>
              <a:t> + </a:t>
            </a:r>
            <a:r>
              <a:rPr lang="en-US" sz="2000" dirty="0" err="1"/>
              <a:t>F</a:t>
            </a:r>
            <a:r>
              <a:rPr lang="en-US" sz="2000" baseline="-25000" dirty="0" err="1"/>
              <a:t>3</a:t>
            </a:r>
            <a:endParaRPr lang="en-US" sz="2000" baseline="-25000" dirty="0"/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D</a:t>
            </a:r>
            <a:r>
              <a:rPr lang="en-US" sz="2000" baseline="-25000" dirty="0" err="1" smtClean="0"/>
              <a:t>0</a:t>
            </a:r>
            <a:r>
              <a:rPr lang="en-US" sz="2000" dirty="0" smtClean="0"/>
              <a:t> </a:t>
            </a:r>
            <a:r>
              <a:rPr lang="en-US" sz="2000" dirty="0"/>
              <a:t>= F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3</a:t>
            </a:r>
            <a:endParaRPr lang="en-US" sz="2000" baseline="-25000" dirty="0"/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2200881" y="4053425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1</a:t>
                </a:r>
                <a:endParaRPr lang="en-GB" sz="200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2</a:t>
                </a:r>
                <a:endParaRPr lang="en-GB" sz="200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3</a:t>
                </a:r>
                <a:endParaRPr lang="en-GB" sz="200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1</a:t>
                </a:r>
                <a:endParaRPr lang="en-GB" sz="200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/>
                <a:t>Simple 4-to-2 encoder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03403"/>
              </p:ext>
            </p:extLst>
          </p:nvPr>
        </p:nvGraphicFramePr>
        <p:xfrm>
          <a:off x="8646337" y="1442798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140178" y="999738"/>
            <a:ext cx="2432583" cy="2292240"/>
            <a:chOff x="4339217" y="4283995"/>
            <a:chExt cx="2432583" cy="2292240"/>
          </a:xfrm>
        </p:grpSpPr>
        <p:grpSp>
          <p:nvGrpSpPr>
            <p:cNvPr id="6" name="Group 5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" name="Right Brace 2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ight Brace 46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ight Brace 47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04508"/>
              </p:ext>
            </p:extLst>
          </p:nvPr>
        </p:nvGraphicFramePr>
        <p:xfrm>
          <a:off x="8646337" y="4002197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8140178" y="3559137"/>
            <a:ext cx="2432583" cy="2292240"/>
            <a:chOff x="4339217" y="4283995"/>
            <a:chExt cx="2432583" cy="2292240"/>
          </a:xfrm>
        </p:grpSpPr>
        <p:grpSp>
          <p:nvGrpSpPr>
            <p:cNvPr id="57" name="Group 56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ight Brace 68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ight Brace 66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ight Brace 64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ight Brace 62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817" y="3565996"/>
            <a:ext cx="1858798" cy="48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Circuit: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34349" y="1404740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9047657" y="1407134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8665366" y="4389974"/>
            <a:ext cx="1447581" cy="6419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056615" y="3964100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7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78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70" grpId="0"/>
      <p:bldP spid="10" grpId="0" animBg="1"/>
      <p:bldP spid="72" grpId="0" animBg="1"/>
      <p:bldP spid="73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8001000" cy="113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2463"/>
              </p:ext>
            </p:extLst>
          </p:nvPr>
        </p:nvGraphicFramePr>
        <p:xfrm>
          <a:off x="3459844" y="2709897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Document" r:id="rId4" imgW="4440600" imgH="2968560" progId="Word.Document.8">
                  <p:embed/>
                </p:oleObj>
              </mc:Choice>
              <mc:Fallback>
                <p:oleObj name="Document" r:id="rId4" imgW="4440600" imgH="2968560" progId="Word.Document.8">
                  <p:embed/>
                  <p:pic>
                    <p:nvPicPr>
                      <p:cNvPr id="141" name="Object 38">
                        <a:extLst>
                          <a:ext uri="{FF2B5EF4-FFF2-40B4-BE49-F238E27FC236}">
                            <a16:creationId xmlns:a16="http://schemas.microsoft.com/office/drawing/2014/main" id="{07DBD4EC-2F24-4F01-9341-C6210062C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844" y="2709897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527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05001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z = D</a:t>
                </a:r>
                <a:r>
                  <a:rPr lang="en-GB" sz="1600" baseline="-25000"/>
                  <a:t>1</a:t>
                </a:r>
                <a:r>
                  <a:rPr lang="en-GB" sz="1600"/>
                  <a:t> + D</a:t>
                </a:r>
                <a:r>
                  <a:rPr lang="en-GB" sz="1600" baseline="-25000"/>
                  <a:t>3</a:t>
                </a:r>
                <a:r>
                  <a:rPr lang="en-GB" sz="1600"/>
                  <a:t> + D</a:t>
                </a:r>
                <a:r>
                  <a:rPr lang="en-GB" sz="1600" baseline="-25000"/>
                  <a:t>5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 = D</a:t>
                </a:r>
                <a:r>
                  <a:rPr lang="en-GB" sz="1600" baseline="-25000"/>
                  <a:t>2</a:t>
                </a:r>
                <a:r>
                  <a:rPr lang="en-GB" sz="1600"/>
                  <a:t> + D</a:t>
                </a:r>
                <a:r>
                  <a:rPr lang="en-GB" sz="1600" baseline="-25000"/>
                  <a:t>3</a:t>
                </a:r>
                <a:r>
                  <a:rPr lang="en-GB" sz="1600"/>
                  <a:t> + D</a:t>
                </a:r>
                <a:r>
                  <a:rPr lang="en-GB" sz="1600" baseline="-25000"/>
                  <a:t>6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x = D</a:t>
                </a:r>
                <a:r>
                  <a:rPr lang="en-GB" sz="1600" baseline="-25000"/>
                  <a:t>4</a:t>
                </a:r>
                <a:r>
                  <a:rPr lang="en-GB" sz="1600"/>
                  <a:t> + D</a:t>
                </a:r>
                <a:r>
                  <a:rPr lang="en-GB" sz="1600" baseline="-25000"/>
                  <a:t>5</a:t>
                </a:r>
                <a:r>
                  <a:rPr lang="en-GB" sz="1600"/>
                  <a:t> + D</a:t>
                </a:r>
                <a:r>
                  <a:rPr lang="en-GB" sz="1600" baseline="-25000"/>
                  <a:t>6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Exercise: </a:t>
            </a:r>
            <a:r>
              <a:rPr lang="en-US" sz="2400" dirty="0"/>
              <a:t>Can you design a 2</a:t>
            </a:r>
            <a:r>
              <a:rPr lang="en-US" sz="2400" i="1" baseline="50000" dirty="0"/>
              <a:t>n</a:t>
            </a:r>
            <a:r>
              <a:rPr lang="en-US" sz="2400" dirty="0"/>
              <a:t>-to-</a:t>
            </a:r>
            <a:r>
              <a:rPr lang="en-US" sz="2400" i="1" dirty="0"/>
              <a:t>n</a:t>
            </a:r>
            <a:r>
              <a:rPr lang="en-US" sz="2400" dirty="0"/>
              <a:t> encoder </a:t>
            </a:r>
            <a:r>
              <a:rPr lang="en-US" sz="2400" u="sng" dirty="0"/>
              <a:t>without using K-map</a:t>
            </a:r>
            <a:r>
              <a:rPr lang="en-US" sz="2400" dirty="0"/>
              <a:t>?</a:t>
            </a:r>
          </a:p>
        </p:txBody>
      </p:sp>
      <p:sp>
        <p:nvSpPr>
          <p:cNvPr id="6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7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440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Decoders</a:t>
            </a:r>
          </a:p>
        </p:txBody>
      </p:sp>
      <p:grpSp>
        <p:nvGrpSpPr>
          <p:cNvPr id="4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4401152" y="4191000"/>
            <a:ext cx="3124200" cy="1066800"/>
            <a:chOff x="3696" y="816"/>
            <a:chExt cx="1968" cy="672"/>
          </a:xfrm>
        </p:grpSpPr>
        <p:sp>
          <p:nvSpPr>
            <p:cNvPr id="5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decoder</a:t>
              </a:r>
              <a:endParaRPr lang="en-GB" sz="2000"/>
            </a:p>
          </p:txBody>
        </p:sp>
        <p:sp>
          <p:nvSpPr>
            <p:cNvPr id="9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code</a:t>
              </a:r>
              <a:endParaRPr lang="en-GB" sz="2000"/>
            </a:p>
          </p:txBody>
        </p:sp>
        <p:sp>
          <p:nvSpPr>
            <p:cNvPr id="16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entity</a:t>
              </a:r>
              <a:endParaRPr lang="en-GB" sz="2000"/>
            </a:p>
          </p:txBody>
        </p:sp>
      </p:grp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950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59761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748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3601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1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1981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1981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1985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kern="0" dirty="0">
                <a:latin typeface="+mn-lt"/>
                <a:cs typeface="+mn-cs"/>
              </a:rPr>
              <a:t> and </a:t>
            </a:r>
            <a:r>
              <a:rPr lang="en-US" sz="2400" i="1" kern="0" dirty="0">
                <a:latin typeface="+mn-lt"/>
                <a:cs typeface="+mn-cs"/>
              </a:rPr>
              <a:t>V</a:t>
            </a:r>
            <a:r>
              <a:rPr lang="en-US" sz="24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381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3208"/>
              </p:ext>
            </p:extLst>
          </p:nvPr>
        </p:nvGraphicFramePr>
        <p:xfrm>
          <a:off x="2188053" y="1913605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80" y="1177290"/>
            <a:ext cx="4194810" cy="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000" kern="0" dirty="0">
                <a:latin typeface="+mn-lt"/>
                <a:cs typeface="+mn-cs"/>
              </a:rPr>
              <a:t>Obtain the simplified expressions for </a:t>
            </a:r>
            <a:r>
              <a:rPr lang="en-US" sz="2000" i="1" kern="0" dirty="0">
                <a:latin typeface="+mn-lt"/>
                <a:cs typeface="+mn-cs"/>
              </a:rPr>
              <a:t>f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i="1" kern="0" dirty="0">
                <a:latin typeface="+mn-lt"/>
                <a:cs typeface="+mn-cs"/>
              </a:rPr>
              <a:t>g</a:t>
            </a:r>
            <a:r>
              <a:rPr lang="en-US" sz="2000" kern="0" dirty="0">
                <a:latin typeface="+mn-lt"/>
                <a:cs typeface="+mn-cs"/>
              </a:rPr>
              <a:t> and </a:t>
            </a:r>
            <a:r>
              <a:rPr lang="en-US" sz="2000" i="1" kern="0" dirty="0">
                <a:latin typeface="+mn-lt"/>
                <a:cs typeface="+mn-cs"/>
              </a:rPr>
              <a:t>V</a:t>
            </a:r>
            <a:r>
              <a:rPr lang="en-US" sz="20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7233" y="454662"/>
            <a:ext cx="573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Hi Prof, please go through priority encoder and how to map out the expression using </a:t>
            </a:r>
            <a:r>
              <a:rPr lang="en-US" dirty="0" err="1">
                <a:solidFill>
                  <a:srgbClr val="0000FF"/>
                </a:solidFill>
              </a:rPr>
              <a:t>kmap</a:t>
            </a:r>
            <a:r>
              <a:rPr lang="en-US" dirty="0">
                <a:solidFill>
                  <a:srgbClr val="0000FF"/>
                </a:solidFill>
              </a:rPr>
              <a:t>. Slide 34 </a:t>
            </a:r>
            <a:r>
              <a:rPr lang="en-US" dirty="0" err="1">
                <a:solidFill>
                  <a:srgbClr val="0000FF"/>
                </a:solidFill>
              </a:rPr>
              <a:t>lect</a:t>
            </a:r>
            <a:r>
              <a:rPr lang="en-US" dirty="0">
                <a:solidFill>
                  <a:srgbClr val="0000FF"/>
                </a:solidFill>
              </a:rPr>
              <a:t> 18.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48695"/>
              </p:ext>
            </p:extLst>
          </p:nvPr>
        </p:nvGraphicFramePr>
        <p:xfrm>
          <a:off x="6409031" y="1710996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902872" y="1267936"/>
            <a:ext cx="2432583" cy="2292240"/>
            <a:chOff x="4339217" y="4283995"/>
            <a:chExt cx="2432583" cy="2292240"/>
          </a:xfrm>
        </p:grpSpPr>
        <p:grpSp>
          <p:nvGrpSpPr>
            <p:cNvPr id="28" name="Group 27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ight Brace 39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95959"/>
              </p:ext>
            </p:extLst>
          </p:nvPr>
        </p:nvGraphicFramePr>
        <p:xfrm>
          <a:off x="9653067" y="1710996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146908" y="1267936"/>
            <a:ext cx="2432583" cy="2292240"/>
            <a:chOff x="4339217" y="4283995"/>
            <a:chExt cx="2432583" cy="2292240"/>
          </a:xfrm>
        </p:grpSpPr>
        <p:grpSp>
          <p:nvGrpSpPr>
            <p:cNvPr id="43" name="Group 42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ight Brace 54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ight Brace 52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ight Brace 50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ight Brace 48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71293"/>
              </p:ext>
            </p:extLst>
          </p:nvPr>
        </p:nvGraphicFramePr>
        <p:xfrm>
          <a:off x="7270449" y="4585351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6764290" y="4142291"/>
            <a:ext cx="2432583" cy="2292240"/>
            <a:chOff x="4339217" y="4283995"/>
            <a:chExt cx="2432583" cy="2292240"/>
          </a:xfrm>
        </p:grpSpPr>
        <p:grpSp>
          <p:nvGrpSpPr>
            <p:cNvPr id="58" name="Group 57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ight Brace 69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ight Brace 67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ight Brace 65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ight Brace 63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7200526" y="1656288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813834" y="1658682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0076249" y="1682445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689557" y="2120858"/>
            <a:ext cx="678600" cy="65044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8054082" y="4540748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667390" y="4543142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293563" y="4985565"/>
            <a:ext cx="1439120" cy="63281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285315" y="5362177"/>
            <a:ext cx="1439120" cy="63281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8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44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Multiplexers</a:t>
            </a:r>
          </a:p>
        </p:txBody>
      </p:sp>
      <p:grpSp>
        <p:nvGrpSpPr>
          <p:cNvPr id="17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61476"/>
            <a:ext cx="3124200" cy="1327150"/>
            <a:chOff x="3648" y="816"/>
            <a:chExt cx="1968" cy="836"/>
          </a:xfrm>
        </p:grpSpPr>
        <p:sp>
          <p:nvSpPr>
            <p:cNvPr id="18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 err="1"/>
                <a:t>mux</a:t>
              </a:r>
              <a:endParaRPr lang="en-GB" sz="2000" dirty="0"/>
            </a:p>
          </p:txBody>
        </p:sp>
        <p:sp>
          <p:nvSpPr>
            <p:cNvPr id="19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/>
                <a:t>data</a:t>
              </a:r>
              <a:endParaRPr lang="en-GB" sz="2000" dirty="0"/>
            </a:p>
          </p:txBody>
        </p:sp>
        <p:sp>
          <p:nvSpPr>
            <p:cNvPr id="26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input</a:t>
              </a:r>
              <a:endParaRPr lang="en-GB" sz="2000"/>
            </a:p>
          </p:txBody>
        </p:sp>
        <p:sp>
          <p:nvSpPr>
            <p:cNvPr id="27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select</a:t>
              </a:r>
              <a:endParaRPr lang="en-GB" sz="2000"/>
            </a:p>
          </p:txBody>
        </p:sp>
      </p:grp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3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934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2390" y="743187"/>
            <a:ext cx="8810625" cy="5781675"/>
            <a:chOff x="1690687" y="818598"/>
            <a:chExt cx="8810625" cy="5781675"/>
          </a:xfrm>
        </p:grpSpPr>
        <p:grpSp>
          <p:nvGrpSpPr>
            <p:cNvPr id="4" name="Group 3"/>
            <p:cNvGrpSpPr/>
            <p:nvPr/>
          </p:nvGrpSpPr>
          <p:grpSpPr>
            <a:xfrm>
              <a:off x="1690687" y="818598"/>
              <a:ext cx="8810625" cy="5781675"/>
              <a:chOff x="1690687" y="538162"/>
              <a:chExt cx="8810625" cy="5781675"/>
            </a:xfrm>
          </p:grpSpPr>
          <p:pic>
            <p:nvPicPr>
              <p:cNvPr id="9" name="Picture 8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687" y="538162"/>
                <a:ext cx="8810625" cy="57816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910482" y="538162"/>
                <a:ext cx="590830" cy="2837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02702" y="3978189"/>
              <a:ext cx="2022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15640" y="1359889"/>
              <a:ext cx="202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5404" y="4198141"/>
              <a:ext cx="202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70349" y="4839028"/>
              <a:ext cx="2022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404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1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28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Helps share a </a:t>
            </a:r>
            <a:r>
              <a:rPr lang="en-US" sz="2400" i="1" dirty="0"/>
              <a:t>single communication line</a:t>
            </a:r>
            <a:r>
              <a:rPr lang="en-US" sz="240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At any time, only one source and one destination can use the communication line.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16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3874169" y="4066676"/>
            <a:ext cx="3886200" cy="1847851"/>
            <a:chOff x="2016" y="2544"/>
            <a:chExt cx="2448" cy="11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/>
                <a:t>2</a:t>
              </a:r>
              <a:r>
                <a:rPr lang="en-GB" sz="1600" i="1" baseline="50000" dirty="0"/>
                <a:t>n</a:t>
              </a:r>
              <a:r>
                <a:rPr lang="en-GB" sz="1600" dirty="0"/>
                <a:t>:1</a:t>
              </a:r>
            </a:p>
            <a:p>
              <a:pPr algn="ctr" eaLnBrk="0" hangingPunct="0"/>
              <a:r>
                <a:rPr lang="en-GB" sz="1600" dirty="0"/>
                <a:t>Multiplexer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3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731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1981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3390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8" name="Document" r:id="rId4" imgW="3020760" imgH="1573920" progId="Word.Document.8">
                    <p:embed/>
                  </p:oleObj>
                </mc:Choice>
                <mc:Fallback>
                  <p:oleObj name="Document" r:id="rId4" imgW="3020760" imgH="1573920" progId="Word.Document.8">
                    <p:embed/>
                    <p:pic>
                      <p:nvPicPr>
                        <p:cNvPr id="257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7196932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9" name="Document" r:id="rId6" imgW="1335960" imgH="1573920" progId="Word.Document.8">
                    <p:embed/>
                  </p:oleObj>
                </mc:Choice>
                <mc:Fallback>
                  <p:oleObj name="Document" r:id="rId6" imgW="1335960" imgH="1573920" progId="Word.Document.8">
                    <p:embed/>
                    <p:pic>
                      <p:nvPicPr>
                        <p:cNvPr id="26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2856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4:1mux</a:t>
                </a:r>
                <a:endParaRPr lang="en-GB" sz="200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endParaRPr lang="en-GB" sz="200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Inputs</a:t>
                </a:r>
                <a:endParaRPr lang="en-GB" sz="200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select</a:t>
                </a:r>
                <a:endParaRPr lang="en-GB" sz="200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  <a:r>
                  <a:rPr lang="en-GB" sz="1600"/>
                  <a:t>  S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0</a:t>
                </a:r>
                <a:endParaRPr lang="en-GB" sz="160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1</a:t>
                </a:r>
                <a:endParaRPr lang="en-GB" sz="160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2</a:t>
                </a:r>
                <a:endParaRPr lang="en-GB" sz="160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3</a:t>
                </a:r>
                <a:endParaRPr lang="en-GB" sz="160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4:1</a:t>
                </a:r>
              </a:p>
              <a:p>
                <a:pPr algn="ctr" eaLnBrk="0" hangingPunct="0"/>
                <a:r>
                  <a:rPr lang="en-GB" sz="1600"/>
                  <a:t>MUX</a:t>
                </a:r>
                <a:endParaRPr lang="en-GB" sz="200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endParaRPr lang="en-GB" sz="200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Inputs</a:t>
                </a:r>
                <a:endParaRPr lang="en-GB" sz="200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select</a:t>
                </a:r>
                <a:endParaRPr lang="en-GB" sz="200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  <a:r>
                  <a:rPr lang="en-GB" sz="1600"/>
                  <a:t>  S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0</a:t>
                </a:r>
                <a:endParaRPr lang="en-GB" sz="160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1</a:t>
                </a:r>
                <a:endParaRPr lang="en-GB" sz="160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2</a:t>
                </a:r>
                <a:endParaRPr lang="en-GB" sz="160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3</a:t>
                </a:r>
                <a:endParaRPr lang="en-GB" sz="160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3</a:t>
                </a:r>
                <a:endParaRPr lang="en-GB" sz="200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Output</a:t>
                </a:r>
                <a:endParaRPr lang="en-GB" sz="2000"/>
              </a:p>
            </p:txBody>
          </p:sp>
        </p:grpSp>
      </p:grpSp>
      <p:sp>
        <p:nvSpPr>
          <p:cNvPr id="5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5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96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1981200" y="1346418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8991601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" name="Document" r:id="rId4" imgW="1335960" imgH="1573920" progId="Word.Document.8">
                    <p:embed/>
                  </p:oleObj>
                </mc:Choice>
                <mc:Fallback>
                  <p:oleObj name="Document" r:id="rId4" imgW="1335960" imgH="1573920" progId="Word.Document.8">
                    <p:embed/>
                    <p:pic>
                      <p:nvPicPr>
                        <p:cNvPr id="5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69403" y="2676744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2346166" y="3890865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039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1981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2743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6858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6477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1942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  <p:sp>
        <p:nvSpPr>
          <p:cNvPr id="23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3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647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0535" y="4071654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3161989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07799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45091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6781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85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5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25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1981200" y="1143001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2971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/>
                <a:t>S</a:t>
              </a:r>
              <a:r>
                <a:rPr lang="en-GB" sz="160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/>
                <a:t>E'</a:t>
              </a:r>
              <a:r>
                <a:rPr lang="en-GB" sz="160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7777164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Document" r:id="rId4" imgW="1788840" imgH="1361880" progId="Word.Document.8">
                  <p:embed/>
                </p:oleObj>
              </mc:Choice>
              <mc:Fallback>
                <p:oleObj name="Document" r:id="rId4" imgW="1788840" imgH="1361880" progId="Word.Document.8">
                  <p:embed/>
                  <p:pic>
                    <p:nvPicPr>
                      <p:cNvPr id="198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164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6400800" y="55626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  <p:sp>
        <p:nvSpPr>
          <p:cNvPr id="20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0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353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2163764" y="1371601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8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6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2157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2081464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003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04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2184618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  C</a:t>
              </a:r>
              <a:endParaRPr lang="en-GB" sz="200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7</a:t>
              </a:r>
              <a:endParaRPr lang="en-GB" sz="160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28275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40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dirty="0"/>
              <a:t>  </a:t>
            </a:r>
            <a:r>
              <a:rPr lang="en-GB" sz="2400" dirty="0"/>
              <a:t>Output =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dirty="0"/>
              <a:t> 	   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dirty="0"/>
              <a:t>Supplying ‘1’ to I</a:t>
            </a:r>
            <a:r>
              <a:rPr lang="en-GB" sz="2400" baseline="-30000" dirty="0"/>
              <a:t>1</a:t>
            </a:r>
            <a:r>
              <a:rPr lang="en-GB" sz="2400" dirty="0"/>
              <a:t>,I</a:t>
            </a:r>
            <a:r>
              <a:rPr lang="en-GB" sz="2400" baseline="-30000" dirty="0"/>
              <a:t>3</a:t>
            </a:r>
            <a:r>
              <a:rPr lang="en-GB" sz="2400" dirty="0"/>
              <a:t>,I</a:t>
            </a:r>
            <a:r>
              <a:rPr lang="en-GB" sz="2400" baseline="-30000" dirty="0"/>
              <a:t>5</a:t>
            </a:r>
            <a:r>
              <a:rPr lang="en-GB" sz="2400" dirty="0"/>
              <a:t>,I</a:t>
            </a:r>
            <a:r>
              <a:rPr lang="en-GB" sz="2400" baseline="-30000" dirty="0"/>
              <a:t>6</a:t>
            </a:r>
            <a:r>
              <a:rPr lang="en-GB" sz="240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1900" dirty="0"/>
              <a:t>  </a:t>
            </a:r>
            <a:r>
              <a:rPr lang="en-GB" sz="2400" dirty="0"/>
              <a:t>Output = m</a:t>
            </a:r>
            <a:r>
              <a:rPr lang="en-GB" sz="2400" baseline="-25000" dirty="0"/>
              <a:t>1</a:t>
            </a:r>
            <a:r>
              <a:rPr lang="en-GB" sz="2400" dirty="0"/>
              <a:t> + m</a:t>
            </a:r>
            <a:r>
              <a:rPr lang="en-GB" sz="2400" baseline="-25000" dirty="0"/>
              <a:t>3</a:t>
            </a:r>
            <a:r>
              <a:rPr lang="en-GB" sz="2400" dirty="0"/>
              <a:t> + m</a:t>
            </a:r>
            <a:r>
              <a:rPr lang="en-GB" sz="2400" baseline="-25000" dirty="0"/>
              <a:t>5</a:t>
            </a:r>
            <a:r>
              <a:rPr lang="en-GB" sz="2400" dirty="0"/>
              <a:t> + m</a:t>
            </a:r>
            <a:r>
              <a:rPr lang="en-GB" sz="2400" baseline="-25000" dirty="0"/>
              <a:t>6</a:t>
            </a:r>
            <a:r>
              <a:rPr lang="en-GB" sz="2400" dirty="0"/>
              <a:t> </a:t>
            </a:r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1981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3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411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512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901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438401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  C</a:t>
              </a:r>
              <a:endParaRPr lang="en-GB" sz="200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0</a:t>
              </a:r>
            </a:p>
            <a:p>
              <a:pPr eaLnBrk="0" hangingPunct="0"/>
              <a:r>
                <a:rPr lang="en-GB" sz="1400"/>
                <a:t>1</a:t>
              </a:r>
            </a:p>
            <a:p>
              <a:pPr eaLnBrk="0" hangingPunct="0"/>
              <a:r>
                <a:rPr lang="en-GB" sz="1400"/>
                <a:t>2</a:t>
              </a:r>
            </a:p>
            <a:p>
              <a:pPr eaLnBrk="0" hangingPunct="0"/>
              <a:r>
                <a:rPr lang="en-GB" sz="1400"/>
                <a:t>3</a:t>
              </a:r>
            </a:p>
            <a:p>
              <a:pPr eaLnBrk="0" hangingPunct="0"/>
              <a:r>
                <a:rPr lang="en-GB" sz="1400"/>
                <a:t>4</a:t>
              </a:r>
            </a:p>
            <a:p>
              <a:pPr eaLnBrk="0" hangingPunct="0"/>
              <a:r>
                <a:rPr lang="en-GB" sz="1400"/>
                <a:t>5</a:t>
              </a:r>
            </a:p>
            <a:p>
              <a:pPr eaLnBrk="0" hangingPunct="0"/>
              <a:r>
                <a:rPr lang="en-GB" sz="1400"/>
                <a:t>6</a:t>
              </a:r>
            </a:p>
            <a:p>
              <a:pPr eaLnBrk="0" hangingPunct="0"/>
              <a:r>
                <a:rPr lang="en-GB" sz="1400"/>
                <a:t>7</a:t>
              </a:r>
              <a:endParaRPr lang="en-GB" sz="160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</a:t>
              </a:r>
              <a:endParaRPr lang="en-GB" sz="200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Note: Two of the variables,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/>
              <a:t>, are applied as selection lines of the multiplexer, while the inputs of the multiplexer contain 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0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C'</a:t>
            </a:r>
            <a:r>
              <a:rPr lang="en-US" sz="2400" dirty="0"/>
              <a:t>.</a:t>
            </a:r>
            <a:r>
              <a:rPr lang="en-US" sz="2400" dirty="0">
                <a:sym typeface="Symbol" pitchFamily="18" charset="2"/>
              </a:rPr>
              <a:t> </a:t>
            </a:r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4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038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16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E9E15A3-C021-421D-ACFA-C6AD3379B75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408947"/>
            <a:ext cx="2827338" cy="1860550"/>
            <a:chOff x="3456" y="2064"/>
            <a:chExt cx="1781" cy="117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D3E0B3-8EBD-4B01-8CA1-6CE2DFD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F212A8D-83B5-46B4-90E4-6250CAC37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474CD3F-8C17-418F-BB0A-602E0899C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D39D9A-7047-42D6-95B4-899D376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DC20A0A-82FD-41C3-8EEA-E027DE0A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AF21F5F-36DC-443C-9545-E75113924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8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2FA2043B-70A7-4CBD-B9A4-6915D066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DA9ABAEA-478B-4428-BC0D-4AA147C68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8CC49A03-E6CE-4437-8C70-9E2BF616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</a:t>
              </a:r>
              <a:endParaRPr lang="en-GB" sz="2000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C32D0026-82A2-42D6-9BAE-81D0005A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2127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2BD4834-E987-4E66-B4A3-3D04FC2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EAEE6BC-6F51-4E9D-8F6A-442B271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12"/>
              <a:ext cx="2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endParaRPr lang="en-GB" sz="1600"/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6BF1983-A96D-456E-A7ED-62C9EA9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3513C5BC-4A8B-4490-A008-F7AB15D5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C</a:t>
              </a: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C4F3B1D-FC68-448A-BD05-3D857F464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44"/>
              <a:ext cx="176" cy="180"/>
              <a:chOff x="3096" y="3240"/>
              <a:chExt cx="792" cy="79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979924A3-0B84-4B38-9B23-DF16E63F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FB9E9949-D8F9-46B0-A6D2-D4F5903A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1F8DA5B-338B-4B25-B19A-8925533B2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3751CD69-D9FA-4175-A67C-08C8CD31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28"/>
              <a:ext cx="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FE5D941C-63C3-418D-95DF-8D21F52F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24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 Box 110">
            <a:extLst>
              <a:ext uri="{FF2B5EF4-FFF2-40B4-BE49-F238E27FC236}">
                <a16:creationId xmlns:a16="http://schemas.microsoft.com/office/drawing/2014/main" id="{8372354F-6541-4B07-90A5-4E8E6030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61348"/>
            <a:ext cx="45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C'</a:t>
            </a:r>
          </a:p>
        </p:txBody>
      </p:sp>
      <p:sp>
        <p:nvSpPr>
          <p:cNvPr id="3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3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769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16925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3180535" y="4071654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3407799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6685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3048000" y="1686982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81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0" name="Document" r:id="rId4" imgW="2463120" imgH="3444120" progId="Word.Document.8">
                    <p:embed/>
                  </p:oleObj>
                </mc:Choice>
                <mc:Fallback>
                  <p:oleObj name="Document" r:id="rId4" imgW="2463120" imgH="3444120" progId="Word.Document.8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29D5D97C-302F-43DD-B731-455834F7E9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5867401" y="1981201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1" name="Document" r:id="rId6" imgW="1895400" imgH="3204000" progId="Word.Document.8">
                    <p:embed/>
                  </p:oleObj>
                </mc:Choice>
                <mc:Fallback>
                  <p:oleObj name="Document" r:id="rId6" imgW="1895400" imgH="3204000" progId="Word.Document.8">
                    <p:embed/>
                    <p:pic>
                      <p:nvPicPr>
                        <p:cNvPr id="40" name="Object 9">
                          <a:extLst>
                            <a:ext uri="{FF2B5EF4-FFF2-40B4-BE49-F238E27FC236}">
                              <a16:creationId xmlns:a16="http://schemas.microsoft.com/office/drawing/2014/main" id="{7A8142A9-5B04-4E41-B3EE-BE01191A27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D5682731-9900-48FA-81B7-0AB53E5683F9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2595563"/>
            <a:ext cx="2514600" cy="1219200"/>
            <a:chOff x="3552" y="1728"/>
            <a:chExt cx="1584" cy="768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F8E3CD47-9174-4FA1-974B-9D32C3787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776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CC"/>
                  </a:solidFill>
                </a:rPr>
                <a:t>A' </a:t>
              </a:r>
              <a:r>
                <a:rPr lang="en-GB" b="0"/>
                <a:t>(when BC = 00)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04E7C3CF-8F5B-4E8E-9777-D46E89AA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728"/>
              <a:ext cx="286" cy="1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7A42F91-4BF4-4572-8631-86555CDC9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013"/>
              <a:ext cx="334" cy="4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E6659474-56D3-487C-83C3-C5A2F435639D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2976563"/>
            <a:ext cx="2590800" cy="1143000"/>
            <a:chOff x="3552" y="1968"/>
            <a:chExt cx="1632" cy="720"/>
          </a:xfrm>
        </p:grpSpPr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892ED6D-7AF8-460F-BE3E-2FEC91DA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9900CC"/>
                  </a:solidFill>
                </a:rPr>
                <a:t>A'</a:t>
              </a:r>
              <a:r>
                <a:rPr lang="en-GB" b="0"/>
                <a:t> (when BC = 01)</a:t>
              </a: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AEF0ED3E-3F79-45CF-864D-AC6C536B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288" cy="192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D564935-61F5-4CB6-890A-D52565D5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352"/>
              <a:ext cx="288" cy="336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6BF7D808-5093-4EEA-8876-49FECCCE7054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3281363"/>
            <a:ext cx="2514600" cy="1066800"/>
            <a:chOff x="3552" y="2160"/>
            <a:chExt cx="1584" cy="672"/>
          </a:xfrm>
        </p:grpSpPr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9B1EA86D-1584-43DA-9037-7A8AC99F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6600"/>
                  </a:solidFill>
                </a:rPr>
                <a:t>A</a:t>
              </a:r>
              <a:r>
                <a:rPr lang="en-GB" b="0"/>
                <a:t> (when BC = 10)</a:t>
              </a:r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CE22A778-717B-4430-B65A-4A201B50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288" cy="480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6A0E8B7D-17DF-4504-82DB-F2871FCD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784"/>
              <a:ext cx="288" cy="48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2FC9DE1F-EAB5-488D-8F98-2CB1092BC6CC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3586163"/>
            <a:ext cx="2667000" cy="1528762"/>
            <a:chOff x="3552" y="2352"/>
            <a:chExt cx="1680" cy="963"/>
          </a:xfrm>
        </p:grpSpPr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17B9830A-43F3-4498-AB4D-31CA4CDA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024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FF0000"/>
                  </a:solidFill>
                </a:rPr>
                <a:t>A'</a:t>
              </a:r>
              <a:r>
                <a:rPr lang="en-GB" b="0"/>
                <a:t> (when BC = 11)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270AD693-FC6A-40EB-931C-1BA4C9A60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288" cy="72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76AFE10-337B-41B6-8843-BCF4EE0EF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024"/>
              <a:ext cx="240" cy="9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AAB09ADB-6441-4688-99A5-5539E4F9D14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343400"/>
            <a:ext cx="2903538" cy="1860550"/>
            <a:chOff x="864" y="2832"/>
            <a:chExt cx="1829" cy="1172"/>
          </a:xfrm>
        </p:grpSpPr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9AD6E90D-5A4F-4636-84E3-440777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BF2A4F1-664E-4E65-9315-7409C449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3293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D195FED-DB7B-41A8-890D-3201672A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4D8FE00A-F96B-4A4F-B72D-716148156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60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3049127E-82C3-46E6-B458-14B68CF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2976"/>
              <a:ext cx="3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3664005A-87F8-45EC-9638-DC4F0035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">
              <a:extLst>
                <a:ext uri="{FF2B5EF4-FFF2-40B4-BE49-F238E27FC236}">
                  <a16:creationId xmlns:a16="http://schemas.microsoft.com/office/drawing/2014/main" id="{9A887AE0-CF39-477E-B805-2CEDB29F6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80" y="3024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6FEAE0E2-B5D6-4FB4-A28E-34277C574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456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DD037A2C-5E88-4D84-BBC8-5739B541F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7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B  C</a:t>
              </a:r>
              <a:endParaRPr lang="en-GB" sz="2000"/>
            </a:p>
          </p:txBody>
        </p:sp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D990B549-E97F-48F8-83F4-AD607787D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2895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4A8F0823-FF03-41E0-A47C-F540F6C0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42">
              <a:extLst>
                <a:ext uri="{FF2B5EF4-FFF2-40B4-BE49-F238E27FC236}">
                  <a16:creationId xmlns:a16="http://schemas.microsoft.com/office/drawing/2014/main" id="{530881C0-9F60-4FA9-AEC9-435D0F90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A</a:t>
              </a: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C787682E-2F1B-4873-A492-0AE87CBF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dirty="0">
                  <a:latin typeface="Times New Roman" pitchFamily="18" charset="0"/>
                </a:rPr>
                <a:t> </a:t>
              </a:r>
              <a:r>
                <a:rPr lang="en-GB" sz="1600" dirty="0"/>
                <a:t>F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9B02E02A-2CFF-4D76-B74B-2FD1AFA12B7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98" y="2890"/>
              <a:ext cx="176" cy="180"/>
              <a:chOff x="3096" y="3240"/>
              <a:chExt cx="792" cy="792"/>
            </a:xfrm>
          </p:grpSpPr>
          <p:sp>
            <p:nvSpPr>
              <p:cNvPr id="79" name="AutoShape 45">
                <a:extLst>
                  <a:ext uri="{FF2B5EF4-FFF2-40B4-BE49-F238E27FC236}">
                    <a16:creationId xmlns:a16="http://schemas.microsoft.com/office/drawing/2014/main" id="{A38C93D8-944E-4A29-ABBC-5A6360A6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46">
                <a:extLst>
                  <a:ext uri="{FF2B5EF4-FFF2-40B4-BE49-F238E27FC236}">
                    <a16:creationId xmlns:a16="http://schemas.microsoft.com/office/drawing/2014/main" id="{7D6DD667-FB6D-4EAE-BB8A-5FBB1AC0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3DF61FD9-5CF5-415B-A436-9EE336EC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3123AEF1-EFEE-4EB3-B5FB-D83AB7EAC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20BF5573-5510-40BA-BF38-5588D541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45D2A792-4118-4D0A-A0AF-25078B3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258E641A-1A3E-4A4A-8D8E-9CE48E44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3BA258CA-B3C0-416E-9111-BBADEC2A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343400"/>
            <a:ext cx="2065338" cy="1860550"/>
            <a:chOff x="3600" y="2064"/>
            <a:chExt cx="1301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B  C</a:t>
              </a:r>
              <a:endParaRPr lang="en-GB" sz="200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6">
              <a:extLst>
                <a:ext uri="{FF2B5EF4-FFF2-40B4-BE49-F238E27FC236}">
                  <a16:creationId xmlns:a16="http://schemas.microsoft.com/office/drawing/2014/main" id="{36FCB235-FD09-4F4E-9351-90FA242E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  <p:sp>
        <p:nvSpPr>
          <p:cNvPr id="9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9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381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3224465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18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022" y="347473"/>
            <a:ext cx="373226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3872304" y="902118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ADRS</a:t>
              </a:r>
              <a:r>
                <a:rPr lang="en-GB" sz="1200" dirty="0"/>
                <a:t>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RW</a:t>
              </a:r>
              <a:endParaRPr lang="en-GB" sz="1200" dirty="0"/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dirty="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21150" y="4277143"/>
            <a:ext cx="3789454" cy="2463101"/>
            <a:chOff x="197150" y="4277142"/>
            <a:chExt cx="3789454" cy="2463101"/>
          </a:xfrm>
        </p:grpSpPr>
        <p:grpSp>
          <p:nvGrpSpPr>
            <p:cNvPr id="3" name="Group 2"/>
            <p:cNvGrpSpPr/>
            <p:nvPr/>
          </p:nvGrpSpPr>
          <p:grpSpPr>
            <a:xfrm>
              <a:off x="197150" y="4277142"/>
              <a:ext cx="3789454" cy="2463101"/>
              <a:chOff x="197150" y="4277142"/>
              <a:chExt cx="3789454" cy="246310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97150" y="4387854"/>
                <a:ext cx="3668878" cy="2352389"/>
                <a:chOff x="-25901" y="4357999"/>
                <a:chExt cx="3668878" cy="2352389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758615" y="4978612"/>
                  <a:ext cx="1447800" cy="850900"/>
                  <a:chOff x="2316769" y="5214201"/>
                  <a:chExt cx="1447800" cy="850900"/>
                </a:xfrm>
              </p:grpSpPr>
              <p:sp>
                <p:nvSpPr>
                  <p:cNvPr id="133" name="Text Box 573">
                    <a:extLst>
                      <a:ext uri="{FF2B5EF4-FFF2-40B4-BE49-F238E27FC236}">
                        <a16:creationId xmlns:a16="http://schemas.microsoft.com/office/drawing/2014/main" id="{4DCE3D9B-AC98-435F-9D17-240F67E6C4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2967" y="5700574"/>
                    <a:ext cx="762000" cy="3077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400"/>
                      <a:t>1K x 8</a:t>
                    </a:r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2316769" y="5214201"/>
                    <a:ext cx="1447800" cy="850900"/>
                    <a:chOff x="6691067" y="1754049"/>
                    <a:chExt cx="1447800" cy="850900"/>
                  </a:xfrm>
                </p:grpSpPr>
                <p:sp>
                  <p:nvSpPr>
                    <p:cNvPr id="135" name="Rectangle 572">
                      <a:extLst>
                        <a:ext uri="{FF2B5EF4-FFF2-40B4-BE49-F238E27FC236}">
                          <a16:creationId xmlns:a16="http://schemas.microsoft.com/office/drawing/2014/main" id="{7BA9A3CF-B3C1-4B45-B0CE-CEBF8441E5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371600" cy="8382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Text Box 574">
                      <a:extLst>
                        <a:ext uri="{FF2B5EF4-FFF2-40B4-BE49-F238E27FC236}">
                          <a16:creationId xmlns:a16="http://schemas.microsoft.com/office/drawing/2014/main" id="{EAD5EF0E-437E-4285-AE06-C0D998762E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219200" cy="8509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DATA (8)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ADRS</a:t>
                      </a:r>
                      <a:r>
                        <a:rPr lang="en-GB" sz="1200" dirty="0"/>
                        <a:t> (10)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CS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RW</a:t>
                      </a:r>
                      <a:endParaRPr lang="en-GB" sz="1200" dirty="0"/>
                    </a:p>
                  </p:txBody>
                </p:sp>
                <p:sp>
                  <p:nvSpPr>
                    <p:cNvPr id="137" name="Text Box 581">
                      <a:extLst>
                        <a:ext uri="{FF2B5EF4-FFF2-40B4-BE49-F238E27FC236}">
                          <a16:creationId xmlns:a16="http://schemas.microsoft.com/office/drawing/2014/main" id="{AC90B3E2-9A9F-4B1A-BE73-54A2DBCB8B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57867" y="1754049"/>
                      <a:ext cx="381000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en-GB" sz="1200" dirty="0"/>
                        <a:t>(8)</a:t>
                      </a:r>
                    </a:p>
                  </p:txBody>
                </p:sp>
              </p:grp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915901" y="5057554"/>
                  <a:ext cx="727076" cy="1652834"/>
                  <a:chOff x="1661867" y="2439849"/>
                  <a:chExt cx="727076" cy="1652834"/>
                </a:xfrm>
              </p:grpSpPr>
              <p:sp>
                <p:nvSpPr>
                  <p:cNvPr id="129" name="Line 580">
                    <a:extLst>
                      <a:ext uri="{FF2B5EF4-FFF2-40B4-BE49-F238E27FC236}">
                        <a16:creationId xmlns:a16="http://schemas.microsoft.com/office/drawing/2014/main" id="{828C0262-44F6-4560-9DE6-13381802C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83265" y="2516049"/>
                    <a:ext cx="19770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598">
                    <a:extLst>
                      <a:ext uri="{FF2B5EF4-FFF2-40B4-BE49-F238E27FC236}">
                        <a16:creationId xmlns:a16="http://schemas.microsoft.com/office/drawing/2014/main" id="{83D4553A-7740-4841-9493-F9F93AA6F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637044" y="2959972"/>
                    <a:ext cx="8878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599">
                    <a:extLst>
                      <a:ext uri="{FF2B5EF4-FFF2-40B4-BE49-F238E27FC236}">
                        <a16:creationId xmlns:a16="http://schemas.microsoft.com/office/drawing/2014/main" id="{5E4AD4E3-3803-4985-9E20-A29BAE1AD6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1920" y="2439849"/>
                    <a:ext cx="76200" cy="152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Text Box 582">
                    <a:extLst>
                      <a:ext uri="{FF2B5EF4-FFF2-40B4-BE49-F238E27FC236}">
                        <a16:creationId xmlns:a16="http://schemas.microsoft.com/office/drawing/2014/main" id="{2097F9BC-9EF4-4201-BABB-BC91083D90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1867" y="3384797"/>
                    <a:ext cx="727076" cy="7078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Output data</a:t>
                    </a:r>
                  </a:p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936503" y="4357999"/>
                  <a:ext cx="990600" cy="850702"/>
                  <a:chOff x="153955" y="3795673"/>
                  <a:chExt cx="990600" cy="850702"/>
                </a:xfrm>
              </p:grpSpPr>
              <p:sp>
                <p:nvSpPr>
                  <p:cNvPr id="123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955" y="3795673"/>
                    <a:ext cx="9906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Input data</a:t>
                    </a:r>
                  </a:p>
                </p:txBody>
              </p:sp>
              <p:sp>
                <p:nvSpPr>
                  <p:cNvPr id="124" name="Text Box 613">
                    <a:extLst>
                      <a:ext uri="{FF2B5EF4-FFF2-40B4-BE49-F238E27FC236}">
                        <a16:creationId xmlns:a16="http://schemas.microsoft.com/office/drawing/2014/main" id="{85401EB7-0A74-4B77-9EDC-EF15E606F0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43" y="4030524"/>
                    <a:ext cx="7620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604682" y="4344849"/>
                    <a:ext cx="381000" cy="301526"/>
                    <a:chOff x="604682" y="4344849"/>
                    <a:chExt cx="381000" cy="301526"/>
                  </a:xfrm>
                </p:grpSpPr>
                <p:sp>
                  <p:nvSpPr>
                    <p:cNvPr id="126" name="Line 603">
                      <a:extLst>
                        <a:ext uri="{FF2B5EF4-FFF2-40B4-BE49-F238E27FC236}">
                          <a16:creationId xmlns:a16="http://schemas.microsoft.com/office/drawing/2014/main" id="{2F699FE2-2369-4626-8804-6F72E10A6E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492019" y="4457512"/>
                      <a:ext cx="22532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638">
                      <a:extLst>
                        <a:ext uri="{FF2B5EF4-FFF2-40B4-BE49-F238E27FC236}">
                          <a16:creationId xmlns:a16="http://schemas.microsoft.com/office/drawing/2014/main" id="{4D9BDD0F-813F-43D8-9BEE-3DC22C9D86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4682" y="4570175"/>
                      <a:ext cx="381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639">
                      <a:extLst>
                        <a:ext uri="{FF2B5EF4-FFF2-40B4-BE49-F238E27FC236}">
                          <a16:creationId xmlns:a16="http://schemas.microsoft.com/office/drawing/2014/main" id="{BDE01C6F-7691-4A7A-95B7-60F322AE81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7082" y="4493975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72744" y="5346787"/>
                  <a:ext cx="1595486" cy="525039"/>
                  <a:chOff x="172744" y="5346787"/>
                  <a:chExt cx="1595486" cy="525039"/>
                </a:xfrm>
              </p:grpSpPr>
              <p:sp>
                <p:nvSpPr>
                  <p:cNvPr id="119" name="Line 650">
                    <a:extLst>
                      <a:ext uri="{FF2B5EF4-FFF2-40B4-BE49-F238E27FC236}">
                        <a16:creationId xmlns:a16="http://schemas.microsoft.com/office/drawing/2014/main" id="{0D419AC7-12EF-42D5-B173-B771EF4BA2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7" y="5531989"/>
                    <a:ext cx="4339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809" y="5346787"/>
                    <a:ext cx="769504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00FF"/>
                        </a:solidFill>
                      </a:rPr>
                      <a:t>Enable</a:t>
                    </a:r>
                  </a:p>
                </p:txBody>
              </p:sp>
              <p:sp>
                <p:nvSpPr>
                  <p:cNvPr id="121" name="Line 659">
                    <a:extLst>
                      <a:ext uri="{FF2B5EF4-FFF2-40B4-BE49-F238E27FC236}">
                        <a16:creationId xmlns:a16="http://schemas.microsoft.com/office/drawing/2014/main" id="{87447299-DFA5-4EE2-819E-AC1726159D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6" y="5716449"/>
                    <a:ext cx="4483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Text Box 579">
                    <a:extLst>
                      <a:ext uri="{FF2B5EF4-FFF2-40B4-BE49-F238E27FC236}">
                        <a16:creationId xmlns:a16="http://schemas.microsoft.com/office/drawing/2014/main" id="{E8C872AC-677C-4062-8D49-821E05A411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744" y="5564049"/>
                    <a:ext cx="12954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C00000"/>
                        </a:solidFill>
                      </a:rPr>
                      <a:t>Read/write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-25901" y="4622580"/>
                  <a:ext cx="1778501" cy="779543"/>
                  <a:chOff x="-25901" y="4622580"/>
                  <a:chExt cx="1778501" cy="779543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57200" y="5097323"/>
                    <a:ext cx="1295400" cy="304800"/>
                    <a:chOff x="1841899" y="1530432"/>
                    <a:chExt cx="1295400" cy="304800"/>
                  </a:xfrm>
                </p:grpSpPr>
                <p:sp>
                  <p:nvSpPr>
                    <p:cNvPr id="116" name="Line 610">
                      <a:extLst>
                        <a:ext uri="{FF2B5EF4-FFF2-40B4-BE49-F238E27FC236}">
                          <a16:creationId xmlns:a16="http://schemas.microsoft.com/office/drawing/2014/main" id="{028D34A2-644F-4E41-8F85-3269ADFC70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1899" y="1759032"/>
                      <a:ext cx="12954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611">
                      <a:extLst>
                        <a:ext uri="{FF2B5EF4-FFF2-40B4-BE49-F238E27FC236}">
                          <a16:creationId xmlns:a16="http://schemas.microsoft.com/office/drawing/2014/main" id="{CD5ED7FF-2847-432E-B027-F8313B10C4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8699" y="1682832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624">
                      <a:extLst>
                        <a:ext uri="{FF2B5EF4-FFF2-40B4-BE49-F238E27FC236}">
                          <a16:creationId xmlns:a16="http://schemas.microsoft.com/office/drawing/2014/main" id="{AEC1B532-A907-4804-A87B-50233E29C9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727599" y="1644732"/>
                      <a:ext cx="2286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Text Box 648">
                    <a:extLst>
                      <a:ext uri="{FF2B5EF4-FFF2-40B4-BE49-F238E27FC236}">
                        <a16:creationId xmlns:a16="http://schemas.microsoft.com/office/drawing/2014/main" id="{2EF2C965-5E42-4E5E-9769-01C19FAA0A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5901" y="4622580"/>
                    <a:ext cx="955724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6600"/>
                        </a:solidFill>
                      </a:rPr>
                      <a:t>Address</a:t>
                    </a:r>
                  </a:p>
                  <a:p>
                    <a:pPr algn="ctr" eaLnBrk="0" hangingPunct="0"/>
                    <a:r>
                      <a:rPr lang="en-GB" sz="1200" dirty="0">
                        <a:solidFill>
                          <a:srgbClr val="006600"/>
                        </a:solidFill>
                      </a:rPr>
                      <a:t>10 lines</a:t>
                    </a:r>
                  </a:p>
                </p:txBody>
              </p: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197150" y="4277142"/>
                <a:ext cx="3789454" cy="246310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27901" y="6131342"/>
              <a:ext cx="20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1K x 8bits RAM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27155" y="2252116"/>
            <a:ext cx="257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Building a 4K x 8bits RAM using 1K x 8bits RAMs.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8480" y="3267616"/>
            <a:ext cx="296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4K</a:t>
            </a:r>
            <a:r>
              <a:rPr lang="en-US" sz="1600" dirty="0"/>
              <a:t> locations </a:t>
            </a:r>
            <a:r>
              <a:rPr lang="en-US" sz="1600" dirty="0">
                <a:sym typeface="Wingdings" panose="05000000000000000000" pitchFamily="2" charset="2"/>
              </a:rPr>
              <a:t>12-bit address.</a:t>
            </a:r>
            <a:endParaRPr lang="en-US" sz="1600" dirty="0"/>
          </a:p>
        </p:txBody>
      </p:sp>
      <p:sp>
        <p:nvSpPr>
          <p:cNvPr id="14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4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457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QnA</a:t>
            </a:r>
            <a:r>
              <a:rPr lang="en-US" sz="4800" dirty="0"/>
              <a:t> </a:t>
            </a:r>
            <a:r>
              <a:rPr lang="en-US" sz="4800" dirty="0" smtClean="0"/>
              <a:t>Queries </a:t>
            </a:r>
            <a:br>
              <a:rPr lang="en-US" sz="4800" dirty="0" smtClean="0"/>
            </a:br>
            <a:r>
              <a:rPr lang="en-US" sz="4800" dirty="0" smtClean="0"/>
              <a:t>(Past Semester’s)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192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901" y="1098095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/>
              <a:t>tutorial 7 </a:t>
            </a:r>
            <a:r>
              <a:rPr lang="en-US" sz="2400" dirty="0" err="1"/>
              <a:t>q1</a:t>
            </a:r>
            <a:r>
              <a:rPr lang="en-US" sz="2400" dirty="0"/>
              <a:t> why is the 2nd input 0 and E why it cannot be D and 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53423" y="1993970"/>
            <a:ext cx="5934164" cy="2945677"/>
            <a:chOff x="0" y="0"/>
            <a:chExt cx="4708656" cy="1998652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708656" cy="1998652"/>
              <a:chOff x="0" y="0"/>
              <a:chExt cx="4708656" cy="1998652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824317" y="235974"/>
                <a:ext cx="265430" cy="70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45720" rIns="9144" bIns="4572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866339" y="1032204"/>
                <a:ext cx="200025" cy="25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45720" rIns="9144" bIns="4572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4708656" cy="1998652"/>
                <a:chOff x="0" y="0"/>
                <a:chExt cx="4708656" cy="1998652"/>
              </a:xfrm>
            </p:grpSpPr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30790" y="887474"/>
                  <a:ext cx="200025" cy="252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45720" rIns="9144" bIns="45720" anchor="t" anchorCtr="0" upright="1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tabLst>
                      <a:tab pos="228600" algn="l"/>
                    </a:tabLst>
                  </a:pPr>
                  <a:r>
                    <a:rPr lang="en-SG" sz="1600" b="1" i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lang="en-US" sz="16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29697" y="595734"/>
                  <a:ext cx="1026795" cy="1402918"/>
                  <a:chOff x="0" y="-23698"/>
                  <a:chExt cx="1027311" cy="1402918"/>
                </a:xfrm>
              </p:grpSpPr>
              <p:sp>
                <p:nvSpPr>
                  <p:cNvPr id="6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87433" y="0"/>
                    <a:ext cx="826135" cy="137922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5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13" y="-23698"/>
                    <a:ext cx="558165" cy="3600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2-bit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Adder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577" y="265941"/>
                    <a:ext cx="295275" cy="2292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i="1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Cin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506" y="495176"/>
                    <a:ext cx="251460" cy="847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454" y="440807"/>
                    <a:ext cx="333375" cy="241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i="1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Cout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887" y="728606"/>
                    <a:ext cx="213360" cy="400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0" y="389804"/>
                    <a:ext cx="79221" cy="819682"/>
                    <a:chOff x="0" y="0"/>
                    <a:chExt cx="238125" cy="819682"/>
                  </a:xfrm>
                </p:grpSpPr>
                <p:cxnSp>
                  <p:nvCxnSpPr>
                    <p:cNvPr id="71" name="Line 7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335159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2" name="Line 7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189438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3" name="Line 7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4" name="Line 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819682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5" name="Line 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666674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910757" y="571956"/>
                    <a:ext cx="116554" cy="422591"/>
                    <a:chOff x="0" y="0"/>
                    <a:chExt cx="238125" cy="422591"/>
                  </a:xfrm>
                </p:grpSpPr>
                <p:cxnSp>
                  <p:nvCxnSpPr>
                    <p:cNvPr id="68" name="Line 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9" name="Line 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269584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0" name="Line 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422591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4708656" cy="1974861"/>
                  <a:chOff x="0" y="0"/>
                  <a:chExt cx="4708656" cy="197486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99104" y="619432"/>
                    <a:ext cx="914400" cy="968497"/>
                    <a:chOff x="0" y="0"/>
                    <a:chExt cx="917982" cy="968109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0" y="0"/>
                      <a:ext cx="803523" cy="968109"/>
                      <a:chOff x="0" y="0"/>
                      <a:chExt cx="803523" cy="968109"/>
                    </a:xfrm>
                  </p:grpSpPr>
                  <p:sp>
                    <p:nvSpPr>
                      <p:cNvPr id="52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7878" y="0"/>
                        <a:ext cx="715645" cy="9505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accent5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8254" y="16625"/>
                        <a:ext cx="642620" cy="386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Full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Adder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055" y="376924"/>
                        <a:ext cx="161925" cy="591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" tIns="45720" rIns="9144" bIns="45720" anchor="t" anchorCtr="0" upright="1">
                        <a:noAutofit/>
                      </a:bodyPr>
                      <a:lstStyle/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228600" algn="l"/>
                          </a:tabLst>
                        </a:pPr>
                        <a:r>
                          <a:rPr lang="en-US" sz="1400" i="1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lang="en-US" sz="1600" i="1" dirty="0">
                          <a:latin typeface="Times New Roman" panose="02020603050405020304" pitchFamily="18" charset="0"/>
                        </a:endParaRPr>
                      </a:p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Y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Z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5" name="Text 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4834" y="440589"/>
                        <a:ext cx="333375" cy="44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" tIns="45720" rIns="9144" bIns="45720" anchor="t" anchorCtr="0" upright="1">
                        <a:noAutofit/>
                      </a:bodyPr>
                      <a:lstStyle/>
                      <a:p>
                        <a:pPr algn="r">
                          <a:spcBef>
                            <a:spcPts val="0"/>
                          </a:spcBef>
                          <a:spcAft>
                            <a:spcPts val="600"/>
                          </a:spcAft>
                          <a:tabLst>
                            <a:tab pos="228600" algn="l"/>
                          </a:tabLst>
                        </a:pPr>
                        <a:r>
                          <a:rPr lang="en-US" sz="1100" b="1" i="1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a:t>Carry</a:t>
                        </a:r>
                        <a:endParaRPr lang="en-US" sz="1200" b="1" i="1" dirty="0">
                          <a:latin typeface="Times New Roman" panose="02020603050405020304" pitchFamily="18" charset="0"/>
                        </a:endParaRPr>
                      </a:p>
                      <a:p>
                        <a:pPr algn="r"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US" sz="11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Sum</a:t>
                        </a:r>
                        <a:endParaRPr lang="en-US" sz="1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56" name="Group 55"/>
                      <p:cNvGrpSpPr/>
                      <p:nvPr/>
                    </p:nvGrpSpPr>
                    <p:grpSpPr>
                      <a:xfrm>
                        <a:off x="0" y="470263"/>
                        <a:ext cx="82484" cy="342009"/>
                        <a:chOff x="0" y="0"/>
                        <a:chExt cx="238125" cy="342009"/>
                      </a:xfrm>
                    </p:grpSpPr>
                    <p:cxnSp>
                      <p:nvCxnSpPr>
                        <p:cNvPr id="57" name="Line 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0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8" name="Line 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171004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9" name="Line 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342009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809625" y="533400"/>
                      <a:ext cx="108357" cy="196723"/>
                      <a:chOff x="0" y="0"/>
                      <a:chExt cx="238125" cy="196723"/>
                    </a:xfrm>
                  </p:grpSpPr>
                  <p:cxnSp>
                    <p:nvCxnSpPr>
                      <p:cNvPr id="50" name="Line 1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51" name="Line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96723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038168" y="0"/>
                    <a:ext cx="1143120" cy="1720882"/>
                    <a:chOff x="0" y="0"/>
                    <a:chExt cx="1143120" cy="1720882"/>
                  </a:xfrm>
                </p:grpSpPr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628" y="0"/>
                      <a:ext cx="864870" cy="1717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5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517" y="46104"/>
                      <a:ext cx="558165" cy="3600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4-bit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048" y="253573"/>
                      <a:ext cx="251460" cy="1467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8618" y="729983"/>
                      <a:ext cx="394335" cy="5544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X&lt;Y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X=Y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X&gt;Y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991240" y="845244"/>
                      <a:ext cx="151880" cy="324592"/>
                      <a:chOff x="0" y="0"/>
                      <a:chExt cx="238125" cy="324592"/>
                    </a:xfrm>
                  </p:grpSpPr>
                  <p:cxnSp>
                    <p:nvCxnSpPr>
                      <p:cNvPr id="45" name="Line 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6" name="Line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5833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7" name="Lin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324592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0" y="368834"/>
                      <a:ext cx="124691" cy="463757"/>
                      <a:chOff x="0" y="-23751"/>
                      <a:chExt cx="242084" cy="463757"/>
                    </a:xfrm>
                  </p:grpSpPr>
                  <p:cxnSp>
                    <p:nvCxnSpPr>
                      <p:cNvPr id="41" name="Line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440006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2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9" y="-23751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3" name="Lin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8" y="28500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4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2667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0" y="1152594"/>
                      <a:ext cx="124691" cy="463757"/>
                      <a:chOff x="0" y="-23751"/>
                      <a:chExt cx="242084" cy="463757"/>
                    </a:xfrm>
                  </p:grpSpPr>
                  <p:cxnSp>
                    <p:nvCxnSpPr>
                      <p:cNvPr id="37" name="Line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440006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8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9" y="-23751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9" name="Lin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8" y="28500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0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2667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739742"/>
                    <a:ext cx="4708656" cy="1235119"/>
                    <a:chOff x="0" y="394440"/>
                    <a:chExt cx="4709198" cy="1235169"/>
                  </a:xfrm>
                </p:grpSpPr>
                <p:sp>
                  <p:nvSpPr>
                    <p:cNvPr id="17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617157"/>
                      <a:ext cx="200025" cy="6079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88923" y="1198228"/>
                      <a:ext cx="263450" cy="4313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1113629" y="854581"/>
                      <a:ext cx="538148" cy="149990"/>
                      <a:chOff x="446" y="606103"/>
                      <a:chExt cx="538148" cy="149990"/>
                    </a:xfrm>
                  </p:grpSpPr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446" y="606103"/>
                        <a:ext cx="518393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>
                        <a:off x="12884" y="756093"/>
                        <a:ext cx="52571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2594113" y="844826"/>
                      <a:ext cx="457049" cy="423887"/>
                      <a:chOff x="0" y="0"/>
                      <a:chExt cx="457049" cy="423887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>
                        <a:off x="50161" y="423887"/>
                        <a:ext cx="406888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39757" y="268357"/>
                        <a:ext cx="406888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0" y="0"/>
                        <a:ext cx="237994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238539" y="109331"/>
                        <a:ext cx="21851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238539" y="0"/>
                        <a:ext cx="0" cy="124326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4144617" y="499946"/>
                      <a:ext cx="321425" cy="0"/>
                    </a:xfrm>
                    <a:prstGeom prst="line">
                      <a:avLst/>
                    </a:prstGeom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9173" y="394440"/>
                      <a:ext cx="200025" cy="2522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113504" y="1150374"/>
              <a:ext cx="0" cy="4725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8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203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7303"/>
              </p:ext>
            </p:extLst>
          </p:nvPr>
        </p:nvGraphicFramePr>
        <p:xfrm>
          <a:off x="2592350" y="1674038"/>
          <a:ext cx="264744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58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9703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447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3970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2633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5622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80475" y="1029383"/>
            <a:ext cx="318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i="1" dirty="0" err="1">
                <a:solidFill>
                  <a:srgbClr val="C00000"/>
                </a:solidFill>
              </a:rPr>
              <a:t>EFGH</a:t>
            </a:r>
            <a:r>
              <a:rPr lang="en-SG" sz="2100" dirty="0">
                <a:solidFill>
                  <a:srgbClr val="C00000"/>
                </a:solidFill>
              </a:rPr>
              <a:t> = (</a:t>
            </a:r>
            <a:r>
              <a:rPr lang="en-SG" sz="2100" i="1" dirty="0" err="1">
                <a:solidFill>
                  <a:srgbClr val="C00000"/>
                </a:solidFill>
              </a:rPr>
              <a:t>ABCD</a:t>
            </a:r>
            <a:r>
              <a:rPr lang="en-SG" sz="2100" dirty="0" err="1">
                <a:solidFill>
                  <a:srgbClr val="C00000"/>
                </a:solidFill>
              </a:rPr>
              <a:t>+1</a:t>
            </a:r>
            <a:r>
              <a:rPr lang="en-SG" sz="2100" dirty="0">
                <a:solidFill>
                  <a:srgbClr val="C00000"/>
                </a:solidFill>
              </a:rPr>
              <a:t>)/2</a:t>
            </a:r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79246" y="2404315"/>
            <a:ext cx="2196501" cy="2871845"/>
            <a:chOff x="5736566" y="1344155"/>
            <a:chExt cx="2928668" cy="3829127"/>
          </a:xfrm>
        </p:grpSpPr>
        <p:grpSp>
          <p:nvGrpSpPr>
            <p:cNvPr id="34" name="Group 33"/>
            <p:cNvGrpSpPr/>
            <p:nvPr/>
          </p:nvGrpSpPr>
          <p:grpSpPr>
            <a:xfrm>
              <a:off x="6156963" y="1344155"/>
              <a:ext cx="2195843" cy="3829127"/>
              <a:chOff x="6156963" y="1344155"/>
              <a:chExt cx="2195843" cy="3829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72200" y="1344155"/>
                <a:ext cx="2057400" cy="38291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56963" y="2011796"/>
                <a:ext cx="92963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9707" y="2498826"/>
                <a:ext cx="689859" cy="122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72200" y="3876439"/>
                <a:ext cx="601448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3123" y="1344156"/>
                <a:ext cx="139586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4-bit</a:t>
                </a:r>
              </a:p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adder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73242" y="2301459"/>
                <a:ext cx="74215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5473" y="3290173"/>
                <a:ext cx="607333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736566" y="2237498"/>
              <a:ext cx="435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2549427"/>
              <a:ext cx="4356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736566" y="2699412"/>
              <a:ext cx="435634" cy="785005"/>
              <a:chOff x="5736566" y="2699412"/>
              <a:chExt cx="435634" cy="78500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36566" y="269941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36566" y="294095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36566" y="3196865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36566" y="348441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6566" y="4058437"/>
              <a:ext cx="435634" cy="785005"/>
              <a:chOff x="5736566" y="2691033"/>
              <a:chExt cx="435634" cy="7850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36566" y="269103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36566" y="293257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736566" y="3188486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736566" y="3476038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29600" y="3560983"/>
              <a:ext cx="435634" cy="785005"/>
              <a:chOff x="5736566" y="2978584"/>
              <a:chExt cx="435634" cy="78500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36566" y="297858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36566" y="322012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36566" y="347603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736566" y="3763589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7712BADF-5694-4556-A438-BC6BB9CBFB9D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242210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(a)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</a:t>
            </a:r>
            <a:r>
              <a:rPr lang="en-US" sz="2400" dirty="0"/>
              <a:t>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76729" y="2936147"/>
            <a:ext cx="366867" cy="2283272"/>
            <a:chOff x="4852728" y="2936147"/>
            <a:chExt cx="366867" cy="2283272"/>
          </a:xfrm>
        </p:grpSpPr>
        <p:sp>
          <p:nvSpPr>
            <p:cNvPr id="89" name="TextBox 88"/>
            <p:cNvSpPr txBox="1"/>
            <p:nvPr/>
          </p:nvSpPr>
          <p:spPr>
            <a:xfrm>
              <a:off x="4863282" y="3289985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52728" y="4303527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61206" y="2936147"/>
              <a:ext cx="356313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875748" y="3933188"/>
            <a:ext cx="356313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07324" y="1612856"/>
            <a:ext cx="0" cy="4967926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629897" y="1972221"/>
            <a:ext cx="911279" cy="44685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659131" y="1972221"/>
            <a:ext cx="201218" cy="446853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7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" grpId="0" animBg="1"/>
      <p:bldP spid="9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7303"/>
              </p:ext>
            </p:extLst>
          </p:nvPr>
        </p:nvGraphicFramePr>
        <p:xfrm>
          <a:off x="2592350" y="1674038"/>
          <a:ext cx="264744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58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9703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447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3970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2633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5622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80475" y="1029383"/>
            <a:ext cx="318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i="1" dirty="0" err="1">
                <a:solidFill>
                  <a:srgbClr val="C00000"/>
                </a:solidFill>
              </a:rPr>
              <a:t>EFGH</a:t>
            </a:r>
            <a:r>
              <a:rPr lang="en-SG" sz="2100" dirty="0">
                <a:solidFill>
                  <a:srgbClr val="C00000"/>
                </a:solidFill>
              </a:rPr>
              <a:t> = (</a:t>
            </a:r>
            <a:r>
              <a:rPr lang="en-SG" sz="2100" i="1" dirty="0" err="1">
                <a:solidFill>
                  <a:srgbClr val="C00000"/>
                </a:solidFill>
              </a:rPr>
              <a:t>ABCD</a:t>
            </a:r>
            <a:r>
              <a:rPr lang="en-SG" sz="2100" dirty="0" err="1">
                <a:solidFill>
                  <a:srgbClr val="C00000"/>
                </a:solidFill>
              </a:rPr>
              <a:t>+1</a:t>
            </a:r>
            <a:r>
              <a:rPr lang="en-SG" sz="2100" dirty="0">
                <a:solidFill>
                  <a:srgbClr val="C00000"/>
                </a:solidFill>
              </a:rPr>
              <a:t>)/2</a:t>
            </a:r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79246" y="2404315"/>
            <a:ext cx="2196501" cy="2871845"/>
            <a:chOff x="5736566" y="1344155"/>
            <a:chExt cx="2928668" cy="3829127"/>
          </a:xfrm>
        </p:grpSpPr>
        <p:grpSp>
          <p:nvGrpSpPr>
            <p:cNvPr id="34" name="Group 33"/>
            <p:cNvGrpSpPr/>
            <p:nvPr/>
          </p:nvGrpSpPr>
          <p:grpSpPr>
            <a:xfrm>
              <a:off x="6156963" y="1344155"/>
              <a:ext cx="2195843" cy="3829127"/>
              <a:chOff x="6156963" y="1344155"/>
              <a:chExt cx="2195843" cy="3829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72200" y="1344155"/>
                <a:ext cx="2057400" cy="38291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56963" y="2011796"/>
                <a:ext cx="92963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9707" y="2498826"/>
                <a:ext cx="689859" cy="122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72200" y="3876439"/>
                <a:ext cx="601448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3123" y="1344156"/>
                <a:ext cx="139586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4-bit</a:t>
                </a:r>
              </a:p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adder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73242" y="2301459"/>
                <a:ext cx="74215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5473" y="3290173"/>
                <a:ext cx="607333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736566" y="2237498"/>
              <a:ext cx="435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2549427"/>
              <a:ext cx="4356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736566" y="2699412"/>
              <a:ext cx="435634" cy="785005"/>
              <a:chOff x="5736566" y="2699412"/>
              <a:chExt cx="435634" cy="78500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36566" y="269941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36566" y="294095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36566" y="3196865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36566" y="348441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6566" y="4058437"/>
              <a:ext cx="435634" cy="785005"/>
              <a:chOff x="5736566" y="2691033"/>
              <a:chExt cx="435634" cy="7850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36566" y="269103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36566" y="293257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736566" y="3188486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736566" y="3476038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29600" y="3560983"/>
              <a:ext cx="435634" cy="785005"/>
              <a:chOff x="5736566" y="2978584"/>
              <a:chExt cx="435634" cy="78500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36566" y="297858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36566" y="322012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36566" y="347603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736566" y="3763589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7712BADF-5694-4556-A438-BC6BB9CBFB9D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242210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(a)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376729" y="2936147"/>
            <a:ext cx="366867" cy="2283272"/>
            <a:chOff x="4852728" y="2936147"/>
            <a:chExt cx="366867" cy="2283272"/>
          </a:xfrm>
        </p:grpSpPr>
        <p:sp>
          <p:nvSpPr>
            <p:cNvPr id="89" name="TextBox 88"/>
            <p:cNvSpPr txBox="1"/>
            <p:nvPr/>
          </p:nvSpPr>
          <p:spPr>
            <a:xfrm>
              <a:off x="4863282" y="3289985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52728" y="4303527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61206" y="2936147"/>
              <a:ext cx="356313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863134" y="3170622"/>
            <a:ext cx="356313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32411" y="3913294"/>
            <a:ext cx="35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</a:t>
            </a:r>
            <a:r>
              <a:rPr lang="en-US" sz="2400" dirty="0"/>
              <a:t>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sp>
        <p:nvSpPr>
          <p:cNvPr id="6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6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018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89644"/>
              </p:ext>
            </p:extLst>
          </p:nvPr>
        </p:nvGraphicFramePr>
        <p:xfrm>
          <a:off x="2982229" y="1979655"/>
          <a:ext cx="2647448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CDE128C-C46A-4B7D-8CD5-295279B6900A}"/>
              </a:ext>
            </a:extLst>
          </p:cNvPr>
          <p:cNvGrpSpPr/>
          <p:nvPr/>
        </p:nvGrpSpPr>
        <p:grpSpPr>
          <a:xfrm>
            <a:off x="6736512" y="2486516"/>
            <a:ext cx="2064981" cy="1818008"/>
            <a:chOff x="6950016" y="2172355"/>
            <a:chExt cx="2348685" cy="1942446"/>
          </a:xfrm>
        </p:grpSpPr>
        <p:sp>
          <p:nvSpPr>
            <p:cNvPr id="78" name="TextBox 77"/>
            <p:cNvSpPr txBox="1"/>
            <p:nvPr/>
          </p:nvSpPr>
          <p:spPr>
            <a:xfrm>
              <a:off x="7618363" y="2172356"/>
              <a:ext cx="1011991" cy="39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latin typeface="Calibri" panose="020F0502020204030204" pitchFamily="34" charset="0"/>
                  <a:cs typeface="Calibri" panose="020F0502020204030204" pitchFamily="34" charset="0"/>
                </a:rPr>
                <a:t>A1H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950016" y="2172355"/>
              <a:ext cx="2348685" cy="1942446"/>
              <a:chOff x="5426015" y="2172355"/>
              <a:chExt cx="2348685" cy="194244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861649" y="2172355"/>
                <a:ext cx="1477417" cy="19424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61649" y="2732637"/>
                <a:ext cx="518160" cy="115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16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59792" y="2732638"/>
                <a:ext cx="448719" cy="115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endParaRPr lang="en-US" sz="16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426015" y="2953458"/>
                <a:ext cx="435634" cy="785005"/>
                <a:chOff x="5736566" y="2978584"/>
                <a:chExt cx="435634" cy="78500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736566" y="297858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736566" y="322012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736566" y="3476037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736566" y="3763589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7339066" y="2953458"/>
                <a:ext cx="435634" cy="785005"/>
                <a:chOff x="5736566" y="2978584"/>
                <a:chExt cx="435634" cy="785005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5736566" y="297858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736566" y="322012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36566" y="3476037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736566" y="3763589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3095585" y="1074280"/>
            <a:ext cx="4744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dirty="0">
                <a:solidFill>
                  <a:srgbClr val="C00000"/>
                </a:solidFill>
              </a:rPr>
              <a:t>4221-to-8421 decimal code converter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8EFEC079-AC84-4BD4-BB17-254FB808DEE6}"/>
              </a:ext>
            </a:extLst>
          </p:cNvPr>
          <p:cNvSpPr txBox="1">
            <a:spLocks/>
          </p:cNvSpPr>
          <p:nvPr/>
        </p:nvSpPr>
        <p:spPr>
          <a:xfrm>
            <a:off x="8949345" y="5702089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BE2BCA-7FFD-4666-9163-5C061F649162}" type="slidenum">
              <a:rPr lang="en-SG" sz="1200"/>
              <a:pPr/>
              <a:t>57</a:t>
            </a:fld>
            <a:endParaRPr lang="en-SG" sz="1200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BFD628D-268F-4545-BEB3-3BA9DB166E58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179262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(b)</a:t>
            </a: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73186" y="4747692"/>
            <a:ext cx="3031729" cy="338554"/>
            <a:chOff x="4849185" y="4747692"/>
            <a:chExt cx="3031729" cy="338554"/>
          </a:xfrm>
        </p:grpSpPr>
        <p:sp>
          <p:nvSpPr>
            <p:cNvPr id="23" name="TextBox 22"/>
            <p:cNvSpPr txBox="1"/>
            <p:nvPr/>
          </p:nvSpPr>
          <p:spPr>
            <a:xfrm>
              <a:off x="4849185" y="4747692"/>
              <a:ext cx="322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en-US" sz="1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25344" y="4747692"/>
              <a:ext cx="455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212511" y="4911718"/>
              <a:ext cx="206498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407533" y="3017623"/>
            <a:ext cx="3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1493" y="3017623"/>
            <a:ext cx="3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84396" y="1976977"/>
            <a:ext cx="0" cy="3236047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05720" y="1976977"/>
            <a:ext cx="0" cy="3236047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52337" y="2271860"/>
            <a:ext cx="840805" cy="280913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369562" y="2271860"/>
            <a:ext cx="875103" cy="280913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</a:t>
            </a:r>
            <a:r>
              <a:rPr lang="en-US" sz="2400" dirty="0"/>
              <a:t>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sp>
        <p:nvSpPr>
          <p:cNvPr id="4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4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537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6" grpId="0" animBg="1"/>
      <p:bldP spid="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 err="1" smtClean="0"/>
              <a:t>YEARs’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MSI</a:t>
            </a:r>
            <a:r>
              <a:rPr lang="en-US" sz="2800" dirty="0" smtClean="0">
                <a:solidFill>
                  <a:schemeClr val="tx1"/>
                </a:solidFill>
              </a:rPr>
              <a:t> Components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878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2" y="850118"/>
            <a:ext cx="10548257" cy="280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 smtClean="0">
                <a:solidFill>
                  <a:srgbClr val="0000FF"/>
                </a:solidFill>
                <a:sym typeface="Symbol" pitchFamily="18" charset="2"/>
              </a:rPr>
              <a:t>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AY2016</a:t>
            </a:r>
            <a:r>
              <a:rPr lang="en-US" dirty="0" smtClean="0">
                <a:sym typeface="Symbol" pitchFamily="18" charset="2"/>
              </a:rPr>
              <a:t>/17 </a:t>
            </a:r>
            <a:r>
              <a:rPr lang="en-US" dirty="0" err="1" smtClean="0">
                <a:sym typeface="Symbol" pitchFamily="18" charset="2"/>
              </a:rPr>
              <a:t>Sem2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Q2</a:t>
            </a:r>
            <a:endParaRPr lang="en-US" dirty="0" smtClean="0">
              <a:sym typeface="Symbol" pitchFamily="18" charset="2"/>
            </a:endParaRP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AY2017</a:t>
            </a:r>
            <a:r>
              <a:rPr lang="en-US" dirty="0" smtClean="0">
                <a:sym typeface="Symbol" pitchFamily="18" charset="2"/>
              </a:rPr>
              <a:t>/18 </a:t>
            </a:r>
            <a:r>
              <a:rPr lang="en-US" dirty="0" err="1" smtClean="0">
                <a:sym typeface="Symbol" pitchFamily="18" charset="2"/>
              </a:rPr>
              <a:t>Sem2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Q3</a:t>
            </a:r>
            <a:r>
              <a:rPr lang="en-US" dirty="0" smtClean="0">
                <a:sym typeface="Symbol" pitchFamily="18" charset="2"/>
              </a:rPr>
              <a:t>(a)(b)(c)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AY2018</a:t>
            </a:r>
            <a:r>
              <a:rPr lang="en-US" dirty="0" smtClean="0">
                <a:sym typeface="Symbol" pitchFamily="18" charset="2"/>
              </a:rPr>
              <a:t>/19 </a:t>
            </a:r>
            <a:r>
              <a:rPr lang="en-US" dirty="0" err="1" smtClean="0">
                <a:sym typeface="Symbol" pitchFamily="18" charset="2"/>
              </a:rPr>
              <a:t>Sem2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Q5</a:t>
            </a:r>
            <a:r>
              <a:rPr lang="en-US" dirty="0" smtClean="0">
                <a:sym typeface="Symbol" pitchFamily="18" charset="2"/>
              </a:rPr>
              <a:t>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AY2019</a:t>
            </a:r>
            <a:r>
              <a:rPr lang="en-US" dirty="0" smtClean="0">
                <a:sym typeface="Symbol" pitchFamily="18" charset="2"/>
              </a:rPr>
              <a:t>/20 </a:t>
            </a:r>
            <a:r>
              <a:rPr lang="en-US" dirty="0" err="1" smtClean="0">
                <a:sym typeface="Symbol" pitchFamily="18" charset="2"/>
              </a:rPr>
              <a:t>Sem2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Q5</a:t>
            </a:r>
            <a:r>
              <a:rPr lang="en-US" dirty="0" smtClean="0">
                <a:sym typeface="Symbol" pitchFamily="18" charset="2"/>
              </a:rPr>
              <a:t>(a)(b)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1" y="4005026"/>
            <a:ext cx="10548257" cy="13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 smtClean="0">
                <a:solidFill>
                  <a:srgbClr val="0000FF"/>
                </a:solidFill>
                <a:sym typeface="Symbol" pitchFamily="18" charset="2"/>
              </a:rPr>
              <a:t>Assumption</a:t>
            </a:r>
          </a:p>
          <a:p>
            <a:pPr marL="682625" indent="-46355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ym typeface="Symbol" pitchFamily="18" charset="2"/>
              </a:rPr>
              <a:t>Logical constants 0 and 1 are available, but not complemented literals.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2333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</a:t>
            </a:r>
            <a:r>
              <a:rPr lang="en-US" dirty="0" smtClean="0"/>
              <a:t>persons, </a:t>
            </a:r>
            <a:r>
              <a:rPr lang="en-US" dirty="0"/>
              <a:t>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2x4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2-bit code</a:t>
              </a:r>
              <a:endParaRPr lang="en-GB" sz="200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/>
            </a:p>
            <a:p>
              <a:pPr eaLnBrk="0" hangingPunct="0"/>
              <a:endParaRPr lang="en-GB" sz="1000"/>
            </a:p>
            <a:p>
              <a:pPr eaLnBrk="0" hangingPunct="0"/>
              <a:r>
                <a:rPr lang="en-GB" sz="1400"/>
                <a:t>Y</a:t>
              </a:r>
              <a:endParaRPr lang="en-GB" sz="200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 dirty="0" smtClean="0"/>
                <a:t>Person </a:t>
              </a:r>
              <a:r>
                <a:rPr lang="en-GB" sz="1400" dirty="0"/>
                <a:t>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 smtClean="0"/>
                <a:t>Person </a:t>
              </a:r>
              <a:r>
                <a:rPr lang="en-GB" sz="1400" dirty="0"/>
                <a:t>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 smtClean="0"/>
                <a:t>Person </a:t>
              </a:r>
              <a:r>
                <a:rPr lang="en-GB" sz="1400" dirty="0"/>
                <a:t>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 smtClean="0"/>
                <a:t>Person </a:t>
              </a:r>
              <a:r>
                <a:rPr lang="en-GB" sz="1400" dirty="0"/>
                <a:t>3</a:t>
              </a:r>
              <a:endParaRPr lang="en-GB" sz="2000" dirty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This is a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5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28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153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60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AY2016</a:t>
            </a:r>
            <a:r>
              <a:rPr lang="en-US" dirty="0" smtClean="0"/>
              <a:t>/17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Q2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9"/>
          <a:stretch/>
        </p:blipFill>
        <p:spPr>
          <a:xfrm>
            <a:off x="375392" y="1427642"/>
            <a:ext cx="9049846" cy="1754945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9105"/>
              </p:ext>
            </p:extLst>
          </p:nvPr>
        </p:nvGraphicFramePr>
        <p:xfrm>
          <a:off x="9425238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244438" y="3738254"/>
            <a:ext cx="2280062" cy="1997529"/>
            <a:chOff x="4641" y="2302"/>
            <a:chExt cx="2205" cy="2107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226" y="2302"/>
              <a:ext cx="1440" cy="210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5601" y="2302"/>
              <a:ext cx="708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2-bit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6126" y="2977"/>
              <a:ext cx="468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6681" y="3142"/>
              <a:ext cx="165" cy="630"/>
              <a:chOff x="4815" y="12270"/>
              <a:chExt cx="165" cy="630"/>
            </a:xfrm>
          </p:grpSpPr>
          <p:cxnSp>
            <p:nvCxnSpPr>
              <p:cNvPr id="57" name="AutoShape 34"/>
              <p:cNvCxnSpPr>
                <a:cxnSpLocks noChangeShapeType="1"/>
              </p:cNvCxnSpPr>
              <p:nvPr/>
            </p:nvCxnSpPr>
            <p:spPr bwMode="auto">
              <a:xfrm>
                <a:off x="4815" y="1227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58" name="AutoShape 35"/>
              <p:cNvCxnSpPr>
                <a:cxnSpLocks noChangeShapeType="1"/>
              </p:cNvCxnSpPr>
              <p:nvPr/>
            </p:nvCxnSpPr>
            <p:spPr bwMode="auto">
              <a:xfrm>
                <a:off x="4815" y="1258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59" name="AutoShape 36"/>
              <p:cNvCxnSpPr>
                <a:cxnSpLocks noChangeShapeType="1"/>
              </p:cNvCxnSpPr>
              <p:nvPr/>
            </p:nvCxnSpPr>
            <p:spPr bwMode="auto">
              <a:xfrm>
                <a:off x="4815" y="1290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5226" y="2895"/>
              <a:ext cx="602" cy="757"/>
              <a:chOff x="5226" y="2948"/>
              <a:chExt cx="602" cy="757"/>
            </a:xfrm>
          </p:grpSpPr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auto">
              <a:xfrm>
                <a:off x="5605" y="3062"/>
                <a:ext cx="223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42"/>
              <p:cNvSpPr txBox="1">
                <a:spLocks noChangeArrowheads="1"/>
              </p:cNvSpPr>
              <p:nvPr/>
            </p:nvSpPr>
            <p:spPr bwMode="auto">
              <a:xfrm>
                <a:off x="5226" y="2948"/>
                <a:ext cx="240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AutoShape 43"/>
              <p:cNvSpPr>
                <a:spLocks/>
              </p:cNvSpPr>
              <p:nvPr/>
            </p:nvSpPr>
            <p:spPr bwMode="auto">
              <a:xfrm>
                <a:off x="5436" y="2977"/>
                <a:ext cx="129" cy="533"/>
              </a:xfrm>
              <a:prstGeom prst="rightBrace">
                <a:avLst>
                  <a:gd name="adj1" fmla="val 162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226" y="3652"/>
              <a:ext cx="602" cy="757"/>
              <a:chOff x="5226" y="2948"/>
              <a:chExt cx="602" cy="757"/>
            </a:xfrm>
          </p:grpSpPr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605" y="3062"/>
                <a:ext cx="223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5226" y="2948"/>
                <a:ext cx="240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utoShape 43"/>
              <p:cNvSpPr>
                <a:spLocks/>
              </p:cNvSpPr>
              <p:nvPr/>
            </p:nvSpPr>
            <p:spPr bwMode="auto">
              <a:xfrm>
                <a:off x="5436" y="2977"/>
                <a:ext cx="129" cy="533"/>
              </a:xfrm>
              <a:prstGeom prst="rightBrace">
                <a:avLst>
                  <a:gd name="adj1" fmla="val 162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4641" y="3037"/>
              <a:ext cx="570" cy="318"/>
              <a:chOff x="4641" y="3037"/>
              <a:chExt cx="570" cy="318"/>
            </a:xfrm>
          </p:grpSpPr>
          <p:cxnSp>
            <p:nvCxnSpPr>
              <p:cNvPr id="49" name="AutoShape 17"/>
              <p:cNvCxnSpPr>
                <a:cxnSpLocks noChangeShapeType="1"/>
              </p:cNvCxnSpPr>
              <p:nvPr/>
            </p:nvCxnSpPr>
            <p:spPr bwMode="auto">
              <a:xfrm>
                <a:off x="4641" y="3037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50" name="AutoShape 18"/>
              <p:cNvCxnSpPr>
                <a:cxnSpLocks noChangeShapeType="1"/>
              </p:cNvCxnSpPr>
              <p:nvPr/>
            </p:nvCxnSpPr>
            <p:spPr bwMode="auto">
              <a:xfrm>
                <a:off x="4641" y="3355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4641" y="3766"/>
              <a:ext cx="570" cy="318"/>
              <a:chOff x="4641" y="3037"/>
              <a:chExt cx="570" cy="318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4641" y="3037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cxnSp>
            <p:nvCxnSpPr>
              <p:cNvPr id="48" name="AutoShape 18"/>
              <p:cNvCxnSpPr>
                <a:cxnSpLocks noChangeShapeType="1"/>
              </p:cNvCxnSpPr>
              <p:nvPr/>
            </p:nvCxnSpPr>
            <p:spPr bwMode="auto">
              <a:xfrm>
                <a:off x="4641" y="3355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1990728" y="4260627"/>
            <a:ext cx="3321288" cy="1292489"/>
            <a:chOff x="636941" y="4260627"/>
            <a:chExt cx="3321288" cy="1292489"/>
          </a:xfrm>
        </p:grpSpPr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648727" y="4260627"/>
              <a:ext cx="266740" cy="53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42"/>
            <p:cNvSpPr txBox="1">
              <a:spLocks noChangeArrowheads="1"/>
            </p:cNvSpPr>
            <p:nvPr/>
          </p:nvSpPr>
          <p:spPr bwMode="auto">
            <a:xfrm>
              <a:off x="636941" y="4981220"/>
              <a:ext cx="290271" cy="57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66635" y="4327938"/>
              <a:ext cx="991594" cy="396868"/>
              <a:chOff x="2484913" y="3341387"/>
              <a:chExt cx="991594" cy="396868"/>
            </a:xfrm>
          </p:grpSpPr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2484913" y="3546484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<a:noFill/>
                  </a14:hiddenFill>
                </a:ext>
              </a:extLst>
            </p:spPr>
          </p:cxn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3135788" y="3341387"/>
                <a:ext cx="340719" cy="396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b="1" i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endParaRPr lang="en-US" sz="16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514165" y="971550"/>
            <a:ext cx="1136898" cy="5295900"/>
            <a:chOff x="9514165" y="971550"/>
            <a:chExt cx="1136898" cy="5295900"/>
          </a:xfrm>
        </p:grpSpPr>
        <p:sp>
          <p:nvSpPr>
            <p:cNvPr id="9" name="Rounded Rectangle 8"/>
            <p:cNvSpPr/>
            <p:nvPr/>
          </p:nvSpPr>
          <p:spPr>
            <a:xfrm>
              <a:off x="9514165" y="971550"/>
              <a:ext cx="285396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65667" y="971550"/>
              <a:ext cx="285396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9947143" y="971550"/>
            <a:ext cx="285396" cy="5295900"/>
          </a:xfrm>
          <a:prstGeom prst="roundRect">
            <a:avLst/>
          </a:prstGeom>
          <a:solidFill>
            <a:srgbClr val="E5E5FF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793581" y="971550"/>
            <a:ext cx="285396" cy="5295900"/>
          </a:xfrm>
          <a:prstGeom prst="roundRect">
            <a:avLst/>
          </a:prstGeom>
          <a:solidFill>
            <a:srgbClr val="E5E5FF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07678" y="4167518"/>
            <a:ext cx="198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</a:rPr>
              <a:t>AC</a:t>
            </a:r>
            <a:r>
              <a:rPr lang="en-US" sz="2400" dirty="0" smtClean="0">
                <a:solidFill>
                  <a:srgbClr val="0000FF"/>
                </a:solidFill>
              </a:rPr>
              <a:t> &lt; </a:t>
            </a:r>
            <a:r>
              <a:rPr lang="en-US" sz="2400" i="1" dirty="0" smtClean="0">
                <a:solidFill>
                  <a:srgbClr val="0000FF"/>
                </a:solidFill>
              </a:rPr>
              <a:t>BD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4795054"/>
            <a:ext cx="315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 answers possible.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5573297" y="3709114"/>
            <a:ext cx="23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Observe that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95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20" grpId="0"/>
      <p:bldP spid="6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61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AY2016</a:t>
            </a:r>
            <a:r>
              <a:rPr lang="en-US" dirty="0" smtClean="0"/>
              <a:t>/17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Q2</a:t>
            </a:r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2108"/>
          <a:stretch/>
        </p:blipFill>
        <p:spPr>
          <a:xfrm>
            <a:off x="609599" y="1524000"/>
            <a:ext cx="8585859" cy="182035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58289" y="3570883"/>
            <a:ext cx="2047195" cy="1900007"/>
            <a:chOff x="0" y="0"/>
            <a:chExt cx="1133475" cy="108585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295275"/>
              <a:ext cx="142875" cy="447675"/>
              <a:chOff x="0" y="0"/>
              <a:chExt cx="142875" cy="44767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0" y="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0" y="161925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0" y="30480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47675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0" y="0"/>
              <a:ext cx="1038224" cy="1085850"/>
              <a:chOff x="0" y="0"/>
              <a:chExt cx="1038224" cy="108585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1038224" cy="1085850"/>
                <a:chOff x="85726" y="0"/>
                <a:chExt cx="1038224" cy="108585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33425" y="876300"/>
                  <a:ext cx="0" cy="2095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333375" y="0"/>
                  <a:ext cx="790575" cy="96202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14399" y="203842"/>
                  <a:ext cx="173355" cy="6819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04825" y="0"/>
                  <a:ext cx="449580" cy="349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2×4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5750" y="349885"/>
                  <a:ext cx="295275" cy="440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sz="1600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sz="1600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sz="1600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sz="1600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85726" y="438150"/>
                  <a:ext cx="257176" cy="200025"/>
                  <a:chOff x="27735" y="0"/>
                  <a:chExt cx="83204" cy="200025"/>
                </a:xfrm>
              </p:grpSpPr>
              <p:cxnSp>
                <p:nvCxnSpPr>
                  <p:cNvPr id="75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35" y="0"/>
                    <a:ext cx="832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  <a:noFill/>
                      </a14:hiddenFill>
                    </a:ext>
                  </a:extLst>
                </p:spPr>
              </p:cxnSp>
              <p:cxnSp>
                <p:nvCxnSpPr>
                  <p:cNvPr id="76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35" y="200025"/>
                    <a:ext cx="832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466725" y="790574"/>
                <a:ext cx="371475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376331" y="3464398"/>
            <a:ext cx="23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Observe that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6947064" y="3970641"/>
            <a:ext cx="3894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2400" i="1" dirty="0"/>
              <a:t>G</a:t>
            </a:r>
            <a:r>
              <a:rPr lang="en-SG" sz="2400" dirty="0"/>
              <a:t>(</a:t>
            </a:r>
            <a:r>
              <a:rPr lang="en-SG" sz="2400" i="1" dirty="0" err="1"/>
              <a:t>A</a:t>
            </a:r>
            <a:r>
              <a:rPr lang="en-SG" sz="2400" dirty="0" err="1"/>
              <a:t>,</a:t>
            </a:r>
            <a:r>
              <a:rPr lang="en-SG" sz="2400" i="1" dirty="0" err="1"/>
              <a:t>B</a:t>
            </a:r>
            <a:r>
              <a:rPr lang="en-SG" sz="2400" dirty="0" err="1"/>
              <a:t>,</a:t>
            </a:r>
            <a:r>
              <a:rPr lang="en-SG" sz="2400" i="1" dirty="0" err="1"/>
              <a:t>C</a:t>
            </a:r>
            <a:r>
              <a:rPr lang="en-SG" sz="2400" dirty="0" err="1"/>
              <a:t>,</a:t>
            </a:r>
            <a:r>
              <a:rPr lang="en-SG" sz="2400" i="1" dirty="0" err="1"/>
              <a:t>D</a:t>
            </a:r>
            <a:r>
              <a:rPr lang="en-SG" sz="2400" dirty="0"/>
              <a:t>) = </a:t>
            </a:r>
            <a:r>
              <a:rPr lang="en-SG" sz="2400" dirty="0" smtClean="0">
                <a:sym typeface="Symbol" panose="05050102010706020507" pitchFamily="18" charset="2"/>
              </a:rPr>
              <a:t></a:t>
            </a:r>
            <a:r>
              <a:rPr lang="en-SG" sz="2400" dirty="0" smtClean="0"/>
              <a:t>m(2</a:t>
            </a:r>
            <a:r>
              <a:rPr lang="en-SG" sz="2400" dirty="0"/>
              <a:t>, 11) </a:t>
            </a:r>
            <a:endParaRPr lang="en-SG" sz="2400" dirty="0" smtClean="0"/>
          </a:p>
          <a:p>
            <a:pPr>
              <a:spcAft>
                <a:spcPts val="1200"/>
              </a:spcAft>
            </a:pPr>
            <a:r>
              <a:rPr lang="en-SG" sz="2400" dirty="0" smtClean="0"/>
              <a:t>= </a:t>
            </a:r>
            <a:r>
              <a:rPr lang="en-SG" sz="2400" i="1" dirty="0"/>
              <a:t>A'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B'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i="1" dirty="0"/>
              <a:t>'</a:t>
            </a:r>
            <a:r>
              <a:rPr lang="en-SG" sz="2400" dirty="0"/>
              <a:t> +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B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i="1" dirty="0"/>
              <a:t> </a:t>
            </a:r>
            <a:endParaRPr lang="en-SG" sz="2400" i="1" dirty="0" smtClean="0"/>
          </a:p>
          <a:p>
            <a:pPr>
              <a:spcAft>
                <a:spcPts val="1200"/>
              </a:spcAft>
            </a:pPr>
            <a:r>
              <a:rPr lang="en-SG" sz="2400" dirty="0" smtClean="0"/>
              <a:t>= </a:t>
            </a:r>
            <a:r>
              <a:rPr lang="en-SG" sz="2400" i="1" dirty="0">
                <a:solidFill>
                  <a:srgbClr val="C00000"/>
                </a:solidFill>
              </a:rPr>
              <a:t>C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dirty="0"/>
              <a:t>((</a:t>
            </a:r>
            <a:r>
              <a:rPr lang="en-SG" sz="2400" i="1" dirty="0" err="1"/>
              <a:t>A'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i="1" dirty="0"/>
              <a:t>'</a:t>
            </a:r>
            <a:r>
              <a:rPr lang="en-SG" sz="2400" dirty="0"/>
              <a:t> +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D</a:t>
            </a:r>
            <a:r>
              <a:rPr lang="en-SG" sz="2400" dirty="0"/>
              <a:t>) 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B'</a:t>
            </a:r>
            <a:r>
              <a:rPr lang="en-SG" sz="2400" dirty="0"/>
              <a:t>) </a:t>
            </a:r>
            <a:endParaRPr lang="en-SG" sz="2400" dirty="0" smtClean="0"/>
          </a:p>
          <a:p>
            <a:pPr>
              <a:spcAft>
                <a:spcPts val="1200"/>
              </a:spcAft>
            </a:pPr>
            <a:r>
              <a:rPr lang="en-SG" sz="2400" dirty="0" smtClean="0"/>
              <a:t>= </a:t>
            </a:r>
            <a:r>
              <a:rPr lang="en-SG" sz="2400" i="1" dirty="0">
                <a:solidFill>
                  <a:srgbClr val="C00000"/>
                </a:solidFill>
              </a:rPr>
              <a:t>C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dirty="0"/>
              <a:t>((</a:t>
            </a:r>
            <a:r>
              <a:rPr lang="en-SG" sz="2400" i="1" dirty="0"/>
              <a:t>A</a:t>
            </a:r>
            <a:r>
              <a:rPr lang="en-SG" sz="2400" dirty="0"/>
              <a:t> </a:t>
            </a:r>
            <a:r>
              <a:rPr lang="en-SG" sz="2400" dirty="0">
                <a:sym typeface="Symbol" panose="05050102010706020507" pitchFamily="18" charset="2"/>
              </a:rPr>
              <a:t></a:t>
            </a:r>
            <a:r>
              <a:rPr lang="en-SG" sz="2400" dirty="0"/>
              <a:t> </a:t>
            </a:r>
            <a:r>
              <a:rPr lang="en-SG" sz="2400" i="1" dirty="0"/>
              <a:t>D</a:t>
            </a:r>
            <a:r>
              <a:rPr lang="en-SG" sz="2400" dirty="0" smtClean="0"/>
              <a:t>)' 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B'</a:t>
            </a:r>
            <a:r>
              <a:rPr lang="en-SG" sz="2400" dirty="0"/>
              <a:t>)</a:t>
            </a:r>
            <a:endParaRPr lang="en-US" sz="3200" dirty="0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242375" y="5541821"/>
            <a:ext cx="37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1420650" y="4089581"/>
            <a:ext cx="837639" cy="7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S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SG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en-SG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32529" y="3876995"/>
            <a:ext cx="839375" cy="306112"/>
            <a:chOff x="5461953" y="3210065"/>
            <a:chExt cx="839375" cy="306112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5461953" y="3422650"/>
              <a:ext cx="5378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5999798" y="3210065"/>
              <a:ext cx="301530" cy="30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sz="11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748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 uiExpand="1" build="p"/>
      <p:bldP spid="8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62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AY2017</a:t>
            </a:r>
            <a:r>
              <a:rPr lang="en-US" dirty="0" smtClean="0"/>
              <a:t>/18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Q3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 b="39121"/>
          <a:stretch/>
        </p:blipFill>
        <p:spPr>
          <a:xfrm>
            <a:off x="498763" y="1377418"/>
            <a:ext cx="8958399" cy="358881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16674"/>
              </p:ext>
            </p:extLst>
          </p:nvPr>
        </p:nvGraphicFramePr>
        <p:xfrm>
          <a:off x="8305916" y="2655343"/>
          <a:ext cx="23024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497">
                  <a:extLst>
                    <a:ext uri="{9D8B030D-6E8A-4147-A177-3AD203B41FA5}">
                      <a16:colId xmlns:a16="http://schemas.microsoft.com/office/drawing/2014/main" val="4248187956"/>
                    </a:ext>
                  </a:extLst>
                </a:gridCol>
                <a:gridCol w="767497">
                  <a:extLst>
                    <a:ext uri="{9D8B030D-6E8A-4147-A177-3AD203B41FA5}">
                      <a16:colId xmlns:a16="http://schemas.microsoft.com/office/drawing/2014/main" val="3371021351"/>
                    </a:ext>
                  </a:extLst>
                </a:gridCol>
                <a:gridCol w="767497">
                  <a:extLst>
                    <a:ext uri="{9D8B030D-6E8A-4147-A177-3AD203B41FA5}">
                      <a16:colId xmlns:a16="http://schemas.microsoft.com/office/drawing/2014/main" val="204197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</a:t>
                      </a:r>
                      <a:endParaRPr lang="en-US" i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endParaRPr lang="en-US" i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0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2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0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1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023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31515" y="3021611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31514" y="3396245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31513" y="3757211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31512" y="4105527"/>
            <a:ext cx="57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7318" y="5063862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F = A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9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63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AY2017</a:t>
            </a:r>
            <a:r>
              <a:rPr lang="en-US" dirty="0" smtClean="0"/>
              <a:t>/18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Q3</a:t>
            </a:r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1" b="24916"/>
          <a:stretch/>
        </p:blipFill>
        <p:spPr>
          <a:xfrm>
            <a:off x="522514" y="1524000"/>
            <a:ext cx="8992891" cy="6228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82793" y="2805054"/>
            <a:ext cx="2713206" cy="2461928"/>
            <a:chOff x="1656914" y="2858217"/>
            <a:chExt cx="2713206" cy="2461928"/>
          </a:xfrm>
        </p:grpSpPr>
        <p:grpSp>
          <p:nvGrpSpPr>
            <p:cNvPr id="14" name="Group 13"/>
            <p:cNvGrpSpPr/>
            <p:nvPr/>
          </p:nvGrpSpPr>
          <p:grpSpPr>
            <a:xfrm>
              <a:off x="1975340" y="2858217"/>
              <a:ext cx="2394780" cy="2461928"/>
              <a:chOff x="219221" y="0"/>
              <a:chExt cx="1335575" cy="168783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19221" y="0"/>
                <a:ext cx="1335575" cy="1687830"/>
                <a:chOff x="219221" y="0"/>
                <a:chExt cx="1335575" cy="168783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19221" y="0"/>
                  <a:ext cx="1335575" cy="1687830"/>
                  <a:chOff x="219221" y="0"/>
                  <a:chExt cx="1335575" cy="1687830"/>
                </a:xfrm>
              </p:grpSpPr>
              <p:sp>
                <p:nvSpPr>
                  <p:cNvPr id="2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6066" y="751484"/>
                    <a:ext cx="278730" cy="2937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G</a:t>
                    </a:r>
                    <a:endParaRPr lang="en-US" dirty="0">
                      <a:solidFill>
                        <a:srgbClr val="404040"/>
                      </a:solidFill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194481" y="413702"/>
                    <a:ext cx="1687830" cy="86042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Lin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78173" y="847018"/>
                    <a:ext cx="23351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Lin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7797" y="1290571"/>
                    <a:ext cx="0" cy="3434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" name="Lin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4967" y="1399753"/>
                    <a:ext cx="0" cy="24806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Lin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43803" y="1181388"/>
                    <a:ext cx="0" cy="45050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45353" y="163830"/>
                  <a:ext cx="636953" cy="1524000"/>
                  <a:chOff x="13341" y="54648"/>
                  <a:chExt cx="636953" cy="1524000"/>
                </a:xfrm>
              </p:grpSpPr>
              <p:sp>
                <p:nvSpPr>
                  <p:cNvPr id="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194" y="873457"/>
                    <a:ext cx="309100" cy="257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41" y="54648"/>
                    <a:ext cx="162607" cy="1524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ts val="13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188" y="996287"/>
                    <a:ext cx="308610" cy="256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182" y="1098645"/>
                    <a:ext cx="309100" cy="257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23357" y="416513"/>
                <a:ext cx="459740" cy="42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8:1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MUX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56914" y="3253839"/>
              <a:ext cx="312796" cy="1656156"/>
              <a:chOff x="1656914" y="3253839"/>
              <a:chExt cx="312796" cy="16561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656914" y="3253839"/>
                <a:ext cx="312796" cy="700519"/>
                <a:chOff x="1662544" y="3253839"/>
                <a:chExt cx="312796" cy="700519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1662544" y="32538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662544" y="3465757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662544" y="37110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662544" y="3954358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1656914" y="4209476"/>
                <a:ext cx="312796" cy="700519"/>
                <a:chOff x="1662544" y="3253839"/>
                <a:chExt cx="312796" cy="70051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662544" y="32538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662544" y="3465757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662544" y="37110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662544" y="3954358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66965"/>
              </p:ext>
            </p:extLst>
          </p:nvPr>
        </p:nvGraphicFramePr>
        <p:xfrm>
          <a:off x="9515405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9602490" y="971550"/>
            <a:ext cx="1572328" cy="5295900"/>
            <a:chOff x="9602490" y="971550"/>
            <a:chExt cx="1572328" cy="5295900"/>
          </a:xfrm>
        </p:grpSpPr>
        <p:sp>
          <p:nvSpPr>
            <p:cNvPr id="55" name="Rounded Rectangle 54"/>
            <p:cNvSpPr/>
            <p:nvPr/>
          </p:nvSpPr>
          <p:spPr>
            <a:xfrm>
              <a:off x="9602490" y="971550"/>
              <a:ext cx="285396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0506611" y="971550"/>
              <a:ext cx="668207" cy="5295900"/>
            </a:xfrm>
            <a:prstGeom prst="roundRect">
              <a:avLst/>
            </a:prstGeom>
            <a:solidFill>
              <a:srgbClr val="F6DDD8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9623303" y="971550"/>
            <a:ext cx="1147477" cy="5295900"/>
          </a:xfrm>
          <a:prstGeom prst="roundRect">
            <a:avLst/>
          </a:prstGeom>
          <a:solidFill>
            <a:srgbClr val="E5E5FF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021091" y="5234519"/>
            <a:ext cx="767044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 C  D</a:t>
            </a:r>
            <a:endParaRPr lang="en-US" sz="1200" dirty="0">
              <a:solidFill>
                <a:srgbClr val="40404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065631" y="3044022"/>
            <a:ext cx="414083" cy="20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404040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94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64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AY2017</a:t>
            </a:r>
            <a:r>
              <a:rPr lang="en-US" dirty="0" smtClean="0"/>
              <a:t>/18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Q3</a:t>
            </a:r>
            <a:r>
              <a:rPr lang="en-US" dirty="0" smtClean="0"/>
              <a:t>(c)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5"/>
          <a:stretch/>
        </p:blipFill>
        <p:spPr>
          <a:xfrm>
            <a:off x="375912" y="1524001"/>
            <a:ext cx="9873874" cy="98360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86944" y="2845260"/>
            <a:ext cx="2056296" cy="2366262"/>
            <a:chOff x="0" y="0"/>
            <a:chExt cx="1276218" cy="1533721"/>
          </a:xfrm>
        </p:grpSpPr>
        <p:grpSp>
          <p:nvGrpSpPr>
            <p:cNvPr id="66" name="Group 65"/>
            <p:cNvGrpSpPr/>
            <p:nvPr/>
          </p:nvGrpSpPr>
          <p:grpSpPr>
            <a:xfrm>
              <a:off x="955496" y="349321"/>
              <a:ext cx="320722" cy="716507"/>
              <a:chOff x="0" y="0"/>
              <a:chExt cx="225681" cy="71650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0" y="0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0" y="232012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77672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0" y="716507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0" y="0"/>
              <a:ext cx="1241793" cy="1533721"/>
              <a:chOff x="0" y="0"/>
              <a:chExt cx="1241793" cy="1533721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0" y="565078"/>
                <a:ext cx="266132" cy="341194"/>
                <a:chOff x="0" y="0"/>
                <a:chExt cx="266132" cy="341194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0" y="0"/>
                  <a:ext cx="2661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0" y="341194"/>
                  <a:ext cx="2661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98643" y="1294544"/>
                <a:ext cx="0" cy="239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205483" y="0"/>
                <a:ext cx="1036310" cy="1346102"/>
                <a:chOff x="0" y="0"/>
                <a:chExt cx="1036310" cy="1346102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1919" y="0"/>
                  <a:ext cx="866633" cy="13030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6854" y="10274"/>
                  <a:ext cx="459647" cy="422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9321" y="1089061"/>
                  <a:ext cx="309037" cy="257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0" y="482885"/>
                  <a:ext cx="320722" cy="63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7820" y="236305"/>
                  <a:ext cx="368490" cy="1064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770759" y="5289225"/>
            <a:ext cx="600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SG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</a:t>
            </a: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</a:t>
            </a:r>
            <a:r>
              <a:rPr lang="en-SG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 possible.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252803" y="5278523"/>
            <a:ext cx="498758" cy="3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SG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916646" y="3591204"/>
            <a:ext cx="551957" cy="96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" tIns="9144" rIns="9144" bIns="9144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800"/>
              </a:spcAft>
            </a:pPr>
            <a:r>
              <a:rPr lang="en-SG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800"/>
              </a:spcAft>
            </a:pPr>
            <a:r>
              <a:rPr lang="en-SG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98142" y="3982795"/>
            <a:ext cx="1062532" cy="396525"/>
            <a:chOff x="0" y="20677"/>
            <a:chExt cx="658359" cy="257041"/>
          </a:xfrm>
        </p:grpSpPr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349322" y="20677"/>
              <a:ext cx="309037" cy="25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SG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0" y="113015"/>
              <a:ext cx="380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594927" y="2707357"/>
            <a:ext cx="3894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SG" sz="2400" i="1" dirty="0" smtClean="0"/>
              <a:t>H</a:t>
            </a:r>
            <a:r>
              <a:rPr lang="en-SG" sz="2400" dirty="0" smtClean="0"/>
              <a:t>(</a:t>
            </a:r>
            <a:r>
              <a:rPr lang="en-SG" sz="2400" i="1" dirty="0" err="1" smtClean="0"/>
              <a:t>A</a:t>
            </a:r>
            <a:r>
              <a:rPr lang="en-SG" sz="2400" dirty="0" err="1" smtClean="0"/>
              <a:t>,</a:t>
            </a:r>
            <a:r>
              <a:rPr lang="en-SG" sz="2400" i="1" dirty="0" err="1" smtClean="0"/>
              <a:t>B</a:t>
            </a:r>
            <a:r>
              <a:rPr lang="en-SG" sz="2400" dirty="0" err="1" smtClean="0"/>
              <a:t>,</a:t>
            </a:r>
            <a:r>
              <a:rPr lang="en-SG" sz="2400" i="1" dirty="0" err="1" smtClean="0"/>
              <a:t>C</a:t>
            </a:r>
            <a:r>
              <a:rPr lang="en-SG" sz="2400" dirty="0" err="1" smtClean="0"/>
              <a:t>,</a:t>
            </a:r>
            <a:r>
              <a:rPr lang="en-SG" sz="2400" i="1" dirty="0" err="1" smtClean="0"/>
              <a:t>D</a:t>
            </a:r>
            <a:r>
              <a:rPr lang="en-SG" sz="2400" dirty="0"/>
              <a:t>) = </a:t>
            </a:r>
            <a:r>
              <a:rPr lang="en-SG" sz="2400" dirty="0" smtClean="0">
                <a:sym typeface="Symbol" panose="05050102010706020507" pitchFamily="18" charset="2"/>
              </a:rPr>
              <a:t></a:t>
            </a:r>
            <a:r>
              <a:rPr lang="en-SG" sz="2400" dirty="0" smtClean="0"/>
              <a:t>m(12</a:t>
            </a:r>
            <a:r>
              <a:rPr lang="en-SG" sz="2400" dirty="0"/>
              <a:t>, </a:t>
            </a:r>
            <a:r>
              <a:rPr lang="en-SG" sz="2400" dirty="0" smtClean="0"/>
              <a:t>13) </a:t>
            </a:r>
          </a:p>
          <a:p>
            <a:pPr>
              <a:spcAft>
                <a:spcPts val="1200"/>
              </a:spcAft>
            </a:pPr>
            <a:r>
              <a:rPr lang="en-SG" sz="2400" dirty="0" smtClean="0"/>
              <a:t>= </a:t>
            </a:r>
            <a:r>
              <a:rPr lang="en-SG" sz="2400" i="1" dirty="0" err="1" smtClean="0"/>
              <a:t>A</a:t>
            </a:r>
            <a:r>
              <a:rPr lang="en-SG" sz="2400" dirty="0" err="1" smtClean="0">
                <a:sym typeface="Symbol" panose="05050102010706020507" pitchFamily="18" charset="2"/>
              </a:rPr>
              <a:t></a:t>
            </a:r>
            <a:r>
              <a:rPr lang="en-SG" sz="2400" i="1" dirty="0" err="1" smtClean="0"/>
              <a:t>B</a:t>
            </a:r>
            <a:r>
              <a:rPr lang="en-SG" sz="2400" dirty="0" err="1" smtClean="0">
                <a:sym typeface="Symbol" panose="05050102010706020507" pitchFamily="18" charset="2"/>
              </a:rPr>
              <a:t></a:t>
            </a:r>
            <a:r>
              <a:rPr lang="en-SG" sz="2400" i="1" dirty="0" err="1" smtClean="0"/>
              <a:t>C</a:t>
            </a:r>
            <a:r>
              <a:rPr lang="en-SG" sz="2400" i="1" dirty="0" smtClean="0"/>
              <a:t>'</a:t>
            </a:r>
            <a:r>
              <a:rPr lang="en-SG" sz="2400" dirty="0" smtClean="0">
                <a:sym typeface="Symbol" panose="05050102010706020507" pitchFamily="18" charset="2"/>
              </a:rPr>
              <a:t></a:t>
            </a:r>
            <a:r>
              <a:rPr lang="en-SG" sz="2400" i="1" dirty="0"/>
              <a:t>D'</a:t>
            </a:r>
            <a:r>
              <a:rPr lang="en-SG" sz="2400" dirty="0"/>
              <a:t> + </a:t>
            </a:r>
            <a:r>
              <a:rPr lang="en-SG" sz="2400" i="1" dirty="0" err="1"/>
              <a:t>A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 smtClean="0"/>
              <a:t>B</a:t>
            </a:r>
            <a:r>
              <a:rPr lang="en-SG" sz="2400" dirty="0" err="1" smtClean="0">
                <a:sym typeface="Symbol" panose="05050102010706020507" pitchFamily="18" charset="2"/>
              </a:rPr>
              <a:t></a:t>
            </a:r>
            <a:r>
              <a:rPr lang="en-SG" sz="2400" i="1" dirty="0" err="1" smtClean="0"/>
              <a:t>C</a:t>
            </a:r>
            <a:r>
              <a:rPr lang="en-SG" sz="2400" i="1" dirty="0" smtClean="0"/>
              <a:t>'</a:t>
            </a:r>
            <a:r>
              <a:rPr lang="en-SG" sz="2400" dirty="0" smtClean="0">
                <a:sym typeface="Symbol" panose="05050102010706020507" pitchFamily="18" charset="2"/>
              </a:rPr>
              <a:t></a:t>
            </a:r>
            <a:r>
              <a:rPr lang="en-SG" sz="2400" i="1" dirty="0"/>
              <a:t>D </a:t>
            </a:r>
            <a:endParaRPr lang="en-SG" sz="2400" i="1" dirty="0" smtClean="0"/>
          </a:p>
          <a:p>
            <a:pPr>
              <a:spcAft>
                <a:spcPts val="1200"/>
              </a:spcAft>
            </a:pPr>
            <a:r>
              <a:rPr lang="en-SG" sz="2400" dirty="0" smtClean="0"/>
              <a:t>= </a:t>
            </a:r>
            <a:r>
              <a:rPr lang="en-SG" sz="2400" i="1" dirty="0" smtClean="0">
                <a:solidFill>
                  <a:srgbClr val="C00000"/>
                </a:solidFill>
              </a:rPr>
              <a:t>A</a:t>
            </a:r>
            <a:r>
              <a:rPr lang="en-SG" sz="2400" dirty="0" smtClean="0">
                <a:sym typeface="Symbol" panose="05050102010706020507" pitchFamily="18" charset="2"/>
              </a:rPr>
              <a:t></a:t>
            </a:r>
            <a:r>
              <a:rPr lang="en-SG" sz="2400" dirty="0" smtClean="0"/>
              <a:t>(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D'</a:t>
            </a:r>
            <a:r>
              <a:rPr lang="en-SG" sz="2400" dirty="0"/>
              <a:t> + 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/>
              <a:t>'</a:t>
            </a:r>
            <a:r>
              <a:rPr lang="en-SG" sz="2400" dirty="0">
                <a:sym typeface="Symbol" panose="05050102010706020507" pitchFamily="18" charset="2"/>
              </a:rPr>
              <a:t></a:t>
            </a:r>
            <a:r>
              <a:rPr lang="en-SG" sz="2400" i="1" dirty="0"/>
              <a:t>D</a:t>
            </a:r>
            <a:r>
              <a:rPr lang="en-SG" sz="2400" dirty="0" smtClean="0"/>
              <a:t>) </a:t>
            </a:r>
          </a:p>
          <a:p>
            <a:pPr>
              <a:spcAft>
                <a:spcPts val="1200"/>
              </a:spcAft>
            </a:pPr>
            <a:r>
              <a:rPr lang="en-SG" sz="2400" dirty="0" smtClean="0"/>
              <a:t>= </a:t>
            </a:r>
            <a:r>
              <a:rPr lang="en-SG" sz="2400" i="1" dirty="0" smtClean="0">
                <a:solidFill>
                  <a:srgbClr val="C00000"/>
                </a:solidFill>
              </a:rPr>
              <a:t>A</a:t>
            </a:r>
            <a:r>
              <a:rPr lang="en-SG" sz="2400" dirty="0" smtClean="0">
                <a:sym typeface="Symbol" panose="05050102010706020507" pitchFamily="18" charset="2"/>
              </a:rPr>
              <a:t></a:t>
            </a:r>
            <a:r>
              <a:rPr lang="en-SG" sz="2400" dirty="0" smtClean="0"/>
              <a:t>(</a:t>
            </a:r>
            <a:r>
              <a:rPr lang="en-SG" sz="2400" i="1" dirty="0" err="1"/>
              <a:t>B</a:t>
            </a:r>
            <a:r>
              <a:rPr lang="en-SG" sz="2400" dirty="0" err="1">
                <a:sym typeface="Symbol" panose="05050102010706020507" pitchFamily="18" charset="2"/>
              </a:rPr>
              <a:t></a:t>
            </a:r>
            <a:r>
              <a:rPr lang="en-SG" sz="2400" i="1" dirty="0" err="1"/>
              <a:t>C</a:t>
            </a:r>
            <a:r>
              <a:rPr lang="en-SG" sz="2400" i="1" dirty="0" smtClean="0"/>
              <a:t>'</a:t>
            </a:r>
            <a:r>
              <a:rPr lang="en-SG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445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0"/>
      <p:bldP spid="62" grpId="0"/>
      <p:bldP spid="8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65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AY2018</a:t>
            </a:r>
            <a:r>
              <a:rPr lang="en-US" dirty="0" smtClean="0"/>
              <a:t>/19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Q5</a:t>
            </a:r>
            <a:r>
              <a:rPr lang="en-US" dirty="0" smtClean="0"/>
              <a:t>(c)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" y="1438196"/>
            <a:ext cx="8087832" cy="2021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7417" y="765545"/>
            <a:ext cx="26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0000  0000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16004" y="1227210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17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0001  </a:t>
            </a:r>
            <a:r>
              <a:rPr lang="en-US" sz="2400" dirty="0" smtClean="0">
                <a:solidFill>
                  <a:srgbClr val="0000FF"/>
                </a:solidFill>
              </a:rPr>
              <a:t>0001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16003" y="1688875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34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0010  0010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16002" y="2218342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51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0011  0011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16002" y="2799445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68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0100  0100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16002" y="3380548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85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0101  0101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88118" y="3842213"/>
            <a:ext cx="84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: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78187" y="4303878"/>
            <a:ext cx="313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255</a:t>
            </a:r>
            <a:r>
              <a:rPr lang="en-US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= 1111  1111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2220"/>
          <p:cNvSpPr txBox="1">
            <a:spLocks noChangeArrowheads="1"/>
          </p:cNvSpPr>
          <p:nvPr/>
        </p:nvSpPr>
        <p:spPr bwMode="auto">
          <a:xfrm>
            <a:off x="2520864" y="4064606"/>
            <a:ext cx="508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258"/>
          <p:cNvSpPr txBox="1">
            <a:spLocks noChangeArrowheads="1"/>
          </p:cNvSpPr>
          <p:nvPr/>
        </p:nvSpPr>
        <p:spPr bwMode="auto">
          <a:xfrm>
            <a:off x="2520864" y="5191381"/>
            <a:ext cx="508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876999" y="3744211"/>
            <a:ext cx="2804343" cy="2645956"/>
            <a:chOff x="-6861" y="0"/>
            <a:chExt cx="1809626" cy="1485900"/>
          </a:xfrm>
        </p:grpSpPr>
        <p:grpSp>
          <p:nvGrpSpPr>
            <p:cNvPr id="51" name="Group 50"/>
            <p:cNvGrpSpPr/>
            <p:nvPr/>
          </p:nvGrpSpPr>
          <p:grpSpPr>
            <a:xfrm>
              <a:off x="335280" y="0"/>
              <a:ext cx="1166751" cy="1485900"/>
              <a:chOff x="53340" y="0"/>
              <a:chExt cx="1166751" cy="14859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3340" y="0"/>
                <a:ext cx="1143422" cy="1485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Text Box 2"/>
              <p:cNvSpPr txBox="1">
                <a:spLocks noChangeArrowheads="1"/>
              </p:cNvSpPr>
              <p:nvPr/>
            </p:nvSpPr>
            <p:spPr bwMode="auto">
              <a:xfrm>
                <a:off x="259080" y="0"/>
                <a:ext cx="722630" cy="207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2225"/>
              <p:cNvSpPr txBox="1">
                <a:spLocks noChangeArrowheads="1"/>
              </p:cNvSpPr>
              <p:nvPr/>
            </p:nvSpPr>
            <p:spPr bwMode="auto">
              <a:xfrm>
                <a:off x="226064" y="444013"/>
                <a:ext cx="328929" cy="147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 Box 2226"/>
              <p:cNvSpPr txBox="1">
                <a:spLocks noChangeArrowheads="1"/>
              </p:cNvSpPr>
              <p:nvPr/>
            </p:nvSpPr>
            <p:spPr bwMode="auto">
              <a:xfrm>
                <a:off x="748922" y="388146"/>
                <a:ext cx="471169" cy="639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-6861" y="269240"/>
              <a:ext cx="336426" cy="442421"/>
              <a:chOff x="-6861" y="-50800"/>
              <a:chExt cx="336426" cy="44242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0" y="-5080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0" y="8300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0" y="23301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6861" y="391621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473200" y="500730"/>
              <a:ext cx="329565" cy="416342"/>
              <a:chOff x="0" y="-17430"/>
              <a:chExt cx="329565" cy="41634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0" y="-1743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0" y="18973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0" y="398912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 Box 2253"/>
            <p:cNvSpPr txBox="1">
              <a:spLocks noChangeArrowheads="1"/>
            </p:cNvSpPr>
            <p:nvPr/>
          </p:nvSpPr>
          <p:spPr bwMode="auto">
            <a:xfrm>
              <a:off x="302864" y="176090"/>
              <a:ext cx="233680" cy="5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2254"/>
            <p:cNvSpPr txBox="1">
              <a:spLocks noChangeArrowheads="1"/>
            </p:cNvSpPr>
            <p:nvPr/>
          </p:nvSpPr>
          <p:spPr bwMode="auto">
            <a:xfrm>
              <a:off x="304800" y="820341"/>
              <a:ext cx="233680" cy="5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2255"/>
            <p:cNvSpPr txBox="1">
              <a:spLocks noChangeArrowheads="1"/>
            </p:cNvSpPr>
            <p:nvPr/>
          </p:nvSpPr>
          <p:spPr bwMode="auto">
            <a:xfrm>
              <a:off x="499711" y="1077110"/>
              <a:ext cx="328829" cy="14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482600" y="269240"/>
              <a:ext cx="91440" cy="475809"/>
            </a:xfrm>
            <a:prstGeom prst="rightBrace">
              <a:avLst>
                <a:gd name="adj1" fmla="val 44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ight Brace 58"/>
            <p:cNvSpPr/>
            <p:nvPr/>
          </p:nvSpPr>
          <p:spPr>
            <a:xfrm>
              <a:off x="482600" y="899160"/>
              <a:ext cx="91440" cy="475809"/>
            </a:xfrm>
            <a:prstGeom prst="rightBrace">
              <a:avLst>
                <a:gd name="adj1" fmla="val 44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080" y="917073"/>
              <a:ext cx="336426" cy="412465"/>
              <a:chOff x="0" y="-32887"/>
              <a:chExt cx="336426" cy="41246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0" y="-32887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0" y="11515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861" y="244354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0" y="37957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556740" y="4807417"/>
            <a:ext cx="1088569" cy="338554"/>
            <a:chOff x="0" y="20150"/>
            <a:chExt cx="702447" cy="19012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0" y="132080"/>
              <a:ext cx="41211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2266"/>
            <p:cNvSpPr txBox="1">
              <a:spLocks noChangeArrowheads="1"/>
            </p:cNvSpPr>
            <p:nvPr/>
          </p:nvSpPr>
          <p:spPr bwMode="auto">
            <a:xfrm>
              <a:off x="337322" y="20150"/>
              <a:ext cx="365125" cy="19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600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6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66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AY2019</a:t>
            </a:r>
            <a:r>
              <a:rPr lang="en-US" dirty="0" smtClean="0"/>
              <a:t>/20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Q5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8" y="1424939"/>
            <a:ext cx="8202427" cy="5023987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56591"/>
              </p:ext>
            </p:extLst>
          </p:nvPr>
        </p:nvGraphicFramePr>
        <p:xfrm>
          <a:off x="9427028" y="1424939"/>
          <a:ext cx="174458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0235" y="4872333"/>
            <a:ext cx="266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 = A + B + 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555" y="4780395"/>
            <a:ext cx="154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 + (</a:t>
            </a:r>
            <a:r>
              <a:rPr lang="en-US" sz="1600" dirty="0" err="1" smtClean="0"/>
              <a:t>S1</a:t>
            </a:r>
            <a:r>
              <a:rPr lang="en-US" sz="1600" dirty="0" smtClean="0"/>
              <a:t>’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 smtClean="0"/>
              <a:t>S0</a:t>
            </a:r>
            <a:r>
              <a:rPr lang="en-US" sz="1600" dirty="0" smtClean="0"/>
              <a:t>’)’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5323555" y="5039240"/>
            <a:ext cx="154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 + (</a:t>
            </a:r>
            <a:r>
              <a:rPr lang="en-US" sz="1600" dirty="0" err="1" smtClean="0"/>
              <a:t>S1</a:t>
            </a:r>
            <a:r>
              <a:rPr lang="en-US" sz="1600" dirty="0" smtClean="0"/>
              <a:t>’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 smtClean="0"/>
              <a:t>S0</a:t>
            </a:r>
            <a:r>
              <a:rPr lang="en-US" sz="1600" dirty="0" smtClean="0"/>
              <a:t>)’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5323555" y="5309829"/>
            <a:ext cx="153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 + (</a:t>
            </a:r>
            <a:r>
              <a:rPr lang="en-US" sz="1600" dirty="0" err="1" smtClean="0"/>
              <a:t>S1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 smtClean="0"/>
              <a:t>S0</a:t>
            </a:r>
            <a:r>
              <a:rPr lang="en-US" sz="1600" dirty="0" smtClean="0"/>
              <a:t>’)’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323555" y="5568674"/>
            <a:ext cx="154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 + (</a:t>
            </a:r>
            <a:r>
              <a:rPr lang="en-US" sz="1600" dirty="0" err="1" smtClean="0"/>
              <a:t>S1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 smtClean="0"/>
              <a:t>S0</a:t>
            </a:r>
            <a:r>
              <a:rPr lang="en-US" sz="1600" dirty="0" smtClean="0"/>
              <a:t>)’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4205220" y="6357424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64924" y="4995444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A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64924" y="5413980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B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63763" y="4780395"/>
            <a:ext cx="2195379" cy="338554"/>
            <a:chOff x="5263763" y="4780395"/>
            <a:chExt cx="2195379" cy="338554"/>
          </a:xfrm>
        </p:grpSpPr>
        <p:sp>
          <p:nvSpPr>
            <p:cNvPr id="68" name="TextBox 67"/>
            <p:cNvSpPr txBox="1"/>
            <p:nvPr/>
          </p:nvSpPr>
          <p:spPr>
            <a:xfrm>
              <a:off x="6996946" y="4780395"/>
              <a:ext cx="462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N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63763" y="4949672"/>
              <a:ext cx="1820849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155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67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AY2019</a:t>
            </a:r>
            <a:r>
              <a:rPr lang="en-US" dirty="0" smtClean="0"/>
              <a:t>/20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Q5</a:t>
            </a:r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89647"/>
            <a:ext cx="6169336" cy="40486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44756"/>
              </p:ext>
            </p:extLst>
          </p:nvPr>
        </p:nvGraphicFramePr>
        <p:xfrm>
          <a:off x="6778935" y="847424"/>
          <a:ext cx="5192486" cy="504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76">
                  <a:extLst>
                    <a:ext uri="{9D8B030D-6E8A-4147-A177-3AD203B41FA5}">
                      <a16:colId xmlns:a16="http://schemas.microsoft.com/office/drawing/2014/main" val="2988191364"/>
                    </a:ext>
                  </a:extLst>
                </a:gridCol>
                <a:gridCol w="455802">
                  <a:extLst>
                    <a:ext uri="{9D8B030D-6E8A-4147-A177-3AD203B41FA5}">
                      <a16:colId xmlns:a16="http://schemas.microsoft.com/office/drawing/2014/main" val="2424788808"/>
                    </a:ext>
                  </a:extLst>
                </a:gridCol>
                <a:gridCol w="696362">
                  <a:extLst>
                    <a:ext uri="{9D8B030D-6E8A-4147-A177-3AD203B41FA5}">
                      <a16:colId xmlns:a16="http://schemas.microsoft.com/office/drawing/2014/main" val="3994924380"/>
                    </a:ext>
                  </a:extLst>
                </a:gridCol>
                <a:gridCol w="759670">
                  <a:extLst>
                    <a:ext uri="{9D8B030D-6E8A-4147-A177-3AD203B41FA5}">
                      <a16:colId xmlns:a16="http://schemas.microsoft.com/office/drawing/2014/main" val="4197728298"/>
                    </a:ext>
                  </a:extLst>
                </a:gridCol>
                <a:gridCol w="747008">
                  <a:extLst>
                    <a:ext uri="{9D8B030D-6E8A-4147-A177-3AD203B41FA5}">
                      <a16:colId xmlns:a16="http://schemas.microsoft.com/office/drawing/2014/main" val="3596174621"/>
                    </a:ext>
                  </a:extLst>
                </a:gridCol>
                <a:gridCol w="873620">
                  <a:extLst>
                    <a:ext uri="{9D8B030D-6E8A-4147-A177-3AD203B41FA5}">
                      <a16:colId xmlns:a16="http://schemas.microsoft.com/office/drawing/2014/main" val="1821783858"/>
                    </a:ext>
                  </a:extLst>
                </a:gridCol>
                <a:gridCol w="658380">
                  <a:extLst>
                    <a:ext uri="{9D8B030D-6E8A-4147-A177-3AD203B41FA5}">
                      <a16:colId xmlns:a16="http://schemas.microsoft.com/office/drawing/2014/main" val="3040208319"/>
                    </a:ext>
                  </a:extLst>
                </a:gridCol>
                <a:gridCol w="551268">
                  <a:extLst>
                    <a:ext uri="{9D8B030D-6E8A-4147-A177-3AD203B41FA5}">
                      <a16:colId xmlns:a16="http://schemas.microsoft.com/office/drawing/2014/main" val="1153017599"/>
                    </a:ext>
                  </a:extLst>
                </a:gridCol>
              </a:tblGrid>
              <a:tr h="497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(MUX) 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DEMUX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PQRS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PQRS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410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83683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22739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568755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45941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48240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343603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0727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601323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67920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372598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70717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172492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68351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39648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826285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7168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2590" y="5253608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 smtClean="0">
                <a:solidFill>
                  <a:srgbClr val="0000FF"/>
                </a:solidFill>
              </a:rPr>
              <a:t>P </a:t>
            </a:r>
            <a:r>
              <a:rPr lang="en-SG" dirty="0" smtClean="0">
                <a:solidFill>
                  <a:srgbClr val="0000FF"/>
                </a:solidFill>
              </a:rPr>
              <a:t>=</a:t>
            </a:r>
            <a:r>
              <a:rPr lang="en-SG" i="1" dirty="0" smtClean="0">
                <a:solidFill>
                  <a:srgbClr val="0000FF"/>
                </a:solidFill>
              </a:rPr>
              <a:t> </a:t>
            </a:r>
            <a:r>
              <a:rPr lang="en-SG" i="1" dirty="0" err="1" smtClean="0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 smtClean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2590" y="5622940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 smtClean="0">
                <a:solidFill>
                  <a:srgbClr val="0000FF"/>
                </a:solidFill>
              </a:rPr>
              <a:t>Q </a:t>
            </a:r>
            <a:r>
              <a:rPr lang="en-SG" dirty="0" smtClean="0">
                <a:solidFill>
                  <a:srgbClr val="0000FF"/>
                </a:solidFill>
              </a:rPr>
              <a:t>=</a:t>
            </a:r>
            <a:r>
              <a:rPr lang="en-SG" i="1" dirty="0" smtClean="0">
                <a:solidFill>
                  <a:srgbClr val="0000FF"/>
                </a:solidFill>
              </a:rPr>
              <a:t> </a:t>
            </a:r>
            <a:r>
              <a:rPr lang="en-US" i="1" dirty="0"/>
              <a:t> </a:t>
            </a:r>
            <a:r>
              <a:rPr lang="en-SG" i="1" dirty="0" err="1">
                <a:solidFill>
                  <a:srgbClr val="0000FF"/>
                </a:solidFill>
              </a:rPr>
              <a:t>A'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dirty="0">
                <a:solidFill>
                  <a:srgbClr val="0000FF"/>
                </a:solidFill>
              </a:rPr>
              <a:t>+ </a:t>
            </a:r>
            <a:r>
              <a:rPr lang="en-SG" i="1" dirty="0">
                <a:solidFill>
                  <a:srgbClr val="0000FF"/>
                </a:solidFill>
              </a:rPr>
              <a:t>B'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591" y="5992272"/>
            <a:ext cx="32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 smtClean="0">
                <a:solidFill>
                  <a:srgbClr val="0000FF"/>
                </a:solidFill>
              </a:rPr>
              <a:t>R </a:t>
            </a:r>
            <a:r>
              <a:rPr lang="en-SG" dirty="0" smtClean="0">
                <a:solidFill>
                  <a:srgbClr val="0000FF"/>
                </a:solidFill>
              </a:rPr>
              <a:t>=</a:t>
            </a:r>
            <a:r>
              <a:rPr lang="en-SG" i="1" dirty="0" smtClean="0">
                <a:solidFill>
                  <a:srgbClr val="0000FF"/>
                </a:solidFill>
              </a:rPr>
              <a:t> </a:t>
            </a:r>
            <a:r>
              <a:rPr lang="en-US" i="1" dirty="0"/>
              <a:t> 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>
                <a:solidFill>
                  <a:srgbClr val="0000FF"/>
                </a:solidFill>
              </a:rPr>
              <a:t>D'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21. </a:t>
            </a:r>
            <a:r>
              <a:rPr lang="en-US" sz="2800" dirty="0" err="1" smtClean="0">
                <a:solidFill>
                  <a:schemeClr val="tx1"/>
                </a:solidFill>
              </a:rPr>
              <a:t>MSI</a:t>
            </a:r>
            <a:r>
              <a:rPr lang="en-US" sz="2800" dirty="0" smtClean="0">
                <a:solidFill>
                  <a:schemeClr val="tx1"/>
                </a:solidFill>
              </a:rPr>
              <a:t> Components Quiz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19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6AA-BB85-90CF-029A-06B103D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400932"/>
            <a:ext cx="8229600" cy="632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</a:t>
            </a:r>
            <a:r>
              <a:rPr lang="en-US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345E7-F3F1-2A23-F438-6F1B68BA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301" y="1033392"/>
            <a:ext cx="7772400" cy="44530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7303" y="4696230"/>
            <a:ext cx="1117600" cy="2529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07273"/>
              </p:ext>
            </p:extLst>
          </p:nvPr>
        </p:nvGraphicFramePr>
        <p:xfrm>
          <a:off x="8419134" y="737960"/>
          <a:ext cx="2797085" cy="53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17">
                  <a:extLst>
                    <a:ext uri="{9D8B030D-6E8A-4147-A177-3AD203B41FA5}">
                      <a16:colId xmlns:a16="http://schemas.microsoft.com/office/drawing/2014/main" val="2610949436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657698989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2147523968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2336857591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1816459018"/>
                    </a:ext>
                  </a:extLst>
                </a:gridCol>
              </a:tblGrid>
              <a:tr h="301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0206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6438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14180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9119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3295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3789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3193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9582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26264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815052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093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669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75213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8297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74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75727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921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36529" y="1030855"/>
            <a:ext cx="4147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529" y="3575447"/>
            <a:ext cx="4147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1CEFB-3B9F-45D4-BD98-84E0825F8B4D}"/>
              </a:ext>
            </a:extLst>
          </p:cNvPr>
          <p:cNvSpPr txBox="1"/>
          <p:nvPr/>
        </p:nvSpPr>
        <p:spPr>
          <a:xfrm>
            <a:off x="10736529" y="2331211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31AF6-D670-4BAF-903E-C58E166B03E2}"/>
              </a:ext>
            </a:extLst>
          </p:cNvPr>
          <p:cNvSpPr txBox="1"/>
          <p:nvPr/>
        </p:nvSpPr>
        <p:spPr>
          <a:xfrm>
            <a:off x="10736529" y="2638988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AFE1E-7B12-4617-8FDA-85A8938E1A74}"/>
              </a:ext>
            </a:extLst>
          </p:cNvPr>
          <p:cNvSpPr txBox="1"/>
          <p:nvPr/>
        </p:nvSpPr>
        <p:spPr>
          <a:xfrm>
            <a:off x="10736529" y="2974777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AEAB-02E0-4580-BEEF-2486D98EF5A1}"/>
              </a:ext>
            </a:extLst>
          </p:cNvPr>
          <p:cNvSpPr txBox="1"/>
          <p:nvPr/>
        </p:nvSpPr>
        <p:spPr>
          <a:xfrm>
            <a:off x="10736529" y="3268939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75C07-A0CA-4BA9-A3FC-4772B3BCF47D}"/>
              </a:ext>
            </a:extLst>
          </p:cNvPr>
          <p:cNvSpPr txBox="1"/>
          <p:nvPr/>
        </p:nvSpPr>
        <p:spPr>
          <a:xfrm>
            <a:off x="10736529" y="4875804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D894B-F51E-41CC-BA86-E3FFD4D030E9}"/>
              </a:ext>
            </a:extLst>
          </p:cNvPr>
          <p:cNvSpPr txBox="1"/>
          <p:nvPr/>
        </p:nvSpPr>
        <p:spPr>
          <a:xfrm>
            <a:off x="10736529" y="5178624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F0C21-A4C9-4601-9CBC-93963E927463}"/>
              </a:ext>
            </a:extLst>
          </p:cNvPr>
          <p:cNvSpPr txBox="1"/>
          <p:nvPr/>
        </p:nvSpPr>
        <p:spPr>
          <a:xfrm>
            <a:off x="10736529" y="5509941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21886-7B60-4602-9AEF-727FC8D805C4}"/>
              </a:ext>
            </a:extLst>
          </p:cNvPr>
          <p:cNvSpPr txBox="1"/>
          <p:nvPr/>
        </p:nvSpPr>
        <p:spPr>
          <a:xfrm>
            <a:off x="10736529" y="5804103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427D8-E205-4507-AC67-E34F51156F88}"/>
              </a:ext>
            </a:extLst>
          </p:cNvPr>
          <p:cNvSpPr txBox="1"/>
          <p:nvPr/>
        </p:nvSpPr>
        <p:spPr>
          <a:xfrm>
            <a:off x="2690683" y="2154215"/>
            <a:ext cx="1621703" cy="346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B.A'.C'.D = m5</a:t>
            </a:r>
            <a:endParaRPr lang="en-SG" sz="1600" dirty="0">
              <a:solidFill>
                <a:srgbClr val="0000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46962B-BFE8-4BEF-B058-E73CA8201B77}"/>
              </a:ext>
            </a:extLst>
          </p:cNvPr>
          <p:cNvGrpSpPr/>
          <p:nvPr/>
        </p:nvGrpSpPr>
        <p:grpSpPr>
          <a:xfrm>
            <a:off x="3002972" y="3172018"/>
            <a:ext cx="2036827" cy="533358"/>
            <a:chOff x="2442840" y="3172018"/>
            <a:chExt cx="2036827" cy="53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45ED4D-D33F-4D70-A214-61DAD3FF5245}"/>
                </a:ext>
              </a:extLst>
            </p:cNvPr>
            <p:cNvSpPr txBox="1"/>
            <p:nvPr/>
          </p:nvSpPr>
          <p:spPr>
            <a:xfrm>
              <a:off x="2857964" y="3366822"/>
              <a:ext cx="1621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B.A.C.D' = m14</a:t>
              </a:r>
              <a:endParaRPr lang="en-SG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28CDC5-0004-49EC-A8FF-86486BD058EA}"/>
                </a:ext>
              </a:extLst>
            </p:cNvPr>
            <p:cNvCxnSpPr/>
            <p:nvPr/>
          </p:nvCxnSpPr>
          <p:spPr>
            <a:xfrm flipH="1" flipV="1">
              <a:off x="2442840" y="3172018"/>
              <a:ext cx="448268" cy="27877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AE223E-FA31-4606-9A42-4C370DA8885F}"/>
              </a:ext>
            </a:extLst>
          </p:cNvPr>
          <p:cNvGrpSpPr/>
          <p:nvPr/>
        </p:nvGrpSpPr>
        <p:grpSpPr>
          <a:xfrm>
            <a:off x="2887728" y="3311405"/>
            <a:ext cx="1989222" cy="1017804"/>
            <a:chOff x="2575377" y="2687572"/>
            <a:chExt cx="1989222" cy="10178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713A10-CF82-4732-8CF9-6526CBD5DECE}"/>
                </a:ext>
              </a:extLst>
            </p:cNvPr>
            <p:cNvSpPr txBox="1"/>
            <p:nvPr/>
          </p:nvSpPr>
          <p:spPr>
            <a:xfrm>
              <a:off x="2857964" y="3366822"/>
              <a:ext cx="1706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B.A.C.D = m15</a:t>
              </a:r>
              <a:endParaRPr lang="en-SG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9B6F40-20F1-45D2-AECE-E5ED9C4CB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5377" y="2687572"/>
              <a:ext cx="373990" cy="70141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9090553" y="1030855"/>
            <a:ext cx="339365" cy="13003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090553" y="3575447"/>
            <a:ext cx="339365" cy="13003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3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56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3136573" y="2553094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 err="1"/>
                <a:t>F</a:t>
              </a:r>
              <a:r>
                <a:rPr lang="en-GB" b="0" baseline="-25000" dirty="0" err="1"/>
                <a:t>1</a:t>
              </a:r>
              <a:r>
                <a:rPr lang="en-GB" b="0" dirty="0"/>
                <a:t> = </a:t>
              </a:r>
              <a:r>
                <a:rPr lang="en-GB" b="0" dirty="0" err="1"/>
                <a:t>X'</a:t>
              </a:r>
              <a:r>
                <a:rPr lang="en-GB" b="0" dirty="0" err="1">
                  <a:sym typeface="Symbol" pitchFamily="18" charset="2"/>
                </a:rPr>
                <a:t></a:t>
              </a:r>
              <a:r>
                <a:rPr lang="en-GB" b="0" dirty="0" err="1"/>
                <a:t>Y</a:t>
              </a:r>
              <a:endParaRPr lang="en-GB" b="0" dirty="0"/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660" y="3192948"/>
            <a:ext cx="3304095" cy="13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000" dirty="0"/>
              <a:t>Each output is a </a:t>
            </a:r>
            <a:r>
              <a:rPr lang="en-US" sz="2000" dirty="0" err="1">
                <a:solidFill>
                  <a:srgbClr val="0000FF"/>
                </a:solidFill>
              </a:rPr>
              <a:t>minterm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800000"/>
                </a:solidFill>
              </a:rPr>
              <a:t>X'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800000"/>
                </a:solidFill>
              </a:rPr>
              <a:t>X'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800000"/>
                </a:solidFill>
              </a:rPr>
              <a:t>X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000" dirty="0">
                <a:sym typeface="Symbol" pitchFamily="18" charset="2"/>
              </a:rPr>
              <a:t> or </a:t>
            </a:r>
            <a:r>
              <a:rPr lang="en-US" sz="2000" dirty="0">
                <a:solidFill>
                  <a:srgbClr val="800000"/>
                </a:solidFill>
              </a:rPr>
              <a:t>X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000" dirty="0">
                <a:sym typeface="Symbol" pitchFamily="18" charset="2"/>
              </a:rPr>
              <a:t>) of a 2-variable function.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0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624661" y="2460397"/>
            <a:ext cx="636113" cy="25310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7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85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6AA-BB85-90CF-029A-06B103D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7473"/>
            <a:ext cx="8229600" cy="7051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 </a:t>
            </a:r>
            <a:r>
              <a:rPr lang="en-US" sz="3600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24A14-2586-867B-DF4B-25320807C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926" y="1031573"/>
            <a:ext cx="8463436" cy="51246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65402" y="4667693"/>
            <a:ext cx="1209964" cy="2806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703753-1769-43ED-9322-4187E66C2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96326"/>
              </p:ext>
            </p:extLst>
          </p:nvPr>
        </p:nvGraphicFramePr>
        <p:xfrm>
          <a:off x="6457832" y="2157962"/>
          <a:ext cx="2468928" cy="36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32">
                  <a:extLst>
                    <a:ext uri="{9D8B030D-6E8A-4147-A177-3AD203B41FA5}">
                      <a16:colId xmlns:a16="http://schemas.microsoft.com/office/drawing/2014/main" val="657698989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2147523968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2336857591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1816459018"/>
                    </a:ext>
                  </a:extLst>
                </a:gridCol>
              </a:tblGrid>
              <a:tr h="388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02067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64386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14180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9119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32957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3789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3193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9582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26264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317190-0DF7-4DAD-BE79-D15D4985C39A}"/>
              </a:ext>
            </a:extLst>
          </p:cNvPr>
          <p:cNvSpPr/>
          <p:nvPr/>
        </p:nvSpPr>
        <p:spPr>
          <a:xfrm>
            <a:off x="7217142" y="2561893"/>
            <a:ext cx="950308" cy="3332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A7100-B91C-4D3B-BFAD-01498E1125CD}"/>
              </a:ext>
            </a:extLst>
          </p:cNvPr>
          <p:cNvSpPr txBox="1"/>
          <p:nvPr/>
        </p:nvSpPr>
        <p:spPr>
          <a:xfrm>
            <a:off x="5041392" y="21945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BC = 00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42A91-E629-4C3B-82E6-35B328B26DCB}"/>
              </a:ext>
            </a:extLst>
          </p:cNvPr>
          <p:cNvSpPr txBox="1"/>
          <p:nvPr/>
        </p:nvSpPr>
        <p:spPr>
          <a:xfrm>
            <a:off x="5041392" y="25638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BC = 01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EC121-D069-44CF-986C-4DEFB145FEA2}"/>
              </a:ext>
            </a:extLst>
          </p:cNvPr>
          <p:cNvSpPr txBox="1"/>
          <p:nvPr/>
        </p:nvSpPr>
        <p:spPr>
          <a:xfrm>
            <a:off x="5041392" y="29332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BC = 10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CC5E5B-8330-4447-AC07-297C94BCDFEE}"/>
              </a:ext>
            </a:extLst>
          </p:cNvPr>
          <p:cNvSpPr txBox="1"/>
          <p:nvPr/>
        </p:nvSpPr>
        <p:spPr>
          <a:xfrm>
            <a:off x="5041392" y="33025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BC = 11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ED9B4E-EE0B-4B27-9359-93D97146D6FB}"/>
              </a:ext>
            </a:extLst>
          </p:cNvPr>
          <p:cNvSpPr/>
          <p:nvPr/>
        </p:nvSpPr>
        <p:spPr>
          <a:xfrm>
            <a:off x="7217142" y="4170028"/>
            <a:ext cx="950308" cy="3332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430E7-263A-410F-87F6-1F34EECB73DA}"/>
              </a:ext>
            </a:extLst>
          </p:cNvPr>
          <p:cNvSpPr txBox="1"/>
          <p:nvPr/>
        </p:nvSpPr>
        <p:spPr>
          <a:xfrm>
            <a:off x="8294803" y="252995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FB496F-975C-497D-BC74-B9E00066AD45}"/>
              </a:ext>
            </a:extLst>
          </p:cNvPr>
          <p:cNvSpPr txBox="1"/>
          <p:nvPr/>
        </p:nvSpPr>
        <p:spPr>
          <a:xfrm>
            <a:off x="8294803" y="4170027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DE2607E-D877-4E0E-9244-6E461D7B2844}"/>
              </a:ext>
            </a:extLst>
          </p:cNvPr>
          <p:cNvSpPr/>
          <p:nvPr/>
        </p:nvSpPr>
        <p:spPr>
          <a:xfrm>
            <a:off x="7219285" y="2965823"/>
            <a:ext cx="950308" cy="33328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3B4AFE-F9D6-484B-8809-0E7EF920CCC0}"/>
              </a:ext>
            </a:extLst>
          </p:cNvPr>
          <p:cNvSpPr/>
          <p:nvPr/>
        </p:nvSpPr>
        <p:spPr>
          <a:xfrm>
            <a:off x="7219285" y="4573958"/>
            <a:ext cx="950308" cy="33328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AE2D8F-11CB-4C44-BE39-843050488268}"/>
              </a:ext>
            </a:extLst>
          </p:cNvPr>
          <p:cNvSpPr txBox="1"/>
          <p:nvPr/>
        </p:nvSpPr>
        <p:spPr>
          <a:xfrm>
            <a:off x="8294803" y="2947797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0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8F1B71-52EE-4A36-AF81-1A9C4A380789}"/>
              </a:ext>
            </a:extLst>
          </p:cNvPr>
          <p:cNvSpPr txBox="1"/>
          <p:nvPr/>
        </p:nvSpPr>
        <p:spPr>
          <a:xfrm>
            <a:off x="8294803" y="4578995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1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54A61E-A511-44D3-AB5A-27ACA03BF659}"/>
              </a:ext>
            </a:extLst>
          </p:cNvPr>
          <p:cNvSpPr/>
          <p:nvPr/>
        </p:nvSpPr>
        <p:spPr>
          <a:xfrm>
            <a:off x="7220342" y="3365641"/>
            <a:ext cx="950308" cy="333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595FD8-EA0D-41DF-9D61-CCBB455C53CA}"/>
              </a:ext>
            </a:extLst>
          </p:cNvPr>
          <p:cNvSpPr/>
          <p:nvPr/>
        </p:nvSpPr>
        <p:spPr>
          <a:xfrm>
            <a:off x="7220342" y="4977887"/>
            <a:ext cx="950308" cy="333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CC417D-08E0-413A-A2E9-2C5A95126A7B}"/>
              </a:ext>
            </a:extLst>
          </p:cNvPr>
          <p:cNvSpPr txBox="1"/>
          <p:nvPr/>
        </p:nvSpPr>
        <p:spPr>
          <a:xfrm>
            <a:off x="8294803" y="3365640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992B28-1B23-490A-8E25-A4B4CB9DC467}"/>
              </a:ext>
            </a:extLst>
          </p:cNvPr>
          <p:cNvSpPr txBox="1"/>
          <p:nvPr/>
        </p:nvSpPr>
        <p:spPr>
          <a:xfrm>
            <a:off x="8294803" y="4959862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C0ED25C-E356-4E4F-9DE8-602BC16DA552}"/>
              </a:ext>
            </a:extLst>
          </p:cNvPr>
          <p:cNvSpPr/>
          <p:nvPr/>
        </p:nvSpPr>
        <p:spPr>
          <a:xfrm>
            <a:off x="7226257" y="3765459"/>
            <a:ext cx="950308" cy="3332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1C218C7-AF52-4C42-BA8A-7846467083E9}"/>
              </a:ext>
            </a:extLst>
          </p:cNvPr>
          <p:cNvSpPr/>
          <p:nvPr/>
        </p:nvSpPr>
        <p:spPr>
          <a:xfrm>
            <a:off x="7226257" y="5377705"/>
            <a:ext cx="950308" cy="3332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215A8F-DC63-4A37-9186-8E4215360F6B}"/>
              </a:ext>
            </a:extLst>
          </p:cNvPr>
          <p:cNvSpPr txBox="1"/>
          <p:nvPr/>
        </p:nvSpPr>
        <p:spPr>
          <a:xfrm>
            <a:off x="8294803" y="372940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17B6CB-9797-4F22-BF66-633B979F0D5D}"/>
              </a:ext>
            </a:extLst>
          </p:cNvPr>
          <p:cNvSpPr txBox="1"/>
          <p:nvPr/>
        </p:nvSpPr>
        <p:spPr>
          <a:xfrm>
            <a:off x="8294803" y="535967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2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3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553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  <p:bldP spid="26" grpId="0"/>
      <p:bldP spid="33" grpId="0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trike="sngStrike" dirty="0"/>
              <a:t>Next </a:t>
            </a:r>
            <a:r>
              <a:rPr lang="en-US" strike="sngStrike" dirty="0" smtClean="0"/>
              <a:t>Week </a:t>
            </a:r>
            <a:r>
              <a:rPr lang="en-US" dirty="0" smtClean="0"/>
              <a:t>This THURSDAY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505198"/>
            <a:ext cx="8512628" cy="26882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Sequential Circuits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Online recitation on 27 March 2025, Thursday, </a:t>
            </a:r>
            <a:r>
              <a:rPr lang="en-US" sz="2600" dirty="0" err="1" smtClean="0">
                <a:solidFill>
                  <a:schemeClr val="tx1"/>
                </a:solidFill>
              </a:rPr>
              <a:t>4pm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631825" indent="-3492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Zoom link on Canvas &gt; Zoom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Past years’ exam questions:</a:t>
            </a:r>
          </a:p>
          <a:p>
            <a:pPr marL="627063" indent="-34131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AY2015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/16 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Sem1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Q7</a:t>
            </a:r>
            <a:endParaRPr lang="en-US" sz="20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627063" indent="-34131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AY2020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/21 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Q12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2ACC2A-A8EE-4FD9-87C4-B29D800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E588DE73-CC8B-445E-92DB-6ACDEC90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EF2440-ABAE-48BF-B045-4A51551B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04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6001858" y="162691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 err="1"/>
                <a:t>F</a:t>
              </a:r>
              <a:r>
                <a:rPr lang="en-GB" b="0" baseline="-25000" dirty="0" err="1"/>
                <a:t>3</a:t>
              </a:r>
              <a:r>
                <a:rPr lang="en-GB" b="0" dirty="0"/>
                <a:t> = 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 err="1"/>
                <a:t>y</a:t>
              </a:r>
              <a:r>
                <a:rPr lang="en-GB" b="0" dirty="0" err="1">
                  <a:sym typeface="Symbol" pitchFamily="18" charset="2"/>
                </a:rPr>
                <a:t></a:t>
              </a:r>
              <a:r>
                <a:rPr lang="en-GB" b="0" dirty="0" err="1"/>
                <a:t>z</a:t>
              </a:r>
              <a:endParaRPr lang="en-GB" b="0" dirty="0"/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35711"/>
              </p:ext>
            </p:extLst>
          </p:nvPr>
        </p:nvGraphicFramePr>
        <p:xfrm>
          <a:off x="1918048" y="1905319"/>
          <a:ext cx="389508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99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  <p:sp>
        <p:nvSpPr>
          <p:cNvPr id="158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08" y="5374998"/>
            <a:ext cx="2604356" cy="9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b="0" dirty="0"/>
              <a:t>Each output is a </a:t>
            </a:r>
            <a:r>
              <a:rPr lang="en-US" b="0" dirty="0" err="1">
                <a:solidFill>
                  <a:srgbClr val="0000FF"/>
                </a:solidFill>
              </a:rPr>
              <a:t>minterm</a:t>
            </a:r>
            <a:r>
              <a:rPr lang="en-US" b="0" dirty="0"/>
              <a:t> </a:t>
            </a:r>
            <a:r>
              <a:rPr lang="en-US" b="0" dirty="0">
                <a:sym typeface="Symbol" pitchFamily="18" charset="2"/>
              </a:rPr>
              <a:t>of a 3-variable function.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018108" y="1626910"/>
            <a:ext cx="685800" cy="35956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6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465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1981199" y="1491916"/>
            <a:ext cx="8887905" cy="414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</a:t>
            </a:r>
            <a:r>
              <a:rPr lang="en-SG" dirty="0" smtClean="0"/>
              <a:t>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579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27673</TotalTime>
  <Words>6756</Words>
  <Application>Microsoft Office PowerPoint</Application>
  <PresentationFormat>Widescreen</PresentationFormat>
  <Paragraphs>3228</Paragraphs>
  <Slides>72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SimSun</vt:lpstr>
      <vt:lpstr>ZapfDingbats</vt:lpstr>
      <vt:lpstr>Arial</vt:lpstr>
      <vt:lpstr>Calibri</vt:lpstr>
      <vt:lpstr>Cambria</vt:lpstr>
      <vt:lpstr>Symbol</vt:lpstr>
      <vt:lpstr>Times New Roman</vt:lpstr>
      <vt:lpstr>Wingdings</vt:lpstr>
      <vt:lpstr>Wingdings 2</vt:lpstr>
      <vt:lpstr>Wingdings 3</vt:lpstr>
      <vt:lpstr>Clarity</vt:lpstr>
      <vt:lpstr>Document</vt:lpstr>
      <vt:lpstr>http://www.comp.nus.edu.sg/~cs2100/</vt:lpstr>
      <vt:lpstr>Contents</vt:lpstr>
      <vt:lpstr>summary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PowerPoint Presentation</vt:lpstr>
      <vt:lpstr>Negated outputs (active low outputs) decoders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summary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PowerPoint Presentation</vt:lpstr>
      <vt:lpstr>summary</vt:lpstr>
      <vt:lpstr>PowerPoint Presentation</vt:lpstr>
      <vt:lpstr>Multiplexers and Demultiplexers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QnA Queries  (Past Semester’s)</vt:lpstr>
      <vt:lpstr>PowerPoint Presentation</vt:lpstr>
      <vt:lpstr>PowerPoint Presentation</vt:lpstr>
      <vt:lpstr>PowerPoint Presentation</vt:lpstr>
      <vt:lpstr>PowerPoint Presentation</vt:lpstr>
      <vt:lpstr>Past YEARs’ QUESTIONS</vt:lpstr>
      <vt:lpstr>PowerPoint Presentation</vt:lpstr>
      <vt:lpstr>AY2016/17 Sem2 Q2(a)</vt:lpstr>
      <vt:lpstr>AY2016/17 Sem2 Q2(b)</vt:lpstr>
      <vt:lpstr>AY2017/18 Sem2 Q3(a)</vt:lpstr>
      <vt:lpstr>AY2017/18 Sem2 Q3(b)</vt:lpstr>
      <vt:lpstr>AY2017/18 Sem2 Q3(c)</vt:lpstr>
      <vt:lpstr>AY2018/19 Sem2 Q5(c)</vt:lpstr>
      <vt:lpstr>AY2019/20 Sem2 Q5(a)</vt:lpstr>
      <vt:lpstr>AY2019/20 Sem2 Q5(b)</vt:lpstr>
      <vt:lpstr>quiz</vt:lpstr>
      <vt:lpstr>Question 1</vt:lpstr>
      <vt:lpstr>Question 2</vt:lpstr>
      <vt:lpstr>Next Week This THURSDAY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1783</cp:revision>
  <cp:lastPrinted>2025-03-23T23:56:16Z</cp:lastPrinted>
  <dcterms:created xsi:type="dcterms:W3CDTF">1998-09-05T15:03:32Z</dcterms:created>
  <dcterms:modified xsi:type="dcterms:W3CDTF">2025-03-24T03:36:09Z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