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7"/>
  </p:notesMasterIdLst>
  <p:handoutMasterIdLst>
    <p:handoutMasterId r:id="rId18"/>
  </p:handoutMasterIdLst>
  <p:sldIdLst>
    <p:sldId id="256" r:id="rId2"/>
    <p:sldId id="578" r:id="rId3"/>
    <p:sldId id="468" r:id="rId4"/>
    <p:sldId id="525" r:id="rId5"/>
    <p:sldId id="557" r:id="rId6"/>
    <p:sldId id="558" r:id="rId7"/>
    <p:sldId id="559" r:id="rId8"/>
    <p:sldId id="560" r:id="rId9"/>
    <p:sldId id="561" r:id="rId10"/>
    <p:sldId id="563" r:id="rId11"/>
    <p:sldId id="565" r:id="rId12"/>
    <p:sldId id="572" r:id="rId13"/>
    <p:sldId id="567" r:id="rId14"/>
    <p:sldId id="575" r:id="rId15"/>
    <p:sldId id="308" r:id="rId16"/>
  </p:sldIdLst>
  <p:sldSz cx="12192000" cy="6858000"/>
  <p:notesSz cx="6858000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6600"/>
    <a:srgbClr val="0000FF"/>
    <a:srgbClr val="FFCCFF"/>
    <a:srgbClr val="CCFFFF"/>
    <a:srgbClr val="E2FFC5"/>
    <a:srgbClr val="A50021"/>
    <a:srgbClr val="CCFF99"/>
    <a:srgbClr val="E5E5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636" autoAdjust="0"/>
  </p:normalViewPr>
  <p:slideViewPr>
    <p:cSldViewPr snapToGrid="0">
      <p:cViewPr varScale="1">
        <p:scale>
          <a:sx n="58" d="100"/>
          <a:sy n="58" d="100"/>
        </p:scale>
        <p:origin x="108" y="7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3420" y="78"/>
      </p:cViewPr>
      <p:guideLst>
        <p:guide orient="horz" pos="3111"/>
        <p:guide pos="216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275" y="1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275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817" y="4687660"/>
            <a:ext cx="5026369" cy="44445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275" y="9378477"/>
            <a:ext cx="2972725" cy="4941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885276" y="1"/>
            <a:ext cx="2971092" cy="494186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1/12/2026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3870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801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9073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134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15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60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73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427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228600" indent="-228600" eaLnBrk="1" hangingPunct="1">
              <a:buFont typeface="+mj-lt"/>
              <a:buAutoNum type="arabicPeriod"/>
            </a:pP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An </a:t>
            </a:r>
            <a:r>
              <a:rPr lang="en-SG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imperative language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uses a sequence of statements to determine how to reach a certain goal. These statements are said to change the state of the program as each one is executed in turn.</a:t>
            </a:r>
          </a:p>
          <a:p>
            <a:pPr marL="228600" indent="-228600" eaLnBrk="1" hangingPunct="1">
              <a:buFont typeface="+mj-lt"/>
              <a:buAutoNum type="arabicPeriod"/>
            </a:pP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A </a:t>
            </a:r>
            <a:r>
              <a:rPr lang="en-SG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procedural language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is a type of computer programming </a:t>
            </a:r>
            <a:r>
              <a:rPr lang="en-SG" sz="1200" b="1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language</a:t>
            </a:r>
            <a:r>
              <a:rPr lang="en-SG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Arial" charset="0"/>
              </a:rPr>
              <a:t> that specifies a series of well-structured steps and procedures within its programming context to compose a program. It contains a systematic order of statements, functions and commands to complete a computational task or program.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9604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320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725" cy="494186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9700" y="739775"/>
            <a:ext cx="6581775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920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71277" y="18288"/>
            <a:ext cx="911123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US"/>
              <a:t>Lecture #1: Introduction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1947" y="18288"/>
            <a:ext cx="950452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mp.nus.edu.sg/~cs2100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etsify.com/space/6951ea2dd27e3dae4bbc0c4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4438996" y="2800578"/>
            <a:ext cx="3374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C00000"/>
                </a:solidFill>
                <a:latin typeface="Calibri" panose="020F0502020204030204" pitchFamily="34" charset="0"/>
              </a:rPr>
              <a:t>Recitation 0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2582333" y="3462867"/>
            <a:ext cx="71289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Calibri" panose="020F0502020204030204" pitchFamily="34" charset="0"/>
              </a:rPr>
              <a:t>Introduction</a:t>
            </a:r>
          </a:p>
          <a:p>
            <a:pPr algn="ctr"/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</a:rPr>
              <a:t>From High-Level Languages to Computer </a:t>
            </a: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</a:rPr>
              <a:t>Organisation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SG" sz="2400" dirty="0">
                <a:solidFill>
                  <a:srgbClr val="C00000"/>
                </a:solidFill>
                <a:latin typeface="Calibri" panose="020F0502020204030204" pitchFamily="34" charset="0"/>
              </a:rPr>
              <a:t>(</a:t>
            </a:r>
            <a:r>
              <a:rPr lang="en-SG" sz="2400" dirty="0" err="1">
                <a:solidFill>
                  <a:srgbClr val="C00000"/>
                </a:solidFill>
                <a:latin typeface="Calibri" panose="020F0502020204030204" pitchFamily="34" charset="0"/>
              </a:rPr>
              <a:t>AY2025</a:t>
            </a:r>
            <a:r>
              <a:rPr lang="en-SG" sz="2400" dirty="0">
                <a:solidFill>
                  <a:srgbClr val="C00000"/>
                </a:solidFill>
                <a:latin typeface="Calibri" panose="020F0502020204030204" pitchFamily="34" charset="0"/>
              </a:rPr>
              <a:t>/26 Semester 2)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958" y="491740"/>
            <a:ext cx="5648858" cy="928216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2F4B04E2-3E98-6007-1397-D00707306C3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37667" y="564501"/>
            <a:ext cx="4374289" cy="380045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4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Abstraction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E2783A-A552-4767-BB63-8266A47565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7069" t="15927" r="3908" b="7138"/>
          <a:stretch/>
        </p:blipFill>
        <p:spPr>
          <a:xfrm>
            <a:off x="6285069" y="873047"/>
            <a:ext cx="3730801" cy="551653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EA7DFA4-51E7-4BF6-AE54-6CDA92E0FAD7}"/>
              </a:ext>
            </a:extLst>
          </p:cNvPr>
          <p:cNvSpPr txBox="1"/>
          <p:nvPr/>
        </p:nvSpPr>
        <p:spPr>
          <a:xfrm>
            <a:off x="1981200" y="1398082"/>
            <a:ext cx="4097390" cy="17235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sz="2400" dirty="0"/>
              <a:t>High-level language</a:t>
            </a:r>
          </a:p>
          <a:p>
            <a:pPr marL="623888" lvl="1" indent="-260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dirty="0"/>
              <a:t>Level of abstraction closer to problem domain</a:t>
            </a:r>
          </a:p>
          <a:p>
            <a:pPr marL="623888" lvl="1" indent="-260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dirty="0"/>
              <a:t>Provides productivity and portability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F73A10E-B1C4-45B9-B6A4-B1D06E0ACB6D}"/>
              </a:ext>
            </a:extLst>
          </p:cNvPr>
          <p:cNvSpPr txBox="1"/>
          <p:nvPr/>
        </p:nvSpPr>
        <p:spPr>
          <a:xfrm>
            <a:off x="1981200" y="3285553"/>
            <a:ext cx="4097390" cy="109260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sz="2400" dirty="0"/>
              <a:t>Assembly language</a:t>
            </a:r>
          </a:p>
          <a:p>
            <a:pPr marL="623888" lvl="1" indent="-260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dirty="0"/>
              <a:t>Textual and symbolic representation of instructions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3D5512E-2C66-4F97-852E-7103944CC05D}"/>
              </a:ext>
            </a:extLst>
          </p:cNvPr>
          <p:cNvSpPr txBox="1"/>
          <p:nvPr/>
        </p:nvSpPr>
        <p:spPr>
          <a:xfrm>
            <a:off x="1981200" y="4689560"/>
            <a:ext cx="4097390" cy="1461939"/>
          </a:xfrm>
          <a:prstGeom prst="rect">
            <a:avLst/>
          </a:prstGeom>
          <a:solidFill>
            <a:srgbClr val="E2FFC5"/>
          </a:solidFill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sz="2400" dirty="0"/>
              <a:t>Machine code (object code or binary)</a:t>
            </a:r>
          </a:p>
          <a:p>
            <a:pPr marL="623888" lvl="1" indent="-2603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dirty="0"/>
              <a:t>Binary bits of instructions and data</a:t>
            </a:r>
          </a:p>
        </p:txBody>
      </p:sp>
    </p:spTree>
    <p:extLst>
      <p:ext uri="{BB962C8B-B14F-4D97-AF65-F5344CB8AC3E}">
        <p14:creationId xmlns:p14="http://schemas.microsoft.com/office/powerpoint/2010/main" val="3021502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3. Abstraction Layers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1BF04D-D66C-4F73-895E-3DB7F32E5527}"/>
              </a:ext>
            </a:extLst>
          </p:cNvPr>
          <p:cNvSpPr txBox="1"/>
          <p:nvPr/>
        </p:nvSpPr>
        <p:spPr>
          <a:xfrm>
            <a:off x="7772244" y="840990"/>
            <a:ext cx="3005789" cy="83099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Hardware/Software Stack in Computer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4606413" y="1887795"/>
            <a:ext cx="3701446" cy="501445"/>
            <a:chOff x="3082413" y="1887794"/>
            <a:chExt cx="3701446" cy="501445"/>
          </a:xfrm>
        </p:grpSpPr>
        <p:sp>
          <p:nvSpPr>
            <p:cNvPr id="2" name="Rectangle 1"/>
            <p:cNvSpPr/>
            <p:nvPr/>
          </p:nvSpPr>
          <p:spPr>
            <a:xfrm>
              <a:off x="3082413" y="1887794"/>
              <a:ext cx="3701446" cy="50144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3605981" y="1941783"/>
              <a:ext cx="280956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Application software</a:t>
              </a:r>
              <a:endParaRPr lang="en-US" sz="2000" dirty="0"/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220066" y="2389239"/>
            <a:ext cx="6081862" cy="921448"/>
            <a:chOff x="1696066" y="2389239"/>
            <a:chExt cx="6081862" cy="921448"/>
          </a:xfrm>
        </p:grpSpPr>
        <p:sp>
          <p:nvSpPr>
            <p:cNvPr id="13" name="Rectangle 12"/>
            <p:cNvSpPr/>
            <p:nvPr/>
          </p:nvSpPr>
          <p:spPr>
            <a:xfrm>
              <a:off x="1696066" y="2389239"/>
              <a:ext cx="6081862" cy="92144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139513" y="2463118"/>
              <a:ext cx="25429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Operating System</a:t>
              </a:r>
              <a:endParaRPr lang="en-US" sz="20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495122" y="2070543"/>
            <a:ext cx="1528915" cy="1238220"/>
            <a:chOff x="1553498" y="3544319"/>
            <a:chExt cx="1528915" cy="1238220"/>
          </a:xfrm>
        </p:grpSpPr>
        <p:grpSp>
          <p:nvGrpSpPr>
            <p:cNvPr id="5" name="Group 4"/>
            <p:cNvGrpSpPr/>
            <p:nvPr/>
          </p:nvGrpSpPr>
          <p:grpSpPr>
            <a:xfrm>
              <a:off x="1553498" y="3544319"/>
              <a:ext cx="1528915" cy="412741"/>
              <a:chOff x="1553498" y="3544319"/>
              <a:chExt cx="1528915" cy="400111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553498" y="3544320"/>
                <a:ext cx="1528915" cy="4001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593440" y="3544319"/>
                <a:ext cx="1449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/>
                  <a:t>Compiler</a:t>
                </a:r>
                <a:endParaRPr lang="en-US" sz="2000" dirty="0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553498" y="3957059"/>
              <a:ext cx="1528915" cy="412741"/>
              <a:chOff x="1553498" y="3544319"/>
              <a:chExt cx="1528915" cy="400111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1553498" y="3544320"/>
                <a:ext cx="1528915" cy="4001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593440" y="3544319"/>
                <a:ext cx="1449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/>
                  <a:t>Assembler</a:t>
                </a:r>
                <a:endParaRPr lang="en-US" sz="2000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553498" y="4369798"/>
              <a:ext cx="1528915" cy="412741"/>
              <a:chOff x="1553498" y="3544319"/>
              <a:chExt cx="1528915" cy="400111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553498" y="3544320"/>
                <a:ext cx="1528915" cy="40011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593440" y="3544319"/>
                <a:ext cx="144902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2000" dirty="0"/>
                  <a:t>Linker</a:t>
                </a:r>
                <a:endParaRPr lang="en-US" sz="2000" dirty="0"/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5024037" y="2896023"/>
            <a:ext cx="991836" cy="412741"/>
            <a:chOff x="1553499" y="3544319"/>
            <a:chExt cx="1056545" cy="400111"/>
          </a:xfrm>
        </p:grpSpPr>
        <p:sp>
          <p:nvSpPr>
            <p:cNvPr id="35" name="Rectangle 34"/>
            <p:cNvSpPr/>
            <p:nvPr/>
          </p:nvSpPr>
          <p:spPr>
            <a:xfrm>
              <a:off x="1553499" y="3544320"/>
              <a:ext cx="1056545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93441" y="3544319"/>
              <a:ext cx="1016602" cy="358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Loader</a:t>
              </a:r>
              <a:endParaRPr lang="en-US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015874" y="2896023"/>
            <a:ext cx="1294787" cy="412741"/>
            <a:chOff x="1553498" y="3544319"/>
            <a:chExt cx="1294787" cy="400111"/>
          </a:xfrm>
        </p:grpSpPr>
        <p:sp>
          <p:nvSpPr>
            <p:cNvPr id="38" name="Rectangle 37"/>
            <p:cNvSpPr/>
            <p:nvPr/>
          </p:nvSpPr>
          <p:spPr>
            <a:xfrm>
              <a:off x="1553498" y="3544320"/>
              <a:ext cx="1294787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593440" y="3544319"/>
              <a:ext cx="1254845" cy="358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Scheduler</a:t>
              </a:r>
              <a:endParaRPr lang="en-US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310662" y="2896023"/>
            <a:ext cx="1791593" cy="412740"/>
            <a:chOff x="1782430" y="3544320"/>
            <a:chExt cx="1779105" cy="400110"/>
          </a:xfrm>
        </p:grpSpPr>
        <p:sp>
          <p:nvSpPr>
            <p:cNvPr id="41" name="Rectangle 40"/>
            <p:cNvSpPr/>
            <p:nvPr/>
          </p:nvSpPr>
          <p:spPr>
            <a:xfrm>
              <a:off x="1782430" y="3544320"/>
              <a:ext cx="1779105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82431" y="3560291"/>
              <a:ext cx="1779104" cy="3580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Device Drivers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220066" y="3772139"/>
            <a:ext cx="2035675" cy="416585"/>
            <a:chOff x="1782429" y="3544320"/>
            <a:chExt cx="2021486" cy="403837"/>
          </a:xfrm>
        </p:grpSpPr>
        <p:sp>
          <p:nvSpPr>
            <p:cNvPr id="45" name="Rectangle 44"/>
            <p:cNvSpPr/>
            <p:nvPr/>
          </p:nvSpPr>
          <p:spPr>
            <a:xfrm>
              <a:off x="1782429" y="3544320"/>
              <a:ext cx="2021486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877427" y="3560291"/>
              <a:ext cx="1801605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Processor</a:t>
              </a:r>
              <a:endParaRPr lang="en-US" sz="2000" dirty="0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255741" y="3772139"/>
            <a:ext cx="2035675" cy="416585"/>
            <a:chOff x="1782429" y="3544320"/>
            <a:chExt cx="2021486" cy="403837"/>
          </a:xfrm>
        </p:grpSpPr>
        <p:sp>
          <p:nvSpPr>
            <p:cNvPr id="63" name="Rectangle 62"/>
            <p:cNvSpPr/>
            <p:nvPr/>
          </p:nvSpPr>
          <p:spPr>
            <a:xfrm>
              <a:off x="1782429" y="3544320"/>
              <a:ext cx="2021486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877427" y="3560291"/>
              <a:ext cx="1801605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Memory</a:t>
              </a:r>
              <a:endParaRPr lang="en-US" sz="20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7291416" y="3772139"/>
            <a:ext cx="2035675" cy="416585"/>
            <a:chOff x="1782429" y="3544320"/>
            <a:chExt cx="2021486" cy="403837"/>
          </a:xfrm>
        </p:grpSpPr>
        <p:sp>
          <p:nvSpPr>
            <p:cNvPr id="66" name="Rectangle 65"/>
            <p:cNvSpPr/>
            <p:nvPr/>
          </p:nvSpPr>
          <p:spPr>
            <a:xfrm>
              <a:off x="1782429" y="3544320"/>
              <a:ext cx="2021486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877427" y="3560291"/>
              <a:ext cx="1801605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I/O System</a:t>
              </a:r>
              <a:endParaRPr lang="en-US" sz="2000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220064" y="4179108"/>
            <a:ext cx="6107026" cy="416585"/>
            <a:chOff x="1782429" y="3544320"/>
            <a:chExt cx="6064459" cy="403837"/>
          </a:xfrm>
        </p:grpSpPr>
        <p:sp>
          <p:nvSpPr>
            <p:cNvPr id="69" name="Rectangle 68"/>
            <p:cNvSpPr/>
            <p:nvPr/>
          </p:nvSpPr>
          <p:spPr>
            <a:xfrm>
              <a:off x="1782429" y="3544320"/>
              <a:ext cx="6064459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877427" y="3560291"/>
              <a:ext cx="5814163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 err="1"/>
                <a:t>Datapath</a:t>
              </a:r>
              <a:r>
                <a:rPr lang="en-SG" sz="2000" dirty="0"/>
                <a:t> &amp; Control Design</a:t>
              </a:r>
              <a:endParaRPr lang="en-US" sz="20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20064" y="4582232"/>
            <a:ext cx="6107026" cy="416585"/>
            <a:chOff x="1782429" y="3544320"/>
            <a:chExt cx="6064459" cy="403837"/>
          </a:xfrm>
        </p:grpSpPr>
        <p:sp>
          <p:nvSpPr>
            <p:cNvPr id="72" name="Rectangle 71"/>
            <p:cNvSpPr/>
            <p:nvPr/>
          </p:nvSpPr>
          <p:spPr>
            <a:xfrm>
              <a:off x="1782429" y="3544320"/>
              <a:ext cx="6064459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877427" y="3560291"/>
              <a:ext cx="5814163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Digital Logic Design</a:t>
              </a:r>
              <a:endParaRPr lang="en-US" sz="2000" dirty="0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220064" y="4993548"/>
            <a:ext cx="6107026" cy="416585"/>
            <a:chOff x="1782429" y="3544320"/>
            <a:chExt cx="6064459" cy="403837"/>
          </a:xfrm>
        </p:grpSpPr>
        <p:sp>
          <p:nvSpPr>
            <p:cNvPr id="75" name="Rectangle 74"/>
            <p:cNvSpPr/>
            <p:nvPr/>
          </p:nvSpPr>
          <p:spPr>
            <a:xfrm>
              <a:off x="1782429" y="3544320"/>
              <a:ext cx="6064459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877427" y="3560291"/>
              <a:ext cx="5814163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Circuit Design</a:t>
              </a:r>
              <a:endParaRPr lang="en-US" sz="2000" dirty="0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220064" y="5406288"/>
            <a:ext cx="6107026" cy="416585"/>
            <a:chOff x="1782429" y="3544320"/>
            <a:chExt cx="6064459" cy="403837"/>
          </a:xfrm>
        </p:grpSpPr>
        <p:sp>
          <p:nvSpPr>
            <p:cNvPr id="78" name="Rectangle 77"/>
            <p:cNvSpPr/>
            <p:nvPr/>
          </p:nvSpPr>
          <p:spPr>
            <a:xfrm>
              <a:off x="1782429" y="3544320"/>
              <a:ext cx="6064459" cy="40011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877427" y="3560291"/>
              <a:ext cx="5814163" cy="3878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Transistors</a:t>
              </a:r>
              <a:endParaRPr lang="en-US" sz="2000" dirty="0"/>
            </a:p>
          </p:txBody>
        </p:sp>
      </p:grpSp>
      <p:sp>
        <p:nvSpPr>
          <p:cNvPr id="7" name="TextBox 6"/>
          <p:cNvSpPr txBox="1"/>
          <p:nvPr/>
        </p:nvSpPr>
        <p:spPr>
          <a:xfrm rot="16200000">
            <a:off x="2030945" y="2411826"/>
            <a:ext cx="1384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000" dirty="0">
                <a:solidFill>
                  <a:srgbClr val="C00000"/>
                </a:solidFill>
              </a:rPr>
              <a:t>Software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 rot="16200000">
            <a:off x="2030944" y="4537867"/>
            <a:ext cx="1384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000" dirty="0">
                <a:solidFill>
                  <a:srgbClr val="C00000"/>
                </a:solidFill>
              </a:rPr>
              <a:t>Hardware</a:t>
            </a:r>
            <a:endParaRPr lang="en-US" sz="2000" dirty="0">
              <a:solidFill>
                <a:srgbClr val="C0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863774" y="3304380"/>
            <a:ext cx="6845581" cy="477374"/>
            <a:chOff x="1339773" y="3304380"/>
            <a:chExt cx="6845581" cy="477374"/>
          </a:xfrm>
        </p:grpSpPr>
        <p:sp>
          <p:nvSpPr>
            <p:cNvPr id="8" name="Rectangle 7"/>
            <p:cNvSpPr/>
            <p:nvPr/>
          </p:nvSpPr>
          <p:spPr>
            <a:xfrm>
              <a:off x="1339773" y="3304380"/>
              <a:ext cx="6845581" cy="477374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76912" y="3304380"/>
              <a:ext cx="5171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2400" dirty="0">
                  <a:solidFill>
                    <a:schemeClr val="bg1"/>
                  </a:solidFill>
                </a:rPr>
                <a:t>Instruction Set Architecture (ISA)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4" name="Straight Arrow Connector 83"/>
          <p:cNvCxnSpPr/>
          <p:nvPr/>
        </p:nvCxnSpPr>
        <p:spPr>
          <a:xfrm flipV="1">
            <a:off x="3028335" y="1887794"/>
            <a:ext cx="0" cy="1377560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3028335" y="3781755"/>
            <a:ext cx="0" cy="2037273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5663513" y="2483284"/>
            <a:ext cx="2542944" cy="379945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8872216" y="1919382"/>
            <a:ext cx="110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0000FF"/>
                </a:solidFill>
              </a:rPr>
              <a:t>CS2106</a:t>
            </a:r>
            <a:endParaRPr lang="en-US" dirty="0">
              <a:solidFill>
                <a:srgbClr val="0000FF"/>
              </a:solidFill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flipV="1">
            <a:off x="8206458" y="2201333"/>
            <a:ext cx="756921" cy="28195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/>
          <p:cNvSpPr/>
          <p:nvPr/>
        </p:nvSpPr>
        <p:spPr>
          <a:xfrm>
            <a:off x="3673987" y="2114202"/>
            <a:ext cx="1189086" cy="314064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235220" y="1372909"/>
            <a:ext cx="110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dirty="0">
                <a:solidFill>
                  <a:srgbClr val="7030A0"/>
                </a:solidFill>
              </a:rPr>
              <a:t>CS4212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 flipH="1" flipV="1">
            <a:off x="3700913" y="1719767"/>
            <a:ext cx="206364" cy="37282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0" name="Oval 15359"/>
          <p:cNvSpPr/>
          <p:nvPr/>
        </p:nvSpPr>
        <p:spPr>
          <a:xfrm>
            <a:off x="2523388" y="3224326"/>
            <a:ext cx="7275369" cy="1785696"/>
          </a:xfrm>
          <a:prstGeom prst="ellipse">
            <a:avLst/>
          </a:prstGeom>
          <a:solidFill>
            <a:srgbClr val="FFCCFF">
              <a:alpha val="27843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9275139" y="4499006"/>
            <a:ext cx="1376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>
                <a:solidFill>
                  <a:srgbClr val="C00000"/>
                </a:solidFill>
              </a:rPr>
              <a:t>CS2100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974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4" dur="1000"/>
                                        <p:tgtEl>
                                          <p:spTgt spid="15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0" grpId="0"/>
      <p:bldP spid="87" grpId="0" animBg="1"/>
      <p:bldP spid="88" grpId="0"/>
      <p:bldP spid="93" grpId="0" animBg="1"/>
      <p:bldP spid="94" grpId="0"/>
      <p:bldP spid="15360" grpId="0" animBg="1"/>
      <p:bldP spid="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4. So, What is a Computer? 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375403" y="1753386"/>
            <a:ext cx="6879242" cy="3922505"/>
            <a:chOff x="851403" y="1753385"/>
            <a:chExt cx="6879242" cy="3922505"/>
          </a:xfrm>
        </p:grpSpPr>
        <p:sp>
          <p:nvSpPr>
            <p:cNvPr id="52" name="Rectangle 51"/>
            <p:cNvSpPr/>
            <p:nvPr/>
          </p:nvSpPr>
          <p:spPr>
            <a:xfrm>
              <a:off x="2780907" y="1753385"/>
              <a:ext cx="3020234" cy="392250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2994061" y="1970202"/>
              <a:ext cx="2628143" cy="207315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00482" y="2046261"/>
              <a:ext cx="26281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SG" sz="1600" b="1" dirty="0"/>
                <a:t>Central Processing Unit </a:t>
              </a:r>
            </a:p>
            <a:p>
              <a:pPr algn="ctr"/>
              <a:r>
                <a:rPr lang="en-SG" sz="1600" b="1" dirty="0"/>
                <a:t>(CPU</a:t>
              </a:r>
              <a:r>
                <a:rPr lang="en-SG" sz="1600" dirty="0"/>
                <a:t>)</a:t>
              </a:r>
              <a:endParaRPr lang="en-US" sz="1600" dirty="0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429000" y="2772560"/>
              <a:ext cx="1742440" cy="415077"/>
              <a:chOff x="6085378" y="2750443"/>
              <a:chExt cx="1742440" cy="415077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6085378" y="2750443"/>
                <a:ext cx="1742440" cy="415077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222539" y="2788704"/>
                <a:ext cx="14101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Control Unit</a:t>
                </a:r>
                <a:endParaRPr lang="en-US" sz="1600" dirty="0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429000" y="3348414"/>
              <a:ext cx="1742440" cy="415077"/>
              <a:chOff x="6256632" y="3307043"/>
              <a:chExt cx="1742440" cy="415077"/>
            </a:xfrm>
          </p:grpSpPr>
          <p:sp>
            <p:nvSpPr>
              <p:cNvPr id="48" name="Rounded Rectangle 47"/>
              <p:cNvSpPr/>
              <p:nvPr/>
            </p:nvSpPr>
            <p:spPr>
              <a:xfrm>
                <a:off x="6256632" y="3307043"/>
                <a:ext cx="1742440" cy="415077"/>
              </a:xfrm>
              <a:prstGeom prst="round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495392" y="3345304"/>
                <a:ext cx="121966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ALU</a:t>
                </a:r>
                <a:endParaRPr lang="en-US" sz="1600" dirty="0"/>
              </a:p>
            </p:txBody>
          </p:sp>
        </p:grpSp>
        <p:sp>
          <p:nvSpPr>
            <p:cNvPr id="50" name="Rectangle 49"/>
            <p:cNvSpPr/>
            <p:nvPr/>
          </p:nvSpPr>
          <p:spPr>
            <a:xfrm>
              <a:off x="3000482" y="4813834"/>
              <a:ext cx="2628143" cy="69537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429000" y="4992244"/>
              <a:ext cx="17424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b="1" dirty="0"/>
                <a:t>Memory Unit</a:t>
              </a:r>
              <a:endParaRPr lang="en-US" sz="1600" b="1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V="1">
              <a:off x="4671331" y="4043352"/>
              <a:ext cx="0" cy="77048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3955706" y="4043352"/>
              <a:ext cx="0" cy="77048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2187019" y="3386674"/>
              <a:ext cx="59388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801141" y="3386674"/>
              <a:ext cx="593888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12"/>
            <p:cNvGrpSpPr/>
            <p:nvPr/>
          </p:nvGrpSpPr>
          <p:grpSpPr>
            <a:xfrm>
              <a:off x="851403" y="3038987"/>
              <a:ext cx="1335616" cy="695375"/>
              <a:chOff x="851403" y="1917839"/>
              <a:chExt cx="1335616" cy="695375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851403" y="1917839"/>
                <a:ext cx="1335616" cy="6953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1017970" y="1970202"/>
                <a:ext cx="100248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Input Device</a:t>
                </a:r>
                <a:endParaRPr lang="en-US" sz="1600" dirty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6395029" y="3038987"/>
              <a:ext cx="1335616" cy="695375"/>
              <a:chOff x="851403" y="1917839"/>
              <a:chExt cx="1335616" cy="695375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851403" y="1917839"/>
                <a:ext cx="1335616" cy="695375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017970" y="1970202"/>
                <a:ext cx="100248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Output Device</a:t>
                </a:r>
                <a:endParaRPr lang="en-US" sz="1600" dirty="0"/>
              </a:p>
            </p:txBody>
          </p:sp>
        </p:grp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BCE23BC8-A5C5-46BF-9622-EA3129EF9ADC}"/>
              </a:ext>
            </a:extLst>
          </p:cNvPr>
          <p:cNvSpPr txBox="1"/>
          <p:nvPr/>
        </p:nvSpPr>
        <p:spPr>
          <a:xfrm>
            <a:off x="7406641" y="5862320"/>
            <a:ext cx="2956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ALU: Arithmetic/Logic Unit</a:t>
            </a:r>
          </a:p>
        </p:txBody>
      </p:sp>
    </p:spTree>
    <p:extLst>
      <p:ext uri="{BB962C8B-B14F-4D97-AF65-F5344CB8AC3E}">
        <p14:creationId xmlns:p14="http://schemas.microsoft.com/office/powerpoint/2010/main" val="40684631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 Why Study Computer Organisation?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73816" y="1349382"/>
            <a:ext cx="7575082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C00000"/>
                </a:solidFill>
              </a:rPr>
              <a:t>Computer </a:t>
            </a:r>
            <a:r>
              <a:rPr lang="en-US" sz="2400" dirty="0" err="1">
                <a:solidFill>
                  <a:srgbClr val="C00000"/>
                </a:solidFill>
              </a:rPr>
              <a:t>organisation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is the study of internal working, structuring and implementation of a computer system.</a:t>
            </a:r>
            <a:endParaRPr lang="en-SG" sz="24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/>
              <a:t>It refers to the level of abstraction above the digital logic level, but below the operating system level.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37" b="6836"/>
          <a:stretch/>
        </p:blipFill>
        <p:spPr>
          <a:xfrm>
            <a:off x="2917921" y="3374886"/>
            <a:ext cx="5642811" cy="3157087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8407121" y="4531807"/>
            <a:ext cx="1615007" cy="1256044"/>
            <a:chOff x="7305151" y="4531807"/>
            <a:chExt cx="1615007" cy="1256044"/>
          </a:xfrm>
        </p:grpSpPr>
        <p:sp>
          <p:nvSpPr>
            <p:cNvPr id="4" name="Right Brace 3"/>
            <p:cNvSpPr/>
            <p:nvPr/>
          </p:nvSpPr>
          <p:spPr>
            <a:xfrm>
              <a:off x="7305151" y="4531807"/>
              <a:ext cx="238649" cy="1256044"/>
            </a:xfrm>
            <a:prstGeom prst="rightBrace">
              <a:avLst>
                <a:gd name="adj1" fmla="val 40591"/>
                <a:gd name="adj2" fmla="val 50000"/>
              </a:avLst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543800" y="4928996"/>
              <a:ext cx="13763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400" dirty="0">
                  <a:solidFill>
                    <a:srgbClr val="C00000"/>
                  </a:solidFill>
                </a:rPr>
                <a:t>CS2100</a:t>
              </a:r>
              <a:endParaRPr lang="en-US" sz="2400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30177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 Why Study Computer Organisation?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1BF04D-D66C-4F73-895E-3DB7F32E5527}"/>
              </a:ext>
            </a:extLst>
          </p:cNvPr>
          <p:cNvSpPr txBox="1"/>
          <p:nvPr/>
        </p:nvSpPr>
        <p:spPr>
          <a:xfrm>
            <a:off x="2584190" y="1217035"/>
            <a:ext cx="3160078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SG" sz="2400" dirty="0"/>
              <a:t>(From user to builder)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981199" y="1714871"/>
            <a:ext cx="8229600" cy="445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You want to call yourself a </a:t>
            </a:r>
            <a:r>
              <a:rPr lang="en-US" dirty="0">
                <a:solidFill>
                  <a:srgbClr val="800000"/>
                </a:solidFill>
              </a:rPr>
              <a:t>computer scientist/specialist</a:t>
            </a:r>
            <a:r>
              <a:rPr lang="en-US" dirty="0"/>
              <a:t>.</a:t>
            </a:r>
          </a:p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You want to </a:t>
            </a:r>
            <a:r>
              <a:rPr lang="en-US" dirty="0">
                <a:solidFill>
                  <a:srgbClr val="800000"/>
                </a:solidFill>
              </a:rPr>
              <a:t>build</a:t>
            </a:r>
            <a:r>
              <a:rPr lang="en-US" dirty="0"/>
              <a:t> software people use.</a:t>
            </a:r>
          </a:p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You need to make purchasing </a:t>
            </a:r>
            <a:r>
              <a:rPr lang="en-US" dirty="0">
                <a:solidFill>
                  <a:srgbClr val="800000"/>
                </a:solidFill>
              </a:rPr>
              <a:t>decisions</a:t>
            </a:r>
            <a:r>
              <a:rPr lang="en-US" dirty="0"/>
              <a:t>.</a:t>
            </a:r>
          </a:p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You need to offer “expert” </a:t>
            </a:r>
            <a:r>
              <a:rPr lang="en-US" dirty="0">
                <a:solidFill>
                  <a:srgbClr val="800000"/>
                </a:solidFill>
              </a:rPr>
              <a:t>advice</a:t>
            </a:r>
            <a:r>
              <a:rPr lang="en-US" dirty="0"/>
              <a:t>.</a:t>
            </a:r>
          </a:p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Hardware and software affect performance</a:t>
            </a:r>
          </a:p>
          <a:p>
            <a:pPr marL="622300" lvl="1" indent="-3476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Algorithm determines number of source-level statements </a:t>
            </a:r>
            <a:br>
              <a:rPr lang="en-US" dirty="0"/>
            </a:br>
            <a:r>
              <a:rPr lang="en-US" dirty="0">
                <a:solidFill>
                  <a:srgbClr val="0000CC"/>
                </a:solidFill>
              </a:rPr>
              <a:t>(</a:t>
            </a:r>
            <a:r>
              <a:rPr lang="en-US" dirty="0" err="1">
                <a:solidFill>
                  <a:srgbClr val="0000CC"/>
                </a:solidFill>
              </a:rPr>
              <a:t>eg</a:t>
            </a:r>
            <a:r>
              <a:rPr lang="en-US" dirty="0">
                <a:solidFill>
                  <a:srgbClr val="0000CC"/>
                </a:solidFill>
              </a:rPr>
              <a:t>: </a:t>
            </a:r>
            <a:r>
              <a:rPr lang="en-US" dirty="0" err="1">
                <a:solidFill>
                  <a:srgbClr val="0000CC"/>
                </a:solidFill>
              </a:rPr>
              <a:t>CS1101S</a:t>
            </a:r>
            <a:r>
              <a:rPr lang="en-US" dirty="0">
                <a:solidFill>
                  <a:srgbClr val="0000CC"/>
                </a:solidFill>
              </a:rPr>
              <a:t>, </a:t>
            </a:r>
            <a:r>
              <a:rPr lang="en-US" dirty="0" err="1">
                <a:solidFill>
                  <a:srgbClr val="0000CC"/>
                </a:solidFill>
              </a:rPr>
              <a:t>CS2030S</a:t>
            </a:r>
            <a:r>
              <a:rPr lang="en-US" dirty="0">
                <a:solidFill>
                  <a:srgbClr val="0000CC"/>
                </a:solidFill>
              </a:rPr>
              <a:t>, </a:t>
            </a:r>
            <a:r>
              <a:rPr lang="en-US" dirty="0" err="1">
                <a:solidFill>
                  <a:srgbClr val="0000CC"/>
                </a:solidFill>
              </a:rPr>
              <a:t>CS2040S</a:t>
            </a:r>
            <a:r>
              <a:rPr lang="en-US" dirty="0">
                <a:solidFill>
                  <a:srgbClr val="0000CC"/>
                </a:solidFill>
              </a:rPr>
              <a:t>, CS3230)</a:t>
            </a:r>
          </a:p>
          <a:p>
            <a:pPr marL="622300" lvl="1" indent="-3476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Language, compiler, and architecture determine machine instructions </a:t>
            </a:r>
            <a:r>
              <a:rPr lang="en-US" dirty="0">
                <a:solidFill>
                  <a:srgbClr val="0000CC"/>
                </a:solidFill>
              </a:rPr>
              <a:t>(COD chapters 2 and 3)</a:t>
            </a:r>
          </a:p>
          <a:p>
            <a:pPr marL="622300" lvl="1" indent="-3476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Processor and memory determine how fast instructions are executed </a:t>
            </a:r>
            <a:r>
              <a:rPr lang="en-US" dirty="0">
                <a:solidFill>
                  <a:srgbClr val="0000CC"/>
                </a:solidFill>
              </a:rPr>
              <a:t>(COD chapters 5, 6 and 7)</a:t>
            </a:r>
          </a:p>
          <a:p>
            <a:pPr marL="271463" indent="-271463" fontAlgn="auto">
              <a:lnSpc>
                <a:spcPct val="90000"/>
              </a:lnSpc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trike="sngStrike" dirty="0"/>
              <a:t>Understanding performance </a:t>
            </a:r>
            <a:r>
              <a:rPr lang="en-US" sz="2000" strike="sngStrike" dirty="0">
                <a:solidFill>
                  <a:srgbClr val="0000CC"/>
                </a:solidFill>
              </a:rPr>
              <a:t>(COD chapter 4)</a:t>
            </a:r>
          </a:p>
        </p:txBody>
      </p:sp>
    </p:spTree>
    <p:extLst>
      <p:ext uri="{BB962C8B-B14F-4D97-AF65-F5344CB8AC3E}">
        <p14:creationId xmlns:p14="http://schemas.microsoft.com/office/powerpoint/2010/main" val="16479723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97164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DAFB3-5B66-B999-65FA-4EF13F504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Blended Learning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E45DC-BC71-B07A-F71D-55A4C328B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30" y="1600202"/>
            <a:ext cx="9446656" cy="211056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Lecture slides and videos will be uploaded in advance.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We have recitations </a:t>
            </a:r>
            <a:r>
              <a:rPr lang="en-US" sz="2800" dirty="0">
                <a:solidFill>
                  <a:srgbClr val="C00000"/>
                </a:solidFill>
              </a:rPr>
              <a:t>every Monday </a:t>
            </a:r>
            <a:r>
              <a:rPr lang="en-US" sz="2800" dirty="0"/>
              <a:t>face-to-face </a:t>
            </a:r>
            <a:r>
              <a:rPr lang="en-US" sz="2400" b="1" dirty="0"/>
              <a:t>Monday, </a:t>
            </a:r>
            <a:r>
              <a:rPr lang="en-US" sz="2400" b="1" dirty="0" err="1"/>
              <a:t>10am</a:t>
            </a:r>
            <a:r>
              <a:rPr lang="en-US" sz="2400" b="1" dirty="0"/>
              <a:t> – </a:t>
            </a:r>
            <a:r>
              <a:rPr lang="en-US" sz="2400" b="1" dirty="0" err="1"/>
              <a:t>12nn</a:t>
            </a:r>
            <a:r>
              <a:rPr lang="en-US" sz="2400" b="1" dirty="0"/>
              <a:t>.</a:t>
            </a:r>
          </a:p>
          <a:p>
            <a:pPr marL="1030288" lvl="2" indent="-482600">
              <a:buFont typeface="Wingdings" panose="05000000000000000000" pitchFamily="2" charset="2"/>
              <a:buChar char="§"/>
            </a:pPr>
            <a:r>
              <a:rPr lang="en-US" sz="2400" dirty="0"/>
              <a:t>Venue: </a:t>
            </a:r>
            <a:r>
              <a:rPr lang="en-US" sz="2400" dirty="0" err="1"/>
              <a:t>UTown</a:t>
            </a:r>
            <a:r>
              <a:rPr lang="en-US" sz="2400" dirty="0"/>
              <a:t> Auditorium 2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7B283-722C-CD26-F815-A7BB3234F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89790" y="5137237"/>
            <a:ext cx="8500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You may post questions on </a:t>
            </a:r>
            <a:r>
              <a:rPr lang="en-US" sz="2400" dirty="0" err="1"/>
              <a:t>SeTsify</a:t>
            </a:r>
            <a:r>
              <a:rPr lang="en-US" sz="2400" dirty="0"/>
              <a:t> </a:t>
            </a:r>
            <a:r>
              <a:rPr lang="en-US" sz="2400" dirty="0" err="1"/>
              <a:t>QnA</a:t>
            </a:r>
            <a:r>
              <a:rPr lang="en-US" sz="2400" dirty="0"/>
              <a:t> </a:t>
            </a:r>
            <a:r>
              <a:rPr lang="en-US" sz="2400" kern="0" dirty="0">
                <a:hlinkClick r:id="rId2"/>
              </a:rPr>
              <a:t>https://</a:t>
            </a:r>
            <a:r>
              <a:rPr lang="en-US" sz="2400" kern="0" dirty="0" err="1">
                <a:hlinkClick r:id="rId2"/>
              </a:rPr>
              <a:t>setsify.com</a:t>
            </a:r>
            <a:r>
              <a:rPr lang="en-US" sz="2400" kern="0" dirty="0">
                <a:hlinkClick r:id="rId2"/>
              </a:rPr>
              <a:t>/space/</a:t>
            </a:r>
            <a:r>
              <a:rPr lang="en-US" sz="2400" kern="0" dirty="0" err="1">
                <a:hlinkClick r:id="rId2"/>
              </a:rPr>
              <a:t>6951ea2dd27e3dae4bbc0c4c</a:t>
            </a:r>
            <a:r>
              <a:rPr lang="en-US" sz="2400" kern="0" dirty="0"/>
              <a:t> 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1524EE0-C246-F470-7331-7BCECFE128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73" y="4376208"/>
            <a:ext cx="2119747" cy="233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29834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PTLabsHighlightBulletsSlide20140701095414858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381000"/>
            <a:ext cx="83820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GB" sz="3600" dirty="0">
                <a:solidFill>
                  <a:srgbClr val="0000FF"/>
                </a:solidFill>
              </a:rPr>
              <a:t>Lecture #1: Introduction</a:t>
            </a:r>
          </a:p>
        </p:txBody>
      </p:sp>
      <p:sp>
        <p:nvSpPr>
          <p:cNvPr id="14339" name="HighlightTextShape201406201824391195"/>
          <p:cNvSpPr>
            <a:spLocks noGrp="1" noChangeArrowheads="1"/>
          </p:cNvSpPr>
          <p:nvPr>
            <p:ph idx="1"/>
          </p:nvPr>
        </p:nvSpPr>
        <p:spPr>
          <a:xfrm>
            <a:off x="1942642" y="1371601"/>
            <a:ext cx="8420559" cy="3294993"/>
          </a:xfrm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GB" sz="2800" dirty="0"/>
              <a:t>Programming Languages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GB" sz="2800" dirty="0"/>
              <a:t>C Programming Language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GB" sz="2800" dirty="0"/>
              <a:t>Abstraction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GB" sz="2800" dirty="0"/>
              <a:t>So, What is a Computer?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GB" sz="2800" dirty="0"/>
              <a:t>Why Study Computer Organisation?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1188CD-E357-E54E-AB3C-B1048145D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8FB3A-5F48-8C19-459D-C3E4FE5AF22B}"/>
              </a:ext>
            </a:extLst>
          </p:cNvPr>
          <p:cNvSpPr txBox="1"/>
          <p:nvPr/>
        </p:nvSpPr>
        <p:spPr>
          <a:xfrm>
            <a:off x="1828800" y="4529470"/>
            <a:ext cx="8718698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Here, we extracted some parts of Lecture #1. For the full lecture slides, please refer to Canvas &gt; Files &gt; Lecture Slides.</a:t>
            </a:r>
          </a:p>
        </p:txBody>
      </p:sp>
    </p:spTree>
    <p:extLst>
      <p:ext uri="{BB962C8B-B14F-4D97-AF65-F5344CB8AC3E}">
        <p14:creationId xmlns:p14="http://schemas.microsoft.com/office/powerpoint/2010/main" val="243860769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Programming Languages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591" y="3161962"/>
            <a:ext cx="6654209" cy="27690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1474516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Programming language</a:t>
            </a:r>
            <a:r>
              <a:rPr lang="en-SG" sz="2400" dirty="0"/>
              <a:t>: a </a:t>
            </a:r>
            <a:r>
              <a:rPr lang="en-SG" sz="2400" u="sng" dirty="0"/>
              <a:t>formal</a:t>
            </a:r>
            <a:r>
              <a:rPr lang="en-SG" sz="2400" dirty="0"/>
              <a:t> language that specifies a set of </a:t>
            </a:r>
            <a:r>
              <a:rPr lang="en-SG" sz="2400" u="sng" dirty="0"/>
              <a:t>instructions</a:t>
            </a:r>
            <a:r>
              <a:rPr lang="en-SG" sz="2400" dirty="0"/>
              <a:t> for a computer to implement specific algorithms to </a:t>
            </a:r>
            <a:r>
              <a:rPr lang="en-SG" sz="2400" u="sng" dirty="0"/>
              <a:t>solve problems</a:t>
            </a:r>
            <a:r>
              <a:rPr lang="en-SG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781903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Programming Languages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960" y="725202"/>
            <a:ext cx="2119858" cy="8821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1" y="1697481"/>
            <a:ext cx="32879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High-level program</a:t>
            </a:r>
          </a:p>
          <a:p>
            <a:r>
              <a:rPr lang="en-SG" sz="1600" dirty="0" err="1"/>
              <a:t>Eg</a:t>
            </a:r>
            <a:r>
              <a:rPr lang="en-SG" sz="1600" dirty="0"/>
              <a:t>: C (CS1010), Java (CS1010J), Python (CS1010S), ECMAScript (CS1101S)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423491" y="1697482"/>
            <a:ext cx="2658965" cy="95410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a = 0;</a:t>
            </a:r>
          </a:p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=1;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&lt;=10;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a = a +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246195"/>
            <a:ext cx="30728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Low-level program</a:t>
            </a:r>
          </a:p>
          <a:p>
            <a:r>
              <a:rPr lang="en-SG" sz="1600" dirty="0" err="1"/>
              <a:t>Eg</a:t>
            </a:r>
            <a:r>
              <a:rPr lang="en-SG" sz="1600" dirty="0"/>
              <a:t>: MIPS (CS2100)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23490" y="3107974"/>
            <a:ext cx="4074470" cy="1754326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$zero, 10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add  $t1, $t1, $t1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$t2, $zero, 10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Loop: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$t2, $t2, 10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$t1, $t1, -1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SG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  $t1, $zero, Loop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81199" y="4933546"/>
            <a:ext cx="3072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Machine 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23490" y="5042593"/>
            <a:ext cx="4787309" cy="923330"/>
          </a:xfrm>
          <a:prstGeom prst="rect">
            <a:avLst/>
          </a:prstGeom>
          <a:solidFill>
            <a:srgbClr val="CC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00100000000010010000000000001010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00000001001010010100100000100000</a:t>
            </a:r>
          </a:p>
          <a:p>
            <a:r>
              <a:rPr lang="en-SG" b="1" dirty="0"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Line Callout 2 2"/>
          <p:cNvSpPr/>
          <p:nvPr/>
        </p:nvSpPr>
        <p:spPr>
          <a:xfrm flipH="1">
            <a:off x="2119424" y="5552148"/>
            <a:ext cx="2434855" cy="822527"/>
          </a:xfrm>
          <a:prstGeom prst="borderCallout2">
            <a:avLst>
              <a:gd name="adj1" fmla="val 61408"/>
              <a:gd name="adj2" fmla="val -556"/>
              <a:gd name="adj3" fmla="val 61408"/>
              <a:gd name="adj4" fmla="val -6187"/>
              <a:gd name="adj5" fmla="val -7487"/>
              <a:gd name="adj6" fmla="val -35737"/>
            </a:avLst>
          </a:prstGeom>
          <a:solidFill>
            <a:srgbClr val="EBFF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tx1"/>
                </a:solidFill>
              </a:rPr>
              <a:t>Computers can execute only machine code directly.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37635" y="1697482"/>
            <a:ext cx="2469169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0</a:t>
            </a:r>
          </a:p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range(1,11):</a:t>
            </a:r>
          </a:p>
          <a:p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= a +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SG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5295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3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Programming Languages 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1339702"/>
            <a:ext cx="43806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3600"/>
              </a:spcAft>
              <a:buSzPct val="90000"/>
              <a:buFont typeface="Wingdings" panose="05000000000000000000" pitchFamily="2" charset="2"/>
              <a:buChar char="v"/>
            </a:pPr>
            <a:r>
              <a:rPr lang="en-SG" sz="2400" dirty="0"/>
              <a:t>1</a:t>
            </a:r>
            <a:r>
              <a:rPr lang="en-SG" sz="2400" baseline="30000" dirty="0"/>
              <a:t>st</a:t>
            </a:r>
            <a:r>
              <a:rPr lang="en-SG" sz="2400" dirty="0"/>
              <a:t> Generation Languages</a:t>
            </a:r>
          </a:p>
          <a:p>
            <a:pPr marL="342900" indent="-342900">
              <a:spcAft>
                <a:spcPts val="3600"/>
              </a:spcAft>
              <a:buSzPct val="90000"/>
              <a:buFont typeface="Wingdings" panose="05000000000000000000" pitchFamily="2" charset="2"/>
              <a:buChar char="v"/>
            </a:pPr>
            <a:r>
              <a:rPr lang="en-SG" sz="2400" dirty="0"/>
              <a:t>2</a:t>
            </a:r>
            <a:r>
              <a:rPr lang="en-SG" sz="2400" baseline="30000" dirty="0"/>
              <a:t>nd</a:t>
            </a:r>
            <a:r>
              <a:rPr lang="en-SG" sz="2400" dirty="0"/>
              <a:t> Generation Languages</a:t>
            </a:r>
          </a:p>
          <a:p>
            <a:pPr marL="342900" indent="-342900">
              <a:spcAft>
                <a:spcPts val="3600"/>
              </a:spcAft>
              <a:buSzPct val="90000"/>
              <a:buFont typeface="Wingdings" panose="05000000000000000000" pitchFamily="2" charset="2"/>
              <a:buChar char="v"/>
            </a:pPr>
            <a:r>
              <a:rPr lang="en-SG" sz="2400" dirty="0"/>
              <a:t>3</a:t>
            </a:r>
            <a:r>
              <a:rPr lang="en-SG" sz="2400" baseline="30000" dirty="0"/>
              <a:t>rd</a:t>
            </a:r>
            <a:r>
              <a:rPr lang="en-SG" sz="2400" dirty="0"/>
              <a:t> Generation Languages</a:t>
            </a:r>
          </a:p>
          <a:p>
            <a:pPr marL="342900" indent="-342900">
              <a:spcAft>
                <a:spcPts val="3600"/>
              </a:spcAft>
              <a:buSzPct val="90000"/>
              <a:buFont typeface="Wingdings" panose="05000000000000000000" pitchFamily="2" charset="2"/>
              <a:buChar char="v"/>
            </a:pPr>
            <a:r>
              <a:rPr lang="en-SG" sz="2400" dirty="0"/>
              <a:t>4</a:t>
            </a:r>
            <a:r>
              <a:rPr lang="en-SG" sz="2400" baseline="30000" dirty="0"/>
              <a:t>th</a:t>
            </a:r>
            <a:r>
              <a:rPr lang="en-SG" sz="2400" dirty="0"/>
              <a:t> Generation Languages</a:t>
            </a:r>
          </a:p>
          <a:p>
            <a:pPr marL="342900" indent="-342900">
              <a:spcAft>
                <a:spcPts val="3600"/>
              </a:spcAft>
              <a:buSzPct val="90000"/>
              <a:buFont typeface="Wingdings" panose="05000000000000000000" pitchFamily="2" charset="2"/>
              <a:buChar char="v"/>
            </a:pPr>
            <a:r>
              <a:rPr lang="en-SG" sz="2400" dirty="0"/>
              <a:t>5</a:t>
            </a:r>
            <a:r>
              <a:rPr lang="en-SG" sz="2400" baseline="30000" dirty="0"/>
              <a:t>th</a:t>
            </a:r>
            <a:r>
              <a:rPr lang="en-SG" sz="2400" dirty="0"/>
              <a:t> Generation Languages</a:t>
            </a:r>
            <a:endParaRPr lang="en-US" sz="1600" dirty="0"/>
          </a:p>
        </p:txBody>
      </p:sp>
      <p:sp>
        <p:nvSpPr>
          <p:cNvPr id="4" name="Line Callout 2 3"/>
          <p:cNvSpPr/>
          <p:nvPr/>
        </p:nvSpPr>
        <p:spPr>
          <a:xfrm>
            <a:off x="6574466" y="1367406"/>
            <a:ext cx="3030279" cy="878310"/>
          </a:xfrm>
          <a:prstGeom prst="borderCallout2">
            <a:avLst>
              <a:gd name="adj1" fmla="val 67174"/>
              <a:gd name="adj2" fmla="val -115"/>
              <a:gd name="adj3" fmla="val 67500"/>
              <a:gd name="adj4" fmla="val -10995"/>
              <a:gd name="adj5" fmla="val 41912"/>
              <a:gd name="adj6" fmla="val -20336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400" dirty="0">
                <a:solidFill>
                  <a:schemeClr val="tx1"/>
                </a:solidFill>
              </a:rPr>
              <a:t>Machine language.</a:t>
            </a:r>
          </a:p>
          <a:p>
            <a:r>
              <a:rPr lang="en-SG" sz="1400" dirty="0">
                <a:solidFill>
                  <a:schemeClr val="tx1"/>
                </a:solidFill>
              </a:rPr>
              <a:t>Directly executable by machine.</a:t>
            </a:r>
          </a:p>
          <a:p>
            <a:r>
              <a:rPr lang="en-SG" sz="1400" dirty="0">
                <a:solidFill>
                  <a:schemeClr val="tx1"/>
                </a:solidFill>
              </a:rPr>
              <a:t>Machine dependent.</a:t>
            </a:r>
          </a:p>
          <a:p>
            <a:r>
              <a:rPr lang="en-SG" sz="1400" dirty="0">
                <a:solidFill>
                  <a:schemeClr val="tx1"/>
                </a:solidFill>
              </a:rPr>
              <a:t>Efficient code but difficult to write.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Line Callout 2 14"/>
          <p:cNvSpPr/>
          <p:nvPr/>
        </p:nvSpPr>
        <p:spPr>
          <a:xfrm>
            <a:off x="6361815" y="2351260"/>
            <a:ext cx="4093535" cy="923569"/>
          </a:xfrm>
          <a:prstGeom prst="borderCallout2">
            <a:avLst>
              <a:gd name="adj1" fmla="val 46452"/>
              <a:gd name="adj2" fmla="val -374"/>
              <a:gd name="adj3" fmla="val 46778"/>
              <a:gd name="adj4" fmla="val -7323"/>
              <a:gd name="adj5" fmla="val 28196"/>
              <a:gd name="adj6" fmla="val -12483"/>
            </a:avLst>
          </a:prstGeom>
          <a:solidFill>
            <a:srgbClr val="E5E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400" dirty="0">
                <a:solidFill>
                  <a:schemeClr val="tx1"/>
                </a:solidFill>
              </a:rPr>
              <a:t>Assembly language.</a:t>
            </a:r>
          </a:p>
          <a:p>
            <a:r>
              <a:rPr lang="en-SG" sz="1400" dirty="0">
                <a:solidFill>
                  <a:schemeClr val="tx1"/>
                </a:solidFill>
              </a:rPr>
              <a:t>Need to be translated (</a:t>
            </a:r>
            <a:r>
              <a:rPr lang="en-SG" sz="1400" dirty="0">
                <a:solidFill>
                  <a:srgbClr val="C00000"/>
                </a:solidFill>
              </a:rPr>
              <a:t>assembled</a:t>
            </a:r>
            <a:r>
              <a:rPr lang="en-SG" sz="1400" dirty="0">
                <a:solidFill>
                  <a:schemeClr val="tx1"/>
                </a:solidFill>
              </a:rPr>
              <a:t>) into machine code for execution.</a:t>
            </a:r>
          </a:p>
          <a:p>
            <a:r>
              <a:rPr lang="en-SG" sz="1400" dirty="0">
                <a:solidFill>
                  <a:schemeClr val="tx1"/>
                </a:solidFill>
              </a:rPr>
              <a:t>Efficient code, easier to write than machine code.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Line Callout 2 15"/>
          <p:cNvSpPr/>
          <p:nvPr/>
        </p:nvSpPr>
        <p:spPr>
          <a:xfrm>
            <a:off x="6361814" y="3347691"/>
            <a:ext cx="4093535" cy="938694"/>
          </a:xfrm>
          <a:prstGeom prst="borderCallout2">
            <a:avLst>
              <a:gd name="adj1" fmla="val 46452"/>
              <a:gd name="adj2" fmla="val -374"/>
              <a:gd name="adj3" fmla="val 46778"/>
              <a:gd name="adj4" fmla="val -7323"/>
              <a:gd name="adj5" fmla="val 7694"/>
              <a:gd name="adj6" fmla="val -13002"/>
            </a:avLst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400" dirty="0">
                <a:solidFill>
                  <a:schemeClr val="tx1"/>
                </a:solidFill>
              </a:rPr>
              <a:t>Closer to English.</a:t>
            </a:r>
          </a:p>
          <a:p>
            <a:r>
              <a:rPr lang="en-SG" sz="1400" dirty="0">
                <a:solidFill>
                  <a:schemeClr val="tx1"/>
                </a:solidFill>
              </a:rPr>
              <a:t>Need to be translated (</a:t>
            </a:r>
            <a:r>
              <a:rPr lang="en-SG" sz="1400" dirty="0">
                <a:solidFill>
                  <a:srgbClr val="C00000"/>
                </a:solidFill>
              </a:rPr>
              <a:t>compiled</a:t>
            </a:r>
            <a:r>
              <a:rPr lang="en-SG" sz="1400" dirty="0">
                <a:solidFill>
                  <a:schemeClr val="tx1"/>
                </a:solidFill>
              </a:rPr>
              <a:t> or </a:t>
            </a:r>
            <a:r>
              <a:rPr lang="en-SG" sz="1400" dirty="0">
                <a:solidFill>
                  <a:srgbClr val="C00000"/>
                </a:solidFill>
              </a:rPr>
              <a:t>interpreted</a:t>
            </a:r>
            <a:r>
              <a:rPr lang="en-SG" sz="1400" dirty="0">
                <a:solidFill>
                  <a:schemeClr val="tx1"/>
                </a:solidFill>
              </a:rPr>
              <a:t>) into machine code for execution.</a:t>
            </a:r>
          </a:p>
          <a:p>
            <a:r>
              <a:rPr lang="en-SG" sz="1400" dirty="0" err="1">
                <a:solidFill>
                  <a:schemeClr val="tx1"/>
                </a:solidFill>
              </a:rPr>
              <a:t>Eg</a:t>
            </a:r>
            <a:r>
              <a:rPr lang="en-SG" sz="1400" dirty="0">
                <a:solidFill>
                  <a:schemeClr val="tx1"/>
                </a:solidFill>
              </a:rPr>
              <a:t>: FORTRAN, COBOL, C, BASIC</a:t>
            </a:r>
          </a:p>
        </p:txBody>
      </p:sp>
      <p:sp>
        <p:nvSpPr>
          <p:cNvPr id="17" name="Line Callout 2 16"/>
          <p:cNvSpPr/>
          <p:nvPr/>
        </p:nvSpPr>
        <p:spPr>
          <a:xfrm>
            <a:off x="6361813" y="4391928"/>
            <a:ext cx="4093535" cy="938694"/>
          </a:xfrm>
          <a:prstGeom prst="borderCallout2">
            <a:avLst>
              <a:gd name="adj1" fmla="val 19267"/>
              <a:gd name="adj2" fmla="val -114"/>
              <a:gd name="adj3" fmla="val 19593"/>
              <a:gd name="adj4" fmla="val -7063"/>
              <a:gd name="adj5" fmla="val -12695"/>
              <a:gd name="adj6" fmla="val -12482"/>
            </a:avLst>
          </a:prstGeom>
          <a:solidFill>
            <a:srgbClr val="E2FF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400" dirty="0">
                <a:solidFill>
                  <a:schemeClr val="tx1"/>
                </a:solidFill>
              </a:rPr>
              <a:t>Require fewer instructions than 3GL.</a:t>
            </a:r>
          </a:p>
          <a:p>
            <a:r>
              <a:rPr lang="en-SG" sz="1400" dirty="0">
                <a:solidFill>
                  <a:schemeClr val="tx1"/>
                </a:solidFill>
              </a:rPr>
              <a:t>Used with databases (query languages, report generators, forms designers)</a:t>
            </a:r>
          </a:p>
          <a:p>
            <a:r>
              <a:rPr lang="en-SG" sz="1400" dirty="0" err="1">
                <a:solidFill>
                  <a:schemeClr val="tx1"/>
                </a:solidFill>
              </a:rPr>
              <a:t>Eg</a:t>
            </a:r>
            <a:r>
              <a:rPr lang="en-SG" sz="1400" dirty="0">
                <a:solidFill>
                  <a:schemeClr val="tx1"/>
                </a:solidFill>
              </a:rPr>
              <a:t>: SQL, PostScript, Mathematica</a:t>
            </a:r>
          </a:p>
        </p:txBody>
      </p:sp>
      <p:sp>
        <p:nvSpPr>
          <p:cNvPr id="18" name="Line Callout 2 17"/>
          <p:cNvSpPr/>
          <p:nvPr/>
        </p:nvSpPr>
        <p:spPr>
          <a:xfrm>
            <a:off x="6361812" y="5454913"/>
            <a:ext cx="4093535" cy="938694"/>
          </a:xfrm>
          <a:prstGeom prst="borderCallout2">
            <a:avLst>
              <a:gd name="adj1" fmla="val 19267"/>
              <a:gd name="adj2" fmla="val -114"/>
              <a:gd name="adj3" fmla="val 19593"/>
              <a:gd name="adj4" fmla="val -7063"/>
              <a:gd name="adj5" fmla="val -41012"/>
              <a:gd name="adj6" fmla="val -1430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1400" dirty="0">
                <a:solidFill>
                  <a:schemeClr val="tx1"/>
                </a:solidFill>
              </a:rPr>
              <a:t>Used mainly in A.I. research.</a:t>
            </a:r>
          </a:p>
          <a:p>
            <a:r>
              <a:rPr lang="en-SG" sz="1400" dirty="0">
                <a:solidFill>
                  <a:schemeClr val="tx1"/>
                </a:solidFill>
              </a:rPr>
              <a:t>Declarative languages</a:t>
            </a:r>
          </a:p>
          <a:p>
            <a:r>
              <a:rPr lang="en-SG" sz="1400" dirty="0">
                <a:solidFill>
                  <a:schemeClr val="tx1"/>
                </a:solidFill>
              </a:rPr>
              <a:t>Functional languages (</a:t>
            </a:r>
            <a:r>
              <a:rPr lang="en-SG" sz="1400" dirty="0" err="1">
                <a:solidFill>
                  <a:schemeClr val="tx1"/>
                </a:solidFill>
              </a:rPr>
              <a:t>eg</a:t>
            </a:r>
            <a:r>
              <a:rPr lang="en-SG" sz="1400" dirty="0">
                <a:solidFill>
                  <a:schemeClr val="tx1"/>
                </a:solidFill>
              </a:rPr>
              <a:t>: Lisp, Scheme, SML)</a:t>
            </a:r>
          </a:p>
          <a:p>
            <a:r>
              <a:rPr lang="en-SG" sz="1400" dirty="0">
                <a:solidFill>
                  <a:schemeClr val="tx1"/>
                </a:solidFill>
              </a:rPr>
              <a:t>Logic programming (</a:t>
            </a:r>
            <a:r>
              <a:rPr lang="en-SG" sz="1400" dirty="0" err="1">
                <a:solidFill>
                  <a:schemeClr val="tx1"/>
                </a:solidFill>
              </a:rPr>
              <a:t>eg</a:t>
            </a:r>
            <a:r>
              <a:rPr lang="en-SG" sz="1400" dirty="0">
                <a:solidFill>
                  <a:schemeClr val="tx1"/>
                </a:solidFill>
              </a:rPr>
              <a:t>: </a:t>
            </a:r>
            <a:r>
              <a:rPr lang="en-SG" sz="1400" dirty="0" err="1">
                <a:solidFill>
                  <a:schemeClr val="tx1"/>
                </a:solidFill>
              </a:rPr>
              <a:t>Prolog</a:t>
            </a:r>
            <a:r>
              <a:rPr lang="en-SG" sz="1400" dirty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C2A380-7591-99F3-34B8-38032E8B4C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960" y="725202"/>
            <a:ext cx="2119858" cy="88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5864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1. Programming Languages 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4526" y="1398082"/>
            <a:ext cx="758343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“Generational” classification of high level languages (3GL and later) was never fully precise.</a:t>
            </a:r>
          </a:p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A different classification is based on </a:t>
            </a:r>
            <a:r>
              <a:rPr lang="en-SG" sz="2400" dirty="0">
                <a:solidFill>
                  <a:srgbClr val="C00000"/>
                </a:solidFill>
              </a:rPr>
              <a:t>paradigm</a:t>
            </a:r>
            <a:r>
              <a:rPr lang="en-SG" sz="2400" dirty="0"/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56" t="7049" r="6642" b="3563"/>
          <a:stretch/>
        </p:blipFill>
        <p:spPr>
          <a:xfrm>
            <a:off x="708274" y="2990369"/>
            <a:ext cx="4997969" cy="297844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4" t="6348" r="4886" b="12708"/>
          <a:stretch/>
        </p:blipFill>
        <p:spPr>
          <a:xfrm>
            <a:off x="6234224" y="3078520"/>
            <a:ext cx="5521818" cy="2830278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5880470" y="2990369"/>
            <a:ext cx="0" cy="291842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16846CD-663F-EAE8-A319-866D1C3B3C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960" y="725202"/>
            <a:ext cx="2119858" cy="88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525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0" t="6975" r="4330"/>
          <a:stretch/>
        </p:blipFill>
        <p:spPr>
          <a:xfrm>
            <a:off x="9383827" y="466080"/>
            <a:ext cx="2219881" cy="2281832"/>
          </a:xfrm>
          <a:prstGeom prst="rect">
            <a:avLst/>
          </a:prstGeom>
        </p:spPr>
      </p:pic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2. C Programming Language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4527" y="1234160"/>
            <a:ext cx="6389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Created by Dennis Ritchie (1941 – 2011) at Bell Laboratories in the early 1970s.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14527" y="2065157"/>
            <a:ext cx="7693159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C is an </a:t>
            </a:r>
            <a:r>
              <a:rPr lang="en-SG" sz="2400" dirty="0">
                <a:solidFill>
                  <a:srgbClr val="C00000"/>
                </a:solidFill>
              </a:rPr>
              <a:t>imperative procedural language</a:t>
            </a:r>
            <a:r>
              <a:rPr lang="en-SG" sz="2400" dirty="0"/>
              <a:t>.</a:t>
            </a:r>
          </a:p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C provides constructs that map efficiently to typical machine instructions.</a:t>
            </a:r>
          </a:p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C is a high-level language very close to the machine level, hence sometimes it is called “mid-level”.</a:t>
            </a:r>
          </a:p>
          <a:p>
            <a:pPr marL="285750" indent="-285750">
              <a:spcAft>
                <a:spcPts val="600"/>
              </a:spcAft>
              <a:buClr>
                <a:schemeClr val="bg1">
                  <a:lumMod val="50000"/>
                </a:schemeClr>
              </a:buClr>
              <a:buFont typeface="Wingdings" panose="05000000000000000000" pitchFamily="2" charset="2"/>
              <a:buChar char="§"/>
            </a:pPr>
            <a:r>
              <a:rPr lang="en-SG" sz="2400" dirty="0"/>
              <a:t>UNIX is written in C.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795714" y="4088906"/>
            <a:ext cx="4415086" cy="1938992"/>
            <a:chOff x="4271714" y="4088906"/>
            <a:chExt cx="4415086" cy="1938992"/>
          </a:xfrm>
        </p:grpSpPr>
        <p:sp>
          <p:nvSpPr>
            <p:cNvPr id="4" name="TextBox 3"/>
            <p:cNvSpPr txBox="1"/>
            <p:nvPr/>
          </p:nvSpPr>
          <p:spPr>
            <a:xfrm>
              <a:off x="4271714" y="4273572"/>
              <a:ext cx="4284920" cy="1754326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361950" algn="l"/>
                </a:tabLst>
              </a:pPr>
              <a:r>
                <a:rPr lang="en-SG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SG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SG" b="1" dirty="0" err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SG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  <a:p>
              <a:pPr>
                <a:tabLst>
                  <a:tab pos="361950" algn="l"/>
                </a:tabLst>
              </a:pPr>
              <a:endParaRPr lang="en-SG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61950" algn="l"/>
                </a:tabLst>
              </a:pPr>
              <a:r>
                <a:rPr lang="en-SG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SG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</a:p>
            <a:p>
              <a:pPr>
                <a:tabLst>
                  <a:tab pos="361950" algn="l"/>
                </a:tabLst>
              </a:pP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printf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SG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"Hello, world</a:t>
              </a:r>
              <a:r>
                <a:rPr lang="en-SG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\n</a:t>
              </a:r>
              <a:r>
                <a:rPr lang="en-SG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361950" algn="l"/>
                </a:tabLst>
              </a:pP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SG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61950" algn="l"/>
                </a:tabLst>
              </a:pPr>
              <a:r>
                <a:rPr lang="en-SG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8E8A8E0-C6E2-4967-AA51-8D34455B228E}"/>
                </a:ext>
              </a:extLst>
            </p:cNvPr>
            <p:cNvSpPr txBox="1"/>
            <p:nvPr/>
          </p:nvSpPr>
          <p:spPr>
            <a:xfrm>
              <a:off x="7127065" y="4088906"/>
              <a:ext cx="1559735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HelloWorld.c</a:t>
              </a:r>
              <a:endParaRPr lang="en-SG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29370" y="6129974"/>
            <a:ext cx="8251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7388" indent="-687388">
              <a:tabLst>
                <a:tab pos="631825" algn="l"/>
              </a:tabLst>
            </a:pPr>
            <a:r>
              <a:rPr lang="en-SG" dirty="0">
                <a:solidFill>
                  <a:srgbClr val="006600"/>
                </a:solidFill>
              </a:rPr>
              <a:t>(Note:		All C programs in the lectures are available on Canvas as well as the CS2100 website. Python versions are also available.)</a:t>
            </a:r>
            <a:endParaRPr lang="en-US" dirty="0">
              <a:solidFill>
                <a:srgbClr val="006600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FEEE9BA-D8A5-49AF-B4B2-1977E38C4F10}"/>
              </a:ext>
            </a:extLst>
          </p:cNvPr>
          <p:cNvGrpSpPr/>
          <p:nvPr/>
        </p:nvGrpSpPr>
        <p:grpSpPr>
          <a:xfrm>
            <a:off x="1981200" y="5325130"/>
            <a:ext cx="3348392" cy="702768"/>
            <a:chOff x="457200" y="5325130"/>
            <a:chExt cx="3348392" cy="702768"/>
          </a:xfrm>
        </p:grpSpPr>
        <p:sp>
          <p:nvSpPr>
            <p:cNvPr id="14" name="Callout: Bent Line 2">
              <a:extLst>
                <a:ext uri="{FF2B5EF4-FFF2-40B4-BE49-F238E27FC236}">
                  <a16:creationId xmlns:a16="http://schemas.microsoft.com/office/drawing/2014/main" id="{EE04486A-E042-43EE-AA79-6F7295836D4A}"/>
                </a:ext>
              </a:extLst>
            </p:cNvPr>
            <p:cNvSpPr/>
            <p:nvPr/>
          </p:nvSpPr>
          <p:spPr>
            <a:xfrm>
              <a:off x="856649" y="5692294"/>
              <a:ext cx="2948943" cy="335604"/>
            </a:xfrm>
            <a:prstGeom prst="borderCallout2">
              <a:avLst>
                <a:gd name="adj1" fmla="val 369"/>
                <a:gd name="adj2" fmla="val 91695"/>
                <a:gd name="adj3" fmla="val -233644"/>
                <a:gd name="adj4" fmla="val 91410"/>
                <a:gd name="adj5" fmla="val -228846"/>
                <a:gd name="adj6" fmla="val 115637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>
                <a:tabLst>
                  <a:tab pos="561975" algn="l"/>
                </a:tabLst>
                <a:defRPr/>
              </a:pPr>
              <a:r>
                <a:rPr lang="en-SG" sz="1600" b="1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print(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"Hello, world"</a:t>
              </a:r>
              <a:r>
                <a:rPr lang="en-SG" sz="1600" b="1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endParaRPr lang="en-US" dirty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6DBB3BF-67F5-418E-B1B1-92C3C768FF96}"/>
                </a:ext>
              </a:extLst>
            </p:cNvPr>
            <p:cNvSpPr txBox="1"/>
            <p:nvPr/>
          </p:nvSpPr>
          <p:spPr>
            <a:xfrm>
              <a:off x="457200" y="5325130"/>
              <a:ext cx="1703196" cy="369332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HelloWorld.py</a:t>
              </a:r>
              <a:endParaRPr lang="en-SG" dirty="0"/>
            </a:p>
          </p:txBody>
        </p:sp>
      </p:grpSp>
    </p:spTree>
    <p:extLst>
      <p:ext uri="{BB962C8B-B14F-4D97-AF65-F5344CB8AC3E}">
        <p14:creationId xmlns:p14="http://schemas.microsoft.com/office/powerpoint/2010/main" val="38516092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15D3C8C-F8A4-4A66-BE96-54C9419C9038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>
            <a:off x="5682342" y="4683134"/>
            <a:ext cx="1" cy="110286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1981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1981200" y="587829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2. C Programming Language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4527" y="1398082"/>
            <a:ext cx="8296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SG" sz="2400" dirty="0"/>
              <a:t>Creating a C program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3DBDC9A-19F1-4CCB-B8CA-FE0C69C5E471}"/>
              </a:ext>
            </a:extLst>
          </p:cNvPr>
          <p:cNvGrpSpPr/>
          <p:nvPr/>
        </p:nvGrpSpPr>
        <p:grpSpPr>
          <a:xfrm>
            <a:off x="4593769" y="2746432"/>
            <a:ext cx="2177144" cy="504612"/>
            <a:chOff x="3069770" y="2284768"/>
            <a:chExt cx="2177144" cy="504612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C45FBE0-2367-4516-9CBC-8AB93CC320D1}"/>
                </a:ext>
              </a:extLst>
            </p:cNvPr>
            <p:cNvSpPr/>
            <p:nvPr/>
          </p:nvSpPr>
          <p:spPr>
            <a:xfrm>
              <a:off x="3069771" y="2284768"/>
              <a:ext cx="2177143" cy="50461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74BB28F-C368-42B4-97CE-3BB7EC40C48D}"/>
                </a:ext>
              </a:extLst>
            </p:cNvPr>
            <p:cNvSpPr txBox="1"/>
            <p:nvPr/>
          </p:nvSpPr>
          <p:spPr>
            <a:xfrm>
              <a:off x="3069770" y="2303524"/>
              <a:ext cx="2177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Source code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43CA4CC-E8ED-4A96-9EE7-BB12368AEB97}"/>
              </a:ext>
            </a:extLst>
          </p:cNvPr>
          <p:cNvGrpSpPr/>
          <p:nvPr/>
        </p:nvGrpSpPr>
        <p:grpSpPr>
          <a:xfrm>
            <a:off x="4593770" y="4239826"/>
            <a:ext cx="2177145" cy="504612"/>
            <a:chOff x="3069769" y="3515358"/>
            <a:chExt cx="2177145" cy="50461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43C1AAD-8997-47E9-91A7-FD91017EB24A}"/>
                </a:ext>
              </a:extLst>
            </p:cNvPr>
            <p:cNvSpPr/>
            <p:nvPr/>
          </p:nvSpPr>
          <p:spPr>
            <a:xfrm>
              <a:off x="3069771" y="3515358"/>
              <a:ext cx="2177143" cy="50461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092C44E-4A4F-4B7F-9434-E29976415BFA}"/>
                </a:ext>
              </a:extLst>
            </p:cNvPr>
            <p:cNvSpPr txBox="1"/>
            <p:nvPr/>
          </p:nvSpPr>
          <p:spPr>
            <a:xfrm>
              <a:off x="3069769" y="3558556"/>
              <a:ext cx="2177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Object code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B5B90C7-572C-44CE-AF46-CD545F601931}"/>
              </a:ext>
            </a:extLst>
          </p:cNvPr>
          <p:cNvGrpSpPr/>
          <p:nvPr/>
        </p:nvGrpSpPr>
        <p:grpSpPr>
          <a:xfrm>
            <a:off x="4593771" y="5785996"/>
            <a:ext cx="2177143" cy="504612"/>
            <a:chOff x="3069771" y="4745949"/>
            <a:chExt cx="2177143" cy="50461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78F0006-A4BB-4B06-AB64-A7FE2048F864}"/>
                </a:ext>
              </a:extLst>
            </p:cNvPr>
            <p:cNvSpPr/>
            <p:nvPr/>
          </p:nvSpPr>
          <p:spPr>
            <a:xfrm>
              <a:off x="3069771" y="4745949"/>
              <a:ext cx="2177143" cy="504612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D70382A-BA3C-4FF1-A8D7-C077BE496A38}"/>
                </a:ext>
              </a:extLst>
            </p:cNvPr>
            <p:cNvSpPr txBox="1"/>
            <p:nvPr/>
          </p:nvSpPr>
          <p:spPr>
            <a:xfrm>
              <a:off x="3069771" y="4813589"/>
              <a:ext cx="21771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2000" dirty="0"/>
                <a:t>Executable code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588C8A9-4C9E-4C73-B783-9D3C6073C6B0}"/>
              </a:ext>
            </a:extLst>
          </p:cNvPr>
          <p:cNvGrpSpPr/>
          <p:nvPr/>
        </p:nvGrpSpPr>
        <p:grpSpPr>
          <a:xfrm>
            <a:off x="4986141" y="2039209"/>
            <a:ext cx="1392405" cy="400111"/>
            <a:chOff x="3413511" y="2039208"/>
            <a:chExt cx="1392405" cy="400111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3E7A3E82-4FC0-489F-9D66-DEBD0DBF75DF}"/>
                </a:ext>
              </a:extLst>
            </p:cNvPr>
            <p:cNvSpPr/>
            <p:nvPr/>
          </p:nvSpPr>
          <p:spPr>
            <a:xfrm>
              <a:off x="3413511" y="2039208"/>
              <a:ext cx="1392405" cy="400111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AE11139-AC3D-45EB-880E-5D8A74716B86}"/>
                </a:ext>
              </a:extLst>
            </p:cNvPr>
            <p:cNvSpPr txBox="1"/>
            <p:nvPr/>
          </p:nvSpPr>
          <p:spPr>
            <a:xfrm>
              <a:off x="3508744" y="2054597"/>
              <a:ext cx="1222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>
                  <a:solidFill>
                    <a:schemeClr val="bg1"/>
                  </a:solidFill>
                </a:rPr>
                <a:t>Editor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06DAC8C-F59A-48BD-94F2-D00BDE7FEE38}"/>
              </a:ext>
            </a:extLst>
          </p:cNvPr>
          <p:cNvGrpSpPr/>
          <p:nvPr/>
        </p:nvGrpSpPr>
        <p:grpSpPr>
          <a:xfrm>
            <a:off x="4986140" y="5071751"/>
            <a:ext cx="1392405" cy="400111"/>
            <a:chOff x="3413511" y="2039208"/>
            <a:chExt cx="1392405" cy="400111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85007F34-79D6-4B7D-A08F-49A8BC9B6770}"/>
                </a:ext>
              </a:extLst>
            </p:cNvPr>
            <p:cNvSpPr/>
            <p:nvPr/>
          </p:nvSpPr>
          <p:spPr>
            <a:xfrm>
              <a:off x="3413511" y="2039208"/>
              <a:ext cx="1392405" cy="400111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8DF2356-90B3-40B0-B315-0BD15A12B322}"/>
                </a:ext>
              </a:extLst>
            </p:cNvPr>
            <p:cNvSpPr txBox="1"/>
            <p:nvPr/>
          </p:nvSpPr>
          <p:spPr>
            <a:xfrm>
              <a:off x="3508744" y="2054597"/>
              <a:ext cx="1222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>
                  <a:solidFill>
                    <a:schemeClr val="bg1"/>
                  </a:solidFill>
                </a:rPr>
                <a:t>Linker</a:t>
              </a: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42EC898-EDE7-4283-BAC2-922C4E979904}"/>
              </a:ext>
            </a:extLst>
          </p:cNvPr>
          <p:cNvCxnSpPr>
            <a:stCxn id="17" idx="2"/>
            <a:endCxn id="5" idx="0"/>
          </p:cNvCxnSpPr>
          <p:nvPr/>
        </p:nvCxnSpPr>
        <p:spPr>
          <a:xfrm flipH="1">
            <a:off x="5682341" y="2439320"/>
            <a:ext cx="2" cy="32586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F489F4A-4FB5-46CD-8C4A-5986A1D9125E}"/>
              </a:ext>
            </a:extLst>
          </p:cNvPr>
          <p:cNvCxnSpPr>
            <a:cxnSpLocks/>
          </p:cNvCxnSpPr>
          <p:nvPr/>
        </p:nvCxnSpPr>
        <p:spPr>
          <a:xfrm>
            <a:off x="5682341" y="3251044"/>
            <a:ext cx="0" cy="98878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904CE3A-C84B-4E3F-B918-DA76FCE4471A}"/>
              </a:ext>
            </a:extLst>
          </p:cNvPr>
          <p:cNvGrpSpPr/>
          <p:nvPr/>
        </p:nvGrpSpPr>
        <p:grpSpPr>
          <a:xfrm>
            <a:off x="4986140" y="3541656"/>
            <a:ext cx="1392405" cy="400111"/>
            <a:chOff x="3413511" y="2039208"/>
            <a:chExt cx="1392405" cy="400111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61444365-BE33-4F45-AD42-8CF59A250A84}"/>
                </a:ext>
              </a:extLst>
            </p:cNvPr>
            <p:cNvSpPr/>
            <p:nvPr/>
          </p:nvSpPr>
          <p:spPr>
            <a:xfrm>
              <a:off x="3413511" y="2039208"/>
              <a:ext cx="1392405" cy="400111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CC2EE52-ACC4-473E-87A1-0D7ED584C45D}"/>
                </a:ext>
              </a:extLst>
            </p:cNvPr>
            <p:cNvSpPr txBox="1"/>
            <p:nvPr/>
          </p:nvSpPr>
          <p:spPr>
            <a:xfrm>
              <a:off x="3508744" y="2054597"/>
              <a:ext cx="12227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>
                  <a:solidFill>
                    <a:schemeClr val="bg1"/>
                  </a:solidFill>
                </a:rPr>
                <a:t>Compiler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21C477-0238-4EEF-BBBA-198D8194794C}"/>
              </a:ext>
            </a:extLst>
          </p:cNvPr>
          <p:cNvGrpSpPr/>
          <p:nvPr/>
        </p:nvGrpSpPr>
        <p:grpSpPr>
          <a:xfrm>
            <a:off x="2775020" y="4948427"/>
            <a:ext cx="1528825" cy="665866"/>
            <a:chOff x="3069770" y="3505802"/>
            <a:chExt cx="1528825" cy="665866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D54C940-B4DE-4E42-BDAE-22134497ABE7}"/>
                </a:ext>
              </a:extLst>
            </p:cNvPr>
            <p:cNvSpPr/>
            <p:nvPr/>
          </p:nvSpPr>
          <p:spPr>
            <a:xfrm>
              <a:off x="3069773" y="3515357"/>
              <a:ext cx="1528822" cy="65631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B35C1C7-A87D-40BE-A694-5763BD8BE4C1}"/>
                </a:ext>
              </a:extLst>
            </p:cNvPr>
            <p:cNvSpPr txBox="1"/>
            <p:nvPr/>
          </p:nvSpPr>
          <p:spPr>
            <a:xfrm>
              <a:off x="3069770" y="3505802"/>
              <a:ext cx="15288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Other object codes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302CB2F-5964-40B4-98DF-8943215D56CB}"/>
              </a:ext>
            </a:extLst>
          </p:cNvPr>
          <p:cNvGrpSpPr/>
          <p:nvPr/>
        </p:nvGrpSpPr>
        <p:grpSpPr>
          <a:xfrm>
            <a:off x="7010400" y="4928892"/>
            <a:ext cx="1557180" cy="675846"/>
            <a:chOff x="3069773" y="3495822"/>
            <a:chExt cx="1557180" cy="675846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8F2C5BA-1184-4E49-9F05-78833C048D4D}"/>
                </a:ext>
              </a:extLst>
            </p:cNvPr>
            <p:cNvSpPr/>
            <p:nvPr/>
          </p:nvSpPr>
          <p:spPr>
            <a:xfrm>
              <a:off x="3069773" y="3515357"/>
              <a:ext cx="1557180" cy="65631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BFFCB26-8547-4A57-BAD9-D8CD45CEBAEA}"/>
                </a:ext>
              </a:extLst>
            </p:cNvPr>
            <p:cNvSpPr txBox="1"/>
            <p:nvPr/>
          </p:nvSpPr>
          <p:spPr>
            <a:xfrm>
              <a:off x="3077726" y="3495822"/>
              <a:ext cx="14650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dirty="0"/>
                <a:t>Function libraries</a:t>
              </a:r>
            </a:p>
          </p:txBody>
        </p: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BF3261C2-8F8B-45FB-9DAB-C13FC45F58AB}"/>
              </a:ext>
            </a:extLst>
          </p:cNvPr>
          <p:cNvCxnSpPr>
            <a:cxnSpLocks/>
            <a:stCxn id="38" idx="3"/>
            <a:endCxn id="26" idx="1"/>
          </p:cNvCxnSpPr>
          <p:nvPr/>
        </p:nvCxnSpPr>
        <p:spPr>
          <a:xfrm>
            <a:off x="4303845" y="5271594"/>
            <a:ext cx="682295" cy="21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E6964DF-F41C-4295-A331-C794EA184760}"/>
              </a:ext>
            </a:extLst>
          </p:cNvPr>
          <p:cNvCxnSpPr>
            <a:cxnSpLocks/>
            <a:stCxn id="40" idx="1"/>
            <a:endCxn id="26" idx="3"/>
          </p:cNvCxnSpPr>
          <p:nvPr/>
        </p:nvCxnSpPr>
        <p:spPr>
          <a:xfrm flipH="1" flipV="1">
            <a:off x="6378544" y="5271807"/>
            <a:ext cx="631856" cy="477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18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470</TotalTime>
  <Words>1036</Words>
  <Application>Microsoft Office PowerPoint</Application>
  <PresentationFormat>Widescreen</PresentationFormat>
  <Paragraphs>166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Times New Roman</vt:lpstr>
      <vt:lpstr>Wingdings</vt:lpstr>
      <vt:lpstr>Clarity</vt:lpstr>
      <vt:lpstr>https://www.comp.nus.edu.sg/~cs2100/</vt:lpstr>
      <vt:lpstr>Blended Learning Format</vt:lpstr>
      <vt:lpstr>Lecture #1: 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Tuck-Choy Aaron TAN</cp:lastModifiedBy>
  <cp:revision>1320</cp:revision>
  <cp:lastPrinted>2026-01-12T00:34:55Z</cp:lastPrinted>
  <dcterms:created xsi:type="dcterms:W3CDTF">1998-09-05T15:03:32Z</dcterms:created>
  <dcterms:modified xsi:type="dcterms:W3CDTF">2026-01-12T04:04:31Z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