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11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269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FF"/>
    <a:srgbClr val="CCECFF"/>
    <a:srgbClr val="6666FF"/>
    <a:srgbClr val="0033CC"/>
    <a:srgbClr val="66CCFF"/>
    <a:srgbClr val="FBE6CE"/>
    <a:srgbClr val="95F3E8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00" autoAdjust="0"/>
    <p:restoredTop sz="94129" autoAdjust="0"/>
  </p:normalViewPr>
  <p:slideViewPr>
    <p:cSldViewPr snapToGrid="0">
      <p:cViewPr varScale="1">
        <p:scale>
          <a:sx n="92" d="100"/>
          <a:sy n="92" d="100"/>
        </p:scale>
        <p:origin x="6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0713-3F88-4B82-ACF8-E4F4A6D1B898}" type="datetimeFigureOut">
              <a:rPr lang="en-SG" smtClean="0"/>
              <a:t>17/4/2025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57E-E920-4C34-91F5-3C46E07A964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09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014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786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068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1480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80285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9322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9825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4390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DC82-B281-43D9-9782-FA94450D82A6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06DE-5440-4B55-85A5-23A3F03C9D77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11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F006-2334-47FC-9F14-6A6CA1A19D6E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95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E8A-7616-47CF-8468-064F48A2FEC3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0F12-918A-4DE3-B929-258B7DF1AC83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0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A55-AAEB-4B09-8FFD-F64405585E2E}" type="datetime1">
              <a:rPr lang="en-SG" smtClean="0"/>
              <a:t>17/4/2025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1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4563-0501-48F5-B84D-A277E1048241}" type="datetime1">
              <a:rPr lang="en-SG" smtClean="0"/>
              <a:t>17/4/2025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057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E53E-5454-4188-B811-AE20EFE2A1BD}" type="datetime1">
              <a:rPr lang="en-SG" smtClean="0"/>
              <a:t>17/4/2025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74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10CA-D5DF-46D0-A127-3F1B60ED4D16}" type="datetime1">
              <a:rPr lang="en-SG" smtClean="0"/>
              <a:t>17/4/2025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50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311B8C-9507-4FC0-B68E-608D733D4E76}" type="datetime1">
              <a:rPr lang="en-SG" smtClean="0"/>
              <a:t>17/4/2025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67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53C4-1483-49C3-B818-99CED61C6FB0}" type="datetime1">
              <a:rPr lang="en-SG" smtClean="0"/>
              <a:t>17/4/2025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2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222CF-8AB8-4D71-B847-9594A2A4CEF4}" type="datetime1">
              <a:rPr lang="en-SG" smtClean="0"/>
              <a:t>17/4/2025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0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79448"/>
          </a:xfrm>
        </p:spPr>
        <p:txBody>
          <a:bodyPr/>
          <a:lstStyle/>
          <a:p>
            <a:r>
              <a:rPr lang="en-SG" dirty="0"/>
              <a:t>CS2100</a:t>
            </a:r>
            <a:br>
              <a:rPr lang="en-SG" dirty="0"/>
            </a:br>
            <a:endParaRPr lang="en-S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61" y="2144110"/>
            <a:ext cx="8884632" cy="2201602"/>
          </a:xfrm>
        </p:spPr>
        <p:txBody>
          <a:bodyPr>
            <a:normAutofit/>
          </a:bodyPr>
          <a:lstStyle/>
          <a:p>
            <a:r>
              <a:rPr lang="en-SG" sz="3200" dirty="0"/>
              <a:t>Tutorial #11</a:t>
            </a:r>
          </a:p>
          <a:p>
            <a:r>
              <a:rPr lang="en-SG" sz="4400" dirty="0"/>
              <a:t>Cache</a:t>
            </a:r>
          </a:p>
          <a:p>
            <a:r>
              <a:rPr lang="en-SG" dirty="0"/>
              <a:t>(Prepared by: Aaron Tan)</a:t>
            </a:r>
          </a:p>
        </p:txBody>
      </p:sp>
    </p:spTree>
    <p:extLst>
      <p:ext uri="{BB962C8B-B14F-4D97-AF65-F5344CB8AC3E}">
        <p14:creationId xmlns:p14="http://schemas.microsoft.com/office/powerpoint/2010/main" val="91351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38923" y="957372"/>
            <a:ext cx="1523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Offset =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38995" y="957372"/>
            <a:ext cx="1885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Set index =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99401" y="957372"/>
            <a:ext cx="92614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3 bits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36895" y="957372"/>
            <a:ext cx="92614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2 bits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07408" y="2097954"/>
          <a:ext cx="7031736" cy="3728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1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0642">
                <a:tc>
                  <a:txBody>
                    <a:bodyPr/>
                    <a:lstStyle/>
                    <a:p>
                      <a:r>
                        <a:rPr lang="en-US" sz="1400" dirty="0"/>
                        <a:t>Set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Valid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Tag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Word0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Word1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Valid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Tag 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Word0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Word1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174694" y="5501274"/>
            <a:ext cx="288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2</a:t>
            </a:fld>
            <a:endParaRPr lang="en-SG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16115" y="306052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 err="1">
                <a:solidFill>
                  <a:srgbClr val="C00000"/>
                </a:solidFill>
              </a:rPr>
              <a:t>Q2</a:t>
            </a:r>
            <a:r>
              <a:rPr lang="en-SG" sz="2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6083" y="306052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4, 16, 32, 20, 80, 68, 76, 224, 36, 44, 16, 172, 20, 24, 36, 68.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8695" y="223577"/>
            <a:ext cx="246888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MIPS: 1 word = 4 bytes</a:t>
            </a:r>
          </a:p>
          <a:p>
            <a:r>
              <a:rPr lang="en-US" dirty="0"/>
              <a:t>1 block = 2 words</a:t>
            </a:r>
          </a:p>
          <a:p>
            <a:r>
              <a:rPr lang="en-US" dirty="0"/>
              <a:t>16 words total = 8 blocks in total</a:t>
            </a:r>
          </a:p>
          <a:p>
            <a:r>
              <a:rPr lang="en-US" dirty="0"/>
              <a:t>2-way set associative</a:t>
            </a:r>
          </a:p>
          <a:p>
            <a:r>
              <a:rPr lang="en-US" dirty="0" err="1"/>
              <a:t>LRU</a:t>
            </a:r>
            <a:r>
              <a:rPr lang="en-US" dirty="0"/>
              <a:t> replacement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418590" y="1031625"/>
            <a:ext cx="1278911" cy="604058"/>
            <a:chOff x="2418590" y="1031625"/>
            <a:chExt cx="1278911" cy="604058"/>
          </a:xfrm>
        </p:grpSpPr>
        <p:sp>
          <p:nvSpPr>
            <p:cNvPr id="18" name="Right Brace 17"/>
            <p:cNvSpPr/>
            <p:nvPr/>
          </p:nvSpPr>
          <p:spPr>
            <a:xfrm rot="16200000">
              <a:off x="2716317" y="1444203"/>
              <a:ext cx="117782" cy="265177"/>
            </a:xfrm>
            <a:prstGeom prst="rightBrace">
              <a:avLst>
                <a:gd name="adj1" fmla="val 2322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Brace 18"/>
            <p:cNvSpPr/>
            <p:nvPr/>
          </p:nvSpPr>
          <p:spPr>
            <a:xfrm rot="16200000">
              <a:off x="3290100" y="1377912"/>
              <a:ext cx="117781" cy="397762"/>
            </a:xfrm>
            <a:prstGeom prst="rightBrace">
              <a:avLst>
                <a:gd name="adj1" fmla="val 2322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18590" y="1031625"/>
              <a:ext cx="73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C00000"/>
                  </a:solidFill>
                </a:rPr>
                <a:t>Set index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69060" y="1193904"/>
              <a:ext cx="628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C00000"/>
                  </a:solidFill>
                </a:rPr>
                <a:t>Offset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170433" y="1635683"/>
            <a:ext cx="2779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  4:	00…000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16:	00…000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32:	00…001	00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20:	00…000	10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80:	00…010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68:	00…010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76: 	00…010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224:	00…111	00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36:	00…001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44:	00…001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16:	00…000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172:	00…101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20:	00…000	10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24: 	00…000	11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36:	00…001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68:	00…010	00	100</a:t>
            </a:r>
          </a:p>
        </p:txBody>
      </p:sp>
    </p:spTree>
    <p:extLst>
      <p:ext uri="{BB962C8B-B14F-4D97-AF65-F5344CB8AC3E}">
        <p14:creationId xmlns:p14="http://schemas.microsoft.com/office/powerpoint/2010/main" val="58189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5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07408" y="2097954"/>
          <a:ext cx="7031736" cy="3728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1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0642">
                <a:tc>
                  <a:txBody>
                    <a:bodyPr/>
                    <a:lstStyle/>
                    <a:p>
                      <a:r>
                        <a:rPr lang="en-US" sz="1400" dirty="0"/>
                        <a:t>Set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Valid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Tag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Word0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Word1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Valid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Tag 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Word0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Word1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174694" y="5501274"/>
            <a:ext cx="288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12617" y="1829554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067969" y="2529873"/>
            <a:ext cx="2650420" cy="350975"/>
            <a:chOff x="5086257" y="2584493"/>
            <a:chExt cx="2650420" cy="350975"/>
          </a:xfrm>
        </p:grpSpPr>
        <p:grpSp>
          <p:nvGrpSpPr>
            <p:cNvPr id="13" name="Group 12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M[0]</a:t>
                </a:r>
                <a:endParaRPr lang="en-US" sz="160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0</a:t>
                </a:r>
                <a:endParaRPr lang="en-US" sz="1600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M[4]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V="1">
            <a:off x="809670" y="2115369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067969" y="4178352"/>
            <a:ext cx="2650420" cy="350975"/>
            <a:chOff x="5086257" y="2584493"/>
            <a:chExt cx="2650420" cy="350975"/>
          </a:xfrm>
        </p:grpSpPr>
        <p:grpSp>
          <p:nvGrpSpPr>
            <p:cNvPr id="22" name="Group 21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M[16]</a:t>
                </a:r>
                <a:endParaRPr lang="en-US" sz="1600" dirty="0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0</a:t>
                </a:r>
                <a:endParaRPr lang="en-US" sz="1600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M[20]</a:t>
              </a:r>
              <a:endParaRPr lang="en-US" sz="1600" dirty="0"/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806215" y="2398160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8331289" y="2536083"/>
            <a:ext cx="2650420" cy="350975"/>
            <a:chOff x="5086257" y="2584493"/>
            <a:chExt cx="2650420" cy="350975"/>
          </a:xfrm>
        </p:grpSpPr>
        <p:grpSp>
          <p:nvGrpSpPr>
            <p:cNvPr id="30" name="Group 29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M[32]</a:t>
                </a:r>
                <a:endParaRPr lang="en-US" sz="1600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M[36]</a:t>
              </a:r>
              <a:endParaRPr lang="en-US" sz="1600" dirty="0"/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V="1">
            <a:off x="822446" y="2677927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96991" y="2508650"/>
            <a:ext cx="582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>
                <a:solidFill>
                  <a:srgbClr val="0033CC"/>
                </a:solidFill>
              </a:rPr>
              <a:t>Hit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060124" y="4196983"/>
            <a:ext cx="701966" cy="326133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97961" y="2951646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8311869" y="4190773"/>
            <a:ext cx="2650420" cy="350975"/>
            <a:chOff x="5086257" y="2584493"/>
            <a:chExt cx="2650420" cy="350975"/>
          </a:xfrm>
        </p:grpSpPr>
        <p:grpSp>
          <p:nvGrpSpPr>
            <p:cNvPr id="41" name="Group 40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M[80]</a:t>
                </a:r>
                <a:endParaRPr lang="en-US" sz="1600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2</a:t>
                </a:r>
                <a:endParaRPr lang="en-US" sz="1600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M[84]</a:t>
              </a:r>
              <a:endParaRPr lang="en-US" sz="1600" dirty="0"/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 flipV="1">
            <a:off x="806215" y="3222341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486123" y="2632456"/>
            <a:ext cx="2250812" cy="479553"/>
            <a:chOff x="5486123" y="2632456"/>
            <a:chExt cx="2250812" cy="479553"/>
          </a:xfrm>
        </p:grpSpPr>
        <p:grpSp>
          <p:nvGrpSpPr>
            <p:cNvPr id="48" name="Group 47"/>
            <p:cNvGrpSpPr/>
            <p:nvPr/>
          </p:nvGrpSpPr>
          <p:grpSpPr>
            <a:xfrm>
              <a:off x="5486123" y="2632456"/>
              <a:ext cx="2250812" cy="479553"/>
              <a:chOff x="5029627" y="2621754"/>
              <a:chExt cx="2250812" cy="479553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5029627" y="2621754"/>
                <a:ext cx="1247333" cy="465732"/>
                <a:chOff x="5132589" y="2907163"/>
                <a:chExt cx="1247333" cy="465732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5677956" y="3034341"/>
                  <a:ext cx="70196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M[64]</a:t>
                  </a:r>
                  <a:endParaRPr lang="en-US" sz="1600" dirty="0"/>
                </a:p>
              </p:txBody>
            </p:sp>
            <p:cxnSp>
              <p:nvCxnSpPr>
                <p:cNvPr id="52" name="Straight Connector 51"/>
                <p:cNvCxnSpPr/>
                <p:nvPr/>
              </p:nvCxnSpPr>
              <p:spPr>
                <a:xfrm flipV="1">
                  <a:off x="5187642" y="2907163"/>
                  <a:ext cx="265176" cy="158229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Box 53"/>
                <p:cNvSpPr txBox="1"/>
                <p:nvPr/>
              </p:nvSpPr>
              <p:spPr>
                <a:xfrm>
                  <a:off x="5132589" y="3025560"/>
                  <a:ext cx="4326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2</a:t>
                  </a:r>
                  <a:endParaRPr lang="en-US" sz="1600" dirty="0"/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6578473" y="276275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M[68]</a:t>
                </a:r>
                <a:endParaRPr lang="en-US" sz="1600" dirty="0"/>
              </a:p>
            </p:txBody>
          </p:sp>
        </p:grpSp>
        <p:cxnSp>
          <p:nvCxnSpPr>
            <p:cNvPr id="55" name="Straight Connector 54"/>
            <p:cNvCxnSpPr/>
            <p:nvPr/>
          </p:nvCxnSpPr>
          <p:spPr>
            <a:xfrm flipV="1">
              <a:off x="6143854" y="2660517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7155325" y="2646274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/>
          <p:nvPr/>
        </p:nvCxnSpPr>
        <p:spPr>
          <a:xfrm flipV="1">
            <a:off x="797961" y="3488962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5067969" y="3372856"/>
            <a:ext cx="2650420" cy="350975"/>
            <a:chOff x="5086257" y="2584493"/>
            <a:chExt cx="2650420" cy="350975"/>
          </a:xfrm>
        </p:grpSpPr>
        <p:grpSp>
          <p:nvGrpSpPr>
            <p:cNvPr id="61" name="Group 60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M[72]</a:t>
                </a:r>
                <a:endParaRPr lang="en-US" sz="1600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2</a:t>
                </a:r>
                <a:endParaRPr lang="en-US" sz="1600" dirty="0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M[76]</a:t>
              </a:r>
              <a:endParaRPr lang="en-US" sz="1600" dirty="0"/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 flipV="1">
            <a:off x="812617" y="3788690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8776631" y="2628650"/>
            <a:ext cx="2342486" cy="479553"/>
            <a:chOff x="5486123" y="2632456"/>
            <a:chExt cx="2342486" cy="479553"/>
          </a:xfrm>
        </p:grpSpPr>
        <p:grpSp>
          <p:nvGrpSpPr>
            <p:cNvPr id="69" name="Group 68"/>
            <p:cNvGrpSpPr/>
            <p:nvPr/>
          </p:nvGrpSpPr>
          <p:grpSpPr>
            <a:xfrm>
              <a:off x="5486123" y="2632456"/>
              <a:ext cx="2342486" cy="479553"/>
              <a:chOff x="5029627" y="2621754"/>
              <a:chExt cx="2342486" cy="479553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5029627" y="2621754"/>
                <a:ext cx="1377521" cy="465732"/>
                <a:chOff x="5132589" y="2907163"/>
                <a:chExt cx="1377521" cy="465732"/>
              </a:xfrm>
            </p:grpSpPr>
            <p:sp>
              <p:nvSpPr>
                <p:cNvPr id="74" name="TextBox 73"/>
                <p:cNvSpPr txBox="1"/>
                <p:nvPr/>
              </p:nvSpPr>
              <p:spPr>
                <a:xfrm>
                  <a:off x="5677956" y="3034341"/>
                  <a:ext cx="83215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M[224]</a:t>
                  </a:r>
                  <a:endParaRPr lang="en-US" sz="1600" dirty="0"/>
                </a:p>
              </p:txBody>
            </p:sp>
            <p:cxnSp>
              <p:nvCxnSpPr>
                <p:cNvPr id="75" name="Straight Connector 74"/>
                <p:cNvCxnSpPr/>
                <p:nvPr/>
              </p:nvCxnSpPr>
              <p:spPr>
                <a:xfrm flipV="1">
                  <a:off x="5187642" y="2907163"/>
                  <a:ext cx="265176" cy="158229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TextBox 75"/>
                <p:cNvSpPr txBox="1"/>
                <p:nvPr/>
              </p:nvSpPr>
              <p:spPr>
                <a:xfrm>
                  <a:off x="5132589" y="3025560"/>
                  <a:ext cx="4326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7</a:t>
                  </a:r>
                  <a:endParaRPr lang="en-US" sz="1600" dirty="0"/>
                </a:p>
              </p:txBody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6578472" y="2762753"/>
                <a:ext cx="7936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M[228]</a:t>
                </a:r>
                <a:endParaRPr lang="en-US" sz="1600" dirty="0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 flipV="1">
              <a:off x="6143854" y="2660517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7155325" y="2646274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Arrow Connector 76"/>
          <p:cNvCxnSpPr/>
          <p:nvPr/>
        </p:nvCxnSpPr>
        <p:spPr>
          <a:xfrm flipV="1">
            <a:off x="809162" y="4050648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5488289" y="2856952"/>
            <a:ext cx="2250812" cy="479553"/>
            <a:chOff x="5486123" y="2632456"/>
            <a:chExt cx="2250812" cy="479553"/>
          </a:xfrm>
        </p:grpSpPr>
        <p:grpSp>
          <p:nvGrpSpPr>
            <p:cNvPr id="79" name="Group 78"/>
            <p:cNvGrpSpPr/>
            <p:nvPr/>
          </p:nvGrpSpPr>
          <p:grpSpPr>
            <a:xfrm>
              <a:off x="5486123" y="2632456"/>
              <a:ext cx="2250812" cy="479553"/>
              <a:chOff x="5029627" y="2621754"/>
              <a:chExt cx="2250812" cy="479553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5029627" y="2621754"/>
                <a:ext cx="1247333" cy="465732"/>
                <a:chOff x="5132589" y="2907163"/>
                <a:chExt cx="1247333" cy="465732"/>
              </a:xfrm>
            </p:grpSpPr>
            <p:sp>
              <p:nvSpPr>
                <p:cNvPr id="84" name="TextBox 83"/>
                <p:cNvSpPr txBox="1"/>
                <p:nvPr/>
              </p:nvSpPr>
              <p:spPr>
                <a:xfrm>
                  <a:off x="5677956" y="3034341"/>
                  <a:ext cx="70196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M[32]</a:t>
                  </a:r>
                  <a:endParaRPr lang="en-US" sz="1600" dirty="0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 flipV="1">
                  <a:off x="5187642" y="2907163"/>
                  <a:ext cx="265176" cy="158229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TextBox 85"/>
                <p:cNvSpPr txBox="1"/>
                <p:nvPr/>
              </p:nvSpPr>
              <p:spPr>
                <a:xfrm>
                  <a:off x="5132589" y="3025560"/>
                  <a:ext cx="4326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1</a:t>
                  </a:r>
                  <a:endParaRPr lang="en-US" sz="1600" dirty="0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6578473" y="276275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M[36]</a:t>
                </a:r>
                <a:endParaRPr lang="en-US" sz="1600" dirty="0"/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 flipV="1">
              <a:off x="6143854" y="2660517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7155325" y="2646274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Arrow Connector 86"/>
          <p:cNvCxnSpPr/>
          <p:nvPr/>
        </p:nvCxnSpPr>
        <p:spPr>
          <a:xfrm flipV="1">
            <a:off x="806215" y="4297801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8328566" y="3369917"/>
            <a:ext cx="2650420" cy="350975"/>
            <a:chOff x="5086257" y="2584493"/>
            <a:chExt cx="2650420" cy="350975"/>
          </a:xfrm>
        </p:grpSpPr>
        <p:grpSp>
          <p:nvGrpSpPr>
            <p:cNvPr id="89" name="Group 88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M[40]</a:t>
                </a:r>
                <a:endParaRPr lang="en-US" sz="1600" dirty="0"/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M[44]</a:t>
              </a:r>
              <a:endParaRPr lang="en-US" sz="1600" dirty="0"/>
            </a:p>
          </p:txBody>
        </p:sp>
      </p:grpSp>
      <p:cxnSp>
        <p:nvCxnSpPr>
          <p:cNvPr id="95" name="Straight Arrow Connector 94"/>
          <p:cNvCxnSpPr/>
          <p:nvPr/>
        </p:nvCxnSpPr>
        <p:spPr>
          <a:xfrm flipV="1">
            <a:off x="812617" y="4586742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04797" y="4390482"/>
            <a:ext cx="582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>
                <a:solidFill>
                  <a:srgbClr val="0033CC"/>
                </a:solidFill>
              </a:rPr>
              <a:t>Hit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6063391" y="4209404"/>
            <a:ext cx="701966" cy="326133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792449" y="4875683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5486123" y="3448797"/>
            <a:ext cx="2345754" cy="548302"/>
            <a:chOff x="5486123" y="2632456"/>
            <a:chExt cx="2345754" cy="479553"/>
          </a:xfrm>
        </p:grpSpPr>
        <p:grpSp>
          <p:nvGrpSpPr>
            <p:cNvPr id="100" name="Group 99"/>
            <p:cNvGrpSpPr/>
            <p:nvPr/>
          </p:nvGrpSpPr>
          <p:grpSpPr>
            <a:xfrm>
              <a:off x="5486123" y="2632456"/>
              <a:ext cx="2345754" cy="479553"/>
              <a:chOff x="5029627" y="2621754"/>
              <a:chExt cx="2345754" cy="479553"/>
            </a:xfrm>
          </p:grpSpPr>
          <p:grpSp>
            <p:nvGrpSpPr>
              <p:cNvPr id="105" name="Group 104"/>
              <p:cNvGrpSpPr/>
              <p:nvPr/>
            </p:nvGrpSpPr>
            <p:grpSpPr>
              <a:xfrm>
                <a:off x="5029627" y="2621754"/>
                <a:ext cx="1341051" cy="465732"/>
                <a:chOff x="5132589" y="2907163"/>
                <a:chExt cx="1341051" cy="465732"/>
              </a:xfrm>
            </p:grpSpPr>
            <p:sp>
              <p:nvSpPr>
                <p:cNvPr id="107" name="TextBox 106"/>
                <p:cNvSpPr txBox="1"/>
                <p:nvPr/>
              </p:nvSpPr>
              <p:spPr>
                <a:xfrm>
                  <a:off x="5677955" y="3034341"/>
                  <a:ext cx="79568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M[168]</a:t>
                  </a:r>
                  <a:endParaRPr lang="en-US" sz="1600" dirty="0"/>
                </a:p>
              </p:txBody>
            </p:sp>
            <p:cxnSp>
              <p:nvCxnSpPr>
                <p:cNvPr id="108" name="Straight Connector 107"/>
                <p:cNvCxnSpPr/>
                <p:nvPr/>
              </p:nvCxnSpPr>
              <p:spPr>
                <a:xfrm flipV="1">
                  <a:off x="5187642" y="2907163"/>
                  <a:ext cx="265176" cy="158229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TextBox 108"/>
                <p:cNvSpPr txBox="1"/>
                <p:nvPr/>
              </p:nvSpPr>
              <p:spPr>
                <a:xfrm>
                  <a:off x="5132589" y="3025560"/>
                  <a:ext cx="4326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5</a:t>
                  </a:r>
                  <a:endParaRPr lang="en-US" sz="1600" dirty="0"/>
                </a:p>
              </p:txBody>
            </p:sp>
          </p:grpSp>
          <p:sp>
            <p:nvSpPr>
              <p:cNvPr id="106" name="TextBox 105"/>
              <p:cNvSpPr txBox="1"/>
              <p:nvPr/>
            </p:nvSpPr>
            <p:spPr>
              <a:xfrm>
                <a:off x="6578472" y="2762753"/>
                <a:ext cx="7969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M[172]</a:t>
                </a:r>
                <a:endParaRPr lang="en-US" sz="1600" dirty="0"/>
              </a:p>
            </p:txBody>
          </p:sp>
        </p:grpSp>
        <p:cxnSp>
          <p:nvCxnSpPr>
            <p:cNvPr id="101" name="Straight Connector 100"/>
            <p:cNvCxnSpPr/>
            <p:nvPr/>
          </p:nvCxnSpPr>
          <p:spPr>
            <a:xfrm flipV="1">
              <a:off x="6143854" y="2660517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7155325" y="2646274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 flipV="1">
            <a:off x="807943" y="5119812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14167" y="4949243"/>
            <a:ext cx="582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>
                <a:solidFill>
                  <a:srgbClr val="0033CC"/>
                </a:solidFill>
              </a:rPr>
              <a:t>Hit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7084371" y="4229837"/>
            <a:ext cx="701966" cy="326133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/>
          <p:nvPr/>
        </p:nvCxnSpPr>
        <p:spPr>
          <a:xfrm flipV="1">
            <a:off x="812617" y="5407373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5048549" y="5027749"/>
            <a:ext cx="2650420" cy="350975"/>
            <a:chOff x="5086257" y="2584493"/>
            <a:chExt cx="2650420" cy="350975"/>
          </a:xfrm>
        </p:grpSpPr>
        <p:grpSp>
          <p:nvGrpSpPr>
            <p:cNvPr id="124" name="Group 123"/>
            <p:cNvGrpSpPr/>
            <p:nvPr/>
          </p:nvGrpSpPr>
          <p:grpSpPr>
            <a:xfrm>
              <a:off x="5086257" y="2584493"/>
              <a:ext cx="1656773" cy="350975"/>
              <a:chOff x="5189219" y="2869902"/>
              <a:chExt cx="1656773" cy="350975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6144026" y="2882323"/>
                <a:ext cx="7019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M[24]</a:t>
                </a:r>
                <a:endParaRPr lang="en-US" sz="1600" dirty="0"/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flipV="1">
                <a:off x="5189219" y="2935224"/>
                <a:ext cx="265176" cy="1582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5291652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1</a:t>
                </a:r>
                <a:endParaRPr lang="en-US" sz="1600" dirty="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5567884" y="2869902"/>
                <a:ext cx="4326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0</a:t>
                </a:r>
                <a:endParaRPr lang="en-US" sz="1600" dirty="0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7034711" y="2596914"/>
              <a:ext cx="701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dirty="0"/>
                <a:t>M[28]</a:t>
              </a:r>
              <a:endParaRPr lang="en-US" sz="1600" dirty="0"/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807943" y="5687917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250" y="5499814"/>
            <a:ext cx="582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>
                <a:solidFill>
                  <a:srgbClr val="0033CC"/>
                </a:solidFill>
              </a:rPr>
              <a:t>Hit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7066831" y="3026262"/>
            <a:ext cx="701966" cy="326133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806215" y="5940051"/>
            <a:ext cx="324186" cy="3024"/>
          </a:xfrm>
          <a:prstGeom prst="straightConnector1">
            <a:avLst/>
          </a:prstGeom>
          <a:ln w="190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8785291" y="2854013"/>
            <a:ext cx="2333826" cy="479553"/>
            <a:chOff x="5486123" y="2632456"/>
            <a:chExt cx="2333826" cy="479553"/>
          </a:xfrm>
        </p:grpSpPr>
        <p:grpSp>
          <p:nvGrpSpPr>
            <p:cNvPr id="135" name="Group 134"/>
            <p:cNvGrpSpPr/>
            <p:nvPr/>
          </p:nvGrpSpPr>
          <p:grpSpPr>
            <a:xfrm>
              <a:off x="5486123" y="2632456"/>
              <a:ext cx="2333826" cy="479553"/>
              <a:chOff x="5029627" y="2621754"/>
              <a:chExt cx="2333826" cy="479553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5029627" y="2621754"/>
                <a:ext cx="1341848" cy="465732"/>
                <a:chOff x="5132589" y="2907163"/>
                <a:chExt cx="1341848" cy="465732"/>
              </a:xfrm>
            </p:grpSpPr>
            <p:sp>
              <p:nvSpPr>
                <p:cNvPr id="140" name="TextBox 139"/>
                <p:cNvSpPr txBox="1"/>
                <p:nvPr/>
              </p:nvSpPr>
              <p:spPr>
                <a:xfrm>
                  <a:off x="5677956" y="3034341"/>
                  <a:ext cx="79648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M[64]</a:t>
                  </a:r>
                  <a:endParaRPr lang="en-US" sz="1600" dirty="0"/>
                </a:p>
              </p:txBody>
            </p:sp>
            <p:cxnSp>
              <p:nvCxnSpPr>
                <p:cNvPr id="141" name="Straight Connector 140"/>
                <p:cNvCxnSpPr/>
                <p:nvPr/>
              </p:nvCxnSpPr>
              <p:spPr>
                <a:xfrm flipV="1">
                  <a:off x="5187642" y="2907163"/>
                  <a:ext cx="265176" cy="158229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TextBox 141"/>
                <p:cNvSpPr txBox="1"/>
                <p:nvPr/>
              </p:nvSpPr>
              <p:spPr>
                <a:xfrm>
                  <a:off x="5132589" y="3025560"/>
                  <a:ext cx="4326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1600" dirty="0"/>
                    <a:t>2</a:t>
                  </a:r>
                  <a:endParaRPr lang="en-US" sz="1600" dirty="0"/>
                </a:p>
              </p:txBody>
            </p:sp>
          </p:grpSp>
          <p:sp>
            <p:nvSpPr>
              <p:cNvPr id="139" name="TextBox 138"/>
              <p:cNvSpPr txBox="1"/>
              <p:nvPr/>
            </p:nvSpPr>
            <p:spPr>
              <a:xfrm>
                <a:off x="6578472" y="2762753"/>
                <a:ext cx="78498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600" dirty="0"/>
                  <a:t>M[68]</a:t>
                </a:r>
                <a:endParaRPr lang="en-US" sz="1600" dirty="0"/>
              </a:p>
            </p:txBody>
          </p:sp>
        </p:grpSp>
        <p:cxnSp>
          <p:nvCxnSpPr>
            <p:cNvPr id="136" name="Straight Connector 135"/>
            <p:cNvCxnSpPr/>
            <p:nvPr/>
          </p:nvCxnSpPr>
          <p:spPr>
            <a:xfrm flipV="1">
              <a:off x="6143854" y="2660517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V="1">
              <a:off x="7155325" y="2646274"/>
              <a:ext cx="466287" cy="1633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3</a:t>
            </a:fld>
            <a:endParaRPr lang="en-SG" sz="1600" dirty="0"/>
          </a:p>
        </p:txBody>
      </p:sp>
      <p:sp>
        <p:nvSpPr>
          <p:cNvPr id="144" name="TextBox 143"/>
          <p:cNvSpPr txBox="1"/>
          <p:nvPr/>
        </p:nvSpPr>
        <p:spPr>
          <a:xfrm>
            <a:off x="4538923" y="957372"/>
            <a:ext cx="1523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Offset = ?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638995" y="957372"/>
            <a:ext cx="1885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Set index = ?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599401" y="957372"/>
            <a:ext cx="92614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3 bits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8136895" y="957372"/>
            <a:ext cx="92614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2 bits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6115" y="306052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 err="1">
                <a:solidFill>
                  <a:srgbClr val="C00000"/>
                </a:solidFill>
              </a:rPr>
              <a:t>Q2</a:t>
            </a:r>
            <a:r>
              <a:rPr lang="en-SG" sz="2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866083" y="306052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4, 16, 32, 20, 80, 68, 76, 224, 36, 44, 16, 172, 20, 24, 36, 68.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9378695" y="223577"/>
            <a:ext cx="246888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MIPS: 1 word = 4 bytes</a:t>
            </a:r>
          </a:p>
          <a:p>
            <a:r>
              <a:rPr lang="en-US" dirty="0"/>
              <a:t>1 block = 2 words</a:t>
            </a:r>
          </a:p>
          <a:p>
            <a:r>
              <a:rPr lang="en-US" dirty="0"/>
              <a:t>16 words total = 8 blocks in total</a:t>
            </a:r>
          </a:p>
          <a:p>
            <a:r>
              <a:rPr lang="en-US" dirty="0"/>
              <a:t>2-way set associative</a:t>
            </a:r>
          </a:p>
          <a:p>
            <a:r>
              <a:rPr lang="en-US" dirty="0" err="1"/>
              <a:t>LRU</a:t>
            </a:r>
            <a:r>
              <a:rPr lang="en-US" dirty="0"/>
              <a:t> replacement</a:t>
            </a:r>
          </a:p>
        </p:txBody>
      </p:sp>
      <p:grpSp>
        <p:nvGrpSpPr>
          <p:cNvPr id="157" name="Group 156"/>
          <p:cNvGrpSpPr/>
          <p:nvPr/>
        </p:nvGrpSpPr>
        <p:grpSpPr>
          <a:xfrm>
            <a:off x="2418590" y="1031625"/>
            <a:ext cx="1278911" cy="604058"/>
            <a:chOff x="2418590" y="1031625"/>
            <a:chExt cx="1278911" cy="604058"/>
          </a:xfrm>
        </p:grpSpPr>
        <p:sp>
          <p:nvSpPr>
            <p:cNvPr id="158" name="Right Brace 157"/>
            <p:cNvSpPr/>
            <p:nvPr/>
          </p:nvSpPr>
          <p:spPr>
            <a:xfrm rot="16200000">
              <a:off x="2716317" y="1444203"/>
              <a:ext cx="117782" cy="265177"/>
            </a:xfrm>
            <a:prstGeom prst="rightBrace">
              <a:avLst>
                <a:gd name="adj1" fmla="val 2322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ight Brace 158"/>
            <p:cNvSpPr/>
            <p:nvPr/>
          </p:nvSpPr>
          <p:spPr>
            <a:xfrm rot="16200000">
              <a:off x="3290100" y="1377912"/>
              <a:ext cx="117781" cy="397762"/>
            </a:xfrm>
            <a:prstGeom prst="rightBrace">
              <a:avLst>
                <a:gd name="adj1" fmla="val 2322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418590" y="1031625"/>
              <a:ext cx="73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C00000"/>
                  </a:solidFill>
                </a:rPr>
                <a:t>Set index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069060" y="1193904"/>
              <a:ext cx="628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C00000"/>
                  </a:solidFill>
                </a:rPr>
                <a:t>Offset</a:t>
              </a:r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1170433" y="1635683"/>
            <a:ext cx="2779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  4:	00…000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16:	00…000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32:	00…001	00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20:	00…000	10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80:	00…010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68:	00…010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76: 	00…010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224:	00…111	00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36:	00…001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44:	00…001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16:	00…000	10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172:	00…101	01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20:	00…000	10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24: 	00…000	11	000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/>
              <a:t> 36:	00…001	00	100</a:t>
            </a:r>
          </a:p>
          <a:p>
            <a:pPr>
              <a:tabLst>
                <a:tab pos="457200" algn="l"/>
                <a:tab pos="1427163" algn="l"/>
                <a:tab pos="1947863" algn="l"/>
              </a:tabLst>
            </a:pPr>
            <a:r>
              <a:rPr lang="en-US" dirty="0">
                <a:solidFill>
                  <a:srgbClr val="006600"/>
                </a:solidFill>
              </a:rPr>
              <a:t> 68:	00…010	00	100</a:t>
            </a:r>
          </a:p>
        </p:txBody>
      </p:sp>
    </p:spTree>
    <p:extLst>
      <p:ext uri="{BB962C8B-B14F-4D97-AF65-F5344CB8AC3E}">
        <p14:creationId xmlns:p14="http://schemas.microsoft.com/office/powerpoint/2010/main" val="1114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96" grpId="0"/>
      <p:bldP spid="97" grpId="0" animBg="1"/>
      <p:bldP spid="111" grpId="0"/>
      <p:bldP spid="112" grpId="0" animBg="1"/>
      <p:bldP spid="131" grpId="0"/>
      <p:bldP spid="1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31" y="140126"/>
            <a:ext cx="75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85152" y="298326"/>
          <a:ext cx="3176495" cy="6035040"/>
        </p:xfrm>
        <a:graphic>
          <a:graphicData uri="http://schemas.openxmlformats.org/drawingml/2006/table">
            <a:tbl>
              <a:tblPr firstRow="1" bandRow="1"/>
              <a:tblGrid>
                <a:gridCol w="530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485"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dirty="0"/>
                        <a:t>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574">
                <a:tc>
                  <a:txBody>
                    <a:bodyPr/>
                    <a:lstStyle/>
                    <a:p>
                      <a:r>
                        <a:rPr lang="en-US" sz="1600" dirty="0"/>
                        <a:t>i1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addi $s0, $zero, 0</a:t>
                      </a:r>
                      <a:endParaRPr lang="en-US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$s1, $s5, -1</a:t>
                      </a:r>
                      <a:endParaRPr lang="en-US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$s3, $zero,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loop: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slt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$t0, $s0, $s1</a:t>
                      </a:r>
                      <a:endParaRPr lang="en-US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beq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$t0 $zero, </a:t>
                      </a: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beq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$s3, $zero, </a:t>
                      </a: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exit</a:t>
                      </a:r>
                      <a:endParaRPr lang="en-US" sz="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$t1, $s4, $s0</a:t>
                      </a:r>
                      <a:endParaRPr lang="en-US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$t4, 0($t3)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$t3, $s4, $s1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$t4, 0($t3)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beq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$t2, $t4, </a:t>
                      </a: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en-US" sz="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$s3, $zero,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j </a:t>
                      </a:r>
                      <a:r>
                        <a:rPr lang="en-US" sz="1600" b="0" kern="120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endW</a:t>
                      </a:r>
                      <a:endParaRPr lang="en-US" sz="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573088" algn="l"/>
                        </a:tabLst>
                      </a:pP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$s0, $s0, 1</a:t>
                      </a:r>
                      <a:endParaRPr lang="en-US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3088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$s1, $s1, 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27063" algn="l"/>
                        </a:tabLst>
                      </a:pPr>
                      <a:r>
                        <a:rPr lang="en-US" sz="1600" b="0" kern="120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endW</a:t>
                      </a: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j </a:t>
                      </a: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loop</a:t>
                      </a:r>
                      <a:endParaRPr lang="en-US" sz="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125">
                <a:tc>
                  <a:txBody>
                    <a:bodyPr/>
                    <a:lstStyle/>
                    <a:p>
                      <a:r>
                        <a:rPr lang="en-US" sz="1600" dirty="0"/>
                        <a:t>i17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exit:</a:t>
                      </a:r>
                      <a:r>
                        <a:rPr lang="en-US" sz="1600" b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[some instruction]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9177" y="690282"/>
            <a:ext cx="6104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CC"/>
                </a:solidFill>
              </a:rPr>
              <a:t>Tracing the first 10 iterations of the code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89177" y="2157697"/>
            <a:ext cx="5136775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/>
              <a:t>First iteration: </a:t>
            </a:r>
          </a:p>
          <a:p>
            <a:r>
              <a:rPr lang="en-US" sz="2800" dirty="0"/>
              <a:t>i1 – i11, (skip i12 – i13), i14 – i16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89176" y="3451736"/>
            <a:ext cx="513677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/>
              <a:t>Subsequent iterations: </a:t>
            </a:r>
          </a:p>
          <a:p>
            <a:r>
              <a:rPr lang="en-US" sz="2800" dirty="0"/>
              <a:t>i4 – i11, (skip i12 – i13), i14 – i16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9177" y="1121858"/>
            <a:ext cx="6104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CC"/>
                </a:solidFill>
              </a:rPr>
              <a:t>Assuming the string is a palindrome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4</a:t>
            </a:fld>
            <a:endParaRPr lang="en-SG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1485152" y="4405843"/>
            <a:ext cx="3176495" cy="504485"/>
            <a:chOff x="1485152" y="4405843"/>
            <a:chExt cx="3176495" cy="504485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485152" y="4405843"/>
              <a:ext cx="3176495" cy="50448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485152" y="4405843"/>
              <a:ext cx="3176495" cy="50448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419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uiExpand="1" build="p" animBg="1"/>
      <p:bldP spid="39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60" y="142551"/>
            <a:ext cx="788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61943" y="342257"/>
            <a:ext cx="439697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First iteration: </a:t>
            </a:r>
            <a:r>
              <a:rPr lang="en-US" sz="2000" dirty="0"/>
              <a:t>i1 – i11, i14 – i16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1943" y="811543"/>
            <a:ext cx="439697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Subsequent iterations: </a:t>
            </a:r>
            <a:r>
              <a:rPr lang="en-US" sz="2000" dirty="0"/>
              <a:t>i4 – i11, i14 – i16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260" y="555051"/>
            <a:ext cx="7548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Direct mapped cache: 2 blocks, each 16 bytes</a:t>
            </a:r>
          </a:p>
          <a:p>
            <a:pPr marL="457200" indent="-457200">
              <a:buAutoNum type="alphaLcParenBoth"/>
            </a:pPr>
            <a:r>
              <a:rPr lang="en-SG" sz="2400" dirty="0"/>
              <a:t>Show instruction cache content at end of 1</a:t>
            </a:r>
            <a:r>
              <a:rPr lang="en-SG" sz="2400" baseline="30000" dirty="0"/>
              <a:t>st</a:t>
            </a:r>
            <a:r>
              <a:rPr lang="en-SG" sz="2400" dirty="0"/>
              <a:t> iteration</a:t>
            </a:r>
          </a:p>
          <a:p>
            <a:pPr marL="457200" indent="-457200">
              <a:buAutoNum type="alphaLcParenBoth"/>
            </a:pPr>
            <a:r>
              <a:rPr lang="en-SG" sz="2400" dirty="0"/>
              <a:t>Calculate total cache hits after 10 iterations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4330" y="2266854"/>
          <a:ext cx="650539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101102" y="2019548"/>
          <a:ext cx="1275982" cy="4572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183">
                <a:tc>
                  <a:txBody>
                    <a:bodyPr/>
                    <a:lstStyle/>
                    <a:p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inst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H/M?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39955" y="231289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58519" y="232483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2061882" y="2270684"/>
            <a:ext cx="4087907" cy="338554"/>
            <a:chOff x="2061882" y="2270684"/>
            <a:chExt cx="4087907" cy="338554"/>
          </a:xfrm>
        </p:grpSpPr>
        <p:sp>
          <p:nvSpPr>
            <p:cNvPr id="15" name="TextBox 14"/>
            <p:cNvSpPr txBox="1"/>
            <p:nvPr/>
          </p:nvSpPr>
          <p:spPr>
            <a:xfrm>
              <a:off x="2061882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07976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73389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10518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i3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057400" y="2649055"/>
            <a:ext cx="4087907" cy="338554"/>
            <a:chOff x="2057400" y="2649055"/>
            <a:chExt cx="4087907" cy="338554"/>
          </a:xfrm>
        </p:grpSpPr>
        <p:sp>
          <p:nvSpPr>
            <p:cNvPr id="20" name="TextBox 19"/>
            <p:cNvSpPr txBox="1"/>
            <p:nvPr/>
          </p:nvSpPr>
          <p:spPr>
            <a:xfrm>
              <a:off x="2057400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3494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68907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i6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06036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i7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456329" y="2270684"/>
            <a:ext cx="4087907" cy="338554"/>
            <a:chOff x="2456329" y="2270684"/>
            <a:chExt cx="4087907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2456329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02423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i9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67836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04965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i11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501153" y="2649055"/>
            <a:ext cx="4087907" cy="338554"/>
            <a:chOff x="2501153" y="2649055"/>
            <a:chExt cx="4087907" cy="338554"/>
          </a:xfrm>
        </p:grpSpPr>
        <p:sp>
          <p:nvSpPr>
            <p:cNvPr id="28" name="TextBox 27"/>
            <p:cNvSpPr txBox="1"/>
            <p:nvPr/>
          </p:nvSpPr>
          <p:spPr>
            <a:xfrm>
              <a:off x="2501153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47247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i13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12660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149789" y="264905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i15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837329" y="2270684"/>
            <a:ext cx="4087907" cy="338554"/>
            <a:chOff x="2837329" y="2270684"/>
            <a:chExt cx="4087907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2837329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i16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83423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i17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48836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i18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85965" y="227068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i19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8139955" y="262960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749555" y="262960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39955" y="291644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749555" y="291644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39955" y="322421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749555" y="322421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139955" y="354684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749555" y="354684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39955" y="383193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749555" y="383193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39955" y="414506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749555" y="414506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139955" y="446257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i8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49555" y="446257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139955" y="476101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749555" y="476101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139955" y="504610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749555" y="504610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139955" y="535924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749555" y="535924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139955" y="566747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749555" y="566747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139955" y="596592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749555" y="596592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148919" y="62694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i16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758519" y="62694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33132" y="1654381"/>
            <a:ext cx="1739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First iteration: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2184893" y="2365873"/>
            <a:ext cx="3841884" cy="153646"/>
            <a:chOff x="2184893" y="2365873"/>
            <a:chExt cx="3841884" cy="153646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2184893" y="2365874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3426505" y="2371346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4596400" y="2365873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5833529" y="2371345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2167470" y="2741509"/>
            <a:ext cx="3841884" cy="153646"/>
            <a:chOff x="2184893" y="2365873"/>
            <a:chExt cx="3841884" cy="153646"/>
          </a:xfrm>
        </p:grpSpPr>
        <p:cxnSp>
          <p:nvCxnSpPr>
            <p:cNvPr id="89" name="Straight Connector 88"/>
            <p:cNvCxnSpPr/>
            <p:nvPr/>
          </p:nvCxnSpPr>
          <p:spPr>
            <a:xfrm flipV="1">
              <a:off x="2184893" y="2365874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V="1">
              <a:off x="3426505" y="2371346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V="1">
              <a:off x="4596400" y="2365873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5833529" y="2371345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572868" y="2371346"/>
            <a:ext cx="3841884" cy="153646"/>
            <a:chOff x="2184893" y="2365873"/>
            <a:chExt cx="3841884" cy="153646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2184893" y="2365874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3426505" y="2371346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V="1">
              <a:off x="4596400" y="2365873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5833529" y="2371345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/>
          <p:cNvSpPr txBox="1"/>
          <p:nvPr/>
        </p:nvSpPr>
        <p:spPr>
          <a:xfrm>
            <a:off x="9816356" y="3985819"/>
            <a:ext cx="1434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Subsequent iterations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915836" y="3224217"/>
            <a:ext cx="1658471" cy="3353059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582707" y="3370266"/>
            <a:ext cx="590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First iteration: </a:t>
            </a:r>
            <a:r>
              <a:rPr lang="en-US" sz="3200" dirty="0"/>
              <a:t>9 hits</a:t>
            </a:r>
          </a:p>
          <a:p>
            <a:r>
              <a:rPr lang="en-US" sz="3200" i="1" dirty="0"/>
              <a:t>Each of next 9 iterations: </a:t>
            </a:r>
            <a:r>
              <a:rPr lang="en-US" sz="3200" dirty="0"/>
              <a:t> 7 hits</a:t>
            </a:r>
          </a:p>
          <a:p>
            <a:r>
              <a:rPr lang="en-US" sz="3200" dirty="0"/>
              <a:t>Total hits = 9 + (7 × 9) = </a:t>
            </a:r>
            <a:r>
              <a:rPr lang="en-US" sz="3200" dirty="0">
                <a:solidFill>
                  <a:srgbClr val="C00000"/>
                </a:solidFill>
              </a:rPr>
              <a:t>72</a:t>
            </a:r>
          </a:p>
        </p:txBody>
      </p:sp>
      <p:sp>
        <p:nvSpPr>
          <p:cNvPr id="8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5</a:t>
            </a:fld>
            <a:endParaRPr lang="en-SG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810595" y="1654381"/>
            <a:ext cx="2748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Offset = 4 bits; Index = 1 bit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17674" y="1928300"/>
            <a:ext cx="4692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</a:rPr>
              <a:t>Addr</a:t>
            </a:r>
            <a:r>
              <a:rPr lang="en-US" sz="1600" dirty="0">
                <a:solidFill>
                  <a:srgbClr val="0000FF"/>
                </a:solidFill>
              </a:rPr>
              <a:t>. of </a:t>
            </a:r>
            <a:r>
              <a:rPr lang="en-US" sz="1600" dirty="0" err="1">
                <a:solidFill>
                  <a:srgbClr val="0000FF"/>
                </a:solidFill>
              </a:rPr>
              <a:t>i1</a:t>
            </a:r>
            <a:r>
              <a:rPr lang="en-US" sz="1600" dirty="0">
                <a:solidFill>
                  <a:srgbClr val="0000FF"/>
                </a:solidFill>
              </a:rPr>
              <a:t>: </a:t>
            </a:r>
            <a:r>
              <a:rPr lang="en-US" sz="1600" dirty="0" err="1">
                <a:solidFill>
                  <a:srgbClr val="0000FF"/>
                </a:solidFill>
              </a:rPr>
              <a:t>0x4</a:t>
            </a:r>
            <a:r>
              <a:rPr lang="en-US" sz="1600" dirty="0">
                <a:solidFill>
                  <a:srgbClr val="0000FF"/>
                </a:solidFill>
              </a:rPr>
              <a:t> = 00…000 </a:t>
            </a:r>
            <a:r>
              <a:rPr lang="en-US" sz="1600" dirty="0">
                <a:solidFill>
                  <a:srgbClr val="C00000"/>
                </a:solidFill>
              </a:rPr>
              <a:t>0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6600"/>
                </a:solidFill>
              </a:rPr>
              <a:t>0100 </a:t>
            </a:r>
            <a:r>
              <a:rPr lang="en-US" sz="1600" dirty="0">
                <a:solidFill>
                  <a:srgbClr val="0000FF"/>
                </a:solidFill>
                <a:sym typeface="Wingdings" panose="05000000000000000000" pitchFamily="2" charset="2"/>
              </a:rPr>
              <a:t> index 0, word 1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0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105" grpId="0"/>
      <p:bldP spid="107" grpId="0" animBg="1"/>
      <p:bldP spid="108" grpId="0" build="p"/>
      <p:bldP spid="7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60" y="142551"/>
            <a:ext cx="788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1721" y="342257"/>
            <a:ext cx="426719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First iteration: </a:t>
            </a:r>
            <a:r>
              <a:rPr lang="en-US" sz="2000" dirty="0"/>
              <a:t>i1 – i11, i14 – i16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1719" y="811543"/>
            <a:ext cx="426719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Subsequent iteration: </a:t>
            </a:r>
            <a:r>
              <a:rPr lang="en-US" sz="2000" dirty="0"/>
              <a:t>i4 – i11, i14 – i16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260" y="555051"/>
            <a:ext cx="7548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Direct mapped cache: 4 blocks, each 8 bytes</a:t>
            </a:r>
          </a:p>
          <a:p>
            <a:pPr marL="457200" indent="-457200">
              <a:buFont typeface="Wingdings" panose="05000000000000000000" pitchFamily="2" charset="2"/>
              <a:buAutoNum type="alphaLcParenBoth" startAt="3"/>
            </a:pPr>
            <a:r>
              <a:rPr lang="en-SG" sz="2400" dirty="0"/>
              <a:t>Show instruction cache content at end of 1</a:t>
            </a:r>
            <a:r>
              <a:rPr lang="en-SG" sz="2400" baseline="30000" dirty="0"/>
              <a:t>st</a:t>
            </a:r>
            <a:r>
              <a:rPr lang="en-SG" sz="2400" dirty="0"/>
              <a:t> iteration</a:t>
            </a:r>
          </a:p>
          <a:p>
            <a:pPr marL="457200" indent="-457200">
              <a:buAutoNum type="alphaLcParenBoth" startAt="3"/>
            </a:pPr>
            <a:r>
              <a:rPr lang="en-SG" sz="2400" dirty="0"/>
              <a:t>Calculate total cache hits after 10 iterations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4330" y="2266854"/>
          <a:ext cx="405802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57030" y="2019548"/>
          <a:ext cx="1275982" cy="4572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183">
                <a:tc>
                  <a:txBody>
                    <a:bodyPr/>
                    <a:lstStyle/>
                    <a:p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inst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H/M?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95883" y="231289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4447" y="232483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72234" y="2282118"/>
            <a:ext cx="1685365" cy="338554"/>
            <a:chOff x="1972234" y="2282118"/>
            <a:chExt cx="1685365" cy="338554"/>
          </a:xfrm>
        </p:grpSpPr>
        <p:sp>
          <p:nvSpPr>
            <p:cNvPr id="15" name="TextBox 14"/>
            <p:cNvSpPr txBox="1"/>
            <p:nvPr/>
          </p:nvSpPr>
          <p:spPr>
            <a:xfrm>
              <a:off x="1972234" y="2282118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18328" y="2282118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67888" y="2650786"/>
            <a:ext cx="1676400" cy="338554"/>
            <a:chOff x="1967888" y="2650786"/>
            <a:chExt cx="1676400" cy="338554"/>
          </a:xfrm>
        </p:grpSpPr>
        <p:sp>
          <p:nvSpPr>
            <p:cNvPr id="17" name="TextBox 16"/>
            <p:cNvSpPr txBox="1"/>
            <p:nvPr/>
          </p:nvSpPr>
          <p:spPr>
            <a:xfrm>
              <a:off x="1967888" y="265078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5017" y="265078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72234" y="3013894"/>
            <a:ext cx="1685365" cy="338554"/>
            <a:chOff x="1972234" y="3013894"/>
            <a:chExt cx="1685365" cy="338554"/>
          </a:xfrm>
        </p:grpSpPr>
        <p:sp>
          <p:nvSpPr>
            <p:cNvPr id="20" name="TextBox 19"/>
            <p:cNvSpPr txBox="1"/>
            <p:nvPr/>
          </p:nvSpPr>
          <p:spPr>
            <a:xfrm>
              <a:off x="1972234" y="301389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18328" y="3013894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i5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81199" y="3374495"/>
            <a:ext cx="1676400" cy="338554"/>
            <a:chOff x="1981199" y="3374495"/>
            <a:chExt cx="1676400" cy="338554"/>
          </a:xfrm>
        </p:grpSpPr>
        <p:sp>
          <p:nvSpPr>
            <p:cNvPr id="22" name="TextBox 21"/>
            <p:cNvSpPr txBox="1"/>
            <p:nvPr/>
          </p:nvSpPr>
          <p:spPr>
            <a:xfrm>
              <a:off x="1981199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i6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18328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i7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232718" y="2273883"/>
            <a:ext cx="1685365" cy="338554"/>
            <a:chOff x="2232718" y="2273883"/>
            <a:chExt cx="1685365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2232718" y="2273883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78812" y="2273883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i9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284148" y="2650786"/>
            <a:ext cx="1676400" cy="338554"/>
            <a:chOff x="2284148" y="2650786"/>
            <a:chExt cx="1676400" cy="338554"/>
          </a:xfrm>
        </p:grpSpPr>
        <p:sp>
          <p:nvSpPr>
            <p:cNvPr id="26" name="TextBox 25"/>
            <p:cNvSpPr txBox="1"/>
            <p:nvPr/>
          </p:nvSpPr>
          <p:spPr>
            <a:xfrm>
              <a:off x="2284148" y="265078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21277" y="265078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i11</a:t>
              </a: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2898229" y="2081890"/>
            <a:ext cx="1685365" cy="338554"/>
            <a:chOff x="12192000" y="4505209"/>
            <a:chExt cx="1685365" cy="338554"/>
          </a:xfrm>
        </p:grpSpPr>
        <p:sp>
          <p:nvSpPr>
            <p:cNvPr id="28" name="TextBox 27"/>
            <p:cNvSpPr txBox="1"/>
            <p:nvPr/>
          </p:nvSpPr>
          <p:spPr>
            <a:xfrm>
              <a:off x="12192000" y="4505209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i16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438094" y="4505209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i17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285999" y="3374495"/>
            <a:ext cx="1676400" cy="338554"/>
            <a:chOff x="2285999" y="3374495"/>
            <a:chExt cx="1676400" cy="338554"/>
          </a:xfrm>
        </p:grpSpPr>
        <p:sp>
          <p:nvSpPr>
            <p:cNvPr id="30" name="TextBox 29"/>
            <p:cNvSpPr txBox="1"/>
            <p:nvPr/>
          </p:nvSpPr>
          <p:spPr>
            <a:xfrm>
              <a:off x="2285999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23128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i15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28047" y="2271522"/>
            <a:ext cx="1685365" cy="338554"/>
            <a:chOff x="2528047" y="2271522"/>
            <a:chExt cx="1685365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2528047" y="2271522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i16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74141" y="2271522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i17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876214" y="3375726"/>
            <a:ext cx="1676400" cy="338554"/>
            <a:chOff x="2876214" y="3375726"/>
            <a:chExt cx="1676400" cy="338554"/>
          </a:xfrm>
        </p:grpSpPr>
        <p:sp>
          <p:nvSpPr>
            <p:cNvPr id="34" name="TextBox 33"/>
            <p:cNvSpPr txBox="1"/>
            <p:nvPr/>
          </p:nvSpPr>
          <p:spPr>
            <a:xfrm>
              <a:off x="2876214" y="337572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i14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13343" y="3375726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i15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395883" y="262960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005483" y="262960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95883" y="291644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005483" y="291644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5883" y="322421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005483" y="322421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95883" y="354684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05483" y="354684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95883" y="383193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05483" y="383193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395883" y="414506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005483" y="414506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95883" y="446257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i8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005483" y="446257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395883" y="476101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05483" y="476101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95883" y="504610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005483" y="504610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95883" y="535924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005483" y="535924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395883" y="566747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05483" y="566747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95883" y="596592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005483" y="596592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4847" y="62694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i16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014447" y="62694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9060" y="1654381"/>
            <a:ext cx="1739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First iteration: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104210" y="2361030"/>
            <a:ext cx="1430377" cy="161955"/>
            <a:chOff x="2104210" y="2361030"/>
            <a:chExt cx="1430377" cy="161955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2090900" y="2747029"/>
            <a:ext cx="1430377" cy="161955"/>
            <a:chOff x="2104210" y="2361030"/>
            <a:chExt cx="1430377" cy="161955"/>
          </a:xfrm>
        </p:grpSpPr>
        <p:cxnSp>
          <p:nvCxnSpPr>
            <p:cNvPr id="85" name="Straight Connector 84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2104704" y="3456499"/>
            <a:ext cx="1430377" cy="161955"/>
            <a:chOff x="2104210" y="2361030"/>
            <a:chExt cx="1430377" cy="161955"/>
          </a:xfrm>
        </p:grpSpPr>
        <p:cxnSp>
          <p:nvCxnSpPr>
            <p:cNvPr id="88" name="Straight Connector 87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2389092" y="2362932"/>
            <a:ext cx="1430377" cy="161955"/>
            <a:chOff x="2104210" y="2361030"/>
            <a:chExt cx="1430377" cy="161955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433393" y="3456499"/>
            <a:ext cx="1430377" cy="161955"/>
            <a:chOff x="2104210" y="2361030"/>
            <a:chExt cx="1430377" cy="161955"/>
          </a:xfrm>
        </p:grpSpPr>
        <p:cxnSp>
          <p:nvCxnSpPr>
            <p:cNvPr id="94" name="Straight Connector 93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652262" y="2367159"/>
            <a:ext cx="1430377" cy="161955"/>
            <a:chOff x="2104210" y="2361030"/>
            <a:chExt cx="1430377" cy="161955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9527012" y="2025825"/>
          <a:ext cx="1275982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183">
                <a:tc>
                  <a:txBody>
                    <a:bodyPr/>
                    <a:lstStyle/>
                    <a:p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inst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H/M?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8861196" y="1631053"/>
            <a:ext cx="251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Subsequent iterations: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9583254" y="233909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i4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583254" y="262343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583254" y="295143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i6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583254" y="326457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i7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583254" y="355580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i8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583254" y="3869283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i9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583254" y="417459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i10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583254" y="448294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i11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9583254" y="477653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583254" y="506096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i15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9583254" y="538900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i16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192853" y="234078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0192853" y="262339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0192853" y="2955713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0192853" y="326457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0192853" y="3555806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0192853" y="3869283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0192853" y="417459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0192853" y="448294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0192853" y="4776538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0192853" y="5060962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0192853" y="538900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grpSp>
        <p:nvGrpSpPr>
          <p:cNvPr id="123" name="Group 122"/>
          <p:cNvGrpSpPr/>
          <p:nvPr/>
        </p:nvGrpSpPr>
        <p:grpSpPr>
          <a:xfrm>
            <a:off x="2608728" y="3381363"/>
            <a:ext cx="1676400" cy="338554"/>
            <a:chOff x="1981199" y="3374495"/>
            <a:chExt cx="1676400" cy="338554"/>
          </a:xfrm>
        </p:grpSpPr>
        <p:sp>
          <p:nvSpPr>
            <p:cNvPr id="124" name="TextBox 123"/>
            <p:cNvSpPr txBox="1"/>
            <p:nvPr/>
          </p:nvSpPr>
          <p:spPr>
            <a:xfrm>
              <a:off x="1981199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i6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218328" y="3374495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i7</a:t>
              </a: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738192" y="3451017"/>
            <a:ext cx="1430377" cy="161955"/>
            <a:chOff x="2104210" y="2361030"/>
            <a:chExt cx="1430377" cy="161955"/>
          </a:xfrm>
        </p:grpSpPr>
        <p:cxnSp>
          <p:nvCxnSpPr>
            <p:cNvPr id="127" name="Straight Connector 126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2913207" y="2366667"/>
            <a:ext cx="1430377" cy="161955"/>
            <a:chOff x="2104210" y="2361030"/>
            <a:chExt cx="1430377" cy="161955"/>
          </a:xfrm>
        </p:grpSpPr>
        <p:cxnSp>
          <p:nvCxnSpPr>
            <p:cNvPr id="130" name="Straight Connector 129"/>
            <p:cNvCxnSpPr/>
            <p:nvPr/>
          </p:nvCxnSpPr>
          <p:spPr>
            <a:xfrm flipV="1">
              <a:off x="2104210" y="2361030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V="1">
              <a:off x="3341339" y="2374812"/>
              <a:ext cx="193248" cy="14817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2816449" y="2282118"/>
            <a:ext cx="1676400" cy="338554"/>
            <a:chOff x="2816449" y="2282118"/>
            <a:chExt cx="1676400" cy="338554"/>
          </a:xfrm>
        </p:grpSpPr>
        <p:sp>
          <p:nvSpPr>
            <p:cNvPr id="135" name="TextBox 134"/>
            <p:cNvSpPr txBox="1"/>
            <p:nvPr/>
          </p:nvSpPr>
          <p:spPr>
            <a:xfrm>
              <a:off x="2816449" y="2282118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i8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053578" y="2282118"/>
              <a:ext cx="439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i9</a:t>
              </a: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569648" y="4023171"/>
            <a:ext cx="590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First iteration: </a:t>
            </a:r>
            <a:r>
              <a:rPr lang="en-US" sz="3200" dirty="0"/>
              <a:t>6 hits</a:t>
            </a:r>
          </a:p>
          <a:p>
            <a:r>
              <a:rPr lang="en-US" sz="3200" i="1" dirty="0"/>
              <a:t>Each of next 9 iterations: </a:t>
            </a:r>
            <a:r>
              <a:rPr lang="en-US" sz="3200" dirty="0"/>
              <a:t> 7 hits</a:t>
            </a:r>
          </a:p>
          <a:p>
            <a:r>
              <a:rPr lang="en-US" sz="3200" dirty="0"/>
              <a:t>Total hits = 6 + (7 × 9) = </a:t>
            </a:r>
            <a:r>
              <a:rPr lang="en-US" sz="3200" dirty="0">
                <a:solidFill>
                  <a:srgbClr val="C00000"/>
                </a:solidFill>
              </a:rPr>
              <a:t>69</a:t>
            </a:r>
          </a:p>
        </p:txBody>
      </p:sp>
      <p:sp>
        <p:nvSpPr>
          <p:cNvPr id="132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6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1967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500"/>
                            </p:stCondLst>
                            <p:childTnLst>
                              <p:par>
                                <p:cTn id="3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00"/>
                            </p:stCondLst>
                            <p:childTnLst>
                              <p:par>
                                <p:cTn id="3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1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60" y="142551"/>
            <a:ext cx="788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261" y="555051"/>
            <a:ext cx="93949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Direct mapped cache: 2 blocks, each 8 bytes</a:t>
            </a:r>
          </a:p>
          <a:p>
            <a:r>
              <a:rPr lang="en-SG" sz="2400" dirty="0">
                <a:solidFill>
                  <a:srgbClr val="0033CC"/>
                </a:solidFill>
              </a:rPr>
              <a:t>String is 64-character long and is a palindrome; first character at </a:t>
            </a:r>
            <a:r>
              <a:rPr lang="en-SG" sz="2400" dirty="0">
                <a:solidFill>
                  <a:srgbClr val="FF0000"/>
                </a:solidFill>
              </a:rPr>
              <a:t>0x1000</a:t>
            </a:r>
          </a:p>
          <a:p>
            <a:pPr marL="457200" indent="-457200">
              <a:buFont typeface="Wingdings" panose="05000000000000000000" pitchFamily="2" charset="2"/>
              <a:buAutoNum type="alphaLcParenBoth" startAt="5"/>
            </a:pPr>
            <a:r>
              <a:rPr lang="en-SG" sz="2400" dirty="0"/>
              <a:t>Final content of data cache</a:t>
            </a:r>
          </a:p>
          <a:p>
            <a:pPr marL="457200" indent="-457200">
              <a:buAutoNum type="alphaLcParenBoth" startAt="5"/>
            </a:pPr>
            <a:r>
              <a:rPr lang="en-SG" sz="2400" dirty="0"/>
              <a:t>Hit rate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5365" y="3082337"/>
          <a:ext cx="699904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569648" y="4023171"/>
            <a:ext cx="59032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For each block, first character is a miss, the remaining 7 characters accessed are hits.</a:t>
            </a:r>
          </a:p>
          <a:p>
            <a:r>
              <a:rPr lang="en-US" sz="3200" dirty="0"/>
              <a:t>Total % hits = 7/8= </a:t>
            </a:r>
            <a:r>
              <a:rPr lang="en-US" sz="3200" b="1" dirty="0">
                <a:solidFill>
                  <a:srgbClr val="C00000"/>
                </a:solidFill>
              </a:rPr>
              <a:t>87.5%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6742468" y="1429791"/>
            <a:ext cx="4088105" cy="976753"/>
            <a:chOff x="6742468" y="1429791"/>
            <a:chExt cx="4088105" cy="976753"/>
          </a:xfrm>
        </p:grpSpPr>
        <p:sp>
          <p:nvSpPr>
            <p:cNvPr id="161" name="TextBox 160"/>
            <p:cNvSpPr txBox="1"/>
            <p:nvPr/>
          </p:nvSpPr>
          <p:spPr>
            <a:xfrm>
              <a:off x="6742468" y="1429791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s[0]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0259251" y="1429791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s[63]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6808895" y="1724142"/>
              <a:ext cx="3889449" cy="400569"/>
              <a:chOff x="6920341" y="4243608"/>
              <a:chExt cx="3889449" cy="400569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8579211" y="4244067"/>
                <a:ext cx="55092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…</a:t>
                </a: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6920341" y="4243608"/>
                <a:ext cx="1658870" cy="400569"/>
                <a:chOff x="6920341" y="4244067"/>
                <a:chExt cx="1658870" cy="400569"/>
              </a:xfrm>
            </p:grpSpPr>
            <p:sp>
              <p:nvSpPr>
                <p:cNvPr id="172" name="TextBox 171"/>
                <p:cNvSpPr txBox="1"/>
                <p:nvPr/>
              </p:nvSpPr>
              <p:spPr>
                <a:xfrm>
                  <a:off x="6920341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R</a:t>
                  </a:r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7252034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E</a:t>
                  </a:r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7583727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A</a:t>
                  </a: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7915825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D</a:t>
                  </a:r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8247518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Y</a:t>
                  </a:r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9150920" y="4243608"/>
                <a:ext cx="1658870" cy="400569"/>
                <a:chOff x="6920341" y="4244067"/>
                <a:chExt cx="1658870" cy="400569"/>
              </a:xfrm>
            </p:grpSpPr>
            <p:sp>
              <p:nvSpPr>
                <p:cNvPr id="182" name="TextBox 181"/>
                <p:cNvSpPr txBox="1"/>
                <p:nvPr/>
              </p:nvSpPr>
              <p:spPr>
                <a:xfrm>
                  <a:off x="6920341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Y</a:t>
                  </a:r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7252034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D</a:t>
                  </a:r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7583727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A</a:t>
                  </a: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7915825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E</a:t>
                  </a: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8247518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R</a:t>
                  </a:r>
                </a:p>
              </p:txBody>
            </p:sp>
          </p:grpSp>
        </p:grpSp>
        <p:sp>
          <p:nvSpPr>
            <p:cNvPr id="187" name="TextBox 186"/>
            <p:cNvSpPr txBox="1"/>
            <p:nvPr/>
          </p:nvSpPr>
          <p:spPr>
            <a:xfrm>
              <a:off x="9915143" y="2098767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s[62]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7046661" y="2098767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s[1]</a:t>
              </a: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7414413" y="1429791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s[2]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9583255" y="1429791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s[61]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675259" y="2482172"/>
            <a:ext cx="5585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Access pattern: s[0], s[63], s[1], s[62], …, s[31], s[32] </a:t>
            </a:r>
          </a:p>
        </p:txBody>
      </p:sp>
      <p:graphicFrame>
        <p:nvGraphicFramePr>
          <p:cNvPr id="192" name="Table 191"/>
          <p:cNvGraphicFramePr>
            <a:graphicFrameLocks noGrp="1"/>
          </p:cNvGraphicFramePr>
          <p:nvPr/>
        </p:nvGraphicFramePr>
        <p:xfrm>
          <a:off x="8224141" y="2979201"/>
          <a:ext cx="1275982" cy="304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18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H/M?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3" name="TextBox 192"/>
          <p:cNvSpPr txBox="1"/>
          <p:nvPr/>
        </p:nvSpPr>
        <p:spPr>
          <a:xfrm>
            <a:off x="8246066" y="3298742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s[0]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8969159" y="329676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2039670" y="3084639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s[0..7]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8246066" y="3606519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s[63]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8969159" y="360453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570315" y="3296760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0x1000 </a:t>
            </a:r>
            <a:r>
              <a:rPr lang="en-US" sz="1400" dirty="0">
                <a:sym typeface="Wingdings" panose="05000000000000000000" pitchFamily="2" charset="2"/>
              </a:rPr>
              <a:t> block 0</a:t>
            </a:r>
            <a:endParaRPr lang="en-US" sz="1400" dirty="0"/>
          </a:p>
        </p:txBody>
      </p:sp>
      <p:sp>
        <p:nvSpPr>
          <p:cNvPr id="198" name="TextBox 197"/>
          <p:cNvSpPr txBox="1"/>
          <p:nvPr/>
        </p:nvSpPr>
        <p:spPr>
          <a:xfrm>
            <a:off x="9570315" y="3604536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0x103F </a:t>
            </a:r>
            <a:r>
              <a:rPr lang="en-US" sz="1400" dirty="0">
                <a:sym typeface="Wingdings" panose="05000000000000000000" pitchFamily="2" charset="2"/>
              </a:rPr>
              <a:t> block 1</a:t>
            </a:r>
            <a:endParaRPr lang="en-US" sz="1400" dirty="0"/>
          </a:p>
        </p:txBody>
      </p:sp>
      <p:sp>
        <p:nvSpPr>
          <p:cNvPr id="199" name="TextBox 198"/>
          <p:cNvSpPr txBox="1"/>
          <p:nvPr/>
        </p:nvSpPr>
        <p:spPr>
          <a:xfrm>
            <a:off x="2039670" y="345653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s[56..63]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569648" y="2080574"/>
            <a:ext cx="4316110" cy="679886"/>
            <a:chOff x="569648" y="2080574"/>
            <a:chExt cx="4316110" cy="679886"/>
          </a:xfrm>
        </p:grpSpPr>
        <p:sp>
          <p:nvSpPr>
            <p:cNvPr id="79" name="TextBox 78"/>
            <p:cNvSpPr txBox="1"/>
            <p:nvPr/>
          </p:nvSpPr>
          <p:spPr>
            <a:xfrm>
              <a:off x="569648" y="2391128"/>
              <a:ext cx="245145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3021105" y="2391128"/>
              <a:ext cx="65890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 bit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680010" y="2391128"/>
              <a:ext cx="120574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 bits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369463" y="2080574"/>
              <a:ext cx="12057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tag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2895600" y="2080574"/>
              <a:ext cx="914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825684" y="2080574"/>
              <a:ext cx="914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offset</a:t>
              </a:r>
            </a:p>
          </p:txBody>
        </p:sp>
      </p:grpSp>
      <p:sp>
        <p:nvSpPr>
          <p:cNvPr id="205" name="TextBox 204"/>
          <p:cNvSpPr txBox="1"/>
          <p:nvPr/>
        </p:nvSpPr>
        <p:spPr>
          <a:xfrm>
            <a:off x="8246066" y="3914296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s[1]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8969159" y="391231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8246066" y="4220281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s[62]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969159" y="42182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268700" y="4500224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:</a:t>
            </a:r>
          </a:p>
        </p:txBody>
      </p:sp>
      <p:cxnSp>
        <p:nvCxnSpPr>
          <p:cNvPr id="211" name="Straight Connector 210"/>
          <p:cNvCxnSpPr/>
          <p:nvPr/>
        </p:nvCxnSpPr>
        <p:spPr>
          <a:xfrm flipV="1">
            <a:off x="2168161" y="3487229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3266791" y="3113745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V="1">
            <a:off x="3266790" y="3491751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flipV="1">
            <a:off x="4326865" y="3480488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V="1">
            <a:off x="4326864" y="3105813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3110752" y="345653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s[8..15]</a:t>
            </a:r>
          </a:p>
        </p:txBody>
      </p:sp>
      <p:cxnSp>
        <p:nvCxnSpPr>
          <p:cNvPr id="219" name="Straight Connector 218"/>
          <p:cNvCxnSpPr/>
          <p:nvPr/>
        </p:nvCxnSpPr>
        <p:spPr>
          <a:xfrm flipV="1">
            <a:off x="2168161" y="3113745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3144469" y="3075133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s[48..55]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4185014" y="3067201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s[16..23]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4204543" y="345653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s[40..47]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5256096" y="345653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s[24..31]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5275625" y="3063355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s[32..39]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8246066" y="4809983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s[8]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9039474" y="480800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253187" y="5114289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s[55]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9046595" y="511230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268700" y="5422066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:</a:t>
            </a:r>
          </a:p>
        </p:txBody>
      </p:sp>
      <p:grpSp>
        <p:nvGrpSpPr>
          <p:cNvPr id="241" name="Group 240"/>
          <p:cNvGrpSpPr/>
          <p:nvPr/>
        </p:nvGrpSpPr>
        <p:grpSpPr>
          <a:xfrm>
            <a:off x="6058163" y="280905"/>
            <a:ext cx="5142965" cy="482885"/>
            <a:chOff x="6058163" y="280905"/>
            <a:chExt cx="5142965" cy="482885"/>
          </a:xfrm>
        </p:grpSpPr>
        <p:grpSp>
          <p:nvGrpSpPr>
            <p:cNvPr id="240" name="Group 239"/>
            <p:cNvGrpSpPr/>
            <p:nvPr/>
          </p:nvGrpSpPr>
          <p:grpSpPr>
            <a:xfrm>
              <a:off x="6058163" y="531208"/>
              <a:ext cx="5090628" cy="232582"/>
              <a:chOff x="6058163" y="531208"/>
              <a:chExt cx="5090628" cy="232582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058163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694599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7331035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967471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603047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9239483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9875919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0512355" y="531208"/>
                <a:ext cx="636436" cy="2325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6058163" y="288336"/>
              <a:ext cx="6235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s[0..7]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655039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s[8..15]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269758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s[16..23]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898145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s[24..31]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526016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s[32..39]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172579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s[40..47]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822417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s[48..55]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0460018" y="28090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s[56..63]</a:t>
              </a: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6346707" y="763790"/>
            <a:ext cx="4486599" cy="206594"/>
            <a:chOff x="6346707" y="763790"/>
            <a:chExt cx="4486599" cy="206594"/>
          </a:xfrm>
        </p:grpSpPr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6346707" y="970384"/>
              <a:ext cx="4483866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6346707" y="763790"/>
              <a:ext cx="0" cy="2065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10833306" y="763790"/>
              <a:ext cx="0" cy="2065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oup 236"/>
          <p:cNvGrpSpPr/>
          <p:nvPr/>
        </p:nvGrpSpPr>
        <p:grpSpPr>
          <a:xfrm>
            <a:off x="7046661" y="126087"/>
            <a:ext cx="3107916" cy="303121"/>
            <a:chOff x="7046661" y="126087"/>
            <a:chExt cx="3107916" cy="303121"/>
          </a:xfrm>
        </p:grpSpPr>
        <p:cxnSp>
          <p:nvCxnSpPr>
            <p:cNvPr id="15" name="Straight Connector 14"/>
            <p:cNvCxnSpPr>
              <a:cxnSpLocks/>
            </p:cNvCxnSpPr>
            <p:nvPr/>
          </p:nvCxnSpPr>
          <p:spPr>
            <a:xfrm>
              <a:off x="7046661" y="142551"/>
              <a:ext cx="31079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046661" y="142551"/>
              <a:ext cx="0" cy="286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10154577" y="126087"/>
              <a:ext cx="0" cy="286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8" name="Group 237"/>
          <p:cNvGrpSpPr/>
          <p:nvPr/>
        </p:nvGrpSpPr>
        <p:grpSpPr>
          <a:xfrm>
            <a:off x="7691534" y="763790"/>
            <a:ext cx="1872560" cy="122618"/>
            <a:chOff x="7691534" y="763790"/>
            <a:chExt cx="1872560" cy="122618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7691534" y="886408"/>
              <a:ext cx="187256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697755" y="763790"/>
              <a:ext cx="0" cy="122618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9564094" y="763790"/>
              <a:ext cx="0" cy="122618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oup 238"/>
          <p:cNvGrpSpPr/>
          <p:nvPr/>
        </p:nvGrpSpPr>
        <p:grpSpPr>
          <a:xfrm>
            <a:off x="8280170" y="223977"/>
            <a:ext cx="634752" cy="291621"/>
            <a:chOff x="8280170" y="223977"/>
            <a:chExt cx="634752" cy="291621"/>
          </a:xfrm>
        </p:grpSpPr>
        <p:cxnSp>
          <p:nvCxnSpPr>
            <p:cNvPr id="103" name="Straight Connector 102"/>
            <p:cNvCxnSpPr>
              <a:cxnSpLocks/>
            </p:cNvCxnSpPr>
            <p:nvPr/>
          </p:nvCxnSpPr>
          <p:spPr>
            <a:xfrm flipV="1">
              <a:off x="8280170" y="223977"/>
              <a:ext cx="634752" cy="81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cxnSpLocks/>
            </p:cNvCxnSpPr>
            <p:nvPr/>
          </p:nvCxnSpPr>
          <p:spPr>
            <a:xfrm>
              <a:off x="8280275" y="225239"/>
              <a:ext cx="0" cy="28443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8914922" y="231168"/>
              <a:ext cx="0" cy="28443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7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63069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build="p"/>
      <p:bldP spid="76" grpId="0"/>
      <p:bldP spid="193" grpId="0"/>
      <p:bldP spid="194" grpId="0"/>
      <p:bldP spid="195" grpId="0"/>
      <p:bldP spid="196" grpId="0"/>
      <p:bldP spid="197" grpId="0"/>
      <p:bldP spid="78" grpId="0"/>
      <p:bldP spid="198" grpId="0"/>
      <p:bldP spid="199" grpId="0"/>
      <p:bldP spid="205" grpId="0"/>
      <p:bldP spid="206" grpId="0"/>
      <p:bldP spid="207" grpId="0"/>
      <p:bldP spid="208" grpId="0"/>
      <p:bldP spid="209" grpId="0"/>
      <p:bldP spid="218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60" y="142551"/>
            <a:ext cx="788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261" y="555051"/>
            <a:ext cx="9394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C00000"/>
                </a:solidFill>
              </a:rPr>
              <a:t>Direct mapped cache: 2 blocks, each 8 bytes</a:t>
            </a:r>
          </a:p>
          <a:p>
            <a:r>
              <a:rPr lang="en-SG" sz="2400" dirty="0">
                <a:solidFill>
                  <a:srgbClr val="0033CC"/>
                </a:solidFill>
              </a:rPr>
              <a:t>String is 72-character long and is a palindrome; first character at </a:t>
            </a:r>
            <a:r>
              <a:rPr lang="en-SG" sz="2400" dirty="0">
                <a:solidFill>
                  <a:srgbClr val="FF0000"/>
                </a:solidFill>
              </a:rPr>
              <a:t>0x1000</a:t>
            </a:r>
          </a:p>
          <a:p>
            <a:pPr marL="457200" indent="-457200">
              <a:buFont typeface="Wingdings" panose="05000000000000000000" pitchFamily="2" charset="2"/>
              <a:buAutoNum type="alphaLcParenBoth" startAt="7"/>
            </a:pPr>
            <a:r>
              <a:rPr lang="en-SG" sz="2400" dirty="0"/>
              <a:t>Hit rate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5365" y="3082337"/>
          <a:ext cx="699904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Cache block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398928" y="5744330"/>
            <a:ext cx="5903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Only 7 hits in the last examined block s[32..39]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/>
              <a:t>7/72 = </a:t>
            </a:r>
            <a:r>
              <a:rPr lang="en-US" sz="3200" b="1" dirty="0">
                <a:solidFill>
                  <a:schemeClr val="bg1"/>
                </a:solidFill>
              </a:rPr>
              <a:t>9.72%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6742468" y="1429791"/>
            <a:ext cx="4088105" cy="976753"/>
            <a:chOff x="6742468" y="1429791"/>
            <a:chExt cx="4088105" cy="976753"/>
          </a:xfrm>
        </p:grpSpPr>
        <p:sp>
          <p:nvSpPr>
            <p:cNvPr id="161" name="TextBox 160"/>
            <p:cNvSpPr txBox="1"/>
            <p:nvPr/>
          </p:nvSpPr>
          <p:spPr>
            <a:xfrm>
              <a:off x="6742468" y="1429791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s[0]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0259251" y="1429791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s[71]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6808895" y="1724142"/>
              <a:ext cx="3889449" cy="400569"/>
              <a:chOff x="6920341" y="4243608"/>
              <a:chExt cx="3889449" cy="400569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8579211" y="4244067"/>
                <a:ext cx="55092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…</a:t>
                </a: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6920341" y="4243608"/>
                <a:ext cx="1658870" cy="400569"/>
                <a:chOff x="6920341" y="4244067"/>
                <a:chExt cx="1658870" cy="400569"/>
              </a:xfrm>
            </p:grpSpPr>
            <p:sp>
              <p:nvSpPr>
                <p:cNvPr id="172" name="TextBox 171"/>
                <p:cNvSpPr txBox="1"/>
                <p:nvPr/>
              </p:nvSpPr>
              <p:spPr>
                <a:xfrm>
                  <a:off x="6920341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R</a:t>
                  </a:r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7252034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E</a:t>
                  </a:r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7583727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A</a:t>
                  </a: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7915825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D</a:t>
                  </a:r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8247518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Y</a:t>
                  </a:r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9150920" y="4243608"/>
                <a:ext cx="1658870" cy="400569"/>
                <a:chOff x="6920341" y="4244067"/>
                <a:chExt cx="1658870" cy="400569"/>
              </a:xfrm>
            </p:grpSpPr>
            <p:sp>
              <p:nvSpPr>
                <p:cNvPr id="182" name="TextBox 181"/>
                <p:cNvSpPr txBox="1"/>
                <p:nvPr/>
              </p:nvSpPr>
              <p:spPr>
                <a:xfrm>
                  <a:off x="6920341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Y</a:t>
                  </a:r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7252034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D</a:t>
                  </a:r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7583727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A</a:t>
                  </a: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7915825" y="4244067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E</a:t>
                  </a: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8247518" y="4244526"/>
                  <a:ext cx="331693" cy="40011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R</a:t>
                  </a:r>
                </a:p>
              </p:txBody>
            </p:sp>
          </p:grpSp>
        </p:grpSp>
        <p:sp>
          <p:nvSpPr>
            <p:cNvPr id="187" name="TextBox 186"/>
            <p:cNvSpPr txBox="1"/>
            <p:nvPr/>
          </p:nvSpPr>
          <p:spPr>
            <a:xfrm>
              <a:off x="9915143" y="2098767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s[70]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7046661" y="2098767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s[1]</a:t>
              </a: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7414413" y="1429791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s[2]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9583255" y="1429791"/>
              <a:ext cx="57132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s[69]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675259" y="2482172"/>
            <a:ext cx="5585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Access pattern: s[0], s[71], s[1], s[70], …, s[35], s[36] </a:t>
            </a:r>
          </a:p>
        </p:txBody>
      </p:sp>
      <p:graphicFrame>
        <p:nvGraphicFramePr>
          <p:cNvPr id="192" name="Table 191"/>
          <p:cNvGraphicFramePr>
            <a:graphicFrameLocks noGrp="1"/>
          </p:cNvGraphicFramePr>
          <p:nvPr/>
        </p:nvGraphicFramePr>
        <p:xfrm>
          <a:off x="8224141" y="2979201"/>
          <a:ext cx="1275982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18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H/M?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1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3" name="TextBox 192"/>
          <p:cNvSpPr txBox="1"/>
          <p:nvPr/>
        </p:nvSpPr>
        <p:spPr>
          <a:xfrm>
            <a:off x="8246066" y="3298742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s[0]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8969159" y="329676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2039670" y="3084639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s[0..7]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8246066" y="3606519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s[71]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8969159" y="360453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570315" y="3296760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0x1000 </a:t>
            </a:r>
            <a:r>
              <a:rPr lang="en-US" sz="1400" dirty="0">
                <a:sym typeface="Wingdings" panose="05000000000000000000" pitchFamily="2" charset="2"/>
              </a:rPr>
              <a:t> block 0</a:t>
            </a:r>
            <a:endParaRPr lang="en-US" sz="1400" dirty="0"/>
          </a:p>
        </p:txBody>
      </p:sp>
      <p:sp>
        <p:nvSpPr>
          <p:cNvPr id="198" name="TextBox 197"/>
          <p:cNvSpPr txBox="1"/>
          <p:nvPr/>
        </p:nvSpPr>
        <p:spPr>
          <a:xfrm>
            <a:off x="9570315" y="3604536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0x1047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block 0!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039670" y="345653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s[8..15]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569648" y="2080574"/>
            <a:ext cx="4316110" cy="679886"/>
            <a:chOff x="569648" y="2080574"/>
            <a:chExt cx="4316110" cy="679886"/>
          </a:xfrm>
        </p:grpSpPr>
        <p:sp>
          <p:nvSpPr>
            <p:cNvPr id="79" name="TextBox 78"/>
            <p:cNvSpPr txBox="1"/>
            <p:nvPr/>
          </p:nvSpPr>
          <p:spPr>
            <a:xfrm>
              <a:off x="569648" y="2391128"/>
              <a:ext cx="245145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3021105" y="2391128"/>
              <a:ext cx="65890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 bit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680010" y="2391128"/>
              <a:ext cx="120574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 bits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369463" y="2080574"/>
              <a:ext cx="12057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tag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2895600" y="2080574"/>
              <a:ext cx="914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825684" y="2080574"/>
              <a:ext cx="914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offset</a:t>
              </a:r>
            </a:p>
          </p:txBody>
        </p:sp>
      </p:grpSp>
      <p:sp>
        <p:nvSpPr>
          <p:cNvPr id="205" name="TextBox 204"/>
          <p:cNvSpPr txBox="1"/>
          <p:nvPr/>
        </p:nvSpPr>
        <p:spPr>
          <a:xfrm>
            <a:off x="8246066" y="3914296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s[1]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8969159" y="3912314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8246066" y="4220281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s[70]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969159" y="4218299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268700" y="4500224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:</a:t>
            </a:r>
          </a:p>
        </p:txBody>
      </p:sp>
      <p:cxnSp>
        <p:nvCxnSpPr>
          <p:cNvPr id="219" name="Straight Connector 218"/>
          <p:cNvCxnSpPr/>
          <p:nvPr/>
        </p:nvCxnSpPr>
        <p:spPr>
          <a:xfrm flipV="1">
            <a:off x="2168161" y="3113745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/>
          <p:cNvSpPr txBox="1"/>
          <p:nvPr/>
        </p:nvSpPr>
        <p:spPr>
          <a:xfrm>
            <a:off x="8246066" y="4809983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s[8]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8969159" y="4808001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253187" y="5114289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s[63]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969159" y="5112307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268700" y="5986031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: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910384" y="3071014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s[64..71]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720314" y="3071014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s[0..7]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032706" y="3097087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852975" y="3103900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514073" y="3081316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s[64..71]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537013" y="4803754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0x1008 </a:t>
            </a:r>
            <a:r>
              <a:rPr lang="en-US" sz="1400" dirty="0">
                <a:sym typeface="Wingdings" panose="05000000000000000000" pitchFamily="2" charset="2"/>
              </a:rPr>
              <a:t> block 1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9537013" y="5088430"/>
            <a:ext cx="225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Addr</a:t>
            </a:r>
            <a:r>
              <a:rPr lang="en-US" sz="1400" dirty="0"/>
              <a:t> 0x103F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block 1!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2161992" y="3514479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895600" y="3434959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s[56..63]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245353" y="5440327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s[9]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968446" y="5438345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2995416" y="3521821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730652" y="343435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s[8..15]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58012" y="5746312"/>
            <a:ext cx="609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s[62]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973984" y="5744330"/>
            <a:ext cx="439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M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3844359" y="3472003"/>
            <a:ext cx="826437" cy="2921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529848" y="3441850"/>
            <a:ext cx="107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s[56..63]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09714" y="5126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SG" dirty="0"/>
          </a:p>
        </p:txBody>
      </p:sp>
      <p:sp>
        <p:nvSpPr>
          <p:cNvPr id="5" name="TextBox 4"/>
          <p:cNvSpPr txBox="1"/>
          <p:nvPr/>
        </p:nvSpPr>
        <p:spPr>
          <a:xfrm>
            <a:off x="363363" y="3887066"/>
            <a:ext cx="6683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33CC"/>
                </a:solidFill>
              </a:rPr>
              <a:t>Data that go into cache block 0: </a:t>
            </a:r>
            <a:r>
              <a:rPr lang="en-SG" sz="2400" dirty="0"/>
              <a:t>s[0..7], s[64..71], s[16..23], s[48..55], s[32..39]</a:t>
            </a:r>
          </a:p>
          <a:p>
            <a:r>
              <a:rPr lang="en-SG" sz="2400" dirty="0">
                <a:solidFill>
                  <a:schemeClr val="accent6">
                    <a:lumMod val="50000"/>
                  </a:schemeClr>
                </a:solidFill>
              </a:rPr>
              <a:t>Data that go into cache block 1: </a:t>
            </a:r>
            <a:r>
              <a:rPr lang="en-SG" sz="2400" dirty="0"/>
              <a:t>s[8..15], s[56..63], s[24..31], s[40..47]</a:t>
            </a:r>
          </a:p>
          <a:p>
            <a:r>
              <a:rPr lang="en-SG" sz="2400" dirty="0"/>
              <a:t>This is known as </a:t>
            </a:r>
            <a:r>
              <a:rPr lang="en-SG" sz="2400" b="1" dirty="0">
                <a:solidFill>
                  <a:srgbClr val="C00000"/>
                </a:solidFill>
              </a:rPr>
              <a:t>cache thrashing</a:t>
            </a:r>
            <a:r>
              <a:rPr lang="en-SG" sz="2400" dirty="0"/>
              <a:t>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104842" y="268395"/>
            <a:ext cx="5769782" cy="482885"/>
            <a:chOff x="6104842" y="268395"/>
            <a:chExt cx="5769782" cy="482885"/>
          </a:xfrm>
        </p:grpSpPr>
        <p:sp>
          <p:nvSpPr>
            <p:cNvPr id="90" name="Rectangle 89"/>
            <p:cNvSpPr/>
            <p:nvPr/>
          </p:nvSpPr>
          <p:spPr>
            <a:xfrm>
              <a:off x="6104842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1278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377714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8014150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8649726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286162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922598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559034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104842" y="275826"/>
              <a:ext cx="6235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s[0..7]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01718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s[8..15]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316437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s[16..23]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944824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s[24..31]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572695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s[32..39]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9219258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s[40..47]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9869096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s[48..55]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506697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s[56..63]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185851" y="518698"/>
              <a:ext cx="636436" cy="2325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1133514" y="268395"/>
              <a:ext cx="741110" cy="28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dirty="0"/>
                <a:t>s[64..71]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444001" y="771772"/>
            <a:ext cx="5055766" cy="206594"/>
            <a:chOff x="6444001" y="771772"/>
            <a:chExt cx="5055766" cy="206594"/>
          </a:xfrm>
        </p:grpSpPr>
        <p:cxnSp>
          <p:nvCxnSpPr>
            <p:cNvPr id="120" name="Straight Connector 119"/>
            <p:cNvCxnSpPr>
              <a:cxnSpLocks/>
            </p:cNvCxnSpPr>
            <p:nvPr/>
          </p:nvCxnSpPr>
          <p:spPr>
            <a:xfrm>
              <a:off x="6444001" y="978366"/>
              <a:ext cx="5055766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V="1">
              <a:off x="6444001" y="771772"/>
              <a:ext cx="0" cy="2065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V="1">
              <a:off x="11499767" y="771772"/>
              <a:ext cx="0" cy="2065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095768" y="95745"/>
            <a:ext cx="3804958" cy="286657"/>
            <a:chOff x="7095768" y="95745"/>
            <a:chExt cx="3804958" cy="286657"/>
          </a:xfrm>
        </p:grpSpPr>
        <p:cxnSp>
          <p:nvCxnSpPr>
            <p:cNvPr id="123" name="Straight Connector 122"/>
            <p:cNvCxnSpPr>
              <a:cxnSpLocks/>
            </p:cNvCxnSpPr>
            <p:nvPr/>
          </p:nvCxnSpPr>
          <p:spPr>
            <a:xfrm>
              <a:off x="7095768" y="95745"/>
              <a:ext cx="38049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7095768" y="95745"/>
              <a:ext cx="0" cy="286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cxnSpLocks/>
            </p:cNvCxnSpPr>
            <p:nvPr/>
          </p:nvCxnSpPr>
          <p:spPr>
            <a:xfrm>
              <a:off x="10900726" y="95745"/>
              <a:ext cx="0" cy="286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713446" y="771772"/>
            <a:ext cx="2555212" cy="122618"/>
            <a:chOff x="7713446" y="771772"/>
            <a:chExt cx="2555212" cy="122618"/>
          </a:xfrm>
        </p:grpSpPr>
        <p:cxnSp>
          <p:nvCxnSpPr>
            <p:cNvPr id="126" name="Straight Connector 125"/>
            <p:cNvCxnSpPr>
              <a:cxnSpLocks/>
            </p:cNvCxnSpPr>
            <p:nvPr/>
          </p:nvCxnSpPr>
          <p:spPr>
            <a:xfrm>
              <a:off x="7713446" y="894390"/>
              <a:ext cx="255521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V="1">
              <a:off x="7713446" y="771772"/>
              <a:ext cx="0" cy="122618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10268658" y="771772"/>
              <a:ext cx="0" cy="122618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8333799" y="185751"/>
            <a:ext cx="1260514" cy="299271"/>
            <a:chOff x="8333799" y="185751"/>
            <a:chExt cx="1260514" cy="299271"/>
          </a:xfrm>
        </p:grpSpPr>
        <p:cxnSp>
          <p:nvCxnSpPr>
            <p:cNvPr id="129" name="Straight Connector 128"/>
            <p:cNvCxnSpPr>
              <a:cxnSpLocks/>
            </p:cNvCxnSpPr>
            <p:nvPr/>
          </p:nvCxnSpPr>
          <p:spPr>
            <a:xfrm flipV="1">
              <a:off x="8334515" y="185751"/>
              <a:ext cx="1248740" cy="85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cxnSpLocks/>
            </p:cNvCxnSpPr>
            <p:nvPr/>
          </p:nvCxnSpPr>
          <p:spPr>
            <a:xfrm>
              <a:off x="8333799" y="200592"/>
              <a:ext cx="0" cy="28443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>
              <a:off x="9594313" y="200592"/>
              <a:ext cx="0" cy="28443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8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58516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76" grpId="0"/>
      <p:bldP spid="193" grpId="0"/>
      <p:bldP spid="194" grpId="0"/>
      <p:bldP spid="195" grpId="0"/>
      <p:bldP spid="196" grpId="0"/>
      <p:bldP spid="197" grpId="0"/>
      <p:bldP spid="78" grpId="0"/>
      <p:bldP spid="198" grpId="0"/>
      <p:bldP spid="199" grpId="0"/>
      <p:bldP spid="205" grpId="0"/>
      <p:bldP spid="206" grpId="0"/>
      <p:bldP spid="207" grpId="0"/>
      <p:bldP spid="208" grpId="0"/>
      <p:bldP spid="209" grpId="0"/>
      <p:bldP spid="225" grpId="0"/>
      <p:bldP spid="226" grpId="0"/>
      <p:bldP spid="227" grpId="0"/>
      <p:bldP spid="228" grpId="0"/>
      <p:bldP spid="229" grpId="0"/>
      <p:bldP spid="67" grpId="0"/>
      <p:bldP spid="68" grpId="0"/>
      <p:bldP spid="71" grpId="0"/>
      <p:bldP spid="72" grpId="0"/>
      <p:bldP spid="73" grpId="0"/>
      <p:bldP spid="81" grpId="0"/>
      <p:bldP spid="82" grpId="0"/>
      <p:bldP spid="83" grpId="0"/>
      <p:bldP spid="85" grpId="0"/>
      <p:bldP spid="86" grpId="0"/>
      <p:bldP spid="87" grpId="0"/>
      <p:bldP spid="89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1949" y="2351528"/>
            <a:ext cx="68597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13499282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4485</TotalTime>
  <Words>1826</Words>
  <Application>Microsoft Office PowerPoint</Application>
  <PresentationFormat>Widescreen</PresentationFormat>
  <Paragraphs>512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CS2100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</dc:title>
  <dc:creator>Tuck-Choy Aaron TAN</dc:creator>
  <cp:lastModifiedBy>Tan Tuck Choy</cp:lastModifiedBy>
  <cp:revision>460</cp:revision>
  <cp:lastPrinted>2021-04-08T02:17:50Z</cp:lastPrinted>
  <dcterms:created xsi:type="dcterms:W3CDTF">2015-03-28T05:22:46Z</dcterms:created>
  <dcterms:modified xsi:type="dcterms:W3CDTF">2025-04-17T00:10:07Z</dcterms:modified>
</cp:coreProperties>
</file>