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51" r:id="rId1"/>
  </p:sldMasterIdLst>
  <p:notesMasterIdLst>
    <p:notesMasterId r:id="rId11"/>
  </p:notesMasterIdLst>
  <p:sldIdLst>
    <p:sldId id="256" r:id="rId2"/>
    <p:sldId id="307" r:id="rId3"/>
    <p:sldId id="308" r:id="rId4"/>
    <p:sldId id="309" r:id="rId5"/>
    <p:sldId id="310" r:id="rId6"/>
    <p:sldId id="311" r:id="rId7"/>
    <p:sldId id="312" r:id="rId8"/>
    <p:sldId id="313" r:id="rId9"/>
    <p:sldId id="269" r:id="rId10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00"/>
    <a:srgbClr val="CCFFFF"/>
    <a:srgbClr val="CCECFF"/>
    <a:srgbClr val="6666FF"/>
    <a:srgbClr val="0033CC"/>
    <a:srgbClr val="66CCFF"/>
    <a:srgbClr val="FBE6CE"/>
    <a:srgbClr val="95F3E8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500" autoAdjust="0"/>
    <p:restoredTop sz="94129" autoAdjust="0"/>
  </p:normalViewPr>
  <p:slideViewPr>
    <p:cSldViewPr snapToGrid="0">
      <p:cViewPr varScale="1">
        <p:scale>
          <a:sx n="92" d="100"/>
          <a:sy n="92" d="100"/>
        </p:scale>
        <p:origin x="66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80713-3F88-4B82-ACF8-E4F4A6D1B898}" type="datetimeFigureOut">
              <a:rPr lang="en-SG" smtClean="0"/>
              <a:t>17/4/2025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73892"/>
            <a:ext cx="560832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E3A57E-E920-4C34-91F5-3C46E07A964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050944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3A57E-E920-4C34-91F5-3C46E07A964E}" type="slidenum">
              <a:rPr lang="en-SG" smtClean="0"/>
              <a:t>1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8901430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3A57E-E920-4C34-91F5-3C46E07A964E}" type="slidenum">
              <a:rPr lang="en-SG" smtClean="0"/>
              <a:t>2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6478626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3A57E-E920-4C34-91F5-3C46E07A964E}" type="slidenum">
              <a:rPr lang="en-SG" smtClean="0"/>
              <a:t>3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9206811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3A57E-E920-4C34-91F5-3C46E07A964E}" type="slidenum">
              <a:rPr lang="en-SG" smtClean="0"/>
              <a:t>4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4714804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3A57E-E920-4C34-91F5-3C46E07A964E}" type="slidenum">
              <a:rPr lang="en-SG" smtClean="0"/>
              <a:t>5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9802856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3A57E-E920-4C34-91F5-3C46E07A964E}" type="slidenum">
              <a:rPr lang="en-SG" smtClean="0"/>
              <a:t>6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093229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3A57E-E920-4C34-91F5-3C46E07A964E}" type="slidenum">
              <a:rPr lang="en-SG" smtClean="0"/>
              <a:t>7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7982563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3A57E-E920-4C34-91F5-3C46E07A964E}" type="slidenum">
              <a:rPr lang="en-SG" smtClean="0"/>
              <a:t>8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043903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DC82-B281-43D9-9782-FA94450D82A6}" type="datetime1">
              <a:rPr lang="en-SG" smtClean="0"/>
              <a:t>17/4/2025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E2BCA-7FFD-4666-9163-5C061F649162}" type="slidenum">
              <a:rPr lang="en-SG" smtClean="0"/>
              <a:t>‹#›</a:t>
            </a:fld>
            <a:endParaRPr lang="en-SG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681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C06DE-5440-4B55-85A5-23A3F03C9D77}" type="datetime1">
              <a:rPr lang="en-SG" smtClean="0"/>
              <a:t>17/4/2025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E2BCA-7FFD-4666-9163-5C061F64916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881140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AF006-2334-47FC-9F14-6A6CA1A19D6E}" type="datetime1">
              <a:rPr lang="en-SG" smtClean="0"/>
              <a:t>17/4/2025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E2BCA-7FFD-4666-9163-5C061F64916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759597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5DE8A-7616-47CF-8468-064F48A2FEC3}" type="datetime1">
              <a:rPr lang="en-SG" smtClean="0"/>
              <a:t>17/4/2025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E2BCA-7FFD-4666-9163-5C061F64916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749235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A0F12-918A-4DE3-B929-258B7DF1AC83}" type="datetime1">
              <a:rPr lang="en-SG" smtClean="0"/>
              <a:t>17/4/2025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E2BCA-7FFD-4666-9163-5C061F649162}" type="slidenum">
              <a:rPr lang="en-SG" smtClean="0"/>
              <a:t>‹#›</a:t>
            </a:fld>
            <a:endParaRPr lang="en-SG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1403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B8A55-AAEB-4B09-8FFD-F64405585E2E}" type="datetime1">
              <a:rPr lang="en-SG" smtClean="0"/>
              <a:t>17/4/2025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E2BCA-7FFD-4666-9163-5C061F64916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212160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44563-0501-48F5-B84D-A277E1048241}" type="datetime1">
              <a:rPr lang="en-SG" smtClean="0"/>
              <a:t>17/4/2025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E2BCA-7FFD-4666-9163-5C061F64916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280574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3E53E-5454-4188-B811-AE20EFE2A1BD}" type="datetime1">
              <a:rPr lang="en-SG" smtClean="0"/>
              <a:t>17/4/2025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E2BCA-7FFD-4666-9163-5C061F64916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077442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010CA-D5DF-46D0-A127-3F1B60ED4D16}" type="datetime1">
              <a:rPr lang="en-SG" smtClean="0"/>
              <a:t>17/4/2025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E2BCA-7FFD-4666-9163-5C061F64916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635042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F311B8C-9507-4FC0-B68E-608D733D4E76}" type="datetime1">
              <a:rPr lang="en-SG" smtClean="0"/>
              <a:t>17/4/2025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EBE2BCA-7FFD-4666-9163-5C061F64916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146796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653C4-1483-49C3-B818-99CED61C6FB0}" type="datetime1">
              <a:rPr lang="en-SG" smtClean="0"/>
              <a:t>17/4/2025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E2BCA-7FFD-4666-9163-5C061F64916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605220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F1222CF-8AB8-4D71-B847-9594A2A4CEF4}" type="datetime1">
              <a:rPr lang="en-SG" smtClean="0"/>
              <a:t>17/4/2025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EBE2BCA-7FFD-4666-9163-5C061F649162}" type="slidenum">
              <a:rPr lang="en-SG" smtClean="0"/>
              <a:t>‹#›</a:t>
            </a:fld>
            <a:endParaRPr lang="en-SG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8806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1679448"/>
          </a:xfrm>
        </p:spPr>
        <p:txBody>
          <a:bodyPr/>
          <a:lstStyle/>
          <a:p>
            <a:r>
              <a:rPr lang="en-SG" dirty="0"/>
              <a:t>CS2100</a:t>
            </a:r>
            <a:br>
              <a:rPr lang="en-SG" dirty="0"/>
            </a:br>
            <a:endParaRPr lang="en-SG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8361" y="2144110"/>
            <a:ext cx="8884632" cy="2201602"/>
          </a:xfrm>
        </p:spPr>
        <p:txBody>
          <a:bodyPr>
            <a:normAutofit/>
          </a:bodyPr>
          <a:lstStyle/>
          <a:p>
            <a:r>
              <a:rPr lang="en-SG" sz="3200" dirty="0"/>
              <a:t>Tutorial #11</a:t>
            </a:r>
          </a:p>
          <a:p>
            <a:r>
              <a:rPr lang="en-SG" sz="4400" dirty="0"/>
              <a:t>Cache</a:t>
            </a:r>
          </a:p>
          <a:p>
            <a:r>
              <a:rPr lang="en-SG" dirty="0"/>
              <a:t>(Prepared by: Aaron Tan)</a:t>
            </a:r>
          </a:p>
        </p:txBody>
      </p:sp>
    </p:spTree>
    <p:extLst>
      <p:ext uri="{BB962C8B-B14F-4D97-AF65-F5344CB8AC3E}">
        <p14:creationId xmlns:p14="http://schemas.microsoft.com/office/powerpoint/2010/main" val="913513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38923" y="957372"/>
            <a:ext cx="15235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400" dirty="0"/>
              <a:t>Offset = 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638995" y="957372"/>
            <a:ext cx="18852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400" dirty="0"/>
              <a:t>Set index = 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599401" y="957372"/>
            <a:ext cx="926141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SG" sz="2400" dirty="0"/>
              <a:t>3 bits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136895" y="957372"/>
            <a:ext cx="926141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SG" sz="2400" dirty="0"/>
              <a:t>2 bits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407408" y="2097954"/>
          <a:ext cx="7031736" cy="37288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3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26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12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24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55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60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377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241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612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30642">
                <a:tc>
                  <a:txBody>
                    <a:bodyPr/>
                    <a:lstStyle/>
                    <a:p>
                      <a:r>
                        <a:rPr lang="en-US" sz="1400" dirty="0"/>
                        <a:t>Set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Valid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Tag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Word0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Word1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Valid</a:t>
                      </a:r>
                    </a:p>
                  </a:txBody>
                  <a:tcP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Tag </a:t>
                      </a:r>
                    </a:p>
                  </a:txBody>
                  <a:tcP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Word0</a:t>
                      </a:r>
                    </a:p>
                  </a:txBody>
                  <a:tcP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Word1</a:t>
                      </a:r>
                    </a:p>
                  </a:txBody>
                  <a:tcPr>
                    <a:solidFill>
                      <a:schemeClr val="accent4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455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455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455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455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3174694" y="5501274"/>
            <a:ext cx="28886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1600" dirty="0">
                <a:solidFill>
                  <a:prstClr val="black"/>
                </a:solidFill>
              </a:rPr>
              <a:t>4</a:t>
            </a:r>
          </a:p>
        </p:txBody>
      </p:sp>
      <p:sp>
        <p:nvSpPr>
          <p:cNvPr id="12" name="Slide Number Placeholder 1">
            <a:extLst>
              <a:ext uri="{FF2B5EF4-FFF2-40B4-BE49-F238E27FC236}">
                <a16:creationId xmlns:a16="http://schemas.microsoft.com/office/drawing/2014/main" id="{4B14C54E-7253-4A75-8FA2-6CC80C1CC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/>
          <a:lstStyle/>
          <a:p>
            <a:fld id="{AEBE2BCA-7FFD-4666-9163-5C061F649162}" type="slidenum">
              <a:rPr lang="en-SG" sz="1600" smtClean="0"/>
              <a:t>2</a:t>
            </a:fld>
            <a:endParaRPr lang="en-SG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116115" y="306052"/>
            <a:ext cx="900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2400" dirty="0" err="1">
                <a:solidFill>
                  <a:srgbClr val="C00000"/>
                </a:solidFill>
              </a:rPr>
              <a:t>Q2</a:t>
            </a:r>
            <a:r>
              <a:rPr lang="en-SG" sz="2400" dirty="0">
                <a:solidFill>
                  <a:srgbClr val="C00000"/>
                </a:solidFill>
              </a:rPr>
              <a:t>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66083" y="306052"/>
            <a:ext cx="82622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400" dirty="0"/>
              <a:t>4, 16, 32, 20, 80, 68, 76, 224, 36, 44, 16, 172, 20, 24, 36, 68.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78695" y="223577"/>
            <a:ext cx="2468880" cy="175432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MIPS: 1 word = 4 bytes</a:t>
            </a:r>
          </a:p>
          <a:p>
            <a:r>
              <a:rPr lang="en-US" dirty="0"/>
              <a:t>1 block = 2 words</a:t>
            </a:r>
          </a:p>
          <a:p>
            <a:r>
              <a:rPr lang="en-US" dirty="0"/>
              <a:t>16 words total = 8 blocks in total</a:t>
            </a:r>
          </a:p>
          <a:p>
            <a:r>
              <a:rPr lang="en-US" dirty="0"/>
              <a:t>2-way set associative</a:t>
            </a:r>
          </a:p>
          <a:p>
            <a:r>
              <a:rPr lang="en-US" dirty="0" err="1"/>
              <a:t>LRU</a:t>
            </a:r>
            <a:r>
              <a:rPr lang="en-US" dirty="0"/>
              <a:t> replacement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2418590" y="1031625"/>
            <a:ext cx="1278911" cy="604058"/>
            <a:chOff x="2418590" y="1031625"/>
            <a:chExt cx="1278911" cy="604058"/>
          </a:xfrm>
        </p:grpSpPr>
        <p:sp>
          <p:nvSpPr>
            <p:cNvPr id="18" name="Right Brace 17"/>
            <p:cNvSpPr/>
            <p:nvPr/>
          </p:nvSpPr>
          <p:spPr>
            <a:xfrm rot="16200000">
              <a:off x="2716317" y="1444203"/>
              <a:ext cx="117782" cy="265177"/>
            </a:xfrm>
            <a:prstGeom prst="rightBrace">
              <a:avLst>
                <a:gd name="adj1" fmla="val 23226"/>
                <a:gd name="adj2" fmla="val 5000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ight Brace 18"/>
            <p:cNvSpPr/>
            <p:nvPr/>
          </p:nvSpPr>
          <p:spPr>
            <a:xfrm rot="16200000">
              <a:off x="3290100" y="1377912"/>
              <a:ext cx="117781" cy="397762"/>
            </a:xfrm>
            <a:prstGeom prst="rightBrace">
              <a:avLst>
                <a:gd name="adj1" fmla="val 23226"/>
                <a:gd name="adj2" fmla="val 5000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418590" y="1031625"/>
              <a:ext cx="73152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rgbClr val="C00000"/>
                  </a:solidFill>
                </a:rPr>
                <a:t>Set index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069060" y="1193904"/>
              <a:ext cx="628441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400" dirty="0">
                  <a:solidFill>
                    <a:srgbClr val="C00000"/>
                  </a:solidFill>
                </a:rPr>
                <a:t>Offset</a:t>
              </a: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1170433" y="1635683"/>
            <a:ext cx="277977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57200" algn="l"/>
                <a:tab pos="1427163" algn="l"/>
                <a:tab pos="1947863" algn="l"/>
              </a:tabLst>
            </a:pPr>
            <a:r>
              <a:rPr lang="en-US" dirty="0"/>
              <a:t>   4:	00…000	00	100</a:t>
            </a:r>
          </a:p>
          <a:p>
            <a:pPr>
              <a:tabLst>
                <a:tab pos="457200" algn="l"/>
                <a:tab pos="1427163" algn="l"/>
                <a:tab pos="1947863" algn="l"/>
              </a:tabLst>
            </a:pPr>
            <a:r>
              <a:rPr lang="en-US" dirty="0">
                <a:solidFill>
                  <a:srgbClr val="006600"/>
                </a:solidFill>
              </a:rPr>
              <a:t> 16:	00…000	10	000</a:t>
            </a:r>
          </a:p>
          <a:p>
            <a:pPr>
              <a:tabLst>
                <a:tab pos="457200" algn="l"/>
                <a:tab pos="1427163" algn="l"/>
                <a:tab pos="1947863" algn="l"/>
              </a:tabLst>
            </a:pPr>
            <a:r>
              <a:rPr lang="en-US" dirty="0"/>
              <a:t> 32:	00…001	00	000</a:t>
            </a:r>
          </a:p>
          <a:p>
            <a:pPr>
              <a:tabLst>
                <a:tab pos="457200" algn="l"/>
                <a:tab pos="1427163" algn="l"/>
                <a:tab pos="1947863" algn="l"/>
              </a:tabLst>
            </a:pPr>
            <a:r>
              <a:rPr lang="en-US" dirty="0">
                <a:solidFill>
                  <a:srgbClr val="006600"/>
                </a:solidFill>
              </a:rPr>
              <a:t> 20:	00…000	10	100</a:t>
            </a:r>
          </a:p>
          <a:p>
            <a:pPr>
              <a:tabLst>
                <a:tab pos="457200" algn="l"/>
                <a:tab pos="1427163" algn="l"/>
                <a:tab pos="1947863" algn="l"/>
              </a:tabLst>
            </a:pPr>
            <a:r>
              <a:rPr lang="en-US" dirty="0"/>
              <a:t> 80:	00…010	10	000</a:t>
            </a:r>
          </a:p>
          <a:p>
            <a:pPr>
              <a:tabLst>
                <a:tab pos="457200" algn="l"/>
                <a:tab pos="1427163" algn="l"/>
                <a:tab pos="1947863" algn="l"/>
              </a:tabLst>
            </a:pPr>
            <a:r>
              <a:rPr lang="en-US" dirty="0">
                <a:solidFill>
                  <a:srgbClr val="006600"/>
                </a:solidFill>
              </a:rPr>
              <a:t> 68:	00…010	00	100</a:t>
            </a:r>
          </a:p>
          <a:p>
            <a:pPr>
              <a:tabLst>
                <a:tab pos="457200" algn="l"/>
                <a:tab pos="1427163" algn="l"/>
                <a:tab pos="1947863" algn="l"/>
              </a:tabLst>
            </a:pPr>
            <a:r>
              <a:rPr lang="en-US" dirty="0"/>
              <a:t> 76: 	00…010	01	100</a:t>
            </a:r>
          </a:p>
          <a:p>
            <a:pPr>
              <a:tabLst>
                <a:tab pos="457200" algn="l"/>
                <a:tab pos="1427163" algn="l"/>
                <a:tab pos="1947863" algn="l"/>
              </a:tabLst>
            </a:pPr>
            <a:r>
              <a:rPr lang="en-US" dirty="0">
                <a:solidFill>
                  <a:srgbClr val="006600"/>
                </a:solidFill>
              </a:rPr>
              <a:t>224:	00…111	00	000</a:t>
            </a:r>
          </a:p>
          <a:p>
            <a:pPr>
              <a:tabLst>
                <a:tab pos="457200" algn="l"/>
                <a:tab pos="1427163" algn="l"/>
                <a:tab pos="1947863" algn="l"/>
              </a:tabLst>
            </a:pPr>
            <a:r>
              <a:rPr lang="en-US" dirty="0"/>
              <a:t> 36:	00…001	00	100</a:t>
            </a:r>
          </a:p>
          <a:p>
            <a:pPr>
              <a:tabLst>
                <a:tab pos="457200" algn="l"/>
                <a:tab pos="1427163" algn="l"/>
                <a:tab pos="1947863" algn="l"/>
              </a:tabLst>
            </a:pPr>
            <a:r>
              <a:rPr lang="en-US" dirty="0">
                <a:solidFill>
                  <a:srgbClr val="006600"/>
                </a:solidFill>
              </a:rPr>
              <a:t> 44:	00…001	01	100</a:t>
            </a:r>
          </a:p>
          <a:p>
            <a:pPr>
              <a:tabLst>
                <a:tab pos="457200" algn="l"/>
                <a:tab pos="1427163" algn="l"/>
                <a:tab pos="1947863" algn="l"/>
              </a:tabLst>
            </a:pPr>
            <a:r>
              <a:rPr lang="en-US" dirty="0"/>
              <a:t> 16:	00…000	10	000</a:t>
            </a:r>
          </a:p>
          <a:p>
            <a:pPr>
              <a:tabLst>
                <a:tab pos="457200" algn="l"/>
                <a:tab pos="1427163" algn="l"/>
                <a:tab pos="1947863" algn="l"/>
              </a:tabLst>
            </a:pPr>
            <a:r>
              <a:rPr lang="en-US" dirty="0">
                <a:solidFill>
                  <a:srgbClr val="006600"/>
                </a:solidFill>
              </a:rPr>
              <a:t>172:	00…101	01	100</a:t>
            </a:r>
          </a:p>
          <a:p>
            <a:pPr>
              <a:tabLst>
                <a:tab pos="457200" algn="l"/>
                <a:tab pos="1427163" algn="l"/>
                <a:tab pos="1947863" algn="l"/>
              </a:tabLst>
            </a:pPr>
            <a:r>
              <a:rPr lang="en-US" dirty="0"/>
              <a:t> 20:	00…000	10	100</a:t>
            </a:r>
          </a:p>
          <a:p>
            <a:pPr>
              <a:tabLst>
                <a:tab pos="457200" algn="l"/>
                <a:tab pos="1427163" algn="l"/>
                <a:tab pos="1947863" algn="l"/>
              </a:tabLst>
            </a:pPr>
            <a:r>
              <a:rPr lang="en-US" dirty="0">
                <a:solidFill>
                  <a:srgbClr val="006600"/>
                </a:solidFill>
              </a:rPr>
              <a:t> 24: 	00…000	11	000</a:t>
            </a:r>
          </a:p>
          <a:p>
            <a:pPr>
              <a:tabLst>
                <a:tab pos="457200" algn="l"/>
                <a:tab pos="1427163" algn="l"/>
                <a:tab pos="1947863" algn="l"/>
              </a:tabLst>
            </a:pPr>
            <a:r>
              <a:rPr lang="en-US" dirty="0"/>
              <a:t> 36:	00…001	00	100</a:t>
            </a:r>
          </a:p>
          <a:p>
            <a:pPr>
              <a:tabLst>
                <a:tab pos="457200" algn="l"/>
                <a:tab pos="1427163" algn="l"/>
                <a:tab pos="1947863" algn="l"/>
              </a:tabLst>
            </a:pPr>
            <a:r>
              <a:rPr lang="en-US" dirty="0">
                <a:solidFill>
                  <a:srgbClr val="006600"/>
                </a:solidFill>
              </a:rPr>
              <a:t> 68:	00…010	00	100</a:t>
            </a:r>
          </a:p>
        </p:txBody>
      </p:sp>
    </p:spTree>
    <p:extLst>
      <p:ext uri="{BB962C8B-B14F-4D97-AF65-F5344CB8AC3E}">
        <p14:creationId xmlns:p14="http://schemas.microsoft.com/office/powerpoint/2010/main" val="581894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5" grpId="0" animBg="1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407408" y="2097954"/>
          <a:ext cx="7031736" cy="37288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3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26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12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24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55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60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377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241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612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30642">
                <a:tc>
                  <a:txBody>
                    <a:bodyPr/>
                    <a:lstStyle/>
                    <a:p>
                      <a:r>
                        <a:rPr lang="en-US" sz="1400" dirty="0"/>
                        <a:t>Set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Valid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Tag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Word0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Word1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Valid</a:t>
                      </a:r>
                    </a:p>
                  </a:txBody>
                  <a:tcP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Tag </a:t>
                      </a:r>
                    </a:p>
                  </a:txBody>
                  <a:tcP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Word0</a:t>
                      </a:r>
                    </a:p>
                  </a:txBody>
                  <a:tcP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Word1</a:t>
                      </a:r>
                    </a:p>
                  </a:txBody>
                  <a:tcPr>
                    <a:solidFill>
                      <a:schemeClr val="accent4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455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455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455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455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3174694" y="5501274"/>
            <a:ext cx="28886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1600" dirty="0">
                <a:solidFill>
                  <a:prstClr val="black"/>
                </a:solidFill>
              </a:rPr>
              <a:t>4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812617" y="1829554"/>
            <a:ext cx="324186" cy="3024"/>
          </a:xfrm>
          <a:prstGeom prst="straightConnector1">
            <a:avLst/>
          </a:prstGeom>
          <a:ln w="19050">
            <a:solidFill>
              <a:srgbClr val="00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5067969" y="2529873"/>
            <a:ext cx="2650420" cy="350975"/>
            <a:chOff x="5086257" y="2584493"/>
            <a:chExt cx="2650420" cy="350975"/>
          </a:xfrm>
        </p:grpSpPr>
        <p:grpSp>
          <p:nvGrpSpPr>
            <p:cNvPr id="13" name="Group 12"/>
            <p:cNvGrpSpPr/>
            <p:nvPr/>
          </p:nvGrpSpPr>
          <p:grpSpPr>
            <a:xfrm>
              <a:off x="5086257" y="2584493"/>
              <a:ext cx="1656773" cy="350975"/>
              <a:chOff x="5189219" y="2869902"/>
              <a:chExt cx="1656773" cy="350975"/>
            </a:xfrm>
          </p:grpSpPr>
          <p:sp>
            <p:nvSpPr>
              <p:cNvPr id="14" name="TextBox 13"/>
              <p:cNvSpPr txBox="1"/>
              <p:nvPr/>
            </p:nvSpPr>
            <p:spPr>
              <a:xfrm>
                <a:off x="6144026" y="2882323"/>
                <a:ext cx="70196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1600" dirty="0"/>
                  <a:t>M[0]</a:t>
                </a:r>
                <a:endParaRPr lang="en-US" sz="1600" dirty="0"/>
              </a:p>
            </p:txBody>
          </p:sp>
          <p:cxnSp>
            <p:nvCxnSpPr>
              <p:cNvPr id="15" name="Straight Connector 14"/>
              <p:cNvCxnSpPr/>
              <p:nvPr/>
            </p:nvCxnSpPr>
            <p:spPr>
              <a:xfrm flipV="1">
                <a:off x="5189219" y="2935224"/>
                <a:ext cx="265176" cy="158229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TextBox 15"/>
              <p:cNvSpPr txBox="1"/>
              <p:nvPr/>
            </p:nvSpPr>
            <p:spPr>
              <a:xfrm>
                <a:off x="5291652" y="2869902"/>
                <a:ext cx="43265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1600" dirty="0"/>
                  <a:t>1</a:t>
                </a:r>
                <a:endParaRPr lang="en-US" sz="1600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5567884" y="2869902"/>
                <a:ext cx="43265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1600" dirty="0"/>
                  <a:t>0</a:t>
                </a:r>
                <a:endParaRPr lang="en-US" sz="1600" dirty="0"/>
              </a:p>
            </p:txBody>
          </p:sp>
        </p:grpSp>
        <p:sp>
          <p:nvSpPr>
            <p:cNvPr id="18" name="TextBox 17"/>
            <p:cNvSpPr txBox="1"/>
            <p:nvPr/>
          </p:nvSpPr>
          <p:spPr>
            <a:xfrm>
              <a:off x="7034711" y="2596914"/>
              <a:ext cx="70196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dirty="0"/>
                <a:t>M[4]</a:t>
              </a:r>
              <a:endParaRPr lang="en-US" sz="1600" dirty="0"/>
            </a:p>
          </p:txBody>
        </p:sp>
      </p:grpSp>
      <p:cxnSp>
        <p:nvCxnSpPr>
          <p:cNvPr id="20" name="Straight Arrow Connector 19"/>
          <p:cNvCxnSpPr/>
          <p:nvPr/>
        </p:nvCxnSpPr>
        <p:spPr>
          <a:xfrm flipV="1">
            <a:off x="809670" y="2115369"/>
            <a:ext cx="324186" cy="3024"/>
          </a:xfrm>
          <a:prstGeom prst="straightConnector1">
            <a:avLst/>
          </a:prstGeom>
          <a:ln w="19050">
            <a:solidFill>
              <a:srgbClr val="00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5067969" y="4178352"/>
            <a:ext cx="2650420" cy="350975"/>
            <a:chOff x="5086257" y="2584493"/>
            <a:chExt cx="2650420" cy="350975"/>
          </a:xfrm>
        </p:grpSpPr>
        <p:grpSp>
          <p:nvGrpSpPr>
            <p:cNvPr id="22" name="Group 21"/>
            <p:cNvGrpSpPr/>
            <p:nvPr/>
          </p:nvGrpSpPr>
          <p:grpSpPr>
            <a:xfrm>
              <a:off x="5086257" y="2584493"/>
              <a:ext cx="1656773" cy="350975"/>
              <a:chOff x="5189219" y="2869902"/>
              <a:chExt cx="1656773" cy="350975"/>
            </a:xfrm>
          </p:grpSpPr>
          <p:sp>
            <p:nvSpPr>
              <p:cNvPr id="24" name="TextBox 23"/>
              <p:cNvSpPr txBox="1"/>
              <p:nvPr/>
            </p:nvSpPr>
            <p:spPr>
              <a:xfrm>
                <a:off x="6144026" y="2882323"/>
                <a:ext cx="70196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1600" dirty="0"/>
                  <a:t>M[16]</a:t>
                </a:r>
                <a:endParaRPr lang="en-US" sz="1600" dirty="0"/>
              </a:p>
            </p:txBody>
          </p:sp>
          <p:cxnSp>
            <p:nvCxnSpPr>
              <p:cNvPr id="25" name="Straight Connector 24"/>
              <p:cNvCxnSpPr/>
              <p:nvPr/>
            </p:nvCxnSpPr>
            <p:spPr>
              <a:xfrm flipV="1">
                <a:off x="5189219" y="2935224"/>
                <a:ext cx="265176" cy="158229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TextBox 25"/>
              <p:cNvSpPr txBox="1"/>
              <p:nvPr/>
            </p:nvSpPr>
            <p:spPr>
              <a:xfrm>
                <a:off x="5291652" y="2869902"/>
                <a:ext cx="43265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1600" dirty="0"/>
                  <a:t>1</a:t>
                </a:r>
                <a:endParaRPr lang="en-US" sz="1600" dirty="0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5567884" y="2869902"/>
                <a:ext cx="43265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1600" dirty="0"/>
                  <a:t>0</a:t>
                </a:r>
                <a:endParaRPr lang="en-US" sz="1600" dirty="0"/>
              </a:p>
            </p:txBody>
          </p:sp>
        </p:grpSp>
        <p:sp>
          <p:nvSpPr>
            <p:cNvPr id="23" name="TextBox 22"/>
            <p:cNvSpPr txBox="1"/>
            <p:nvPr/>
          </p:nvSpPr>
          <p:spPr>
            <a:xfrm>
              <a:off x="7034711" y="2596914"/>
              <a:ext cx="70196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dirty="0"/>
                <a:t>M[20]</a:t>
              </a:r>
              <a:endParaRPr lang="en-US" sz="1600" dirty="0"/>
            </a:p>
          </p:txBody>
        </p:sp>
      </p:grpSp>
      <p:cxnSp>
        <p:nvCxnSpPr>
          <p:cNvPr id="28" name="Straight Arrow Connector 27"/>
          <p:cNvCxnSpPr/>
          <p:nvPr/>
        </p:nvCxnSpPr>
        <p:spPr>
          <a:xfrm flipV="1">
            <a:off x="806215" y="2398160"/>
            <a:ext cx="324186" cy="3024"/>
          </a:xfrm>
          <a:prstGeom prst="straightConnector1">
            <a:avLst/>
          </a:prstGeom>
          <a:ln w="19050">
            <a:solidFill>
              <a:srgbClr val="00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oup 28"/>
          <p:cNvGrpSpPr/>
          <p:nvPr/>
        </p:nvGrpSpPr>
        <p:grpSpPr>
          <a:xfrm>
            <a:off x="8331289" y="2536083"/>
            <a:ext cx="2650420" cy="350975"/>
            <a:chOff x="5086257" y="2584493"/>
            <a:chExt cx="2650420" cy="350975"/>
          </a:xfrm>
        </p:grpSpPr>
        <p:grpSp>
          <p:nvGrpSpPr>
            <p:cNvPr id="30" name="Group 29"/>
            <p:cNvGrpSpPr/>
            <p:nvPr/>
          </p:nvGrpSpPr>
          <p:grpSpPr>
            <a:xfrm>
              <a:off x="5086257" y="2584493"/>
              <a:ext cx="1656773" cy="350975"/>
              <a:chOff x="5189219" y="2869902"/>
              <a:chExt cx="1656773" cy="350975"/>
            </a:xfrm>
          </p:grpSpPr>
          <p:sp>
            <p:nvSpPr>
              <p:cNvPr id="32" name="TextBox 31"/>
              <p:cNvSpPr txBox="1"/>
              <p:nvPr/>
            </p:nvSpPr>
            <p:spPr>
              <a:xfrm>
                <a:off x="6144026" y="2882323"/>
                <a:ext cx="70196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1600" dirty="0"/>
                  <a:t>M[32]</a:t>
                </a:r>
                <a:endParaRPr lang="en-US" sz="1600" dirty="0"/>
              </a:p>
            </p:txBody>
          </p:sp>
          <p:cxnSp>
            <p:nvCxnSpPr>
              <p:cNvPr id="33" name="Straight Connector 32"/>
              <p:cNvCxnSpPr/>
              <p:nvPr/>
            </p:nvCxnSpPr>
            <p:spPr>
              <a:xfrm flipV="1">
                <a:off x="5189219" y="2935224"/>
                <a:ext cx="265176" cy="158229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TextBox 33"/>
              <p:cNvSpPr txBox="1"/>
              <p:nvPr/>
            </p:nvSpPr>
            <p:spPr>
              <a:xfrm>
                <a:off x="5291652" y="2869902"/>
                <a:ext cx="43265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1600" dirty="0"/>
                  <a:t>1</a:t>
                </a:r>
                <a:endParaRPr lang="en-US" sz="1600" dirty="0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5567884" y="2869902"/>
                <a:ext cx="43265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1600" dirty="0"/>
                  <a:t>1</a:t>
                </a:r>
                <a:endParaRPr lang="en-US" sz="1600" dirty="0"/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7034711" y="2596914"/>
              <a:ext cx="70196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dirty="0"/>
                <a:t>M[36]</a:t>
              </a:r>
              <a:endParaRPr lang="en-US" sz="1600" dirty="0"/>
            </a:p>
          </p:txBody>
        </p:sp>
      </p:grpSp>
      <p:cxnSp>
        <p:nvCxnSpPr>
          <p:cNvPr id="36" name="Straight Arrow Connector 35"/>
          <p:cNvCxnSpPr/>
          <p:nvPr/>
        </p:nvCxnSpPr>
        <p:spPr>
          <a:xfrm flipV="1">
            <a:off x="822446" y="2677927"/>
            <a:ext cx="324186" cy="3024"/>
          </a:xfrm>
          <a:prstGeom prst="straightConnector1">
            <a:avLst/>
          </a:prstGeom>
          <a:ln w="19050">
            <a:solidFill>
              <a:srgbClr val="00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96991" y="2508650"/>
            <a:ext cx="5821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1600" dirty="0">
                <a:solidFill>
                  <a:srgbClr val="0033CC"/>
                </a:solidFill>
              </a:rPr>
              <a:t>Hit</a:t>
            </a:r>
            <a:endParaRPr lang="en-US" sz="1600" dirty="0">
              <a:solidFill>
                <a:srgbClr val="0033CC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7060124" y="4196983"/>
            <a:ext cx="701966" cy="326133"/>
          </a:xfrm>
          <a:prstGeom prst="ellipse">
            <a:avLst/>
          </a:prstGeom>
          <a:noFill/>
          <a:ln w="19050"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Arrow Connector 38"/>
          <p:cNvCxnSpPr/>
          <p:nvPr/>
        </p:nvCxnSpPr>
        <p:spPr>
          <a:xfrm flipV="1">
            <a:off x="797961" y="2951646"/>
            <a:ext cx="324186" cy="3024"/>
          </a:xfrm>
          <a:prstGeom prst="straightConnector1">
            <a:avLst/>
          </a:prstGeom>
          <a:ln w="19050">
            <a:solidFill>
              <a:srgbClr val="00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/>
          <p:nvPr/>
        </p:nvGrpSpPr>
        <p:grpSpPr>
          <a:xfrm>
            <a:off x="8311869" y="4190773"/>
            <a:ext cx="2650420" cy="350975"/>
            <a:chOff x="5086257" y="2584493"/>
            <a:chExt cx="2650420" cy="350975"/>
          </a:xfrm>
        </p:grpSpPr>
        <p:grpSp>
          <p:nvGrpSpPr>
            <p:cNvPr id="41" name="Group 40"/>
            <p:cNvGrpSpPr/>
            <p:nvPr/>
          </p:nvGrpSpPr>
          <p:grpSpPr>
            <a:xfrm>
              <a:off x="5086257" y="2584493"/>
              <a:ext cx="1656773" cy="350975"/>
              <a:chOff x="5189219" y="2869902"/>
              <a:chExt cx="1656773" cy="350975"/>
            </a:xfrm>
          </p:grpSpPr>
          <p:sp>
            <p:nvSpPr>
              <p:cNvPr id="43" name="TextBox 42"/>
              <p:cNvSpPr txBox="1"/>
              <p:nvPr/>
            </p:nvSpPr>
            <p:spPr>
              <a:xfrm>
                <a:off x="6144026" y="2882323"/>
                <a:ext cx="70196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1600" dirty="0"/>
                  <a:t>M[80]</a:t>
                </a:r>
                <a:endParaRPr lang="en-US" sz="1600" dirty="0"/>
              </a:p>
            </p:txBody>
          </p:sp>
          <p:cxnSp>
            <p:nvCxnSpPr>
              <p:cNvPr id="44" name="Straight Connector 43"/>
              <p:cNvCxnSpPr/>
              <p:nvPr/>
            </p:nvCxnSpPr>
            <p:spPr>
              <a:xfrm flipV="1">
                <a:off x="5189219" y="2935224"/>
                <a:ext cx="265176" cy="158229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TextBox 44"/>
              <p:cNvSpPr txBox="1"/>
              <p:nvPr/>
            </p:nvSpPr>
            <p:spPr>
              <a:xfrm>
                <a:off x="5291652" y="2869902"/>
                <a:ext cx="43265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1600" dirty="0"/>
                  <a:t>1</a:t>
                </a:r>
                <a:endParaRPr lang="en-US" sz="1600" dirty="0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5567884" y="2869902"/>
                <a:ext cx="43265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1600" dirty="0"/>
                  <a:t>2</a:t>
                </a:r>
                <a:endParaRPr lang="en-US" sz="1600" dirty="0"/>
              </a:p>
            </p:txBody>
          </p:sp>
        </p:grpSp>
        <p:sp>
          <p:nvSpPr>
            <p:cNvPr id="42" name="TextBox 41"/>
            <p:cNvSpPr txBox="1"/>
            <p:nvPr/>
          </p:nvSpPr>
          <p:spPr>
            <a:xfrm>
              <a:off x="7034711" y="2596914"/>
              <a:ext cx="70196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dirty="0"/>
                <a:t>M[84]</a:t>
              </a:r>
              <a:endParaRPr lang="en-US" sz="1600" dirty="0"/>
            </a:p>
          </p:txBody>
        </p:sp>
      </p:grpSp>
      <p:cxnSp>
        <p:nvCxnSpPr>
          <p:cNvPr id="47" name="Straight Arrow Connector 46"/>
          <p:cNvCxnSpPr/>
          <p:nvPr/>
        </p:nvCxnSpPr>
        <p:spPr>
          <a:xfrm flipV="1">
            <a:off x="806215" y="3222341"/>
            <a:ext cx="324186" cy="3024"/>
          </a:xfrm>
          <a:prstGeom prst="straightConnector1">
            <a:avLst/>
          </a:prstGeom>
          <a:ln w="19050">
            <a:solidFill>
              <a:srgbClr val="00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/>
        </p:nvGrpSpPr>
        <p:grpSpPr>
          <a:xfrm>
            <a:off x="5486123" y="2632456"/>
            <a:ext cx="2250812" cy="479553"/>
            <a:chOff x="5486123" y="2632456"/>
            <a:chExt cx="2250812" cy="479553"/>
          </a:xfrm>
        </p:grpSpPr>
        <p:grpSp>
          <p:nvGrpSpPr>
            <p:cNvPr id="48" name="Group 47"/>
            <p:cNvGrpSpPr/>
            <p:nvPr/>
          </p:nvGrpSpPr>
          <p:grpSpPr>
            <a:xfrm>
              <a:off x="5486123" y="2632456"/>
              <a:ext cx="2250812" cy="479553"/>
              <a:chOff x="5029627" y="2621754"/>
              <a:chExt cx="2250812" cy="479553"/>
            </a:xfrm>
          </p:grpSpPr>
          <p:grpSp>
            <p:nvGrpSpPr>
              <p:cNvPr id="49" name="Group 48"/>
              <p:cNvGrpSpPr/>
              <p:nvPr/>
            </p:nvGrpSpPr>
            <p:grpSpPr>
              <a:xfrm>
                <a:off x="5029627" y="2621754"/>
                <a:ext cx="1247333" cy="465732"/>
                <a:chOff x="5132589" y="2907163"/>
                <a:chExt cx="1247333" cy="465732"/>
              </a:xfrm>
            </p:grpSpPr>
            <p:sp>
              <p:nvSpPr>
                <p:cNvPr id="51" name="TextBox 50"/>
                <p:cNvSpPr txBox="1"/>
                <p:nvPr/>
              </p:nvSpPr>
              <p:spPr>
                <a:xfrm>
                  <a:off x="5677956" y="3034341"/>
                  <a:ext cx="701966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SG" sz="1600" dirty="0"/>
                    <a:t>M[64]</a:t>
                  </a:r>
                  <a:endParaRPr lang="en-US" sz="1600" dirty="0"/>
                </a:p>
              </p:txBody>
            </p:sp>
            <p:cxnSp>
              <p:nvCxnSpPr>
                <p:cNvPr id="52" name="Straight Connector 51"/>
                <p:cNvCxnSpPr/>
                <p:nvPr/>
              </p:nvCxnSpPr>
              <p:spPr>
                <a:xfrm flipV="1">
                  <a:off x="5187642" y="2907163"/>
                  <a:ext cx="265176" cy="158229"/>
                </a:xfrm>
                <a:prstGeom prst="line">
                  <a:avLst/>
                </a:prstGeom>
                <a:ln w="190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4" name="TextBox 53"/>
                <p:cNvSpPr txBox="1"/>
                <p:nvPr/>
              </p:nvSpPr>
              <p:spPr>
                <a:xfrm>
                  <a:off x="5132589" y="3025560"/>
                  <a:ext cx="432653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SG" sz="1600" dirty="0"/>
                    <a:t>2</a:t>
                  </a:r>
                  <a:endParaRPr lang="en-US" sz="1600" dirty="0"/>
                </a:p>
              </p:txBody>
            </p:sp>
          </p:grpSp>
          <p:sp>
            <p:nvSpPr>
              <p:cNvPr id="50" name="TextBox 49"/>
              <p:cNvSpPr txBox="1"/>
              <p:nvPr/>
            </p:nvSpPr>
            <p:spPr>
              <a:xfrm>
                <a:off x="6578473" y="2762753"/>
                <a:ext cx="70196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1600" dirty="0"/>
                  <a:t>M[68]</a:t>
                </a:r>
                <a:endParaRPr lang="en-US" sz="1600" dirty="0"/>
              </a:p>
            </p:txBody>
          </p:sp>
        </p:grpSp>
        <p:cxnSp>
          <p:nvCxnSpPr>
            <p:cNvPr id="55" name="Straight Connector 54"/>
            <p:cNvCxnSpPr/>
            <p:nvPr/>
          </p:nvCxnSpPr>
          <p:spPr>
            <a:xfrm flipV="1">
              <a:off x="6143854" y="2660517"/>
              <a:ext cx="466287" cy="163366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V="1">
              <a:off x="7155325" y="2646274"/>
              <a:ext cx="466287" cy="163366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9" name="Straight Arrow Connector 58"/>
          <p:cNvCxnSpPr/>
          <p:nvPr/>
        </p:nvCxnSpPr>
        <p:spPr>
          <a:xfrm flipV="1">
            <a:off x="797961" y="3488962"/>
            <a:ext cx="324186" cy="3024"/>
          </a:xfrm>
          <a:prstGeom prst="straightConnector1">
            <a:avLst/>
          </a:prstGeom>
          <a:ln w="19050">
            <a:solidFill>
              <a:srgbClr val="00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0" name="Group 59"/>
          <p:cNvGrpSpPr/>
          <p:nvPr/>
        </p:nvGrpSpPr>
        <p:grpSpPr>
          <a:xfrm>
            <a:off x="5067969" y="3372856"/>
            <a:ext cx="2650420" cy="350975"/>
            <a:chOff x="5086257" y="2584493"/>
            <a:chExt cx="2650420" cy="350975"/>
          </a:xfrm>
        </p:grpSpPr>
        <p:grpSp>
          <p:nvGrpSpPr>
            <p:cNvPr id="61" name="Group 60"/>
            <p:cNvGrpSpPr/>
            <p:nvPr/>
          </p:nvGrpSpPr>
          <p:grpSpPr>
            <a:xfrm>
              <a:off x="5086257" y="2584493"/>
              <a:ext cx="1656773" cy="350975"/>
              <a:chOff x="5189219" y="2869902"/>
              <a:chExt cx="1656773" cy="350975"/>
            </a:xfrm>
          </p:grpSpPr>
          <p:sp>
            <p:nvSpPr>
              <p:cNvPr id="63" name="TextBox 62"/>
              <p:cNvSpPr txBox="1"/>
              <p:nvPr/>
            </p:nvSpPr>
            <p:spPr>
              <a:xfrm>
                <a:off x="6144026" y="2882323"/>
                <a:ext cx="70196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1600" dirty="0"/>
                  <a:t>M[72]</a:t>
                </a:r>
                <a:endParaRPr lang="en-US" sz="1600" dirty="0"/>
              </a:p>
            </p:txBody>
          </p:sp>
          <p:cxnSp>
            <p:nvCxnSpPr>
              <p:cNvPr id="64" name="Straight Connector 63"/>
              <p:cNvCxnSpPr/>
              <p:nvPr/>
            </p:nvCxnSpPr>
            <p:spPr>
              <a:xfrm flipV="1">
                <a:off x="5189219" y="2935224"/>
                <a:ext cx="265176" cy="158229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TextBox 64"/>
              <p:cNvSpPr txBox="1"/>
              <p:nvPr/>
            </p:nvSpPr>
            <p:spPr>
              <a:xfrm>
                <a:off x="5291652" y="2869902"/>
                <a:ext cx="43265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1600" dirty="0"/>
                  <a:t>1</a:t>
                </a:r>
                <a:endParaRPr lang="en-US" sz="1600" dirty="0"/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5567884" y="2869902"/>
                <a:ext cx="43265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1600" dirty="0"/>
                  <a:t>2</a:t>
                </a:r>
                <a:endParaRPr lang="en-US" sz="1600" dirty="0"/>
              </a:p>
            </p:txBody>
          </p:sp>
        </p:grpSp>
        <p:sp>
          <p:nvSpPr>
            <p:cNvPr id="62" name="TextBox 61"/>
            <p:cNvSpPr txBox="1"/>
            <p:nvPr/>
          </p:nvSpPr>
          <p:spPr>
            <a:xfrm>
              <a:off x="7034711" y="2596914"/>
              <a:ext cx="70196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dirty="0"/>
                <a:t>M[76]</a:t>
              </a:r>
              <a:endParaRPr lang="en-US" sz="1600" dirty="0"/>
            </a:p>
          </p:txBody>
        </p:sp>
      </p:grpSp>
      <p:cxnSp>
        <p:nvCxnSpPr>
          <p:cNvPr id="67" name="Straight Arrow Connector 66"/>
          <p:cNvCxnSpPr/>
          <p:nvPr/>
        </p:nvCxnSpPr>
        <p:spPr>
          <a:xfrm flipV="1">
            <a:off x="812617" y="3788690"/>
            <a:ext cx="324186" cy="3024"/>
          </a:xfrm>
          <a:prstGeom prst="straightConnector1">
            <a:avLst/>
          </a:prstGeom>
          <a:ln w="19050">
            <a:solidFill>
              <a:srgbClr val="00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8" name="Group 67"/>
          <p:cNvGrpSpPr/>
          <p:nvPr/>
        </p:nvGrpSpPr>
        <p:grpSpPr>
          <a:xfrm>
            <a:off x="8776631" y="2628650"/>
            <a:ext cx="2342486" cy="479553"/>
            <a:chOff x="5486123" y="2632456"/>
            <a:chExt cx="2342486" cy="479553"/>
          </a:xfrm>
        </p:grpSpPr>
        <p:grpSp>
          <p:nvGrpSpPr>
            <p:cNvPr id="69" name="Group 68"/>
            <p:cNvGrpSpPr/>
            <p:nvPr/>
          </p:nvGrpSpPr>
          <p:grpSpPr>
            <a:xfrm>
              <a:off x="5486123" y="2632456"/>
              <a:ext cx="2342486" cy="479553"/>
              <a:chOff x="5029627" y="2621754"/>
              <a:chExt cx="2342486" cy="479553"/>
            </a:xfrm>
          </p:grpSpPr>
          <p:grpSp>
            <p:nvGrpSpPr>
              <p:cNvPr id="72" name="Group 71"/>
              <p:cNvGrpSpPr/>
              <p:nvPr/>
            </p:nvGrpSpPr>
            <p:grpSpPr>
              <a:xfrm>
                <a:off x="5029627" y="2621754"/>
                <a:ext cx="1377521" cy="465732"/>
                <a:chOff x="5132589" y="2907163"/>
                <a:chExt cx="1377521" cy="465732"/>
              </a:xfrm>
            </p:grpSpPr>
            <p:sp>
              <p:nvSpPr>
                <p:cNvPr id="74" name="TextBox 73"/>
                <p:cNvSpPr txBox="1"/>
                <p:nvPr/>
              </p:nvSpPr>
              <p:spPr>
                <a:xfrm>
                  <a:off x="5677956" y="3034341"/>
                  <a:ext cx="832154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SG" sz="1600" dirty="0"/>
                    <a:t>M[224]</a:t>
                  </a:r>
                  <a:endParaRPr lang="en-US" sz="1600" dirty="0"/>
                </a:p>
              </p:txBody>
            </p:sp>
            <p:cxnSp>
              <p:nvCxnSpPr>
                <p:cNvPr id="75" name="Straight Connector 74"/>
                <p:cNvCxnSpPr/>
                <p:nvPr/>
              </p:nvCxnSpPr>
              <p:spPr>
                <a:xfrm flipV="1">
                  <a:off x="5187642" y="2907163"/>
                  <a:ext cx="265176" cy="158229"/>
                </a:xfrm>
                <a:prstGeom prst="line">
                  <a:avLst/>
                </a:prstGeom>
                <a:ln w="190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6" name="TextBox 75"/>
                <p:cNvSpPr txBox="1"/>
                <p:nvPr/>
              </p:nvSpPr>
              <p:spPr>
                <a:xfrm>
                  <a:off x="5132589" y="3025560"/>
                  <a:ext cx="432653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SG" sz="1600" dirty="0"/>
                    <a:t>7</a:t>
                  </a:r>
                  <a:endParaRPr lang="en-US" sz="1600" dirty="0"/>
                </a:p>
              </p:txBody>
            </p:sp>
          </p:grpSp>
          <p:sp>
            <p:nvSpPr>
              <p:cNvPr id="73" name="TextBox 72"/>
              <p:cNvSpPr txBox="1"/>
              <p:nvPr/>
            </p:nvSpPr>
            <p:spPr>
              <a:xfrm>
                <a:off x="6578472" y="2762753"/>
                <a:ext cx="79364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1600" dirty="0"/>
                  <a:t>M[228]</a:t>
                </a:r>
                <a:endParaRPr lang="en-US" sz="1600" dirty="0"/>
              </a:p>
            </p:txBody>
          </p:sp>
        </p:grpSp>
        <p:cxnSp>
          <p:nvCxnSpPr>
            <p:cNvPr id="70" name="Straight Connector 69"/>
            <p:cNvCxnSpPr/>
            <p:nvPr/>
          </p:nvCxnSpPr>
          <p:spPr>
            <a:xfrm flipV="1">
              <a:off x="6143854" y="2660517"/>
              <a:ext cx="466287" cy="163366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flipV="1">
              <a:off x="7155325" y="2646274"/>
              <a:ext cx="466287" cy="163366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7" name="Straight Arrow Connector 76"/>
          <p:cNvCxnSpPr/>
          <p:nvPr/>
        </p:nvCxnSpPr>
        <p:spPr>
          <a:xfrm flipV="1">
            <a:off x="809162" y="4050648"/>
            <a:ext cx="324186" cy="3024"/>
          </a:xfrm>
          <a:prstGeom prst="straightConnector1">
            <a:avLst/>
          </a:prstGeom>
          <a:ln w="19050">
            <a:solidFill>
              <a:srgbClr val="00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8" name="Group 77"/>
          <p:cNvGrpSpPr/>
          <p:nvPr/>
        </p:nvGrpSpPr>
        <p:grpSpPr>
          <a:xfrm>
            <a:off x="5488289" y="2856952"/>
            <a:ext cx="2250812" cy="479553"/>
            <a:chOff x="5486123" y="2632456"/>
            <a:chExt cx="2250812" cy="479553"/>
          </a:xfrm>
        </p:grpSpPr>
        <p:grpSp>
          <p:nvGrpSpPr>
            <p:cNvPr id="79" name="Group 78"/>
            <p:cNvGrpSpPr/>
            <p:nvPr/>
          </p:nvGrpSpPr>
          <p:grpSpPr>
            <a:xfrm>
              <a:off x="5486123" y="2632456"/>
              <a:ext cx="2250812" cy="479553"/>
              <a:chOff x="5029627" y="2621754"/>
              <a:chExt cx="2250812" cy="479553"/>
            </a:xfrm>
          </p:grpSpPr>
          <p:grpSp>
            <p:nvGrpSpPr>
              <p:cNvPr id="82" name="Group 81"/>
              <p:cNvGrpSpPr/>
              <p:nvPr/>
            </p:nvGrpSpPr>
            <p:grpSpPr>
              <a:xfrm>
                <a:off x="5029627" y="2621754"/>
                <a:ext cx="1247333" cy="465732"/>
                <a:chOff x="5132589" y="2907163"/>
                <a:chExt cx="1247333" cy="465732"/>
              </a:xfrm>
            </p:grpSpPr>
            <p:sp>
              <p:nvSpPr>
                <p:cNvPr id="84" name="TextBox 83"/>
                <p:cNvSpPr txBox="1"/>
                <p:nvPr/>
              </p:nvSpPr>
              <p:spPr>
                <a:xfrm>
                  <a:off x="5677956" y="3034341"/>
                  <a:ext cx="701966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SG" sz="1600" dirty="0"/>
                    <a:t>M[32]</a:t>
                  </a:r>
                  <a:endParaRPr lang="en-US" sz="1600" dirty="0"/>
                </a:p>
              </p:txBody>
            </p:sp>
            <p:cxnSp>
              <p:nvCxnSpPr>
                <p:cNvPr id="85" name="Straight Connector 84"/>
                <p:cNvCxnSpPr/>
                <p:nvPr/>
              </p:nvCxnSpPr>
              <p:spPr>
                <a:xfrm flipV="1">
                  <a:off x="5187642" y="2907163"/>
                  <a:ext cx="265176" cy="158229"/>
                </a:xfrm>
                <a:prstGeom prst="line">
                  <a:avLst/>
                </a:prstGeom>
                <a:ln w="190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6" name="TextBox 85"/>
                <p:cNvSpPr txBox="1"/>
                <p:nvPr/>
              </p:nvSpPr>
              <p:spPr>
                <a:xfrm>
                  <a:off x="5132589" y="3025560"/>
                  <a:ext cx="432653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SG" sz="1600" dirty="0"/>
                    <a:t>1</a:t>
                  </a:r>
                  <a:endParaRPr lang="en-US" sz="1600" dirty="0"/>
                </a:p>
              </p:txBody>
            </p:sp>
          </p:grpSp>
          <p:sp>
            <p:nvSpPr>
              <p:cNvPr id="83" name="TextBox 82"/>
              <p:cNvSpPr txBox="1"/>
              <p:nvPr/>
            </p:nvSpPr>
            <p:spPr>
              <a:xfrm>
                <a:off x="6578473" y="2762753"/>
                <a:ext cx="70196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1600" dirty="0"/>
                  <a:t>M[36]</a:t>
                </a:r>
                <a:endParaRPr lang="en-US" sz="1600" dirty="0"/>
              </a:p>
            </p:txBody>
          </p:sp>
        </p:grpSp>
        <p:cxnSp>
          <p:nvCxnSpPr>
            <p:cNvPr id="80" name="Straight Connector 79"/>
            <p:cNvCxnSpPr/>
            <p:nvPr/>
          </p:nvCxnSpPr>
          <p:spPr>
            <a:xfrm flipV="1">
              <a:off x="6143854" y="2660517"/>
              <a:ext cx="466287" cy="163366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flipV="1">
              <a:off x="7155325" y="2646274"/>
              <a:ext cx="466287" cy="163366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7" name="Straight Arrow Connector 86"/>
          <p:cNvCxnSpPr/>
          <p:nvPr/>
        </p:nvCxnSpPr>
        <p:spPr>
          <a:xfrm flipV="1">
            <a:off x="806215" y="4297801"/>
            <a:ext cx="324186" cy="3024"/>
          </a:xfrm>
          <a:prstGeom prst="straightConnector1">
            <a:avLst/>
          </a:prstGeom>
          <a:ln w="19050">
            <a:solidFill>
              <a:srgbClr val="00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8" name="Group 87"/>
          <p:cNvGrpSpPr/>
          <p:nvPr/>
        </p:nvGrpSpPr>
        <p:grpSpPr>
          <a:xfrm>
            <a:off x="8328566" y="3369917"/>
            <a:ext cx="2650420" cy="350975"/>
            <a:chOff x="5086257" y="2584493"/>
            <a:chExt cx="2650420" cy="350975"/>
          </a:xfrm>
        </p:grpSpPr>
        <p:grpSp>
          <p:nvGrpSpPr>
            <p:cNvPr id="89" name="Group 88"/>
            <p:cNvGrpSpPr/>
            <p:nvPr/>
          </p:nvGrpSpPr>
          <p:grpSpPr>
            <a:xfrm>
              <a:off x="5086257" y="2584493"/>
              <a:ext cx="1656773" cy="350975"/>
              <a:chOff x="5189219" y="2869902"/>
              <a:chExt cx="1656773" cy="350975"/>
            </a:xfrm>
          </p:grpSpPr>
          <p:sp>
            <p:nvSpPr>
              <p:cNvPr id="91" name="TextBox 90"/>
              <p:cNvSpPr txBox="1"/>
              <p:nvPr/>
            </p:nvSpPr>
            <p:spPr>
              <a:xfrm>
                <a:off x="6144026" y="2882323"/>
                <a:ext cx="70196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1600" dirty="0"/>
                  <a:t>M[40]</a:t>
                </a:r>
                <a:endParaRPr lang="en-US" sz="1600" dirty="0"/>
              </a:p>
            </p:txBody>
          </p:sp>
          <p:cxnSp>
            <p:nvCxnSpPr>
              <p:cNvPr id="92" name="Straight Connector 91"/>
              <p:cNvCxnSpPr/>
              <p:nvPr/>
            </p:nvCxnSpPr>
            <p:spPr>
              <a:xfrm flipV="1">
                <a:off x="5189219" y="2935224"/>
                <a:ext cx="265176" cy="158229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3" name="TextBox 92"/>
              <p:cNvSpPr txBox="1"/>
              <p:nvPr/>
            </p:nvSpPr>
            <p:spPr>
              <a:xfrm>
                <a:off x="5291652" y="2869902"/>
                <a:ext cx="43265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1600" dirty="0"/>
                  <a:t>1</a:t>
                </a:r>
                <a:endParaRPr lang="en-US" sz="1600" dirty="0"/>
              </a:p>
            </p:txBody>
          </p:sp>
          <p:sp>
            <p:nvSpPr>
              <p:cNvPr id="94" name="TextBox 93"/>
              <p:cNvSpPr txBox="1"/>
              <p:nvPr/>
            </p:nvSpPr>
            <p:spPr>
              <a:xfrm>
                <a:off x="5567884" y="2869902"/>
                <a:ext cx="43265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1600" dirty="0"/>
                  <a:t>1</a:t>
                </a:r>
                <a:endParaRPr lang="en-US" sz="1600" dirty="0"/>
              </a:p>
            </p:txBody>
          </p:sp>
        </p:grpSp>
        <p:sp>
          <p:nvSpPr>
            <p:cNvPr id="90" name="TextBox 89"/>
            <p:cNvSpPr txBox="1"/>
            <p:nvPr/>
          </p:nvSpPr>
          <p:spPr>
            <a:xfrm>
              <a:off x="7034711" y="2596914"/>
              <a:ext cx="70196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dirty="0"/>
                <a:t>M[44]</a:t>
              </a:r>
              <a:endParaRPr lang="en-US" sz="1600" dirty="0"/>
            </a:p>
          </p:txBody>
        </p:sp>
      </p:grpSp>
      <p:cxnSp>
        <p:nvCxnSpPr>
          <p:cNvPr id="95" name="Straight Arrow Connector 94"/>
          <p:cNvCxnSpPr/>
          <p:nvPr/>
        </p:nvCxnSpPr>
        <p:spPr>
          <a:xfrm flipV="1">
            <a:off x="812617" y="4586742"/>
            <a:ext cx="324186" cy="3024"/>
          </a:xfrm>
          <a:prstGeom prst="straightConnector1">
            <a:avLst/>
          </a:prstGeom>
          <a:ln w="19050">
            <a:solidFill>
              <a:srgbClr val="00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304797" y="4390482"/>
            <a:ext cx="5821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1600" dirty="0">
                <a:solidFill>
                  <a:srgbClr val="0033CC"/>
                </a:solidFill>
              </a:rPr>
              <a:t>Hit</a:t>
            </a:r>
            <a:endParaRPr lang="en-US" sz="1600" dirty="0">
              <a:solidFill>
                <a:srgbClr val="0033CC"/>
              </a:solidFill>
            </a:endParaRPr>
          </a:p>
        </p:txBody>
      </p:sp>
      <p:sp>
        <p:nvSpPr>
          <p:cNvPr id="97" name="Oval 96"/>
          <p:cNvSpPr/>
          <p:nvPr/>
        </p:nvSpPr>
        <p:spPr>
          <a:xfrm>
            <a:off x="6063391" y="4209404"/>
            <a:ext cx="701966" cy="326133"/>
          </a:xfrm>
          <a:prstGeom prst="ellipse">
            <a:avLst/>
          </a:prstGeom>
          <a:noFill/>
          <a:ln w="19050"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8" name="Straight Arrow Connector 97"/>
          <p:cNvCxnSpPr/>
          <p:nvPr/>
        </p:nvCxnSpPr>
        <p:spPr>
          <a:xfrm flipV="1">
            <a:off x="792449" y="4875683"/>
            <a:ext cx="324186" cy="3024"/>
          </a:xfrm>
          <a:prstGeom prst="straightConnector1">
            <a:avLst/>
          </a:prstGeom>
          <a:ln w="19050">
            <a:solidFill>
              <a:srgbClr val="00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9" name="Group 98"/>
          <p:cNvGrpSpPr/>
          <p:nvPr/>
        </p:nvGrpSpPr>
        <p:grpSpPr>
          <a:xfrm>
            <a:off x="5486123" y="3448797"/>
            <a:ext cx="2345754" cy="548302"/>
            <a:chOff x="5486123" y="2632456"/>
            <a:chExt cx="2345754" cy="479553"/>
          </a:xfrm>
        </p:grpSpPr>
        <p:grpSp>
          <p:nvGrpSpPr>
            <p:cNvPr id="100" name="Group 99"/>
            <p:cNvGrpSpPr/>
            <p:nvPr/>
          </p:nvGrpSpPr>
          <p:grpSpPr>
            <a:xfrm>
              <a:off x="5486123" y="2632456"/>
              <a:ext cx="2345754" cy="479553"/>
              <a:chOff x="5029627" y="2621754"/>
              <a:chExt cx="2345754" cy="479553"/>
            </a:xfrm>
          </p:grpSpPr>
          <p:grpSp>
            <p:nvGrpSpPr>
              <p:cNvPr id="105" name="Group 104"/>
              <p:cNvGrpSpPr/>
              <p:nvPr/>
            </p:nvGrpSpPr>
            <p:grpSpPr>
              <a:xfrm>
                <a:off x="5029627" y="2621754"/>
                <a:ext cx="1341051" cy="465732"/>
                <a:chOff x="5132589" y="2907163"/>
                <a:chExt cx="1341051" cy="465732"/>
              </a:xfrm>
            </p:grpSpPr>
            <p:sp>
              <p:nvSpPr>
                <p:cNvPr id="107" name="TextBox 106"/>
                <p:cNvSpPr txBox="1"/>
                <p:nvPr/>
              </p:nvSpPr>
              <p:spPr>
                <a:xfrm>
                  <a:off x="5677955" y="3034341"/>
                  <a:ext cx="79568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SG" sz="1600" dirty="0"/>
                    <a:t>M[168]</a:t>
                  </a:r>
                  <a:endParaRPr lang="en-US" sz="1600" dirty="0"/>
                </a:p>
              </p:txBody>
            </p:sp>
            <p:cxnSp>
              <p:nvCxnSpPr>
                <p:cNvPr id="108" name="Straight Connector 107"/>
                <p:cNvCxnSpPr/>
                <p:nvPr/>
              </p:nvCxnSpPr>
              <p:spPr>
                <a:xfrm flipV="1">
                  <a:off x="5187642" y="2907163"/>
                  <a:ext cx="265176" cy="158229"/>
                </a:xfrm>
                <a:prstGeom prst="line">
                  <a:avLst/>
                </a:prstGeom>
                <a:ln w="190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9" name="TextBox 108"/>
                <p:cNvSpPr txBox="1"/>
                <p:nvPr/>
              </p:nvSpPr>
              <p:spPr>
                <a:xfrm>
                  <a:off x="5132589" y="3025560"/>
                  <a:ext cx="432653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SG" sz="1600" dirty="0"/>
                    <a:t>5</a:t>
                  </a:r>
                  <a:endParaRPr lang="en-US" sz="1600" dirty="0"/>
                </a:p>
              </p:txBody>
            </p:sp>
          </p:grpSp>
          <p:sp>
            <p:nvSpPr>
              <p:cNvPr id="106" name="TextBox 105"/>
              <p:cNvSpPr txBox="1"/>
              <p:nvPr/>
            </p:nvSpPr>
            <p:spPr>
              <a:xfrm>
                <a:off x="6578472" y="2762753"/>
                <a:ext cx="79690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1600" dirty="0"/>
                  <a:t>M[172]</a:t>
                </a:r>
                <a:endParaRPr lang="en-US" sz="1600" dirty="0"/>
              </a:p>
            </p:txBody>
          </p:sp>
        </p:grpSp>
        <p:cxnSp>
          <p:nvCxnSpPr>
            <p:cNvPr id="101" name="Straight Connector 100"/>
            <p:cNvCxnSpPr/>
            <p:nvPr/>
          </p:nvCxnSpPr>
          <p:spPr>
            <a:xfrm flipV="1">
              <a:off x="6143854" y="2660517"/>
              <a:ext cx="466287" cy="163366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flipV="1">
              <a:off x="7155325" y="2646274"/>
              <a:ext cx="466287" cy="163366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0" name="Straight Arrow Connector 109"/>
          <p:cNvCxnSpPr/>
          <p:nvPr/>
        </p:nvCxnSpPr>
        <p:spPr>
          <a:xfrm flipV="1">
            <a:off x="807943" y="5119812"/>
            <a:ext cx="324186" cy="3024"/>
          </a:xfrm>
          <a:prstGeom prst="straightConnector1">
            <a:avLst/>
          </a:prstGeom>
          <a:ln w="19050">
            <a:solidFill>
              <a:srgbClr val="00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>
            <a:off x="314167" y="4949243"/>
            <a:ext cx="5821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1600" dirty="0">
                <a:solidFill>
                  <a:srgbClr val="0033CC"/>
                </a:solidFill>
              </a:rPr>
              <a:t>Hit</a:t>
            </a:r>
            <a:endParaRPr lang="en-US" sz="1600" dirty="0">
              <a:solidFill>
                <a:srgbClr val="0033CC"/>
              </a:solidFill>
            </a:endParaRPr>
          </a:p>
        </p:txBody>
      </p:sp>
      <p:sp>
        <p:nvSpPr>
          <p:cNvPr id="112" name="Oval 111"/>
          <p:cNvSpPr/>
          <p:nvPr/>
        </p:nvSpPr>
        <p:spPr>
          <a:xfrm>
            <a:off x="7084371" y="4229837"/>
            <a:ext cx="701966" cy="326133"/>
          </a:xfrm>
          <a:prstGeom prst="ellipse">
            <a:avLst/>
          </a:prstGeom>
          <a:noFill/>
          <a:ln w="19050"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3" name="Straight Arrow Connector 112"/>
          <p:cNvCxnSpPr/>
          <p:nvPr/>
        </p:nvCxnSpPr>
        <p:spPr>
          <a:xfrm flipV="1">
            <a:off x="812617" y="5407373"/>
            <a:ext cx="324186" cy="3024"/>
          </a:xfrm>
          <a:prstGeom prst="straightConnector1">
            <a:avLst/>
          </a:prstGeom>
          <a:ln w="19050">
            <a:solidFill>
              <a:srgbClr val="00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3" name="Group 122"/>
          <p:cNvGrpSpPr/>
          <p:nvPr/>
        </p:nvGrpSpPr>
        <p:grpSpPr>
          <a:xfrm>
            <a:off x="5048549" y="5027749"/>
            <a:ext cx="2650420" cy="350975"/>
            <a:chOff x="5086257" y="2584493"/>
            <a:chExt cx="2650420" cy="350975"/>
          </a:xfrm>
        </p:grpSpPr>
        <p:grpSp>
          <p:nvGrpSpPr>
            <p:cNvPr id="124" name="Group 123"/>
            <p:cNvGrpSpPr/>
            <p:nvPr/>
          </p:nvGrpSpPr>
          <p:grpSpPr>
            <a:xfrm>
              <a:off x="5086257" y="2584493"/>
              <a:ext cx="1656773" cy="350975"/>
              <a:chOff x="5189219" y="2869902"/>
              <a:chExt cx="1656773" cy="350975"/>
            </a:xfrm>
          </p:grpSpPr>
          <p:sp>
            <p:nvSpPr>
              <p:cNvPr id="126" name="TextBox 125"/>
              <p:cNvSpPr txBox="1"/>
              <p:nvPr/>
            </p:nvSpPr>
            <p:spPr>
              <a:xfrm>
                <a:off x="6144026" y="2882323"/>
                <a:ext cx="70196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1600" dirty="0"/>
                  <a:t>M[24]</a:t>
                </a:r>
                <a:endParaRPr lang="en-US" sz="1600" dirty="0"/>
              </a:p>
            </p:txBody>
          </p:sp>
          <p:cxnSp>
            <p:nvCxnSpPr>
              <p:cNvPr id="127" name="Straight Connector 126"/>
              <p:cNvCxnSpPr/>
              <p:nvPr/>
            </p:nvCxnSpPr>
            <p:spPr>
              <a:xfrm flipV="1">
                <a:off x="5189219" y="2935224"/>
                <a:ext cx="265176" cy="158229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8" name="TextBox 127"/>
              <p:cNvSpPr txBox="1"/>
              <p:nvPr/>
            </p:nvSpPr>
            <p:spPr>
              <a:xfrm>
                <a:off x="5291652" y="2869902"/>
                <a:ext cx="43265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1600" dirty="0"/>
                  <a:t>1</a:t>
                </a:r>
                <a:endParaRPr lang="en-US" sz="1600" dirty="0"/>
              </a:p>
            </p:txBody>
          </p:sp>
          <p:sp>
            <p:nvSpPr>
              <p:cNvPr id="129" name="TextBox 128"/>
              <p:cNvSpPr txBox="1"/>
              <p:nvPr/>
            </p:nvSpPr>
            <p:spPr>
              <a:xfrm>
                <a:off x="5567884" y="2869902"/>
                <a:ext cx="43265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1600" dirty="0"/>
                  <a:t>0</a:t>
                </a:r>
                <a:endParaRPr lang="en-US" sz="1600" dirty="0"/>
              </a:p>
            </p:txBody>
          </p:sp>
        </p:grpSp>
        <p:sp>
          <p:nvSpPr>
            <p:cNvPr id="125" name="TextBox 124"/>
            <p:cNvSpPr txBox="1"/>
            <p:nvPr/>
          </p:nvSpPr>
          <p:spPr>
            <a:xfrm>
              <a:off x="7034711" y="2596914"/>
              <a:ext cx="70196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dirty="0"/>
                <a:t>M[28]</a:t>
              </a:r>
              <a:endParaRPr lang="en-US" sz="1600" dirty="0"/>
            </a:p>
          </p:txBody>
        </p:sp>
      </p:grpSp>
      <p:cxnSp>
        <p:nvCxnSpPr>
          <p:cNvPr id="130" name="Straight Arrow Connector 129"/>
          <p:cNvCxnSpPr/>
          <p:nvPr/>
        </p:nvCxnSpPr>
        <p:spPr>
          <a:xfrm flipV="1">
            <a:off x="807943" y="5687917"/>
            <a:ext cx="324186" cy="3024"/>
          </a:xfrm>
          <a:prstGeom prst="straightConnector1">
            <a:avLst/>
          </a:prstGeom>
          <a:ln w="19050">
            <a:solidFill>
              <a:srgbClr val="00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TextBox 130"/>
          <p:cNvSpPr txBox="1"/>
          <p:nvPr/>
        </p:nvSpPr>
        <p:spPr>
          <a:xfrm>
            <a:off x="316250" y="5499814"/>
            <a:ext cx="5821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1600" dirty="0">
                <a:solidFill>
                  <a:srgbClr val="0033CC"/>
                </a:solidFill>
              </a:rPr>
              <a:t>Hit</a:t>
            </a:r>
            <a:endParaRPr lang="en-US" sz="1600" dirty="0">
              <a:solidFill>
                <a:srgbClr val="0033CC"/>
              </a:solidFill>
            </a:endParaRPr>
          </a:p>
        </p:txBody>
      </p:sp>
      <p:sp>
        <p:nvSpPr>
          <p:cNvPr id="132" name="Oval 131"/>
          <p:cNvSpPr/>
          <p:nvPr/>
        </p:nvSpPr>
        <p:spPr>
          <a:xfrm>
            <a:off x="7066831" y="3026262"/>
            <a:ext cx="701966" cy="326133"/>
          </a:xfrm>
          <a:prstGeom prst="ellipse">
            <a:avLst/>
          </a:prstGeom>
          <a:noFill/>
          <a:ln w="19050"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3" name="Straight Arrow Connector 132"/>
          <p:cNvCxnSpPr/>
          <p:nvPr/>
        </p:nvCxnSpPr>
        <p:spPr>
          <a:xfrm flipV="1">
            <a:off x="806215" y="5940051"/>
            <a:ext cx="324186" cy="3024"/>
          </a:xfrm>
          <a:prstGeom prst="straightConnector1">
            <a:avLst/>
          </a:prstGeom>
          <a:ln w="19050">
            <a:solidFill>
              <a:srgbClr val="00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4" name="Group 133"/>
          <p:cNvGrpSpPr/>
          <p:nvPr/>
        </p:nvGrpSpPr>
        <p:grpSpPr>
          <a:xfrm>
            <a:off x="8785291" y="2854013"/>
            <a:ext cx="2333826" cy="479553"/>
            <a:chOff x="5486123" y="2632456"/>
            <a:chExt cx="2333826" cy="479553"/>
          </a:xfrm>
        </p:grpSpPr>
        <p:grpSp>
          <p:nvGrpSpPr>
            <p:cNvPr id="135" name="Group 134"/>
            <p:cNvGrpSpPr/>
            <p:nvPr/>
          </p:nvGrpSpPr>
          <p:grpSpPr>
            <a:xfrm>
              <a:off x="5486123" y="2632456"/>
              <a:ext cx="2333826" cy="479553"/>
              <a:chOff x="5029627" y="2621754"/>
              <a:chExt cx="2333826" cy="479553"/>
            </a:xfrm>
          </p:grpSpPr>
          <p:grpSp>
            <p:nvGrpSpPr>
              <p:cNvPr id="138" name="Group 137"/>
              <p:cNvGrpSpPr/>
              <p:nvPr/>
            </p:nvGrpSpPr>
            <p:grpSpPr>
              <a:xfrm>
                <a:off x="5029627" y="2621754"/>
                <a:ext cx="1341848" cy="465732"/>
                <a:chOff x="5132589" y="2907163"/>
                <a:chExt cx="1341848" cy="465732"/>
              </a:xfrm>
            </p:grpSpPr>
            <p:sp>
              <p:nvSpPr>
                <p:cNvPr id="140" name="TextBox 139"/>
                <p:cNvSpPr txBox="1"/>
                <p:nvPr/>
              </p:nvSpPr>
              <p:spPr>
                <a:xfrm>
                  <a:off x="5677956" y="3034341"/>
                  <a:ext cx="796481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SG" sz="1600" dirty="0"/>
                    <a:t>M[64]</a:t>
                  </a:r>
                  <a:endParaRPr lang="en-US" sz="1600" dirty="0"/>
                </a:p>
              </p:txBody>
            </p:sp>
            <p:cxnSp>
              <p:nvCxnSpPr>
                <p:cNvPr id="141" name="Straight Connector 140"/>
                <p:cNvCxnSpPr/>
                <p:nvPr/>
              </p:nvCxnSpPr>
              <p:spPr>
                <a:xfrm flipV="1">
                  <a:off x="5187642" y="2907163"/>
                  <a:ext cx="265176" cy="158229"/>
                </a:xfrm>
                <a:prstGeom prst="line">
                  <a:avLst/>
                </a:prstGeom>
                <a:ln w="190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2" name="TextBox 141"/>
                <p:cNvSpPr txBox="1"/>
                <p:nvPr/>
              </p:nvSpPr>
              <p:spPr>
                <a:xfrm>
                  <a:off x="5132589" y="3025560"/>
                  <a:ext cx="432653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SG" sz="1600" dirty="0"/>
                    <a:t>2</a:t>
                  </a:r>
                  <a:endParaRPr lang="en-US" sz="1600" dirty="0"/>
                </a:p>
              </p:txBody>
            </p:sp>
          </p:grpSp>
          <p:sp>
            <p:nvSpPr>
              <p:cNvPr id="139" name="TextBox 138"/>
              <p:cNvSpPr txBox="1"/>
              <p:nvPr/>
            </p:nvSpPr>
            <p:spPr>
              <a:xfrm>
                <a:off x="6578472" y="2762753"/>
                <a:ext cx="78498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1600" dirty="0"/>
                  <a:t>M[68]</a:t>
                </a:r>
                <a:endParaRPr lang="en-US" sz="1600" dirty="0"/>
              </a:p>
            </p:txBody>
          </p:sp>
        </p:grpSp>
        <p:cxnSp>
          <p:nvCxnSpPr>
            <p:cNvPr id="136" name="Straight Connector 135"/>
            <p:cNvCxnSpPr/>
            <p:nvPr/>
          </p:nvCxnSpPr>
          <p:spPr>
            <a:xfrm flipV="1">
              <a:off x="6143854" y="2660517"/>
              <a:ext cx="466287" cy="163366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 flipV="1">
              <a:off x="7155325" y="2646274"/>
              <a:ext cx="466287" cy="163366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3" name="Slide Number Placeholder 1">
            <a:extLst>
              <a:ext uri="{FF2B5EF4-FFF2-40B4-BE49-F238E27FC236}">
                <a16:creationId xmlns:a16="http://schemas.microsoft.com/office/drawing/2014/main" id="{4B14C54E-7253-4A75-8FA2-6CC80C1CC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/>
          <a:lstStyle/>
          <a:p>
            <a:fld id="{AEBE2BCA-7FFD-4666-9163-5C061F649162}" type="slidenum">
              <a:rPr lang="en-SG" sz="1600" smtClean="0"/>
              <a:t>3</a:t>
            </a:fld>
            <a:endParaRPr lang="en-SG" sz="1600" dirty="0"/>
          </a:p>
        </p:txBody>
      </p:sp>
      <p:sp>
        <p:nvSpPr>
          <p:cNvPr id="144" name="TextBox 143"/>
          <p:cNvSpPr txBox="1"/>
          <p:nvPr/>
        </p:nvSpPr>
        <p:spPr>
          <a:xfrm>
            <a:off x="4538923" y="957372"/>
            <a:ext cx="15235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400" dirty="0"/>
              <a:t>Offset = ?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6638995" y="957372"/>
            <a:ext cx="18852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400" dirty="0"/>
              <a:t>Set index = ?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5599401" y="957372"/>
            <a:ext cx="926141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SG" sz="2400" dirty="0"/>
              <a:t>3 bits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8136895" y="957372"/>
            <a:ext cx="926141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SG" sz="2400" dirty="0"/>
              <a:t>2 bits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116115" y="306052"/>
            <a:ext cx="900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2400" dirty="0" err="1">
                <a:solidFill>
                  <a:srgbClr val="C00000"/>
                </a:solidFill>
              </a:rPr>
              <a:t>Q2</a:t>
            </a:r>
            <a:r>
              <a:rPr lang="en-SG" sz="2400" dirty="0">
                <a:solidFill>
                  <a:srgbClr val="C00000"/>
                </a:solidFill>
              </a:rPr>
              <a:t>.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866083" y="306052"/>
            <a:ext cx="82622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400" dirty="0"/>
              <a:t>4, 16, 32, 20, 80, 68, 76, 224, 36, 44, 16, 172, 20, 24, 36, 68.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9378695" y="223577"/>
            <a:ext cx="2468880" cy="175432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MIPS: 1 word = 4 bytes</a:t>
            </a:r>
          </a:p>
          <a:p>
            <a:r>
              <a:rPr lang="en-US" dirty="0"/>
              <a:t>1 block = 2 words</a:t>
            </a:r>
          </a:p>
          <a:p>
            <a:r>
              <a:rPr lang="en-US" dirty="0"/>
              <a:t>16 words total = 8 blocks in total</a:t>
            </a:r>
          </a:p>
          <a:p>
            <a:r>
              <a:rPr lang="en-US" dirty="0"/>
              <a:t>2-way set associative</a:t>
            </a:r>
          </a:p>
          <a:p>
            <a:r>
              <a:rPr lang="en-US" dirty="0" err="1"/>
              <a:t>LRU</a:t>
            </a:r>
            <a:r>
              <a:rPr lang="en-US" dirty="0"/>
              <a:t> replacement</a:t>
            </a:r>
          </a:p>
        </p:txBody>
      </p:sp>
      <p:grpSp>
        <p:nvGrpSpPr>
          <p:cNvPr id="157" name="Group 156"/>
          <p:cNvGrpSpPr/>
          <p:nvPr/>
        </p:nvGrpSpPr>
        <p:grpSpPr>
          <a:xfrm>
            <a:off x="2418590" y="1031625"/>
            <a:ext cx="1278911" cy="604058"/>
            <a:chOff x="2418590" y="1031625"/>
            <a:chExt cx="1278911" cy="604058"/>
          </a:xfrm>
        </p:grpSpPr>
        <p:sp>
          <p:nvSpPr>
            <p:cNvPr id="158" name="Right Brace 157"/>
            <p:cNvSpPr/>
            <p:nvPr/>
          </p:nvSpPr>
          <p:spPr>
            <a:xfrm rot="16200000">
              <a:off x="2716317" y="1444203"/>
              <a:ext cx="117782" cy="265177"/>
            </a:xfrm>
            <a:prstGeom prst="rightBrace">
              <a:avLst>
                <a:gd name="adj1" fmla="val 23226"/>
                <a:gd name="adj2" fmla="val 5000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Right Brace 158"/>
            <p:cNvSpPr/>
            <p:nvPr/>
          </p:nvSpPr>
          <p:spPr>
            <a:xfrm rot="16200000">
              <a:off x="3290100" y="1377912"/>
              <a:ext cx="117781" cy="397762"/>
            </a:xfrm>
            <a:prstGeom prst="rightBrace">
              <a:avLst>
                <a:gd name="adj1" fmla="val 23226"/>
                <a:gd name="adj2" fmla="val 5000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TextBox 159"/>
            <p:cNvSpPr txBox="1"/>
            <p:nvPr/>
          </p:nvSpPr>
          <p:spPr>
            <a:xfrm>
              <a:off x="2418590" y="1031625"/>
              <a:ext cx="73152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rgbClr val="C00000"/>
                  </a:solidFill>
                </a:rPr>
                <a:t>Set index</a:t>
              </a:r>
            </a:p>
          </p:txBody>
        </p:sp>
        <p:sp>
          <p:nvSpPr>
            <p:cNvPr id="161" name="Rectangle 160"/>
            <p:cNvSpPr/>
            <p:nvPr/>
          </p:nvSpPr>
          <p:spPr>
            <a:xfrm>
              <a:off x="3069060" y="1193904"/>
              <a:ext cx="628441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400" dirty="0">
                  <a:solidFill>
                    <a:srgbClr val="C00000"/>
                  </a:solidFill>
                </a:rPr>
                <a:t>Offset</a:t>
              </a:r>
            </a:p>
          </p:txBody>
        </p:sp>
      </p:grpSp>
      <p:sp>
        <p:nvSpPr>
          <p:cNvPr id="162" name="TextBox 161"/>
          <p:cNvSpPr txBox="1"/>
          <p:nvPr/>
        </p:nvSpPr>
        <p:spPr>
          <a:xfrm>
            <a:off x="1170433" y="1635683"/>
            <a:ext cx="277977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57200" algn="l"/>
                <a:tab pos="1427163" algn="l"/>
                <a:tab pos="1947863" algn="l"/>
              </a:tabLst>
            </a:pPr>
            <a:r>
              <a:rPr lang="en-US" dirty="0"/>
              <a:t>   4:	00…000	00	100</a:t>
            </a:r>
          </a:p>
          <a:p>
            <a:pPr>
              <a:tabLst>
                <a:tab pos="457200" algn="l"/>
                <a:tab pos="1427163" algn="l"/>
                <a:tab pos="1947863" algn="l"/>
              </a:tabLst>
            </a:pPr>
            <a:r>
              <a:rPr lang="en-US" dirty="0">
                <a:solidFill>
                  <a:srgbClr val="006600"/>
                </a:solidFill>
              </a:rPr>
              <a:t> 16:	00…000	10	000</a:t>
            </a:r>
          </a:p>
          <a:p>
            <a:pPr>
              <a:tabLst>
                <a:tab pos="457200" algn="l"/>
                <a:tab pos="1427163" algn="l"/>
                <a:tab pos="1947863" algn="l"/>
              </a:tabLst>
            </a:pPr>
            <a:r>
              <a:rPr lang="en-US" dirty="0"/>
              <a:t> 32:	00…001	00	000</a:t>
            </a:r>
          </a:p>
          <a:p>
            <a:pPr>
              <a:tabLst>
                <a:tab pos="457200" algn="l"/>
                <a:tab pos="1427163" algn="l"/>
                <a:tab pos="1947863" algn="l"/>
              </a:tabLst>
            </a:pPr>
            <a:r>
              <a:rPr lang="en-US" dirty="0">
                <a:solidFill>
                  <a:srgbClr val="006600"/>
                </a:solidFill>
              </a:rPr>
              <a:t> 20:	00…000	10	100</a:t>
            </a:r>
          </a:p>
          <a:p>
            <a:pPr>
              <a:tabLst>
                <a:tab pos="457200" algn="l"/>
                <a:tab pos="1427163" algn="l"/>
                <a:tab pos="1947863" algn="l"/>
              </a:tabLst>
            </a:pPr>
            <a:r>
              <a:rPr lang="en-US" dirty="0"/>
              <a:t> 80:	00…010	10	000</a:t>
            </a:r>
          </a:p>
          <a:p>
            <a:pPr>
              <a:tabLst>
                <a:tab pos="457200" algn="l"/>
                <a:tab pos="1427163" algn="l"/>
                <a:tab pos="1947863" algn="l"/>
              </a:tabLst>
            </a:pPr>
            <a:r>
              <a:rPr lang="en-US" dirty="0">
                <a:solidFill>
                  <a:srgbClr val="006600"/>
                </a:solidFill>
              </a:rPr>
              <a:t> 68:	00…010	00	100</a:t>
            </a:r>
          </a:p>
          <a:p>
            <a:pPr>
              <a:tabLst>
                <a:tab pos="457200" algn="l"/>
                <a:tab pos="1427163" algn="l"/>
                <a:tab pos="1947863" algn="l"/>
              </a:tabLst>
            </a:pPr>
            <a:r>
              <a:rPr lang="en-US" dirty="0"/>
              <a:t> 76: 	00…010	01	100</a:t>
            </a:r>
          </a:p>
          <a:p>
            <a:pPr>
              <a:tabLst>
                <a:tab pos="457200" algn="l"/>
                <a:tab pos="1427163" algn="l"/>
                <a:tab pos="1947863" algn="l"/>
              </a:tabLst>
            </a:pPr>
            <a:r>
              <a:rPr lang="en-US" dirty="0">
                <a:solidFill>
                  <a:srgbClr val="006600"/>
                </a:solidFill>
              </a:rPr>
              <a:t>224:	00…111	00	000</a:t>
            </a:r>
          </a:p>
          <a:p>
            <a:pPr>
              <a:tabLst>
                <a:tab pos="457200" algn="l"/>
                <a:tab pos="1427163" algn="l"/>
                <a:tab pos="1947863" algn="l"/>
              </a:tabLst>
            </a:pPr>
            <a:r>
              <a:rPr lang="en-US" dirty="0"/>
              <a:t> 36:	00…001	00	100</a:t>
            </a:r>
          </a:p>
          <a:p>
            <a:pPr>
              <a:tabLst>
                <a:tab pos="457200" algn="l"/>
                <a:tab pos="1427163" algn="l"/>
                <a:tab pos="1947863" algn="l"/>
              </a:tabLst>
            </a:pPr>
            <a:r>
              <a:rPr lang="en-US" dirty="0">
                <a:solidFill>
                  <a:srgbClr val="006600"/>
                </a:solidFill>
              </a:rPr>
              <a:t> 44:	00…001	01	100</a:t>
            </a:r>
          </a:p>
          <a:p>
            <a:pPr>
              <a:tabLst>
                <a:tab pos="457200" algn="l"/>
                <a:tab pos="1427163" algn="l"/>
                <a:tab pos="1947863" algn="l"/>
              </a:tabLst>
            </a:pPr>
            <a:r>
              <a:rPr lang="en-US" dirty="0"/>
              <a:t> 16:	00…000	10	000</a:t>
            </a:r>
          </a:p>
          <a:p>
            <a:pPr>
              <a:tabLst>
                <a:tab pos="457200" algn="l"/>
                <a:tab pos="1427163" algn="l"/>
                <a:tab pos="1947863" algn="l"/>
              </a:tabLst>
            </a:pPr>
            <a:r>
              <a:rPr lang="en-US" dirty="0">
                <a:solidFill>
                  <a:srgbClr val="006600"/>
                </a:solidFill>
              </a:rPr>
              <a:t>172:	00…101	01	100</a:t>
            </a:r>
          </a:p>
          <a:p>
            <a:pPr>
              <a:tabLst>
                <a:tab pos="457200" algn="l"/>
                <a:tab pos="1427163" algn="l"/>
                <a:tab pos="1947863" algn="l"/>
              </a:tabLst>
            </a:pPr>
            <a:r>
              <a:rPr lang="en-US" dirty="0"/>
              <a:t> 20:	00…000	10	100</a:t>
            </a:r>
          </a:p>
          <a:p>
            <a:pPr>
              <a:tabLst>
                <a:tab pos="457200" algn="l"/>
                <a:tab pos="1427163" algn="l"/>
                <a:tab pos="1947863" algn="l"/>
              </a:tabLst>
            </a:pPr>
            <a:r>
              <a:rPr lang="en-US" dirty="0">
                <a:solidFill>
                  <a:srgbClr val="006600"/>
                </a:solidFill>
              </a:rPr>
              <a:t> 24: 	00…000	11	000</a:t>
            </a:r>
          </a:p>
          <a:p>
            <a:pPr>
              <a:tabLst>
                <a:tab pos="457200" algn="l"/>
                <a:tab pos="1427163" algn="l"/>
                <a:tab pos="1947863" algn="l"/>
              </a:tabLst>
            </a:pPr>
            <a:r>
              <a:rPr lang="en-US" dirty="0"/>
              <a:t> 36:	00…001	00	100</a:t>
            </a:r>
          </a:p>
          <a:p>
            <a:pPr>
              <a:tabLst>
                <a:tab pos="457200" algn="l"/>
                <a:tab pos="1427163" algn="l"/>
                <a:tab pos="1947863" algn="l"/>
              </a:tabLst>
            </a:pPr>
            <a:r>
              <a:rPr lang="en-US" dirty="0">
                <a:solidFill>
                  <a:srgbClr val="006600"/>
                </a:solidFill>
              </a:rPr>
              <a:t> 68:	00…010	00	100</a:t>
            </a:r>
          </a:p>
        </p:txBody>
      </p:sp>
    </p:spTree>
    <p:extLst>
      <p:ext uri="{BB962C8B-B14F-4D97-AF65-F5344CB8AC3E}">
        <p14:creationId xmlns:p14="http://schemas.microsoft.com/office/powerpoint/2010/main" val="111435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500"/>
                            </p:stCondLst>
                            <p:childTnLst>
                              <p:par>
                                <p:cTn id="1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1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6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1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500"/>
                            </p:stCondLst>
                            <p:childTnLst>
                              <p:par>
                                <p:cTn id="1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9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4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 animBg="1"/>
      <p:bldP spid="96" grpId="0"/>
      <p:bldP spid="97" grpId="0" animBg="1"/>
      <p:bldP spid="111" grpId="0"/>
      <p:bldP spid="112" grpId="0" animBg="1"/>
      <p:bldP spid="131" grpId="0"/>
      <p:bldP spid="1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2931" y="140126"/>
            <a:ext cx="7575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400" dirty="0">
                <a:solidFill>
                  <a:srgbClr val="C00000"/>
                </a:solidFill>
              </a:rPr>
              <a:t>Q3.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485152" y="298326"/>
          <a:ext cx="3176495" cy="6035040"/>
        </p:xfrm>
        <a:graphic>
          <a:graphicData uri="http://schemas.openxmlformats.org/drawingml/2006/table">
            <a:tbl>
              <a:tblPr firstRow="1" bandRow="1"/>
              <a:tblGrid>
                <a:gridCol w="5304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60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7485">
                <a:tc>
                  <a:txBody>
                    <a:bodyPr/>
                    <a:lstStyle/>
                    <a:p>
                      <a:r>
                        <a:rPr lang="en-US" sz="1600" dirty="0"/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/>
                      </a:pPr>
                      <a:r>
                        <a:rPr lang="en-US" sz="1600" dirty="0"/>
                        <a:t>Code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574">
                <a:tc>
                  <a:txBody>
                    <a:bodyPr/>
                    <a:lstStyle/>
                    <a:p>
                      <a:r>
                        <a:rPr lang="en-US" sz="1600" dirty="0"/>
                        <a:t>i1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627063" algn="l"/>
                        </a:tabLst>
                      </a:pPr>
                      <a:r>
                        <a:rPr lang="en-US" sz="16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addi $s0, $zero, 0</a:t>
                      </a:r>
                      <a:endParaRPr lang="en-US" sz="8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125">
                <a:tc>
                  <a:txBody>
                    <a:bodyPr/>
                    <a:lstStyle/>
                    <a:p>
                      <a:r>
                        <a:rPr lang="en-US" sz="1600" dirty="0"/>
                        <a:t>i2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627063" algn="l"/>
                        </a:tabLst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  <a:r>
                        <a:rPr lang="en-US" sz="16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addi</a:t>
                      </a: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$s1, $s5, -1</a:t>
                      </a:r>
                      <a:endParaRPr lang="en-US" sz="8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7125">
                <a:tc>
                  <a:txBody>
                    <a:bodyPr/>
                    <a:lstStyle/>
                    <a:p>
                      <a:r>
                        <a:rPr lang="en-US" sz="1600" dirty="0"/>
                        <a:t>i3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27063" algn="l"/>
                        </a:tabLst>
                        <a:defRPr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  <a:r>
                        <a:rPr lang="en-US" sz="16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addi</a:t>
                      </a: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$s3, $zero,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125">
                <a:tc>
                  <a:txBody>
                    <a:bodyPr/>
                    <a:lstStyle/>
                    <a:p>
                      <a:r>
                        <a:rPr lang="en-US" sz="1600" dirty="0"/>
                        <a:t>i4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627063" algn="l"/>
                        </a:tabLst>
                      </a:pPr>
                      <a:r>
                        <a:rPr lang="en-US" sz="1600" b="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loop: </a:t>
                      </a: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  <a:r>
                        <a:rPr lang="en-US" sz="16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slt</a:t>
                      </a: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$t0, $s0, $s1</a:t>
                      </a:r>
                      <a:endParaRPr lang="en-US" sz="8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7125">
                <a:tc>
                  <a:txBody>
                    <a:bodyPr/>
                    <a:lstStyle/>
                    <a:p>
                      <a:r>
                        <a:rPr lang="en-US" sz="1600" dirty="0"/>
                        <a:t>i5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27063" algn="l"/>
                        </a:tabLst>
                        <a:defRPr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  <a:r>
                        <a:rPr lang="en-US" sz="16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beq</a:t>
                      </a: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$t0 $zero, </a:t>
                      </a:r>
                      <a:r>
                        <a:rPr lang="en-US" sz="1600" b="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exit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7125">
                <a:tc>
                  <a:txBody>
                    <a:bodyPr/>
                    <a:lstStyle/>
                    <a:p>
                      <a:r>
                        <a:rPr lang="en-US" sz="1600" dirty="0"/>
                        <a:t>i6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627063" algn="l"/>
                        </a:tabLst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  <a:r>
                        <a:rPr lang="en-US" sz="16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beq</a:t>
                      </a: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$s3, $zero, </a:t>
                      </a:r>
                      <a:r>
                        <a:rPr lang="en-US" sz="1600" b="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exit</a:t>
                      </a:r>
                      <a:endParaRPr lang="en-US" sz="8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7125">
                <a:tc>
                  <a:txBody>
                    <a:bodyPr/>
                    <a:lstStyle/>
                    <a:p>
                      <a:r>
                        <a:rPr lang="en-US" sz="1600" dirty="0"/>
                        <a:t>i7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627063" algn="l"/>
                        </a:tabLst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  <a:r>
                        <a:rPr lang="en-US" sz="16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addi</a:t>
                      </a: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$t1, $s4, $s0</a:t>
                      </a:r>
                      <a:endParaRPr lang="en-US" sz="8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7125">
                <a:tc>
                  <a:txBody>
                    <a:bodyPr/>
                    <a:lstStyle/>
                    <a:p>
                      <a:r>
                        <a:rPr lang="en-US" sz="1600" dirty="0"/>
                        <a:t>i8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27063" algn="l"/>
                        </a:tabLst>
                        <a:defRPr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  <a:r>
                        <a:rPr lang="en-US" sz="16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lb</a:t>
                      </a:r>
                      <a:r>
                        <a:rPr lang="en-US" sz="16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$t4, 0($t3)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7125">
                <a:tc>
                  <a:txBody>
                    <a:bodyPr/>
                    <a:lstStyle/>
                    <a:p>
                      <a:r>
                        <a:rPr lang="en-US" sz="1600" dirty="0"/>
                        <a:t>i9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27063" algn="l"/>
                        </a:tabLst>
                        <a:defRPr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  <a:r>
                        <a:rPr lang="en-US" sz="16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addi</a:t>
                      </a: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$t3, $s4, $s1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7125">
                <a:tc>
                  <a:txBody>
                    <a:bodyPr/>
                    <a:lstStyle/>
                    <a:p>
                      <a:r>
                        <a:rPr lang="en-US" sz="1600" dirty="0"/>
                        <a:t>i10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27063" algn="l"/>
                        </a:tabLst>
                        <a:defRPr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  <a:r>
                        <a:rPr lang="en-US" sz="16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lb</a:t>
                      </a:r>
                      <a:r>
                        <a:rPr lang="en-US" sz="16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$t4, 0($t3)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7125">
                <a:tc>
                  <a:txBody>
                    <a:bodyPr/>
                    <a:lstStyle/>
                    <a:p>
                      <a:r>
                        <a:rPr lang="en-US" sz="1600" dirty="0"/>
                        <a:t>i11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627063" algn="l"/>
                        </a:tabLst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  <a:r>
                        <a:rPr lang="en-US" sz="16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beq</a:t>
                      </a:r>
                      <a:r>
                        <a:rPr lang="en-US" sz="16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$t2, $t4, </a:t>
                      </a:r>
                      <a:r>
                        <a:rPr lang="en-US" sz="1600" b="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else</a:t>
                      </a:r>
                      <a:endParaRPr lang="en-US" sz="8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7125">
                <a:tc>
                  <a:txBody>
                    <a:bodyPr/>
                    <a:lstStyle/>
                    <a:p>
                      <a:r>
                        <a:rPr lang="en-US" sz="1600" dirty="0"/>
                        <a:t>i12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27063" algn="l"/>
                        </a:tabLst>
                        <a:defRPr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  <a:r>
                        <a:rPr lang="en-US" sz="16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addi</a:t>
                      </a: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$s3, $zero, 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7125">
                <a:tc>
                  <a:txBody>
                    <a:bodyPr/>
                    <a:lstStyle/>
                    <a:p>
                      <a:r>
                        <a:rPr lang="en-US" sz="1600" dirty="0"/>
                        <a:t>i13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627063" algn="l"/>
                        </a:tabLst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j </a:t>
                      </a:r>
                      <a:r>
                        <a:rPr lang="en-US" sz="1600" b="0" kern="1200" dirty="0" err="1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endW</a:t>
                      </a:r>
                      <a:endParaRPr lang="en-US" sz="8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7125">
                <a:tc>
                  <a:txBody>
                    <a:bodyPr/>
                    <a:lstStyle/>
                    <a:p>
                      <a:r>
                        <a:rPr lang="en-US" sz="1600" dirty="0"/>
                        <a:t>i14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573088" algn="l"/>
                        </a:tabLst>
                      </a:pPr>
                      <a:r>
                        <a:rPr lang="en-US" sz="1600" b="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else: </a:t>
                      </a: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  <a:r>
                        <a:rPr lang="en-US" sz="16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addi</a:t>
                      </a: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$s0, $s0, 1</a:t>
                      </a:r>
                      <a:endParaRPr lang="en-US" sz="8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17125">
                <a:tc>
                  <a:txBody>
                    <a:bodyPr/>
                    <a:lstStyle/>
                    <a:p>
                      <a:r>
                        <a:rPr lang="en-US" sz="1600" dirty="0"/>
                        <a:t>i15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73088" algn="l"/>
                        </a:tabLst>
                        <a:defRPr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  <a:r>
                        <a:rPr lang="en-US" sz="16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addi</a:t>
                      </a: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$s1, $s1, -1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17125">
                <a:tc>
                  <a:txBody>
                    <a:bodyPr/>
                    <a:lstStyle/>
                    <a:p>
                      <a:r>
                        <a:rPr lang="en-US" sz="1600" dirty="0"/>
                        <a:t>i16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627063" algn="l"/>
                        </a:tabLst>
                      </a:pPr>
                      <a:r>
                        <a:rPr lang="en-US" sz="1600" b="0" kern="1200" dirty="0" err="1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endW</a:t>
                      </a:r>
                      <a:r>
                        <a:rPr lang="en-US" sz="1600" b="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j </a:t>
                      </a:r>
                      <a:r>
                        <a:rPr lang="en-US" sz="1600" b="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loop</a:t>
                      </a:r>
                      <a:endParaRPr lang="en-US" sz="8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17125">
                <a:tc>
                  <a:txBody>
                    <a:bodyPr/>
                    <a:lstStyle/>
                    <a:p>
                      <a:r>
                        <a:rPr lang="en-US" sz="1600" dirty="0"/>
                        <a:t>i17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27063" algn="l"/>
                        </a:tabLst>
                        <a:defRPr/>
                      </a:pPr>
                      <a:r>
                        <a:rPr lang="en-US" sz="1600" b="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exit:</a:t>
                      </a:r>
                      <a:r>
                        <a:rPr lang="en-US" sz="1600" b="0" kern="1200" baseline="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[some instruction]</a:t>
                      </a: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289177" y="690282"/>
            <a:ext cx="61049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33CC"/>
                </a:solidFill>
              </a:rPr>
              <a:t>Tracing the first 10 iterations of the code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289177" y="2157697"/>
            <a:ext cx="5136775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i="1" dirty="0"/>
              <a:t>First iteration: </a:t>
            </a:r>
          </a:p>
          <a:p>
            <a:r>
              <a:rPr lang="en-US" sz="2800" dirty="0"/>
              <a:t>i1 – i11, (skip i12 – i13), i14 – i16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289176" y="3451736"/>
            <a:ext cx="5136776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i="1" dirty="0"/>
              <a:t>Subsequent iterations: </a:t>
            </a:r>
          </a:p>
          <a:p>
            <a:r>
              <a:rPr lang="en-US" sz="2800" dirty="0"/>
              <a:t>i4 – i11, (skip i12 – i13), i14 – i16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89177" y="1121858"/>
            <a:ext cx="61049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33CC"/>
                </a:solidFill>
              </a:rPr>
              <a:t>Assuming the string is a palindrome</a:t>
            </a:r>
          </a:p>
        </p:txBody>
      </p:sp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4B14C54E-7253-4A75-8FA2-6CC80C1CC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/>
          <a:lstStyle/>
          <a:p>
            <a:fld id="{AEBE2BCA-7FFD-4666-9163-5C061F649162}" type="slidenum">
              <a:rPr lang="en-SG" sz="1600" smtClean="0"/>
              <a:t>4</a:t>
            </a:fld>
            <a:endParaRPr lang="en-SG" sz="1600" dirty="0"/>
          </a:p>
        </p:txBody>
      </p:sp>
      <p:grpSp>
        <p:nvGrpSpPr>
          <p:cNvPr id="5" name="Group 4"/>
          <p:cNvGrpSpPr/>
          <p:nvPr/>
        </p:nvGrpSpPr>
        <p:grpSpPr>
          <a:xfrm>
            <a:off x="1485152" y="4405843"/>
            <a:ext cx="3176495" cy="504485"/>
            <a:chOff x="1485152" y="4405843"/>
            <a:chExt cx="3176495" cy="504485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1485152" y="4405843"/>
              <a:ext cx="3176495" cy="504485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1485152" y="4405843"/>
              <a:ext cx="3176495" cy="504485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14195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uiExpand="1" build="p" animBg="1"/>
      <p:bldP spid="39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8260" y="142551"/>
            <a:ext cx="7888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400" dirty="0">
                <a:solidFill>
                  <a:srgbClr val="C00000"/>
                </a:solidFill>
              </a:rPr>
              <a:t>Q3.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561943" y="342257"/>
            <a:ext cx="4396976" cy="400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i="1" dirty="0"/>
              <a:t>First iteration: </a:t>
            </a:r>
            <a:r>
              <a:rPr lang="en-US" sz="2000" dirty="0"/>
              <a:t>i1 – i11, i14 – i16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561943" y="811543"/>
            <a:ext cx="4396975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i="1" dirty="0"/>
              <a:t>Subsequent iterations: </a:t>
            </a:r>
            <a:r>
              <a:rPr lang="en-US" sz="2000" dirty="0"/>
              <a:t>i4 – i11, i14 – i16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88260" y="555051"/>
            <a:ext cx="75482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400" dirty="0">
                <a:solidFill>
                  <a:srgbClr val="C00000"/>
                </a:solidFill>
              </a:rPr>
              <a:t>Direct mapped cache: 2 blocks, each 16 bytes</a:t>
            </a:r>
          </a:p>
          <a:p>
            <a:pPr marL="457200" indent="-457200">
              <a:buAutoNum type="alphaLcParenBoth"/>
            </a:pPr>
            <a:r>
              <a:rPr lang="en-SG" sz="2400" dirty="0"/>
              <a:t>Show instruction cache content at end of 1</a:t>
            </a:r>
            <a:r>
              <a:rPr lang="en-SG" sz="2400" baseline="30000" dirty="0"/>
              <a:t>st</a:t>
            </a:r>
            <a:r>
              <a:rPr lang="en-SG" sz="2400" dirty="0"/>
              <a:t> iteration</a:t>
            </a:r>
          </a:p>
          <a:p>
            <a:pPr marL="457200" indent="-457200">
              <a:buAutoNum type="alphaLcParenBoth"/>
            </a:pPr>
            <a:r>
              <a:rPr lang="en-SG" sz="2400" dirty="0"/>
              <a:t>Calculate total cache hits after 10 iterations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24330" y="2266854"/>
          <a:ext cx="650539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0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6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6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36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Cache block</a:t>
                      </a:r>
                      <a:r>
                        <a:rPr lang="en-US" baseline="0" dirty="0"/>
                        <a:t>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Cache block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101102" y="2019548"/>
          <a:ext cx="1275982" cy="45720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498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61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5183">
                <a:tc>
                  <a:txBody>
                    <a:bodyPr/>
                    <a:lstStyle/>
                    <a:p>
                      <a:r>
                        <a:rPr lang="en-US" sz="1400" dirty="0" err="1">
                          <a:solidFill>
                            <a:schemeClr val="tx1"/>
                          </a:solidFill>
                        </a:rPr>
                        <a:t>inst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H/M?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5183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183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5183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5183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5183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5183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5183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5183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5183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5183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5183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5183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5183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5183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139955" y="2312895"/>
            <a:ext cx="439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i1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758519" y="2324837"/>
            <a:ext cx="439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</a:rPr>
              <a:t>M</a:t>
            </a:r>
          </a:p>
        </p:txBody>
      </p:sp>
      <p:grpSp>
        <p:nvGrpSpPr>
          <p:cNvPr id="84" name="Group 83"/>
          <p:cNvGrpSpPr/>
          <p:nvPr/>
        </p:nvGrpSpPr>
        <p:grpSpPr>
          <a:xfrm>
            <a:off x="2061882" y="2270684"/>
            <a:ext cx="4087907" cy="338554"/>
            <a:chOff x="2061882" y="2270684"/>
            <a:chExt cx="4087907" cy="338554"/>
          </a:xfrm>
        </p:grpSpPr>
        <p:sp>
          <p:nvSpPr>
            <p:cNvPr id="15" name="TextBox 14"/>
            <p:cNvSpPr txBox="1"/>
            <p:nvPr/>
          </p:nvSpPr>
          <p:spPr>
            <a:xfrm>
              <a:off x="2061882" y="2270684"/>
              <a:ext cx="43927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i0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307976" y="2270684"/>
              <a:ext cx="43927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i1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473389" y="2270684"/>
              <a:ext cx="43927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i2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710518" y="2270684"/>
              <a:ext cx="43927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i3</a:t>
              </a: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2057400" y="2649055"/>
            <a:ext cx="4087907" cy="338554"/>
            <a:chOff x="2057400" y="2649055"/>
            <a:chExt cx="4087907" cy="338554"/>
          </a:xfrm>
        </p:grpSpPr>
        <p:sp>
          <p:nvSpPr>
            <p:cNvPr id="20" name="TextBox 19"/>
            <p:cNvSpPr txBox="1"/>
            <p:nvPr/>
          </p:nvSpPr>
          <p:spPr>
            <a:xfrm>
              <a:off x="2057400" y="2649055"/>
              <a:ext cx="43927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i4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303494" y="2649055"/>
              <a:ext cx="43927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i5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468907" y="2649055"/>
              <a:ext cx="43927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i6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706036" y="2649055"/>
              <a:ext cx="43927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i7</a:t>
              </a:r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2456329" y="2270684"/>
            <a:ext cx="4087907" cy="338554"/>
            <a:chOff x="2456329" y="2270684"/>
            <a:chExt cx="4087907" cy="338554"/>
          </a:xfrm>
        </p:grpSpPr>
        <p:sp>
          <p:nvSpPr>
            <p:cNvPr id="24" name="TextBox 23"/>
            <p:cNvSpPr txBox="1"/>
            <p:nvPr/>
          </p:nvSpPr>
          <p:spPr>
            <a:xfrm>
              <a:off x="2456329" y="2270684"/>
              <a:ext cx="43927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i8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702423" y="2270684"/>
              <a:ext cx="43927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i9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867836" y="2270684"/>
              <a:ext cx="43927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i10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104965" y="2270684"/>
              <a:ext cx="43927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i11</a:t>
              </a:r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2501153" y="2649055"/>
            <a:ext cx="4087907" cy="338554"/>
            <a:chOff x="2501153" y="2649055"/>
            <a:chExt cx="4087907" cy="338554"/>
          </a:xfrm>
        </p:grpSpPr>
        <p:sp>
          <p:nvSpPr>
            <p:cNvPr id="28" name="TextBox 27"/>
            <p:cNvSpPr txBox="1"/>
            <p:nvPr/>
          </p:nvSpPr>
          <p:spPr>
            <a:xfrm>
              <a:off x="2501153" y="2649055"/>
              <a:ext cx="43927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i12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747247" y="2649055"/>
              <a:ext cx="43927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i13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912660" y="2649055"/>
              <a:ext cx="43927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i14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149789" y="2649055"/>
              <a:ext cx="43927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i15</a:t>
              </a:r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2837329" y="2270684"/>
            <a:ext cx="4087907" cy="338554"/>
            <a:chOff x="2837329" y="2270684"/>
            <a:chExt cx="4087907" cy="338554"/>
          </a:xfrm>
        </p:grpSpPr>
        <p:sp>
          <p:nvSpPr>
            <p:cNvPr id="32" name="TextBox 31"/>
            <p:cNvSpPr txBox="1"/>
            <p:nvPr/>
          </p:nvSpPr>
          <p:spPr>
            <a:xfrm>
              <a:off x="2837329" y="2270684"/>
              <a:ext cx="43927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i16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083423" y="2270684"/>
              <a:ext cx="43927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i17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248836" y="2270684"/>
              <a:ext cx="43927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i18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485965" y="2270684"/>
              <a:ext cx="43927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i19</a:t>
              </a: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8139955" y="2629604"/>
            <a:ext cx="439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i2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8749555" y="2629604"/>
            <a:ext cx="439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0033CC"/>
                </a:solidFill>
              </a:rPr>
              <a:t>H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8139955" y="2916441"/>
            <a:ext cx="439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i3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8749555" y="2916441"/>
            <a:ext cx="439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0033CC"/>
                </a:solidFill>
              </a:rPr>
              <a:t>H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8139955" y="3224218"/>
            <a:ext cx="439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i4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8749555" y="3224218"/>
            <a:ext cx="439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</a:rPr>
              <a:t>M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8139955" y="3546848"/>
            <a:ext cx="439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i5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8749555" y="3546848"/>
            <a:ext cx="439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0033CC"/>
                </a:solidFill>
              </a:rPr>
              <a:t>H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8139955" y="3831931"/>
            <a:ext cx="439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i6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8749555" y="3831931"/>
            <a:ext cx="439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0033CC"/>
                </a:solidFill>
              </a:rPr>
              <a:t>H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8139955" y="4145069"/>
            <a:ext cx="439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i7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8749555" y="4145069"/>
            <a:ext cx="439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0033CC"/>
                </a:solidFill>
              </a:rPr>
              <a:t>H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8139955" y="4462571"/>
            <a:ext cx="439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i8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8749555" y="4462571"/>
            <a:ext cx="439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</a:rPr>
              <a:t>M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8139955" y="4761019"/>
            <a:ext cx="439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i9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8749555" y="4761019"/>
            <a:ext cx="439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0033CC"/>
                </a:solidFill>
              </a:rPr>
              <a:t>H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8139955" y="5046102"/>
            <a:ext cx="439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i10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8749555" y="5046102"/>
            <a:ext cx="439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0033CC"/>
                </a:solidFill>
              </a:rPr>
              <a:t>H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8139955" y="5359240"/>
            <a:ext cx="439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i11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8749555" y="5359240"/>
            <a:ext cx="439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0033CC"/>
                </a:solidFill>
              </a:rPr>
              <a:t>H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8139955" y="5667478"/>
            <a:ext cx="439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i14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8749555" y="5667478"/>
            <a:ext cx="439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</a:rPr>
              <a:t>M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8139955" y="5965926"/>
            <a:ext cx="439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i15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8749555" y="5965926"/>
            <a:ext cx="439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0033CC"/>
                </a:solidFill>
              </a:rPr>
              <a:t>H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8148919" y="6269499"/>
            <a:ext cx="439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i16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8758519" y="6269499"/>
            <a:ext cx="439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</a:rPr>
              <a:t>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33132" y="1654381"/>
            <a:ext cx="1739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First iteration:</a:t>
            </a:r>
          </a:p>
        </p:txBody>
      </p:sp>
      <p:grpSp>
        <p:nvGrpSpPr>
          <p:cNvPr id="86" name="Group 85"/>
          <p:cNvGrpSpPr/>
          <p:nvPr/>
        </p:nvGrpSpPr>
        <p:grpSpPr>
          <a:xfrm>
            <a:off x="2184893" y="2365873"/>
            <a:ext cx="3841884" cy="153646"/>
            <a:chOff x="2184893" y="2365873"/>
            <a:chExt cx="3841884" cy="153646"/>
          </a:xfrm>
        </p:grpSpPr>
        <p:cxnSp>
          <p:nvCxnSpPr>
            <p:cNvPr id="13" name="Straight Connector 12"/>
            <p:cNvCxnSpPr/>
            <p:nvPr/>
          </p:nvCxnSpPr>
          <p:spPr>
            <a:xfrm flipV="1">
              <a:off x="2184893" y="2365874"/>
              <a:ext cx="193248" cy="148173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flipV="1">
              <a:off x="3426505" y="2371346"/>
              <a:ext cx="193248" cy="148173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flipV="1">
              <a:off x="4596400" y="2365873"/>
              <a:ext cx="193248" cy="148173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flipV="1">
              <a:off x="5833529" y="2371345"/>
              <a:ext cx="193248" cy="148173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8" name="Group 87"/>
          <p:cNvGrpSpPr/>
          <p:nvPr/>
        </p:nvGrpSpPr>
        <p:grpSpPr>
          <a:xfrm>
            <a:off x="2167470" y="2741509"/>
            <a:ext cx="3841884" cy="153646"/>
            <a:chOff x="2184893" y="2365873"/>
            <a:chExt cx="3841884" cy="153646"/>
          </a:xfrm>
        </p:grpSpPr>
        <p:cxnSp>
          <p:nvCxnSpPr>
            <p:cNvPr id="89" name="Straight Connector 88"/>
            <p:cNvCxnSpPr/>
            <p:nvPr/>
          </p:nvCxnSpPr>
          <p:spPr>
            <a:xfrm flipV="1">
              <a:off x="2184893" y="2365874"/>
              <a:ext cx="193248" cy="148173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flipV="1">
              <a:off x="3426505" y="2371346"/>
              <a:ext cx="193248" cy="148173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 flipV="1">
              <a:off x="4596400" y="2365873"/>
              <a:ext cx="193248" cy="148173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flipV="1">
              <a:off x="5833529" y="2371345"/>
              <a:ext cx="193248" cy="148173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9" name="Group 98"/>
          <p:cNvGrpSpPr/>
          <p:nvPr/>
        </p:nvGrpSpPr>
        <p:grpSpPr>
          <a:xfrm>
            <a:off x="2572868" y="2371346"/>
            <a:ext cx="3841884" cy="153646"/>
            <a:chOff x="2184893" y="2365873"/>
            <a:chExt cx="3841884" cy="153646"/>
          </a:xfrm>
        </p:grpSpPr>
        <p:cxnSp>
          <p:nvCxnSpPr>
            <p:cNvPr id="100" name="Straight Connector 99"/>
            <p:cNvCxnSpPr/>
            <p:nvPr/>
          </p:nvCxnSpPr>
          <p:spPr>
            <a:xfrm flipV="1">
              <a:off x="2184893" y="2365874"/>
              <a:ext cx="193248" cy="148173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flipV="1">
              <a:off x="3426505" y="2371346"/>
              <a:ext cx="193248" cy="148173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flipV="1">
              <a:off x="4596400" y="2365873"/>
              <a:ext cx="193248" cy="148173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flipV="1">
              <a:off x="5833529" y="2371345"/>
              <a:ext cx="193248" cy="148173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5" name="TextBox 104"/>
          <p:cNvSpPr txBox="1"/>
          <p:nvPr/>
        </p:nvSpPr>
        <p:spPr>
          <a:xfrm>
            <a:off x="9816356" y="3985819"/>
            <a:ext cx="14343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Subsequent iterations</a:t>
            </a:r>
          </a:p>
        </p:txBody>
      </p:sp>
      <p:sp>
        <p:nvSpPr>
          <p:cNvPr id="107" name="Rounded Rectangle 106"/>
          <p:cNvSpPr/>
          <p:nvPr/>
        </p:nvSpPr>
        <p:spPr>
          <a:xfrm>
            <a:off x="7915836" y="3224217"/>
            <a:ext cx="1658471" cy="3353059"/>
          </a:xfrm>
          <a:prstGeom prst="roundRect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TextBox 107"/>
          <p:cNvSpPr txBox="1"/>
          <p:nvPr/>
        </p:nvSpPr>
        <p:spPr>
          <a:xfrm>
            <a:off x="582707" y="3370266"/>
            <a:ext cx="590325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/>
              <a:t>First iteration: </a:t>
            </a:r>
            <a:r>
              <a:rPr lang="en-US" sz="3200" dirty="0"/>
              <a:t>9 hits</a:t>
            </a:r>
          </a:p>
          <a:p>
            <a:r>
              <a:rPr lang="en-US" sz="3200" i="1" dirty="0"/>
              <a:t>Each of next 9 iterations: </a:t>
            </a:r>
            <a:r>
              <a:rPr lang="en-US" sz="3200" dirty="0"/>
              <a:t> 7 hits</a:t>
            </a:r>
          </a:p>
          <a:p>
            <a:r>
              <a:rPr lang="en-US" sz="3200" dirty="0"/>
              <a:t>Total hits = 9 + (7 × 9) = </a:t>
            </a:r>
            <a:r>
              <a:rPr lang="en-US" sz="3200" dirty="0">
                <a:solidFill>
                  <a:srgbClr val="C00000"/>
                </a:solidFill>
              </a:rPr>
              <a:t>72</a:t>
            </a:r>
          </a:p>
        </p:txBody>
      </p:sp>
      <p:sp>
        <p:nvSpPr>
          <p:cNvPr id="81" name="Slide Number Placeholder 1">
            <a:extLst>
              <a:ext uri="{FF2B5EF4-FFF2-40B4-BE49-F238E27FC236}">
                <a16:creationId xmlns:a16="http://schemas.microsoft.com/office/drawing/2014/main" id="{4B14C54E-7253-4A75-8FA2-6CC80C1CC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/>
          <a:lstStyle/>
          <a:p>
            <a:fld id="{AEBE2BCA-7FFD-4666-9163-5C061F649162}" type="slidenum">
              <a:rPr lang="en-SG" sz="1600" smtClean="0"/>
              <a:t>5</a:t>
            </a:fld>
            <a:endParaRPr lang="en-SG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810595" y="1654381"/>
            <a:ext cx="27485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Offset = 4 bits; Index = 1 bit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817674" y="1928300"/>
            <a:ext cx="4692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rgbClr val="0000FF"/>
                </a:solidFill>
              </a:rPr>
              <a:t>Addr</a:t>
            </a:r>
            <a:r>
              <a:rPr lang="en-US" sz="1600" dirty="0">
                <a:solidFill>
                  <a:srgbClr val="0000FF"/>
                </a:solidFill>
              </a:rPr>
              <a:t>. of </a:t>
            </a:r>
            <a:r>
              <a:rPr lang="en-US" sz="1600" dirty="0" err="1">
                <a:solidFill>
                  <a:srgbClr val="0000FF"/>
                </a:solidFill>
              </a:rPr>
              <a:t>i1</a:t>
            </a:r>
            <a:r>
              <a:rPr lang="en-US" sz="1600" dirty="0">
                <a:solidFill>
                  <a:srgbClr val="0000FF"/>
                </a:solidFill>
              </a:rPr>
              <a:t>: </a:t>
            </a:r>
            <a:r>
              <a:rPr lang="en-US" sz="1600" dirty="0" err="1">
                <a:solidFill>
                  <a:srgbClr val="0000FF"/>
                </a:solidFill>
              </a:rPr>
              <a:t>0x4</a:t>
            </a:r>
            <a:r>
              <a:rPr lang="en-US" sz="1600" dirty="0">
                <a:solidFill>
                  <a:srgbClr val="0000FF"/>
                </a:solidFill>
              </a:rPr>
              <a:t> = 00…000 </a:t>
            </a:r>
            <a:r>
              <a:rPr lang="en-US" sz="1600" dirty="0">
                <a:solidFill>
                  <a:srgbClr val="C00000"/>
                </a:solidFill>
              </a:rPr>
              <a:t>0</a:t>
            </a:r>
            <a:r>
              <a:rPr lang="en-US" sz="1600" dirty="0">
                <a:solidFill>
                  <a:srgbClr val="0000FF"/>
                </a:solidFill>
              </a:rPr>
              <a:t> </a:t>
            </a:r>
            <a:r>
              <a:rPr lang="en-US" sz="1600" dirty="0">
                <a:solidFill>
                  <a:srgbClr val="006600"/>
                </a:solidFill>
              </a:rPr>
              <a:t>0100 </a:t>
            </a:r>
            <a:r>
              <a:rPr lang="en-US" sz="1600" dirty="0">
                <a:solidFill>
                  <a:srgbClr val="0000FF"/>
                </a:solidFill>
                <a:sym typeface="Wingdings" panose="05000000000000000000" pitchFamily="2" charset="2"/>
              </a:rPr>
              <a:t> index 0, word 1</a:t>
            </a:r>
            <a:endParaRPr lang="en-US" sz="16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505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500"/>
                            </p:stCondLst>
                            <p:childTnLst>
                              <p:par>
                                <p:cTn id="15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500"/>
                            </p:stCondLst>
                            <p:childTnLst>
                              <p:par>
                                <p:cTn id="18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500"/>
                            </p:stCondLst>
                            <p:childTnLst>
                              <p:par>
                                <p:cTn id="19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3" dur="500"/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8" dur="500"/>
                                        <p:tgtEl>
                                          <p:spTgt spid="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3" dur="500"/>
                                        <p:tgtEl>
                                          <p:spTgt spid="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105" grpId="0"/>
      <p:bldP spid="107" grpId="0" animBg="1"/>
      <p:bldP spid="108" grpId="0" build="p"/>
      <p:bldP spid="7" grpId="0"/>
      <p:bldP spid="8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8260" y="142551"/>
            <a:ext cx="7888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400" dirty="0">
                <a:solidFill>
                  <a:srgbClr val="C00000"/>
                </a:solidFill>
              </a:rPr>
              <a:t>Q3.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691721" y="342257"/>
            <a:ext cx="4267198" cy="400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i="1" dirty="0"/>
              <a:t>First iteration: </a:t>
            </a:r>
            <a:r>
              <a:rPr lang="en-US" sz="2000" dirty="0"/>
              <a:t>i1 – i11, i14 – i16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691719" y="811543"/>
            <a:ext cx="4267199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i="1" dirty="0"/>
              <a:t>Subsequent iteration: </a:t>
            </a:r>
            <a:r>
              <a:rPr lang="en-US" sz="2000" dirty="0"/>
              <a:t>i4 – i11, i14 – i16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88260" y="555051"/>
            <a:ext cx="75482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400" dirty="0">
                <a:solidFill>
                  <a:srgbClr val="C00000"/>
                </a:solidFill>
              </a:rPr>
              <a:t>Direct mapped cache: 4 blocks, each 8 bytes</a:t>
            </a:r>
          </a:p>
          <a:p>
            <a:pPr marL="457200" indent="-457200">
              <a:buFont typeface="Wingdings" panose="05000000000000000000" pitchFamily="2" charset="2"/>
              <a:buAutoNum type="alphaLcParenBoth" startAt="3"/>
            </a:pPr>
            <a:r>
              <a:rPr lang="en-SG" sz="2400" dirty="0"/>
              <a:t>Show instruction cache content at end of 1</a:t>
            </a:r>
            <a:r>
              <a:rPr lang="en-SG" sz="2400" baseline="30000" dirty="0"/>
              <a:t>st</a:t>
            </a:r>
            <a:r>
              <a:rPr lang="en-SG" sz="2400" dirty="0"/>
              <a:t> iteration</a:t>
            </a:r>
          </a:p>
          <a:p>
            <a:pPr marL="457200" indent="-457200">
              <a:buAutoNum type="alphaLcParenBoth" startAt="3"/>
            </a:pPr>
            <a:r>
              <a:rPr lang="en-SG" sz="2400" dirty="0"/>
              <a:t>Calculate total cache hits after 10 iterations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24330" y="2266854"/>
          <a:ext cx="4058024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0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6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6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Cache block</a:t>
                      </a:r>
                      <a:r>
                        <a:rPr lang="en-US" baseline="0" dirty="0"/>
                        <a:t>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Cache block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Cache block 2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Cache block 3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357030" y="2019548"/>
          <a:ext cx="1275982" cy="45720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498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61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5183">
                <a:tc>
                  <a:txBody>
                    <a:bodyPr/>
                    <a:lstStyle/>
                    <a:p>
                      <a:r>
                        <a:rPr lang="en-US" sz="1400" dirty="0" err="1">
                          <a:solidFill>
                            <a:schemeClr val="tx1"/>
                          </a:solidFill>
                        </a:rPr>
                        <a:t>inst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H/M?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5183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183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5183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5183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5183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5183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5183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5183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5183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5183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5183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5183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5183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5183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395883" y="2312895"/>
            <a:ext cx="439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i1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014447" y="2324837"/>
            <a:ext cx="439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</a:rPr>
              <a:t>M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972234" y="2282118"/>
            <a:ext cx="1685365" cy="338554"/>
            <a:chOff x="1972234" y="2282118"/>
            <a:chExt cx="1685365" cy="338554"/>
          </a:xfrm>
        </p:grpSpPr>
        <p:sp>
          <p:nvSpPr>
            <p:cNvPr id="15" name="TextBox 14"/>
            <p:cNvSpPr txBox="1"/>
            <p:nvPr/>
          </p:nvSpPr>
          <p:spPr>
            <a:xfrm>
              <a:off x="1972234" y="2282118"/>
              <a:ext cx="43927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i0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218328" y="2282118"/>
              <a:ext cx="43927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i1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967888" y="2650786"/>
            <a:ext cx="1676400" cy="338554"/>
            <a:chOff x="1967888" y="2650786"/>
            <a:chExt cx="1676400" cy="338554"/>
          </a:xfrm>
        </p:grpSpPr>
        <p:sp>
          <p:nvSpPr>
            <p:cNvPr id="17" name="TextBox 16"/>
            <p:cNvSpPr txBox="1"/>
            <p:nvPr/>
          </p:nvSpPr>
          <p:spPr>
            <a:xfrm>
              <a:off x="1967888" y="2650786"/>
              <a:ext cx="43927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i2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205017" y="2650786"/>
              <a:ext cx="43927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i3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972234" y="3013894"/>
            <a:ext cx="1685365" cy="338554"/>
            <a:chOff x="1972234" y="3013894"/>
            <a:chExt cx="1685365" cy="338554"/>
          </a:xfrm>
        </p:grpSpPr>
        <p:sp>
          <p:nvSpPr>
            <p:cNvPr id="20" name="TextBox 19"/>
            <p:cNvSpPr txBox="1"/>
            <p:nvPr/>
          </p:nvSpPr>
          <p:spPr>
            <a:xfrm>
              <a:off x="1972234" y="3013894"/>
              <a:ext cx="43927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i4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218328" y="3013894"/>
              <a:ext cx="43927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i5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1981199" y="3374495"/>
            <a:ext cx="1676400" cy="338554"/>
            <a:chOff x="1981199" y="3374495"/>
            <a:chExt cx="1676400" cy="338554"/>
          </a:xfrm>
        </p:grpSpPr>
        <p:sp>
          <p:nvSpPr>
            <p:cNvPr id="22" name="TextBox 21"/>
            <p:cNvSpPr txBox="1"/>
            <p:nvPr/>
          </p:nvSpPr>
          <p:spPr>
            <a:xfrm>
              <a:off x="1981199" y="3374495"/>
              <a:ext cx="43927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i6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218328" y="3374495"/>
              <a:ext cx="43927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i7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2232718" y="2273883"/>
            <a:ext cx="1685365" cy="338554"/>
            <a:chOff x="2232718" y="2273883"/>
            <a:chExt cx="1685365" cy="338554"/>
          </a:xfrm>
        </p:grpSpPr>
        <p:sp>
          <p:nvSpPr>
            <p:cNvPr id="24" name="TextBox 23"/>
            <p:cNvSpPr txBox="1"/>
            <p:nvPr/>
          </p:nvSpPr>
          <p:spPr>
            <a:xfrm>
              <a:off x="2232718" y="2273883"/>
              <a:ext cx="43927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i8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478812" y="2273883"/>
              <a:ext cx="43927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i9</a:t>
              </a: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2284148" y="2650786"/>
            <a:ext cx="1676400" cy="338554"/>
            <a:chOff x="2284148" y="2650786"/>
            <a:chExt cx="1676400" cy="338554"/>
          </a:xfrm>
        </p:grpSpPr>
        <p:sp>
          <p:nvSpPr>
            <p:cNvPr id="26" name="TextBox 25"/>
            <p:cNvSpPr txBox="1"/>
            <p:nvPr/>
          </p:nvSpPr>
          <p:spPr>
            <a:xfrm>
              <a:off x="2284148" y="2650786"/>
              <a:ext cx="43927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i10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521277" y="2650786"/>
              <a:ext cx="43927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i11</a:t>
              </a:r>
            </a:p>
          </p:txBody>
        </p:sp>
      </p:grpSp>
      <p:grpSp>
        <p:nvGrpSpPr>
          <p:cNvPr id="138" name="Group 137"/>
          <p:cNvGrpSpPr/>
          <p:nvPr/>
        </p:nvGrpSpPr>
        <p:grpSpPr>
          <a:xfrm>
            <a:off x="2898229" y="2081890"/>
            <a:ext cx="1685365" cy="338554"/>
            <a:chOff x="12192000" y="4505209"/>
            <a:chExt cx="1685365" cy="338554"/>
          </a:xfrm>
        </p:grpSpPr>
        <p:sp>
          <p:nvSpPr>
            <p:cNvPr id="28" name="TextBox 27"/>
            <p:cNvSpPr txBox="1"/>
            <p:nvPr/>
          </p:nvSpPr>
          <p:spPr>
            <a:xfrm>
              <a:off x="12192000" y="4505209"/>
              <a:ext cx="43927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i16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3438094" y="4505209"/>
              <a:ext cx="43927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i17</a:t>
              </a: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2285999" y="3374495"/>
            <a:ext cx="1676400" cy="338554"/>
            <a:chOff x="2285999" y="3374495"/>
            <a:chExt cx="1676400" cy="338554"/>
          </a:xfrm>
        </p:grpSpPr>
        <p:sp>
          <p:nvSpPr>
            <p:cNvPr id="30" name="TextBox 29"/>
            <p:cNvSpPr txBox="1"/>
            <p:nvPr/>
          </p:nvSpPr>
          <p:spPr>
            <a:xfrm>
              <a:off x="2285999" y="3374495"/>
              <a:ext cx="43927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i14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523128" y="3374495"/>
              <a:ext cx="43927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i15</a:t>
              </a: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2528047" y="2271522"/>
            <a:ext cx="1685365" cy="338554"/>
            <a:chOff x="2528047" y="2271522"/>
            <a:chExt cx="1685365" cy="338554"/>
          </a:xfrm>
        </p:grpSpPr>
        <p:sp>
          <p:nvSpPr>
            <p:cNvPr id="32" name="TextBox 31"/>
            <p:cNvSpPr txBox="1"/>
            <p:nvPr/>
          </p:nvSpPr>
          <p:spPr>
            <a:xfrm>
              <a:off x="2528047" y="2271522"/>
              <a:ext cx="43927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i16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774141" y="2271522"/>
              <a:ext cx="43927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i17</a:t>
              </a:r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2876214" y="3375726"/>
            <a:ext cx="1676400" cy="338554"/>
            <a:chOff x="2876214" y="3375726"/>
            <a:chExt cx="1676400" cy="338554"/>
          </a:xfrm>
        </p:grpSpPr>
        <p:sp>
          <p:nvSpPr>
            <p:cNvPr id="34" name="TextBox 33"/>
            <p:cNvSpPr txBox="1"/>
            <p:nvPr/>
          </p:nvSpPr>
          <p:spPr>
            <a:xfrm>
              <a:off x="2876214" y="3375726"/>
              <a:ext cx="43927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i14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113343" y="3375726"/>
              <a:ext cx="43927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i15</a:t>
              </a: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7395883" y="2629604"/>
            <a:ext cx="439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i2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8005483" y="2629604"/>
            <a:ext cx="439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</a:rPr>
              <a:t>M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7395883" y="2916441"/>
            <a:ext cx="439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i3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8005483" y="2916441"/>
            <a:ext cx="439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0033CC"/>
                </a:solidFill>
              </a:rPr>
              <a:t>H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7395883" y="3224218"/>
            <a:ext cx="439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i4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8005483" y="3224218"/>
            <a:ext cx="439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</a:rPr>
              <a:t>M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395883" y="3546848"/>
            <a:ext cx="439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i5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8005483" y="3546848"/>
            <a:ext cx="439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0033CC"/>
                </a:solidFill>
              </a:rPr>
              <a:t>H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395883" y="3831931"/>
            <a:ext cx="439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i6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8005483" y="3831931"/>
            <a:ext cx="439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</a:rPr>
              <a:t>M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7395883" y="4145069"/>
            <a:ext cx="439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i7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8005483" y="4145069"/>
            <a:ext cx="439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0033CC"/>
                </a:solidFill>
              </a:rPr>
              <a:t>H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7395883" y="4462571"/>
            <a:ext cx="439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i8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8005483" y="4462571"/>
            <a:ext cx="439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</a:rPr>
              <a:t>M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395883" y="4761019"/>
            <a:ext cx="439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i9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8005483" y="4761019"/>
            <a:ext cx="439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0033CC"/>
                </a:solidFill>
              </a:rPr>
              <a:t>H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395883" y="5046102"/>
            <a:ext cx="439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i10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8005483" y="5046102"/>
            <a:ext cx="439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</a:rPr>
              <a:t>M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7395883" y="5359240"/>
            <a:ext cx="439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i11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8005483" y="5359240"/>
            <a:ext cx="439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0033CC"/>
                </a:solidFill>
              </a:rPr>
              <a:t>H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7395883" y="5667478"/>
            <a:ext cx="439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i14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8005483" y="5667478"/>
            <a:ext cx="439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</a:rPr>
              <a:t>M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7395883" y="5965926"/>
            <a:ext cx="439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i15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8005483" y="5965926"/>
            <a:ext cx="439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0033CC"/>
                </a:solidFill>
              </a:rPr>
              <a:t>H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7404847" y="6269499"/>
            <a:ext cx="439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i16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8014447" y="6269499"/>
            <a:ext cx="439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</a:rPr>
              <a:t>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589060" y="1654381"/>
            <a:ext cx="1739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First iteration: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2104210" y="2361030"/>
            <a:ext cx="1430377" cy="161955"/>
            <a:chOff x="2104210" y="2361030"/>
            <a:chExt cx="1430377" cy="161955"/>
          </a:xfrm>
        </p:grpSpPr>
        <p:cxnSp>
          <p:nvCxnSpPr>
            <p:cNvPr id="13" name="Straight Connector 12"/>
            <p:cNvCxnSpPr/>
            <p:nvPr/>
          </p:nvCxnSpPr>
          <p:spPr>
            <a:xfrm flipV="1">
              <a:off x="2104210" y="2361030"/>
              <a:ext cx="193248" cy="148173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flipV="1">
              <a:off x="3341339" y="2374812"/>
              <a:ext cx="193248" cy="148173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4" name="Group 83"/>
          <p:cNvGrpSpPr/>
          <p:nvPr/>
        </p:nvGrpSpPr>
        <p:grpSpPr>
          <a:xfrm>
            <a:off x="2090900" y="2747029"/>
            <a:ext cx="1430377" cy="161955"/>
            <a:chOff x="2104210" y="2361030"/>
            <a:chExt cx="1430377" cy="161955"/>
          </a:xfrm>
        </p:grpSpPr>
        <p:cxnSp>
          <p:nvCxnSpPr>
            <p:cNvPr id="85" name="Straight Connector 84"/>
            <p:cNvCxnSpPr/>
            <p:nvPr/>
          </p:nvCxnSpPr>
          <p:spPr>
            <a:xfrm flipV="1">
              <a:off x="2104210" y="2361030"/>
              <a:ext cx="193248" cy="148173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flipV="1">
              <a:off x="3341339" y="2374812"/>
              <a:ext cx="193248" cy="148173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7" name="Group 86"/>
          <p:cNvGrpSpPr/>
          <p:nvPr/>
        </p:nvGrpSpPr>
        <p:grpSpPr>
          <a:xfrm>
            <a:off x="2104704" y="3456499"/>
            <a:ext cx="1430377" cy="161955"/>
            <a:chOff x="2104210" y="2361030"/>
            <a:chExt cx="1430377" cy="161955"/>
          </a:xfrm>
        </p:grpSpPr>
        <p:cxnSp>
          <p:nvCxnSpPr>
            <p:cNvPr id="88" name="Straight Connector 87"/>
            <p:cNvCxnSpPr/>
            <p:nvPr/>
          </p:nvCxnSpPr>
          <p:spPr>
            <a:xfrm flipV="1">
              <a:off x="2104210" y="2361030"/>
              <a:ext cx="193248" cy="148173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flipV="1">
              <a:off x="3341339" y="2374812"/>
              <a:ext cx="193248" cy="148173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0" name="Group 89"/>
          <p:cNvGrpSpPr/>
          <p:nvPr/>
        </p:nvGrpSpPr>
        <p:grpSpPr>
          <a:xfrm>
            <a:off x="2389092" y="2362932"/>
            <a:ext cx="1430377" cy="161955"/>
            <a:chOff x="2104210" y="2361030"/>
            <a:chExt cx="1430377" cy="161955"/>
          </a:xfrm>
        </p:grpSpPr>
        <p:cxnSp>
          <p:nvCxnSpPr>
            <p:cNvPr id="91" name="Straight Connector 90"/>
            <p:cNvCxnSpPr/>
            <p:nvPr/>
          </p:nvCxnSpPr>
          <p:spPr>
            <a:xfrm flipV="1">
              <a:off x="2104210" y="2361030"/>
              <a:ext cx="193248" cy="148173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flipV="1">
              <a:off x="3341339" y="2374812"/>
              <a:ext cx="193248" cy="148173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3" name="Group 92"/>
          <p:cNvGrpSpPr/>
          <p:nvPr/>
        </p:nvGrpSpPr>
        <p:grpSpPr>
          <a:xfrm>
            <a:off x="2433393" y="3456499"/>
            <a:ext cx="1430377" cy="161955"/>
            <a:chOff x="2104210" y="2361030"/>
            <a:chExt cx="1430377" cy="161955"/>
          </a:xfrm>
        </p:grpSpPr>
        <p:cxnSp>
          <p:nvCxnSpPr>
            <p:cNvPr id="94" name="Straight Connector 93"/>
            <p:cNvCxnSpPr/>
            <p:nvPr/>
          </p:nvCxnSpPr>
          <p:spPr>
            <a:xfrm flipV="1">
              <a:off x="2104210" y="2361030"/>
              <a:ext cx="193248" cy="148173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flipV="1">
              <a:off x="3341339" y="2374812"/>
              <a:ext cx="193248" cy="148173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6" name="Group 95"/>
          <p:cNvGrpSpPr/>
          <p:nvPr/>
        </p:nvGrpSpPr>
        <p:grpSpPr>
          <a:xfrm>
            <a:off x="2652262" y="2367159"/>
            <a:ext cx="1430377" cy="161955"/>
            <a:chOff x="2104210" y="2361030"/>
            <a:chExt cx="1430377" cy="161955"/>
          </a:xfrm>
        </p:grpSpPr>
        <p:cxnSp>
          <p:nvCxnSpPr>
            <p:cNvPr id="97" name="Straight Connector 96"/>
            <p:cNvCxnSpPr/>
            <p:nvPr/>
          </p:nvCxnSpPr>
          <p:spPr>
            <a:xfrm flipV="1">
              <a:off x="2104210" y="2361030"/>
              <a:ext cx="193248" cy="148173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flipV="1">
              <a:off x="3341339" y="2374812"/>
              <a:ext cx="193248" cy="148173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99" name="Table 98"/>
          <p:cNvGraphicFramePr>
            <a:graphicFrameLocks noGrp="1"/>
          </p:cNvGraphicFramePr>
          <p:nvPr/>
        </p:nvGraphicFramePr>
        <p:xfrm>
          <a:off x="9527012" y="2025825"/>
          <a:ext cx="1275982" cy="36576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498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61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5183">
                <a:tc>
                  <a:txBody>
                    <a:bodyPr/>
                    <a:lstStyle/>
                    <a:p>
                      <a:r>
                        <a:rPr lang="en-US" sz="1400" dirty="0" err="1">
                          <a:solidFill>
                            <a:schemeClr val="tx1"/>
                          </a:solidFill>
                        </a:rPr>
                        <a:t>inst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H/M?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5183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183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5183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5183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5183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5183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5183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5183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5183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5183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5183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00" name="TextBox 99"/>
          <p:cNvSpPr txBox="1"/>
          <p:nvPr/>
        </p:nvSpPr>
        <p:spPr>
          <a:xfrm>
            <a:off x="8861196" y="1631053"/>
            <a:ext cx="2518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Subsequent iterations: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9583254" y="2339091"/>
            <a:ext cx="439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i4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9583254" y="2623432"/>
            <a:ext cx="439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i5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9583254" y="2951437"/>
            <a:ext cx="439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i6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9583254" y="3264575"/>
            <a:ext cx="439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i7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9583254" y="3555806"/>
            <a:ext cx="439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i8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9583254" y="3869283"/>
            <a:ext cx="439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i9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9583254" y="4174590"/>
            <a:ext cx="439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i10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9583254" y="4482944"/>
            <a:ext cx="439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i11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9583254" y="4776538"/>
            <a:ext cx="439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i14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9583254" y="5060962"/>
            <a:ext cx="439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i15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9583254" y="5389005"/>
            <a:ext cx="439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i16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10192853" y="2340784"/>
            <a:ext cx="439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0033CC"/>
                </a:solidFill>
              </a:rPr>
              <a:t>H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10192853" y="2623394"/>
            <a:ext cx="439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0033CC"/>
                </a:solidFill>
              </a:rPr>
              <a:t>H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10192853" y="2955713"/>
            <a:ext cx="439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</a:rPr>
              <a:t>M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10192853" y="3264575"/>
            <a:ext cx="439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0033CC"/>
                </a:solidFill>
              </a:rPr>
              <a:t>H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10192853" y="3555806"/>
            <a:ext cx="439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</a:rPr>
              <a:t>M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10192853" y="3869283"/>
            <a:ext cx="439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0033CC"/>
                </a:solidFill>
              </a:rPr>
              <a:t>H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10192853" y="4174590"/>
            <a:ext cx="439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0033CC"/>
                </a:solidFill>
              </a:rPr>
              <a:t>H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10192853" y="4482944"/>
            <a:ext cx="439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0033CC"/>
                </a:solidFill>
              </a:rPr>
              <a:t>H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10192853" y="4776538"/>
            <a:ext cx="439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</a:rPr>
              <a:t>M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10192853" y="5060962"/>
            <a:ext cx="439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0033CC"/>
                </a:solidFill>
              </a:rPr>
              <a:t>H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10192853" y="5389005"/>
            <a:ext cx="439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</a:rPr>
              <a:t>M</a:t>
            </a:r>
          </a:p>
        </p:txBody>
      </p:sp>
      <p:grpSp>
        <p:nvGrpSpPr>
          <p:cNvPr id="123" name="Group 122"/>
          <p:cNvGrpSpPr/>
          <p:nvPr/>
        </p:nvGrpSpPr>
        <p:grpSpPr>
          <a:xfrm>
            <a:off x="2608728" y="3381363"/>
            <a:ext cx="1676400" cy="338554"/>
            <a:chOff x="1981199" y="3374495"/>
            <a:chExt cx="1676400" cy="338554"/>
          </a:xfrm>
        </p:grpSpPr>
        <p:sp>
          <p:nvSpPr>
            <p:cNvPr id="124" name="TextBox 123"/>
            <p:cNvSpPr txBox="1"/>
            <p:nvPr/>
          </p:nvSpPr>
          <p:spPr>
            <a:xfrm>
              <a:off x="1981199" y="3374495"/>
              <a:ext cx="43927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i6</a:t>
              </a: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3218328" y="3374495"/>
              <a:ext cx="43927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i7</a:t>
              </a:r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2738192" y="3451017"/>
            <a:ext cx="1430377" cy="161955"/>
            <a:chOff x="2104210" y="2361030"/>
            <a:chExt cx="1430377" cy="161955"/>
          </a:xfrm>
        </p:grpSpPr>
        <p:cxnSp>
          <p:nvCxnSpPr>
            <p:cNvPr id="127" name="Straight Connector 126"/>
            <p:cNvCxnSpPr/>
            <p:nvPr/>
          </p:nvCxnSpPr>
          <p:spPr>
            <a:xfrm flipV="1">
              <a:off x="2104210" y="2361030"/>
              <a:ext cx="193248" cy="148173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 flipV="1">
              <a:off x="3341339" y="2374812"/>
              <a:ext cx="193248" cy="148173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9" name="Group 128"/>
          <p:cNvGrpSpPr/>
          <p:nvPr/>
        </p:nvGrpSpPr>
        <p:grpSpPr>
          <a:xfrm>
            <a:off x="2913207" y="2366667"/>
            <a:ext cx="1430377" cy="161955"/>
            <a:chOff x="2104210" y="2361030"/>
            <a:chExt cx="1430377" cy="161955"/>
          </a:xfrm>
        </p:grpSpPr>
        <p:cxnSp>
          <p:nvCxnSpPr>
            <p:cNvPr id="130" name="Straight Connector 129"/>
            <p:cNvCxnSpPr/>
            <p:nvPr/>
          </p:nvCxnSpPr>
          <p:spPr>
            <a:xfrm flipV="1">
              <a:off x="2104210" y="2361030"/>
              <a:ext cx="193248" cy="148173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/>
          </p:nvCxnSpPr>
          <p:spPr>
            <a:xfrm flipV="1">
              <a:off x="3341339" y="2374812"/>
              <a:ext cx="193248" cy="148173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" name="Group 71"/>
          <p:cNvGrpSpPr/>
          <p:nvPr/>
        </p:nvGrpSpPr>
        <p:grpSpPr>
          <a:xfrm>
            <a:off x="2816449" y="2282118"/>
            <a:ext cx="1676400" cy="338554"/>
            <a:chOff x="2816449" y="2282118"/>
            <a:chExt cx="1676400" cy="338554"/>
          </a:xfrm>
        </p:grpSpPr>
        <p:sp>
          <p:nvSpPr>
            <p:cNvPr id="135" name="TextBox 134"/>
            <p:cNvSpPr txBox="1"/>
            <p:nvPr/>
          </p:nvSpPr>
          <p:spPr>
            <a:xfrm>
              <a:off x="2816449" y="2282118"/>
              <a:ext cx="43927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i8</a:t>
              </a: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4053578" y="2282118"/>
              <a:ext cx="43927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i9</a:t>
              </a:r>
            </a:p>
          </p:txBody>
        </p:sp>
      </p:grpSp>
      <p:sp>
        <p:nvSpPr>
          <p:cNvPr id="139" name="TextBox 138"/>
          <p:cNvSpPr txBox="1"/>
          <p:nvPr/>
        </p:nvSpPr>
        <p:spPr>
          <a:xfrm>
            <a:off x="569648" y="4023171"/>
            <a:ext cx="590325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/>
              <a:t>First iteration: </a:t>
            </a:r>
            <a:r>
              <a:rPr lang="en-US" sz="3200" dirty="0"/>
              <a:t>6 hits</a:t>
            </a:r>
          </a:p>
          <a:p>
            <a:r>
              <a:rPr lang="en-US" sz="3200" i="1" dirty="0"/>
              <a:t>Each of next 9 iterations: </a:t>
            </a:r>
            <a:r>
              <a:rPr lang="en-US" sz="3200" dirty="0"/>
              <a:t> 7 hits</a:t>
            </a:r>
          </a:p>
          <a:p>
            <a:r>
              <a:rPr lang="en-US" sz="3200" dirty="0"/>
              <a:t>Total hits = 6 + (7 × 9) = </a:t>
            </a:r>
            <a:r>
              <a:rPr lang="en-US" sz="3200" dirty="0">
                <a:solidFill>
                  <a:srgbClr val="C00000"/>
                </a:solidFill>
              </a:rPr>
              <a:t>69</a:t>
            </a:r>
          </a:p>
        </p:txBody>
      </p:sp>
      <p:sp>
        <p:nvSpPr>
          <p:cNvPr id="132" name="Slide Number Placeholder 1">
            <a:extLst>
              <a:ext uri="{FF2B5EF4-FFF2-40B4-BE49-F238E27FC236}">
                <a16:creationId xmlns:a16="http://schemas.microsoft.com/office/drawing/2014/main" id="{4B14C54E-7253-4A75-8FA2-6CC80C1CC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/>
          <a:lstStyle/>
          <a:p>
            <a:fld id="{AEBE2BCA-7FFD-4666-9163-5C061F649162}" type="slidenum">
              <a:rPr lang="en-SG" sz="1600" smtClean="0"/>
              <a:t>6</a:t>
            </a:fld>
            <a:endParaRPr lang="en-SG" sz="1600" dirty="0"/>
          </a:p>
        </p:txBody>
      </p:sp>
    </p:spTree>
    <p:extLst>
      <p:ext uri="{BB962C8B-B14F-4D97-AF65-F5344CB8AC3E}">
        <p14:creationId xmlns:p14="http://schemas.microsoft.com/office/powerpoint/2010/main" val="219672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00"/>
                            </p:stCondLst>
                            <p:childTnLst>
                              <p:par>
                                <p:cTn id="13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500"/>
                            </p:stCondLst>
                            <p:childTnLst>
                              <p:par>
                                <p:cTn id="16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500"/>
                            </p:stCondLst>
                            <p:childTnLst>
                              <p:par>
                                <p:cTn id="19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500"/>
                            </p:stCondLst>
                            <p:childTnLst>
                              <p:par>
                                <p:cTn id="20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0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8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>
                            <p:stCondLst>
                              <p:cond delay="500"/>
                            </p:stCondLst>
                            <p:childTnLst>
                              <p:par>
                                <p:cTn id="23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0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6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500"/>
                            </p:stCondLst>
                            <p:childTnLst>
                              <p:par>
                                <p:cTn id="26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3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1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9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3" fill="hold">
                            <p:stCondLst>
                              <p:cond delay="500"/>
                            </p:stCondLst>
                            <p:childTnLst>
                              <p:par>
                                <p:cTn id="30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6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4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2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7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8" fill="hold">
                            <p:stCondLst>
                              <p:cond delay="500"/>
                            </p:stCondLst>
                            <p:childTnLst>
                              <p:par>
                                <p:cTn id="3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1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6" dur="500"/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" fill="hold">
                      <p:stCondLst>
                        <p:cond delay="indefinite"/>
                      </p:stCondLst>
                      <p:childTnLst>
                        <p:par>
                          <p:cTn id="338" fill="hold">
                            <p:stCondLst>
                              <p:cond delay="0"/>
                            </p:stCondLst>
                            <p:childTnLst>
                              <p:par>
                                <p:cTn id="3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1" dur="500"/>
                                        <p:tgtEl>
                                          <p:spTgt spid="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2" fill="hold">
                      <p:stCondLst>
                        <p:cond delay="indefinite"/>
                      </p:stCondLst>
                      <p:childTnLst>
                        <p:par>
                          <p:cTn id="343" fill="hold">
                            <p:stCondLst>
                              <p:cond delay="0"/>
                            </p:stCondLst>
                            <p:childTnLst>
                              <p:par>
                                <p:cTn id="3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6" dur="500"/>
                                        <p:tgtEl>
                                          <p:spTgt spid="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100" grpId="0"/>
      <p:bldP spid="101" grpId="0"/>
      <p:bldP spid="102" grpId="0"/>
      <p:bldP spid="103" grpId="0"/>
      <p:bldP spid="104" grpId="0"/>
      <p:bldP spid="105" grpId="0"/>
      <p:bldP spid="106" grpId="0"/>
      <p:bldP spid="107" grpId="0"/>
      <p:bldP spid="108" grpId="0"/>
      <p:bldP spid="109" grpId="0"/>
      <p:bldP spid="110" grpId="0"/>
      <p:bldP spid="111" grpId="0"/>
      <p:bldP spid="112" grpId="0"/>
      <p:bldP spid="113" grpId="0"/>
      <p:bldP spid="114" grpId="0"/>
      <p:bldP spid="115" grpId="0"/>
      <p:bldP spid="116" grpId="0"/>
      <p:bldP spid="117" grpId="0"/>
      <p:bldP spid="118" grpId="0"/>
      <p:bldP spid="119" grpId="0"/>
      <p:bldP spid="120" grpId="0"/>
      <p:bldP spid="121" grpId="0"/>
      <p:bldP spid="122" grpId="0"/>
      <p:bldP spid="13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8260" y="142551"/>
            <a:ext cx="7888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400" dirty="0">
                <a:solidFill>
                  <a:srgbClr val="C00000"/>
                </a:solidFill>
              </a:rPr>
              <a:t>Q3.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88261" y="555051"/>
            <a:ext cx="93949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400" dirty="0">
                <a:solidFill>
                  <a:srgbClr val="C00000"/>
                </a:solidFill>
              </a:rPr>
              <a:t>Direct mapped cache: 2 blocks, each 8 bytes</a:t>
            </a:r>
          </a:p>
          <a:p>
            <a:r>
              <a:rPr lang="en-SG" sz="2400" dirty="0">
                <a:solidFill>
                  <a:srgbClr val="0033CC"/>
                </a:solidFill>
              </a:rPr>
              <a:t>String is 64-character long and is a palindrome; first character at </a:t>
            </a:r>
            <a:r>
              <a:rPr lang="en-SG" sz="2400" dirty="0">
                <a:solidFill>
                  <a:srgbClr val="FF0000"/>
                </a:solidFill>
              </a:rPr>
              <a:t>0x1000</a:t>
            </a:r>
          </a:p>
          <a:p>
            <a:pPr marL="457200" indent="-457200">
              <a:buFont typeface="Wingdings" panose="05000000000000000000" pitchFamily="2" charset="2"/>
              <a:buAutoNum type="alphaLcParenBoth" startAt="5"/>
            </a:pPr>
            <a:r>
              <a:rPr lang="en-SG" sz="2400" dirty="0"/>
              <a:t>Final content of data cache</a:t>
            </a:r>
          </a:p>
          <a:p>
            <a:pPr marL="457200" indent="-457200">
              <a:buAutoNum type="alphaLcParenBoth" startAt="5"/>
            </a:pPr>
            <a:r>
              <a:rPr lang="en-SG" sz="2400" dirty="0"/>
              <a:t>Hit rate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15365" y="3082337"/>
          <a:ext cx="6999048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06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883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Cache block</a:t>
                      </a:r>
                      <a:r>
                        <a:rPr lang="en-US" baseline="0" dirty="0"/>
                        <a:t>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Cache block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9" name="TextBox 138"/>
          <p:cNvSpPr txBox="1"/>
          <p:nvPr/>
        </p:nvSpPr>
        <p:spPr>
          <a:xfrm>
            <a:off x="569648" y="4023171"/>
            <a:ext cx="590325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For each block, first character is a miss, the remaining 7 characters accessed are hits.</a:t>
            </a:r>
          </a:p>
          <a:p>
            <a:r>
              <a:rPr lang="en-US" sz="3200" dirty="0"/>
              <a:t>Total % hits = 7/8= </a:t>
            </a:r>
            <a:r>
              <a:rPr lang="en-US" sz="3200" b="1" dirty="0">
                <a:solidFill>
                  <a:srgbClr val="C00000"/>
                </a:solidFill>
              </a:rPr>
              <a:t>87.5%</a:t>
            </a:r>
          </a:p>
        </p:txBody>
      </p:sp>
      <p:grpSp>
        <p:nvGrpSpPr>
          <p:cNvPr id="77" name="Group 76"/>
          <p:cNvGrpSpPr/>
          <p:nvPr/>
        </p:nvGrpSpPr>
        <p:grpSpPr>
          <a:xfrm>
            <a:off x="6742468" y="1429791"/>
            <a:ext cx="4088105" cy="976753"/>
            <a:chOff x="6742468" y="1429791"/>
            <a:chExt cx="4088105" cy="976753"/>
          </a:xfrm>
        </p:grpSpPr>
        <p:sp>
          <p:nvSpPr>
            <p:cNvPr id="161" name="TextBox 160"/>
            <p:cNvSpPr txBox="1"/>
            <p:nvPr/>
          </p:nvSpPr>
          <p:spPr>
            <a:xfrm>
              <a:off x="6742468" y="1429791"/>
              <a:ext cx="519545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s[0]</a:t>
              </a:r>
            </a:p>
          </p:txBody>
        </p:sp>
        <p:sp>
          <p:nvSpPr>
            <p:cNvPr id="162" name="TextBox 161"/>
            <p:cNvSpPr txBox="1"/>
            <p:nvPr/>
          </p:nvSpPr>
          <p:spPr>
            <a:xfrm>
              <a:off x="10259251" y="1429791"/>
              <a:ext cx="571322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s[63]</a:t>
              </a:r>
            </a:p>
          </p:txBody>
        </p:sp>
        <p:grpSp>
          <p:nvGrpSpPr>
            <p:cNvPr id="74" name="Group 73"/>
            <p:cNvGrpSpPr/>
            <p:nvPr/>
          </p:nvGrpSpPr>
          <p:grpSpPr>
            <a:xfrm>
              <a:off x="6808895" y="1724142"/>
              <a:ext cx="3889449" cy="400569"/>
              <a:chOff x="6920341" y="4243608"/>
              <a:chExt cx="3889449" cy="400569"/>
            </a:xfrm>
          </p:grpSpPr>
          <p:sp>
            <p:nvSpPr>
              <p:cNvPr id="164" name="TextBox 163"/>
              <p:cNvSpPr txBox="1"/>
              <p:nvPr/>
            </p:nvSpPr>
            <p:spPr>
              <a:xfrm>
                <a:off x="8579211" y="4244067"/>
                <a:ext cx="550929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/>
                  <a:t>…</a:t>
                </a:r>
              </a:p>
            </p:txBody>
          </p:sp>
          <p:grpSp>
            <p:nvGrpSpPr>
              <p:cNvPr id="45" name="Group 44"/>
              <p:cNvGrpSpPr/>
              <p:nvPr/>
            </p:nvGrpSpPr>
            <p:grpSpPr>
              <a:xfrm>
                <a:off x="6920341" y="4243608"/>
                <a:ext cx="1658870" cy="400569"/>
                <a:chOff x="6920341" y="4244067"/>
                <a:chExt cx="1658870" cy="400569"/>
              </a:xfrm>
            </p:grpSpPr>
            <p:sp>
              <p:nvSpPr>
                <p:cNvPr id="172" name="TextBox 171"/>
                <p:cNvSpPr txBox="1"/>
                <p:nvPr/>
              </p:nvSpPr>
              <p:spPr>
                <a:xfrm>
                  <a:off x="6920341" y="4244067"/>
                  <a:ext cx="331693" cy="400110"/>
                </a:xfrm>
                <a:prstGeom prst="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dirty="0"/>
                    <a:t>R</a:t>
                  </a:r>
                </a:p>
              </p:txBody>
            </p:sp>
            <p:sp>
              <p:nvSpPr>
                <p:cNvPr id="177" name="TextBox 176"/>
                <p:cNvSpPr txBox="1"/>
                <p:nvPr/>
              </p:nvSpPr>
              <p:spPr>
                <a:xfrm>
                  <a:off x="7252034" y="4244067"/>
                  <a:ext cx="331693" cy="400110"/>
                </a:xfrm>
                <a:prstGeom prst="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dirty="0"/>
                    <a:t>E</a:t>
                  </a:r>
                </a:p>
              </p:txBody>
            </p:sp>
            <p:sp>
              <p:nvSpPr>
                <p:cNvPr id="178" name="TextBox 177"/>
                <p:cNvSpPr txBox="1"/>
                <p:nvPr/>
              </p:nvSpPr>
              <p:spPr>
                <a:xfrm>
                  <a:off x="7583727" y="4244526"/>
                  <a:ext cx="331693" cy="400110"/>
                </a:xfrm>
                <a:prstGeom prst="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dirty="0"/>
                    <a:t>A</a:t>
                  </a:r>
                </a:p>
              </p:txBody>
            </p:sp>
            <p:sp>
              <p:nvSpPr>
                <p:cNvPr id="179" name="TextBox 178"/>
                <p:cNvSpPr txBox="1"/>
                <p:nvPr/>
              </p:nvSpPr>
              <p:spPr>
                <a:xfrm>
                  <a:off x="7915825" y="4244067"/>
                  <a:ext cx="331693" cy="400110"/>
                </a:xfrm>
                <a:prstGeom prst="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dirty="0"/>
                    <a:t>D</a:t>
                  </a:r>
                </a:p>
              </p:txBody>
            </p:sp>
            <p:sp>
              <p:nvSpPr>
                <p:cNvPr id="180" name="TextBox 179"/>
                <p:cNvSpPr txBox="1"/>
                <p:nvPr/>
              </p:nvSpPr>
              <p:spPr>
                <a:xfrm>
                  <a:off x="8247518" y="4244526"/>
                  <a:ext cx="331693" cy="400110"/>
                </a:xfrm>
                <a:prstGeom prst="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dirty="0"/>
                    <a:t>Y</a:t>
                  </a:r>
                </a:p>
              </p:txBody>
            </p:sp>
          </p:grpSp>
          <p:grpSp>
            <p:nvGrpSpPr>
              <p:cNvPr id="181" name="Group 180"/>
              <p:cNvGrpSpPr/>
              <p:nvPr/>
            </p:nvGrpSpPr>
            <p:grpSpPr>
              <a:xfrm>
                <a:off x="9150920" y="4243608"/>
                <a:ext cx="1658870" cy="400569"/>
                <a:chOff x="6920341" y="4244067"/>
                <a:chExt cx="1658870" cy="400569"/>
              </a:xfrm>
            </p:grpSpPr>
            <p:sp>
              <p:nvSpPr>
                <p:cNvPr id="182" name="TextBox 181"/>
                <p:cNvSpPr txBox="1"/>
                <p:nvPr/>
              </p:nvSpPr>
              <p:spPr>
                <a:xfrm>
                  <a:off x="6920341" y="4244067"/>
                  <a:ext cx="331693" cy="400110"/>
                </a:xfrm>
                <a:prstGeom prst="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dirty="0"/>
                    <a:t>Y</a:t>
                  </a:r>
                </a:p>
              </p:txBody>
            </p:sp>
            <p:sp>
              <p:nvSpPr>
                <p:cNvPr id="183" name="TextBox 182"/>
                <p:cNvSpPr txBox="1"/>
                <p:nvPr/>
              </p:nvSpPr>
              <p:spPr>
                <a:xfrm>
                  <a:off x="7252034" y="4244067"/>
                  <a:ext cx="331693" cy="400110"/>
                </a:xfrm>
                <a:prstGeom prst="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dirty="0"/>
                    <a:t>D</a:t>
                  </a:r>
                </a:p>
              </p:txBody>
            </p:sp>
            <p:sp>
              <p:nvSpPr>
                <p:cNvPr id="184" name="TextBox 183"/>
                <p:cNvSpPr txBox="1"/>
                <p:nvPr/>
              </p:nvSpPr>
              <p:spPr>
                <a:xfrm>
                  <a:off x="7583727" y="4244526"/>
                  <a:ext cx="331693" cy="400110"/>
                </a:xfrm>
                <a:prstGeom prst="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dirty="0"/>
                    <a:t>A</a:t>
                  </a:r>
                </a:p>
              </p:txBody>
            </p:sp>
            <p:sp>
              <p:nvSpPr>
                <p:cNvPr id="185" name="TextBox 184"/>
                <p:cNvSpPr txBox="1"/>
                <p:nvPr/>
              </p:nvSpPr>
              <p:spPr>
                <a:xfrm>
                  <a:off x="7915825" y="4244067"/>
                  <a:ext cx="331693" cy="400110"/>
                </a:xfrm>
                <a:prstGeom prst="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dirty="0"/>
                    <a:t>E</a:t>
                  </a:r>
                </a:p>
              </p:txBody>
            </p:sp>
            <p:sp>
              <p:nvSpPr>
                <p:cNvPr id="186" name="TextBox 185"/>
                <p:cNvSpPr txBox="1"/>
                <p:nvPr/>
              </p:nvSpPr>
              <p:spPr>
                <a:xfrm>
                  <a:off x="8247518" y="4244526"/>
                  <a:ext cx="331693" cy="400110"/>
                </a:xfrm>
                <a:prstGeom prst="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dirty="0"/>
                    <a:t>R</a:t>
                  </a:r>
                </a:p>
              </p:txBody>
            </p:sp>
          </p:grpSp>
        </p:grpSp>
        <p:sp>
          <p:nvSpPr>
            <p:cNvPr id="187" name="TextBox 186"/>
            <p:cNvSpPr txBox="1"/>
            <p:nvPr/>
          </p:nvSpPr>
          <p:spPr>
            <a:xfrm>
              <a:off x="9915143" y="2098767"/>
              <a:ext cx="571322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s[62]</a:t>
              </a:r>
            </a:p>
          </p:txBody>
        </p:sp>
        <p:sp>
          <p:nvSpPr>
            <p:cNvPr id="188" name="TextBox 187"/>
            <p:cNvSpPr txBox="1"/>
            <p:nvPr/>
          </p:nvSpPr>
          <p:spPr>
            <a:xfrm>
              <a:off x="7046661" y="2098767"/>
              <a:ext cx="519545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s[1]</a:t>
              </a:r>
            </a:p>
          </p:txBody>
        </p:sp>
        <p:sp>
          <p:nvSpPr>
            <p:cNvPr id="189" name="TextBox 188"/>
            <p:cNvSpPr txBox="1"/>
            <p:nvPr/>
          </p:nvSpPr>
          <p:spPr>
            <a:xfrm>
              <a:off x="7414413" y="1429791"/>
              <a:ext cx="519545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s[2]</a:t>
              </a:r>
            </a:p>
          </p:txBody>
        </p:sp>
        <p:sp>
          <p:nvSpPr>
            <p:cNvPr id="190" name="TextBox 189"/>
            <p:cNvSpPr txBox="1"/>
            <p:nvPr/>
          </p:nvSpPr>
          <p:spPr>
            <a:xfrm>
              <a:off x="9583255" y="1429791"/>
              <a:ext cx="571322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s[61]</a:t>
              </a:r>
            </a:p>
          </p:txBody>
        </p:sp>
      </p:grpSp>
      <p:sp>
        <p:nvSpPr>
          <p:cNvPr id="76" name="TextBox 75"/>
          <p:cNvSpPr txBox="1"/>
          <p:nvPr/>
        </p:nvSpPr>
        <p:spPr>
          <a:xfrm>
            <a:off x="5675259" y="2482172"/>
            <a:ext cx="55850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Access pattern: s[0], s[63], s[1], s[62], …, s[31], s[32] </a:t>
            </a:r>
          </a:p>
        </p:txBody>
      </p:sp>
      <p:graphicFrame>
        <p:nvGraphicFramePr>
          <p:cNvPr id="192" name="Table 191"/>
          <p:cNvGraphicFramePr>
            <a:graphicFrameLocks noGrp="1"/>
          </p:cNvGraphicFramePr>
          <p:nvPr/>
        </p:nvGraphicFramePr>
        <p:xfrm>
          <a:off x="8224141" y="2979201"/>
          <a:ext cx="1275982" cy="30480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508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50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5183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char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H/M?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5183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183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5183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5183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5183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5183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5183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5183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5183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93" name="TextBox 192"/>
          <p:cNvSpPr txBox="1"/>
          <p:nvPr/>
        </p:nvSpPr>
        <p:spPr>
          <a:xfrm>
            <a:off x="8246066" y="3298742"/>
            <a:ext cx="6095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s[0]</a:t>
            </a:r>
          </a:p>
        </p:txBody>
      </p:sp>
      <p:sp>
        <p:nvSpPr>
          <p:cNvPr id="194" name="TextBox 193"/>
          <p:cNvSpPr txBox="1"/>
          <p:nvPr/>
        </p:nvSpPr>
        <p:spPr>
          <a:xfrm>
            <a:off x="8969159" y="3296760"/>
            <a:ext cx="439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</a:rPr>
              <a:t>M</a:t>
            </a:r>
          </a:p>
        </p:txBody>
      </p:sp>
      <p:sp>
        <p:nvSpPr>
          <p:cNvPr id="195" name="TextBox 194"/>
          <p:cNvSpPr txBox="1"/>
          <p:nvPr/>
        </p:nvSpPr>
        <p:spPr>
          <a:xfrm>
            <a:off x="2039670" y="3084639"/>
            <a:ext cx="1071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s[0..7]</a:t>
            </a:r>
          </a:p>
        </p:txBody>
      </p:sp>
      <p:sp>
        <p:nvSpPr>
          <p:cNvPr id="196" name="TextBox 195"/>
          <p:cNvSpPr txBox="1"/>
          <p:nvPr/>
        </p:nvSpPr>
        <p:spPr>
          <a:xfrm>
            <a:off x="8246066" y="3606519"/>
            <a:ext cx="6095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s[63]</a:t>
            </a:r>
          </a:p>
        </p:txBody>
      </p:sp>
      <p:sp>
        <p:nvSpPr>
          <p:cNvPr id="197" name="TextBox 196"/>
          <p:cNvSpPr txBox="1"/>
          <p:nvPr/>
        </p:nvSpPr>
        <p:spPr>
          <a:xfrm>
            <a:off x="8969159" y="3604537"/>
            <a:ext cx="439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</a:rPr>
              <a:t>M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9570315" y="3296760"/>
            <a:ext cx="22560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/>
              <a:t>Addr</a:t>
            </a:r>
            <a:r>
              <a:rPr lang="en-US" sz="1400" dirty="0"/>
              <a:t> 0x1000 </a:t>
            </a:r>
            <a:r>
              <a:rPr lang="en-US" sz="1400" dirty="0">
                <a:sym typeface="Wingdings" panose="05000000000000000000" pitchFamily="2" charset="2"/>
              </a:rPr>
              <a:t> block 0</a:t>
            </a:r>
            <a:endParaRPr lang="en-US" sz="1400" dirty="0"/>
          </a:p>
        </p:txBody>
      </p:sp>
      <p:sp>
        <p:nvSpPr>
          <p:cNvPr id="198" name="TextBox 197"/>
          <p:cNvSpPr txBox="1"/>
          <p:nvPr/>
        </p:nvSpPr>
        <p:spPr>
          <a:xfrm>
            <a:off x="9570315" y="3604536"/>
            <a:ext cx="22560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/>
              <a:t>Addr</a:t>
            </a:r>
            <a:r>
              <a:rPr lang="en-US" sz="1400" dirty="0"/>
              <a:t> 0x103F </a:t>
            </a:r>
            <a:r>
              <a:rPr lang="en-US" sz="1400" dirty="0">
                <a:sym typeface="Wingdings" panose="05000000000000000000" pitchFamily="2" charset="2"/>
              </a:rPr>
              <a:t> block 1</a:t>
            </a:r>
            <a:endParaRPr lang="en-US" sz="1400" dirty="0"/>
          </a:p>
        </p:txBody>
      </p:sp>
      <p:sp>
        <p:nvSpPr>
          <p:cNvPr id="199" name="TextBox 198"/>
          <p:cNvSpPr txBox="1"/>
          <p:nvPr/>
        </p:nvSpPr>
        <p:spPr>
          <a:xfrm>
            <a:off x="2039670" y="3456530"/>
            <a:ext cx="1071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s[56..63]</a:t>
            </a:r>
          </a:p>
        </p:txBody>
      </p:sp>
      <p:grpSp>
        <p:nvGrpSpPr>
          <p:cNvPr id="80" name="Group 79"/>
          <p:cNvGrpSpPr/>
          <p:nvPr/>
        </p:nvGrpSpPr>
        <p:grpSpPr>
          <a:xfrm>
            <a:off x="569648" y="2080574"/>
            <a:ext cx="4316110" cy="679886"/>
            <a:chOff x="569648" y="2080574"/>
            <a:chExt cx="4316110" cy="679886"/>
          </a:xfrm>
        </p:grpSpPr>
        <p:sp>
          <p:nvSpPr>
            <p:cNvPr id="79" name="TextBox 78"/>
            <p:cNvSpPr txBox="1"/>
            <p:nvPr/>
          </p:nvSpPr>
          <p:spPr>
            <a:xfrm>
              <a:off x="569648" y="2391128"/>
              <a:ext cx="2451457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 </a:t>
              </a:r>
            </a:p>
          </p:txBody>
        </p:sp>
        <p:sp>
          <p:nvSpPr>
            <p:cNvPr id="200" name="TextBox 199"/>
            <p:cNvSpPr txBox="1"/>
            <p:nvPr/>
          </p:nvSpPr>
          <p:spPr>
            <a:xfrm>
              <a:off x="3021105" y="2391128"/>
              <a:ext cx="658905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1 bit</a:t>
              </a:r>
            </a:p>
          </p:txBody>
        </p:sp>
        <p:sp>
          <p:nvSpPr>
            <p:cNvPr id="201" name="TextBox 200"/>
            <p:cNvSpPr txBox="1"/>
            <p:nvPr/>
          </p:nvSpPr>
          <p:spPr>
            <a:xfrm>
              <a:off x="3680010" y="2391128"/>
              <a:ext cx="1205748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3 bits</a:t>
              </a:r>
            </a:p>
          </p:txBody>
        </p:sp>
        <p:sp>
          <p:nvSpPr>
            <p:cNvPr id="202" name="TextBox 201"/>
            <p:cNvSpPr txBox="1"/>
            <p:nvPr/>
          </p:nvSpPr>
          <p:spPr>
            <a:xfrm>
              <a:off x="1369463" y="2080574"/>
              <a:ext cx="1205748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tag</a:t>
              </a:r>
            </a:p>
          </p:txBody>
        </p:sp>
        <p:sp>
          <p:nvSpPr>
            <p:cNvPr id="203" name="TextBox 202"/>
            <p:cNvSpPr txBox="1"/>
            <p:nvPr/>
          </p:nvSpPr>
          <p:spPr>
            <a:xfrm>
              <a:off x="2895600" y="2080574"/>
              <a:ext cx="9144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index</a:t>
              </a:r>
            </a:p>
          </p:txBody>
        </p:sp>
        <p:sp>
          <p:nvSpPr>
            <p:cNvPr id="204" name="TextBox 203"/>
            <p:cNvSpPr txBox="1"/>
            <p:nvPr/>
          </p:nvSpPr>
          <p:spPr>
            <a:xfrm>
              <a:off x="3825684" y="2080574"/>
              <a:ext cx="9144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offset</a:t>
              </a:r>
            </a:p>
          </p:txBody>
        </p:sp>
      </p:grpSp>
      <p:sp>
        <p:nvSpPr>
          <p:cNvPr id="205" name="TextBox 204"/>
          <p:cNvSpPr txBox="1"/>
          <p:nvPr/>
        </p:nvSpPr>
        <p:spPr>
          <a:xfrm>
            <a:off x="8246066" y="3914296"/>
            <a:ext cx="6095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s[1]</a:t>
            </a:r>
          </a:p>
        </p:txBody>
      </p:sp>
      <p:sp>
        <p:nvSpPr>
          <p:cNvPr id="206" name="TextBox 205"/>
          <p:cNvSpPr txBox="1"/>
          <p:nvPr/>
        </p:nvSpPr>
        <p:spPr>
          <a:xfrm>
            <a:off x="8969159" y="3912314"/>
            <a:ext cx="439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0033CC"/>
                </a:solidFill>
              </a:rPr>
              <a:t>H</a:t>
            </a:r>
          </a:p>
        </p:txBody>
      </p:sp>
      <p:sp>
        <p:nvSpPr>
          <p:cNvPr id="207" name="TextBox 206"/>
          <p:cNvSpPr txBox="1"/>
          <p:nvPr/>
        </p:nvSpPr>
        <p:spPr>
          <a:xfrm>
            <a:off x="8246066" y="4220281"/>
            <a:ext cx="6095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s[62]</a:t>
            </a:r>
          </a:p>
        </p:txBody>
      </p:sp>
      <p:sp>
        <p:nvSpPr>
          <p:cNvPr id="208" name="TextBox 207"/>
          <p:cNvSpPr txBox="1"/>
          <p:nvPr/>
        </p:nvSpPr>
        <p:spPr>
          <a:xfrm>
            <a:off x="8969159" y="4218299"/>
            <a:ext cx="439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0033CC"/>
                </a:solidFill>
              </a:rPr>
              <a:t>H</a:t>
            </a:r>
          </a:p>
        </p:txBody>
      </p:sp>
      <p:sp>
        <p:nvSpPr>
          <p:cNvPr id="209" name="TextBox 208"/>
          <p:cNvSpPr txBox="1"/>
          <p:nvPr/>
        </p:nvSpPr>
        <p:spPr>
          <a:xfrm>
            <a:off x="8268700" y="4500224"/>
            <a:ext cx="6095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:</a:t>
            </a:r>
          </a:p>
        </p:txBody>
      </p:sp>
      <p:cxnSp>
        <p:nvCxnSpPr>
          <p:cNvPr id="211" name="Straight Connector 210"/>
          <p:cNvCxnSpPr/>
          <p:nvPr/>
        </p:nvCxnSpPr>
        <p:spPr>
          <a:xfrm flipV="1">
            <a:off x="2168161" y="3487229"/>
            <a:ext cx="826437" cy="29210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Connector 212"/>
          <p:cNvCxnSpPr/>
          <p:nvPr/>
        </p:nvCxnSpPr>
        <p:spPr>
          <a:xfrm flipV="1">
            <a:off x="3266791" y="3113745"/>
            <a:ext cx="826437" cy="29210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Connector 213"/>
          <p:cNvCxnSpPr/>
          <p:nvPr/>
        </p:nvCxnSpPr>
        <p:spPr>
          <a:xfrm flipV="1">
            <a:off x="3266790" y="3491751"/>
            <a:ext cx="826437" cy="29210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Connector 214"/>
          <p:cNvCxnSpPr/>
          <p:nvPr/>
        </p:nvCxnSpPr>
        <p:spPr>
          <a:xfrm flipV="1">
            <a:off x="4326865" y="3480488"/>
            <a:ext cx="826437" cy="29210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Connector 215"/>
          <p:cNvCxnSpPr/>
          <p:nvPr/>
        </p:nvCxnSpPr>
        <p:spPr>
          <a:xfrm flipV="1">
            <a:off x="4326864" y="3105813"/>
            <a:ext cx="826437" cy="29210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8" name="TextBox 217"/>
          <p:cNvSpPr txBox="1"/>
          <p:nvPr/>
        </p:nvSpPr>
        <p:spPr>
          <a:xfrm>
            <a:off x="3110752" y="3456530"/>
            <a:ext cx="1071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s[8..15]</a:t>
            </a:r>
          </a:p>
        </p:txBody>
      </p:sp>
      <p:cxnSp>
        <p:nvCxnSpPr>
          <p:cNvPr id="219" name="Straight Connector 218"/>
          <p:cNvCxnSpPr/>
          <p:nvPr/>
        </p:nvCxnSpPr>
        <p:spPr>
          <a:xfrm flipV="1">
            <a:off x="2168161" y="3113745"/>
            <a:ext cx="826437" cy="29210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TextBox 219"/>
          <p:cNvSpPr txBox="1"/>
          <p:nvPr/>
        </p:nvSpPr>
        <p:spPr>
          <a:xfrm>
            <a:off x="3144469" y="3075133"/>
            <a:ext cx="1071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s[48..55]</a:t>
            </a:r>
          </a:p>
        </p:txBody>
      </p:sp>
      <p:sp>
        <p:nvSpPr>
          <p:cNvPr id="221" name="TextBox 220"/>
          <p:cNvSpPr txBox="1"/>
          <p:nvPr/>
        </p:nvSpPr>
        <p:spPr>
          <a:xfrm>
            <a:off x="4185014" y="3067201"/>
            <a:ext cx="1071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s[16..23]</a:t>
            </a:r>
          </a:p>
        </p:txBody>
      </p:sp>
      <p:sp>
        <p:nvSpPr>
          <p:cNvPr id="222" name="TextBox 221"/>
          <p:cNvSpPr txBox="1"/>
          <p:nvPr/>
        </p:nvSpPr>
        <p:spPr>
          <a:xfrm>
            <a:off x="4204543" y="3456530"/>
            <a:ext cx="1071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s[40..47]</a:t>
            </a:r>
          </a:p>
        </p:txBody>
      </p:sp>
      <p:sp>
        <p:nvSpPr>
          <p:cNvPr id="223" name="TextBox 222"/>
          <p:cNvSpPr txBox="1"/>
          <p:nvPr/>
        </p:nvSpPr>
        <p:spPr>
          <a:xfrm>
            <a:off x="5256096" y="3456530"/>
            <a:ext cx="1071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s[24..31]</a:t>
            </a:r>
          </a:p>
        </p:txBody>
      </p:sp>
      <p:sp>
        <p:nvSpPr>
          <p:cNvPr id="224" name="TextBox 223"/>
          <p:cNvSpPr txBox="1"/>
          <p:nvPr/>
        </p:nvSpPr>
        <p:spPr>
          <a:xfrm>
            <a:off x="5275625" y="3063355"/>
            <a:ext cx="1071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s[32..39]</a:t>
            </a:r>
          </a:p>
        </p:txBody>
      </p:sp>
      <p:sp>
        <p:nvSpPr>
          <p:cNvPr id="225" name="TextBox 224"/>
          <p:cNvSpPr txBox="1"/>
          <p:nvPr/>
        </p:nvSpPr>
        <p:spPr>
          <a:xfrm>
            <a:off x="8246066" y="4809983"/>
            <a:ext cx="6095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s[8]</a:t>
            </a:r>
          </a:p>
        </p:txBody>
      </p:sp>
      <p:sp>
        <p:nvSpPr>
          <p:cNvPr id="226" name="TextBox 225"/>
          <p:cNvSpPr txBox="1"/>
          <p:nvPr/>
        </p:nvSpPr>
        <p:spPr>
          <a:xfrm>
            <a:off x="9039474" y="4808001"/>
            <a:ext cx="439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</a:rPr>
              <a:t>M</a:t>
            </a:r>
          </a:p>
        </p:txBody>
      </p:sp>
      <p:sp>
        <p:nvSpPr>
          <p:cNvPr id="227" name="TextBox 226"/>
          <p:cNvSpPr txBox="1"/>
          <p:nvPr/>
        </p:nvSpPr>
        <p:spPr>
          <a:xfrm>
            <a:off x="8253187" y="5114289"/>
            <a:ext cx="6095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s[55]</a:t>
            </a:r>
          </a:p>
        </p:txBody>
      </p:sp>
      <p:sp>
        <p:nvSpPr>
          <p:cNvPr id="228" name="TextBox 227"/>
          <p:cNvSpPr txBox="1"/>
          <p:nvPr/>
        </p:nvSpPr>
        <p:spPr>
          <a:xfrm>
            <a:off x="9046595" y="5112307"/>
            <a:ext cx="439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</a:rPr>
              <a:t>M</a:t>
            </a:r>
          </a:p>
        </p:txBody>
      </p:sp>
      <p:sp>
        <p:nvSpPr>
          <p:cNvPr id="229" name="TextBox 228"/>
          <p:cNvSpPr txBox="1"/>
          <p:nvPr/>
        </p:nvSpPr>
        <p:spPr>
          <a:xfrm>
            <a:off x="8268700" y="5422066"/>
            <a:ext cx="6095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:</a:t>
            </a:r>
          </a:p>
        </p:txBody>
      </p:sp>
      <p:grpSp>
        <p:nvGrpSpPr>
          <p:cNvPr id="241" name="Group 240"/>
          <p:cNvGrpSpPr/>
          <p:nvPr/>
        </p:nvGrpSpPr>
        <p:grpSpPr>
          <a:xfrm>
            <a:off x="6058163" y="280905"/>
            <a:ext cx="5142965" cy="482885"/>
            <a:chOff x="6058163" y="280905"/>
            <a:chExt cx="5142965" cy="482885"/>
          </a:xfrm>
        </p:grpSpPr>
        <p:grpSp>
          <p:nvGrpSpPr>
            <p:cNvPr id="240" name="Group 239"/>
            <p:cNvGrpSpPr/>
            <p:nvPr/>
          </p:nvGrpSpPr>
          <p:grpSpPr>
            <a:xfrm>
              <a:off x="6058163" y="531208"/>
              <a:ext cx="5090628" cy="232582"/>
              <a:chOff x="6058163" y="531208"/>
              <a:chExt cx="5090628" cy="232582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6058163" y="531208"/>
                <a:ext cx="636436" cy="232582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6694599" y="531208"/>
                <a:ext cx="636436" cy="232582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7331035" y="531208"/>
                <a:ext cx="636436" cy="232582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7967471" y="531208"/>
                <a:ext cx="636436" cy="232582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8603047" y="531208"/>
                <a:ext cx="636436" cy="232582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9239483" y="531208"/>
                <a:ext cx="636436" cy="232582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9875919" y="531208"/>
                <a:ext cx="636436" cy="232582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10512355" y="531208"/>
                <a:ext cx="636436" cy="232582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</p:grpSp>
        <p:sp>
          <p:nvSpPr>
            <p:cNvPr id="5" name="TextBox 4"/>
            <p:cNvSpPr txBox="1"/>
            <p:nvPr/>
          </p:nvSpPr>
          <p:spPr>
            <a:xfrm>
              <a:off x="6058163" y="288336"/>
              <a:ext cx="62357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200" dirty="0"/>
                <a:t>s[0..7]</a:t>
              </a: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6655039" y="280905"/>
              <a:ext cx="741110" cy="2844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200" dirty="0"/>
                <a:t>s[8..15]</a:t>
              </a: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7269758" y="280905"/>
              <a:ext cx="741110" cy="2844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200" dirty="0"/>
                <a:t>s[16..23]</a:t>
              </a: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7898145" y="280905"/>
              <a:ext cx="741110" cy="2844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200" dirty="0"/>
                <a:t>s[24..31]</a:t>
              </a: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8526016" y="280905"/>
              <a:ext cx="741110" cy="2844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200" dirty="0"/>
                <a:t>s[32..39]</a:t>
              </a: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9172579" y="280905"/>
              <a:ext cx="741110" cy="2844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200" dirty="0"/>
                <a:t>s[40..47]</a:t>
              </a: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9822417" y="280905"/>
              <a:ext cx="741110" cy="2844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200" dirty="0"/>
                <a:t>s[48..55]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10460018" y="280905"/>
              <a:ext cx="741110" cy="2844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200" dirty="0"/>
                <a:t>s[56..63]</a:t>
              </a:r>
            </a:p>
          </p:txBody>
        </p:sp>
      </p:grpSp>
      <p:grpSp>
        <p:nvGrpSpPr>
          <p:cNvPr id="236" name="Group 235"/>
          <p:cNvGrpSpPr/>
          <p:nvPr/>
        </p:nvGrpSpPr>
        <p:grpSpPr>
          <a:xfrm>
            <a:off x="6346707" y="763790"/>
            <a:ext cx="4486599" cy="206594"/>
            <a:chOff x="6346707" y="763790"/>
            <a:chExt cx="4486599" cy="206594"/>
          </a:xfrm>
        </p:grpSpPr>
        <p:cxnSp>
          <p:nvCxnSpPr>
            <p:cNvPr id="9" name="Straight Connector 8"/>
            <p:cNvCxnSpPr>
              <a:cxnSpLocks/>
            </p:cNvCxnSpPr>
            <p:nvPr/>
          </p:nvCxnSpPr>
          <p:spPr>
            <a:xfrm>
              <a:off x="6346707" y="970384"/>
              <a:ext cx="4483866" cy="0"/>
            </a:xfrm>
            <a:prstGeom prst="line">
              <a:avLst/>
            </a:prstGeom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V="1">
              <a:off x="6346707" y="763790"/>
              <a:ext cx="0" cy="20659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Arrow Connector 89"/>
            <p:cNvCxnSpPr/>
            <p:nvPr/>
          </p:nvCxnSpPr>
          <p:spPr>
            <a:xfrm flipV="1">
              <a:off x="10833306" y="763790"/>
              <a:ext cx="0" cy="20659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7" name="Group 236"/>
          <p:cNvGrpSpPr/>
          <p:nvPr/>
        </p:nvGrpSpPr>
        <p:grpSpPr>
          <a:xfrm>
            <a:off x="7046661" y="126087"/>
            <a:ext cx="3107916" cy="303121"/>
            <a:chOff x="7046661" y="126087"/>
            <a:chExt cx="3107916" cy="303121"/>
          </a:xfrm>
        </p:grpSpPr>
        <p:cxnSp>
          <p:nvCxnSpPr>
            <p:cNvPr id="15" name="Straight Connector 14"/>
            <p:cNvCxnSpPr>
              <a:cxnSpLocks/>
            </p:cNvCxnSpPr>
            <p:nvPr/>
          </p:nvCxnSpPr>
          <p:spPr>
            <a:xfrm>
              <a:off x="7046661" y="142551"/>
              <a:ext cx="310791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7046661" y="142551"/>
              <a:ext cx="0" cy="28665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Arrow Connector 95"/>
            <p:cNvCxnSpPr/>
            <p:nvPr/>
          </p:nvCxnSpPr>
          <p:spPr>
            <a:xfrm>
              <a:off x="10154577" y="126087"/>
              <a:ext cx="0" cy="28665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8" name="Group 237"/>
          <p:cNvGrpSpPr/>
          <p:nvPr/>
        </p:nvGrpSpPr>
        <p:grpSpPr>
          <a:xfrm>
            <a:off x="7691534" y="763790"/>
            <a:ext cx="1872560" cy="122618"/>
            <a:chOff x="7691534" y="763790"/>
            <a:chExt cx="1872560" cy="122618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7691534" y="886408"/>
              <a:ext cx="1872560" cy="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flipV="1">
              <a:off x="7697755" y="763790"/>
              <a:ext cx="0" cy="122618"/>
            </a:xfrm>
            <a:prstGeom prst="straightConnector1">
              <a:avLst/>
            </a:prstGeom>
            <a:ln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Arrow Connector 101"/>
            <p:cNvCxnSpPr/>
            <p:nvPr/>
          </p:nvCxnSpPr>
          <p:spPr>
            <a:xfrm flipV="1">
              <a:off x="9564094" y="763790"/>
              <a:ext cx="0" cy="122618"/>
            </a:xfrm>
            <a:prstGeom prst="straightConnector1">
              <a:avLst/>
            </a:prstGeom>
            <a:ln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9" name="Group 238"/>
          <p:cNvGrpSpPr/>
          <p:nvPr/>
        </p:nvGrpSpPr>
        <p:grpSpPr>
          <a:xfrm>
            <a:off x="8280170" y="223977"/>
            <a:ext cx="634752" cy="291621"/>
            <a:chOff x="8280170" y="223977"/>
            <a:chExt cx="634752" cy="291621"/>
          </a:xfrm>
        </p:grpSpPr>
        <p:cxnSp>
          <p:nvCxnSpPr>
            <p:cNvPr id="103" name="Straight Connector 102"/>
            <p:cNvCxnSpPr>
              <a:cxnSpLocks/>
            </p:cNvCxnSpPr>
            <p:nvPr/>
          </p:nvCxnSpPr>
          <p:spPr>
            <a:xfrm flipV="1">
              <a:off x="8280170" y="223977"/>
              <a:ext cx="634752" cy="818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Straight Arrow Connector 230"/>
            <p:cNvCxnSpPr>
              <a:cxnSpLocks/>
            </p:cNvCxnSpPr>
            <p:nvPr/>
          </p:nvCxnSpPr>
          <p:spPr>
            <a:xfrm>
              <a:off x="8280275" y="225239"/>
              <a:ext cx="0" cy="284430"/>
            </a:xfrm>
            <a:prstGeom prst="straightConnector1">
              <a:avLst/>
            </a:prstGeom>
            <a:ln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Arrow Connector 113"/>
            <p:cNvCxnSpPr/>
            <p:nvPr/>
          </p:nvCxnSpPr>
          <p:spPr>
            <a:xfrm>
              <a:off x="8914922" y="231168"/>
              <a:ext cx="0" cy="284430"/>
            </a:xfrm>
            <a:prstGeom prst="straightConnector1">
              <a:avLst/>
            </a:prstGeom>
            <a:ln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1" name="Slide Number Placeholder 1">
            <a:extLst>
              <a:ext uri="{FF2B5EF4-FFF2-40B4-BE49-F238E27FC236}">
                <a16:creationId xmlns:a16="http://schemas.microsoft.com/office/drawing/2014/main" id="{4B14C54E-7253-4A75-8FA2-6CC80C1CC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/>
          <a:lstStyle/>
          <a:p>
            <a:fld id="{AEBE2BCA-7FFD-4666-9163-5C061F649162}" type="slidenum">
              <a:rPr lang="en-SG" sz="1600" smtClean="0"/>
              <a:t>7</a:t>
            </a:fld>
            <a:endParaRPr lang="en-SG" sz="1600" dirty="0"/>
          </a:p>
        </p:txBody>
      </p:sp>
    </p:spTree>
    <p:extLst>
      <p:ext uri="{BB962C8B-B14F-4D97-AF65-F5344CB8AC3E}">
        <p14:creationId xmlns:p14="http://schemas.microsoft.com/office/powerpoint/2010/main" val="3630696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00"/>
                            </p:stCondLst>
                            <p:childTnLst>
                              <p:par>
                                <p:cTn id="1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500"/>
                            </p:stCondLst>
                            <p:childTnLst>
                              <p:par>
                                <p:cTn id="1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1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6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500"/>
                            </p:stCondLst>
                            <p:childTnLst>
                              <p:par>
                                <p:cTn id="14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0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5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500"/>
                            </p:stCondLst>
                            <p:childTnLst>
                              <p:par>
                                <p:cTn id="1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9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4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500"/>
                            </p:stCondLst>
                            <p:childTnLst>
                              <p:par>
                                <p:cTn id="16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8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3" dur="500"/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8" dur="500"/>
                                        <p:tgtEl>
                                          <p:spTgt spid="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" grpId="0" build="p"/>
      <p:bldP spid="76" grpId="0"/>
      <p:bldP spid="193" grpId="0"/>
      <p:bldP spid="194" grpId="0"/>
      <p:bldP spid="195" grpId="0"/>
      <p:bldP spid="196" grpId="0"/>
      <p:bldP spid="197" grpId="0"/>
      <p:bldP spid="78" grpId="0"/>
      <p:bldP spid="198" grpId="0"/>
      <p:bldP spid="199" grpId="0"/>
      <p:bldP spid="205" grpId="0"/>
      <p:bldP spid="206" grpId="0"/>
      <p:bldP spid="207" grpId="0"/>
      <p:bldP spid="208" grpId="0"/>
      <p:bldP spid="209" grpId="0"/>
      <p:bldP spid="218" grpId="0"/>
      <p:bldP spid="220" grpId="0"/>
      <p:bldP spid="221" grpId="0"/>
      <p:bldP spid="222" grpId="0"/>
      <p:bldP spid="223" grpId="0"/>
      <p:bldP spid="224" grpId="0"/>
      <p:bldP spid="225" grpId="0"/>
      <p:bldP spid="226" grpId="0"/>
      <p:bldP spid="227" grpId="0"/>
      <p:bldP spid="228" grpId="0"/>
      <p:bldP spid="2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8260" y="142551"/>
            <a:ext cx="7888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400" dirty="0">
                <a:solidFill>
                  <a:srgbClr val="C00000"/>
                </a:solidFill>
              </a:rPr>
              <a:t>Q3.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88261" y="555051"/>
            <a:ext cx="93949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400" dirty="0">
                <a:solidFill>
                  <a:srgbClr val="C00000"/>
                </a:solidFill>
              </a:rPr>
              <a:t>Direct mapped cache: 2 blocks, each 8 bytes</a:t>
            </a:r>
          </a:p>
          <a:p>
            <a:r>
              <a:rPr lang="en-SG" sz="2400" dirty="0">
                <a:solidFill>
                  <a:srgbClr val="0033CC"/>
                </a:solidFill>
              </a:rPr>
              <a:t>String is 72-character long and is a palindrome; first character at </a:t>
            </a:r>
            <a:r>
              <a:rPr lang="en-SG" sz="2400" dirty="0">
                <a:solidFill>
                  <a:srgbClr val="FF0000"/>
                </a:solidFill>
              </a:rPr>
              <a:t>0x1000</a:t>
            </a:r>
          </a:p>
          <a:p>
            <a:pPr marL="457200" indent="-457200">
              <a:buFont typeface="Wingdings" panose="05000000000000000000" pitchFamily="2" charset="2"/>
              <a:buAutoNum type="alphaLcParenBoth" startAt="7"/>
            </a:pPr>
            <a:r>
              <a:rPr lang="en-SG" sz="2400" dirty="0"/>
              <a:t>Hit rate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15365" y="3082337"/>
          <a:ext cx="6999048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06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883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Cache block</a:t>
                      </a:r>
                      <a:r>
                        <a:rPr lang="en-US" baseline="0" dirty="0"/>
                        <a:t>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Cache block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9" name="TextBox 138"/>
          <p:cNvSpPr txBox="1"/>
          <p:nvPr/>
        </p:nvSpPr>
        <p:spPr>
          <a:xfrm>
            <a:off x="398928" y="5744330"/>
            <a:ext cx="590325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Only 7 hits in the last examined block s[32..39] </a:t>
            </a:r>
            <a:r>
              <a:rPr lang="en-US" sz="3200" dirty="0">
                <a:sym typeface="Wingdings" panose="05000000000000000000" pitchFamily="2" charset="2"/>
              </a:rPr>
              <a:t> </a:t>
            </a:r>
            <a:r>
              <a:rPr lang="en-US" sz="3200" dirty="0"/>
              <a:t>7/72 = </a:t>
            </a:r>
            <a:r>
              <a:rPr lang="en-US" sz="3200" b="1" dirty="0">
                <a:solidFill>
                  <a:schemeClr val="bg1"/>
                </a:solidFill>
              </a:rPr>
              <a:t>9.72%</a:t>
            </a:r>
            <a:r>
              <a:rPr lang="en-US" sz="3200" b="1" dirty="0">
                <a:solidFill>
                  <a:srgbClr val="C00000"/>
                </a:solidFill>
              </a:rPr>
              <a:t> </a:t>
            </a:r>
          </a:p>
        </p:txBody>
      </p:sp>
      <p:grpSp>
        <p:nvGrpSpPr>
          <p:cNvPr id="77" name="Group 76"/>
          <p:cNvGrpSpPr/>
          <p:nvPr/>
        </p:nvGrpSpPr>
        <p:grpSpPr>
          <a:xfrm>
            <a:off x="6742468" y="1429791"/>
            <a:ext cx="4088105" cy="976753"/>
            <a:chOff x="6742468" y="1429791"/>
            <a:chExt cx="4088105" cy="976753"/>
          </a:xfrm>
        </p:grpSpPr>
        <p:sp>
          <p:nvSpPr>
            <p:cNvPr id="161" name="TextBox 160"/>
            <p:cNvSpPr txBox="1"/>
            <p:nvPr/>
          </p:nvSpPr>
          <p:spPr>
            <a:xfrm>
              <a:off x="6742468" y="1429791"/>
              <a:ext cx="519545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s[0]</a:t>
              </a:r>
            </a:p>
          </p:txBody>
        </p:sp>
        <p:sp>
          <p:nvSpPr>
            <p:cNvPr id="162" name="TextBox 161"/>
            <p:cNvSpPr txBox="1"/>
            <p:nvPr/>
          </p:nvSpPr>
          <p:spPr>
            <a:xfrm>
              <a:off x="10259251" y="1429791"/>
              <a:ext cx="571322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s[71]</a:t>
              </a:r>
            </a:p>
          </p:txBody>
        </p:sp>
        <p:grpSp>
          <p:nvGrpSpPr>
            <p:cNvPr id="74" name="Group 73"/>
            <p:cNvGrpSpPr/>
            <p:nvPr/>
          </p:nvGrpSpPr>
          <p:grpSpPr>
            <a:xfrm>
              <a:off x="6808895" y="1724142"/>
              <a:ext cx="3889449" cy="400569"/>
              <a:chOff x="6920341" y="4243608"/>
              <a:chExt cx="3889449" cy="400569"/>
            </a:xfrm>
          </p:grpSpPr>
          <p:sp>
            <p:nvSpPr>
              <p:cNvPr id="164" name="TextBox 163"/>
              <p:cNvSpPr txBox="1"/>
              <p:nvPr/>
            </p:nvSpPr>
            <p:spPr>
              <a:xfrm>
                <a:off x="8579211" y="4244067"/>
                <a:ext cx="550929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/>
                  <a:t>…</a:t>
                </a:r>
              </a:p>
            </p:txBody>
          </p:sp>
          <p:grpSp>
            <p:nvGrpSpPr>
              <p:cNvPr id="45" name="Group 44"/>
              <p:cNvGrpSpPr/>
              <p:nvPr/>
            </p:nvGrpSpPr>
            <p:grpSpPr>
              <a:xfrm>
                <a:off x="6920341" y="4243608"/>
                <a:ext cx="1658870" cy="400569"/>
                <a:chOff x="6920341" y="4244067"/>
                <a:chExt cx="1658870" cy="400569"/>
              </a:xfrm>
            </p:grpSpPr>
            <p:sp>
              <p:nvSpPr>
                <p:cNvPr id="172" name="TextBox 171"/>
                <p:cNvSpPr txBox="1"/>
                <p:nvPr/>
              </p:nvSpPr>
              <p:spPr>
                <a:xfrm>
                  <a:off x="6920341" y="4244067"/>
                  <a:ext cx="331693" cy="400110"/>
                </a:xfrm>
                <a:prstGeom prst="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dirty="0"/>
                    <a:t>R</a:t>
                  </a:r>
                </a:p>
              </p:txBody>
            </p:sp>
            <p:sp>
              <p:nvSpPr>
                <p:cNvPr id="177" name="TextBox 176"/>
                <p:cNvSpPr txBox="1"/>
                <p:nvPr/>
              </p:nvSpPr>
              <p:spPr>
                <a:xfrm>
                  <a:off x="7252034" y="4244067"/>
                  <a:ext cx="331693" cy="400110"/>
                </a:xfrm>
                <a:prstGeom prst="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dirty="0"/>
                    <a:t>E</a:t>
                  </a:r>
                </a:p>
              </p:txBody>
            </p:sp>
            <p:sp>
              <p:nvSpPr>
                <p:cNvPr id="178" name="TextBox 177"/>
                <p:cNvSpPr txBox="1"/>
                <p:nvPr/>
              </p:nvSpPr>
              <p:spPr>
                <a:xfrm>
                  <a:off x="7583727" y="4244526"/>
                  <a:ext cx="331693" cy="400110"/>
                </a:xfrm>
                <a:prstGeom prst="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dirty="0"/>
                    <a:t>A</a:t>
                  </a:r>
                </a:p>
              </p:txBody>
            </p:sp>
            <p:sp>
              <p:nvSpPr>
                <p:cNvPr id="179" name="TextBox 178"/>
                <p:cNvSpPr txBox="1"/>
                <p:nvPr/>
              </p:nvSpPr>
              <p:spPr>
                <a:xfrm>
                  <a:off x="7915825" y="4244067"/>
                  <a:ext cx="331693" cy="400110"/>
                </a:xfrm>
                <a:prstGeom prst="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dirty="0"/>
                    <a:t>D</a:t>
                  </a:r>
                </a:p>
              </p:txBody>
            </p:sp>
            <p:sp>
              <p:nvSpPr>
                <p:cNvPr id="180" name="TextBox 179"/>
                <p:cNvSpPr txBox="1"/>
                <p:nvPr/>
              </p:nvSpPr>
              <p:spPr>
                <a:xfrm>
                  <a:off x="8247518" y="4244526"/>
                  <a:ext cx="331693" cy="400110"/>
                </a:xfrm>
                <a:prstGeom prst="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dirty="0"/>
                    <a:t>Y</a:t>
                  </a:r>
                </a:p>
              </p:txBody>
            </p:sp>
          </p:grpSp>
          <p:grpSp>
            <p:nvGrpSpPr>
              <p:cNvPr id="181" name="Group 180"/>
              <p:cNvGrpSpPr/>
              <p:nvPr/>
            </p:nvGrpSpPr>
            <p:grpSpPr>
              <a:xfrm>
                <a:off x="9150920" y="4243608"/>
                <a:ext cx="1658870" cy="400569"/>
                <a:chOff x="6920341" y="4244067"/>
                <a:chExt cx="1658870" cy="400569"/>
              </a:xfrm>
            </p:grpSpPr>
            <p:sp>
              <p:nvSpPr>
                <p:cNvPr id="182" name="TextBox 181"/>
                <p:cNvSpPr txBox="1"/>
                <p:nvPr/>
              </p:nvSpPr>
              <p:spPr>
                <a:xfrm>
                  <a:off x="6920341" y="4244067"/>
                  <a:ext cx="331693" cy="400110"/>
                </a:xfrm>
                <a:prstGeom prst="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dirty="0"/>
                    <a:t>Y</a:t>
                  </a:r>
                </a:p>
              </p:txBody>
            </p:sp>
            <p:sp>
              <p:nvSpPr>
                <p:cNvPr id="183" name="TextBox 182"/>
                <p:cNvSpPr txBox="1"/>
                <p:nvPr/>
              </p:nvSpPr>
              <p:spPr>
                <a:xfrm>
                  <a:off x="7252034" y="4244067"/>
                  <a:ext cx="331693" cy="400110"/>
                </a:xfrm>
                <a:prstGeom prst="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dirty="0"/>
                    <a:t>D</a:t>
                  </a:r>
                </a:p>
              </p:txBody>
            </p:sp>
            <p:sp>
              <p:nvSpPr>
                <p:cNvPr id="184" name="TextBox 183"/>
                <p:cNvSpPr txBox="1"/>
                <p:nvPr/>
              </p:nvSpPr>
              <p:spPr>
                <a:xfrm>
                  <a:off x="7583727" y="4244526"/>
                  <a:ext cx="331693" cy="400110"/>
                </a:xfrm>
                <a:prstGeom prst="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dirty="0"/>
                    <a:t>A</a:t>
                  </a:r>
                </a:p>
              </p:txBody>
            </p:sp>
            <p:sp>
              <p:nvSpPr>
                <p:cNvPr id="185" name="TextBox 184"/>
                <p:cNvSpPr txBox="1"/>
                <p:nvPr/>
              </p:nvSpPr>
              <p:spPr>
                <a:xfrm>
                  <a:off x="7915825" y="4244067"/>
                  <a:ext cx="331693" cy="400110"/>
                </a:xfrm>
                <a:prstGeom prst="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dirty="0"/>
                    <a:t>E</a:t>
                  </a:r>
                </a:p>
              </p:txBody>
            </p:sp>
            <p:sp>
              <p:nvSpPr>
                <p:cNvPr id="186" name="TextBox 185"/>
                <p:cNvSpPr txBox="1"/>
                <p:nvPr/>
              </p:nvSpPr>
              <p:spPr>
                <a:xfrm>
                  <a:off x="8247518" y="4244526"/>
                  <a:ext cx="331693" cy="400110"/>
                </a:xfrm>
                <a:prstGeom prst="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dirty="0"/>
                    <a:t>R</a:t>
                  </a:r>
                </a:p>
              </p:txBody>
            </p:sp>
          </p:grpSp>
        </p:grpSp>
        <p:sp>
          <p:nvSpPr>
            <p:cNvPr id="187" name="TextBox 186"/>
            <p:cNvSpPr txBox="1"/>
            <p:nvPr/>
          </p:nvSpPr>
          <p:spPr>
            <a:xfrm>
              <a:off x="9915143" y="2098767"/>
              <a:ext cx="571322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s[70]</a:t>
              </a:r>
            </a:p>
          </p:txBody>
        </p:sp>
        <p:sp>
          <p:nvSpPr>
            <p:cNvPr id="188" name="TextBox 187"/>
            <p:cNvSpPr txBox="1"/>
            <p:nvPr/>
          </p:nvSpPr>
          <p:spPr>
            <a:xfrm>
              <a:off x="7046661" y="2098767"/>
              <a:ext cx="519545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s[1]</a:t>
              </a:r>
            </a:p>
          </p:txBody>
        </p:sp>
        <p:sp>
          <p:nvSpPr>
            <p:cNvPr id="189" name="TextBox 188"/>
            <p:cNvSpPr txBox="1"/>
            <p:nvPr/>
          </p:nvSpPr>
          <p:spPr>
            <a:xfrm>
              <a:off x="7414413" y="1429791"/>
              <a:ext cx="519545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s[2]</a:t>
              </a:r>
            </a:p>
          </p:txBody>
        </p:sp>
        <p:sp>
          <p:nvSpPr>
            <p:cNvPr id="190" name="TextBox 189"/>
            <p:cNvSpPr txBox="1"/>
            <p:nvPr/>
          </p:nvSpPr>
          <p:spPr>
            <a:xfrm>
              <a:off x="9583255" y="1429791"/>
              <a:ext cx="571322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s[69]</a:t>
              </a:r>
            </a:p>
          </p:txBody>
        </p:sp>
      </p:grpSp>
      <p:sp>
        <p:nvSpPr>
          <p:cNvPr id="76" name="TextBox 75"/>
          <p:cNvSpPr txBox="1"/>
          <p:nvPr/>
        </p:nvSpPr>
        <p:spPr>
          <a:xfrm>
            <a:off x="5675259" y="2482172"/>
            <a:ext cx="55850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Access pattern: s[0], s[71], s[1], s[70], …, s[35], s[36] </a:t>
            </a:r>
          </a:p>
        </p:txBody>
      </p:sp>
      <p:graphicFrame>
        <p:nvGraphicFramePr>
          <p:cNvPr id="192" name="Table 191"/>
          <p:cNvGraphicFramePr>
            <a:graphicFrameLocks noGrp="1"/>
          </p:cNvGraphicFramePr>
          <p:nvPr/>
        </p:nvGraphicFramePr>
        <p:xfrm>
          <a:off x="8224141" y="2979201"/>
          <a:ext cx="1275982" cy="36576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508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50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5183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char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H/M?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5183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183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5183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5183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5183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5183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5183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5183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5183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5183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5183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93" name="TextBox 192"/>
          <p:cNvSpPr txBox="1"/>
          <p:nvPr/>
        </p:nvSpPr>
        <p:spPr>
          <a:xfrm>
            <a:off x="8246066" y="3298742"/>
            <a:ext cx="6095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s[0]</a:t>
            </a:r>
          </a:p>
        </p:txBody>
      </p:sp>
      <p:sp>
        <p:nvSpPr>
          <p:cNvPr id="194" name="TextBox 193"/>
          <p:cNvSpPr txBox="1"/>
          <p:nvPr/>
        </p:nvSpPr>
        <p:spPr>
          <a:xfrm>
            <a:off x="8969159" y="3296760"/>
            <a:ext cx="439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</a:rPr>
              <a:t>M</a:t>
            </a:r>
          </a:p>
        </p:txBody>
      </p:sp>
      <p:sp>
        <p:nvSpPr>
          <p:cNvPr id="195" name="TextBox 194"/>
          <p:cNvSpPr txBox="1"/>
          <p:nvPr/>
        </p:nvSpPr>
        <p:spPr>
          <a:xfrm>
            <a:off x="2039670" y="3084639"/>
            <a:ext cx="1071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s[0..7]</a:t>
            </a:r>
          </a:p>
        </p:txBody>
      </p:sp>
      <p:sp>
        <p:nvSpPr>
          <p:cNvPr id="196" name="TextBox 195"/>
          <p:cNvSpPr txBox="1"/>
          <p:nvPr/>
        </p:nvSpPr>
        <p:spPr>
          <a:xfrm>
            <a:off x="8246066" y="3606519"/>
            <a:ext cx="6095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s[71]</a:t>
            </a:r>
          </a:p>
        </p:txBody>
      </p:sp>
      <p:sp>
        <p:nvSpPr>
          <p:cNvPr id="197" name="TextBox 196"/>
          <p:cNvSpPr txBox="1"/>
          <p:nvPr/>
        </p:nvSpPr>
        <p:spPr>
          <a:xfrm>
            <a:off x="8969159" y="3604537"/>
            <a:ext cx="439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</a:rPr>
              <a:t>M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9570315" y="3296760"/>
            <a:ext cx="22560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/>
              <a:t>Addr</a:t>
            </a:r>
            <a:r>
              <a:rPr lang="en-US" sz="1400" dirty="0"/>
              <a:t> 0x1000 </a:t>
            </a:r>
            <a:r>
              <a:rPr lang="en-US" sz="1400" dirty="0">
                <a:sym typeface="Wingdings" panose="05000000000000000000" pitchFamily="2" charset="2"/>
              </a:rPr>
              <a:t> block 0</a:t>
            </a:r>
            <a:endParaRPr lang="en-US" sz="1400" dirty="0"/>
          </a:p>
        </p:txBody>
      </p:sp>
      <p:sp>
        <p:nvSpPr>
          <p:cNvPr id="198" name="TextBox 197"/>
          <p:cNvSpPr txBox="1"/>
          <p:nvPr/>
        </p:nvSpPr>
        <p:spPr>
          <a:xfrm>
            <a:off x="9570315" y="3604536"/>
            <a:ext cx="22560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/>
              <a:t>Addr</a:t>
            </a:r>
            <a:r>
              <a:rPr lang="en-US" sz="1400" dirty="0"/>
              <a:t> 0x1047 </a:t>
            </a:r>
            <a:r>
              <a:rPr lang="en-US" sz="1400" dirty="0">
                <a:sym typeface="Wingdings" panose="05000000000000000000" pitchFamily="2" charset="2"/>
              </a:rPr>
              <a:t> </a:t>
            </a:r>
            <a:r>
              <a:rPr lang="en-US" sz="1400" b="1" dirty="0">
                <a:solidFill>
                  <a:srgbClr val="FF0000"/>
                </a:solidFill>
                <a:sym typeface="Wingdings" panose="05000000000000000000" pitchFamily="2" charset="2"/>
              </a:rPr>
              <a:t>block 0!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99" name="TextBox 198"/>
          <p:cNvSpPr txBox="1"/>
          <p:nvPr/>
        </p:nvSpPr>
        <p:spPr>
          <a:xfrm>
            <a:off x="2039670" y="3456530"/>
            <a:ext cx="1071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s[8..15]</a:t>
            </a:r>
          </a:p>
        </p:txBody>
      </p:sp>
      <p:grpSp>
        <p:nvGrpSpPr>
          <p:cNvPr id="80" name="Group 79"/>
          <p:cNvGrpSpPr/>
          <p:nvPr/>
        </p:nvGrpSpPr>
        <p:grpSpPr>
          <a:xfrm>
            <a:off x="569648" y="2080574"/>
            <a:ext cx="4316110" cy="679886"/>
            <a:chOff x="569648" y="2080574"/>
            <a:chExt cx="4316110" cy="679886"/>
          </a:xfrm>
        </p:grpSpPr>
        <p:sp>
          <p:nvSpPr>
            <p:cNvPr id="79" name="TextBox 78"/>
            <p:cNvSpPr txBox="1"/>
            <p:nvPr/>
          </p:nvSpPr>
          <p:spPr>
            <a:xfrm>
              <a:off x="569648" y="2391128"/>
              <a:ext cx="2451457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 </a:t>
              </a:r>
            </a:p>
          </p:txBody>
        </p:sp>
        <p:sp>
          <p:nvSpPr>
            <p:cNvPr id="200" name="TextBox 199"/>
            <p:cNvSpPr txBox="1"/>
            <p:nvPr/>
          </p:nvSpPr>
          <p:spPr>
            <a:xfrm>
              <a:off x="3021105" y="2391128"/>
              <a:ext cx="658905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1 bit</a:t>
              </a:r>
            </a:p>
          </p:txBody>
        </p:sp>
        <p:sp>
          <p:nvSpPr>
            <p:cNvPr id="201" name="TextBox 200"/>
            <p:cNvSpPr txBox="1"/>
            <p:nvPr/>
          </p:nvSpPr>
          <p:spPr>
            <a:xfrm>
              <a:off x="3680010" y="2391128"/>
              <a:ext cx="1205748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3 bits</a:t>
              </a:r>
            </a:p>
          </p:txBody>
        </p:sp>
        <p:sp>
          <p:nvSpPr>
            <p:cNvPr id="202" name="TextBox 201"/>
            <p:cNvSpPr txBox="1"/>
            <p:nvPr/>
          </p:nvSpPr>
          <p:spPr>
            <a:xfrm>
              <a:off x="1369463" y="2080574"/>
              <a:ext cx="1205748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tag</a:t>
              </a:r>
            </a:p>
          </p:txBody>
        </p:sp>
        <p:sp>
          <p:nvSpPr>
            <p:cNvPr id="203" name="TextBox 202"/>
            <p:cNvSpPr txBox="1"/>
            <p:nvPr/>
          </p:nvSpPr>
          <p:spPr>
            <a:xfrm>
              <a:off x="2895600" y="2080574"/>
              <a:ext cx="9144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index</a:t>
              </a:r>
            </a:p>
          </p:txBody>
        </p:sp>
        <p:sp>
          <p:nvSpPr>
            <p:cNvPr id="204" name="TextBox 203"/>
            <p:cNvSpPr txBox="1"/>
            <p:nvPr/>
          </p:nvSpPr>
          <p:spPr>
            <a:xfrm>
              <a:off x="3825684" y="2080574"/>
              <a:ext cx="9144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offset</a:t>
              </a:r>
            </a:p>
          </p:txBody>
        </p:sp>
      </p:grpSp>
      <p:sp>
        <p:nvSpPr>
          <p:cNvPr id="205" name="TextBox 204"/>
          <p:cNvSpPr txBox="1"/>
          <p:nvPr/>
        </p:nvSpPr>
        <p:spPr>
          <a:xfrm>
            <a:off x="8246066" y="3914296"/>
            <a:ext cx="6095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s[1]</a:t>
            </a:r>
          </a:p>
        </p:txBody>
      </p:sp>
      <p:sp>
        <p:nvSpPr>
          <p:cNvPr id="206" name="TextBox 205"/>
          <p:cNvSpPr txBox="1"/>
          <p:nvPr/>
        </p:nvSpPr>
        <p:spPr>
          <a:xfrm>
            <a:off x="8969159" y="3912314"/>
            <a:ext cx="439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</a:rPr>
              <a:t>M</a:t>
            </a:r>
          </a:p>
        </p:txBody>
      </p:sp>
      <p:sp>
        <p:nvSpPr>
          <p:cNvPr id="207" name="TextBox 206"/>
          <p:cNvSpPr txBox="1"/>
          <p:nvPr/>
        </p:nvSpPr>
        <p:spPr>
          <a:xfrm>
            <a:off x="8246066" y="4220281"/>
            <a:ext cx="6095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s[70]</a:t>
            </a:r>
          </a:p>
        </p:txBody>
      </p:sp>
      <p:sp>
        <p:nvSpPr>
          <p:cNvPr id="208" name="TextBox 207"/>
          <p:cNvSpPr txBox="1"/>
          <p:nvPr/>
        </p:nvSpPr>
        <p:spPr>
          <a:xfrm>
            <a:off x="8969159" y="4218299"/>
            <a:ext cx="439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</a:rPr>
              <a:t>M</a:t>
            </a:r>
          </a:p>
        </p:txBody>
      </p:sp>
      <p:sp>
        <p:nvSpPr>
          <p:cNvPr id="209" name="TextBox 208"/>
          <p:cNvSpPr txBox="1"/>
          <p:nvPr/>
        </p:nvSpPr>
        <p:spPr>
          <a:xfrm>
            <a:off x="8268700" y="4500224"/>
            <a:ext cx="6095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:</a:t>
            </a:r>
          </a:p>
        </p:txBody>
      </p:sp>
      <p:cxnSp>
        <p:nvCxnSpPr>
          <p:cNvPr id="219" name="Straight Connector 218"/>
          <p:cNvCxnSpPr/>
          <p:nvPr/>
        </p:nvCxnSpPr>
        <p:spPr>
          <a:xfrm flipV="1">
            <a:off x="2168161" y="3113745"/>
            <a:ext cx="826437" cy="29210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" name="TextBox 224"/>
          <p:cNvSpPr txBox="1"/>
          <p:nvPr/>
        </p:nvSpPr>
        <p:spPr>
          <a:xfrm>
            <a:off x="8246066" y="4809983"/>
            <a:ext cx="6095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s[8]</a:t>
            </a:r>
          </a:p>
        </p:txBody>
      </p:sp>
      <p:sp>
        <p:nvSpPr>
          <p:cNvPr id="226" name="TextBox 225"/>
          <p:cNvSpPr txBox="1"/>
          <p:nvPr/>
        </p:nvSpPr>
        <p:spPr>
          <a:xfrm>
            <a:off x="8969159" y="4808001"/>
            <a:ext cx="439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</a:rPr>
              <a:t>M</a:t>
            </a:r>
          </a:p>
        </p:txBody>
      </p:sp>
      <p:sp>
        <p:nvSpPr>
          <p:cNvPr id="227" name="TextBox 226"/>
          <p:cNvSpPr txBox="1"/>
          <p:nvPr/>
        </p:nvSpPr>
        <p:spPr>
          <a:xfrm>
            <a:off x="8253187" y="5114289"/>
            <a:ext cx="6095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s[63]</a:t>
            </a:r>
          </a:p>
        </p:txBody>
      </p:sp>
      <p:sp>
        <p:nvSpPr>
          <p:cNvPr id="228" name="TextBox 227"/>
          <p:cNvSpPr txBox="1"/>
          <p:nvPr/>
        </p:nvSpPr>
        <p:spPr>
          <a:xfrm>
            <a:off x="8969159" y="5112307"/>
            <a:ext cx="439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</a:rPr>
              <a:t>M</a:t>
            </a:r>
          </a:p>
        </p:txBody>
      </p:sp>
      <p:sp>
        <p:nvSpPr>
          <p:cNvPr id="229" name="TextBox 228"/>
          <p:cNvSpPr txBox="1"/>
          <p:nvPr/>
        </p:nvSpPr>
        <p:spPr>
          <a:xfrm>
            <a:off x="8268700" y="5986031"/>
            <a:ext cx="6095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: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2910384" y="3071014"/>
            <a:ext cx="1071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s[64..71]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3720314" y="3071014"/>
            <a:ext cx="1071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s[0..7]</a:t>
            </a:r>
          </a:p>
        </p:txBody>
      </p:sp>
      <p:cxnSp>
        <p:nvCxnSpPr>
          <p:cNvPr id="69" name="Straight Connector 68"/>
          <p:cNvCxnSpPr/>
          <p:nvPr/>
        </p:nvCxnSpPr>
        <p:spPr>
          <a:xfrm flipV="1">
            <a:off x="3032706" y="3097087"/>
            <a:ext cx="826437" cy="29210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V="1">
            <a:off x="3852975" y="3103900"/>
            <a:ext cx="826437" cy="29210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4514073" y="3081316"/>
            <a:ext cx="1071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s[64..71]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9537013" y="4803754"/>
            <a:ext cx="22560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/>
              <a:t>Addr</a:t>
            </a:r>
            <a:r>
              <a:rPr lang="en-US" sz="1400" dirty="0"/>
              <a:t> 0x1008 </a:t>
            </a:r>
            <a:r>
              <a:rPr lang="en-US" sz="1400" dirty="0">
                <a:sym typeface="Wingdings" panose="05000000000000000000" pitchFamily="2" charset="2"/>
              </a:rPr>
              <a:t> block 1</a:t>
            </a:r>
            <a:endParaRPr lang="en-US" sz="1400" dirty="0"/>
          </a:p>
        </p:txBody>
      </p:sp>
      <p:sp>
        <p:nvSpPr>
          <p:cNvPr id="73" name="TextBox 72"/>
          <p:cNvSpPr txBox="1"/>
          <p:nvPr/>
        </p:nvSpPr>
        <p:spPr>
          <a:xfrm>
            <a:off x="9537013" y="5088430"/>
            <a:ext cx="22560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/>
              <a:t>Addr</a:t>
            </a:r>
            <a:r>
              <a:rPr lang="en-US" sz="1400" dirty="0"/>
              <a:t> 0x103F </a:t>
            </a:r>
            <a:r>
              <a:rPr lang="en-US" sz="1400" dirty="0">
                <a:sym typeface="Wingdings" panose="05000000000000000000" pitchFamily="2" charset="2"/>
              </a:rPr>
              <a:t> </a:t>
            </a:r>
            <a:r>
              <a:rPr lang="en-US" sz="1400" b="1" dirty="0">
                <a:solidFill>
                  <a:srgbClr val="FF0000"/>
                </a:solidFill>
                <a:sym typeface="Wingdings" panose="05000000000000000000" pitchFamily="2" charset="2"/>
              </a:rPr>
              <a:t>block 1!</a:t>
            </a:r>
            <a:endParaRPr lang="en-US" sz="1400" b="1" dirty="0">
              <a:solidFill>
                <a:srgbClr val="FF0000"/>
              </a:solidFill>
            </a:endParaRPr>
          </a:p>
        </p:txBody>
      </p:sp>
      <p:cxnSp>
        <p:nvCxnSpPr>
          <p:cNvPr id="75" name="Straight Connector 74"/>
          <p:cNvCxnSpPr/>
          <p:nvPr/>
        </p:nvCxnSpPr>
        <p:spPr>
          <a:xfrm flipV="1">
            <a:off x="2161992" y="3514479"/>
            <a:ext cx="826437" cy="29210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2895600" y="3434959"/>
            <a:ext cx="1071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s[56..63]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8245353" y="5440327"/>
            <a:ext cx="6095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s[9]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8968446" y="5438345"/>
            <a:ext cx="439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</a:rPr>
              <a:t>M</a:t>
            </a:r>
          </a:p>
        </p:txBody>
      </p:sp>
      <p:cxnSp>
        <p:nvCxnSpPr>
          <p:cNvPr id="84" name="Straight Connector 83"/>
          <p:cNvCxnSpPr/>
          <p:nvPr/>
        </p:nvCxnSpPr>
        <p:spPr>
          <a:xfrm flipV="1">
            <a:off x="2995416" y="3521821"/>
            <a:ext cx="826437" cy="29210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3730652" y="3434350"/>
            <a:ext cx="1071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s[8..15]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8258012" y="5746312"/>
            <a:ext cx="6095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s[62]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8973984" y="5744330"/>
            <a:ext cx="439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</a:rPr>
              <a:t>M</a:t>
            </a:r>
          </a:p>
        </p:txBody>
      </p:sp>
      <p:cxnSp>
        <p:nvCxnSpPr>
          <p:cNvPr id="88" name="Straight Connector 87"/>
          <p:cNvCxnSpPr/>
          <p:nvPr/>
        </p:nvCxnSpPr>
        <p:spPr>
          <a:xfrm flipV="1">
            <a:off x="3844359" y="3472003"/>
            <a:ext cx="826437" cy="29210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4529848" y="3441850"/>
            <a:ext cx="1071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s[56..63]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409714" y="512681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SG" dirty="0"/>
          </a:p>
        </p:txBody>
      </p:sp>
      <p:sp>
        <p:nvSpPr>
          <p:cNvPr id="5" name="TextBox 4"/>
          <p:cNvSpPr txBox="1"/>
          <p:nvPr/>
        </p:nvSpPr>
        <p:spPr>
          <a:xfrm>
            <a:off x="363363" y="3887066"/>
            <a:ext cx="668329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400" dirty="0">
                <a:solidFill>
                  <a:srgbClr val="0033CC"/>
                </a:solidFill>
              </a:rPr>
              <a:t>Data that go into cache block 0: </a:t>
            </a:r>
            <a:r>
              <a:rPr lang="en-SG" sz="2400" dirty="0"/>
              <a:t>s[0..7], s[64..71], s[16..23], s[48..55], s[32..39]</a:t>
            </a:r>
          </a:p>
          <a:p>
            <a:r>
              <a:rPr lang="en-SG" sz="2400" dirty="0">
                <a:solidFill>
                  <a:schemeClr val="accent6">
                    <a:lumMod val="50000"/>
                  </a:schemeClr>
                </a:solidFill>
              </a:rPr>
              <a:t>Data that go into cache block 1: </a:t>
            </a:r>
            <a:r>
              <a:rPr lang="en-SG" sz="2400" dirty="0"/>
              <a:t>s[8..15], s[56..63], s[24..31], s[40..47]</a:t>
            </a:r>
          </a:p>
          <a:p>
            <a:r>
              <a:rPr lang="en-SG" sz="2400" dirty="0"/>
              <a:t>This is known as </a:t>
            </a:r>
            <a:r>
              <a:rPr lang="en-SG" sz="2400" b="1" dirty="0">
                <a:solidFill>
                  <a:srgbClr val="C00000"/>
                </a:solidFill>
              </a:rPr>
              <a:t>cache thrashing</a:t>
            </a:r>
            <a:r>
              <a:rPr lang="en-SG" sz="2400" dirty="0"/>
              <a:t>.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6104842" y="268395"/>
            <a:ext cx="5769782" cy="482885"/>
            <a:chOff x="6104842" y="268395"/>
            <a:chExt cx="5769782" cy="482885"/>
          </a:xfrm>
        </p:grpSpPr>
        <p:sp>
          <p:nvSpPr>
            <p:cNvPr id="90" name="Rectangle 89"/>
            <p:cNvSpPr/>
            <p:nvPr/>
          </p:nvSpPr>
          <p:spPr>
            <a:xfrm>
              <a:off x="6104842" y="518698"/>
              <a:ext cx="636436" cy="23258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6741278" y="518698"/>
              <a:ext cx="636436" cy="23258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7377714" y="518698"/>
              <a:ext cx="636436" cy="23258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8014150" y="518698"/>
              <a:ext cx="636436" cy="23258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8649726" y="518698"/>
              <a:ext cx="636436" cy="23258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9286162" y="518698"/>
              <a:ext cx="636436" cy="23258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9922598" y="518698"/>
              <a:ext cx="636436" cy="23258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10559034" y="518698"/>
              <a:ext cx="636436" cy="23258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6104842" y="275826"/>
              <a:ext cx="62357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200" dirty="0"/>
                <a:t>s[0..7]</a:t>
              </a: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6701718" y="268395"/>
              <a:ext cx="741110" cy="2844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200" dirty="0"/>
                <a:t>s[8..15]</a:t>
              </a: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7316437" y="268395"/>
              <a:ext cx="741110" cy="2844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200" dirty="0"/>
                <a:t>s[16..23]</a:t>
              </a: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7944824" y="268395"/>
              <a:ext cx="741110" cy="2844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200" dirty="0"/>
                <a:t>s[24..31]</a:t>
              </a: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8572695" y="268395"/>
              <a:ext cx="741110" cy="2844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200" dirty="0"/>
                <a:t>s[32..39]</a:t>
              </a: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9219258" y="268395"/>
              <a:ext cx="741110" cy="2844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200" dirty="0"/>
                <a:t>s[40..47]</a:t>
              </a: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9869096" y="268395"/>
              <a:ext cx="741110" cy="2844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200" dirty="0"/>
                <a:t>s[48..55]</a:t>
              </a: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10506697" y="268395"/>
              <a:ext cx="741110" cy="2844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200" dirty="0"/>
                <a:t>s[56..63]</a:t>
              </a:r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11185851" y="518698"/>
              <a:ext cx="636436" cy="23258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11133514" y="268395"/>
              <a:ext cx="741110" cy="2844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200" dirty="0"/>
                <a:t>s[64..71]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6444001" y="771772"/>
            <a:ext cx="5055766" cy="206594"/>
            <a:chOff x="6444001" y="771772"/>
            <a:chExt cx="5055766" cy="206594"/>
          </a:xfrm>
        </p:grpSpPr>
        <p:cxnSp>
          <p:nvCxnSpPr>
            <p:cNvPr id="120" name="Straight Connector 119"/>
            <p:cNvCxnSpPr>
              <a:cxnSpLocks/>
            </p:cNvCxnSpPr>
            <p:nvPr/>
          </p:nvCxnSpPr>
          <p:spPr>
            <a:xfrm>
              <a:off x="6444001" y="978366"/>
              <a:ext cx="5055766" cy="0"/>
            </a:xfrm>
            <a:prstGeom prst="line">
              <a:avLst/>
            </a:prstGeom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21" name="Straight Arrow Connector 120"/>
            <p:cNvCxnSpPr/>
            <p:nvPr/>
          </p:nvCxnSpPr>
          <p:spPr>
            <a:xfrm flipV="1">
              <a:off x="6444001" y="771772"/>
              <a:ext cx="0" cy="20659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Arrow Connector 121"/>
            <p:cNvCxnSpPr/>
            <p:nvPr/>
          </p:nvCxnSpPr>
          <p:spPr>
            <a:xfrm flipV="1">
              <a:off x="11499767" y="771772"/>
              <a:ext cx="0" cy="20659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7095768" y="95745"/>
            <a:ext cx="3804958" cy="286657"/>
            <a:chOff x="7095768" y="95745"/>
            <a:chExt cx="3804958" cy="286657"/>
          </a:xfrm>
        </p:grpSpPr>
        <p:cxnSp>
          <p:nvCxnSpPr>
            <p:cNvPr id="123" name="Straight Connector 122"/>
            <p:cNvCxnSpPr>
              <a:cxnSpLocks/>
            </p:cNvCxnSpPr>
            <p:nvPr/>
          </p:nvCxnSpPr>
          <p:spPr>
            <a:xfrm>
              <a:off x="7095768" y="95745"/>
              <a:ext cx="380495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Arrow Connector 123"/>
            <p:cNvCxnSpPr/>
            <p:nvPr/>
          </p:nvCxnSpPr>
          <p:spPr>
            <a:xfrm>
              <a:off x="7095768" y="95745"/>
              <a:ext cx="0" cy="28665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Arrow Connector 124"/>
            <p:cNvCxnSpPr>
              <a:cxnSpLocks/>
            </p:cNvCxnSpPr>
            <p:nvPr/>
          </p:nvCxnSpPr>
          <p:spPr>
            <a:xfrm>
              <a:off x="10900726" y="95745"/>
              <a:ext cx="0" cy="28665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7713446" y="771772"/>
            <a:ext cx="2555212" cy="122618"/>
            <a:chOff x="7713446" y="771772"/>
            <a:chExt cx="2555212" cy="122618"/>
          </a:xfrm>
        </p:grpSpPr>
        <p:cxnSp>
          <p:nvCxnSpPr>
            <p:cNvPr id="126" name="Straight Connector 125"/>
            <p:cNvCxnSpPr>
              <a:cxnSpLocks/>
            </p:cNvCxnSpPr>
            <p:nvPr/>
          </p:nvCxnSpPr>
          <p:spPr>
            <a:xfrm>
              <a:off x="7713446" y="894390"/>
              <a:ext cx="2555212" cy="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Arrow Connector 126"/>
            <p:cNvCxnSpPr/>
            <p:nvPr/>
          </p:nvCxnSpPr>
          <p:spPr>
            <a:xfrm flipV="1">
              <a:off x="7713446" y="771772"/>
              <a:ext cx="0" cy="122618"/>
            </a:xfrm>
            <a:prstGeom prst="straightConnector1">
              <a:avLst/>
            </a:prstGeom>
            <a:ln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Arrow Connector 127"/>
            <p:cNvCxnSpPr/>
            <p:nvPr/>
          </p:nvCxnSpPr>
          <p:spPr>
            <a:xfrm flipV="1">
              <a:off x="10268658" y="771772"/>
              <a:ext cx="0" cy="122618"/>
            </a:xfrm>
            <a:prstGeom prst="straightConnector1">
              <a:avLst/>
            </a:prstGeom>
            <a:ln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8333799" y="185751"/>
            <a:ext cx="1260514" cy="299271"/>
            <a:chOff x="8333799" y="185751"/>
            <a:chExt cx="1260514" cy="299271"/>
          </a:xfrm>
        </p:grpSpPr>
        <p:cxnSp>
          <p:nvCxnSpPr>
            <p:cNvPr id="129" name="Straight Connector 128"/>
            <p:cNvCxnSpPr>
              <a:cxnSpLocks/>
            </p:cNvCxnSpPr>
            <p:nvPr/>
          </p:nvCxnSpPr>
          <p:spPr>
            <a:xfrm flipV="1">
              <a:off x="8334515" y="185751"/>
              <a:ext cx="1248740" cy="856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Arrow Connector 129"/>
            <p:cNvCxnSpPr>
              <a:cxnSpLocks/>
            </p:cNvCxnSpPr>
            <p:nvPr/>
          </p:nvCxnSpPr>
          <p:spPr>
            <a:xfrm>
              <a:off x="8333799" y="200592"/>
              <a:ext cx="0" cy="284430"/>
            </a:xfrm>
            <a:prstGeom prst="straightConnector1">
              <a:avLst/>
            </a:prstGeom>
            <a:ln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Arrow Connector 130"/>
            <p:cNvCxnSpPr/>
            <p:nvPr/>
          </p:nvCxnSpPr>
          <p:spPr>
            <a:xfrm>
              <a:off x="9594313" y="200592"/>
              <a:ext cx="0" cy="284430"/>
            </a:xfrm>
            <a:prstGeom prst="straightConnector1">
              <a:avLst/>
            </a:prstGeom>
            <a:ln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0" name="Slide Number Placeholder 1">
            <a:extLst>
              <a:ext uri="{FF2B5EF4-FFF2-40B4-BE49-F238E27FC236}">
                <a16:creationId xmlns:a16="http://schemas.microsoft.com/office/drawing/2014/main" id="{4B14C54E-7253-4A75-8FA2-6CC80C1CC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/>
          <a:lstStyle/>
          <a:p>
            <a:fld id="{AEBE2BCA-7FFD-4666-9163-5C061F649162}" type="slidenum">
              <a:rPr lang="en-SG" sz="1600" smtClean="0"/>
              <a:t>8</a:t>
            </a:fld>
            <a:endParaRPr lang="en-SG" sz="1600" dirty="0"/>
          </a:p>
        </p:txBody>
      </p:sp>
    </p:spTree>
    <p:extLst>
      <p:ext uri="{BB962C8B-B14F-4D97-AF65-F5344CB8AC3E}">
        <p14:creationId xmlns:p14="http://schemas.microsoft.com/office/powerpoint/2010/main" val="585168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000"/>
                            </p:stCondLst>
                            <p:childTnLst>
                              <p:par>
                                <p:cTn id="1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500"/>
                            </p:stCondLst>
                            <p:childTnLst>
                              <p:par>
                                <p:cTn id="1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500"/>
                            </p:stCondLst>
                            <p:childTnLst>
                              <p:par>
                                <p:cTn id="1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500"/>
                            </p:stCondLst>
                            <p:childTnLst>
                              <p:par>
                                <p:cTn id="15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1500"/>
                            </p:stCondLst>
                            <p:childTnLst>
                              <p:par>
                                <p:cTn id="15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500"/>
                            </p:stCondLst>
                            <p:childTnLst>
                              <p:par>
                                <p:cTn id="16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500"/>
                            </p:stCondLst>
                            <p:childTnLst>
                              <p:par>
                                <p:cTn id="18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2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2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" grpId="0"/>
      <p:bldP spid="76" grpId="0"/>
      <p:bldP spid="193" grpId="0"/>
      <p:bldP spid="194" grpId="0"/>
      <p:bldP spid="195" grpId="0"/>
      <p:bldP spid="196" grpId="0"/>
      <p:bldP spid="197" grpId="0"/>
      <p:bldP spid="78" grpId="0"/>
      <p:bldP spid="198" grpId="0"/>
      <p:bldP spid="199" grpId="0"/>
      <p:bldP spid="205" grpId="0"/>
      <p:bldP spid="206" grpId="0"/>
      <p:bldP spid="207" grpId="0"/>
      <p:bldP spid="208" grpId="0"/>
      <p:bldP spid="209" grpId="0"/>
      <p:bldP spid="225" grpId="0"/>
      <p:bldP spid="226" grpId="0"/>
      <p:bldP spid="227" grpId="0"/>
      <p:bldP spid="228" grpId="0"/>
      <p:bldP spid="229" grpId="0"/>
      <p:bldP spid="67" grpId="0"/>
      <p:bldP spid="68" grpId="0"/>
      <p:bldP spid="71" grpId="0"/>
      <p:bldP spid="72" grpId="0"/>
      <p:bldP spid="73" grpId="0"/>
      <p:bldP spid="81" grpId="0"/>
      <p:bldP spid="82" grpId="0"/>
      <p:bldP spid="83" grpId="0"/>
      <p:bldP spid="85" grpId="0"/>
      <p:bldP spid="86" grpId="0"/>
      <p:bldP spid="87" grpId="0"/>
      <p:bldP spid="89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51949" y="2351528"/>
            <a:ext cx="685970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6600" dirty="0"/>
              <a:t>END OF FILE</a:t>
            </a:r>
          </a:p>
        </p:txBody>
      </p:sp>
    </p:spTree>
    <p:extLst>
      <p:ext uri="{BB962C8B-B14F-4D97-AF65-F5344CB8AC3E}">
        <p14:creationId xmlns:p14="http://schemas.microsoft.com/office/powerpoint/2010/main" val="134992821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TM02900769[[fn=Retrospect]]</Template>
  <TotalTime>4485</TotalTime>
  <Words>1826</Words>
  <Application>Microsoft Office PowerPoint</Application>
  <PresentationFormat>Widescreen</PresentationFormat>
  <Paragraphs>512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Calibri Light</vt:lpstr>
      <vt:lpstr>Wingdings</vt:lpstr>
      <vt:lpstr>Retrospect</vt:lpstr>
      <vt:lpstr>CS2100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CS2100</dc:title>
  <dc:creator>Tuck-Choy Aaron TAN</dc:creator>
  <cp:lastModifiedBy>Tan Tuck Choy</cp:lastModifiedBy>
  <cp:revision>460</cp:revision>
  <cp:lastPrinted>2021-04-08T02:17:50Z</cp:lastPrinted>
  <dcterms:created xsi:type="dcterms:W3CDTF">2015-03-28T05:22:46Z</dcterms:created>
  <dcterms:modified xsi:type="dcterms:W3CDTF">2025-04-17T00:10:07Z</dcterms:modified>
</cp:coreProperties>
</file>