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51" r:id="rId1"/>
  </p:sldMasterIdLst>
  <p:notesMasterIdLst>
    <p:notesMasterId r:id="rId11"/>
  </p:notesMasterIdLst>
  <p:sldIdLst>
    <p:sldId id="256" r:id="rId2"/>
    <p:sldId id="307" r:id="rId3"/>
    <p:sldId id="308" r:id="rId4"/>
    <p:sldId id="309" r:id="rId5"/>
    <p:sldId id="310" r:id="rId6"/>
    <p:sldId id="311" r:id="rId7"/>
    <p:sldId id="312" r:id="rId8"/>
    <p:sldId id="313" r:id="rId9"/>
    <p:sldId id="269" r:id="rId10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6600"/>
    <a:srgbClr val="CCFFFF"/>
    <a:srgbClr val="CCECFF"/>
    <a:srgbClr val="6666FF"/>
    <a:srgbClr val="0033CC"/>
    <a:srgbClr val="66CCFF"/>
    <a:srgbClr val="FBE6CE"/>
    <a:srgbClr val="95F3E8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00" autoAdjust="0"/>
    <p:restoredTop sz="94129" autoAdjust="0"/>
  </p:normalViewPr>
  <p:slideViewPr>
    <p:cSldViewPr snapToGrid="0">
      <p:cViewPr varScale="1">
        <p:scale>
          <a:sx n="92" d="100"/>
          <a:sy n="92" d="100"/>
        </p:scale>
        <p:origin x="1662" y="30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80713-3F88-4B82-ACF8-E4F4A6D1B898}" type="datetimeFigureOut">
              <a:rPr lang="en-SG" smtClean="0"/>
              <a:t>24/3/2026</a:t>
            </a:fld>
            <a:endParaRPr lang="en-S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2"/>
            <a:ext cx="5608320" cy="366045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3A57E-E920-4C34-91F5-3C46E07A964E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509449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1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8901430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2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647862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3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206811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4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4714804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5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9802856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6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0932291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7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7982563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3A57E-E920-4C34-91F5-3C46E07A964E}" type="slidenum">
              <a:rPr lang="en-SG" smtClean="0"/>
              <a:t>8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43903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4DC82-B281-43D9-9782-FA94450D82A6}" type="datetime1">
              <a:rPr lang="en-SG" smtClean="0"/>
              <a:t>24/3/2026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681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C06DE-5440-4B55-85A5-23A3F03C9D77}" type="datetime1">
              <a:rPr lang="en-SG" smtClean="0"/>
              <a:t>24/3/2026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8811407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CAF006-2334-47FC-9F14-6A6CA1A19D6E}" type="datetime1">
              <a:rPr lang="en-SG" smtClean="0"/>
              <a:t>24/3/2026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1759597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5DE8A-7616-47CF-8468-064F48A2FEC3}" type="datetime1">
              <a:rPr lang="en-SG" smtClean="0"/>
              <a:t>24/3/2026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74923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7A0F12-918A-4DE3-B929-258B7DF1AC83}" type="datetime1">
              <a:rPr lang="en-SG" smtClean="0"/>
              <a:t>24/3/2026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21403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B8A55-AAEB-4B09-8FFD-F64405585E2E}" type="datetime1">
              <a:rPr lang="en-SG" smtClean="0"/>
              <a:t>24/3/2026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12160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44563-0501-48F5-B84D-A277E1048241}" type="datetime1">
              <a:rPr lang="en-SG" smtClean="0"/>
              <a:t>24/3/2026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2805746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3E53E-5454-4188-B811-AE20EFE2A1BD}" type="datetime1">
              <a:rPr lang="en-SG" smtClean="0"/>
              <a:t>24/3/2026</a:t>
            </a:fld>
            <a:endParaRPr lang="en-S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207744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010CA-D5DF-46D0-A127-3F1B60ED4D16}" type="datetime1">
              <a:rPr lang="en-SG" smtClean="0"/>
              <a:t>24/3/2026</a:t>
            </a:fld>
            <a:endParaRPr lang="en-S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6350428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BF311B8C-9507-4FC0-B68E-608D733D4E76}" type="datetime1">
              <a:rPr lang="en-SG" smtClean="0"/>
              <a:t>24/3/2026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4679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D653C4-1483-49C3-B818-99CED61C6FB0}" type="datetime1">
              <a:rPr lang="en-SG" smtClean="0"/>
              <a:t>24/3/2026</a:t>
            </a:fld>
            <a:endParaRPr lang="en-S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36052208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FF1222CF-8AB8-4D71-B847-9594A2A4CEF4}" type="datetime1">
              <a:rPr lang="en-SG" smtClean="0"/>
              <a:t>24/3/2026</a:t>
            </a:fld>
            <a:endParaRPr lang="en-S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S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EBE2BCA-7FFD-4666-9163-5C061F649162}" type="slidenum">
              <a:rPr lang="en-SG" smtClean="0"/>
              <a:t>‹#›</a:t>
            </a:fld>
            <a:endParaRPr lang="en-SG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8806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2" r:id="rId1"/>
    <p:sldLayoutId id="2147483853" r:id="rId2"/>
    <p:sldLayoutId id="2147483854" r:id="rId3"/>
    <p:sldLayoutId id="2147483855" r:id="rId4"/>
    <p:sldLayoutId id="2147483856" r:id="rId5"/>
    <p:sldLayoutId id="2147483857" r:id="rId6"/>
    <p:sldLayoutId id="2147483858" r:id="rId7"/>
    <p:sldLayoutId id="2147483859" r:id="rId8"/>
    <p:sldLayoutId id="2147483860" r:id="rId9"/>
    <p:sldLayoutId id="2147483861" r:id="rId10"/>
    <p:sldLayoutId id="2147483862" r:id="rId11"/>
  </p:sldLayoutIdLst>
  <p:hf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1679448"/>
          </a:xfrm>
        </p:spPr>
        <p:txBody>
          <a:bodyPr/>
          <a:lstStyle/>
          <a:p>
            <a:r>
              <a:rPr lang="en-SG" dirty="0"/>
              <a:t>CS2100</a:t>
            </a:r>
            <a:br>
              <a:rPr lang="en-SG" dirty="0"/>
            </a:br>
            <a:endParaRPr lang="en-SG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8361" y="2144110"/>
            <a:ext cx="8884632" cy="2201602"/>
          </a:xfrm>
        </p:spPr>
        <p:txBody>
          <a:bodyPr>
            <a:normAutofit/>
          </a:bodyPr>
          <a:lstStyle/>
          <a:p>
            <a:r>
              <a:rPr lang="en-SG" sz="3200" dirty="0"/>
              <a:t>Tutorial #11</a:t>
            </a:r>
          </a:p>
          <a:p>
            <a:r>
              <a:rPr lang="en-SG" sz="4400" dirty="0"/>
              <a:t>Cache</a:t>
            </a:r>
          </a:p>
          <a:p>
            <a:r>
              <a:rPr lang="en-SG" dirty="0"/>
              <a:t>(Prepared by: Aaron Tan)</a:t>
            </a:r>
          </a:p>
        </p:txBody>
      </p:sp>
    </p:spTree>
    <p:extLst>
      <p:ext uri="{BB962C8B-B14F-4D97-AF65-F5344CB8AC3E}">
        <p14:creationId xmlns:p14="http://schemas.microsoft.com/office/powerpoint/2010/main" val="913513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538923" y="957372"/>
            <a:ext cx="152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Offset = 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38995" y="957372"/>
            <a:ext cx="188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Set index = ?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599401" y="957372"/>
            <a:ext cx="926141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3 bits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136895" y="957372"/>
            <a:ext cx="926141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2 bits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407408" y="2097954"/>
          <a:ext cx="7031736" cy="3728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4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37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24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612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0642">
                <a:tc>
                  <a:txBody>
                    <a:bodyPr/>
                    <a:lstStyle/>
                    <a:p>
                      <a:r>
                        <a:rPr lang="en-US" sz="1400" dirty="0"/>
                        <a:t>Set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Valid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Tag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Word0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Word1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Valid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Tag 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Word0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Word1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4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4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174694" y="5501274"/>
            <a:ext cx="2888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600" dirty="0">
                <a:solidFill>
                  <a:prstClr val="black"/>
                </a:solidFill>
              </a:rPr>
              <a:t>4</a:t>
            </a:r>
          </a:p>
        </p:txBody>
      </p:sp>
      <p:sp>
        <p:nvSpPr>
          <p:cNvPr id="12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2</a:t>
            </a:fld>
            <a:endParaRPr lang="en-SG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116115" y="306052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 err="1">
                <a:solidFill>
                  <a:srgbClr val="C00000"/>
                </a:solidFill>
              </a:rPr>
              <a:t>Q3</a:t>
            </a:r>
            <a:r>
              <a:rPr lang="en-SG" sz="24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6083" y="306052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4, 16, 32, 20, 80, 68, 76, 224, 36, 44, 16, 172, 20, 24, 36, 68.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78695" y="223577"/>
            <a:ext cx="246888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MIPS: 1 word = 4 bytes</a:t>
            </a:r>
          </a:p>
          <a:p>
            <a:r>
              <a:rPr lang="en-US" dirty="0"/>
              <a:t>1 block = 2 words</a:t>
            </a:r>
          </a:p>
          <a:p>
            <a:r>
              <a:rPr lang="en-US" dirty="0"/>
              <a:t>16 words total = 8 blocks in total</a:t>
            </a:r>
          </a:p>
          <a:p>
            <a:r>
              <a:rPr lang="en-US" dirty="0"/>
              <a:t>2-way set associative</a:t>
            </a:r>
          </a:p>
          <a:p>
            <a:r>
              <a:rPr lang="en-US" dirty="0" err="1"/>
              <a:t>LRU</a:t>
            </a:r>
            <a:r>
              <a:rPr lang="en-US" dirty="0"/>
              <a:t> replacement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2418590" y="1031625"/>
            <a:ext cx="1278911" cy="604058"/>
            <a:chOff x="2418590" y="1031625"/>
            <a:chExt cx="1278911" cy="604058"/>
          </a:xfrm>
        </p:grpSpPr>
        <p:sp>
          <p:nvSpPr>
            <p:cNvPr id="18" name="Right Brace 17"/>
            <p:cNvSpPr/>
            <p:nvPr/>
          </p:nvSpPr>
          <p:spPr>
            <a:xfrm rot="16200000">
              <a:off x="2716317" y="1444203"/>
              <a:ext cx="117782" cy="265177"/>
            </a:xfrm>
            <a:prstGeom prst="rightBrace">
              <a:avLst>
                <a:gd name="adj1" fmla="val 23226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Brace 18"/>
            <p:cNvSpPr/>
            <p:nvPr/>
          </p:nvSpPr>
          <p:spPr>
            <a:xfrm rot="16200000">
              <a:off x="3290100" y="1377912"/>
              <a:ext cx="117781" cy="397762"/>
            </a:xfrm>
            <a:prstGeom prst="rightBrace">
              <a:avLst>
                <a:gd name="adj1" fmla="val 23226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2418590" y="1031625"/>
              <a:ext cx="73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C00000"/>
                  </a:solidFill>
                </a:rPr>
                <a:t>Set index</a:t>
              </a:r>
            </a:p>
          </p:txBody>
        </p:sp>
        <p:sp>
          <p:nvSpPr>
            <p:cNvPr id="21" name="Rectangle 20"/>
            <p:cNvSpPr/>
            <p:nvPr/>
          </p:nvSpPr>
          <p:spPr>
            <a:xfrm>
              <a:off x="3069060" y="1193904"/>
              <a:ext cx="62844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rgbClr val="C00000"/>
                  </a:solidFill>
                </a:rPr>
                <a:t>Offset</a:t>
              </a: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1170433" y="1635683"/>
            <a:ext cx="27797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  4:	00…000	00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16:	00…000	10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32:	00…001	00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20:	00…000	10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80:	00…010	10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68:	00…010	00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76: 	00…010	01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224:	00…111	00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36:	00…001	00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44:	00…001	01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16:	00…000	10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172:	00…101	01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20:	00…000	10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24: 	00…000	11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36:	00…001	00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68:	00…010	00	100</a:t>
            </a:r>
          </a:p>
        </p:txBody>
      </p:sp>
    </p:spTree>
    <p:extLst>
      <p:ext uri="{BB962C8B-B14F-4D97-AF65-F5344CB8AC3E}">
        <p14:creationId xmlns:p14="http://schemas.microsoft.com/office/powerpoint/2010/main" val="581894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0" grpId="0" animBg="1"/>
      <p:bldP spid="15" grpId="0" animBg="1"/>
      <p:bldP spid="2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407408" y="2097954"/>
          <a:ext cx="7031736" cy="372887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3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2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12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424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556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760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377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0424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16128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430642">
                <a:tc>
                  <a:txBody>
                    <a:bodyPr/>
                    <a:lstStyle/>
                    <a:p>
                      <a:r>
                        <a:rPr lang="en-US" sz="1400" dirty="0"/>
                        <a:t>Set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Valid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Tag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Word0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Word1</a:t>
                      </a:r>
                    </a:p>
                  </a:txBody>
                  <a:tcPr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Valid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Tag 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Word0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Word1</a:t>
                      </a:r>
                    </a:p>
                  </a:txBody>
                  <a:tcPr>
                    <a:solidFill>
                      <a:schemeClr val="accent4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4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4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4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4559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13174694" y="5501274"/>
            <a:ext cx="28886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en-US" sz="1600" dirty="0">
                <a:solidFill>
                  <a:prstClr val="black"/>
                </a:solidFill>
              </a:rPr>
              <a:t>4</a:t>
            </a:r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812617" y="1829554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/>
          <p:cNvGrpSpPr/>
          <p:nvPr/>
        </p:nvGrpSpPr>
        <p:grpSpPr>
          <a:xfrm>
            <a:off x="5067969" y="2529873"/>
            <a:ext cx="2650420" cy="350975"/>
            <a:chOff x="5086257" y="2584493"/>
            <a:chExt cx="2650420" cy="350975"/>
          </a:xfrm>
        </p:grpSpPr>
        <p:grpSp>
          <p:nvGrpSpPr>
            <p:cNvPr id="13" name="Group 12"/>
            <p:cNvGrpSpPr/>
            <p:nvPr/>
          </p:nvGrpSpPr>
          <p:grpSpPr>
            <a:xfrm>
              <a:off x="5086257" y="2584493"/>
              <a:ext cx="1656773" cy="350975"/>
              <a:chOff x="5189219" y="2869902"/>
              <a:chExt cx="1656773" cy="350975"/>
            </a:xfrm>
          </p:grpSpPr>
          <p:sp>
            <p:nvSpPr>
              <p:cNvPr id="14" name="TextBox 13"/>
              <p:cNvSpPr txBox="1"/>
              <p:nvPr/>
            </p:nvSpPr>
            <p:spPr>
              <a:xfrm>
                <a:off x="6144026" y="2882323"/>
                <a:ext cx="7019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M[0]</a:t>
                </a:r>
                <a:endParaRPr lang="en-US" sz="1600" dirty="0"/>
              </a:p>
            </p:txBody>
          </p:sp>
          <p:cxnSp>
            <p:nvCxnSpPr>
              <p:cNvPr id="15" name="Straight Connector 14"/>
              <p:cNvCxnSpPr/>
              <p:nvPr/>
            </p:nvCxnSpPr>
            <p:spPr>
              <a:xfrm flipV="1">
                <a:off x="5189219" y="2935224"/>
                <a:ext cx="265176" cy="15822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6" name="TextBox 15"/>
              <p:cNvSpPr txBox="1"/>
              <p:nvPr/>
            </p:nvSpPr>
            <p:spPr>
              <a:xfrm>
                <a:off x="5291652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1</a:t>
                </a:r>
                <a:endParaRPr lang="en-US" sz="1600" dirty="0"/>
              </a:p>
            </p:txBody>
          </p:sp>
          <p:sp>
            <p:nvSpPr>
              <p:cNvPr id="17" name="TextBox 16"/>
              <p:cNvSpPr txBox="1"/>
              <p:nvPr/>
            </p:nvSpPr>
            <p:spPr>
              <a:xfrm>
                <a:off x="5567884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0</a:t>
                </a:r>
                <a:endParaRPr lang="en-US" sz="1600" dirty="0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7034711" y="2596914"/>
              <a:ext cx="7019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dirty="0"/>
                <a:t>M[4]</a:t>
              </a:r>
              <a:endParaRPr lang="en-US" sz="1600" dirty="0"/>
            </a:p>
          </p:txBody>
        </p:sp>
      </p:grpSp>
      <p:cxnSp>
        <p:nvCxnSpPr>
          <p:cNvPr id="20" name="Straight Arrow Connector 19"/>
          <p:cNvCxnSpPr/>
          <p:nvPr/>
        </p:nvCxnSpPr>
        <p:spPr>
          <a:xfrm flipV="1">
            <a:off x="809670" y="2115369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/>
          <p:cNvGrpSpPr/>
          <p:nvPr/>
        </p:nvGrpSpPr>
        <p:grpSpPr>
          <a:xfrm>
            <a:off x="5067969" y="4178352"/>
            <a:ext cx="2650420" cy="350975"/>
            <a:chOff x="5086257" y="2584493"/>
            <a:chExt cx="2650420" cy="350975"/>
          </a:xfrm>
        </p:grpSpPr>
        <p:grpSp>
          <p:nvGrpSpPr>
            <p:cNvPr id="22" name="Group 21"/>
            <p:cNvGrpSpPr/>
            <p:nvPr/>
          </p:nvGrpSpPr>
          <p:grpSpPr>
            <a:xfrm>
              <a:off x="5086257" y="2584493"/>
              <a:ext cx="1656773" cy="350975"/>
              <a:chOff x="5189219" y="2869902"/>
              <a:chExt cx="1656773" cy="350975"/>
            </a:xfrm>
          </p:grpSpPr>
          <p:sp>
            <p:nvSpPr>
              <p:cNvPr id="24" name="TextBox 23"/>
              <p:cNvSpPr txBox="1"/>
              <p:nvPr/>
            </p:nvSpPr>
            <p:spPr>
              <a:xfrm>
                <a:off x="6144026" y="2882323"/>
                <a:ext cx="7019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M[16]</a:t>
                </a:r>
                <a:endParaRPr lang="en-US" sz="1600" dirty="0"/>
              </a:p>
            </p:txBody>
          </p:sp>
          <p:cxnSp>
            <p:nvCxnSpPr>
              <p:cNvPr id="25" name="Straight Connector 24"/>
              <p:cNvCxnSpPr/>
              <p:nvPr/>
            </p:nvCxnSpPr>
            <p:spPr>
              <a:xfrm flipV="1">
                <a:off x="5189219" y="2935224"/>
                <a:ext cx="265176" cy="15822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5291652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1</a:t>
                </a:r>
                <a:endParaRPr lang="en-US" sz="1600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5567884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0</a:t>
                </a:r>
                <a:endParaRPr lang="en-US" sz="1600" dirty="0"/>
              </a:p>
            </p:txBody>
          </p:sp>
        </p:grpSp>
        <p:sp>
          <p:nvSpPr>
            <p:cNvPr id="23" name="TextBox 22"/>
            <p:cNvSpPr txBox="1"/>
            <p:nvPr/>
          </p:nvSpPr>
          <p:spPr>
            <a:xfrm>
              <a:off x="7034711" y="2596914"/>
              <a:ext cx="7019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dirty="0"/>
                <a:t>M[20]</a:t>
              </a:r>
              <a:endParaRPr lang="en-US" sz="1600" dirty="0"/>
            </a:p>
          </p:txBody>
        </p:sp>
      </p:grpSp>
      <p:cxnSp>
        <p:nvCxnSpPr>
          <p:cNvPr id="28" name="Straight Arrow Connector 27"/>
          <p:cNvCxnSpPr/>
          <p:nvPr/>
        </p:nvCxnSpPr>
        <p:spPr>
          <a:xfrm flipV="1">
            <a:off x="806215" y="2398160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roup 28"/>
          <p:cNvGrpSpPr/>
          <p:nvPr/>
        </p:nvGrpSpPr>
        <p:grpSpPr>
          <a:xfrm>
            <a:off x="8331289" y="2536083"/>
            <a:ext cx="2650420" cy="350975"/>
            <a:chOff x="5086257" y="2584493"/>
            <a:chExt cx="2650420" cy="350975"/>
          </a:xfrm>
        </p:grpSpPr>
        <p:grpSp>
          <p:nvGrpSpPr>
            <p:cNvPr id="30" name="Group 29"/>
            <p:cNvGrpSpPr/>
            <p:nvPr/>
          </p:nvGrpSpPr>
          <p:grpSpPr>
            <a:xfrm>
              <a:off x="5086257" y="2584493"/>
              <a:ext cx="1656773" cy="350975"/>
              <a:chOff x="5189219" y="2869902"/>
              <a:chExt cx="1656773" cy="350975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6144026" y="2882323"/>
                <a:ext cx="7019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M[32]</a:t>
                </a:r>
                <a:endParaRPr lang="en-US" sz="1600" dirty="0"/>
              </a:p>
            </p:txBody>
          </p:sp>
          <p:cxnSp>
            <p:nvCxnSpPr>
              <p:cNvPr id="33" name="Straight Connector 32"/>
              <p:cNvCxnSpPr/>
              <p:nvPr/>
            </p:nvCxnSpPr>
            <p:spPr>
              <a:xfrm flipV="1">
                <a:off x="5189219" y="2935224"/>
                <a:ext cx="265176" cy="15822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Box 33"/>
              <p:cNvSpPr txBox="1"/>
              <p:nvPr/>
            </p:nvSpPr>
            <p:spPr>
              <a:xfrm>
                <a:off x="5291652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1</a:t>
                </a:r>
                <a:endParaRPr lang="en-US" sz="1600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5567884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1</a:t>
                </a:r>
                <a:endParaRPr lang="en-US" sz="1600" dirty="0"/>
              </a:p>
            </p:txBody>
          </p:sp>
        </p:grpSp>
        <p:sp>
          <p:nvSpPr>
            <p:cNvPr id="31" name="TextBox 30"/>
            <p:cNvSpPr txBox="1"/>
            <p:nvPr/>
          </p:nvSpPr>
          <p:spPr>
            <a:xfrm>
              <a:off x="7034711" y="2596914"/>
              <a:ext cx="7019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dirty="0"/>
                <a:t>M[36]</a:t>
              </a:r>
              <a:endParaRPr lang="en-US" sz="1600" dirty="0"/>
            </a:p>
          </p:txBody>
        </p:sp>
      </p:grpSp>
      <p:cxnSp>
        <p:nvCxnSpPr>
          <p:cNvPr id="36" name="Straight Arrow Connector 35"/>
          <p:cNvCxnSpPr/>
          <p:nvPr/>
        </p:nvCxnSpPr>
        <p:spPr>
          <a:xfrm flipV="1">
            <a:off x="822446" y="2677927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296991" y="2508650"/>
            <a:ext cx="582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>
                <a:solidFill>
                  <a:srgbClr val="0033CC"/>
                </a:solidFill>
              </a:rPr>
              <a:t>Hit</a:t>
            </a:r>
            <a:endParaRPr lang="en-US" sz="1600" dirty="0">
              <a:solidFill>
                <a:srgbClr val="0033CC"/>
              </a:solidFill>
            </a:endParaRPr>
          </a:p>
        </p:txBody>
      </p:sp>
      <p:sp>
        <p:nvSpPr>
          <p:cNvPr id="38" name="Oval 37"/>
          <p:cNvSpPr/>
          <p:nvPr/>
        </p:nvSpPr>
        <p:spPr>
          <a:xfrm>
            <a:off x="7060124" y="4196983"/>
            <a:ext cx="701966" cy="326133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Arrow Connector 38"/>
          <p:cNvCxnSpPr/>
          <p:nvPr/>
        </p:nvCxnSpPr>
        <p:spPr>
          <a:xfrm flipV="1">
            <a:off x="797961" y="2951646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" name="Group 39"/>
          <p:cNvGrpSpPr/>
          <p:nvPr/>
        </p:nvGrpSpPr>
        <p:grpSpPr>
          <a:xfrm>
            <a:off x="8311869" y="4190773"/>
            <a:ext cx="2650420" cy="350975"/>
            <a:chOff x="5086257" y="2584493"/>
            <a:chExt cx="2650420" cy="350975"/>
          </a:xfrm>
        </p:grpSpPr>
        <p:grpSp>
          <p:nvGrpSpPr>
            <p:cNvPr id="41" name="Group 40"/>
            <p:cNvGrpSpPr/>
            <p:nvPr/>
          </p:nvGrpSpPr>
          <p:grpSpPr>
            <a:xfrm>
              <a:off x="5086257" y="2584493"/>
              <a:ext cx="1656773" cy="350975"/>
              <a:chOff x="5189219" y="2869902"/>
              <a:chExt cx="1656773" cy="350975"/>
            </a:xfrm>
          </p:grpSpPr>
          <p:sp>
            <p:nvSpPr>
              <p:cNvPr id="43" name="TextBox 42"/>
              <p:cNvSpPr txBox="1"/>
              <p:nvPr/>
            </p:nvSpPr>
            <p:spPr>
              <a:xfrm>
                <a:off x="6144026" y="2882323"/>
                <a:ext cx="7019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M[80]</a:t>
                </a:r>
                <a:endParaRPr lang="en-US" sz="1600" dirty="0"/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flipV="1">
                <a:off x="5189219" y="2935224"/>
                <a:ext cx="265176" cy="15822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5" name="TextBox 44"/>
              <p:cNvSpPr txBox="1"/>
              <p:nvPr/>
            </p:nvSpPr>
            <p:spPr>
              <a:xfrm>
                <a:off x="5291652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1</a:t>
                </a:r>
                <a:endParaRPr lang="en-US" sz="1600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5567884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2</a:t>
                </a:r>
                <a:endParaRPr lang="en-US" sz="1600" dirty="0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7034711" y="2596914"/>
              <a:ext cx="7019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dirty="0"/>
                <a:t>M[84]</a:t>
              </a:r>
              <a:endParaRPr lang="en-US" sz="1600" dirty="0"/>
            </a:p>
          </p:txBody>
        </p:sp>
      </p:grpSp>
      <p:cxnSp>
        <p:nvCxnSpPr>
          <p:cNvPr id="47" name="Straight Arrow Connector 46"/>
          <p:cNvCxnSpPr/>
          <p:nvPr/>
        </p:nvCxnSpPr>
        <p:spPr>
          <a:xfrm flipV="1">
            <a:off x="806215" y="3222341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5486123" y="2632456"/>
            <a:ext cx="2250812" cy="479553"/>
            <a:chOff x="5486123" y="2632456"/>
            <a:chExt cx="2250812" cy="479553"/>
          </a:xfrm>
        </p:grpSpPr>
        <p:grpSp>
          <p:nvGrpSpPr>
            <p:cNvPr id="48" name="Group 47"/>
            <p:cNvGrpSpPr/>
            <p:nvPr/>
          </p:nvGrpSpPr>
          <p:grpSpPr>
            <a:xfrm>
              <a:off x="5486123" y="2632456"/>
              <a:ext cx="2250812" cy="479553"/>
              <a:chOff x="5029627" y="2621754"/>
              <a:chExt cx="2250812" cy="479553"/>
            </a:xfrm>
          </p:grpSpPr>
          <p:grpSp>
            <p:nvGrpSpPr>
              <p:cNvPr id="49" name="Group 48"/>
              <p:cNvGrpSpPr/>
              <p:nvPr/>
            </p:nvGrpSpPr>
            <p:grpSpPr>
              <a:xfrm>
                <a:off x="5029627" y="2621754"/>
                <a:ext cx="1247333" cy="465732"/>
                <a:chOff x="5132589" y="2907163"/>
                <a:chExt cx="1247333" cy="465732"/>
              </a:xfrm>
            </p:grpSpPr>
            <p:sp>
              <p:nvSpPr>
                <p:cNvPr id="51" name="TextBox 50"/>
                <p:cNvSpPr txBox="1"/>
                <p:nvPr/>
              </p:nvSpPr>
              <p:spPr>
                <a:xfrm>
                  <a:off x="5677956" y="3034341"/>
                  <a:ext cx="701966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M[64]</a:t>
                  </a:r>
                  <a:endParaRPr lang="en-US" sz="1600" dirty="0"/>
                </a:p>
              </p:txBody>
            </p:sp>
            <p:cxnSp>
              <p:nvCxnSpPr>
                <p:cNvPr id="52" name="Straight Connector 51"/>
                <p:cNvCxnSpPr/>
                <p:nvPr/>
              </p:nvCxnSpPr>
              <p:spPr>
                <a:xfrm flipV="1">
                  <a:off x="5187642" y="2907163"/>
                  <a:ext cx="265176" cy="158229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4" name="TextBox 53"/>
                <p:cNvSpPr txBox="1"/>
                <p:nvPr/>
              </p:nvSpPr>
              <p:spPr>
                <a:xfrm>
                  <a:off x="5132589" y="3025560"/>
                  <a:ext cx="43265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2</a:t>
                  </a:r>
                  <a:endParaRPr lang="en-US" sz="1600" dirty="0"/>
                </a:p>
              </p:txBody>
            </p:sp>
          </p:grpSp>
          <p:sp>
            <p:nvSpPr>
              <p:cNvPr id="50" name="TextBox 49"/>
              <p:cNvSpPr txBox="1"/>
              <p:nvPr/>
            </p:nvSpPr>
            <p:spPr>
              <a:xfrm>
                <a:off x="6578473" y="2762753"/>
                <a:ext cx="7019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M[68]</a:t>
                </a:r>
                <a:endParaRPr lang="en-US" sz="1600" dirty="0"/>
              </a:p>
            </p:txBody>
          </p:sp>
        </p:grpSp>
        <p:cxnSp>
          <p:nvCxnSpPr>
            <p:cNvPr id="55" name="Straight Connector 54"/>
            <p:cNvCxnSpPr/>
            <p:nvPr/>
          </p:nvCxnSpPr>
          <p:spPr>
            <a:xfrm flipV="1">
              <a:off x="6143854" y="2660517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7155325" y="2646274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9" name="Straight Arrow Connector 58"/>
          <p:cNvCxnSpPr/>
          <p:nvPr/>
        </p:nvCxnSpPr>
        <p:spPr>
          <a:xfrm flipV="1">
            <a:off x="797961" y="3488962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0" name="Group 59"/>
          <p:cNvGrpSpPr/>
          <p:nvPr/>
        </p:nvGrpSpPr>
        <p:grpSpPr>
          <a:xfrm>
            <a:off x="5067969" y="3372856"/>
            <a:ext cx="2650420" cy="350975"/>
            <a:chOff x="5086257" y="2584493"/>
            <a:chExt cx="2650420" cy="350975"/>
          </a:xfrm>
        </p:grpSpPr>
        <p:grpSp>
          <p:nvGrpSpPr>
            <p:cNvPr id="61" name="Group 60"/>
            <p:cNvGrpSpPr/>
            <p:nvPr/>
          </p:nvGrpSpPr>
          <p:grpSpPr>
            <a:xfrm>
              <a:off x="5086257" y="2584493"/>
              <a:ext cx="1656773" cy="350975"/>
              <a:chOff x="5189219" y="2869902"/>
              <a:chExt cx="1656773" cy="350975"/>
            </a:xfrm>
          </p:grpSpPr>
          <p:sp>
            <p:nvSpPr>
              <p:cNvPr id="63" name="TextBox 62"/>
              <p:cNvSpPr txBox="1"/>
              <p:nvPr/>
            </p:nvSpPr>
            <p:spPr>
              <a:xfrm>
                <a:off x="6144026" y="2882323"/>
                <a:ext cx="7019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M[72]</a:t>
                </a:r>
                <a:endParaRPr lang="en-US" sz="1600" dirty="0"/>
              </a:p>
            </p:txBody>
          </p:sp>
          <p:cxnSp>
            <p:nvCxnSpPr>
              <p:cNvPr id="64" name="Straight Connector 63"/>
              <p:cNvCxnSpPr/>
              <p:nvPr/>
            </p:nvCxnSpPr>
            <p:spPr>
              <a:xfrm flipV="1">
                <a:off x="5189219" y="2935224"/>
                <a:ext cx="265176" cy="15822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5" name="TextBox 64"/>
              <p:cNvSpPr txBox="1"/>
              <p:nvPr/>
            </p:nvSpPr>
            <p:spPr>
              <a:xfrm>
                <a:off x="5291652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1</a:t>
                </a:r>
                <a:endParaRPr lang="en-US" sz="1600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5567884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2</a:t>
                </a:r>
                <a:endParaRPr lang="en-US" sz="1600" dirty="0"/>
              </a:p>
            </p:txBody>
          </p:sp>
        </p:grpSp>
        <p:sp>
          <p:nvSpPr>
            <p:cNvPr id="62" name="TextBox 61"/>
            <p:cNvSpPr txBox="1"/>
            <p:nvPr/>
          </p:nvSpPr>
          <p:spPr>
            <a:xfrm>
              <a:off x="7034711" y="2596914"/>
              <a:ext cx="7019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dirty="0"/>
                <a:t>M[76]</a:t>
              </a:r>
              <a:endParaRPr lang="en-US" sz="1600" dirty="0"/>
            </a:p>
          </p:txBody>
        </p:sp>
      </p:grpSp>
      <p:cxnSp>
        <p:nvCxnSpPr>
          <p:cNvPr id="67" name="Straight Arrow Connector 66"/>
          <p:cNvCxnSpPr/>
          <p:nvPr/>
        </p:nvCxnSpPr>
        <p:spPr>
          <a:xfrm flipV="1">
            <a:off x="812617" y="3788690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8" name="Group 67"/>
          <p:cNvGrpSpPr/>
          <p:nvPr/>
        </p:nvGrpSpPr>
        <p:grpSpPr>
          <a:xfrm>
            <a:off x="8776631" y="2628650"/>
            <a:ext cx="2342486" cy="479553"/>
            <a:chOff x="5486123" y="2632456"/>
            <a:chExt cx="2342486" cy="479553"/>
          </a:xfrm>
        </p:grpSpPr>
        <p:grpSp>
          <p:nvGrpSpPr>
            <p:cNvPr id="69" name="Group 68"/>
            <p:cNvGrpSpPr/>
            <p:nvPr/>
          </p:nvGrpSpPr>
          <p:grpSpPr>
            <a:xfrm>
              <a:off x="5486123" y="2632456"/>
              <a:ext cx="2342486" cy="479553"/>
              <a:chOff x="5029627" y="2621754"/>
              <a:chExt cx="2342486" cy="479553"/>
            </a:xfrm>
          </p:grpSpPr>
          <p:grpSp>
            <p:nvGrpSpPr>
              <p:cNvPr id="72" name="Group 71"/>
              <p:cNvGrpSpPr/>
              <p:nvPr/>
            </p:nvGrpSpPr>
            <p:grpSpPr>
              <a:xfrm>
                <a:off x="5029627" y="2621754"/>
                <a:ext cx="1377521" cy="465732"/>
                <a:chOff x="5132589" y="2907163"/>
                <a:chExt cx="1377521" cy="465732"/>
              </a:xfrm>
            </p:grpSpPr>
            <p:sp>
              <p:nvSpPr>
                <p:cNvPr id="74" name="TextBox 73"/>
                <p:cNvSpPr txBox="1"/>
                <p:nvPr/>
              </p:nvSpPr>
              <p:spPr>
                <a:xfrm>
                  <a:off x="5677956" y="3034341"/>
                  <a:ext cx="832154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M[224]</a:t>
                  </a:r>
                  <a:endParaRPr lang="en-US" sz="1600" dirty="0"/>
                </a:p>
              </p:txBody>
            </p:sp>
            <p:cxnSp>
              <p:nvCxnSpPr>
                <p:cNvPr id="75" name="Straight Connector 74"/>
                <p:cNvCxnSpPr/>
                <p:nvPr/>
              </p:nvCxnSpPr>
              <p:spPr>
                <a:xfrm flipV="1">
                  <a:off x="5187642" y="2907163"/>
                  <a:ext cx="265176" cy="158229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6" name="TextBox 75"/>
                <p:cNvSpPr txBox="1"/>
                <p:nvPr/>
              </p:nvSpPr>
              <p:spPr>
                <a:xfrm>
                  <a:off x="5132589" y="3025560"/>
                  <a:ext cx="43265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7</a:t>
                  </a:r>
                  <a:endParaRPr lang="en-US" sz="1600" dirty="0"/>
                </a:p>
              </p:txBody>
            </p:sp>
          </p:grpSp>
          <p:sp>
            <p:nvSpPr>
              <p:cNvPr id="73" name="TextBox 72"/>
              <p:cNvSpPr txBox="1"/>
              <p:nvPr/>
            </p:nvSpPr>
            <p:spPr>
              <a:xfrm>
                <a:off x="6578472" y="2762753"/>
                <a:ext cx="79364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M[228]</a:t>
                </a:r>
                <a:endParaRPr lang="en-US" sz="1600" dirty="0"/>
              </a:p>
            </p:txBody>
          </p:sp>
        </p:grpSp>
        <p:cxnSp>
          <p:nvCxnSpPr>
            <p:cNvPr id="70" name="Straight Connector 69"/>
            <p:cNvCxnSpPr/>
            <p:nvPr/>
          </p:nvCxnSpPr>
          <p:spPr>
            <a:xfrm flipV="1">
              <a:off x="6143854" y="2660517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flipV="1">
              <a:off x="7155325" y="2646274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7" name="Straight Arrow Connector 76"/>
          <p:cNvCxnSpPr/>
          <p:nvPr/>
        </p:nvCxnSpPr>
        <p:spPr>
          <a:xfrm flipV="1">
            <a:off x="809162" y="4050648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5488289" y="2856952"/>
            <a:ext cx="2250812" cy="479553"/>
            <a:chOff x="5486123" y="2632456"/>
            <a:chExt cx="2250812" cy="479553"/>
          </a:xfrm>
        </p:grpSpPr>
        <p:grpSp>
          <p:nvGrpSpPr>
            <p:cNvPr id="79" name="Group 78"/>
            <p:cNvGrpSpPr/>
            <p:nvPr/>
          </p:nvGrpSpPr>
          <p:grpSpPr>
            <a:xfrm>
              <a:off x="5486123" y="2632456"/>
              <a:ext cx="2250812" cy="479553"/>
              <a:chOff x="5029627" y="2621754"/>
              <a:chExt cx="2250812" cy="479553"/>
            </a:xfrm>
          </p:grpSpPr>
          <p:grpSp>
            <p:nvGrpSpPr>
              <p:cNvPr id="82" name="Group 81"/>
              <p:cNvGrpSpPr/>
              <p:nvPr/>
            </p:nvGrpSpPr>
            <p:grpSpPr>
              <a:xfrm>
                <a:off x="5029627" y="2621754"/>
                <a:ext cx="1247333" cy="465732"/>
                <a:chOff x="5132589" y="2907163"/>
                <a:chExt cx="1247333" cy="465732"/>
              </a:xfrm>
            </p:grpSpPr>
            <p:sp>
              <p:nvSpPr>
                <p:cNvPr id="84" name="TextBox 83"/>
                <p:cNvSpPr txBox="1"/>
                <p:nvPr/>
              </p:nvSpPr>
              <p:spPr>
                <a:xfrm>
                  <a:off x="5677956" y="3034341"/>
                  <a:ext cx="701966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M[32]</a:t>
                  </a:r>
                  <a:endParaRPr lang="en-US" sz="1600" dirty="0"/>
                </a:p>
              </p:txBody>
            </p:sp>
            <p:cxnSp>
              <p:nvCxnSpPr>
                <p:cNvPr id="85" name="Straight Connector 84"/>
                <p:cNvCxnSpPr/>
                <p:nvPr/>
              </p:nvCxnSpPr>
              <p:spPr>
                <a:xfrm flipV="1">
                  <a:off x="5187642" y="2907163"/>
                  <a:ext cx="265176" cy="158229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TextBox 85"/>
                <p:cNvSpPr txBox="1"/>
                <p:nvPr/>
              </p:nvSpPr>
              <p:spPr>
                <a:xfrm>
                  <a:off x="5132589" y="3025560"/>
                  <a:ext cx="43265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1</a:t>
                  </a:r>
                  <a:endParaRPr lang="en-US" sz="1600" dirty="0"/>
                </a:p>
              </p:txBody>
            </p:sp>
          </p:grpSp>
          <p:sp>
            <p:nvSpPr>
              <p:cNvPr id="83" name="TextBox 82"/>
              <p:cNvSpPr txBox="1"/>
              <p:nvPr/>
            </p:nvSpPr>
            <p:spPr>
              <a:xfrm>
                <a:off x="6578473" y="2762753"/>
                <a:ext cx="7019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M[36]</a:t>
                </a:r>
                <a:endParaRPr lang="en-US" sz="1600" dirty="0"/>
              </a:p>
            </p:txBody>
          </p:sp>
        </p:grpSp>
        <p:cxnSp>
          <p:nvCxnSpPr>
            <p:cNvPr id="80" name="Straight Connector 79"/>
            <p:cNvCxnSpPr/>
            <p:nvPr/>
          </p:nvCxnSpPr>
          <p:spPr>
            <a:xfrm flipV="1">
              <a:off x="6143854" y="2660517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flipV="1">
              <a:off x="7155325" y="2646274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7" name="Straight Arrow Connector 86"/>
          <p:cNvCxnSpPr/>
          <p:nvPr/>
        </p:nvCxnSpPr>
        <p:spPr>
          <a:xfrm flipV="1">
            <a:off x="806215" y="4297801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8" name="Group 87"/>
          <p:cNvGrpSpPr/>
          <p:nvPr/>
        </p:nvGrpSpPr>
        <p:grpSpPr>
          <a:xfrm>
            <a:off x="8328566" y="3369917"/>
            <a:ext cx="2650420" cy="350975"/>
            <a:chOff x="5086257" y="2584493"/>
            <a:chExt cx="2650420" cy="350975"/>
          </a:xfrm>
        </p:grpSpPr>
        <p:grpSp>
          <p:nvGrpSpPr>
            <p:cNvPr id="89" name="Group 88"/>
            <p:cNvGrpSpPr/>
            <p:nvPr/>
          </p:nvGrpSpPr>
          <p:grpSpPr>
            <a:xfrm>
              <a:off x="5086257" y="2584493"/>
              <a:ext cx="1656773" cy="350975"/>
              <a:chOff x="5189219" y="2869902"/>
              <a:chExt cx="1656773" cy="350975"/>
            </a:xfrm>
          </p:grpSpPr>
          <p:sp>
            <p:nvSpPr>
              <p:cNvPr id="91" name="TextBox 90"/>
              <p:cNvSpPr txBox="1"/>
              <p:nvPr/>
            </p:nvSpPr>
            <p:spPr>
              <a:xfrm>
                <a:off x="6144026" y="2882323"/>
                <a:ext cx="7019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M[40]</a:t>
                </a:r>
                <a:endParaRPr lang="en-US" sz="1600" dirty="0"/>
              </a:p>
            </p:txBody>
          </p:sp>
          <p:cxnSp>
            <p:nvCxnSpPr>
              <p:cNvPr id="92" name="Straight Connector 91"/>
              <p:cNvCxnSpPr/>
              <p:nvPr/>
            </p:nvCxnSpPr>
            <p:spPr>
              <a:xfrm flipV="1">
                <a:off x="5189219" y="2935224"/>
                <a:ext cx="265176" cy="15822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3" name="TextBox 92"/>
              <p:cNvSpPr txBox="1"/>
              <p:nvPr/>
            </p:nvSpPr>
            <p:spPr>
              <a:xfrm>
                <a:off x="5291652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1</a:t>
                </a:r>
                <a:endParaRPr lang="en-US" sz="1600" dirty="0"/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5567884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1</a:t>
                </a:r>
                <a:endParaRPr lang="en-US" sz="1600" dirty="0"/>
              </a:p>
            </p:txBody>
          </p:sp>
        </p:grpSp>
        <p:sp>
          <p:nvSpPr>
            <p:cNvPr id="90" name="TextBox 89"/>
            <p:cNvSpPr txBox="1"/>
            <p:nvPr/>
          </p:nvSpPr>
          <p:spPr>
            <a:xfrm>
              <a:off x="7034711" y="2596914"/>
              <a:ext cx="7019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dirty="0"/>
                <a:t>M[44]</a:t>
              </a:r>
              <a:endParaRPr lang="en-US" sz="1600" dirty="0"/>
            </a:p>
          </p:txBody>
        </p:sp>
      </p:grpSp>
      <p:cxnSp>
        <p:nvCxnSpPr>
          <p:cNvPr id="95" name="Straight Arrow Connector 94"/>
          <p:cNvCxnSpPr/>
          <p:nvPr/>
        </p:nvCxnSpPr>
        <p:spPr>
          <a:xfrm flipV="1">
            <a:off x="812617" y="4586742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6" name="TextBox 95"/>
          <p:cNvSpPr txBox="1"/>
          <p:nvPr/>
        </p:nvSpPr>
        <p:spPr>
          <a:xfrm>
            <a:off x="304797" y="4390482"/>
            <a:ext cx="582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>
                <a:solidFill>
                  <a:srgbClr val="0033CC"/>
                </a:solidFill>
              </a:rPr>
              <a:t>Hit</a:t>
            </a:r>
            <a:endParaRPr lang="en-US" sz="1600" dirty="0">
              <a:solidFill>
                <a:srgbClr val="0033CC"/>
              </a:solidFill>
            </a:endParaRPr>
          </a:p>
        </p:txBody>
      </p:sp>
      <p:sp>
        <p:nvSpPr>
          <p:cNvPr id="97" name="Oval 96"/>
          <p:cNvSpPr/>
          <p:nvPr/>
        </p:nvSpPr>
        <p:spPr>
          <a:xfrm>
            <a:off x="6063391" y="4209404"/>
            <a:ext cx="701966" cy="326133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8" name="Straight Arrow Connector 97"/>
          <p:cNvCxnSpPr/>
          <p:nvPr/>
        </p:nvCxnSpPr>
        <p:spPr>
          <a:xfrm flipV="1">
            <a:off x="792449" y="4875683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9" name="Group 98"/>
          <p:cNvGrpSpPr/>
          <p:nvPr/>
        </p:nvGrpSpPr>
        <p:grpSpPr>
          <a:xfrm>
            <a:off x="5486123" y="3448797"/>
            <a:ext cx="2345754" cy="548302"/>
            <a:chOff x="5486123" y="2632456"/>
            <a:chExt cx="2345754" cy="479553"/>
          </a:xfrm>
        </p:grpSpPr>
        <p:grpSp>
          <p:nvGrpSpPr>
            <p:cNvPr id="100" name="Group 99"/>
            <p:cNvGrpSpPr/>
            <p:nvPr/>
          </p:nvGrpSpPr>
          <p:grpSpPr>
            <a:xfrm>
              <a:off x="5486123" y="2632456"/>
              <a:ext cx="2345754" cy="479553"/>
              <a:chOff x="5029627" y="2621754"/>
              <a:chExt cx="2345754" cy="479553"/>
            </a:xfrm>
          </p:grpSpPr>
          <p:grpSp>
            <p:nvGrpSpPr>
              <p:cNvPr id="105" name="Group 104"/>
              <p:cNvGrpSpPr/>
              <p:nvPr/>
            </p:nvGrpSpPr>
            <p:grpSpPr>
              <a:xfrm>
                <a:off x="5029627" y="2621754"/>
                <a:ext cx="1341051" cy="465732"/>
                <a:chOff x="5132589" y="2907163"/>
                <a:chExt cx="1341051" cy="465732"/>
              </a:xfrm>
            </p:grpSpPr>
            <p:sp>
              <p:nvSpPr>
                <p:cNvPr id="107" name="TextBox 106"/>
                <p:cNvSpPr txBox="1"/>
                <p:nvPr/>
              </p:nvSpPr>
              <p:spPr>
                <a:xfrm>
                  <a:off x="5677955" y="3034341"/>
                  <a:ext cx="795685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M[168]</a:t>
                  </a:r>
                  <a:endParaRPr lang="en-US" sz="1600" dirty="0"/>
                </a:p>
              </p:txBody>
            </p:sp>
            <p:cxnSp>
              <p:nvCxnSpPr>
                <p:cNvPr id="108" name="Straight Connector 107"/>
                <p:cNvCxnSpPr/>
                <p:nvPr/>
              </p:nvCxnSpPr>
              <p:spPr>
                <a:xfrm flipV="1">
                  <a:off x="5187642" y="2907163"/>
                  <a:ext cx="265176" cy="158229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" name="TextBox 108"/>
                <p:cNvSpPr txBox="1"/>
                <p:nvPr/>
              </p:nvSpPr>
              <p:spPr>
                <a:xfrm>
                  <a:off x="5132589" y="3025560"/>
                  <a:ext cx="43265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5</a:t>
                  </a:r>
                  <a:endParaRPr lang="en-US" sz="1600" dirty="0"/>
                </a:p>
              </p:txBody>
            </p:sp>
          </p:grpSp>
          <p:sp>
            <p:nvSpPr>
              <p:cNvPr id="106" name="TextBox 105"/>
              <p:cNvSpPr txBox="1"/>
              <p:nvPr/>
            </p:nvSpPr>
            <p:spPr>
              <a:xfrm>
                <a:off x="6578472" y="2762753"/>
                <a:ext cx="796909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M[172]</a:t>
                </a:r>
                <a:endParaRPr lang="en-US" sz="1600" dirty="0"/>
              </a:p>
            </p:txBody>
          </p:sp>
        </p:grpSp>
        <p:cxnSp>
          <p:nvCxnSpPr>
            <p:cNvPr id="101" name="Straight Connector 100"/>
            <p:cNvCxnSpPr/>
            <p:nvPr/>
          </p:nvCxnSpPr>
          <p:spPr>
            <a:xfrm flipV="1">
              <a:off x="6143854" y="2660517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7155325" y="2646274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0" name="Straight Arrow Connector 109"/>
          <p:cNvCxnSpPr/>
          <p:nvPr/>
        </p:nvCxnSpPr>
        <p:spPr>
          <a:xfrm flipV="1">
            <a:off x="807943" y="5119812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TextBox 110"/>
          <p:cNvSpPr txBox="1"/>
          <p:nvPr/>
        </p:nvSpPr>
        <p:spPr>
          <a:xfrm>
            <a:off x="314167" y="4949243"/>
            <a:ext cx="582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>
                <a:solidFill>
                  <a:srgbClr val="0033CC"/>
                </a:solidFill>
              </a:rPr>
              <a:t>Hit</a:t>
            </a:r>
            <a:endParaRPr lang="en-US" sz="1600" dirty="0">
              <a:solidFill>
                <a:srgbClr val="0033CC"/>
              </a:solidFill>
            </a:endParaRPr>
          </a:p>
        </p:txBody>
      </p:sp>
      <p:sp>
        <p:nvSpPr>
          <p:cNvPr id="112" name="Oval 111"/>
          <p:cNvSpPr/>
          <p:nvPr/>
        </p:nvSpPr>
        <p:spPr>
          <a:xfrm>
            <a:off x="7084371" y="4229837"/>
            <a:ext cx="701966" cy="326133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Arrow Connector 112"/>
          <p:cNvCxnSpPr/>
          <p:nvPr/>
        </p:nvCxnSpPr>
        <p:spPr>
          <a:xfrm flipV="1">
            <a:off x="812617" y="5407373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23" name="Group 122"/>
          <p:cNvGrpSpPr/>
          <p:nvPr/>
        </p:nvGrpSpPr>
        <p:grpSpPr>
          <a:xfrm>
            <a:off x="5048549" y="5027749"/>
            <a:ext cx="2650420" cy="350975"/>
            <a:chOff x="5086257" y="2584493"/>
            <a:chExt cx="2650420" cy="350975"/>
          </a:xfrm>
        </p:grpSpPr>
        <p:grpSp>
          <p:nvGrpSpPr>
            <p:cNvPr id="124" name="Group 123"/>
            <p:cNvGrpSpPr/>
            <p:nvPr/>
          </p:nvGrpSpPr>
          <p:grpSpPr>
            <a:xfrm>
              <a:off x="5086257" y="2584493"/>
              <a:ext cx="1656773" cy="350975"/>
              <a:chOff x="5189219" y="2869902"/>
              <a:chExt cx="1656773" cy="350975"/>
            </a:xfrm>
          </p:grpSpPr>
          <p:sp>
            <p:nvSpPr>
              <p:cNvPr id="126" name="TextBox 125"/>
              <p:cNvSpPr txBox="1"/>
              <p:nvPr/>
            </p:nvSpPr>
            <p:spPr>
              <a:xfrm>
                <a:off x="6144026" y="2882323"/>
                <a:ext cx="701966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M[24]</a:t>
                </a:r>
                <a:endParaRPr lang="en-US" sz="1600" dirty="0"/>
              </a:p>
            </p:txBody>
          </p:sp>
          <p:cxnSp>
            <p:nvCxnSpPr>
              <p:cNvPr id="127" name="Straight Connector 126"/>
              <p:cNvCxnSpPr/>
              <p:nvPr/>
            </p:nvCxnSpPr>
            <p:spPr>
              <a:xfrm flipV="1">
                <a:off x="5189219" y="2935224"/>
                <a:ext cx="265176" cy="158229"/>
              </a:xfrm>
              <a:prstGeom prst="line">
                <a:avLst/>
              </a:prstGeom>
              <a:ln w="1905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8" name="TextBox 127"/>
              <p:cNvSpPr txBox="1"/>
              <p:nvPr/>
            </p:nvSpPr>
            <p:spPr>
              <a:xfrm>
                <a:off x="5291652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1</a:t>
                </a:r>
                <a:endParaRPr lang="en-US" sz="1600" dirty="0"/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5567884" y="2869902"/>
                <a:ext cx="432653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0</a:t>
                </a:r>
                <a:endParaRPr lang="en-US" sz="1600" dirty="0"/>
              </a:p>
            </p:txBody>
          </p:sp>
        </p:grpSp>
        <p:sp>
          <p:nvSpPr>
            <p:cNvPr id="125" name="TextBox 124"/>
            <p:cNvSpPr txBox="1"/>
            <p:nvPr/>
          </p:nvSpPr>
          <p:spPr>
            <a:xfrm>
              <a:off x="7034711" y="2596914"/>
              <a:ext cx="70196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600" dirty="0"/>
                <a:t>M[28]</a:t>
              </a:r>
              <a:endParaRPr lang="en-US" sz="1600" dirty="0"/>
            </a:p>
          </p:txBody>
        </p:sp>
      </p:grpSp>
      <p:cxnSp>
        <p:nvCxnSpPr>
          <p:cNvPr id="130" name="Straight Arrow Connector 129"/>
          <p:cNvCxnSpPr/>
          <p:nvPr/>
        </p:nvCxnSpPr>
        <p:spPr>
          <a:xfrm flipV="1">
            <a:off x="807943" y="5687917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1" name="TextBox 130"/>
          <p:cNvSpPr txBox="1"/>
          <p:nvPr/>
        </p:nvSpPr>
        <p:spPr>
          <a:xfrm>
            <a:off x="316250" y="5499814"/>
            <a:ext cx="5821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1600" dirty="0">
                <a:solidFill>
                  <a:srgbClr val="0033CC"/>
                </a:solidFill>
              </a:rPr>
              <a:t>Hit</a:t>
            </a:r>
            <a:endParaRPr lang="en-US" sz="1600" dirty="0">
              <a:solidFill>
                <a:srgbClr val="0033CC"/>
              </a:solidFill>
            </a:endParaRPr>
          </a:p>
        </p:txBody>
      </p:sp>
      <p:sp>
        <p:nvSpPr>
          <p:cNvPr id="132" name="Oval 131"/>
          <p:cNvSpPr/>
          <p:nvPr/>
        </p:nvSpPr>
        <p:spPr>
          <a:xfrm>
            <a:off x="7066831" y="3026262"/>
            <a:ext cx="701966" cy="326133"/>
          </a:xfrm>
          <a:prstGeom prst="ellipse">
            <a:avLst/>
          </a:prstGeom>
          <a:noFill/>
          <a:ln w="19050">
            <a:solidFill>
              <a:srgbClr val="00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3" name="Straight Arrow Connector 132"/>
          <p:cNvCxnSpPr/>
          <p:nvPr/>
        </p:nvCxnSpPr>
        <p:spPr>
          <a:xfrm flipV="1">
            <a:off x="806215" y="5940051"/>
            <a:ext cx="324186" cy="3024"/>
          </a:xfrm>
          <a:prstGeom prst="straightConnector1">
            <a:avLst/>
          </a:prstGeom>
          <a:ln w="19050">
            <a:solidFill>
              <a:srgbClr val="0033CC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4" name="Group 133"/>
          <p:cNvGrpSpPr/>
          <p:nvPr/>
        </p:nvGrpSpPr>
        <p:grpSpPr>
          <a:xfrm>
            <a:off x="8785291" y="2854013"/>
            <a:ext cx="2333826" cy="479553"/>
            <a:chOff x="5486123" y="2632456"/>
            <a:chExt cx="2333826" cy="479553"/>
          </a:xfrm>
        </p:grpSpPr>
        <p:grpSp>
          <p:nvGrpSpPr>
            <p:cNvPr id="135" name="Group 134"/>
            <p:cNvGrpSpPr/>
            <p:nvPr/>
          </p:nvGrpSpPr>
          <p:grpSpPr>
            <a:xfrm>
              <a:off x="5486123" y="2632456"/>
              <a:ext cx="2333826" cy="479553"/>
              <a:chOff x="5029627" y="2621754"/>
              <a:chExt cx="2333826" cy="479553"/>
            </a:xfrm>
          </p:grpSpPr>
          <p:grpSp>
            <p:nvGrpSpPr>
              <p:cNvPr id="138" name="Group 137"/>
              <p:cNvGrpSpPr/>
              <p:nvPr/>
            </p:nvGrpSpPr>
            <p:grpSpPr>
              <a:xfrm>
                <a:off x="5029627" y="2621754"/>
                <a:ext cx="1341848" cy="465732"/>
                <a:chOff x="5132589" y="2907163"/>
                <a:chExt cx="1341848" cy="465732"/>
              </a:xfrm>
            </p:grpSpPr>
            <p:sp>
              <p:nvSpPr>
                <p:cNvPr id="140" name="TextBox 139"/>
                <p:cNvSpPr txBox="1"/>
                <p:nvPr/>
              </p:nvSpPr>
              <p:spPr>
                <a:xfrm>
                  <a:off x="5677956" y="3034341"/>
                  <a:ext cx="796481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M[64]</a:t>
                  </a:r>
                  <a:endParaRPr lang="en-US" sz="1600" dirty="0"/>
                </a:p>
              </p:txBody>
            </p:sp>
            <p:cxnSp>
              <p:nvCxnSpPr>
                <p:cNvPr id="141" name="Straight Connector 140"/>
                <p:cNvCxnSpPr/>
                <p:nvPr/>
              </p:nvCxnSpPr>
              <p:spPr>
                <a:xfrm flipV="1">
                  <a:off x="5187642" y="2907163"/>
                  <a:ext cx="265176" cy="158229"/>
                </a:xfrm>
                <a:prstGeom prst="line">
                  <a:avLst/>
                </a:prstGeom>
                <a:ln w="1905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42" name="TextBox 141"/>
                <p:cNvSpPr txBox="1"/>
                <p:nvPr/>
              </p:nvSpPr>
              <p:spPr>
                <a:xfrm>
                  <a:off x="5132589" y="3025560"/>
                  <a:ext cx="432653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SG" sz="1600" dirty="0"/>
                    <a:t>2</a:t>
                  </a:r>
                  <a:endParaRPr lang="en-US" sz="1600" dirty="0"/>
                </a:p>
              </p:txBody>
            </p:sp>
          </p:grpSp>
          <p:sp>
            <p:nvSpPr>
              <p:cNvPr id="139" name="TextBox 138"/>
              <p:cNvSpPr txBox="1"/>
              <p:nvPr/>
            </p:nvSpPr>
            <p:spPr>
              <a:xfrm>
                <a:off x="6578472" y="2762753"/>
                <a:ext cx="784981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SG" sz="1600" dirty="0"/>
                  <a:t>M[68]</a:t>
                </a:r>
                <a:endParaRPr lang="en-US" sz="1600" dirty="0"/>
              </a:p>
            </p:txBody>
          </p:sp>
        </p:grpSp>
        <p:cxnSp>
          <p:nvCxnSpPr>
            <p:cNvPr id="136" name="Straight Connector 135"/>
            <p:cNvCxnSpPr/>
            <p:nvPr/>
          </p:nvCxnSpPr>
          <p:spPr>
            <a:xfrm flipV="1">
              <a:off x="6143854" y="2660517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 flipV="1">
              <a:off x="7155325" y="2646274"/>
              <a:ext cx="466287" cy="163366"/>
            </a:xfrm>
            <a:prstGeom prst="line">
              <a:avLst/>
            </a:pr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3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3</a:t>
            </a:fld>
            <a:endParaRPr lang="en-SG" sz="1600" dirty="0"/>
          </a:p>
        </p:txBody>
      </p:sp>
      <p:sp>
        <p:nvSpPr>
          <p:cNvPr id="144" name="TextBox 143"/>
          <p:cNvSpPr txBox="1"/>
          <p:nvPr/>
        </p:nvSpPr>
        <p:spPr>
          <a:xfrm>
            <a:off x="4538923" y="957372"/>
            <a:ext cx="1523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Offset = ?</a:t>
            </a:r>
          </a:p>
        </p:txBody>
      </p:sp>
      <p:sp>
        <p:nvSpPr>
          <p:cNvPr id="145" name="TextBox 144"/>
          <p:cNvSpPr txBox="1"/>
          <p:nvPr/>
        </p:nvSpPr>
        <p:spPr>
          <a:xfrm>
            <a:off x="6638995" y="957372"/>
            <a:ext cx="188522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Set index = ?</a:t>
            </a:r>
          </a:p>
        </p:txBody>
      </p:sp>
      <p:sp>
        <p:nvSpPr>
          <p:cNvPr id="146" name="TextBox 145"/>
          <p:cNvSpPr txBox="1"/>
          <p:nvPr/>
        </p:nvSpPr>
        <p:spPr>
          <a:xfrm>
            <a:off x="5599401" y="957372"/>
            <a:ext cx="926141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3 bits</a:t>
            </a:r>
          </a:p>
        </p:txBody>
      </p:sp>
      <p:sp>
        <p:nvSpPr>
          <p:cNvPr id="147" name="TextBox 146"/>
          <p:cNvSpPr txBox="1"/>
          <p:nvPr/>
        </p:nvSpPr>
        <p:spPr>
          <a:xfrm>
            <a:off x="8136895" y="957372"/>
            <a:ext cx="926141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SG" sz="2400" dirty="0"/>
              <a:t>2 bits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116115" y="306052"/>
            <a:ext cx="9009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2400" dirty="0" err="1">
                <a:solidFill>
                  <a:srgbClr val="C00000"/>
                </a:solidFill>
              </a:rPr>
              <a:t>Q3</a:t>
            </a:r>
            <a:r>
              <a:rPr lang="en-SG" sz="24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866083" y="306052"/>
            <a:ext cx="82622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/>
              <a:t>4, 16, 32, 20, 80, 68, 76, 224, 36, 44, 16, 172, 20, 24, 36, 68.</a:t>
            </a:r>
          </a:p>
        </p:txBody>
      </p:sp>
      <p:sp>
        <p:nvSpPr>
          <p:cNvPr id="150" name="TextBox 149"/>
          <p:cNvSpPr txBox="1"/>
          <p:nvPr/>
        </p:nvSpPr>
        <p:spPr>
          <a:xfrm>
            <a:off x="9378695" y="223577"/>
            <a:ext cx="2468880" cy="1754326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/>
              <a:t>MIPS: 1 word = 4 bytes</a:t>
            </a:r>
          </a:p>
          <a:p>
            <a:r>
              <a:rPr lang="en-US" dirty="0"/>
              <a:t>1 block = 2 words</a:t>
            </a:r>
          </a:p>
          <a:p>
            <a:r>
              <a:rPr lang="en-US" dirty="0"/>
              <a:t>16 words total = 8 blocks in total</a:t>
            </a:r>
          </a:p>
          <a:p>
            <a:r>
              <a:rPr lang="en-US" dirty="0"/>
              <a:t>2-way set associative</a:t>
            </a:r>
          </a:p>
          <a:p>
            <a:r>
              <a:rPr lang="en-US" dirty="0" err="1"/>
              <a:t>LRU</a:t>
            </a:r>
            <a:r>
              <a:rPr lang="en-US" dirty="0"/>
              <a:t> replacement</a:t>
            </a:r>
          </a:p>
        </p:txBody>
      </p:sp>
      <p:grpSp>
        <p:nvGrpSpPr>
          <p:cNvPr id="157" name="Group 156"/>
          <p:cNvGrpSpPr/>
          <p:nvPr/>
        </p:nvGrpSpPr>
        <p:grpSpPr>
          <a:xfrm>
            <a:off x="2418590" y="1031625"/>
            <a:ext cx="1278911" cy="604058"/>
            <a:chOff x="2418590" y="1031625"/>
            <a:chExt cx="1278911" cy="604058"/>
          </a:xfrm>
        </p:grpSpPr>
        <p:sp>
          <p:nvSpPr>
            <p:cNvPr id="158" name="Right Brace 157"/>
            <p:cNvSpPr/>
            <p:nvPr/>
          </p:nvSpPr>
          <p:spPr>
            <a:xfrm rot="16200000">
              <a:off x="2716317" y="1444203"/>
              <a:ext cx="117782" cy="265177"/>
            </a:xfrm>
            <a:prstGeom prst="rightBrace">
              <a:avLst>
                <a:gd name="adj1" fmla="val 23226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9" name="Right Brace 158"/>
            <p:cNvSpPr/>
            <p:nvPr/>
          </p:nvSpPr>
          <p:spPr>
            <a:xfrm rot="16200000">
              <a:off x="3290100" y="1377912"/>
              <a:ext cx="117781" cy="397762"/>
            </a:xfrm>
            <a:prstGeom prst="rightBrace">
              <a:avLst>
                <a:gd name="adj1" fmla="val 23226"/>
                <a:gd name="adj2" fmla="val 50000"/>
              </a:avLst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0" name="TextBox 159"/>
            <p:cNvSpPr txBox="1"/>
            <p:nvPr/>
          </p:nvSpPr>
          <p:spPr>
            <a:xfrm>
              <a:off x="2418590" y="1031625"/>
              <a:ext cx="73152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>
                  <a:solidFill>
                    <a:srgbClr val="C00000"/>
                  </a:solidFill>
                </a:rPr>
                <a:t>Set index</a:t>
              </a:r>
            </a:p>
          </p:txBody>
        </p:sp>
        <p:sp>
          <p:nvSpPr>
            <p:cNvPr id="161" name="Rectangle 160"/>
            <p:cNvSpPr/>
            <p:nvPr/>
          </p:nvSpPr>
          <p:spPr>
            <a:xfrm>
              <a:off x="3069060" y="1193904"/>
              <a:ext cx="628441" cy="30777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en-US" sz="1400" dirty="0">
                  <a:solidFill>
                    <a:srgbClr val="C00000"/>
                  </a:solidFill>
                </a:rPr>
                <a:t>Offset</a:t>
              </a:r>
            </a:p>
          </p:txBody>
        </p:sp>
      </p:grpSp>
      <p:sp>
        <p:nvSpPr>
          <p:cNvPr id="162" name="TextBox 161"/>
          <p:cNvSpPr txBox="1"/>
          <p:nvPr/>
        </p:nvSpPr>
        <p:spPr>
          <a:xfrm>
            <a:off x="1170433" y="1635683"/>
            <a:ext cx="277977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  4:	00…000	00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16:	00…000	10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32:	00…001	00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20:	00…000	10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80:	00…010	10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68:	00…010	00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76: 	00…010	01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224:	00…111	00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36:	00…001	00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44:	00…001	01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16:	00…000	10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172:	00…101	01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20:	00…000	10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24: 	00…000	11	000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/>
              <a:t> 36:	00…001	00	100</a:t>
            </a:r>
          </a:p>
          <a:p>
            <a:pPr>
              <a:tabLst>
                <a:tab pos="457200" algn="l"/>
                <a:tab pos="1427163" algn="l"/>
                <a:tab pos="1947863" algn="l"/>
              </a:tabLst>
            </a:pPr>
            <a:r>
              <a:rPr lang="en-US" dirty="0">
                <a:solidFill>
                  <a:srgbClr val="006600"/>
                </a:solidFill>
              </a:rPr>
              <a:t> 68:	00…010	00	100</a:t>
            </a:r>
          </a:p>
        </p:txBody>
      </p:sp>
    </p:spTree>
    <p:extLst>
      <p:ext uri="{BB962C8B-B14F-4D97-AF65-F5344CB8AC3E}">
        <p14:creationId xmlns:p14="http://schemas.microsoft.com/office/powerpoint/2010/main" val="111435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8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8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500"/>
                            </p:stCondLst>
                            <p:childTnLst>
                              <p:par>
                                <p:cTn id="14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500"/>
                            </p:stCondLst>
                            <p:childTnLst>
                              <p:par>
                                <p:cTn id="1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 animBg="1"/>
      <p:bldP spid="96" grpId="0"/>
      <p:bldP spid="97" grpId="0" animBg="1"/>
      <p:bldP spid="111" grpId="0"/>
      <p:bldP spid="112" grpId="0" animBg="1"/>
      <p:bldP spid="131" grpId="0"/>
      <p:bldP spid="13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2931" y="140126"/>
            <a:ext cx="7575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solidFill>
                  <a:srgbClr val="C00000"/>
                </a:solidFill>
              </a:rPr>
              <a:t>Q4</a:t>
            </a:r>
            <a:r>
              <a:rPr lang="en-SG" sz="2400" dirty="0">
                <a:solidFill>
                  <a:srgbClr val="C00000"/>
                </a:solidFill>
              </a:rPr>
              <a:t>.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485152" y="298326"/>
          <a:ext cx="3176495" cy="6035040"/>
        </p:xfrm>
        <a:graphic>
          <a:graphicData uri="http://schemas.openxmlformats.org/drawingml/2006/table">
            <a:tbl>
              <a:tblPr firstRow="1" bandRow="1"/>
              <a:tblGrid>
                <a:gridCol w="5304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60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7485">
                <a:tc>
                  <a:txBody>
                    <a:bodyPr/>
                    <a:lstStyle/>
                    <a:p>
                      <a:r>
                        <a:rPr lang="en-US" sz="1600" dirty="0"/>
                        <a:t>#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tabLst/>
                      </a:pPr>
                      <a:r>
                        <a:rPr lang="en-US" sz="1600" dirty="0"/>
                        <a:t>Code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574">
                <a:tc>
                  <a:txBody>
                    <a:bodyPr/>
                    <a:lstStyle/>
                    <a:p>
                      <a:r>
                        <a:rPr lang="en-US" sz="1600" dirty="0"/>
                        <a:t>i1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27063" algn="l"/>
                        </a:tabLst>
                      </a:pPr>
                      <a:r>
                        <a:rPr lang="en-US" sz="16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addi $s0, $zero, 0</a:t>
                      </a:r>
                      <a:endParaRPr lang="en-US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27063" algn="l"/>
                        </a:tabLs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$s1, $s5, -1</a:t>
                      </a:r>
                      <a:endParaRPr lang="en-US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$s3, $zero, 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27063" algn="l"/>
                        </a:tabLst>
                      </a:pPr>
                      <a:r>
                        <a:rPr lang="en-US" sz="16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loop: 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slt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$t0, $s0, $s1</a:t>
                      </a:r>
                      <a:endParaRPr lang="en-US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beq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$t0 $zero, </a:t>
                      </a:r>
                      <a:r>
                        <a:rPr lang="en-US" sz="16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27063" algn="l"/>
                        </a:tabLs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beq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$s3, $zero, </a:t>
                      </a:r>
                      <a:r>
                        <a:rPr lang="en-US" sz="16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exit</a:t>
                      </a:r>
                      <a:endParaRPr lang="en-US" sz="800" b="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27063" algn="l"/>
                        </a:tabLs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$t1, $s4, $s0</a:t>
                      </a:r>
                      <a:endParaRPr lang="en-US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lb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$t4, 0($t3)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$t3, $s4, $s1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lb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$t4, 0($t3)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27063" algn="l"/>
                        </a:tabLs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beq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$t2, $t4, </a:t>
                      </a:r>
                      <a:r>
                        <a:rPr lang="en-US" sz="16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else</a:t>
                      </a:r>
                      <a:endParaRPr lang="en-US" sz="800" b="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i12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$s3, $zero, 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i13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27063" algn="l"/>
                        </a:tabLst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j </a:t>
                      </a:r>
                      <a:r>
                        <a:rPr lang="en-US" sz="1600" b="0" kern="1200" dirty="0" err="1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endW</a:t>
                      </a:r>
                      <a:endParaRPr lang="en-US" sz="800" b="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i14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573088" algn="l"/>
                        </a:tabLst>
                      </a:pPr>
                      <a:r>
                        <a:rPr lang="en-US" sz="16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else: 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$s0, $s0, 1</a:t>
                      </a:r>
                      <a:endParaRPr lang="en-US" sz="800" b="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573088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</a:t>
                      </a:r>
                      <a:r>
                        <a:rPr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addi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$s1, $s1, -1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i16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>
                        <a:tabLst>
                          <a:tab pos="627063" algn="l"/>
                        </a:tabLst>
                      </a:pPr>
                      <a:r>
                        <a:rPr lang="en-US" sz="1600" b="0" kern="1200" dirty="0" err="1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endW</a:t>
                      </a:r>
                      <a:r>
                        <a:rPr lang="en-US" sz="16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:</a:t>
                      </a:r>
                      <a:r>
                        <a:rPr lang="en-US" sz="16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j </a:t>
                      </a:r>
                      <a:r>
                        <a:rPr lang="en-US" sz="16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loop</a:t>
                      </a:r>
                      <a:endParaRPr lang="en-US" sz="800" b="0" dirty="0">
                        <a:solidFill>
                          <a:srgbClr val="7030A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317125">
                <a:tc>
                  <a:txBody>
                    <a:bodyPr/>
                    <a:lstStyle/>
                    <a:p>
                      <a:r>
                        <a:rPr lang="en-US" sz="1600" dirty="0"/>
                        <a:t>i17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627063" algn="l"/>
                        </a:tabLst>
                        <a:defRPr/>
                      </a:pPr>
                      <a:r>
                        <a:rPr lang="en-US" sz="1600" b="0" kern="120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exit:</a:t>
                      </a:r>
                      <a:r>
                        <a:rPr lang="en-US" sz="1600" b="0" kern="1200" baseline="0" dirty="0">
                          <a:solidFill>
                            <a:srgbClr val="7030A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600" b="0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	[some instruction]</a:t>
                      </a:r>
                      <a:endParaRPr lang="en-US" sz="1600" b="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289177" y="690282"/>
            <a:ext cx="610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33CC"/>
                </a:solidFill>
              </a:rPr>
              <a:t>Tracing the first 10 iterations of the code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289177" y="2157697"/>
            <a:ext cx="5136775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i="1" dirty="0"/>
              <a:t>First iteration: </a:t>
            </a:r>
          </a:p>
          <a:p>
            <a:r>
              <a:rPr lang="en-US" sz="2800" dirty="0"/>
              <a:t>i1 – i11, (skip i12 – i13), i14 – i16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5289176" y="3451736"/>
            <a:ext cx="5136776" cy="9541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800" i="1" dirty="0"/>
              <a:t>Subsequent iterations: </a:t>
            </a:r>
          </a:p>
          <a:p>
            <a:r>
              <a:rPr lang="en-US" sz="2800" dirty="0"/>
              <a:t>i4 – i11, (skip i12 – i13), i14 – i16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89177" y="1121858"/>
            <a:ext cx="6104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33CC"/>
                </a:solidFill>
              </a:rPr>
              <a:t>Assuming the string is a palindrome</a:t>
            </a:r>
          </a:p>
        </p:txBody>
      </p:sp>
      <p:sp>
        <p:nvSpPr>
          <p:cNvPr id="10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4</a:t>
            </a:fld>
            <a:endParaRPr lang="en-SG" sz="1600" dirty="0"/>
          </a:p>
        </p:txBody>
      </p:sp>
      <p:grpSp>
        <p:nvGrpSpPr>
          <p:cNvPr id="5" name="Group 4"/>
          <p:cNvGrpSpPr/>
          <p:nvPr/>
        </p:nvGrpSpPr>
        <p:grpSpPr>
          <a:xfrm>
            <a:off x="1485152" y="4405843"/>
            <a:ext cx="3176495" cy="504485"/>
            <a:chOff x="1485152" y="4405843"/>
            <a:chExt cx="3176495" cy="504485"/>
          </a:xfrm>
        </p:grpSpPr>
        <p:cxnSp>
          <p:nvCxnSpPr>
            <p:cNvPr id="4" name="Straight Connector 3"/>
            <p:cNvCxnSpPr/>
            <p:nvPr/>
          </p:nvCxnSpPr>
          <p:spPr>
            <a:xfrm>
              <a:off x="1485152" y="4405843"/>
              <a:ext cx="3176495" cy="50448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V="1">
              <a:off x="1485152" y="4405843"/>
              <a:ext cx="3176495" cy="504485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9141951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9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uiExpand="1" build="p" animBg="1"/>
      <p:bldP spid="39" grpId="0" uiExpand="1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260" y="142551"/>
            <a:ext cx="788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solidFill>
                  <a:srgbClr val="C00000"/>
                </a:solidFill>
              </a:rPr>
              <a:t>Q4</a:t>
            </a:r>
            <a:r>
              <a:rPr lang="en-SG" sz="24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61943" y="342257"/>
            <a:ext cx="4396976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/>
              <a:t>First iteration: </a:t>
            </a:r>
            <a:r>
              <a:rPr lang="en-US" sz="2000" dirty="0"/>
              <a:t>i1 – i11, i14 – i16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561943" y="811543"/>
            <a:ext cx="4396975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/>
              <a:t>Subsequent iterations: </a:t>
            </a:r>
            <a:r>
              <a:rPr lang="en-US" sz="2000" dirty="0"/>
              <a:t>i4 – i11, i14 – i16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8260" y="555051"/>
            <a:ext cx="75482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C00000"/>
                </a:solidFill>
              </a:rPr>
              <a:t>Direct mapped cache: 2 blocks, each 16 bytes</a:t>
            </a:r>
          </a:p>
          <a:p>
            <a:pPr marL="457200" indent="-457200">
              <a:buAutoNum type="alphaLcParenBoth"/>
            </a:pPr>
            <a:r>
              <a:rPr lang="en-SG" sz="2400" dirty="0"/>
              <a:t>Show instruction cache content at end of 1</a:t>
            </a:r>
            <a:r>
              <a:rPr lang="en-SG" sz="2400" baseline="30000" dirty="0"/>
              <a:t>st</a:t>
            </a:r>
            <a:r>
              <a:rPr lang="en-SG" sz="2400" dirty="0"/>
              <a:t> iteration</a:t>
            </a:r>
          </a:p>
          <a:p>
            <a:pPr marL="457200" indent="-457200">
              <a:buAutoNum type="alphaLcParenBoth"/>
            </a:pPr>
            <a:r>
              <a:rPr lang="en-SG" sz="2400" dirty="0"/>
              <a:t>Calculate total cache hits after 10 iterations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24330" y="2266854"/>
          <a:ext cx="6505390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368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236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</a:t>
                      </a:r>
                      <a:r>
                        <a:rPr lang="en-US" baseline="0" dirty="0"/>
                        <a:t>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101102" y="2019548"/>
          <a:ext cx="1275982" cy="4572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49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5183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inst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H/M?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139955" y="2312895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758519" y="2324837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grpSp>
        <p:nvGrpSpPr>
          <p:cNvPr id="84" name="Group 83"/>
          <p:cNvGrpSpPr/>
          <p:nvPr/>
        </p:nvGrpSpPr>
        <p:grpSpPr>
          <a:xfrm>
            <a:off x="2061882" y="2270684"/>
            <a:ext cx="4087907" cy="338554"/>
            <a:chOff x="2061882" y="2270684"/>
            <a:chExt cx="4087907" cy="338554"/>
          </a:xfrm>
        </p:grpSpPr>
        <p:sp>
          <p:nvSpPr>
            <p:cNvPr id="15" name="TextBox 14"/>
            <p:cNvSpPr txBox="1"/>
            <p:nvPr/>
          </p:nvSpPr>
          <p:spPr>
            <a:xfrm>
              <a:off x="2061882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i0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307976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473389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i2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710518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i3</a:t>
              </a:r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2057400" y="2649055"/>
            <a:ext cx="4087907" cy="338554"/>
            <a:chOff x="2057400" y="2649055"/>
            <a:chExt cx="4087907" cy="338554"/>
          </a:xfrm>
        </p:grpSpPr>
        <p:sp>
          <p:nvSpPr>
            <p:cNvPr id="20" name="TextBox 19"/>
            <p:cNvSpPr txBox="1"/>
            <p:nvPr/>
          </p:nvSpPr>
          <p:spPr>
            <a:xfrm>
              <a:off x="2057400" y="264905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i4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303494" y="264905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i5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4468907" y="264905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i6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5706036" y="264905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i7</a:t>
              </a:r>
            </a:p>
          </p:txBody>
        </p:sp>
      </p:grpSp>
      <p:grpSp>
        <p:nvGrpSpPr>
          <p:cNvPr id="87" name="Group 86"/>
          <p:cNvGrpSpPr/>
          <p:nvPr/>
        </p:nvGrpSpPr>
        <p:grpSpPr>
          <a:xfrm>
            <a:off x="2456329" y="2270684"/>
            <a:ext cx="4087907" cy="338554"/>
            <a:chOff x="2456329" y="2270684"/>
            <a:chExt cx="4087907" cy="338554"/>
          </a:xfrm>
        </p:grpSpPr>
        <p:sp>
          <p:nvSpPr>
            <p:cNvPr id="24" name="TextBox 23"/>
            <p:cNvSpPr txBox="1"/>
            <p:nvPr/>
          </p:nvSpPr>
          <p:spPr>
            <a:xfrm>
              <a:off x="2456329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i8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02423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i9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4867836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i10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6104965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i11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2501153" y="2649055"/>
            <a:ext cx="4087907" cy="338554"/>
            <a:chOff x="2501153" y="2649055"/>
            <a:chExt cx="4087907" cy="338554"/>
          </a:xfrm>
        </p:grpSpPr>
        <p:sp>
          <p:nvSpPr>
            <p:cNvPr id="28" name="TextBox 27"/>
            <p:cNvSpPr txBox="1"/>
            <p:nvPr/>
          </p:nvSpPr>
          <p:spPr>
            <a:xfrm>
              <a:off x="2501153" y="264905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i12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3747247" y="264905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i13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4912660" y="264905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i14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149789" y="264905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i15</a:t>
              </a:r>
            </a:p>
          </p:txBody>
        </p:sp>
      </p:grpSp>
      <p:grpSp>
        <p:nvGrpSpPr>
          <p:cNvPr id="104" name="Group 103"/>
          <p:cNvGrpSpPr/>
          <p:nvPr/>
        </p:nvGrpSpPr>
        <p:grpSpPr>
          <a:xfrm>
            <a:off x="2837329" y="2270684"/>
            <a:ext cx="4087907" cy="338554"/>
            <a:chOff x="2837329" y="2270684"/>
            <a:chExt cx="4087907" cy="338554"/>
          </a:xfrm>
        </p:grpSpPr>
        <p:sp>
          <p:nvSpPr>
            <p:cNvPr id="32" name="TextBox 31"/>
            <p:cNvSpPr txBox="1"/>
            <p:nvPr/>
          </p:nvSpPr>
          <p:spPr>
            <a:xfrm>
              <a:off x="2837329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i16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083423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i17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5248836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i18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6485965" y="227068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i19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8139955" y="262960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749555" y="262960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8139955" y="291644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749555" y="291644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8139955" y="322421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749555" y="322421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8139955" y="354684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749555" y="354684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8139955" y="383193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749555" y="383193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8139955" y="414506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i7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749555" y="414506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8139955" y="446257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i8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749555" y="446257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139955" y="476101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749555" y="476101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8139955" y="5046102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749555" y="5046102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8139955" y="5359240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749555" y="5359240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8139955" y="566747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i14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749555" y="566747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8139955" y="5965926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749555" y="5965926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8148919" y="626949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i16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758519" y="626949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33132" y="1654381"/>
            <a:ext cx="1739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First iteration:</a:t>
            </a:r>
          </a:p>
        </p:txBody>
      </p:sp>
      <p:grpSp>
        <p:nvGrpSpPr>
          <p:cNvPr id="86" name="Group 85"/>
          <p:cNvGrpSpPr/>
          <p:nvPr/>
        </p:nvGrpSpPr>
        <p:grpSpPr>
          <a:xfrm>
            <a:off x="2184893" y="2365873"/>
            <a:ext cx="3841884" cy="153646"/>
            <a:chOff x="2184893" y="2365873"/>
            <a:chExt cx="3841884" cy="153646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2184893" y="2365874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3426505" y="2371346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4596400" y="2365873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5833529" y="2371345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2167470" y="2741509"/>
            <a:ext cx="3841884" cy="153646"/>
            <a:chOff x="2184893" y="2365873"/>
            <a:chExt cx="3841884" cy="153646"/>
          </a:xfrm>
        </p:grpSpPr>
        <p:cxnSp>
          <p:nvCxnSpPr>
            <p:cNvPr id="89" name="Straight Connector 88"/>
            <p:cNvCxnSpPr/>
            <p:nvPr/>
          </p:nvCxnSpPr>
          <p:spPr>
            <a:xfrm flipV="1">
              <a:off x="2184893" y="2365874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/>
            <p:nvPr/>
          </p:nvCxnSpPr>
          <p:spPr>
            <a:xfrm flipV="1">
              <a:off x="3426505" y="2371346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 flipV="1">
              <a:off x="4596400" y="2365873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V="1">
              <a:off x="5833529" y="2371345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9" name="Group 98"/>
          <p:cNvGrpSpPr/>
          <p:nvPr/>
        </p:nvGrpSpPr>
        <p:grpSpPr>
          <a:xfrm>
            <a:off x="2572868" y="2371346"/>
            <a:ext cx="3841884" cy="153646"/>
            <a:chOff x="2184893" y="2365873"/>
            <a:chExt cx="3841884" cy="153646"/>
          </a:xfrm>
        </p:grpSpPr>
        <p:cxnSp>
          <p:nvCxnSpPr>
            <p:cNvPr id="100" name="Straight Connector 99"/>
            <p:cNvCxnSpPr/>
            <p:nvPr/>
          </p:nvCxnSpPr>
          <p:spPr>
            <a:xfrm flipV="1">
              <a:off x="2184893" y="2365874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>
            <a:xfrm flipV="1">
              <a:off x="3426505" y="2371346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>
            <a:xfrm flipV="1">
              <a:off x="4596400" y="2365873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>
            <a:xfrm flipV="1">
              <a:off x="5833529" y="2371345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5" name="TextBox 104"/>
          <p:cNvSpPr txBox="1"/>
          <p:nvPr/>
        </p:nvSpPr>
        <p:spPr>
          <a:xfrm>
            <a:off x="9816356" y="3985819"/>
            <a:ext cx="14343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Subsequent iterations</a:t>
            </a:r>
          </a:p>
        </p:txBody>
      </p:sp>
      <p:sp>
        <p:nvSpPr>
          <p:cNvPr id="107" name="Rounded Rectangle 106"/>
          <p:cNvSpPr/>
          <p:nvPr/>
        </p:nvSpPr>
        <p:spPr>
          <a:xfrm>
            <a:off x="7915836" y="3224217"/>
            <a:ext cx="1658471" cy="3353059"/>
          </a:xfrm>
          <a:prstGeom prst="roundRect">
            <a:avLst/>
          </a:prstGeom>
          <a:noFill/>
          <a:ln w="28575"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TextBox 107"/>
          <p:cNvSpPr txBox="1"/>
          <p:nvPr/>
        </p:nvSpPr>
        <p:spPr>
          <a:xfrm>
            <a:off x="582707" y="3370266"/>
            <a:ext cx="59032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First iteration: </a:t>
            </a:r>
            <a:r>
              <a:rPr lang="en-US" sz="3200" dirty="0"/>
              <a:t>9 hits</a:t>
            </a:r>
          </a:p>
          <a:p>
            <a:r>
              <a:rPr lang="en-US" sz="3200" i="1" dirty="0"/>
              <a:t>Each of next 9 iterations: </a:t>
            </a:r>
            <a:r>
              <a:rPr lang="en-US" sz="3200" dirty="0"/>
              <a:t> 7 hits</a:t>
            </a:r>
          </a:p>
          <a:p>
            <a:r>
              <a:rPr lang="en-US" sz="3200" dirty="0"/>
              <a:t>Total hits = 9 + (7 × 9) = </a:t>
            </a:r>
            <a:r>
              <a:rPr lang="en-US" sz="3200" dirty="0">
                <a:solidFill>
                  <a:srgbClr val="C00000"/>
                </a:solidFill>
              </a:rPr>
              <a:t>72</a:t>
            </a:r>
          </a:p>
        </p:txBody>
      </p:sp>
      <p:sp>
        <p:nvSpPr>
          <p:cNvPr id="81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5</a:t>
            </a:fld>
            <a:endParaRPr lang="en-SG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810595" y="1654381"/>
            <a:ext cx="274859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</a:rPr>
              <a:t>Offset = 4 bits; Index = 1 bit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17674" y="1928300"/>
            <a:ext cx="46928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>
                <a:solidFill>
                  <a:srgbClr val="0000FF"/>
                </a:solidFill>
              </a:rPr>
              <a:t>Addr</a:t>
            </a:r>
            <a:r>
              <a:rPr lang="en-US" sz="1600" dirty="0">
                <a:solidFill>
                  <a:srgbClr val="0000FF"/>
                </a:solidFill>
              </a:rPr>
              <a:t>. of </a:t>
            </a:r>
            <a:r>
              <a:rPr lang="en-US" sz="1600" dirty="0" err="1">
                <a:solidFill>
                  <a:srgbClr val="0000FF"/>
                </a:solidFill>
              </a:rPr>
              <a:t>i1</a:t>
            </a:r>
            <a:r>
              <a:rPr lang="en-US" sz="1600" dirty="0">
                <a:solidFill>
                  <a:srgbClr val="0000FF"/>
                </a:solidFill>
              </a:rPr>
              <a:t>: </a:t>
            </a:r>
            <a:r>
              <a:rPr lang="en-US" sz="1600" dirty="0" err="1">
                <a:solidFill>
                  <a:srgbClr val="0000FF"/>
                </a:solidFill>
              </a:rPr>
              <a:t>0x4</a:t>
            </a:r>
            <a:r>
              <a:rPr lang="en-US" sz="1600" dirty="0">
                <a:solidFill>
                  <a:srgbClr val="0000FF"/>
                </a:solidFill>
              </a:rPr>
              <a:t> = 00…000 </a:t>
            </a:r>
            <a:r>
              <a:rPr lang="en-US" sz="1600" dirty="0">
                <a:solidFill>
                  <a:srgbClr val="C00000"/>
                </a:solidFill>
              </a:rPr>
              <a:t>0</a:t>
            </a:r>
            <a:r>
              <a:rPr lang="en-US" sz="1600" dirty="0">
                <a:solidFill>
                  <a:srgbClr val="0000FF"/>
                </a:solidFill>
              </a:rPr>
              <a:t> </a:t>
            </a:r>
            <a:r>
              <a:rPr lang="en-US" sz="1600" dirty="0">
                <a:solidFill>
                  <a:srgbClr val="006600"/>
                </a:solidFill>
              </a:rPr>
              <a:t>0100 </a:t>
            </a:r>
            <a:r>
              <a:rPr lang="en-US" sz="1600" dirty="0">
                <a:solidFill>
                  <a:srgbClr val="0000FF"/>
                </a:solidFill>
                <a:sym typeface="Wingdings" panose="05000000000000000000" pitchFamily="2" charset="2"/>
              </a:rPr>
              <a:t> index 0, word 1</a:t>
            </a:r>
            <a:endParaRPr lang="en-US" sz="16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5505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1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500"/>
                            </p:stCondLst>
                            <p:childTnLst>
                              <p:par>
                                <p:cTn id="15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6" fill="hold">
                      <p:stCondLst>
                        <p:cond delay="indefinite"/>
                      </p:stCondLst>
                      <p:childTnLst>
                        <p:par>
                          <p:cTn id="177" fill="hold">
                            <p:stCondLst>
                              <p:cond delay="0"/>
                            </p:stCondLst>
                            <p:childTnLst>
                              <p:par>
                                <p:cTn id="17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5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500"/>
                            </p:stCondLst>
                            <p:childTnLst>
                              <p:par>
                                <p:cTn id="18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" dur="500"/>
                                        <p:tgtEl>
                                          <p:spTgt spid="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>
                      <p:stCondLst>
                        <p:cond delay="indefinite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8" dur="500"/>
                                        <p:tgtEl>
                                          <p:spTgt spid="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3" dur="500"/>
                                        <p:tgtEl>
                                          <p:spTgt spid="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105" grpId="0"/>
      <p:bldP spid="107" grpId="0" animBg="1"/>
      <p:bldP spid="108" grpId="0" build="p"/>
      <p:bldP spid="7" grpId="0"/>
      <p:bldP spid="8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260" y="142551"/>
            <a:ext cx="788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solidFill>
                  <a:srgbClr val="C00000"/>
                </a:solidFill>
              </a:rPr>
              <a:t>Q4</a:t>
            </a:r>
            <a:r>
              <a:rPr lang="en-SG" sz="24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691721" y="342257"/>
            <a:ext cx="4267198" cy="4001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/>
              <a:t>First iteration: </a:t>
            </a:r>
            <a:r>
              <a:rPr lang="en-US" sz="2000" dirty="0"/>
              <a:t>i1 – i11, i14 – i16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91719" y="811543"/>
            <a:ext cx="4267199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i="1" dirty="0"/>
              <a:t>Subsequent iteration: </a:t>
            </a:r>
            <a:r>
              <a:rPr lang="en-US" sz="2000" dirty="0"/>
              <a:t>i4 – i11, i14 – i16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8260" y="555051"/>
            <a:ext cx="754828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C00000"/>
                </a:solidFill>
              </a:rPr>
              <a:t>Direct mapped cache: 4 blocks, each 8 bytes</a:t>
            </a:r>
          </a:p>
          <a:p>
            <a:pPr marL="457200" indent="-457200">
              <a:buFont typeface="Wingdings" panose="05000000000000000000" pitchFamily="2" charset="2"/>
              <a:buAutoNum type="alphaLcParenBoth" startAt="3"/>
            </a:pPr>
            <a:r>
              <a:rPr lang="en-SG" sz="2400" dirty="0"/>
              <a:t>Show instruction cache content at end of 1</a:t>
            </a:r>
            <a:r>
              <a:rPr lang="en-SG" sz="2400" baseline="30000" dirty="0"/>
              <a:t>st</a:t>
            </a:r>
            <a:r>
              <a:rPr lang="en-SG" sz="2400" dirty="0"/>
              <a:t> iteration</a:t>
            </a:r>
          </a:p>
          <a:p>
            <a:pPr marL="457200" indent="-457200">
              <a:buAutoNum type="alphaLcParenBoth" startAt="3"/>
            </a:pPr>
            <a:r>
              <a:rPr lang="en-SG" sz="2400" dirty="0"/>
              <a:t>Calculate total cache hits after 10 iterations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24330" y="2266854"/>
          <a:ext cx="405802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6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236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368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</a:t>
                      </a:r>
                      <a:r>
                        <a:rPr lang="en-US" baseline="0" dirty="0"/>
                        <a:t>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 2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 3</a:t>
                      </a:r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7357030" y="2019548"/>
          <a:ext cx="1275982" cy="4572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49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5183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inst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H/M?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395883" y="2312895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014447" y="2324837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1972234" y="2282118"/>
            <a:ext cx="1685365" cy="338554"/>
            <a:chOff x="1972234" y="2282118"/>
            <a:chExt cx="1685365" cy="338554"/>
          </a:xfrm>
        </p:grpSpPr>
        <p:sp>
          <p:nvSpPr>
            <p:cNvPr id="15" name="TextBox 14"/>
            <p:cNvSpPr txBox="1"/>
            <p:nvPr/>
          </p:nvSpPr>
          <p:spPr>
            <a:xfrm>
              <a:off x="1972234" y="2282118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i0</a:t>
              </a: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3218328" y="2282118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967888" y="2650786"/>
            <a:ext cx="1676400" cy="338554"/>
            <a:chOff x="1967888" y="2650786"/>
            <a:chExt cx="1676400" cy="338554"/>
          </a:xfrm>
        </p:grpSpPr>
        <p:sp>
          <p:nvSpPr>
            <p:cNvPr id="17" name="TextBox 16"/>
            <p:cNvSpPr txBox="1"/>
            <p:nvPr/>
          </p:nvSpPr>
          <p:spPr>
            <a:xfrm>
              <a:off x="1967888" y="2650786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i2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205017" y="2650786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i3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972234" y="3013894"/>
            <a:ext cx="1685365" cy="338554"/>
            <a:chOff x="1972234" y="3013894"/>
            <a:chExt cx="1685365" cy="338554"/>
          </a:xfrm>
        </p:grpSpPr>
        <p:sp>
          <p:nvSpPr>
            <p:cNvPr id="20" name="TextBox 19"/>
            <p:cNvSpPr txBox="1"/>
            <p:nvPr/>
          </p:nvSpPr>
          <p:spPr>
            <a:xfrm>
              <a:off x="1972234" y="301389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i4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218328" y="3013894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i5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1981199" y="3374495"/>
            <a:ext cx="1676400" cy="338554"/>
            <a:chOff x="1981199" y="3374495"/>
            <a:chExt cx="1676400" cy="338554"/>
          </a:xfrm>
        </p:grpSpPr>
        <p:sp>
          <p:nvSpPr>
            <p:cNvPr id="22" name="TextBox 21"/>
            <p:cNvSpPr txBox="1"/>
            <p:nvPr/>
          </p:nvSpPr>
          <p:spPr>
            <a:xfrm>
              <a:off x="1981199" y="337449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i6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3218328" y="337449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i7</a:t>
              </a:r>
            </a:p>
          </p:txBody>
        </p:sp>
      </p:grpSp>
      <p:grpSp>
        <p:nvGrpSpPr>
          <p:cNvPr id="38" name="Group 37"/>
          <p:cNvGrpSpPr/>
          <p:nvPr/>
        </p:nvGrpSpPr>
        <p:grpSpPr>
          <a:xfrm>
            <a:off x="2232718" y="2273883"/>
            <a:ext cx="1685365" cy="338554"/>
            <a:chOff x="2232718" y="2273883"/>
            <a:chExt cx="1685365" cy="338554"/>
          </a:xfrm>
        </p:grpSpPr>
        <p:sp>
          <p:nvSpPr>
            <p:cNvPr id="24" name="TextBox 23"/>
            <p:cNvSpPr txBox="1"/>
            <p:nvPr/>
          </p:nvSpPr>
          <p:spPr>
            <a:xfrm>
              <a:off x="2232718" y="2273883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i8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478812" y="2273883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i9</a:t>
              </a:r>
            </a:p>
          </p:txBody>
        </p:sp>
      </p:grpSp>
      <p:grpSp>
        <p:nvGrpSpPr>
          <p:cNvPr id="39" name="Group 38"/>
          <p:cNvGrpSpPr/>
          <p:nvPr/>
        </p:nvGrpSpPr>
        <p:grpSpPr>
          <a:xfrm>
            <a:off x="2284148" y="2650786"/>
            <a:ext cx="1676400" cy="338554"/>
            <a:chOff x="2284148" y="2650786"/>
            <a:chExt cx="1676400" cy="338554"/>
          </a:xfrm>
        </p:grpSpPr>
        <p:sp>
          <p:nvSpPr>
            <p:cNvPr id="26" name="TextBox 25"/>
            <p:cNvSpPr txBox="1"/>
            <p:nvPr/>
          </p:nvSpPr>
          <p:spPr>
            <a:xfrm>
              <a:off x="2284148" y="2650786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i10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3521277" y="2650786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i11</a:t>
              </a:r>
            </a:p>
          </p:txBody>
        </p:sp>
      </p:grpSp>
      <p:grpSp>
        <p:nvGrpSpPr>
          <p:cNvPr id="138" name="Group 137"/>
          <p:cNvGrpSpPr/>
          <p:nvPr/>
        </p:nvGrpSpPr>
        <p:grpSpPr>
          <a:xfrm>
            <a:off x="2898229" y="2081890"/>
            <a:ext cx="1685365" cy="338554"/>
            <a:chOff x="12192000" y="4505209"/>
            <a:chExt cx="1685365" cy="338554"/>
          </a:xfrm>
        </p:grpSpPr>
        <p:sp>
          <p:nvSpPr>
            <p:cNvPr id="28" name="TextBox 27"/>
            <p:cNvSpPr txBox="1"/>
            <p:nvPr/>
          </p:nvSpPr>
          <p:spPr>
            <a:xfrm>
              <a:off x="12192000" y="4505209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i16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3438094" y="4505209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i17</a:t>
              </a:r>
            </a:p>
          </p:txBody>
        </p:sp>
      </p:grpSp>
      <p:grpSp>
        <p:nvGrpSpPr>
          <p:cNvPr id="40" name="Group 39"/>
          <p:cNvGrpSpPr/>
          <p:nvPr/>
        </p:nvGrpSpPr>
        <p:grpSpPr>
          <a:xfrm>
            <a:off x="2285999" y="3374495"/>
            <a:ext cx="1676400" cy="338554"/>
            <a:chOff x="2285999" y="3374495"/>
            <a:chExt cx="1676400" cy="338554"/>
          </a:xfrm>
        </p:grpSpPr>
        <p:sp>
          <p:nvSpPr>
            <p:cNvPr id="30" name="TextBox 29"/>
            <p:cNvSpPr txBox="1"/>
            <p:nvPr/>
          </p:nvSpPr>
          <p:spPr>
            <a:xfrm>
              <a:off x="2285999" y="337449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i14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523128" y="337449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i15</a:t>
              </a:r>
            </a:p>
          </p:txBody>
        </p:sp>
      </p:grpSp>
      <p:grpSp>
        <p:nvGrpSpPr>
          <p:cNvPr id="41" name="Group 40"/>
          <p:cNvGrpSpPr/>
          <p:nvPr/>
        </p:nvGrpSpPr>
        <p:grpSpPr>
          <a:xfrm>
            <a:off x="2528047" y="2271522"/>
            <a:ext cx="1685365" cy="338554"/>
            <a:chOff x="2528047" y="2271522"/>
            <a:chExt cx="1685365" cy="338554"/>
          </a:xfrm>
        </p:grpSpPr>
        <p:sp>
          <p:nvSpPr>
            <p:cNvPr id="32" name="TextBox 31"/>
            <p:cNvSpPr txBox="1"/>
            <p:nvPr/>
          </p:nvSpPr>
          <p:spPr>
            <a:xfrm>
              <a:off x="2528047" y="2271522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i16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774141" y="2271522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i17</a:t>
              </a: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2876214" y="3375726"/>
            <a:ext cx="1676400" cy="338554"/>
            <a:chOff x="2876214" y="3375726"/>
            <a:chExt cx="1676400" cy="338554"/>
          </a:xfrm>
        </p:grpSpPr>
        <p:sp>
          <p:nvSpPr>
            <p:cNvPr id="34" name="TextBox 33"/>
            <p:cNvSpPr txBox="1"/>
            <p:nvPr/>
          </p:nvSpPr>
          <p:spPr>
            <a:xfrm>
              <a:off x="2876214" y="3375726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i14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113343" y="3375726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i15</a:t>
              </a:r>
            </a:p>
          </p:txBody>
        </p:sp>
      </p:grpSp>
      <p:sp>
        <p:nvSpPr>
          <p:cNvPr id="46" name="TextBox 45"/>
          <p:cNvSpPr txBox="1"/>
          <p:nvPr/>
        </p:nvSpPr>
        <p:spPr>
          <a:xfrm>
            <a:off x="7395883" y="262960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i2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005483" y="262960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7395883" y="291644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8005483" y="291644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95883" y="322421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i4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005483" y="322421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7395883" y="354684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i5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8005483" y="354684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7395883" y="383193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005483" y="383193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395883" y="414506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i7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8005483" y="414506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7395883" y="446257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i8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8005483" y="446257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7395883" y="476101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i9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8005483" y="476101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7395883" y="5046102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8005483" y="5046102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7395883" y="5359240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i11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8005483" y="5359240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7395883" y="566747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i14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8005483" y="566747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7395883" y="5965926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i15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8005483" y="5965926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404847" y="626949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i16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014447" y="626949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89060" y="1654381"/>
            <a:ext cx="1739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First iteration:</a:t>
            </a:r>
          </a:p>
        </p:txBody>
      </p:sp>
      <p:grpSp>
        <p:nvGrpSpPr>
          <p:cNvPr id="37" name="Group 36"/>
          <p:cNvGrpSpPr/>
          <p:nvPr/>
        </p:nvGrpSpPr>
        <p:grpSpPr>
          <a:xfrm>
            <a:off x="2104210" y="2361030"/>
            <a:ext cx="1430377" cy="161955"/>
            <a:chOff x="2104210" y="2361030"/>
            <a:chExt cx="1430377" cy="161955"/>
          </a:xfrm>
        </p:grpSpPr>
        <p:cxnSp>
          <p:nvCxnSpPr>
            <p:cNvPr id="13" name="Straight Connector 12"/>
            <p:cNvCxnSpPr/>
            <p:nvPr/>
          </p:nvCxnSpPr>
          <p:spPr>
            <a:xfrm flipV="1">
              <a:off x="2104210" y="2361030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flipV="1">
              <a:off x="3341339" y="2374812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up 83"/>
          <p:cNvGrpSpPr/>
          <p:nvPr/>
        </p:nvGrpSpPr>
        <p:grpSpPr>
          <a:xfrm>
            <a:off x="2090900" y="2747029"/>
            <a:ext cx="1430377" cy="161955"/>
            <a:chOff x="2104210" y="2361030"/>
            <a:chExt cx="1430377" cy="161955"/>
          </a:xfrm>
        </p:grpSpPr>
        <p:cxnSp>
          <p:nvCxnSpPr>
            <p:cNvPr id="85" name="Straight Connector 84"/>
            <p:cNvCxnSpPr/>
            <p:nvPr/>
          </p:nvCxnSpPr>
          <p:spPr>
            <a:xfrm flipV="1">
              <a:off x="2104210" y="2361030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3341339" y="2374812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up 86"/>
          <p:cNvGrpSpPr/>
          <p:nvPr/>
        </p:nvGrpSpPr>
        <p:grpSpPr>
          <a:xfrm>
            <a:off x="2104704" y="3456499"/>
            <a:ext cx="1430377" cy="161955"/>
            <a:chOff x="2104210" y="2361030"/>
            <a:chExt cx="1430377" cy="161955"/>
          </a:xfrm>
        </p:grpSpPr>
        <p:cxnSp>
          <p:nvCxnSpPr>
            <p:cNvPr id="88" name="Straight Connector 87"/>
            <p:cNvCxnSpPr/>
            <p:nvPr/>
          </p:nvCxnSpPr>
          <p:spPr>
            <a:xfrm flipV="1">
              <a:off x="2104210" y="2361030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/>
            <p:nvPr/>
          </p:nvCxnSpPr>
          <p:spPr>
            <a:xfrm flipV="1">
              <a:off x="3341339" y="2374812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up 89"/>
          <p:cNvGrpSpPr/>
          <p:nvPr/>
        </p:nvGrpSpPr>
        <p:grpSpPr>
          <a:xfrm>
            <a:off x="2389092" y="2362932"/>
            <a:ext cx="1430377" cy="161955"/>
            <a:chOff x="2104210" y="2361030"/>
            <a:chExt cx="1430377" cy="161955"/>
          </a:xfrm>
        </p:grpSpPr>
        <p:cxnSp>
          <p:nvCxnSpPr>
            <p:cNvPr id="91" name="Straight Connector 90"/>
            <p:cNvCxnSpPr/>
            <p:nvPr/>
          </p:nvCxnSpPr>
          <p:spPr>
            <a:xfrm flipV="1">
              <a:off x="2104210" y="2361030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flipV="1">
              <a:off x="3341339" y="2374812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up 92"/>
          <p:cNvGrpSpPr/>
          <p:nvPr/>
        </p:nvGrpSpPr>
        <p:grpSpPr>
          <a:xfrm>
            <a:off x="2433393" y="3456499"/>
            <a:ext cx="1430377" cy="161955"/>
            <a:chOff x="2104210" y="2361030"/>
            <a:chExt cx="1430377" cy="161955"/>
          </a:xfrm>
        </p:grpSpPr>
        <p:cxnSp>
          <p:nvCxnSpPr>
            <p:cNvPr id="94" name="Straight Connector 93"/>
            <p:cNvCxnSpPr/>
            <p:nvPr/>
          </p:nvCxnSpPr>
          <p:spPr>
            <a:xfrm flipV="1">
              <a:off x="2104210" y="2361030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5" name="Straight Connector 94"/>
            <p:cNvCxnSpPr/>
            <p:nvPr/>
          </p:nvCxnSpPr>
          <p:spPr>
            <a:xfrm flipV="1">
              <a:off x="3341339" y="2374812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up 95"/>
          <p:cNvGrpSpPr/>
          <p:nvPr/>
        </p:nvGrpSpPr>
        <p:grpSpPr>
          <a:xfrm>
            <a:off x="2652262" y="2367159"/>
            <a:ext cx="1430377" cy="161955"/>
            <a:chOff x="2104210" y="2361030"/>
            <a:chExt cx="1430377" cy="161955"/>
          </a:xfrm>
        </p:grpSpPr>
        <p:cxnSp>
          <p:nvCxnSpPr>
            <p:cNvPr id="97" name="Straight Connector 96"/>
            <p:cNvCxnSpPr/>
            <p:nvPr/>
          </p:nvCxnSpPr>
          <p:spPr>
            <a:xfrm flipV="1">
              <a:off x="2104210" y="2361030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>
            <a:xfrm flipV="1">
              <a:off x="3341339" y="2374812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99" name="Table 98"/>
          <p:cNvGraphicFramePr>
            <a:graphicFrameLocks noGrp="1"/>
          </p:cNvGraphicFramePr>
          <p:nvPr/>
        </p:nvGraphicFramePr>
        <p:xfrm>
          <a:off x="9527012" y="2025825"/>
          <a:ext cx="1275982" cy="3657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54984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14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5183">
                <a:tc>
                  <a:txBody>
                    <a:bodyPr/>
                    <a:lstStyle/>
                    <a:p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inst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H/M?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00" name="TextBox 99"/>
          <p:cNvSpPr txBox="1"/>
          <p:nvPr/>
        </p:nvSpPr>
        <p:spPr>
          <a:xfrm>
            <a:off x="8861196" y="1631053"/>
            <a:ext cx="2518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/>
              <a:t>Subsequent iterations:</a:t>
            </a:r>
          </a:p>
        </p:txBody>
      </p:sp>
      <p:sp>
        <p:nvSpPr>
          <p:cNvPr id="101" name="TextBox 100"/>
          <p:cNvSpPr txBox="1"/>
          <p:nvPr/>
        </p:nvSpPr>
        <p:spPr>
          <a:xfrm>
            <a:off x="9583254" y="233909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i4</a:t>
            </a:r>
          </a:p>
        </p:txBody>
      </p:sp>
      <p:sp>
        <p:nvSpPr>
          <p:cNvPr id="102" name="TextBox 101"/>
          <p:cNvSpPr txBox="1"/>
          <p:nvPr/>
        </p:nvSpPr>
        <p:spPr>
          <a:xfrm>
            <a:off x="9583254" y="2623432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i5</a:t>
            </a:r>
          </a:p>
        </p:txBody>
      </p:sp>
      <p:sp>
        <p:nvSpPr>
          <p:cNvPr id="103" name="TextBox 102"/>
          <p:cNvSpPr txBox="1"/>
          <p:nvPr/>
        </p:nvSpPr>
        <p:spPr>
          <a:xfrm>
            <a:off x="9583254" y="2951437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i6</a:t>
            </a:r>
          </a:p>
        </p:txBody>
      </p:sp>
      <p:sp>
        <p:nvSpPr>
          <p:cNvPr id="104" name="TextBox 103"/>
          <p:cNvSpPr txBox="1"/>
          <p:nvPr/>
        </p:nvSpPr>
        <p:spPr>
          <a:xfrm>
            <a:off x="9583254" y="3264575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i7</a:t>
            </a:r>
          </a:p>
        </p:txBody>
      </p:sp>
      <p:sp>
        <p:nvSpPr>
          <p:cNvPr id="105" name="TextBox 104"/>
          <p:cNvSpPr txBox="1"/>
          <p:nvPr/>
        </p:nvSpPr>
        <p:spPr>
          <a:xfrm>
            <a:off x="9583254" y="3555806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i8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9583254" y="3869283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i9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9583254" y="4174590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i10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9583254" y="448294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i11</a:t>
            </a:r>
          </a:p>
        </p:txBody>
      </p:sp>
      <p:sp>
        <p:nvSpPr>
          <p:cNvPr id="109" name="TextBox 108"/>
          <p:cNvSpPr txBox="1"/>
          <p:nvPr/>
        </p:nvSpPr>
        <p:spPr>
          <a:xfrm>
            <a:off x="9583254" y="477653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i14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9583254" y="5060962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i15</a:t>
            </a:r>
          </a:p>
        </p:txBody>
      </p:sp>
      <p:sp>
        <p:nvSpPr>
          <p:cNvPr id="111" name="TextBox 110"/>
          <p:cNvSpPr txBox="1"/>
          <p:nvPr/>
        </p:nvSpPr>
        <p:spPr>
          <a:xfrm>
            <a:off x="9583254" y="5389005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i16</a:t>
            </a:r>
          </a:p>
        </p:txBody>
      </p:sp>
      <p:sp>
        <p:nvSpPr>
          <p:cNvPr id="112" name="TextBox 111"/>
          <p:cNvSpPr txBox="1"/>
          <p:nvPr/>
        </p:nvSpPr>
        <p:spPr>
          <a:xfrm>
            <a:off x="10192853" y="234078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113" name="TextBox 112"/>
          <p:cNvSpPr txBox="1"/>
          <p:nvPr/>
        </p:nvSpPr>
        <p:spPr>
          <a:xfrm>
            <a:off x="10192853" y="262339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114" name="TextBox 113"/>
          <p:cNvSpPr txBox="1"/>
          <p:nvPr/>
        </p:nvSpPr>
        <p:spPr>
          <a:xfrm>
            <a:off x="10192853" y="2955713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0192853" y="3264575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116" name="TextBox 115"/>
          <p:cNvSpPr txBox="1"/>
          <p:nvPr/>
        </p:nvSpPr>
        <p:spPr>
          <a:xfrm>
            <a:off x="10192853" y="3555806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117" name="TextBox 116"/>
          <p:cNvSpPr txBox="1"/>
          <p:nvPr/>
        </p:nvSpPr>
        <p:spPr>
          <a:xfrm>
            <a:off x="10192853" y="3869283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118" name="TextBox 117"/>
          <p:cNvSpPr txBox="1"/>
          <p:nvPr/>
        </p:nvSpPr>
        <p:spPr>
          <a:xfrm>
            <a:off x="10192853" y="4174590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119" name="TextBox 118"/>
          <p:cNvSpPr txBox="1"/>
          <p:nvPr/>
        </p:nvSpPr>
        <p:spPr>
          <a:xfrm>
            <a:off x="10192853" y="448294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10192853" y="4776538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10192853" y="5060962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10192853" y="5389005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grpSp>
        <p:nvGrpSpPr>
          <p:cNvPr id="123" name="Group 122"/>
          <p:cNvGrpSpPr/>
          <p:nvPr/>
        </p:nvGrpSpPr>
        <p:grpSpPr>
          <a:xfrm>
            <a:off x="2608728" y="3381363"/>
            <a:ext cx="1676400" cy="338554"/>
            <a:chOff x="1981199" y="3374495"/>
            <a:chExt cx="1676400" cy="338554"/>
          </a:xfrm>
        </p:grpSpPr>
        <p:sp>
          <p:nvSpPr>
            <p:cNvPr id="124" name="TextBox 123"/>
            <p:cNvSpPr txBox="1"/>
            <p:nvPr/>
          </p:nvSpPr>
          <p:spPr>
            <a:xfrm>
              <a:off x="1981199" y="337449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i6</a:t>
              </a:r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3218328" y="3374495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i7</a:t>
              </a:r>
            </a:p>
          </p:txBody>
        </p:sp>
      </p:grpSp>
      <p:grpSp>
        <p:nvGrpSpPr>
          <p:cNvPr id="126" name="Group 125"/>
          <p:cNvGrpSpPr/>
          <p:nvPr/>
        </p:nvGrpSpPr>
        <p:grpSpPr>
          <a:xfrm>
            <a:off x="2738192" y="3451017"/>
            <a:ext cx="1430377" cy="161955"/>
            <a:chOff x="2104210" y="2361030"/>
            <a:chExt cx="1430377" cy="161955"/>
          </a:xfrm>
        </p:grpSpPr>
        <p:cxnSp>
          <p:nvCxnSpPr>
            <p:cNvPr id="127" name="Straight Connector 126"/>
            <p:cNvCxnSpPr/>
            <p:nvPr/>
          </p:nvCxnSpPr>
          <p:spPr>
            <a:xfrm flipV="1">
              <a:off x="2104210" y="2361030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/>
            <p:cNvCxnSpPr/>
            <p:nvPr/>
          </p:nvCxnSpPr>
          <p:spPr>
            <a:xfrm flipV="1">
              <a:off x="3341339" y="2374812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9" name="Group 128"/>
          <p:cNvGrpSpPr/>
          <p:nvPr/>
        </p:nvGrpSpPr>
        <p:grpSpPr>
          <a:xfrm>
            <a:off x="2913207" y="2366667"/>
            <a:ext cx="1430377" cy="161955"/>
            <a:chOff x="2104210" y="2361030"/>
            <a:chExt cx="1430377" cy="161955"/>
          </a:xfrm>
        </p:grpSpPr>
        <p:cxnSp>
          <p:nvCxnSpPr>
            <p:cNvPr id="130" name="Straight Connector 129"/>
            <p:cNvCxnSpPr/>
            <p:nvPr/>
          </p:nvCxnSpPr>
          <p:spPr>
            <a:xfrm flipV="1">
              <a:off x="2104210" y="2361030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Connector 130"/>
            <p:cNvCxnSpPr/>
            <p:nvPr/>
          </p:nvCxnSpPr>
          <p:spPr>
            <a:xfrm flipV="1">
              <a:off x="3341339" y="2374812"/>
              <a:ext cx="193248" cy="14817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up 71"/>
          <p:cNvGrpSpPr/>
          <p:nvPr/>
        </p:nvGrpSpPr>
        <p:grpSpPr>
          <a:xfrm>
            <a:off x="2816449" y="2282118"/>
            <a:ext cx="1676400" cy="338554"/>
            <a:chOff x="2816449" y="2282118"/>
            <a:chExt cx="1676400" cy="338554"/>
          </a:xfrm>
        </p:grpSpPr>
        <p:sp>
          <p:nvSpPr>
            <p:cNvPr id="135" name="TextBox 134"/>
            <p:cNvSpPr txBox="1"/>
            <p:nvPr/>
          </p:nvSpPr>
          <p:spPr>
            <a:xfrm>
              <a:off x="2816449" y="2282118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i8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4053578" y="2282118"/>
              <a:ext cx="43927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/>
                <a:t>i9</a:t>
              </a:r>
            </a:p>
          </p:txBody>
        </p:sp>
      </p:grpSp>
      <p:sp>
        <p:nvSpPr>
          <p:cNvPr id="139" name="TextBox 138"/>
          <p:cNvSpPr txBox="1"/>
          <p:nvPr/>
        </p:nvSpPr>
        <p:spPr>
          <a:xfrm>
            <a:off x="569648" y="4023171"/>
            <a:ext cx="590325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i="1" dirty="0"/>
              <a:t>First iteration: </a:t>
            </a:r>
            <a:r>
              <a:rPr lang="en-US" sz="3200" dirty="0"/>
              <a:t>6 hits</a:t>
            </a:r>
          </a:p>
          <a:p>
            <a:r>
              <a:rPr lang="en-US" sz="3200" i="1" dirty="0"/>
              <a:t>Each of next 9 iterations: </a:t>
            </a:r>
            <a:r>
              <a:rPr lang="en-US" sz="3200" dirty="0"/>
              <a:t> 7 hits</a:t>
            </a:r>
          </a:p>
          <a:p>
            <a:r>
              <a:rPr lang="en-US" sz="3200" dirty="0"/>
              <a:t>Total hits = 6 + (7 × 9) = </a:t>
            </a:r>
            <a:r>
              <a:rPr lang="en-US" sz="3200" dirty="0">
                <a:solidFill>
                  <a:srgbClr val="C00000"/>
                </a:solidFill>
              </a:rPr>
              <a:t>69</a:t>
            </a:r>
          </a:p>
        </p:txBody>
      </p:sp>
      <p:sp>
        <p:nvSpPr>
          <p:cNvPr id="132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6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219672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500"/>
                            </p:stCondLst>
                            <p:childTnLst>
                              <p:par>
                                <p:cTn id="10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5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4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9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>
                      <p:stCondLst>
                        <p:cond delay="indefinite"/>
                      </p:stCondLst>
                      <p:childTnLst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4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500"/>
                            </p:stCondLst>
                            <p:childTnLst>
                              <p:par>
                                <p:cTn id="19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9" fill="hold">
                      <p:stCondLst>
                        <p:cond delay="indefinite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500"/>
                            </p:stCondLst>
                            <p:childTnLst>
                              <p:par>
                                <p:cTn id="20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8" fill="hold">
                      <p:stCondLst>
                        <p:cond delay="indefinite"/>
                      </p:stCondLst>
                      <p:childTnLst>
                        <p:par>
                          <p:cTn id="209" fill="hold">
                            <p:stCondLst>
                              <p:cond delay="0"/>
                            </p:stCondLst>
                            <p:childTnLst>
                              <p:par>
                                <p:cTn id="2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2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>
                      <p:stCondLst>
                        <p:cond delay="indefinite"/>
                      </p:stCondLst>
                      <p:childTnLst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0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3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4" fill="hold">
                      <p:stCondLst>
                        <p:cond delay="indefinite"/>
                      </p:stCondLst>
                      <p:childTnLst>
                        <p:par>
                          <p:cTn id="225" fill="hold">
                            <p:stCondLst>
                              <p:cond delay="0"/>
                            </p:stCondLst>
                            <p:childTnLst>
                              <p:par>
                                <p:cTn id="2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1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2" fill="hold">
                      <p:stCondLst>
                        <p:cond delay="indefinite"/>
                      </p:stCondLst>
                      <p:childTnLst>
                        <p:par>
                          <p:cTn id="233" fill="hold">
                            <p:stCondLst>
                              <p:cond delay="0"/>
                            </p:stCondLst>
                            <p:childTnLst>
                              <p:par>
                                <p:cTn id="2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6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500"/>
                            </p:stCondLst>
                            <p:childTnLst>
                              <p:par>
                                <p:cTn id="23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5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8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3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6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500"/>
                            </p:stCondLst>
                            <p:childTnLst>
                              <p:par>
                                <p:cTn id="26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>
                      <p:stCondLst>
                        <p:cond delay="indefinite"/>
                      </p:stCondLst>
                      <p:childTnLst>
                        <p:par>
                          <p:cTn id="267" fill="hold">
                            <p:stCondLst>
                              <p:cond delay="0"/>
                            </p:stCondLst>
                            <p:childTnLst>
                              <p:par>
                                <p:cTn id="2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3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4" fill="hold">
                      <p:stCondLst>
                        <p:cond delay="indefinite"/>
                      </p:stCondLst>
                      <p:childTnLst>
                        <p:par>
                          <p:cTn id="275" fill="hold">
                            <p:stCondLst>
                              <p:cond delay="0"/>
                            </p:stCondLst>
                            <p:childTnLst>
                              <p:par>
                                <p:cTn id="2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8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1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2" fill="hold">
                      <p:stCondLst>
                        <p:cond delay="indefinite"/>
                      </p:stCondLst>
                      <p:childTnLst>
                        <p:par>
                          <p:cTn id="283" fill="hold">
                            <p:stCondLst>
                              <p:cond delay="0"/>
                            </p:stCondLst>
                            <p:childTnLst>
                              <p:par>
                                <p:cTn id="2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9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0" fill="hold">
                      <p:stCondLst>
                        <p:cond delay="indefinite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7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8" fill="hold">
                      <p:stCondLst>
                        <p:cond delay="indefinite"/>
                      </p:stCondLst>
                      <p:childTnLst>
                        <p:par>
                          <p:cTn id="299" fill="hold">
                            <p:stCondLst>
                              <p:cond delay="0"/>
                            </p:stCondLst>
                            <p:childTnLst>
                              <p:par>
                                <p:cTn id="30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3" fill="hold">
                            <p:stCondLst>
                              <p:cond delay="500"/>
                            </p:stCondLst>
                            <p:childTnLst>
                              <p:par>
                                <p:cTn id="30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6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7" fill="hold">
                      <p:stCondLst>
                        <p:cond delay="indefinite"/>
                      </p:stCondLst>
                      <p:childTnLst>
                        <p:par>
                          <p:cTn id="308" fill="hold">
                            <p:stCondLst>
                              <p:cond delay="0"/>
                            </p:stCondLst>
                            <p:childTnLst>
                              <p:par>
                                <p:cTn id="30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1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5" fill="hold">
                      <p:stCondLst>
                        <p:cond delay="indefinite"/>
                      </p:stCondLst>
                      <p:childTnLst>
                        <p:par>
                          <p:cTn id="316" fill="hold">
                            <p:stCondLst>
                              <p:cond delay="0"/>
                            </p:stCondLst>
                            <p:childTnLst>
                              <p:par>
                                <p:cTn id="3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9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3" fill="hold">
                      <p:stCondLst>
                        <p:cond delay="indefinite"/>
                      </p:stCondLst>
                      <p:childTnLst>
                        <p:par>
                          <p:cTn id="324" fill="hold">
                            <p:stCondLst>
                              <p:cond delay="0"/>
                            </p:stCondLst>
                            <p:childTnLst>
                              <p:par>
                                <p:cTn id="3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8" fill="hold">
                            <p:stCondLst>
                              <p:cond delay="500"/>
                            </p:stCondLst>
                            <p:childTnLst>
                              <p:par>
                                <p:cTn id="329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1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2" fill="hold">
                      <p:stCondLst>
                        <p:cond delay="indefinite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6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7" fill="hold">
                      <p:stCondLst>
                        <p:cond delay="indefinite"/>
                      </p:stCondLst>
                      <p:childTnLst>
                        <p:par>
                          <p:cTn id="338" fill="hold">
                            <p:stCondLst>
                              <p:cond delay="0"/>
                            </p:stCondLst>
                            <p:childTnLst>
                              <p:par>
                                <p:cTn id="3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1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2" fill="hold">
                      <p:stCondLst>
                        <p:cond delay="indefinite"/>
                      </p:stCondLst>
                      <p:childTnLst>
                        <p:par>
                          <p:cTn id="343" fill="hold">
                            <p:stCondLst>
                              <p:cond delay="0"/>
                            </p:stCondLst>
                            <p:childTnLst>
                              <p:par>
                                <p:cTn id="3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6" dur="500"/>
                                        <p:tgtEl>
                                          <p:spTgt spid="1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4" grpId="0"/>
      <p:bldP spid="46" grpId="0"/>
      <p:bldP spid="47" grpId="0"/>
      <p:bldP spid="48" grpId="0"/>
      <p:bldP spid="49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6" grpId="0"/>
      <p:bldP spid="117" grpId="0"/>
      <p:bldP spid="118" grpId="0"/>
      <p:bldP spid="119" grpId="0"/>
      <p:bldP spid="120" grpId="0"/>
      <p:bldP spid="121" grpId="0"/>
      <p:bldP spid="122" grpId="0"/>
      <p:bldP spid="13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260" y="142551"/>
            <a:ext cx="788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solidFill>
                  <a:srgbClr val="C00000"/>
                </a:solidFill>
              </a:rPr>
              <a:t>Q4</a:t>
            </a:r>
            <a:r>
              <a:rPr lang="en-SG" sz="24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8261" y="555051"/>
            <a:ext cx="939499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C00000"/>
                </a:solidFill>
              </a:rPr>
              <a:t>Direct mapped cache: 2 blocks, each 8 bytes</a:t>
            </a:r>
          </a:p>
          <a:p>
            <a:r>
              <a:rPr lang="en-SG" sz="2400" dirty="0">
                <a:solidFill>
                  <a:srgbClr val="0033CC"/>
                </a:solidFill>
              </a:rPr>
              <a:t>String is 64-character long and is a palindrome; first character at </a:t>
            </a:r>
            <a:r>
              <a:rPr lang="en-SG" sz="2400" dirty="0">
                <a:solidFill>
                  <a:srgbClr val="FF0000"/>
                </a:solidFill>
              </a:rPr>
              <a:t>0x1000</a:t>
            </a:r>
          </a:p>
          <a:p>
            <a:pPr marL="457200" indent="-457200">
              <a:buFont typeface="Wingdings" panose="05000000000000000000" pitchFamily="2" charset="2"/>
              <a:buAutoNum type="alphaLcParenBoth" startAt="5"/>
            </a:pPr>
            <a:r>
              <a:rPr lang="en-SG" sz="2400" dirty="0"/>
              <a:t>Final content of data cache</a:t>
            </a:r>
          </a:p>
          <a:p>
            <a:pPr marL="457200" indent="-457200">
              <a:buAutoNum type="alphaLcParenBoth" startAt="5"/>
            </a:pPr>
            <a:r>
              <a:rPr lang="en-SG" sz="2400" dirty="0"/>
              <a:t>Hit rate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15365" y="3082337"/>
          <a:ext cx="699904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8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</a:t>
                      </a:r>
                      <a:r>
                        <a:rPr lang="en-US" baseline="0" dirty="0"/>
                        <a:t>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9" name="TextBox 138"/>
          <p:cNvSpPr txBox="1"/>
          <p:nvPr/>
        </p:nvSpPr>
        <p:spPr>
          <a:xfrm>
            <a:off x="569648" y="4023171"/>
            <a:ext cx="5903257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For each block, first character is a miss, the remaining 7 characters accessed are hits.</a:t>
            </a:r>
          </a:p>
          <a:p>
            <a:r>
              <a:rPr lang="en-US" sz="3200" dirty="0"/>
              <a:t>Total % hits = 7/8= </a:t>
            </a:r>
            <a:r>
              <a:rPr lang="en-US" sz="3200" b="1" dirty="0">
                <a:solidFill>
                  <a:srgbClr val="C00000"/>
                </a:solidFill>
              </a:rPr>
              <a:t>87.5%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6742468" y="1429791"/>
            <a:ext cx="4088105" cy="976753"/>
            <a:chOff x="6742468" y="1429791"/>
            <a:chExt cx="4088105" cy="976753"/>
          </a:xfrm>
        </p:grpSpPr>
        <p:sp>
          <p:nvSpPr>
            <p:cNvPr id="161" name="TextBox 160"/>
            <p:cNvSpPr txBox="1"/>
            <p:nvPr/>
          </p:nvSpPr>
          <p:spPr>
            <a:xfrm>
              <a:off x="6742468" y="1429791"/>
              <a:ext cx="51954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s[0]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10259251" y="1429791"/>
              <a:ext cx="5713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s[63]</a:t>
              </a:r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6808895" y="1724142"/>
              <a:ext cx="3889449" cy="400569"/>
              <a:chOff x="6920341" y="4243608"/>
              <a:chExt cx="3889449" cy="400569"/>
            </a:xfrm>
          </p:grpSpPr>
          <p:sp>
            <p:nvSpPr>
              <p:cNvPr id="164" name="TextBox 163"/>
              <p:cNvSpPr txBox="1"/>
              <p:nvPr/>
            </p:nvSpPr>
            <p:spPr>
              <a:xfrm>
                <a:off x="8579211" y="4244067"/>
                <a:ext cx="550929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…</a:t>
                </a:r>
              </a:p>
            </p:txBody>
          </p:sp>
          <p:grpSp>
            <p:nvGrpSpPr>
              <p:cNvPr id="45" name="Group 44"/>
              <p:cNvGrpSpPr/>
              <p:nvPr/>
            </p:nvGrpSpPr>
            <p:grpSpPr>
              <a:xfrm>
                <a:off x="6920341" y="4243608"/>
                <a:ext cx="1658870" cy="400569"/>
                <a:chOff x="6920341" y="4244067"/>
                <a:chExt cx="1658870" cy="400569"/>
              </a:xfrm>
            </p:grpSpPr>
            <p:sp>
              <p:nvSpPr>
                <p:cNvPr id="172" name="TextBox 171"/>
                <p:cNvSpPr txBox="1"/>
                <p:nvPr/>
              </p:nvSpPr>
              <p:spPr>
                <a:xfrm>
                  <a:off x="6920341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R</a:t>
                  </a:r>
                </a:p>
              </p:txBody>
            </p:sp>
            <p:sp>
              <p:nvSpPr>
                <p:cNvPr id="177" name="TextBox 176"/>
                <p:cNvSpPr txBox="1"/>
                <p:nvPr/>
              </p:nvSpPr>
              <p:spPr>
                <a:xfrm>
                  <a:off x="7252034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E</a:t>
                  </a:r>
                </a:p>
              </p:txBody>
            </p:sp>
            <p:sp>
              <p:nvSpPr>
                <p:cNvPr id="178" name="TextBox 177"/>
                <p:cNvSpPr txBox="1"/>
                <p:nvPr/>
              </p:nvSpPr>
              <p:spPr>
                <a:xfrm>
                  <a:off x="7583727" y="4244526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A</a:t>
                  </a:r>
                </a:p>
              </p:txBody>
            </p:sp>
            <p:sp>
              <p:nvSpPr>
                <p:cNvPr id="179" name="TextBox 178"/>
                <p:cNvSpPr txBox="1"/>
                <p:nvPr/>
              </p:nvSpPr>
              <p:spPr>
                <a:xfrm>
                  <a:off x="7915825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D</a:t>
                  </a:r>
                </a:p>
              </p:txBody>
            </p:sp>
            <p:sp>
              <p:nvSpPr>
                <p:cNvPr id="180" name="TextBox 179"/>
                <p:cNvSpPr txBox="1"/>
                <p:nvPr/>
              </p:nvSpPr>
              <p:spPr>
                <a:xfrm>
                  <a:off x="8247518" y="4244526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Y</a:t>
                  </a:r>
                </a:p>
              </p:txBody>
            </p:sp>
          </p:grpSp>
          <p:grpSp>
            <p:nvGrpSpPr>
              <p:cNvPr id="181" name="Group 180"/>
              <p:cNvGrpSpPr/>
              <p:nvPr/>
            </p:nvGrpSpPr>
            <p:grpSpPr>
              <a:xfrm>
                <a:off x="9150920" y="4243608"/>
                <a:ext cx="1658870" cy="400569"/>
                <a:chOff x="6920341" y="4244067"/>
                <a:chExt cx="1658870" cy="400569"/>
              </a:xfrm>
            </p:grpSpPr>
            <p:sp>
              <p:nvSpPr>
                <p:cNvPr id="182" name="TextBox 181"/>
                <p:cNvSpPr txBox="1"/>
                <p:nvPr/>
              </p:nvSpPr>
              <p:spPr>
                <a:xfrm>
                  <a:off x="6920341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Y</a:t>
                  </a:r>
                </a:p>
              </p:txBody>
            </p:sp>
            <p:sp>
              <p:nvSpPr>
                <p:cNvPr id="183" name="TextBox 182"/>
                <p:cNvSpPr txBox="1"/>
                <p:nvPr/>
              </p:nvSpPr>
              <p:spPr>
                <a:xfrm>
                  <a:off x="7252034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D</a:t>
                  </a:r>
                </a:p>
              </p:txBody>
            </p:sp>
            <p:sp>
              <p:nvSpPr>
                <p:cNvPr id="184" name="TextBox 183"/>
                <p:cNvSpPr txBox="1"/>
                <p:nvPr/>
              </p:nvSpPr>
              <p:spPr>
                <a:xfrm>
                  <a:off x="7583727" y="4244526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A</a:t>
                  </a:r>
                </a:p>
              </p:txBody>
            </p:sp>
            <p:sp>
              <p:nvSpPr>
                <p:cNvPr id="185" name="TextBox 184"/>
                <p:cNvSpPr txBox="1"/>
                <p:nvPr/>
              </p:nvSpPr>
              <p:spPr>
                <a:xfrm>
                  <a:off x="7915825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E</a:t>
                  </a:r>
                </a:p>
              </p:txBody>
            </p:sp>
            <p:sp>
              <p:nvSpPr>
                <p:cNvPr id="186" name="TextBox 185"/>
                <p:cNvSpPr txBox="1"/>
                <p:nvPr/>
              </p:nvSpPr>
              <p:spPr>
                <a:xfrm>
                  <a:off x="8247518" y="4244526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R</a:t>
                  </a:r>
                </a:p>
              </p:txBody>
            </p:sp>
          </p:grpSp>
        </p:grpSp>
        <p:sp>
          <p:nvSpPr>
            <p:cNvPr id="187" name="TextBox 186"/>
            <p:cNvSpPr txBox="1"/>
            <p:nvPr/>
          </p:nvSpPr>
          <p:spPr>
            <a:xfrm>
              <a:off x="9915143" y="2098767"/>
              <a:ext cx="5713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s[62]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7046661" y="2098767"/>
              <a:ext cx="51954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s[1]</a:t>
              </a: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7414413" y="1429791"/>
              <a:ext cx="51954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s[2]</a:t>
              </a: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9583255" y="1429791"/>
              <a:ext cx="5713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s[61]</a:t>
              </a: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5675259" y="2482172"/>
            <a:ext cx="55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Access pattern: s[0], s[63], s[1], s[62], …, s[31], s[32] </a:t>
            </a:r>
          </a:p>
        </p:txBody>
      </p:sp>
      <p:graphicFrame>
        <p:nvGraphicFramePr>
          <p:cNvPr id="192" name="Table 191"/>
          <p:cNvGraphicFramePr>
            <a:graphicFrameLocks noGrp="1"/>
          </p:cNvGraphicFramePr>
          <p:nvPr/>
        </p:nvGraphicFramePr>
        <p:xfrm>
          <a:off x="8224141" y="2979201"/>
          <a:ext cx="1275982" cy="30480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50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5183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H/M?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93" name="TextBox 192"/>
          <p:cNvSpPr txBox="1"/>
          <p:nvPr/>
        </p:nvSpPr>
        <p:spPr>
          <a:xfrm>
            <a:off x="8246066" y="3298742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s[0]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8969159" y="3296760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2039670" y="3084639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s[0..7]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8246066" y="3606519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s[63]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8969159" y="3604537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9570315" y="3296760"/>
            <a:ext cx="2256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Addr</a:t>
            </a:r>
            <a:r>
              <a:rPr lang="en-US" sz="1400" dirty="0"/>
              <a:t> 0x1000 </a:t>
            </a:r>
            <a:r>
              <a:rPr lang="en-US" sz="1400" dirty="0">
                <a:sym typeface="Wingdings" panose="05000000000000000000" pitchFamily="2" charset="2"/>
              </a:rPr>
              <a:t> block 0</a:t>
            </a:r>
            <a:endParaRPr lang="en-US" sz="1400" dirty="0"/>
          </a:p>
        </p:txBody>
      </p:sp>
      <p:sp>
        <p:nvSpPr>
          <p:cNvPr id="198" name="TextBox 197"/>
          <p:cNvSpPr txBox="1"/>
          <p:nvPr/>
        </p:nvSpPr>
        <p:spPr>
          <a:xfrm>
            <a:off x="9570315" y="3604536"/>
            <a:ext cx="2256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Addr</a:t>
            </a:r>
            <a:r>
              <a:rPr lang="en-US" sz="1400" dirty="0"/>
              <a:t> 0x103F </a:t>
            </a:r>
            <a:r>
              <a:rPr lang="en-US" sz="1400" dirty="0">
                <a:sym typeface="Wingdings" panose="05000000000000000000" pitchFamily="2" charset="2"/>
              </a:rPr>
              <a:t> block 1</a:t>
            </a:r>
            <a:endParaRPr lang="en-US" sz="1400" dirty="0"/>
          </a:p>
        </p:txBody>
      </p:sp>
      <p:sp>
        <p:nvSpPr>
          <p:cNvPr id="199" name="TextBox 198"/>
          <p:cNvSpPr txBox="1"/>
          <p:nvPr/>
        </p:nvSpPr>
        <p:spPr>
          <a:xfrm>
            <a:off x="2039670" y="3456530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s[56..63]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569648" y="2080574"/>
            <a:ext cx="4316110" cy="679886"/>
            <a:chOff x="569648" y="2080574"/>
            <a:chExt cx="4316110" cy="679886"/>
          </a:xfrm>
        </p:grpSpPr>
        <p:sp>
          <p:nvSpPr>
            <p:cNvPr id="79" name="TextBox 78"/>
            <p:cNvSpPr txBox="1"/>
            <p:nvPr/>
          </p:nvSpPr>
          <p:spPr>
            <a:xfrm>
              <a:off x="569648" y="2391128"/>
              <a:ext cx="2451457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 </a:t>
              </a:r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3021105" y="2391128"/>
              <a:ext cx="658905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1 bit</a:t>
              </a: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3680010" y="2391128"/>
              <a:ext cx="120574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3 bits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369463" y="2080574"/>
              <a:ext cx="120574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tag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2895600" y="2080574"/>
              <a:ext cx="9144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index</a:t>
              </a:r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825684" y="2080574"/>
              <a:ext cx="9144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offset</a:t>
              </a:r>
            </a:p>
          </p:txBody>
        </p:sp>
      </p:grpSp>
      <p:sp>
        <p:nvSpPr>
          <p:cNvPr id="205" name="TextBox 204"/>
          <p:cNvSpPr txBox="1"/>
          <p:nvPr/>
        </p:nvSpPr>
        <p:spPr>
          <a:xfrm>
            <a:off x="8246066" y="3914296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s[1]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8969159" y="391231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8246066" y="4220281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s[62]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8969159" y="421829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0033CC"/>
                </a:solidFill>
              </a:rPr>
              <a:t>H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268700" y="4500224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:</a:t>
            </a:r>
          </a:p>
        </p:txBody>
      </p:sp>
      <p:cxnSp>
        <p:nvCxnSpPr>
          <p:cNvPr id="211" name="Straight Connector 210"/>
          <p:cNvCxnSpPr/>
          <p:nvPr/>
        </p:nvCxnSpPr>
        <p:spPr>
          <a:xfrm flipV="1">
            <a:off x="2168161" y="3487229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3" name="Straight Connector 212"/>
          <p:cNvCxnSpPr/>
          <p:nvPr/>
        </p:nvCxnSpPr>
        <p:spPr>
          <a:xfrm flipV="1">
            <a:off x="3266791" y="3113745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4" name="Straight Connector 213"/>
          <p:cNvCxnSpPr/>
          <p:nvPr/>
        </p:nvCxnSpPr>
        <p:spPr>
          <a:xfrm flipV="1">
            <a:off x="3266790" y="3491751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/>
          <p:nvPr/>
        </p:nvCxnSpPr>
        <p:spPr>
          <a:xfrm flipV="1">
            <a:off x="4326865" y="3480488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 flipV="1">
            <a:off x="4326864" y="3105813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TextBox 217"/>
          <p:cNvSpPr txBox="1"/>
          <p:nvPr/>
        </p:nvSpPr>
        <p:spPr>
          <a:xfrm>
            <a:off x="3110752" y="3456530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s[8..15]</a:t>
            </a:r>
          </a:p>
        </p:txBody>
      </p:sp>
      <p:cxnSp>
        <p:nvCxnSpPr>
          <p:cNvPr id="219" name="Straight Connector 218"/>
          <p:cNvCxnSpPr/>
          <p:nvPr/>
        </p:nvCxnSpPr>
        <p:spPr>
          <a:xfrm flipV="1">
            <a:off x="2168161" y="3113745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TextBox 219"/>
          <p:cNvSpPr txBox="1"/>
          <p:nvPr/>
        </p:nvSpPr>
        <p:spPr>
          <a:xfrm>
            <a:off x="3144469" y="3075133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s[48..55]</a:t>
            </a:r>
          </a:p>
        </p:txBody>
      </p:sp>
      <p:sp>
        <p:nvSpPr>
          <p:cNvPr id="221" name="TextBox 220"/>
          <p:cNvSpPr txBox="1"/>
          <p:nvPr/>
        </p:nvSpPr>
        <p:spPr>
          <a:xfrm>
            <a:off x="4185014" y="3067201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s[16..23]</a:t>
            </a:r>
          </a:p>
        </p:txBody>
      </p:sp>
      <p:sp>
        <p:nvSpPr>
          <p:cNvPr id="222" name="TextBox 221"/>
          <p:cNvSpPr txBox="1"/>
          <p:nvPr/>
        </p:nvSpPr>
        <p:spPr>
          <a:xfrm>
            <a:off x="4204543" y="3456530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s[40..47]</a:t>
            </a:r>
          </a:p>
        </p:txBody>
      </p:sp>
      <p:sp>
        <p:nvSpPr>
          <p:cNvPr id="223" name="TextBox 222"/>
          <p:cNvSpPr txBox="1"/>
          <p:nvPr/>
        </p:nvSpPr>
        <p:spPr>
          <a:xfrm>
            <a:off x="5256096" y="3456530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s[24..31]</a:t>
            </a:r>
          </a:p>
        </p:txBody>
      </p:sp>
      <p:sp>
        <p:nvSpPr>
          <p:cNvPr id="224" name="TextBox 223"/>
          <p:cNvSpPr txBox="1"/>
          <p:nvPr/>
        </p:nvSpPr>
        <p:spPr>
          <a:xfrm>
            <a:off x="5275625" y="3063355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s[32..39]</a:t>
            </a:r>
          </a:p>
        </p:txBody>
      </p:sp>
      <p:sp>
        <p:nvSpPr>
          <p:cNvPr id="225" name="TextBox 224"/>
          <p:cNvSpPr txBox="1"/>
          <p:nvPr/>
        </p:nvSpPr>
        <p:spPr>
          <a:xfrm>
            <a:off x="8246066" y="4809983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s[8]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9039474" y="480800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8253187" y="5114289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s[55]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9046595" y="5112307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8268700" y="5422066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:</a:t>
            </a:r>
          </a:p>
        </p:txBody>
      </p:sp>
      <p:grpSp>
        <p:nvGrpSpPr>
          <p:cNvPr id="241" name="Group 240"/>
          <p:cNvGrpSpPr/>
          <p:nvPr/>
        </p:nvGrpSpPr>
        <p:grpSpPr>
          <a:xfrm>
            <a:off x="6058163" y="280905"/>
            <a:ext cx="5142965" cy="482885"/>
            <a:chOff x="6058163" y="280905"/>
            <a:chExt cx="5142965" cy="482885"/>
          </a:xfrm>
        </p:grpSpPr>
        <p:grpSp>
          <p:nvGrpSpPr>
            <p:cNvPr id="240" name="Group 239"/>
            <p:cNvGrpSpPr/>
            <p:nvPr/>
          </p:nvGrpSpPr>
          <p:grpSpPr>
            <a:xfrm>
              <a:off x="6058163" y="531208"/>
              <a:ext cx="5090628" cy="232582"/>
              <a:chOff x="6058163" y="531208"/>
              <a:chExt cx="5090628" cy="232582"/>
            </a:xfrm>
          </p:grpSpPr>
          <p:sp>
            <p:nvSpPr>
              <p:cNvPr id="4" name="Rectangle 3"/>
              <p:cNvSpPr/>
              <p:nvPr/>
            </p:nvSpPr>
            <p:spPr>
              <a:xfrm>
                <a:off x="6058163" y="531208"/>
                <a:ext cx="636436" cy="23258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69" name="Rectangle 68"/>
              <p:cNvSpPr/>
              <p:nvPr/>
            </p:nvSpPr>
            <p:spPr>
              <a:xfrm>
                <a:off x="6694599" y="531208"/>
                <a:ext cx="636436" cy="23258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70" name="Rectangle 69"/>
              <p:cNvSpPr/>
              <p:nvPr/>
            </p:nvSpPr>
            <p:spPr>
              <a:xfrm>
                <a:off x="7331035" y="531208"/>
                <a:ext cx="636436" cy="23258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71" name="Rectangle 70"/>
              <p:cNvSpPr/>
              <p:nvPr/>
            </p:nvSpPr>
            <p:spPr>
              <a:xfrm>
                <a:off x="7967471" y="531208"/>
                <a:ext cx="636436" cy="23258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72" name="Rectangle 71"/>
              <p:cNvSpPr/>
              <p:nvPr/>
            </p:nvSpPr>
            <p:spPr>
              <a:xfrm>
                <a:off x="8603047" y="531208"/>
                <a:ext cx="636436" cy="23258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73" name="Rectangle 72"/>
              <p:cNvSpPr/>
              <p:nvPr/>
            </p:nvSpPr>
            <p:spPr>
              <a:xfrm>
                <a:off x="9239483" y="531208"/>
                <a:ext cx="636436" cy="23258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9875919" y="531208"/>
                <a:ext cx="636436" cy="23258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10512355" y="531208"/>
                <a:ext cx="636436" cy="232582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SG"/>
              </a:p>
            </p:txBody>
          </p:sp>
        </p:grpSp>
        <p:sp>
          <p:nvSpPr>
            <p:cNvPr id="5" name="TextBox 4"/>
            <p:cNvSpPr txBox="1"/>
            <p:nvPr/>
          </p:nvSpPr>
          <p:spPr>
            <a:xfrm>
              <a:off x="6058163" y="288336"/>
              <a:ext cx="6235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s[0..7]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6655039" y="28090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s[8..15]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7269758" y="28090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s[16..23]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7898145" y="28090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s[24..31]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8526016" y="28090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s[32..39]</a:t>
              </a: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9172579" y="28090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s[40..47]</a:t>
              </a:r>
            </a:p>
          </p:txBody>
        </p:sp>
        <p:sp>
          <p:nvSpPr>
            <p:cNvPr id="87" name="TextBox 86"/>
            <p:cNvSpPr txBox="1"/>
            <p:nvPr/>
          </p:nvSpPr>
          <p:spPr>
            <a:xfrm>
              <a:off x="9822417" y="28090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s[48..55]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10460018" y="28090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s[56..63]</a:t>
              </a:r>
            </a:p>
          </p:txBody>
        </p:sp>
      </p:grpSp>
      <p:grpSp>
        <p:nvGrpSpPr>
          <p:cNvPr id="236" name="Group 235"/>
          <p:cNvGrpSpPr/>
          <p:nvPr/>
        </p:nvGrpSpPr>
        <p:grpSpPr>
          <a:xfrm>
            <a:off x="6346707" y="763790"/>
            <a:ext cx="4486599" cy="206594"/>
            <a:chOff x="6346707" y="763790"/>
            <a:chExt cx="4486599" cy="206594"/>
          </a:xfrm>
        </p:grpSpPr>
        <p:cxnSp>
          <p:nvCxnSpPr>
            <p:cNvPr id="9" name="Straight Connector 8"/>
            <p:cNvCxnSpPr>
              <a:cxnSpLocks/>
            </p:cNvCxnSpPr>
            <p:nvPr/>
          </p:nvCxnSpPr>
          <p:spPr>
            <a:xfrm>
              <a:off x="6346707" y="970384"/>
              <a:ext cx="4483866" cy="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flipV="1">
              <a:off x="6346707" y="763790"/>
              <a:ext cx="0" cy="2065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flipV="1">
              <a:off x="10833306" y="763790"/>
              <a:ext cx="0" cy="2065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7" name="Group 236"/>
          <p:cNvGrpSpPr/>
          <p:nvPr/>
        </p:nvGrpSpPr>
        <p:grpSpPr>
          <a:xfrm>
            <a:off x="7046661" y="126087"/>
            <a:ext cx="3107916" cy="303121"/>
            <a:chOff x="7046661" y="126087"/>
            <a:chExt cx="3107916" cy="303121"/>
          </a:xfrm>
        </p:grpSpPr>
        <p:cxnSp>
          <p:nvCxnSpPr>
            <p:cNvPr id="15" name="Straight Connector 14"/>
            <p:cNvCxnSpPr>
              <a:cxnSpLocks/>
            </p:cNvCxnSpPr>
            <p:nvPr/>
          </p:nvCxnSpPr>
          <p:spPr>
            <a:xfrm>
              <a:off x="7046661" y="142551"/>
              <a:ext cx="310791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Arrow Connector 16"/>
            <p:cNvCxnSpPr/>
            <p:nvPr/>
          </p:nvCxnSpPr>
          <p:spPr>
            <a:xfrm>
              <a:off x="7046661" y="142551"/>
              <a:ext cx="0" cy="2866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6" name="Straight Arrow Connector 95"/>
            <p:cNvCxnSpPr/>
            <p:nvPr/>
          </p:nvCxnSpPr>
          <p:spPr>
            <a:xfrm>
              <a:off x="10154577" y="126087"/>
              <a:ext cx="0" cy="2866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8" name="Group 237"/>
          <p:cNvGrpSpPr/>
          <p:nvPr/>
        </p:nvGrpSpPr>
        <p:grpSpPr>
          <a:xfrm>
            <a:off x="7691534" y="763790"/>
            <a:ext cx="1872560" cy="122618"/>
            <a:chOff x="7691534" y="763790"/>
            <a:chExt cx="1872560" cy="122618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7691534" y="886408"/>
              <a:ext cx="1872560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 flipV="1">
              <a:off x="7697755" y="763790"/>
              <a:ext cx="0" cy="12261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Arrow Connector 101"/>
            <p:cNvCxnSpPr/>
            <p:nvPr/>
          </p:nvCxnSpPr>
          <p:spPr>
            <a:xfrm flipV="1">
              <a:off x="9564094" y="763790"/>
              <a:ext cx="0" cy="12261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9" name="Group 238"/>
          <p:cNvGrpSpPr/>
          <p:nvPr/>
        </p:nvGrpSpPr>
        <p:grpSpPr>
          <a:xfrm>
            <a:off x="8280170" y="223977"/>
            <a:ext cx="634752" cy="291621"/>
            <a:chOff x="8280170" y="223977"/>
            <a:chExt cx="634752" cy="291621"/>
          </a:xfrm>
        </p:grpSpPr>
        <p:cxnSp>
          <p:nvCxnSpPr>
            <p:cNvPr id="103" name="Straight Connector 102"/>
            <p:cNvCxnSpPr>
              <a:cxnSpLocks/>
            </p:cNvCxnSpPr>
            <p:nvPr/>
          </p:nvCxnSpPr>
          <p:spPr>
            <a:xfrm flipV="1">
              <a:off x="8280170" y="223977"/>
              <a:ext cx="634752" cy="818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1" name="Straight Arrow Connector 230"/>
            <p:cNvCxnSpPr>
              <a:cxnSpLocks/>
            </p:cNvCxnSpPr>
            <p:nvPr/>
          </p:nvCxnSpPr>
          <p:spPr>
            <a:xfrm>
              <a:off x="8280275" y="225239"/>
              <a:ext cx="0" cy="28443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4" name="Straight Arrow Connector 113"/>
            <p:cNvCxnSpPr/>
            <p:nvPr/>
          </p:nvCxnSpPr>
          <p:spPr>
            <a:xfrm>
              <a:off x="8914922" y="231168"/>
              <a:ext cx="0" cy="28443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1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7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363069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7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0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5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8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8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500"/>
                            </p:stCondLst>
                            <p:childTnLst>
                              <p:par>
                                <p:cTn id="13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1" dur="500"/>
                                        <p:tgtEl>
                                          <p:spTgt spid="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6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500"/>
                            </p:stCondLst>
                            <p:childTnLst>
                              <p:par>
                                <p:cTn id="1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0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5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500"/>
                            </p:stCondLst>
                            <p:childTnLst>
                              <p:par>
                                <p:cTn id="15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9" dur="500"/>
                                        <p:tgtEl>
                                          <p:spTgt spid="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0" fill="hold">
                      <p:stCondLst>
                        <p:cond delay="indefinite"/>
                      </p:stCondLst>
                      <p:childTnLst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4" dur="500"/>
                                        <p:tgtEl>
                                          <p:spTgt spid="2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500"/>
                            </p:stCondLst>
                            <p:childTnLst>
                              <p:par>
                                <p:cTn id="16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8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1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>
                      <p:stCondLst>
                        <p:cond delay="indefinite"/>
                      </p:stCondLst>
                      <p:childTnLst>
                        <p:par>
                          <p:cTn id="175" fill="hold">
                            <p:stCondLst>
                              <p:cond delay="0"/>
                            </p:stCondLst>
                            <p:childTnLst>
                              <p:par>
                                <p:cTn id="17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1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 build="p"/>
      <p:bldP spid="76" grpId="0"/>
      <p:bldP spid="193" grpId="0"/>
      <p:bldP spid="194" grpId="0"/>
      <p:bldP spid="195" grpId="0"/>
      <p:bldP spid="196" grpId="0"/>
      <p:bldP spid="197" grpId="0"/>
      <p:bldP spid="78" grpId="0"/>
      <p:bldP spid="198" grpId="0"/>
      <p:bldP spid="199" grpId="0"/>
      <p:bldP spid="205" grpId="0"/>
      <p:bldP spid="206" grpId="0"/>
      <p:bldP spid="207" grpId="0"/>
      <p:bldP spid="208" grpId="0"/>
      <p:bldP spid="209" grpId="0"/>
      <p:bldP spid="218" grpId="0"/>
      <p:bldP spid="220" grpId="0"/>
      <p:bldP spid="221" grpId="0"/>
      <p:bldP spid="222" grpId="0"/>
      <p:bldP spid="223" grpId="0"/>
      <p:bldP spid="224" grpId="0"/>
      <p:bldP spid="225" grpId="0"/>
      <p:bldP spid="226" grpId="0"/>
      <p:bldP spid="227" grpId="0"/>
      <p:bldP spid="228" grpId="0"/>
      <p:bldP spid="2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8260" y="142551"/>
            <a:ext cx="7888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 err="1">
                <a:solidFill>
                  <a:srgbClr val="C00000"/>
                </a:solidFill>
              </a:rPr>
              <a:t>Q4</a:t>
            </a:r>
            <a:r>
              <a:rPr lang="en-SG" sz="2400" dirty="0">
                <a:solidFill>
                  <a:srgbClr val="C00000"/>
                </a:solidFill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88261" y="555051"/>
            <a:ext cx="939499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C00000"/>
                </a:solidFill>
              </a:rPr>
              <a:t>Direct mapped cache: 2 blocks, each 8 bytes</a:t>
            </a:r>
          </a:p>
          <a:p>
            <a:r>
              <a:rPr lang="en-SG" sz="2400" dirty="0">
                <a:solidFill>
                  <a:srgbClr val="0033CC"/>
                </a:solidFill>
              </a:rPr>
              <a:t>String is 72-character long and is a palindrome; first character at </a:t>
            </a:r>
            <a:r>
              <a:rPr lang="en-SG" sz="2400" dirty="0">
                <a:solidFill>
                  <a:srgbClr val="FF0000"/>
                </a:solidFill>
              </a:rPr>
              <a:t>0x1000</a:t>
            </a:r>
          </a:p>
          <a:p>
            <a:pPr marL="457200" indent="-457200">
              <a:buFont typeface="Wingdings" panose="05000000000000000000" pitchFamily="2" charset="2"/>
              <a:buAutoNum type="alphaLcParenBoth" startAt="7"/>
            </a:pPr>
            <a:r>
              <a:rPr lang="en-SG" sz="2400" dirty="0"/>
              <a:t>Hit rate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15365" y="3082337"/>
          <a:ext cx="6999048" cy="731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10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883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</a:t>
                      </a:r>
                      <a:r>
                        <a:rPr lang="en-US" baseline="0" dirty="0"/>
                        <a:t> 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dirty="0"/>
                        <a:t>Cache block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9" name="TextBox 138"/>
          <p:cNvSpPr txBox="1"/>
          <p:nvPr/>
        </p:nvSpPr>
        <p:spPr>
          <a:xfrm>
            <a:off x="398928" y="5744330"/>
            <a:ext cx="590325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Only 7 hits in the last examined block s[32..39] </a:t>
            </a:r>
            <a:r>
              <a:rPr lang="en-US" sz="3200" dirty="0">
                <a:sym typeface="Wingdings" panose="05000000000000000000" pitchFamily="2" charset="2"/>
              </a:rPr>
              <a:t> </a:t>
            </a:r>
            <a:r>
              <a:rPr lang="en-US" sz="3200" dirty="0"/>
              <a:t>7/72 = </a:t>
            </a:r>
            <a:r>
              <a:rPr lang="en-US" sz="3200" b="1" dirty="0">
                <a:solidFill>
                  <a:schemeClr val="bg1"/>
                </a:solidFill>
              </a:rPr>
              <a:t>9.72%</a:t>
            </a:r>
            <a:r>
              <a:rPr lang="en-US" sz="3200" b="1" dirty="0">
                <a:solidFill>
                  <a:srgbClr val="C00000"/>
                </a:solidFill>
              </a:rPr>
              <a:t> </a:t>
            </a:r>
          </a:p>
        </p:txBody>
      </p:sp>
      <p:grpSp>
        <p:nvGrpSpPr>
          <p:cNvPr id="77" name="Group 76"/>
          <p:cNvGrpSpPr/>
          <p:nvPr/>
        </p:nvGrpSpPr>
        <p:grpSpPr>
          <a:xfrm>
            <a:off x="6742468" y="1429791"/>
            <a:ext cx="4088105" cy="976753"/>
            <a:chOff x="6742468" y="1429791"/>
            <a:chExt cx="4088105" cy="976753"/>
          </a:xfrm>
        </p:grpSpPr>
        <p:sp>
          <p:nvSpPr>
            <p:cNvPr id="161" name="TextBox 160"/>
            <p:cNvSpPr txBox="1"/>
            <p:nvPr/>
          </p:nvSpPr>
          <p:spPr>
            <a:xfrm>
              <a:off x="6742468" y="1429791"/>
              <a:ext cx="51954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s[0]</a:t>
              </a:r>
            </a:p>
          </p:txBody>
        </p:sp>
        <p:sp>
          <p:nvSpPr>
            <p:cNvPr id="162" name="TextBox 161"/>
            <p:cNvSpPr txBox="1"/>
            <p:nvPr/>
          </p:nvSpPr>
          <p:spPr>
            <a:xfrm>
              <a:off x="10259251" y="1429791"/>
              <a:ext cx="5713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s[71]</a:t>
              </a:r>
            </a:p>
          </p:txBody>
        </p:sp>
        <p:grpSp>
          <p:nvGrpSpPr>
            <p:cNvPr id="74" name="Group 73"/>
            <p:cNvGrpSpPr/>
            <p:nvPr/>
          </p:nvGrpSpPr>
          <p:grpSpPr>
            <a:xfrm>
              <a:off x="6808895" y="1724142"/>
              <a:ext cx="3889449" cy="400569"/>
              <a:chOff x="6920341" y="4243608"/>
              <a:chExt cx="3889449" cy="400569"/>
            </a:xfrm>
          </p:grpSpPr>
          <p:sp>
            <p:nvSpPr>
              <p:cNvPr id="164" name="TextBox 163"/>
              <p:cNvSpPr txBox="1"/>
              <p:nvPr/>
            </p:nvSpPr>
            <p:spPr>
              <a:xfrm>
                <a:off x="8579211" y="4244067"/>
                <a:ext cx="550929" cy="400110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000" dirty="0"/>
                  <a:t>…</a:t>
                </a:r>
              </a:p>
            </p:txBody>
          </p:sp>
          <p:grpSp>
            <p:nvGrpSpPr>
              <p:cNvPr id="45" name="Group 44"/>
              <p:cNvGrpSpPr/>
              <p:nvPr/>
            </p:nvGrpSpPr>
            <p:grpSpPr>
              <a:xfrm>
                <a:off x="6920341" y="4243608"/>
                <a:ext cx="1658870" cy="400569"/>
                <a:chOff x="6920341" y="4244067"/>
                <a:chExt cx="1658870" cy="400569"/>
              </a:xfrm>
            </p:grpSpPr>
            <p:sp>
              <p:nvSpPr>
                <p:cNvPr id="172" name="TextBox 171"/>
                <p:cNvSpPr txBox="1"/>
                <p:nvPr/>
              </p:nvSpPr>
              <p:spPr>
                <a:xfrm>
                  <a:off x="6920341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R</a:t>
                  </a:r>
                </a:p>
              </p:txBody>
            </p:sp>
            <p:sp>
              <p:nvSpPr>
                <p:cNvPr id="177" name="TextBox 176"/>
                <p:cNvSpPr txBox="1"/>
                <p:nvPr/>
              </p:nvSpPr>
              <p:spPr>
                <a:xfrm>
                  <a:off x="7252034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E</a:t>
                  </a:r>
                </a:p>
              </p:txBody>
            </p:sp>
            <p:sp>
              <p:nvSpPr>
                <p:cNvPr id="178" name="TextBox 177"/>
                <p:cNvSpPr txBox="1"/>
                <p:nvPr/>
              </p:nvSpPr>
              <p:spPr>
                <a:xfrm>
                  <a:off x="7583727" y="4244526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A</a:t>
                  </a:r>
                </a:p>
              </p:txBody>
            </p:sp>
            <p:sp>
              <p:nvSpPr>
                <p:cNvPr id="179" name="TextBox 178"/>
                <p:cNvSpPr txBox="1"/>
                <p:nvPr/>
              </p:nvSpPr>
              <p:spPr>
                <a:xfrm>
                  <a:off x="7915825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D</a:t>
                  </a:r>
                </a:p>
              </p:txBody>
            </p:sp>
            <p:sp>
              <p:nvSpPr>
                <p:cNvPr id="180" name="TextBox 179"/>
                <p:cNvSpPr txBox="1"/>
                <p:nvPr/>
              </p:nvSpPr>
              <p:spPr>
                <a:xfrm>
                  <a:off x="8247518" y="4244526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Y</a:t>
                  </a:r>
                </a:p>
              </p:txBody>
            </p:sp>
          </p:grpSp>
          <p:grpSp>
            <p:nvGrpSpPr>
              <p:cNvPr id="181" name="Group 180"/>
              <p:cNvGrpSpPr/>
              <p:nvPr/>
            </p:nvGrpSpPr>
            <p:grpSpPr>
              <a:xfrm>
                <a:off x="9150920" y="4243608"/>
                <a:ext cx="1658870" cy="400569"/>
                <a:chOff x="6920341" y="4244067"/>
                <a:chExt cx="1658870" cy="400569"/>
              </a:xfrm>
            </p:grpSpPr>
            <p:sp>
              <p:nvSpPr>
                <p:cNvPr id="182" name="TextBox 181"/>
                <p:cNvSpPr txBox="1"/>
                <p:nvPr/>
              </p:nvSpPr>
              <p:spPr>
                <a:xfrm>
                  <a:off x="6920341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Y</a:t>
                  </a:r>
                </a:p>
              </p:txBody>
            </p:sp>
            <p:sp>
              <p:nvSpPr>
                <p:cNvPr id="183" name="TextBox 182"/>
                <p:cNvSpPr txBox="1"/>
                <p:nvPr/>
              </p:nvSpPr>
              <p:spPr>
                <a:xfrm>
                  <a:off x="7252034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D</a:t>
                  </a:r>
                </a:p>
              </p:txBody>
            </p:sp>
            <p:sp>
              <p:nvSpPr>
                <p:cNvPr id="184" name="TextBox 183"/>
                <p:cNvSpPr txBox="1"/>
                <p:nvPr/>
              </p:nvSpPr>
              <p:spPr>
                <a:xfrm>
                  <a:off x="7583727" y="4244526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A</a:t>
                  </a:r>
                </a:p>
              </p:txBody>
            </p:sp>
            <p:sp>
              <p:nvSpPr>
                <p:cNvPr id="185" name="TextBox 184"/>
                <p:cNvSpPr txBox="1"/>
                <p:nvPr/>
              </p:nvSpPr>
              <p:spPr>
                <a:xfrm>
                  <a:off x="7915825" y="4244067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E</a:t>
                  </a:r>
                </a:p>
              </p:txBody>
            </p:sp>
            <p:sp>
              <p:nvSpPr>
                <p:cNvPr id="186" name="TextBox 185"/>
                <p:cNvSpPr txBox="1"/>
                <p:nvPr/>
              </p:nvSpPr>
              <p:spPr>
                <a:xfrm>
                  <a:off x="8247518" y="4244526"/>
                  <a:ext cx="331693" cy="400110"/>
                </a:xfrm>
                <a:prstGeom prst="rect">
                  <a:avLst/>
                </a:prstGeom>
                <a:solidFill>
                  <a:schemeClr val="accent6">
                    <a:lumMod val="20000"/>
                    <a:lumOff val="80000"/>
                  </a:schemeClr>
                </a:solidFill>
                <a:ln>
                  <a:solidFill>
                    <a:schemeClr val="tx1"/>
                  </a:solidFill>
                </a:ln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sz="2000" dirty="0"/>
                    <a:t>R</a:t>
                  </a:r>
                </a:p>
              </p:txBody>
            </p:sp>
          </p:grpSp>
        </p:grpSp>
        <p:sp>
          <p:nvSpPr>
            <p:cNvPr id="187" name="TextBox 186"/>
            <p:cNvSpPr txBox="1"/>
            <p:nvPr/>
          </p:nvSpPr>
          <p:spPr>
            <a:xfrm>
              <a:off x="9915143" y="2098767"/>
              <a:ext cx="5713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s[70]</a:t>
              </a:r>
            </a:p>
          </p:txBody>
        </p:sp>
        <p:sp>
          <p:nvSpPr>
            <p:cNvPr id="188" name="TextBox 187"/>
            <p:cNvSpPr txBox="1"/>
            <p:nvPr/>
          </p:nvSpPr>
          <p:spPr>
            <a:xfrm>
              <a:off x="7046661" y="2098767"/>
              <a:ext cx="51954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s[1]</a:t>
              </a:r>
            </a:p>
          </p:txBody>
        </p:sp>
        <p:sp>
          <p:nvSpPr>
            <p:cNvPr id="189" name="TextBox 188"/>
            <p:cNvSpPr txBox="1"/>
            <p:nvPr/>
          </p:nvSpPr>
          <p:spPr>
            <a:xfrm>
              <a:off x="7414413" y="1429791"/>
              <a:ext cx="519545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s[2]</a:t>
              </a:r>
            </a:p>
          </p:txBody>
        </p:sp>
        <p:sp>
          <p:nvSpPr>
            <p:cNvPr id="190" name="TextBox 189"/>
            <p:cNvSpPr txBox="1"/>
            <p:nvPr/>
          </p:nvSpPr>
          <p:spPr>
            <a:xfrm>
              <a:off x="9583255" y="1429791"/>
              <a:ext cx="571322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/>
                <a:t>s[69]</a:t>
              </a:r>
            </a:p>
          </p:txBody>
        </p:sp>
      </p:grpSp>
      <p:sp>
        <p:nvSpPr>
          <p:cNvPr id="76" name="TextBox 75"/>
          <p:cNvSpPr txBox="1"/>
          <p:nvPr/>
        </p:nvSpPr>
        <p:spPr>
          <a:xfrm>
            <a:off x="5675259" y="2482172"/>
            <a:ext cx="55850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Access pattern: s[0], s[71], s[1], s[70], …, s[35], s[36] </a:t>
            </a:r>
          </a:p>
        </p:txBody>
      </p:sp>
      <p:graphicFrame>
        <p:nvGraphicFramePr>
          <p:cNvPr id="192" name="Table 191"/>
          <p:cNvGraphicFramePr>
            <a:graphicFrameLocks noGrp="1"/>
          </p:cNvGraphicFramePr>
          <p:nvPr/>
        </p:nvGraphicFramePr>
        <p:xfrm>
          <a:off x="8224141" y="2979201"/>
          <a:ext cx="1275982" cy="36576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650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250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55183"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char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H/M?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5183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93" name="TextBox 192"/>
          <p:cNvSpPr txBox="1"/>
          <p:nvPr/>
        </p:nvSpPr>
        <p:spPr>
          <a:xfrm>
            <a:off x="8246066" y="3298742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s[0]</a:t>
            </a:r>
          </a:p>
        </p:txBody>
      </p:sp>
      <p:sp>
        <p:nvSpPr>
          <p:cNvPr id="194" name="TextBox 193"/>
          <p:cNvSpPr txBox="1"/>
          <p:nvPr/>
        </p:nvSpPr>
        <p:spPr>
          <a:xfrm>
            <a:off x="8969159" y="3296760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195" name="TextBox 194"/>
          <p:cNvSpPr txBox="1"/>
          <p:nvPr/>
        </p:nvSpPr>
        <p:spPr>
          <a:xfrm>
            <a:off x="2039670" y="3084639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s[0..7]</a:t>
            </a:r>
          </a:p>
        </p:txBody>
      </p:sp>
      <p:sp>
        <p:nvSpPr>
          <p:cNvPr id="196" name="TextBox 195"/>
          <p:cNvSpPr txBox="1"/>
          <p:nvPr/>
        </p:nvSpPr>
        <p:spPr>
          <a:xfrm>
            <a:off x="8246066" y="3606519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s[71]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8969159" y="3604537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9570315" y="3296760"/>
            <a:ext cx="2256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Addr</a:t>
            </a:r>
            <a:r>
              <a:rPr lang="en-US" sz="1400" dirty="0"/>
              <a:t> 0x1000 </a:t>
            </a:r>
            <a:r>
              <a:rPr lang="en-US" sz="1400" dirty="0">
                <a:sym typeface="Wingdings" panose="05000000000000000000" pitchFamily="2" charset="2"/>
              </a:rPr>
              <a:t> block 0</a:t>
            </a:r>
            <a:endParaRPr lang="en-US" sz="1400" dirty="0"/>
          </a:p>
        </p:txBody>
      </p:sp>
      <p:sp>
        <p:nvSpPr>
          <p:cNvPr id="198" name="TextBox 197"/>
          <p:cNvSpPr txBox="1"/>
          <p:nvPr/>
        </p:nvSpPr>
        <p:spPr>
          <a:xfrm>
            <a:off x="9570315" y="3604536"/>
            <a:ext cx="2256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Addr</a:t>
            </a:r>
            <a:r>
              <a:rPr lang="en-US" sz="1400" dirty="0"/>
              <a:t> 0x1047 </a:t>
            </a:r>
            <a:r>
              <a:rPr lang="en-US" sz="1400" dirty="0">
                <a:sym typeface="Wingdings" panose="05000000000000000000" pitchFamily="2" charset="2"/>
              </a:rPr>
              <a:t> </a:t>
            </a:r>
            <a:r>
              <a:rPr lang="en-US" sz="1400" b="1" dirty="0">
                <a:solidFill>
                  <a:srgbClr val="FF0000"/>
                </a:solidFill>
                <a:sym typeface="Wingdings" panose="05000000000000000000" pitchFamily="2" charset="2"/>
              </a:rPr>
              <a:t>block 0!</a:t>
            </a:r>
            <a:endParaRPr lang="en-US" sz="1400" b="1" dirty="0">
              <a:solidFill>
                <a:srgbClr val="FF0000"/>
              </a:solidFill>
            </a:endParaRPr>
          </a:p>
        </p:txBody>
      </p:sp>
      <p:sp>
        <p:nvSpPr>
          <p:cNvPr id="199" name="TextBox 198"/>
          <p:cNvSpPr txBox="1"/>
          <p:nvPr/>
        </p:nvSpPr>
        <p:spPr>
          <a:xfrm>
            <a:off x="2039670" y="3456530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s[8..15]</a:t>
            </a:r>
          </a:p>
        </p:txBody>
      </p:sp>
      <p:grpSp>
        <p:nvGrpSpPr>
          <p:cNvPr id="80" name="Group 79"/>
          <p:cNvGrpSpPr/>
          <p:nvPr/>
        </p:nvGrpSpPr>
        <p:grpSpPr>
          <a:xfrm>
            <a:off x="569648" y="2080574"/>
            <a:ext cx="4316110" cy="679886"/>
            <a:chOff x="569648" y="2080574"/>
            <a:chExt cx="4316110" cy="679886"/>
          </a:xfrm>
        </p:grpSpPr>
        <p:sp>
          <p:nvSpPr>
            <p:cNvPr id="79" name="TextBox 78"/>
            <p:cNvSpPr txBox="1"/>
            <p:nvPr/>
          </p:nvSpPr>
          <p:spPr>
            <a:xfrm>
              <a:off x="569648" y="2391128"/>
              <a:ext cx="2451457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 </a:t>
              </a:r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3021105" y="2391128"/>
              <a:ext cx="658905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1 bit</a:t>
              </a:r>
            </a:p>
          </p:txBody>
        </p:sp>
        <p:sp>
          <p:nvSpPr>
            <p:cNvPr id="201" name="TextBox 200"/>
            <p:cNvSpPr txBox="1"/>
            <p:nvPr/>
          </p:nvSpPr>
          <p:spPr>
            <a:xfrm>
              <a:off x="3680010" y="2391128"/>
              <a:ext cx="1205748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3 bits</a:t>
              </a:r>
            </a:p>
          </p:txBody>
        </p:sp>
        <p:sp>
          <p:nvSpPr>
            <p:cNvPr id="202" name="TextBox 201"/>
            <p:cNvSpPr txBox="1"/>
            <p:nvPr/>
          </p:nvSpPr>
          <p:spPr>
            <a:xfrm>
              <a:off x="1369463" y="2080574"/>
              <a:ext cx="1205748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tag</a:t>
              </a:r>
            </a:p>
          </p:txBody>
        </p:sp>
        <p:sp>
          <p:nvSpPr>
            <p:cNvPr id="203" name="TextBox 202"/>
            <p:cNvSpPr txBox="1"/>
            <p:nvPr/>
          </p:nvSpPr>
          <p:spPr>
            <a:xfrm>
              <a:off x="2895600" y="2080574"/>
              <a:ext cx="9144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index</a:t>
              </a:r>
            </a:p>
          </p:txBody>
        </p:sp>
        <p:sp>
          <p:nvSpPr>
            <p:cNvPr id="204" name="TextBox 203"/>
            <p:cNvSpPr txBox="1"/>
            <p:nvPr/>
          </p:nvSpPr>
          <p:spPr>
            <a:xfrm>
              <a:off x="3825684" y="2080574"/>
              <a:ext cx="914400" cy="369332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/>
                <a:t>offset</a:t>
              </a:r>
            </a:p>
          </p:txBody>
        </p:sp>
      </p:grpSp>
      <p:sp>
        <p:nvSpPr>
          <p:cNvPr id="205" name="TextBox 204"/>
          <p:cNvSpPr txBox="1"/>
          <p:nvPr/>
        </p:nvSpPr>
        <p:spPr>
          <a:xfrm>
            <a:off x="8246066" y="3914296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s[1]</a:t>
            </a:r>
          </a:p>
        </p:txBody>
      </p:sp>
      <p:sp>
        <p:nvSpPr>
          <p:cNvPr id="206" name="TextBox 205"/>
          <p:cNvSpPr txBox="1"/>
          <p:nvPr/>
        </p:nvSpPr>
        <p:spPr>
          <a:xfrm>
            <a:off x="8969159" y="3912314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207" name="TextBox 206"/>
          <p:cNvSpPr txBox="1"/>
          <p:nvPr/>
        </p:nvSpPr>
        <p:spPr>
          <a:xfrm>
            <a:off x="8246066" y="4220281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s[70]</a:t>
            </a:r>
          </a:p>
        </p:txBody>
      </p:sp>
      <p:sp>
        <p:nvSpPr>
          <p:cNvPr id="208" name="TextBox 207"/>
          <p:cNvSpPr txBox="1"/>
          <p:nvPr/>
        </p:nvSpPr>
        <p:spPr>
          <a:xfrm>
            <a:off x="8969159" y="4218299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209" name="TextBox 208"/>
          <p:cNvSpPr txBox="1"/>
          <p:nvPr/>
        </p:nvSpPr>
        <p:spPr>
          <a:xfrm>
            <a:off x="8268700" y="4500224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:</a:t>
            </a:r>
          </a:p>
        </p:txBody>
      </p:sp>
      <p:cxnSp>
        <p:nvCxnSpPr>
          <p:cNvPr id="219" name="Straight Connector 218"/>
          <p:cNvCxnSpPr/>
          <p:nvPr/>
        </p:nvCxnSpPr>
        <p:spPr>
          <a:xfrm flipV="1">
            <a:off x="2168161" y="3113745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" name="TextBox 224"/>
          <p:cNvSpPr txBox="1"/>
          <p:nvPr/>
        </p:nvSpPr>
        <p:spPr>
          <a:xfrm>
            <a:off x="8246066" y="4809983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s[8]</a:t>
            </a:r>
          </a:p>
        </p:txBody>
      </p:sp>
      <p:sp>
        <p:nvSpPr>
          <p:cNvPr id="226" name="TextBox 225"/>
          <p:cNvSpPr txBox="1"/>
          <p:nvPr/>
        </p:nvSpPr>
        <p:spPr>
          <a:xfrm>
            <a:off x="8969159" y="4808001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227" name="TextBox 226"/>
          <p:cNvSpPr txBox="1"/>
          <p:nvPr/>
        </p:nvSpPr>
        <p:spPr>
          <a:xfrm>
            <a:off x="8253187" y="5114289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s[63]</a:t>
            </a:r>
          </a:p>
        </p:txBody>
      </p:sp>
      <p:sp>
        <p:nvSpPr>
          <p:cNvPr id="228" name="TextBox 227"/>
          <p:cNvSpPr txBox="1"/>
          <p:nvPr/>
        </p:nvSpPr>
        <p:spPr>
          <a:xfrm>
            <a:off x="8969159" y="5112307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sp>
        <p:nvSpPr>
          <p:cNvPr id="229" name="TextBox 228"/>
          <p:cNvSpPr txBox="1"/>
          <p:nvPr/>
        </p:nvSpPr>
        <p:spPr>
          <a:xfrm>
            <a:off x="8268700" y="5986031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: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2910384" y="3071014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s[64..71]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3720314" y="3071014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s[0..7]</a:t>
            </a:r>
          </a:p>
        </p:txBody>
      </p:sp>
      <p:cxnSp>
        <p:nvCxnSpPr>
          <p:cNvPr id="69" name="Straight Connector 68"/>
          <p:cNvCxnSpPr/>
          <p:nvPr/>
        </p:nvCxnSpPr>
        <p:spPr>
          <a:xfrm flipV="1">
            <a:off x="3032706" y="3097087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flipV="1">
            <a:off x="3852975" y="3103900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514073" y="3081316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s[64..71]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537013" y="4803754"/>
            <a:ext cx="2256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Addr</a:t>
            </a:r>
            <a:r>
              <a:rPr lang="en-US" sz="1400" dirty="0"/>
              <a:t> 0x1008 </a:t>
            </a:r>
            <a:r>
              <a:rPr lang="en-US" sz="1400" dirty="0">
                <a:sym typeface="Wingdings" panose="05000000000000000000" pitchFamily="2" charset="2"/>
              </a:rPr>
              <a:t> block 1</a:t>
            </a:r>
            <a:endParaRPr lang="en-US" sz="1400" dirty="0"/>
          </a:p>
        </p:txBody>
      </p:sp>
      <p:sp>
        <p:nvSpPr>
          <p:cNvPr id="73" name="TextBox 72"/>
          <p:cNvSpPr txBox="1"/>
          <p:nvPr/>
        </p:nvSpPr>
        <p:spPr>
          <a:xfrm>
            <a:off x="9537013" y="5088430"/>
            <a:ext cx="22560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err="1"/>
              <a:t>Addr</a:t>
            </a:r>
            <a:r>
              <a:rPr lang="en-US" sz="1400" dirty="0"/>
              <a:t> 0x103F </a:t>
            </a:r>
            <a:r>
              <a:rPr lang="en-US" sz="1400" dirty="0">
                <a:sym typeface="Wingdings" panose="05000000000000000000" pitchFamily="2" charset="2"/>
              </a:rPr>
              <a:t> </a:t>
            </a:r>
            <a:r>
              <a:rPr lang="en-US" sz="1400" b="1" dirty="0">
                <a:solidFill>
                  <a:srgbClr val="FF0000"/>
                </a:solidFill>
                <a:sym typeface="Wingdings" panose="05000000000000000000" pitchFamily="2" charset="2"/>
              </a:rPr>
              <a:t>block 1!</a:t>
            </a:r>
            <a:endParaRPr lang="en-US" sz="1400" b="1" dirty="0">
              <a:solidFill>
                <a:srgbClr val="FF0000"/>
              </a:solidFill>
            </a:endParaRPr>
          </a:p>
        </p:txBody>
      </p:sp>
      <p:cxnSp>
        <p:nvCxnSpPr>
          <p:cNvPr id="75" name="Straight Connector 74"/>
          <p:cNvCxnSpPr/>
          <p:nvPr/>
        </p:nvCxnSpPr>
        <p:spPr>
          <a:xfrm flipV="1">
            <a:off x="2161992" y="3514479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xtBox 80"/>
          <p:cNvSpPr txBox="1"/>
          <p:nvPr/>
        </p:nvSpPr>
        <p:spPr>
          <a:xfrm>
            <a:off x="2895600" y="3434959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s[56..63]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8245353" y="5440327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s[9]</a:t>
            </a:r>
          </a:p>
        </p:txBody>
      </p:sp>
      <p:sp>
        <p:nvSpPr>
          <p:cNvPr id="83" name="TextBox 82"/>
          <p:cNvSpPr txBox="1"/>
          <p:nvPr/>
        </p:nvSpPr>
        <p:spPr>
          <a:xfrm>
            <a:off x="8968446" y="5438345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cxnSp>
        <p:nvCxnSpPr>
          <p:cNvPr id="84" name="Straight Connector 83"/>
          <p:cNvCxnSpPr/>
          <p:nvPr/>
        </p:nvCxnSpPr>
        <p:spPr>
          <a:xfrm flipV="1">
            <a:off x="2995416" y="3521821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5" name="TextBox 84"/>
          <p:cNvSpPr txBox="1"/>
          <p:nvPr/>
        </p:nvSpPr>
        <p:spPr>
          <a:xfrm>
            <a:off x="3730652" y="3434350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s[8..15]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8258012" y="5746312"/>
            <a:ext cx="60959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s[62]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8973984" y="5744330"/>
            <a:ext cx="4392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</a:rPr>
              <a:t>M</a:t>
            </a:r>
          </a:p>
        </p:txBody>
      </p:sp>
      <p:cxnSp>
        <p:nvCxnSpPr>
          <p:cNvPr id="88" name="Straight Connector 87"/>
          <p:cNvCxnSpPr/>
          <p:nvPr/>
        </p:nvCxnSpPr>
        <p:spPr>
          <a:xfrm flipV="1">
            <a:off x="3844359" y="3472003"/>
            <a:ext cx="826437" cy="29210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9" name="TextBox 88"/>
          <p:cNvSpPr txBox="1"/>
          <p:nvPr/>
        </p:nvSpPr>
        <p:spPr>
          <a:xfrm>
            <a:off x="4529848" y="3441850"/>
            <a:ext cx="1071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/>
              <a:t>s[56..63]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409714" y="512681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SG" dirty="0"/>
          </a:p>
        </p:txBody>
      </p:sp>
      <p:sp>
        <p:nvSpPr>
          <p:cNvPr id="5" name="TextBox 4"/>
          <p:cNvSpPr txBox="1"/>
          <p:nvPr/>
        </p:nvSpPr>
        <p:spPr>
          <a:xfrm>
            <a:off x="363363" y="3887066"/>
            <a:ext cx="66832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SG" sz="2400" dirty="0">
                <a:solidFill>
                  <a:srgbClr val="0033CC"/>
                </a:solidFill>
              </a:rPr>
              <a:t>Data that go into cache block 0: </a:t>
            </a:r>
            <a:r>
              <a:rPr lang="en-SG" sz="2400" dirty="0"/>
              <a:t>s[0..7], s[64..71], s[16..23], s[48..55], s[32..39]</a:t>
            </a:r>
          </a:p>
          <a:p>
            <a:r>
              <a:rPr lang="en-SG" sz="2400" dirty="0">
                <a:solidFill>
                  <a:schemeClr val="accent6">
                    <a:lumMod val="50000"/>
                  </a:schemeClr>
                </a:solidFill>
              </a:rPr>
              <a:t>Data that go into cache block 1: </a:t>
            </a:r>
            <a:r>
              <a:rPr lang="en-SG" sz="2400" dirty="0"/>
              <a:t>s[8..15], s[56..63], s[24..31], s[40..47]</a:t>
            </a:r>
          </a:p>
          <a:p>
            <a:r>
              <a:rPr lang="en-SG" sz="2400" dirty="0"/>
              <a:t>This is known as </a:t>
            </a:r>
            <a:r>
              <a:rPr lang="en-SG" sz="2400" b="1" dirty="0">
                <a:solidFill>
                  <a:srgbClr val="C00000"/>
                </a:solidFill>
              </a:rPr>
              <a:t>cache thrashing</a:t>
            </a:r>
            <a:r>
              <a:rPr lang="en-SG" sz="2400" dirty="0"/>
              <a:t>.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6104842" y="268395"/>
            <a:ext cx="5769782" cy="482885"/>
            <a:chOff x="6104842" y="268395"/>
            <a:chExt cx="5769782" cy="482885"/>
          </a:xfrm>
        </p:grpSpPr>
        <p:sp>
          <p:nvSpPr>
            <p:cNvPr id="90" name="Rectangle 89"/>
            <p:cNvSpPr/>
            <p:nvPr/>
          </p:nvSpPr>
          <p:spPr>
            <a:xfrm>
              <a:off x="6104842" y="518698"/>
              <a:ext cx="636436" cy="2325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1" name="Rectangle 90"/>
            <p:cNvSpPr/>
            <p:nvPr/>
          </p:nvSpPr>
          <p:spPr>
            <a:xfrm>
              <a:off x="6741278" y="518698"/>
              <a:ext cx="636436" cy="2325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2" name="Rectangle 91"/>
            <p:cNvSpPr/>
            <p:nvPr/>
          </p:nvSpPr>
          <p:spPr>
            <a:xfrm>
              <a:off x="7377714" y="518698"/>
              <a:ext cx="636436" cy="2325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3" name="Rectangle 92"/>
            <p:cNvSpPr/>
            <p:nvPr/>
          </p:nvSpPr>
          <p:spPr>
            <a:xfrm>
              <a:off x="8014150" y="518698"/>
              <a:ext cx="636436" cy="2325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4" name="Rectangle 93"/>
            <p:cNvSpPr/>
            <p:nvPr/>
          </p:nvSpPr>
          <p:spPr>
            <a:xfrm>
              <a:off x="8649726" y="518698"/>
              <a:ext cx="636436" cy="2325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5" name="Rectangle 94"/>
            <p:cNvSpPr/>
            <p:nvPr/>
          </p:nvSpPr>
          <p:spPr>
            <a:xfrm>
              <a:off x="9286162" y="518698"/>
              <a:ext cx="636436" cy="2325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6" name="Rectangle 95"/>
            <p:cNvSpPr/>
            <p:nvPr/>
          </p:nvSpPr>
          <p:spPr>
            <a:xfrm>
              <a:off x="9922598" y="518698"/>
              <a:ext cx="636436" cy="2325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7" name="Rectangle 96"/>
            <p:cNvSpPr/>
            <p:nvPr/>
          </p:nvSpPr>
          <p:spPr>
            <a:xfrm>
              <a:off x="10559034" y="518698"/>
              <a:ext cx="636436" cy="2325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6104842" y="275826"/>
              <a:ext cx="62357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s[0..7]</a:t>
              </a:r>
            </a:p>
          </p:txBody>
        </p:sp>
        <p:sp>
          <p:nvSpPr>
            <p:cNvPr id="99" name="TextBox 98"/>
            <p:cNvSpPr txBox="1"/>
            <p:nvPr/>
          </p:nvSpPr>
          <p:spPr>
            <a:xfrm>
              <a:off x="6701718" y="26839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s[8..15]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7316437" y="26839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s[16..23]</a:t>
              </a: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7944824" y="26839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s[24..31]</a:t>
              </a:r>
            </a:p>
          </p:txBody>
        </p:sp>
        <p:sp>
          <p:nvSpPr>
            <p:cNvPr id="102" name="TextBox 101"/>
            <p:cNvSpPr txBox="1"/>
            <p:nvPr/>
          </p:nvSpPr>
          <p:spPr>
            <a:xfrm>
              <a:off x="8572695" y="26839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s[32..39]</a:t>
              </a:r>
            </a:p>
          </p:txBody>
        </p:sp>
        <p:sp>
          <p:nvSpPr>
            <p:cNvPr id="103" name="TextBox 102"/>
            <p:cNvSpPr txBox="1"/>
            <p:nvPr/>
          </p:nvSpPr>
          <p:spPr>
            <a:xfrm>
              <a:off x="9219258" y="26839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s[40..47]</a:t>
              </a:r>
            </a:p>
          </p:txBody>
        </p:sp>
        <p:sp>
          <p:nvSpPr>
            <p:cNvPr id="104" name="TextBox 103"/>
            <p:cNvSpPr txBox="1"/>
            <p:nvPr/>
          </p:nvSpPr>
          <p:spPr>
            <a:xfrm>
              <a:off x="9869096" y="26839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s[48..55]</a:t>
              </a:r>
            </a:p>
          </p:txBody>
        </p:sp>
        <p:sp>
          <p:nvSpPr>
            <p:cNvPr id="105" name="TextBox 104"/>
            <p:cNvSpPr txBox="1"/>
            <p:nvPr/>
          </p:nvSpPr>
          <p:spPr>
            <a:xfrm>
              <a:off x="10506697" y="26839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s[56..63]</a:t>
              </a:r>
            </a:p>
          </p:txBody>
        </p:sp>
        <p:sp>
          <p:nvSpPr>
            <p:cNvPr id="106" name="Rectangle 105"/>
            <p:cNvSpPr/>
            <p:nvPr/>
          </p:nvSpPr>
          <p:spPr>
            <a:xfrm>
              <a:off x="11185851" y="518698"/>
              <a:ext cx="636436" cy="23258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SG"/>
            </a:p>
          </p:txBody>
        </p:sp>
        <p:sp>
          <p:nvSpPr>
            <p:cNvPr id="107" name="TextBox 106"/>
            <p:cNvSpPr txBox="1"/>
            <p:nvPr/>
          </p:nvSpPr>
          <p:spPr>
            <a:xfrm>
              <a:off x="11133514" y="268395"/>
              <a:ext cx="741110" cy="2844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SG" sz="1200" dirty="0"/>
                <a:t>s[64..71]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6444001" y="771772"/>
            <a:ext cx="5055766" cy="206594"/>
            <a:chOff x="6444001" y="771772"/>
            <a:chExt cx="5055766" cy="206594"/>
          </a:xfrm>
        </p:grpSpPr>
        <p:cxnSp>
          <p:nvCxnSpPr>
            <p:cNvPr id="120" name="Straight Connector 119"/>
            <p:cNvCxnSpPr>
              <a:cxnSpLocks/>
            </p:cNvCxnSpPr>
            <p:nvPr/>
          </p:nvCxnSpPr>
          <p:spPr>
            <a:xfrm>
              <a:off x="6444001" y="978366"/>
              <a:ext cx="5055766" cy="0"/>
            </a:xfrm>
            <a:prstGeom prst="line">
              <a:avLst/>
            </a:prstGeom>
          </p:spPr>
          <p:style>
            <a:lnRef idx="1">
              <a:schemeClr val="accent5"/>
            </a:lnRef>
            <a:fillRef idx="0">
              <a:schemeClr val="accent5"/>
            </a:fillRef>
            <a:effectRef idx="0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1" name="Straight Arrow Connector 120"/>
            <p:cNvCxnSpPr/>
            <p:nvPr/>
          </p:nvCxnSpPr>
          <p:spPr>
            <a:xfrm flipV="1">
              <a:off x="6444001" y="771772"/>
              <a:ext cx="0" cy="2065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2" name="Straight Arrow Connector 121"/>
            <p:cNvCxnSpPr/>
            <p:nvPr/>
          </p:nvCxnSpPr>
          <p:spPr>
            <a:xfrm flipV="1">
              <a:off x="11499767" y="771772"/>
              <a:ext cx="0" cy="20659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7095768" y="95745"/>
            <a:ext cx="3804958" cy="286657"/>
            <a:chOff x="7095768" y="95745"/>
            <a:chExt cx="3804958" cy="286657"/>
          </a:xfrm>
        </p:grpSpPr>
        <p:cxnSp>
          <p:nvCxnSpPr>
            <p:cNvPr id="123" name="Straight Connector 122"/>
            <p:cNvCxnSpPr>
              <a:cxnSpLocks/>
            </p:cNvCxnSpPr>
            <p:nvPr/>
          </p:nvCxnSpPr>
          <p:spPr>
            <a:xfrm>
              <a:off x="7095768" y="95745"/>
              <a:ext cx="380495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Arrow Connector 123"/>
            <p:cNvCxnSpPr/>
            <p:nvPr/>
          </p:nvCxnSpPr>
          <p:spPr>
            <a:xfrm>
              <a:off x="7095768" y="95745"/>
              <a:ext cx="0" cy="2866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Arrow Connector 124"/>
            <p:cNvCxnSpPr>
              <a:cxnSpLocks/>
            </p:cNvCxnSpPr>
            <p:nvPr/>
          </p:nvCxnSpPr>
          <p:spPr>
            <a:xfrm>
              <a:off x="10900726" y="95745"/>
              <a:ext cx="0" cy="28665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7713446" y="771772"/>
            <a:ext cx="2555212" cy="122618"/>
            <a:chOff x="7713446" y="771772"/>
            <a:chExt cx="2555212" cy="122618"/>
          </a:xfrm>
        </p:grpSpPr>
        <p:cxnSp>
          <p:nvCxnSpPr>
            <p:cNvPr id="126" name="Straight Connector 125"/>
            <p:cNvCxnSpPr>
              <a:cxnSpLocks/>
            </p:cNvCxnSpPr>
            <p:nvPr/>
          </p:nvCxnSpPr>
          <p:spPr>
            <a:xfrm>
              <a:off x="7713446" y="894390"/>
              <a:ext cx="2555212" cy="0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V="1">
              <a:off x="7713446" y="771772"/>
              <a:ext cx="0" cy="12261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Arrow Connector 127"/>
            <p:cNvCxnSpPr/>
            <p:nvPr/>
          </p:nvCxnSpPr>
          <p:spPr>
            <a:xfrm flipV="1">
              <a:off x="10268658" y="771772"/>
              <a:ext cx="0" cy="122618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 20"/>
          <p:cNvGrpSpPr/>
          <p:nvPr/>
        </p:nvGrpSpPr>
        <p:grpSpPr>
          <a:xfrm>
            <a:off x="8333799" y="185751"/>
            <a:ext cx="1260514" cy="299271"/>
            <a:chOff x="8333799" y="185751"/>
            <a:chExt cx="1260514" cy="299271"/>
          </a:xfrm>
        </p:grpSpPr>
        <p:cxnSp>
          <p:nvCxnSpPr>
            <p:cNvPr id="129" name="Straight Connector 128"/>
            <p:cNvCxnSpPr>
              <a:cxnSpLocks/>
            </p:cNvCxnSpPr>
            <p:nvPr/>
          </p:nvCxnSpPr>
          <p:spPr>
            <a:xfrm flipV="1">
              <a:off x="8334515" y="185751"/>
              <a:ext cx="1248740" cy="856"/>
            </a:xfrm>
            <a:prstGeom prst="line">
              <a:avLst/>
            </a:prstGeom>
            <a:ln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Arrow Connector 129"/>
            <p:cNvCxnSpPr>
              <a:cxnSpLocks/>
            </p:cNvCxnSpPr>
            <p:nvPr/>
          </p:nvCxnSpPr>
          <p:spPr>
            <a:xfrm>
              <a:off x="8333799" y="200592"/>
              <a:ext cx="0" cy="28443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>
              <a:off x="9594313" y="200592"/>
              <a:ext cx="0" cy="284430"/>
            </a:xfrm>
            <a:prstGeom prst="straightConnector1">
              <a:avLst/>
            </a:prstGeom>
            <a:ln>
              <a:solidFill>
                <a:srgbClr val="C0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0" name="Slide Number Placeholder 1">
            <a:extLst>
              <a:ext uri="{FF2B5EF4-FFF2-40B4-BE49-F238E27FC236}">
                <a16:creationId xmlns:a16="http://schemas.microsoft.com/office/drawing/2014/main" id="{4B14C54E-7253-4A75-8FA2-6CC80C1CC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00458" y="6459785"/>
            <a:ext cx="1312025" cy="365125"/>
          </a:xfrm>
        </p:spPr>
        <p:txBody>
          <a:bodyPr/>
          <a:lstStyle/>
          <a:p>
            <a:fld id="{AEBE2BCA-7FFD-4666-9163-5C061F649162}" type="slidenum">
              <a:rPr lang="en-SG" sz="1600" smtClean="0"/>
              <a:t>8</a:t>
            </a:fld>
            <a:endParaRPr lang="en-SG" sz="1600" dirty="0"/>
          </a:p>
        </p:txBody>
      </p:sp>
    </p:spTree>
    <p:extLst>
      <p:ext uri="{BB962C8B-B14F-4D97-AF65-F5344CB8AC3E}">
        <p14:creationId xmlns:p14="http://schemas.microsoft.com/office/powerpoint/2010/main" val="5851689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500"/>
                            </p:stCondLst>
                            <p:childTnLst>
                              <p:par>
                                <p:cTn id="6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500"/>
                            </p:stCondLst>
                            <p:childTnLst>
                              <p:par>
                                <p:cTn id="7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6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2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500"/>
                            </p:stCondLst>
                            <p:childTnLst>
                              <p:par>
                                <p:cTn id="9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3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8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5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500"/>
                            </p:stCondLst>
                            <p:childTnLst>
                              <p:par>
                                <p:cTn id="1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9" dur="500"/>
                                        <p:tgtEl>
                                          <p:spTgt spid="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3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1500"/>
                            </p:stCondLst>
                            <p:childTnLst>
                              <p:par>
                                <p:cTn id="12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0" dur="500"/>
                                        <p:tgtEl>
                                          <p:spTgt spid="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500"/>
                            </p:stCondLst>
                            <p:childTnLst>
                              <p:par>
                                <p:cTn id="14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"/>
                            </p:stCondLst>
                            <p:childTnLst>
                              <p:par>
                                <p:cTn id="15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3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8" fill="hold">
                            <p:stCondLst>
                              <p:cond delay="1500"/>
                            </p:stCondLst>
                            <p:childTnLst>
                              <p:par>
                                <p:cTn id="15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2" fill="hold">
                      <p:stCondLst>
                        <p:cond delay="indefinite"/>
                      </p:stCondLst>
                      <p:childTnLst>
                        <p:par>
                          <p:cTn id="163" fill="hold">
                            <p:stCondLst>
                              <p:cond delay="0"/>
                            </p:stCondLst>
                            <p:childTnLst>
                              <p:par>
                                <p:cTn id="16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6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00"/>
                            </p:stCondLst>
                            <p:childTnLst>
                              <p:par>
                                <p:cTn id="168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"/>
                            </p:stCondLst>
                            <p:childTnLst>
                              <p:par>
                                <p:cTn id="18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8" fill="hold">
                      <p:stCondLst>
                        <p:cond delay="indefinite"/>
                      </p:stCondLst>
                      <p:childTnLst>
                        <p:par>
                          <p:cTn id="189" fill="hold">
                            <p:stCondLst>
                              <p:cond delay="0"/>
                            </p:stCondLst>
                            <p:childTnLst>
                              <p:par>
                                <p:cTn id="19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2" dur="500"/>
                                        <p:tgtEl>
                                          <p:spTgt spid="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>
                      <p:stCondLst>
                        <p:cond delay="indefinite"/>
                      </p:stCondLst>
                      <p:childTnLst>
                        <p:par>
                          <p:cTn id="199" fill="hold">
                            <p:stCondLst>
                              <p:cond delay="0"/>
                            </p:stCondLst>
                            <p:childTnLst>
                              <p:par>
                                <p:cTn id="2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2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/>
      <p:bldP spid="76" grpId="0"/>
      <p:bldP spid="193" grpId="0"/>
      <p:bldP spid="194" grpId="0"/>
      <p:bldP spid="195" grpId="0"/>
      <p:bldP spid="196" grpId="0"/>
      <p:bldP spid="197" grpId="0"/>
      <p:bldP spid="78" grpId="0"/>
      <p:bldP spid="198" grpId="0"/>
      <p:bldP spid="199" grpId="0"/>
      <p:bldP spid="205" grpId="0"/>
      <p:bldP spid="206" grpId="0"/>
      <p:bldP spid="207" grpId="0"/>
      <p:bldP spid="208" grpId="0"/>
      <p:bldP spid="209" grpId="0"/>
      <p:bldP spid="225" grpId="0"/>
      <p:bldP spid="226" grpId="0"/>
      <p:bldP spid="227" grpId="0"/>
      <p:bldP spid="228" grpId="0"/>
      <p:bldP spid="229" grpId="0"/>
      <p:bldP spid="67" grpId="0"/>
      <p:bldP spid="68" grpId="0"/>
      <p:bldP spid="71" grpId="0"/>
      <p:bldP spid="72" grpId="0"/>
      <p:bldP spid="73" grpId="0"/>
      <p:bldP spid="81" grpId="0"/>
      <p:bldP spid="82" grpId="0"/>
      <p:bldP spid="83" grpId="0"/>
      <p:bldP spid="85" grpId="0"/>
      <p:bldP spid="86" grpId="0"/>
      <p:bldP spid="87" grpId="0"/>
      <p:bldP spid="89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51949" y="2351528"/>
            <a:ext cx="6859707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SG" sz="6600" dirty="0"/>
              <a:t>END OF FILE</a:t>
            </a:r>
          </a:p>
        </p:txBody>
      </p:sp>
    </p:spTree>
    <p:extLst>
      <p:ext uri="{BB962C8B-B14F-4D97-AF65-F5344CB8AC3E}">
        <p14:creationId xmlns:p14="http://schemas.microsoft.com/office/powerpoint/2010/main" val="134992821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TM02900769[[fn=Retrospect]]</Template>
  <TotalTime>4485</TotalTime>
  <Words>1826</Words>
  <Application>Microsoft Office PowerPoint</Application>
  <PresentationFormat>Widescreen</PresentationFormat>
  <Paragraphs>512</Paragraphs>
  <Slides>9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Calibri</vt:lpstr>
      <vt:lpstr>Calibri Light</vt:lpstr>
      <vt:lpstr>Wingdings</vt:lpstr>
      <vt:lpstr>Retrospect</vt:lpstr>
      <vt:lpstr>CS2100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CS2100</dc:title>
  <dc:creator>Tuck-Choy Aaron TAN</dc:creator>
  <cp:lastModifiedBy>Tuck-Choy Aaron TAN</cp:lastModifiedBy>
  <cp:revision>461</cp:revision>
  <cp:lastPrinted>2021-04-08T02:17:50Z</cp:lastPrinted>
  <dcterms:created xsi:type="dcterms:W3CDTF">2015-03-28T05:22:46Z</dcterms:created>
  <dcterms:modified xsi:type="dcterms:W3CDTF">2026-03-24T04:24:48Z</dcterms:modified>
</cp:coreProperties>
</file>