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4" autoAdjust="0"/>
  </p:normalViewPr>
  <p:slideViewPr>
    <p:cSldViewPr>
      <p:cViewPr varScale="1">
        <p:scale>
          <a:sx n="92" d="100"/>
          <a:sy n="92" d="100"/>
        </p:scale>
        <p:origin x="-110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50" max="1920" units="cm"/>
          <inkml:channel name="Y" type="integer" max="1710" units="cm"/>
        </inkml:traceFormat>
        <inkml:channelProperties>
          <inkml:channelProperty channel="X" name="resolution" value="43.87001" units="1/cm"/>
          <inkml:channelProperty channel="Y" name="resolution" value="44.88189" units="1/cm"/>
        </inkml:channelProperties>
      </inkml:inkSource>
      <inkml:timestamp xml:id="ts0" timeString="2014-10-30T00:44:55.5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E8D188-A244-4394-A051-776BFEA42E53}" emma:medium="tactile" emma:mode="ink">
          <msink:context xmlns:msink="http://schemas.microsoft.com/ink/2010/main" type="inkDrawing" rotatedBoundingBox="4122,4571 5751,6399 5676,6466 4046,4638" semanticType="callout" shapeName="Other"/>
        </emma:interpretation>
      </emma:emma>
    </inkml:annotationXML>
    <inkml:trace contextRef="#ctx0" brushRef="#br0">0 0,'0'0,"25"0,25 25,-25 0,0 25,24 25,26 49,0-49,-25 0,-25-50,-1 0,26 74,-25-99,0 50,25-25,-50 0,25 0,0 24,25-24,-26 0,1 25,25-25,0 50,-25-50,0 24,25-24,-26 0,26 50,-25-50,25 25,0-1,-25-24,24 25,-49-50,50 50,-25-25,0 0,-25-25,25 25,0 0,0-1,-25-24,25 25,0 0,-1 25,1-50,-25 25,25 0,-25 0,25-25,0 25,0 0,0-1,0-24,0 0,0 0,-25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50" max="1920" units="cm"/>
          <inkml:channel name="Y" type="integer" max="1710" units="cm"/>
        </inkml:traceFormat>
        <inkml:channelProperties>
          <inkml:channelProperty channel="X" name="resolution" value="43.87001" units="1/cm"/>
          <inkml:channelProperty channel="Y" name="resolution" value="44.88189" units="1/cm"/>
        </inkml:channelProperties>
      </inkml:inkSource>
      <inkml:timestamp xml:id="ts0" timeString="2014-10-30T00:44:57.6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D9A14F-081E-4CBA-8235-6A6694F32899}" emma:medium="tactile" emma:mode="ink">
          <msink:context xmlns:msink="http://schemas.microsoft.com/ink/2010/main" type="inkDrawing" rotatedBoundingBox="4309,6582 5772,4653 5859,4719 4396,6647" semanticType="callout" shapeName="Other"/>
        </emma:interpretation>
      </emma:emma>
    </inkml:annotationXML>
    <inkml:trace contextRef="#ctx0" brushRef="#br0">1444 25,'0'-25,"-24"50,24 0,-25 0,0 25,0-25,25 25,-25-26,25 26,-25 0,0-25,0 0,-25 74,26-99,-1 50,-25 25,25-25,-25 0,0 49,1-49,24-25,-25 25,25-25,0-1,0 1,25 25,-50-25,50 0,-25 0,1-25,-1 50,25-50,0 25,-25-1,0 26,25-50,-25 25,0-25,25 25,0 0,-25 0,25-25,-50 50,50-50,-25 25,-24 24,49-49,-25 25,0 0,0 0,0 0,25-25,-25 25,0 0,0 0,25-25,-50 25,50 0,0-1,-24-24,-1 50,0-25,25 0,-25-25,0 50,-25-25,50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6386-2E29-4650-966E-2DAC48DF2BF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83BC9-0CDE-49E6-B190-C817C91A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Single responsibility, separation</a:t>
            </a:r>
            <a:r>
              <a:rPr lang="en-US" baseline="0" dirty="0" smtClean="0"/>
              <a:t> of concerns, law of Demeter, open-closed, </a:t>
            </a:r>
            <a:r>
              <a:rPr lang="en-US" baseline="0" smtClean="0"/>
              <a:t>liskov</a:t>
            </a:r>
            <a:r>
              <a:rPr lang="en-US" baseline="0" dirty="0" smtClean="0"/>
              <a:t> </a:t>
            </a:r>
            <a:r>
              <a:rPr lang="en-US" baseline="0" dirty="0" smtClean="0"/>
              <a:t>substitution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901AC-F736-4862-BB67-E40447C107C0}" type="slidenum">
              <a:rPr lang="en-SG" smtClean="0">
                <a:solidFill>
                  <a:prstClr val="black"/>
                </a:solidFill>
              </a:rPr>
              <a:pPr/>
              <a:t>13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8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0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2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5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5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8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0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27/10/2016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en-us/download/details.aspx?id=1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slides are </a:t>
            </a:r>
            <a:r>
              <a:rPr lang="en-US" dirty="0" smtClean="0">
                <a:solidFill>
                  <a:srgbClr val="FFFF00"/>
                </a:solidFill>
              </a:rPr>
              <a:t>not optimized for printing </a:t>
            </a:r>
            <a:r>
              <a:rPr lang="en-US" dirty="0" smtClean="0"/>
              <a:t>or exam preparation. These are for lecture delivery only.</a:t>
            </a:r>
          </a:p>
          <a:p>
            <a:r>
              <a:rPr lang="en-US" dirty="0" smtClean="0"/>
              <a:t>These slides are made for PowerPoint 2010. They </a:t>
            </a:r>
            <a:r>
              <a:rPr lang="en-US" dirty="0" smtClean="0">
                <a:solidFill>
                  <a:srgbClr val="FFFF00"/>
                </a:solidFill>
              </a:rPr>
              <a:t>may not show up well on other PowerPoint versions</a:t>
            </a:r>
            <a:r>
              <a:rPr lang="en-US" dirty="0" smtClean="0"/>
              <a:t>. You can download PowerPoint 2010 viewer from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slides contain a lot of animations. For optimal results, </a:t>
            </a:r>
            <a:r>
              <a:rPr lang="en-US" dirty="0" smtClean="0">
                <a:solidFill>
                  <a:srgbClr val="FFFF00"/>
                </a:solidFill>
              </a:rPr>
              <a:t>watch in slideshow mode</a:t>
            </a:r>
            <a:r>
              <a:rPr lang="en-US" dirty="0" smtClean="0"/>
              <a:t>. 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8284265" y="-387626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15 min</a:t>
            </a:r>
            <a:endParaRPr lang="en-S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prstClr val="white"/>
                </a:solidFill>
              </a:rPr>
              <a:t>(a) Abstraction Occurrence    (b) Singleton     </a:t>
            </a:r>
            <a:br>
              <a:rPr lang="en-US" sz="2700" dirty="0" smtClean="0">
                <a:solidFill>
                  <a:prstClr val="white"/>
                </a:solidFill>
              </a:rPr>
            </a:br>
            <a:r>
              <a:rPr lang="en-US" sz="2700" dirty="0" smtClean="0">
                <a:solidFill>
                  <a:prstClr val="white"/>
                </a:solidFill>
              </a:rPr>
              <a:t>(c) Command      (d) MVC       (e) Observer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prstClr val="white"/>
                </a:solidFill>
              </a:rPr>
              <a:t>(a) Abstraction Occurrence    (b) </a:t>
            </a:r>
            <a:r>
              <a:rPr lang="en-US" sz="2700" dirty="0" smtClean="0">
                <a:solidFill>
                  <a:srgbClr val="FFFF00"/>
                </a:solidFill>
              </a:rPr>
              <a:t>Singleton</a:t>
            </a:r>
            <a:r>
              <a:rPr lang="en-US" sz="2700" dirty="0" smtClean="0">
                <a:solidFill>
                  <a:prstClr val="white"/>
                </a:solidFill>
              </a:rPr>
              <a:t>     </a:t>
            </a:r>
            <a:br>
              <a:rPr lang="en-US" sz="2700" dirty="0" smtClean="0">
                <a:solidFill>
                  <a:prstClr val="white"/>
                </a:solidFill>
              </a:rPr>
            </a:br>
            <a:r>
              <a:rPr lang="en-US" sz="2700" dirty="0" smtClean="0">
                <a:solidFill>
                  <a:prstClr val="white"/>
                </a:solidFill>
              </a:rPr>
              <a:t>(c) </a:t>
            </a:r>
            <a:r>
              <a:rPr lang="en-US" sz="2700" dirty="0" smtClean="0">
                <a:solidFill>
                  <a:srgbClr val="FFFF00"/>
                </a:solidFill>
              </a:rPr>
              <a:t>Command</a:t>
            </a:r>
            <a:r>
              <a:rPr lang="en-US" sz="2700" dirty="0" smtClean="0">
                <a:solidFill>
                  <a:prstClr val="white"/>
                </a:solidFill>
              </a:rPr>
              <a:t>      (d) MVC       (e) Observer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prstClr val="white"/>
                </a:solidFill>
              </a:rPr>
              <a:t>(a) Abstraction Occurrence    (b) Singleton     </a:t>
            </a:r>
            <a:br>
              <a:rPr lang="en-US" sz="2700" dirty="0" smtClean="0">
                <a:solidFill>
                  <a:prstClr val="white"/>
                </a:solidFill>
              </a:rPr>
            </a:br>
            <a:r>
              <a:rPr lang="en-US" sz="2700" dirty="0" smtClean="0">
                <a:solidFill>
                  <a:prstClr val="white"/>
                </a:solidFill>
              </a:rPr>
              <a:t>(c) Command      (d) MVC       (e) Observer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1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rgbClr val="FFFF00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FF00"/>
                </a:solidFill>
              </a:rPr>
              <a:t>What principles could be in place here?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</p:spTree>
    <p:extLst>
      <p:ext uri="{BB962C8B-B14F-4D97-AF65-F5344CB8AC3E}">
        <p14:creationId xmlns:p14="http://schemas.microsoft.com/office/powerpoint/2010/main" val="5172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574" y="616089"/>
            <a:ext cx="88608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Create </a:t>
            </a:r>
            <a:r>
              <a:rPr lang="en-US" sz="2400" dirty="0" smtClean="0">
                <a:solidFill>
                  <a:srgbClr val="FFFF00"/>
                </a:solidFill>
              </a:rPr>
              <a:t>an </a:t>
            </a:r>
            <a:r>
              <a:rPr lang="en-US" sz="2400" dirty="0" smtClean="0">
                <a:solidFill>
                  <a:srgbClr val="FFFF00"/>
                </a:solidFill>
              </a:rPr>
              <a:t>OO domain model for the following problem description. </a:t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 person can have many tasks to do. These tasks can be of different nature. Some examples:  tasks ‘to be done some day’, tasks to be done in a specific time period (e.g. a meeting), some needs to be done before a specific deadline, and so on.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Sometimes, tasks are tentatively scheduled on a number of alternative time slots until one time slot is confirmed.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Some tasks recur periodically. E.g. weekly meetings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Some tasks are completed successfully while some may not be completed as planned.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33453" y="304800"/>
            <a:ext cx="9067800" cy="5791200"/>
          </a:xfrm>
          <a:prstGeom prst="roundRect">
            <a:avLst>
              <a:gd name="adj" fmla="val 63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3121292" y="1219200"/>
            <a:ext cx="1570456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FloatingTask</a:t>
            </a:r>
            <a:endParaRPr lang="en-SG" b="1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2371792" y="2765162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" name="Elbow Connector 8"/>
          <p:cNvCxnSpPr>
            <a:stCxn id="8" idx="3"/>
            <a:endCxn id="13" idx="1"/>
          </p:cNvCxnSpPr>
          <p:nvPr/>
        </p:nvCxnSpPr>
        <p:spPr>
          <a:xfrm>
            <a:off x="2600392" y="2879462"/>
            <a:ext cx="535839" cy="2851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3"/>
            <a:endCxn id="14" idx="1"/>
          </p:cNvCxnSpPr>
          <p:nvPr/>
        </p:nvCxnSpPr>
        <p:spPr>
          <a:xfrm>
            <a:off x="2600392" y="2879462"/>
            <a:ext cx="520900" cy="85433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14858" y="1676400"/>
            <a:ext cx="6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0..1</a:t>
            </a:r>
            <a:endParaRPr lang="en-SG" dirty="0"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6231" y="2729913"/>
            <a:ext cx="1570456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DeadlineTask</a:t>
            </a:r>
            <a:endParaRPr lang="en-SG" b="1" dirty="0"/>
          </a:p>
        </p:txBody>
      </p:sp>
      <p:sp>
        <p:nvSpPr>
          <p:cNvPr id="14" name="Rectangle 13"/>
          <p:cNvSpPr/>
          <p:nvPr/>
        </p:nvSpPr>
        <p:spPr>
          <a:xfrm>
            <a:off x="3121292" y="3581400"/>
            <a:ext cx="1570456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ScheduleTask</a:t>
            </a:r>
            <a:endParaRPr lang="en-SG" b="1" dirty="0"/>
          </a:p>
        </p:txBody>
      </p:sp>
      <p:sp>
        <p:nvSpPr>
          <p:cNvPr id="15" name="Rectangle 14"/>
          <p:cNvSpPr/>
          <p:nvPr/>
        </p:nvSpPr>
        <p:spPr>
          <a:xfrm>
            <a:off x="5716353" y="1823712"/>
            <a:ext cx="1356728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Recurrence</a:t>
            </a:r>
            <a:endParaRPr lang="en-SG" b="1" dirty="0"/>
          </a:p>
        </p:txBody>
      </p:sp>
      <p:cxnSp>
        <p:nvCxnSpPr>
          <p:cNvPr id="16" name="Elbow Connector 15"/>
          <p:cNvCxnSpPr>
            <a:stCxn id="8" idx="3"/>
            <a:endCxn id="6" idx="1"/>
          </p:cNvCxnSpPr>
          <p:nvPr/>
        </p:nvCxnSpPr>
        <p:spPr>
          <a:xfrm flipV="1">
            <a:off x="2600392" y="1371600"/>
            <a:ext cx="520900" cy="150786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3"/>
            <a:endCxn id="15" idx="2"/>
          </p:cNvCxnSpPr>
          <p:nvPr/>
        </p:nvCxnSpPr>
        <p:spPr>
          <a:xfrm flipV="1">
            <a:off x="4691748" y="2128512"/>
            <a:ext cx="1702969" cy="16052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8" name="Rectangle 17"/>
          <p:cNvSpPr/>
          <p:nvPr/>
        </p:nvSpPr>
        <p:spPr>
          <a:xfrm>
            <a:off x="7124700" y="637557"/>
            <a:ext cx="1866900" cy="622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&lt;&lt;Enumeration&gt;&gt;</a:t>
            </a:r>
          </a:p>
          <a:p>
            <a:pPr algn="ctr"/>
            <a:r>
              <a:rPr lang="en-US" b="1" dirty="0" smtClean="0"/>
              <a:t>Frequency</a:t>
            </a:r>
            <a:endParaRPr lang="en-SG" b="1" dirty="0"/>
          </a:p>
        </p:txBody>
      </p:sp>
      <p:cxnSp>
        <p:nvCxnSpPr>
          <p:cNvPr id="19" name="Elbow Connector 18"/>
          <p:cNvCxnSpPr>
            <a:stCxn id="15" idx="0"/>
            <a:endCxn id="18" idx="1"/>
          </p:cNvCxnSpPr>
          <p:nvPr/>
        </p:nvCxnSpPr>
        <p:spPr>
          <a:xfrm rot="5400000" flipH="1" flipV="1">
            <a:off x="6322141" y="1021154"/>
            <a:ext cx="875135" cy="729983"/>
          </a:xfrm>
          <a:prstGeom prst="bentConnector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0" name="Rectangle 19"/>
          <p:cNvSpPr/>
          <p:nvPr/>
        </p:nvSpPr>
        <p:spPr>
          <a:xfrm>
            <a:off x="7124700" y="1259596"/>
            <a:ext cx="1866900" cy="4930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DAILY, WEEKLY, MONTHLY, YEARLY</a:t>
            </a:r>
            <a:endParaRPr lang="en-SG" sz="1400" b="1" dirty="0"/>
          </a:p>
        </p:txBody>
      </p:sp>
      <p:cxnSp>
        <p:nvCxnSpPr>
          <p:cNvPr id="21" name="Elbow Connector 20"/>
          <p:cNvCxnSpPr>
            <a:stCxn id="43" idx="1"/>
            <a:endCxn id="15" idx="3"/>
          </p:cNvCxnSpPr>
          <p:nvPr/>
        </p:nvCxnSpPr>
        <p:spPr>
          <a:xfrm rot="5400000" flipH="1" flipV="1">
            <a:off x="5123789" y="3224546"/>
            <a:ext cx="3197726" cy="700857"/>
          </a:xfrm>
          <a:prstGeom prst="bentConnector4">
            <a:avLst>
              <a:gd name="adj1" fmla="val 7157"/>
              <a:gd name="adj2" fmla="val 364915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6845569" y="57924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S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0928" y="2045732"/>
            <a:ext cx="6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0..1</a:t>
            </a:r>
            <a:endParaRPr lang="en-SG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8789" y="2817247"/>
            <a:ext cx="33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1</a:t>
            </a:r>
            <a:endParaRPr lang="en-SG" dirty="0">
              <a:solidFill>
                <a:schemeClr val="accent3"/>
              </a:solidFill>
            </a:endParaRPr>
          </a:p>
        </p:txBody>
      </p:sp>
      <p:cxnSp>
        <p:nvCxnSpPr>
          <p:cNvPr id="25" name="Elbow Connector 24"/>
          <p:cNvCxnSpPr>
            <a:endCxn id="14" idx="2"/>
          </p:cNvCxnSpPr>
          <p:nvPr/>
        </p:nvCxnSpPr>
        <p:spPr>
          <a:xfrm rot="10800000">
            <a:off x="3906521" y="3886200"/>
            <a:ext cx="2313305" cy="381000"/>
          </a:xfrm>
          <a:prstGeom prst="bentConnector2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3746904" y="3887806"/>
            <a:ext cx="2433568" cy="1020616"/>
          </a:xfrm>
          <a:prstGeom prst="bentConnector3">
            <a:avLst>
              <a:gd name="adj1" fmla="val 9983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7" name="TextBox 26"/>
          <p:cNvSpPr txBox="1"/>
          <p:nvPr/>
        </p:nvSpPr>
        <p:spPr>
          <a:xfrm>
            <a:off x="4640213" y="3936905"/>
            <a:ext cx="151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scheduled on</a:t>
            </a:r>
            <a:endParaRPr lang="en-SG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64276" y="4585257"/>
            <a:ext cx="151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alternatives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*</a:t>
            </a:r>
            <a:endParaRPr lang="en-SG" dirty="0">
              <a:solidFill>
                <a:schemeClr val="accent2"/>
              </a:solidFill>
            </a:endParaRPr>
          </a:p>
        </p:txBody>
      </p:sp>
      <p:cxnSp>
        <p:nvCxnSpPr>
          <p:cNvPr id="29" name="Elbow Connector 28"/>
          <p:cNvCxnSpPr>
            <a:stCxn id="30" idx="3"/>
            <a:endCxn id="43" idx="2"/>
          </p:cNvCxnSpPr>
          <p:nvPr/>
        </p:nvCxnSpPr>
        <p:spPr>
          <a:xfrm rot="16200000" flipH="1" flipV="1">
            <a:off x="6334517" y="3228648"/>
            <a:ext cx="1525437" cy="1145223"/>
          </a:xfrm>
          <a:prstGeom prst="bentConnector4">
            <a:avLst>
              <a:gd name="adj1" fmla="val 2558"/>
              <a:gd name="adj2" fmla="val -104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7333204" y="3052019"/>
            <a:ext cx="67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4"/>
                </a:solidFill>
              </a:rPr>
              <a:t>start </a:t>
            </a:r>
          </a:p>
          <a:p>
            <a:pPr algn="r"/>
            <a:r>
              <a:rPr lang="en-US" dirty="0" smtClean="0">
                <a:solidFill>
                  <a:schemeClr val="accent4"/>
                </a:solidFill>
              </a:rPr>
              <a:t>1 </a:t>
            </a:r>
            <a:endParaRPr lang="en-SG" dirty="0">
              <a:solidFill>
                <a:schemeClr val="accent4"/>
              </a:solidFill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>
            <a:off x="6458213" y="3086582"/>
            <a:ext cx="1910907" cy="1780597"/>
          </a:xfrm>
          <a:prstGeom prst="bentConnector3">
            <a:avLst>
              <a:gd name="adj1" fmla="val 88515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8034470" y="2981309"/>
            <a:ext cx="53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4"/>
                </a:solidFill>
              </a:rPr>
              <a:t>end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1 </a:t>
            </a:r>
            <a:endParaRPr lang="en-SG" dirty="0">
              <a:solidFill>
                <a:schemeClr val="accent4"/>
              </a:solidFill>
            </a:endParaRPr>
          </a:p>
        </p:txBody>
      </p:sp>
      <p:cxnSp>
        <p:nvCxnSpPr>
          <p:cNvPr id="33" name="Elbow Connector 32"/>
          <p:cNvCxnSpPr>
            <a:stCxn id="37" idx="1"/>
            <a:endCxn id="13" idx="3"/>
          </p:cNvCxnSpPr>
          <p:nvPr/>
        </p:nvCxnSpPr>
        <p:spPr>
          <a:xfrm rot="10800000">
            <a:off x="4706688" y="2882313"/>
            <a:ext cx="2607075" cy="3830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4" name="Elbow Connector 33"/>
          <p:cNvCxnSpPr>
            <a:stCxn id="15" idx="1"/>
          </p:cNvCxnSpPr>
          <p:nvPr/>
        </p:nvCxnSpPr>
        <p:spPr>
          <a:xfrm rot="10800000" flipV="1">
            <a:off x="4487813" y="1976111"/>
            <a:ext cx="1228540" cy="760975"/>
          </a:xfrm>
          <a:prstGeom prst="bentConnector3">
            <a:avLst>
              <a:gd name="adj1" fmla="val 99922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5" name="Rectangle 34"/>
          <p:cNvSpPr/>
          <p:nvPr/>
        </p:nvSpPr>
        <p:spPr>
          <a:xfrm>
            <a:off x="911141" y="3953882"/>
            <a:ext cx="1896343" cy="6100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&lt;&lt;Enumeration&gt;&gt;</a:t>
            </a:r>
            <a:br>
              <a:rPr lang="en-US" b="1" dirty="0" smtClean="0"/>
            </a:br>
            <a:r>
              <a:rPr lang="en-US" b="1" dirty="0" smtClean="0"/>
              <a:t>status</a:t>
            </a:r>
            <a:endParaRPr lang="en-SG" b="1" dirty="0"/>
          </a:p>
        </p:txBody>
      </p:sp>
      <p:cxnSp>
        <p:nvCxnSpPr>
          <p:cNvPr id="36" name="Straight Connector 35"/>
          <p:cNvCxnSpPr>
            <a:stCxn id="5" idx="2"/>
            <a:endCxn id="35" idx="0"/>
          </p:cNvCxnSpPr>
          <p:nvPr/>
        </p:nvCxnSpPr>
        <p:spPr>
          <a:xfrm flipH="1">
            <a:off x="1859313" y="3029901"/>
            <a:ext cx="8299" cy="923981"/>
          </a:xfrm>
          <a:prstGeom prst="line">
            <a:avLst/>
          </a:prstGeom>
          <a:ln w="28575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313762" y="2733743"/>
            <a:ext cx="1290554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DateTime</a:t>
            </a:r>
            <a:endParaRPr lang="en-SG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92212" y="354913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SG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89476" y="2590800"/>
            <a:ext cx="109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deadline</a:t>
            </a:r>
            <a:endParaRPr lang="en-SG" dirty="0">
              <a:solidFill>
                <a:schemeClr val="accent3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4412" y="2580495"/>
            <a:ext cx="2227200" cy="745732"/>
            <a:chOff x="144412" y="2580495"/>
            <a:chExt cx="2227200" cy="745732"/>
          </a:xfrm>
        </p:grpSpPr>
        <p:sp>
          <p:nvSpPr>
            <p:cNvPr id="5" name="Rectangle 4"/>
            <p:cNvSpPr/>
            <p:nvPr/>
          </p:nvSpPr>
          <p:spPr>
            <a:xfrm>
              <a:off x="1363612" y="2725101"/>
              <a:ext cx="1008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Task</a:t>
              </a:r>
              <a:endParaRPr lang="en-SG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412" y="2725101"/>
              <a:ext cx="846188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Person</a:t>
              </a:r>
              <a:endParaRPr lang="en-SG" b="1" dirty="0"/>
            </a:p>
          </p:txBody>
        </p:sp>
        <p:cxnSp>
          <p:nvCxnSpPr>
            <p:cNvPr id="11" name="Straight Arrow Connector 10"/>
            <p:cNvCxnSpPr>
              <a:endCxn id="7" idx="3"/>
            </p:cNvCxnSpPr>
            <p:nvPr/>
          </p:nvCxnSpPr>
          <p:spPr>
            <a:xfrm flipH="1">
              <a:off x="990600" y="2877501"/>
              <a:ext cx="373012" cy="0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135012" y="2580495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*</a:t>
              </a:r>
              <a:endParaRPr lang="en-SG" dirty="0">
                <a:solidFill>
                  <a:schemeClr val="accent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63612" y="3021427"/>
              <a:ext cx="1008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/>
                <a:t>Description</a:t>
              </a:r>
              <a:endParaRPr lang="en-SG" sz="12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21833" y="5061081"/>
            <a:ext cx="33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S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5762365" y="4411579"/>
            <a:ext cx="1219717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Duration</a:t>
            </a:r>
            <a:endParaRPr lang="en-SG" b="1" dirty="0"/>
          </a:p>
        </p:txBody>
      </p:sp>
      <p:sp>
        <p:nvSpPr>
          <p:cNvPr id="44" name="Rectangle 43"/>
          <p:cNvSpPr/>
          <p:nvPr/>
        </p:nvSpPr>
        <p:spPr>
          <a:xfrm>
            <a:off x="912545" y="4563979"/>
            <a:ext cx="1896343" cy="465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TENTATIVE, PENDING, OVERDUE, DONE </a:t>
            </a:r>
            <a:endParaRPr lang="en-SG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5569390" y="4275989"/>
            <a:ext cx="58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C0504D"/>
                </a:solidFill>
              </a:rPr>
              <a:t>0..1 </a:t>
            </a:r>
            <a:endParaRPr lang="en-SG" dirty="0">
              <a:solidFill>
                <a:srgbClr val="C0504D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904232" y="3044283"/>
            <a:ext cx="3780263" cy="1516566"/>
          </a:xfrm>
          <a:custGeom>
            <a:avLst/>
            <a:gdLst>
              <a:gd name="connsiteX0" fmla="*/ 3780263 w 3780263"/>
              <a:gd name="connsiteY0" fmla="*/ 0 h 1516566"/>
              <a:gd name="connsiteX1" fmla="*/ 3780263 w 3780263"/>
              <a:gd name="connsiteY1" fmla="*/ 1516566 h 1516566"/>
              <a:gd name="connsiteX2" fmla="*/ 0 w 3780263"/>
              <a:gd name="connsiteY2" fmla="*/ 1516566 h 1516566"/>
              <a:gd name="connsiteX3" fmla="*/ 0 w 3780263"/>
              <a:gd name="connsiteY3" fmla="*/ 847493 h 151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0263" h="1516566">
                <a:moveTo>
                  <a:pt x="3780263" y="0"/>
                </a:moveTo>
                <a:lnTo>
                  <a:pt x="3780263" y="1516566"/>
                </a:lnTo>
                <a:lnTo>
                  <a:pt x="0" y="1516566"/>
                </a:lnTo>
                <a:lnTo>
                  <a:pt x="0" y="847493"/>
                </a:lnTo>
              </a:path>
            </a:pathLst>
          </a:cu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Freeform 54"/>
          <p:cNvSpPr/>
          <p:nvPr/>
        </p:nvSpPr>
        <p:spPr>
          <a:xfrm>
            <a:off x="3746903" y="3021427"/>
            <a:ext cx="4557061" cy="1697105"/>
          </a:xfrm>
          <a:custGeom>
            <a:avLst/>
            <a:gdLst>
              <a:gd name="connsiteX0" fmla="*/ 3780263 w 3780263"/>
              <a:gd name="connsiteY0" fmla="*/ 0 h 1516566"/>
              <a:gd name="connsiteX1" fmla="*/ 3780263 w 3780263"/>
              <a:gd name="connsiteY1" fmla="*/ 1516566 h 1516566"/>
              <a:gd name="connsiteX2" fmla="*/ 0 w 3780263"/>
              <a:gd name="connsiteY2" fmla="*/ 1516566 h 1516566"/>
              <a:gd name="connsiteX3" fmla="*/ 0 w 3780263"/>
              <a:gd name="connsiteY3" fmla="*/ 847493 h 1516566"/>
              <a:gd name="connsiteX0" fmla="*/ 3780263 w 3780263"/>
              <a:gd name="connsiteY0" fmla="*/ 0 h 1516566"/>
              <a:gd name="connsiteX1" fmla="*/ 3780263 w 3780263"/>
              <a:gd name="connsiteY1" fmla="*/ 1516566 h 1516566"/>
              <a:gd name="connsiteX2" fmla="*/ 0 w 3780263"/>
              <a:gd name="connsiteY2" fmla="*/ 1516566 h 1516566"/>
              <a:gd name="connsiteX3" fmla="*/ 0 w 3780263"/>
              <a:gd name="connsiteY3" fmla="*/ 807634 h 151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0263" h="1516566">
                <a:moveTo>
                  <a:pt x="3780263" y="0"/>
                </a:moveTo>
                <a:lnTo>
                  <a:pt x="3780263" y="1516566"/>
                </a:lnTo>
                <a:lnTo>
                  <a:pt x="0" y="1516566"/>
                </a:lnTo>
                <a:lnTo>
                  <a:pt x="0" y="807634"/>
                </a:lnTo>
              </a:path>
            </a:pathLst>
          </a:cu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/>
          <p:cNvSpPr txBox="1"/>
          <p:nvPr/>
        </p:nvSpPr>
        <p:spPr>
          <a:xfrm>
            <a:off x="2916375" y="6172200"/>
            <a:ext cx="31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OODM</a:t>
            </a:r>
            <a:endParaRPr lang="en-SG" sz="2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25491" y="6209340"/>
            <a:ext cx="107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91766" y="6223456"/>
            <a:ext cx="175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Everything?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93324" y="6223456"/>
            <a:ext cx="175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Correct?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55124" y="6223456"/>
            <a:ext cx="92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Why?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63612" y="1856210"/>
            <a:ext cx="10081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ListPro</a:t>
            </a:r>
            <a:endParaRPr lang="en-SG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1470155" y="1658294"/>
            <a:ext cx="609840" cy="717840"/>
            <a:chOff x="1470155" y="1658294"/>
            <a:chExt cx="60984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1470155" y="1658294"/>
                <a:ext cx="601200" cy="64656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3235" y="1641374"/>
                  <a:ext cx="63504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6" name="Ink 45"/>
                <p14:cNvContentPartPr/>
                <p14:nvPr/>
              </p14:nvContentPartPr>
              <p14:xfrm>
                <a:off x="1559795" y="1676294"/>
                <a:ext cx="520200" cy="69984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2875" y="1659374"/>
                  <a:ext cx="554040" cy="73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Rounded Rectangular Callout 47"/>
          <p:cNvSpPr/>
          <p:nvPr/>
        </p:nvSpPr>
        <p:spPr>
          <a:xfrm>
            <a:off x="5319277" y="5428214"/>
            <a:ext cx="1469644" cy="591586"/>
          </a:xfrm>
          <a:prstGeom prst="wedgeRoundRectCallout">
            <a:avLst>
              <a:gd name="adj1" fmla="val -8208"/>
              <a:gd name="adj2" fmla="val -102676"/>
              <a:gd name="adj3" fmla="val 16667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An analysis pattern!</a:t>
            </a:r>
            <a:endParaRPr lang="en-S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52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/>
      <p:bldP spid="13" grpId="0" animBg="1"/>
      <p:bldP spid="14" grpId="0" animBg="1"/>
      <p:bldP spid="15" grpId="0" animBg="1"/>
      <p:bldP spid="18" grpId="0" animBg="1"/>
      <p:bldP spid="20" grpId="0" animBg="1"/>
      <p:bldP spid="22" grpId="0"/>
      <p:bldP spid="23" grpId="0"/>
      <p:bldP spid="24" grpId="0"/>
      <p:bldP spid="27" grpId="0"/>
      <p:bldP spid="28" grpId="0"/>
      <p:bldP spid="30" grpId="0"/>
      <p:bldP spid="32" grpId="0"/>
      <p:bldP spid="35" grpId="0" animBg="1"/>
      <p:bldP spid="37" grpId="0" animBg="1"/>
      <p:bldP spid="39" grpId="0"/>
      <p:bldP spid="40" grpId="0"/>
      <p:bldP spid="42" grpId="0"/>
      <p:bldP spid="43" grpId="0" animBg="1"/>
      <p:bldP spid="44" grpId="0" animBg="1"/>
      <p:bldP spid="45" grpId="0"/>
      <p:bldP spid="54" grpId="0" animBg="1"/>
      <p:bldP spid="54" grpId="1" animBg="1"/>
      <p:bldP spid="55" grpId="0" animBg="1"/>
      <p:bldP spid="55" grpId="1" animBg="1"/>
      <p:bldP spid="61" grpId="0"/>
      <p:bldP spid="49" grpId="0"/>
      <p:bldP spid="50" grpId="0"/>
      <p:bldP spid="51" grpId="0"/>
      <p:bldP spid="52" grpId="0" animBg="1"/>
      <p:bldP spid="52" grpId="1" animBg="1"/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Which of these patterns is least likely to be in this design?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ln w="28575"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headEnd/>
            <a:tailEnd type="arrow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headEnd/>
            <a:tailEnd type="arrow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8" y="1447799"/>
            <a:ext cx="1" cy="761999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headEnd type="arrow" w="med" len="med"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" y="7008602"/>
            <a:ext cx="797735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missing {</a:t>
            </a:r>
            <a:r>
              <a:rPr lang="en-US" sz="3200" dirty="0" err="1" smtClean="0">
                <a:solidFill>
                  <a:srgbClr val="FFFF00"/>
                </a:solidFill>
              </a:rPr>
              <a:t>a|b|c|d|e</a:t>
            </a:r>
            <a:r>
              <a:rPr lang="en-US" sz="3200" dirty="0" smtClean="0">
                <a:solidFill>
                  <a:srgbClr val="FFFF00"/>
                </a:solidFill>
              </a:rPr>
              <a:t>}              </a:t>
            </a:r>
            <a:r>
              <a:rPr lang="en-US" sz="3200" dirty="0" smtClean="0">
                <a:solidFill>
                  <a:prstClr val="white">
                    <a:lumMod val="65000"/>
                  </a:prstClr>
                </a:solidFill>
              </a:rPr>
              <a:t>e.g. </a:t>
            </a:r>
            <a:r>
              <a:rPr lang="en-US" sz="3200" dirty="0" smtClean="0">
                <a:solidFill>
                  <a:prstClr val="white"/>
                </a:solidFill>
              </a:rPr>
              <a:t>missing a </a:t>
            </a:r>
            <a:endParaRPr lang="en-SG" sz="320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prstClr val="white"/>
                </a:solidFill>
              </a:rPr>
              <a:t>(a) Abstraction Occurrence    (b) Singleton     </a:t>
            </a:r>
            <a:br>
              <a:rPr lang="en-US" sz="2700" dirty="0" smtClean="0">
                <a:solidFill>
                  <a:prstClr val="white"/>
                </a:solidFill>
              </a:rPr>
            </a:br>
            <a:r>
              <a:rPr lang="en-US" sz="2700" dirty="0" smtClean="0">
                <a:solidFill>
                  <a:prstClr val="white"/>
                </a:solidFill>
              </a:rPr>
              <a:t>(c) Command      (d) MVC       (e) Observer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20630852">
            <a:off x="6556375" y="3528350"/>
            <a:ext cx="2359025" cy="14246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Based on a worked example in the handout</a:t>
            </a:r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1" y="7968574"/>
            <a:ext cx="9143999" cy="413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77577</a:t>
            </a:r>
            <a:r>
              <a:rPr lang="en-US" sz="2800" b="1" dirty="0" smtClean="0">
                <a:solidFill>
                  <a:prstClr val="white"/>
                </a:solidFill>
              </a:rPr>
              <a:t>    </a:t>
            </a:r>
            <a:r>
              <a:rPr lang="en-US" sz="2800" b="1" dirty="0" smtClean="0">
                <a:solidFill>
                  <a:prstClr val="white">
                    <a:lumMod val="75000"/>
                  </a:prstClr>
                </a:solidFill>
              </a:rPr>
              <a:t>OR     </a:t>
            </a:r>
            <a:r>
              <a:rPr lang="en-SG" sz="2800" dirty="0" smtClean="0">
                <a:solidFill>
                  <a:srgbClr val="FFFF00"/>
                </a:solidFill>
              </a:rPr>
              <a:t>tinyurl.com/</a:t>
            </a:r>
            <a:r>
              <a:rPr lang="en-SG" sz="2800" dirty="0" err="1" smtClean="0">
                <a:solidFill>
                  <a:srgbClr val="FFFF00"/>
                </a:solidFill>
              </a:rPr>
              <a:t>answerpost</a:t>
            </a:r>
            <a:endParaRPr lang="en-SG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44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prstClr val="white"/>
                </a:solidFill>
              </a:rPr>
              <a:t>(a) Abstraction Occurrence    (b) Singleton     </a:t>
            </a:r>
            <a:br>
              <a:rPr lang="en-US" sz="2700" dirty="0" smtClean="0">
                <a:solidFill>
                  <a:prstClr val="white"/>
                </a:solidFill>
              </a:rPr>
            </a:br>
            <a:r>
              <a:rPr lang="en-US" sz="2700" dirty="0" smtClean="0">
                <a:solidFill>
                  <a:prstClr val="white"/>
                </a:solidFill>
              </a:rPr>
              <a:t>(c) Command      (d) MVC       (e) Observer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rgbClr val="FFFF00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prstClr val="white"/>
                </a:solidFill>
              </a:rPr>
              <a:t>(a) Abstraction Occurrence    (b) Singleton     </a:t>
            </a:r>
            <a:br>
              <a:rPr lang="en-US" sz="2700" dirty="0" smtClean="0">
                <a:solidFill>
                  <a:prstClr val="white"/>
                </a:solidFill>
              </a:rPr>
            </a:br>
            <a:r>
              <a:rPr lang="en-US" sz="2700" dirty="0" smtClean="0">
                <a:solidFill>
                  <a:prstClr val="white"/>
                </a:solidFill>
              </a:rPr>
              <a:t>(c) Command      (d) MVC       (e) Observer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rgbClr val="FFFF00"/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rgbClr val="FFFF00"/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prstClr val="white"/>
                </a:solidFill>
              </a:rPr>
              <a:t>(a) Abstraction Occurrence    (b) Singleton     </a:t>
            </a:r>
            <a:br>
              <a:rPr lang="en-US" sz="2700" dirty="0" smtClean="0">
                <a:solidFill>
                  <a:prstClr val="white"/>
                </a:solidFill>
              </a:rPr>
            </a:br>
            <a:r>
              <a:rPr lang="en-US" sz="2700" dirty="0" smtClean="0">
                <a:solidFill>
                  <a:prstClr val="white"/>
                </a:solidFill>
              </a:rPr>
              <a:t>(c) Command      (d) MVC       (e) Observer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 rot="10800000">
            <a:off x="7162799" y="1986969"/>
            <a:ext cx="337751" cy="24548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AutoShape 33"/>
          <p:cNvCxnSpPr>
            <a:cxnSpLocks noChangeShapeType="1"/>
            <a:stCxn id="7" idx="3"/>
            <a:endCxn id="14" idx="3"/>
          </p:cNvCxnSpPr>
          <p:nvPr/>
        </p:nvCxnSpPr>
        <p:spPr bwMode="auto">
          <a:xfrm rot="16200000" flipV="1">
            <a:off x="6167234" y="822529"/>
            <a:ext cx="1017006" cy="1311874"/>
          </a:xfrm>
          <a:prstGeom prst="bentConnector2">
            <a:avLst/>
          </a:prstGeom>
          <a:noFill/>
          <a:ln w="28575">
            <a:solidFill>
              <a:srgbClr val="FFFF00"/>
            </a:solidFill>
            <a:prstDash val="sysDash"/>
            <a:miter lim="800000"/>
            <a:headEnd/>
            <a:tailEnd/>
          </a:ln>
        </p:spPr>
      </p:cxnSp>
      <p:cxnSp>
        <p:nvCxnSpPr>
          <p:cNvPr id="9" name="AutoShape 34"/>
          <p:cNvCxnSpPr>
            <a:cxnSpLocks noChangeShapeType="1"/>
            <a:stCxn id="7" idx="3"/>
            <a:endCxn id="15" idx="3"/>
          </p:cNvCxnSpPr>
          <p:nvPr/>
        </p:nvCxnSpPr>
        <p:spPr bwMode="auto">
          <a:xfrm rot="16200000" flipV="1">
            <a:off x="6055316" y="710610"/>
            <a:ext cx="407406" cy="2145311"/>
          </a:xfrm>
          <a:prstGeom prst="bentConnector2">
            <a:avLst/>
          </a:prstGeom>
          <a:noFill/>
          <a:ln w="28575">
            <a:solidFill>
              <a:srgbClr val="FFFF00"/>
            </a:solidFill>
            <a:prstDash val="sysDash"/>
            <a:miter lim="800000"/>
            <a:headEnd/>
            <a:tailEnd/>
          </a:ln>
        </p:spPr>
      </p:cxnSp>
      <p:cxnSp>
        <p:nvCxnSpPr>
          <p:cNvPr id="10" name="AutoShape 35"/>
          <p:cNvCxnSpPr>
            <a:cxnSpLocks noChangeShapeType="1"/>
            <a:endCxn id="6" idx="1"/>
          </p:cNvCxnSpPr>
          <p:nvPr/>
        </p:nvCxnSpPr>
        <p:spPr bwMode="auto">
          <a:xfrm>
            <a:off x="6105525" y="2417763"/>
            <a:ext cx="5889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400800" y="213360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rgbClr val="FFFF00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448" y="4572000"/>
            <a:ext cx="797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prstClr val="white"/>
                </a:solidFill>
              </a:rPr>
              <a:t>(a) Abstraction Occurrence    (b) Singleton     </a:t>
            </a:r>
            <a:br>
              <a:rPr lang="en-US" sz="2700" dirty="0" smtClean="0">
                <a:solidFill>
                  <a:prstClr val="white"/>
                </a:solidFill>
              </a:rPr>
            </a:br>
            <a:r>
              <a:rPr lang="en-US" sz="2700" dirty="0" smtClean="0">
                <a:solidFill>
                  <a:prstClr val="white"/>
                </a:solidFill>
              </a:rPr>
              <a:t>(c) Command      (d) MVC       (e) Observer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704013" y="2209800"/>
            <a:ext cx="14493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SISObserver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52400" y="2667000"/>
            <a:ext cx="9525000" cy="6770194"/>
            <a:chOff x="-152400" y="2667000"/>
            <a:chExt cx="9525000" cy="6770194"/>
          </a:xfrm>
        </p:grpSpPr>
        <p:sp>
          <p:nvSpPr>
            <p:cNvPr id="2" name="Rectangle 1"/>
            <p:cNvSpPr/>
            <p:nvPr/>
          </p:nvSpPr>
          <p:spPr>
            <a:xfrm>
              <a:off x="-152400" y="2667000"/>
              <a:ext cx="9525000" cy="1436194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14"/>
            <a:stretch/>
          </p:blipFill>
          <p:spPr bwMode="auto">
            <a:xfrm>
              <a:off x="0" y="3135649"/>
              <a:ext cx="9144000" cy="63015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7620000" y="0"/>
            <a:ext cx="1524000" cy="1828798"/>
            <a:chOff x="7620000" y="0"/>
            <a:chExt cx="1524000" cy="1828798"/>
          </a:xfrm>
        </p:grpSpPr>
        <p:sp>
          <p:nvSpPr>
            <p:cNvPr id="12" name="Flowchart: Card 11"/>
            <p:cNvSpPr/>
            <p:nvPr/>
          </p:nvSpPr>
          <p:spPr>
            <a:xfrm rot="10800000" flipH="1">
              <a:off x="7620000" y="0"/>
              <a:ext cx="1524000" cy="1828798"/>
            </a:xfrm>
            <a:prstGeom prst="flowChartPunchedCar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924800" y="457200"/>
              <a:ext cx="838200" cy="3048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GUI</a:t>
              </a:r>
              <a:endParaRPr lang="en-SG" dirty="0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924800" y="1143000"/>
              <a:ext cx="838200" cy="3048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Logic</a:t>
              </a:r>
              <a:endParaRPr lang="en-SG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3" idx="2"/>
              <a:endCxn id="42" idx="0"/>
            </p:cNvCxnSpPr>
            <p:nvPr/>
          </p:nvCxnSpPr>
          <p:spPr>
            <a:xfrm>
              <a:off x="8343900" y="762000"/>
              <a:ext cx="0" cy="3810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7620000" y="3135649"/>
            <a:ext cx="1524000" cy="1828798"/>
            <a:chOff x="7620000" y="0"/>
            <a:chExt cx="1524000" cy="1828798"/>
          </a:xfrm>
        </p:grpSpPr>
        <p:sp>
          <p:nvSpPr>
            <p:cNvPr id="52" name="Flowchart: Card 51"/>
            <p:cNvSpPr/>
            <p:nvPr/>
          </p:nvSpPr>
          <p:spPr>
            <a:xfrm rot="10800000" flipH="1">
              <a:off x="7620000" y="0"/>
              <a:ext cx="1524000" cy="1828798"/>
            </a:xfrm>
            <a:prstGeom prst="flowChartPunchedCar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924800" y="457200"/>
              <a:ext cx="838200" cy="3048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GUI</a:t>
              </a:r>
              <a:endParaRPr lang="en-SG" dirty="0">
                <a:solidFill>
                  <a:prstClr val="white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924800" y="1143000"/>
              <a:ext cx="838200" cy="3048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Logic</a:t>
              </a:r>
              <a:endParaRPr lang="en-SG" dirty="0">
                <a:solidFill>
                  <a:prstClr val="white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53" idx="2"/>
              <a:endCxn id="54" idx="0"/>
            </p:cNvCxnSpPr>
            <p:nvPr/>
          </p:nvCxnSpPr>
          <p:spPr>
            <a:xfrm>
              <a:off x="8343900" y="762000"/>
              <a:ext cx="0" cy="381000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 rot="16200000">
            <a:off x="-322992" y="1722667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Logic        UI</a:t>
            </a:r>
            <a:endParaRPr lang="en-SG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803190" y="685800"/>
            <a:ext cx="7599404" cy="121302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815545" y="1898822"/>
            <a:ext cx="7587049" cy="2601098"/>
          </a:xfrm>
          <a:prstGeom prst="roundRect">
            <a:avLst>
              <a:gd name="adj" fmla="val 758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140200" y="762000"/>
            <a:ext cx="18796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ListAccesoriesUI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140200" y="1371600"/>
            <a:ext cx="1046163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ListAllUI</a:t>
            </a:r>
          </a:p>
        </p:txBody>
      </p:sp>
      <p:cxnSp>
        <p:nvCxnSpPr>
          <p:cNvPr id="18" name="AutoShape 26"/>
          <p:cNvCxnSpPr>
            <a:cxnSpLocks noChangeShapeType="1"/>
            <a:stCxn id="21" idx="3"/>
            <a:endCxn id="14" idx="1"/>
          </p:cNvCxnSpPr>
          <p:nvPr/>
        </p:nvCxnSpPr>
        <p:spPr bwMode="auto">
          <a:xfrm flipV="1">
            <a:off x="2641600" y="969963"/>
            <a:ext cx="1498600" cy="269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21" idx="3"/>
            <a:endCxn id="15" idx="1"/>
          </p:cNvCxnSpPr>
          <p:nvPr/>
        </p:nvCxnSpPr>
        <p:spPr bwMode="auto">
          <a:xfrm>
            <a:off x="2641600" y="1239838"/>
            <a:ext cx="1498600" cy="339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904999" y="1447799"/>
            <a:ext cx="1" cy="761999"/>
          </a:xfrm>
          <a:prstGeom prst="line">
            <a:avLst/>
          </a:prstGeom>
          <a:ln w="28575">
            <a:solidFill>
              <a:srgbClr val="FFFF00"/>
            </a:solidFill>
            <a:headEnd type="arrow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168400" y="1031875"/>
            <a:ext cx="147320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UIController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1873936" y="2578443"/>
            <a:ext cx="6349" cy="332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square" anchor="b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042087" y="2197443"/>
            <a:ext cx="5049794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SIS</a:t>
            </a: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326500" y="2910833"/>
            <a:ext cx="174148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StockItemType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326375" y="3907782"/>
            <a:ext cx="12255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Appliance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917175" y="3907782"/>
            <a:ext cx="1230312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Accessory</a:t>
            </a:r>
          </a:p>
        </p:txBody>
      </p:sp>
      <p:cxnSp>
        <p:nvCxnSpPr>
          <p:cNvPr id="27" name="AutoShape 49"/>
          <p:cNvCxnSpPr>
            <a:cxnSpLocks noChangeShapeType="1"/>
            <a:stCxn id="25" idx="3"/>
            <a:endCxn id="26" idx="1"/>
          </p:cNvCxnSpPr>
          <p:nvPr/>
        </p:nvCxnSpPr>
        <p:spPr bwMode="auto">
          <a:xfrm>
            <a:off x="3561450" y="4115745"/>
            <a:ext cx="1346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4612375" y="3831582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091332" y="3348677"/>
            <a:ext cx="245890" cy="1796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AutoShape 52"/>
          <p:cNvCxnSpPr>
            <a:cxnSpLocks noChangeShapeType="1"/>
            <a:stCxn id="29" idx="3"/>
            <a:endCxn id="25" idx="0"/>
          </p:cNvCxnSpPr>
          <p:nvPr/>
        </p:nvCxnSpPr>
        <p:spPr bwMode="auto">
          <a:xfrm rot="5400000">
            <a:off x="3386998" y="3080503"/>
            <a:ext cx="379432" cy="127512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AutoShape 53"/>
          <p:cNvCxnSpPr>
            <a:cxnSpLocks noChangeShapeType="1"/>
            <a:stCxn id="29" idx="3"/>
            <a:endCxn id="26" idx="0"/>
          </p:cNvCxnSpPr>
          <p:nvPr/>
        </p:nvCxnSpPr>
        <p:spPr bwMode="auto">
          <a:xfrm rot="16200000" flipH="1">
            <a:off x="4683588" y="3059039"/>
            <a:ext cx="379432" cy="13180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785287" y="3814120"/>
            <a:ext cx="81438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&lt; is for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1077012" y="2912420"/>
            <a:ext cx="1593850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StockItemList</a:t>
            </a:r>
          </a:p>
        </p:txBody>
      </p:sp>
      <p:cxnSp>
        <p:nvCxnSpPr>
          <p:cNvPr id="34" name="AutoShape 57"/>
          <p:cNvCxnSpPr>
            <a:cxnSpLocks noChangeShapeType="1"/>
            <a:stCxn id="33" idx="3"/>
            <a:endCxn id="24" idx="1"/>
          </p:cNvCxnSpPr>
          <p:nvPr/>
        </p:nvCxnSpPr>
        <p:spPr bwMode="auto">
          <a:xfrm flipV="1">
            <a:off x="2680387" y="3118795"/>
            <a:ext cx="636588" cy="1588"/>
          </a:xfrm>
          <a:prstGeom prst="bentConnector3">
            <a:avLst>
              <a:gd name="adj1" fmla="val 4987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5825693" y="2918740"/>
            <a:ext cx="12293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StockItem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6" name="AutoShape 59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067987" y="3118795"/>
            <a:ext cx="75770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4616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023287" y="282352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981200" y="1850570"/>
            <a:ext cx="311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698124" y="1787525"/>
            <a:ext cx="0" cy="40991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410054" y="1177925"/>
            <a:ext cx="0" cy="988753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7316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455</Words>
  <Application>Microsoft Office PowerPoint</Application>
  <PresentationFormat>On-screen Show (4:3)</PresentationFormat>
  <Paragraphs>225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4_green-UP</vt:lpstr>
      <vt:lpstr>2_green-UP</vt:lpstr>
      <vt:lpstr>WARNING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workshop</dc:creator>
  <cp:lastModifiedBy>RAJAPAKSE, Damith Chatura</cp:lastModifiedBy>
  <cp:revision>46</cp:revision>
  <dcterms:created xsi:type="dcterms:W3CDTF">2006-08-16T00:00:00Z</dcterms:created>
  <dcterms:modified xsi:type="dcterms:W3CDTF">2016-10-27T13:42:11Z</dcterms:modified>
</cp:coreProperties>
</file>