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0" r:id="rId3"/>
    <p:sldId id="297" r:id="rId4"/>
    <p:sldId id="357" r:id="rId5"/>
    <p:sldId id="353" r:id="rId6"/>
    <p:sldId id="354" r:id="rId7"/>
    <p:sldId id="355" r:id="rId8"/>
    <p:sldId id="356" r:id="rId9"/>
    <p:sldId id="33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41" autoAdjust="0"/>
  </p:normalViewPr>
  <p:slideViewPr>
    <p:cSldViewPr>
      <p:cViewPr>
        <p:scale>
          <a:sx n="64" d="100"/>
          <a:sy n="64" d="100"/>
        </p:scale>
        <p:origin x="-291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E067-C9E5-445A-AA8D-3CC345664C68}" type="datetimeFigureOut">
              <a:rPr lang="en-SG" smtClean="0"/>
              <a:t>11/7/2017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68E2-A45F-40C1-B0B0-C5DA08064E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34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---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afterclick</a:t>
            </a:r>
            <a:r>
              <a:rPr lang="en-US" dirty="0" smtClean="0"/>
              <a:t>] What</a:t>
            </a:r>
            <a:r>
              <a:rPr lang="en-US" baseline="0" dirty="0" smtClean="0"/>
              <a:t> will happen in run time if name is invalid and assertions are enabled? </a:t>
            </a:r>
            <a:br>
              <a:rPr lang="en-US" baseline="0" dirty="0" smtClean="0"/>
            </a:br>
            <a:r>
              <a:rPr lang="en-US" dirty="0" smtClean="0"/>
              <a:t>Is</a:t>
            </a:r>
            <a:r>
              <a:rPr lang="en-US" baseline="0" dirty="0" smtClean="0"/>
              <a:t> it right to use assertions here? Does the behavior match the header comment?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afterclick</a:t>
            </a:r>
            <a:r>
              <a:rPr lang="en-US" dirty="0" smtClean="0"/>
              <a:t>] </a:t>
            </a:r>
            <a:r>
              <a:rPr lang="en-US" baseline="0" dirty="0" smtClean="0"/>
              <a:t>Is this a correct use of exceptions? Does it match the header comment?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afterclick</a:t>
            </a:r>
            <a:r>
              <a:rPr lang="en-US" dirty="0" smtClean="0"/>
              <a:t>] </a:t>
            </a:r>
            <a:r>
              <a:rPr lang="en-US" baseline="0" dirty="0" smtClean="0"/>
              <a:t>How does this affect coupling and cohesion?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</a:t>
            </a:r>
            <a:r>
              <a:rPr lang="en-US" dirty="0" err="1" smtClean="0"/>
              <a:t>afterclick</a:t>
            </a:r>
            <a:r>
              <a:rPr lang="en-US" dirty="0" smtClean="0"/>
              <a:t>] </a:t>
            </a:r>
            <a:r>
              <a:rPr lang="en-US" baseline="0" dirty="0" smtClean="0"/>
              <a:t>Is this defensive enough?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</a:t>
            </a:r>
            <a:r>
              <a:rPr lang="en-US" dirty="0" err="1" smtClean="0"/>
              <a:t>afterclick</a:t>
            </a:r>
            <a:r>
              <a:rPr lang="en-US" dirty="0" smtClean="0"/>
              <a:t>] Is this a good log message?</a:t>
            </a:r>
            <a:endParaRPr lang="en-SG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68E2-A45F-40C1-B0B0-C5DA08064E85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99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Mental hurdle: design top down,</a:t>
            </a:r>
            <a:r>
              <a:rPr lang="en-US" baseline="0" dirty="0" smtClean="0"/>
              <a:t> design at multiple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44BD-AC3A-438C-B829-BD02FC8024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-us/download/details.aspx?id=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slides are </a:t>
            </a:r>
            <a:r>
              <a:rPr lang="en-US" dirty="0" smtClean="0">
                <a:solidFill>
                  <a:srgbClr val="FFFF00"/>
                </a:solidFill>
              </a:rPr>
              <a:t>not optimized for printing </a:t>
            </a:r>
            <a:r>
              <a:rPr lang="en-US" dirty="0" smtClean="0"/>
              <a:t>or exam preparation. These are for lecture delivery only.</a:t>
            </a:r>
          </a:p>
          <a:p>
            <a:r>
              <a:rPr lang="en-US" dirty="0" smtClean="0"/>
              <a:t>These slides are made for PowerPoint 2010. They </a:t>
            </a:r>
            <a:r>
              <a:rPr lang="en-US" dirty="0" smtClean="0">
                <a:solidFill>
                  <a:srgbClr val="FFFF00"/>
                </a:solidFill>
              </a:rPr>
              <a:t>may not show up well on other PowerPoint versions</a:t>
            </a:r>
            <a:r>
              <a:rPr lang="en-US" dirty="0" smtClean="0"/>
              <a:t>. You can download PowerPoint 2010 viewer from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slides contain a lot of animations. For optimal results, </a:t>
            </a:r>
            <a:r>
              <a:rPr lang="en-US" dirty="0" smtClean="0">
                <a:solidFill>
                  <a:srgbClr val="FFFF00"/>
                </a:solidFill>
              </a:rPr>
              <a:t>watch in slideshow mode</a:t>
            </a:r>
            <a:r>
              <a:rPr lang="en-US" dirty="0" smtClean="0"/>
              <a:t>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8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37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Comment on </a:t>
            </a:r>
            <a:r>
              <a:rPr lang="en-US" sz="2400" b="1" dirty="0" smtClean="0">
                <a:solidFill>
                  <a:srgbClr val="FFFF00"/>
                </a:solidFill>
              </a:rPr>
              <a:t>logging, assertions, exceptions, defensiveness, </a:t>
            </a:r>
            <a:r>
              <a:rPr lang="en-US" sz="2400" b="1" dirty="0">
                <a:solidFill>
                  <a:srgbClr val="FFFF00"/>
                </a:solidFill>
              </a:rPr>
              <a:t>coupling, </a:t>
            </a:r>
            <a:r>
              <a:rPr lang="en-US" sz="2400" b="1" dirty="0" smtClean="0">
                <a:solidFill>
                  <a:schemeClr val="bg1"/>
                </a:solidFill>
              </a:rPr>
              <a:t>and</a:t>
            </a:r>
            <a:r>
              <a:rPr lang="en-US" sz="2400" b="1" dirty="0" smtClean="0">
                <a:solidFill>
                  <a:srgbClr val="FFFF00"/>
                </a:solidFill>
              </a:rPr>
              <a:t> cohesion </a:t>
            </a:r>
            <a:r>
              <a:rPr lang="en-US" sz="2400" b="1" dirty="0" smtClean="0">
                <a:solidFill>
                  <a:schemeClr val="bg1"/>
                </a:solidFill>
              </a:rPr>
              <a:t>of this code </a:t>
            </a:r>
            <a:r>
              <a:rPr lang="en-US" sz="2400" b="1" dirty="0" smtClean="0">
                <a:solidFill>
                  <a:srgbClr val="FF5050"/>
                </a:solidFill>
              </a:rPr>
              <a:t>(possible exam question)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SG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18103"/>
            <a:ext cx="9144000" cy="5458897"/>
          </a:xfrm>
          <a:prstGeom prst="roundRect">
            <a:avLst>
              <a:gd name="adj" fmla="val 3626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7F5F"/>
                </a:solidFill>
                <a:latin typeface="Consolas"/>
              </a:rPr>
              <a:t>/*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Sets user as ‘active’ on the 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server. </a:t>
            </a:r>
            <a:br>
              <a:rPr lang="en-US" dirty="0" smtClean="0">
                <a:solidFill>
                  <a:srgbClr val="3F7F5F"/>
                </a:solidFill>
                <a:latin typeface="Consolas"/>
              </a:rPr>
            </a:br>
            <a:r>
              <a:rPr lang="en-US" dirty="0" smtClean="0">
                <a:solidFill>
                  <a:srgbClr val="3F7F5F"/>
                </a:solidFill>
                <a:latin typeface="Consolas"/>
              </a:rPr>
              <a:t> * @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throws </a:t>
            </a:r>
            <a:r>
              <a:rPr lang="en-US" dirty="0" err="1">
                <a:solidFill>
                  <a:srgbClr val="3F7F5F"/>
                </a:solidFill>
                <a:latin typeface="Consolas"/>
              </a:rPr>
              <a:t>CannotActivateException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 if the 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user does not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exist </a:t>
            </a:r>
            <a:endParaRPr lang="en-US" dirty="0" smtClean="0">
              <a:solidFill>
                <a:srgbClr val="3F7F5F"/>
              </a:solidFill>
              <a:latin typeface="Consolas"/>
            </a:endParaRPr>
          </a:p>
          <a:p>
            <a:r>
              <a:rPr lang="en-US" dirty="0">
                <a:solidFill>
                  <a:srgbClr val="3F7F5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3F7F5F"/>
                </a:solidFill>
                <a:latin typeface="Consolas"/>
              </a:rPr>
              <a:t>* on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the server</a:t>
            </a:r>
          </a:p>
          <a:p>
            <a:r>
              <a:rPr lang="en-US" dirty="0">
                <a:solidFill>
                  <a:srgbClr val="3F7F5F"/>
                </a:solidFill>
                <a:latin typeface="Consolas"/>
              </a:rPr>
              <a:t> */</a:t>
            </a: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activateUserOnServer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(String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userName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dirty="0" smtClean="0">
                <a:solidFill>
                  <a:srgbClr val="7F0055"/>
                </a:solidFill>
                <a:latin typeface="Consolas"/>
              </a:rPr>
              <a:t>				throws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CannotActivateException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nsolas"/>
              </a:rPr>
              <a:t>log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/>
              </a:rPr>
              <a:t>"trying to </a:t>
            </a:r>
            <a:r>
              <a:rPr lang="en-US" dirty="0" smtClean="0">
                <a:solidFill>
                  <a:srgbClr val="2A00FF"/>
                </a:solidFill>
                <a:latin typeface="Consolas"/>
              </a:rPr>
              <a:t>activate"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 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lvl="1"/>
            <a:endParaRPr lang="en-US" dirty="0" smtClean="0">
              <a:solidFill>
                <a:srgbClr val="7F0055"/>
              </a:solidFill>
              <a:latin typeface="Consolas"/>
            </a:endParaRPr>
          </a:p>
          <a:p>
            <a:pPr lvl="1"/>
            <a:r>
              <a:rPr lang="en-US" dirty="0" smtClean="0">
                <a:solidFill>
                  <a:srgbClr val="7F0055"/>
                </a:solidFill>
                <a:latin typeface="Consolas"/>
              </a:rPr>
              <a:t>assert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isUsernameAcceptable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userName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lvl="1"/>
            <a:endParaRPr lang="en-US" dirty="0" smtClean="0">
              <a:solidFill>
                <a:srgbClr val="7F0055"/>
              </a:solidFill>
              <a:latin typeface="Consolas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ServerConnection.activate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userName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lvl="1"/>
            <a:r>
              <a:rPr lang="en-US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(!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ServerConnection.isActivated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userName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))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pPr lvl="1"/>
            <a:r>
              <a:rPr lang="en-US" dirty="0" smtClean="0">
                <a:solidFill>
                  <a:srgbClr val="7F0055"/>
                </a:solidFill>
                <a:latin typeface="Consolas"/>
              </a:rPr>
              <a:t>	throw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CannotActivateException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userName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dirty="0" smtClean="0">
                <a:solidFill>
                  <a:srgbClr val="2A00FF"/>
                </a:solidFill>
                <a:latin typeface="Consolas"/>
              </a:rPr>
              <a:t>" not activated"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nsolas"/>
              </a:rPr>
              <a:t>Account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account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AccountManager.getAccount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userName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account.toggleActivatedStatus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 </a:t>
            </a:r>
            <a:r>
              <a:rPr lang="en-US" dirty="0">
                <a:solidFill>
                  <a:srgbClr val="3F7F5F"/>
                </a:solidFill>
                <a:latin typeface="Consolas"/>
              </a:rPr>
              <a:t>//mark as activated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999303"/>
            <a:ext cx="8458200" cy="381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533400" y="3543461"/>
            <a:ext cx="8458200" cy="381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533400" y="4076861"/>
            <a:ext cx="8458200" cy="128464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43261" y="5513902"/>
            <a:ext cx="8458200" cy="642321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33400" y="5835062"/>
            <a:ext cx="8458200" cy="321608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0" y="2999303"/>
            <a:ext cx="38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endParaRPr lang="en-SG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7" name="PowerPointLabs Caption 0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pattFill prst="pct5">
            <a:fgClr>
              <a:srgbClr val="000000">
                <a:alpha val="80000"/>
              </a:srgbClr>
            </a:fgClr>
            <a:bgClr>
              <a:srgbClr val="000000">
                <a:alpha val="80000"/>
              </a:srgbClr>
            </a:bgClr>
          </a:pattFill>
        </p:spPr>
        <p:txBody>
          <a:bodyPr vert="horz" wrap="square" rtlCol="0">
            <a:spAutoFit/>
          </a:bodyPr>
          <a:lstStyle/>
          <a:p>
            <a:pPr algn="ctr"/>
            <a:r>
              <a:rPr lang="en-SG" sz="1200" smtClean="0">
                <a:solidFill>
                  <a:srgbClr val="FFFFFF"/>
                </a:solidFill>
              </a:rPr>
              <a:t>---</a:t>
            </a:r>
            <a:endParaRPr lang="en-SG" sz="1200">
              <a:solidFill>
                <a:srgbClr val="FFFFFF"/>
              </a:solidFill>
            </a:endParaRPr>
          </a:p>
        </p:txBody>
      </p:sp>
      <p:sp>
        <p:nvSpPr>
          <p:cNvPr id="68" name="PowerPointLabs Caption 1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pattFill prst="pct5">
            <a:fgClr>
              <a:srgbClr val="000000">
                <a:alpha val="80000"/>
              </a:srgbClr>
            </a:fgClr>
            <a:bgClr>
              <a:srgbClr val="000000">
                <a:alpha val="80000"/>
              </a:srgbClr>
            </a:bgClr>
          </a:pattFill>
        </p:spPr>
        <p:txBody>
          <a:bodyPr vert="horz" wrap="square" rtlCol="0">
            <a:spAutoFit/>
          </a:bodyPr>
          <a:lstStyle/>
          <a:p>
            <a:pPr algn="ctr"/>
            <a:r>
              <a:rPr lang="en-SG" sz="1200" smtClean="0">
                <a:solidFill>
                  <a:srgbClr val="FFFFFF"/>
                </a:solidFill>
              </a:rPr>
              <a:t>What will happen in run time if name is invalid and assertions are enabled? </a:t>
            </a:r>
            <a:br>
              <a:rPr lang="en-SG" sz="1200" smtClean="0">
                <a:solidFill>
                  <a:srgbClr val="FFFFFF"/>
                </a:solidFill>
              </a:rPr>
            </a:br>
            <a:r>
              <a:rPr lang="en-SG" sz="1200" smtClean="0">
                <a:solidFill>
                  <a:srgbClr val="FFFFFF"/>
                </a:solidFill>
              </a:rPr>
              <a:t>Is it right to use assertions here? Does the behavior match the header comment?</a:t>
            </a:r>
            <a:endParaRPr lang="en-SG" sz="1200">
              <a:solidFill>
                <a:srgbClr val="FFFFFF"/>
              </a:solidFill>
            </a:endParaRPr>
          </a:p>
        </p:txBody>
      </p:sp>
      <p:sp>
        <p:nvSpPr>
          <p:cNvPr id="69" name="PowerPointLabs Caption 2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pattFill prst="pct5">
            <a:fgClr>
              <a:srgbClr val="000000">
                <a:alpha val="80000"/>
              </a:srgbClr>
            </a:fgClr>
            <a:bgClr>
              <a:srgbClr val="000000">
                <a:alpha val="80000"/>
              </a:srgbClr>
            </a:bgClr>
          </a:pattFill>
        </p:spPr>
        <p:txBody>
          <a:bodyPr vert="horz" wrap="square" rtlCol="0">
            <a:spAutoFit/>
          </a:bodyPr>
          <a:lstStyle/>
          <a:p>
            <a:pPr algn="ctr"/>
            <a:r>
              <a:rPr lang="en-SG" sz="1200" smtClean="0">
                <a:solidFill>
                  <a:srgbClr val="FFFFFF"/>
                </a:solidFill>
              </a:rPr>
              <a:t>Is this a correct use of exceptions? Does it match the header comment?</a:t>
            </a:r>
            <a:endParaRPr lang="en-SG" sz="1200">
              <a:solidFill>
                <a:srgbClr val="FFFFFF"/>
              </a:solidFill>
            </a:endParaRPr>
          </a:p>
        </p:txBody>
      </p:sp>
      <p:sp>
        <p:nvSpPr>
          <p:cNvPr id="70" name="PowerPointLabs Caption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pattFill prst="pct5">
            <a:fgClr>
              <a:srgbClr val="000000">
                <a:alpha val="80000"/>
              </a:srgbClr>
            </a:fgClr>
            <a:bgClr>
              <a:srgbClr val="000000">
                <a:alpha val="80000"/>
              </a:srgbClr>
            </a:bgClr>
          </a:pattFill>
        </p:spPr>
        <p:txBody>
          <a:bodyPr vert="horz" wrap="square" rtlCol="0">
            <a:spAutoFit/>
          </a:bodyPr>
          <a:lstStyle/>
          <a:p>
            <a:pPr algn="ctr"/>
            <a:r>
              <a:rPr lang="en-SG" sz="1200" smtClean="0">
                <a:solidFill>
                  <a:srgbClr val="FFFFFF"/>
                </a:solidFill>
              </a:rPr>
              <a:t>How does this affect coupling and cohesion?</a:t>
            </a:r>
            <a:endParaRPr lang="en-SG" sz="1200">
              <a:solidFill>
                <a:srgbClr val="FFFFFF"/>
              </a:solidFill>
            </a:endParaRPr>
          </a:p>
        </p:txBody>
      </p:sp>
      <p:sp>
        <p:nvSpPr>
          <p:cNvPr id="71" name="PowerPointLabs Caption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pattFill prst="pct5">
            <a:fgClr>
              <a:srgbClr val="000000">
                <a:alpha val="80000"/>
              </a:srgbClr>
            </a:fgClr>
            <a:bgClr>
              <a:srgbClr val="000000">
                <a:alpha val="80000"/>
              </a:srgbClr>
            </a:bgClr>
          </a:pattFill>
        </p:spPr>
        <p:txBody>
          <a:bodyPr vert="horz" wrap="square" rtlCol="0">
            <a:spAutoFit/>
          </a:bodyPr>
          <a:lstStyle/>
          <a:p>
            <a:pPr algn="ctr"/>
            <a:r>
              <a:rPr lang="en-SG" sz="1200" smtClean="0">
                <a:solidFill>
                  <a:srgbClr val="FFFFFF"/>
                </a:solidFill>
              </a:rPr>
              <a:t>Is this defensive enough?</a:t>
            </a:r>
            <a:endParaRPr lang="en-SG" sz="1200">
              <a:solidFill>
                <a:srgbClr val="FFFFFF"/>
              </a:solidFill>
            </a:endParaRPr>
          </a:p>
        </p:txBody>
      </p:sp>
      <p:sp>
        <p:nvSpPr>
          <p:cNvPr id="72" name="PowerPointLabs Caption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pattFill prst="pct5">
            <a:fgClr>
              <a:srgbClr val="000000">
                <a:alpha val="80000"/>
              </a:srgbClr>
            </a:fgClr>
            <a:bgClr>
              <a:srgbClr val="000000">
                <a:alpha val="80000"/>
              </a:srgbClr>
            </a:bgClr>
          </a:pattFill>
        </p:spPr>
        <p:txBody>
          <a:bodyPr vert="horz" wrap="square" rtlCol="0">
            <a:spAutoFit/>
          </a:bodyPr>
          <a:lstStyle/>
          <a:p>
            <a:pPr algn="ctr"/>
            <a:r>
              <a:rPr lang="en-SG" sz="1200" smtClean="0">
                <a:solidFill>
                  <a:srgbClr val="FFFFFF"/>
                </a:solidFill>
              </a:rPr>
              <a:t>Is this a good log message?</a:t>
            </a:r>
            <a:endParaRPr lang="en-SG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0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7183004 0 0.07183004 0 0.1436601 E" pathEditMode="relative" ptsTypes="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33717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392075 0.08135613 0.0005392075 0.08135613 0.001078415 0.1627123 E" pathEditMode="relative" ptsTypes="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392075 0.01172381 -0.0005392075 0.01172381 -0.001078415 0.02344762 E" pathEditMode="relative" ptsTypes="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5007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2045832 0 -0.2045832 0 -0.4091664 E" pathEditMode="relative" ptsTypes="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18467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tuarant" descr="http://upload.wikimedia.org/wikipedia/commons/4/4b/Restaura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6" r="12145" b="21015"/>
          <a:stretch/>
        </p:blipFill>
        <p:spPr bwMode="auto">
          <a:xfrm>
            <a:off x="0" y="-89675"/>
            <a:ext cx="9144000" cy="69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st list"/>
          <p:cNvSpPr/>
          <p:nvPr/>
        </p:nvSpPr>
        <p:spPr>
          <a:xfrm>
            <a:off x="457200" y="3581400"/>
            <a:ext cx="4191000" cy="32004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1 chef</a:t>
            </a:r>
            <a:endParaRPr lang="en-US" sz="2400" dirty="0">
              <a:solidFill>
                <a:srgbClr val="FFFF00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2 waiters</a:t>
            </a:r>
            <a:endParaRPr lang="en-US" sz="2400" dirty="0">
              <a:solidFill>
                <a:srgbClr val="FFFF00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1 cashier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1 part time accountant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1 </a:t>
            </a:r>
            <a:r>
              <a:rPr lang="en-US" sz="2400" dirty="0" smtClean="0">
                <a:solidFill>
                  <a:srgbClr val="FFFF00"/>
                </a:solidFill>
              </a:rPr>
              <a:t>manager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1 cash register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1 stove</a:t>
            </a:r>
          </a:p>
          <a:p>
            <a:pPr marL="268287">
              <a:tabLst>
                <a:tab pos="628650" algn="l"/>
              </a:tabLst>
            </a:pP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581400"/>
            <a:ext cx="4140198" cy="32004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Serve </a:t>
            </a:r>
            <a:r>
              <a:rPr lang="en-US" dirty="0">
                <a:solidFill>
                  <a:schemeClr val="bg1"/>
                </a:solidFill>
              </a:rPr>
              <a:t>tea</a:t>
            </a:r>
          </a:p>
          <a:p>
            <a:r>
              <a:rPr lang="en-US" sz="2000" dirty="0">
                <a:solidFill>
                  <a:schemeClr val="bg1"/>
                </a:solidFill>
              </a:rPr>
              <a:t>Clean table</a:t>
            </a:r>
          </a:p>
          <a:p>
            <a:r>
              <a:rPr lang="en-US" sz="1800" dirty="0">
                <a:solidFill>
                  <a:schemeClr val="bg1"/>
                </a:solidFill>
              </a:rPr>
              <a:t>Toast bread</a:t>
            </a:r>
          </a:p>
          <a:p>
            <a:r>
              <a:rPr lang="en-US" sz="1600" dirty="0">
                <a:solidFill>
                  <a:schemeClr val="bg1"/>
                </a:solidFill>
              </a:rPr>
              <a:t>Cut bread</a:t>
            </a:r>
          </a:p>
          <a:p>
            <a:r>
              <a:rPr lang="en-US" sz="1600" dirty="0">
                <a:solidFill>
                  <a:schemeClr val="bg1"/>
                </a:solidFill>
              </a:rPr>
              <a:t>Accept payment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Give change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Issue receipt</a:t>
            </a:r>
          </a:p>
          <a:p>
            <a:r>
              <a:rPr lang="en-US" sz="1200" dirty="0">
                <a:solidFill>
                  <a:schemeClr val="bg1"/>
                </a:solidFill>
              </a:rPr>
              <a:t>Wash utensils</a:t>
            </a:r>
          </a:p>
          <a:p>
            <a:r>
              <a:rPr lang="en-US" sz="1200" dirty="0">
                <a:solidFill>
                  <a:schemeClr val="bg1"/>
                </a:solidFill>
              </a:rPr>
              <a:t>Pay bills</a:t>
            </a:r>
          </a:p>
          <a:p>
            <a:r>
              <a:rPr lang="en-US" sz="1100" dirty="0">
                <a:solidFill>
                  <a:schemeClr val="bg1"/>
                </a:solidFill>
              </a:rPr>
              <a:t>Order supplies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…… … … </a:t>
            </a:r>
          </a:p>
          <a:p>
            <a:pPr marL="268287" indent="0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6" name="tea list"/>
          <p:cNvSpPr/>
          <p:nvPr/>
        </p:nvSpPr>
        <p:spPr>
          <a:xfrm>
            <a:off x="4749798" y="762000"/>
            <a:ext cx="4191000" cy="32004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Boil water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Put tea leaves in strainer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Add hot water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Steep for a while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Remove strainer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Add milk and sugar</a:t>
            </a:r>
            <a:endParaRPr lang="en-SG" sz="2400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457200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OOP </a:t>
            </a:r>
            <a:endParaRPr lang="en-SG" sz="3200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800600" y="-89675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Procedural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61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tuarant" descr="http://upload.wikimedia.org/wikipedia/commons/4/4b/Restaura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6" r="12145" b="21015"/>
          <a:stretch/>
        </p:blipFill>
        <p:spPr bwMode="auto">
          <a:xfrm>
            <a:off x="0" y="-89675"/>
            <a:ext cx="9144000" cy="69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st list"/>
          <p:cNvSpPr/>
          <p:nvPr/>
        </p:nvSpPr>
        <p:spPr>
          <a:xfrm>
            <a:off x="457200" y="3581400"/>
            <a:ext cx="4191000" cy="32004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1 chef</a:t>
            </a:r>
            <a:endParaRPr lang="en-US" sz="2400" dirty="0">
              <a:solidFill>
                <a:schemeClr val="bg1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2 waiters</a:t>
            </a:r>
            <a:endParaRPr lang="en-US" sz="2400" dirty="0">
              <a:solidFill>
                <a:schemeClr val="bg1"/>
              </a:solidFill>
            </a:endParaRP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1 cashier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1 part time accountant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smtClean="0">
                <a:solidFill>
                  <a:schemeClr val="bg1"/>
                </a:solidFill>
              </a:rPr>
              <a:t>manager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1 cash register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1 stove</a:t>
            </a:r>
          </a:p>
          <a:p>
            <a:pPr marL="268287">
              <a:tabLst>
                <a:tab pos="628650" algn="l"/>
              </a:tabLst>
            </a:pPr>
            <a:endParaRPr lang="en-SG" sz="2400" dirty="0">
              <a:solidFill>
                <a:schemeClr val="bg1"/>
              </a:solidFill>
            </a:endParaRPr>
          </a:p>
        </p:txBody>
      </p:sp>
      <p:sp>
        <p:nvSpPr>
          <p:cNvPr id="6" name="tea list"/>
          <p:cNvSpPr/>
          <p:nvPr/>
        </p:nvSpPr>
        <p:spPr>
          <a:xfrm>
            <a:off x="4749798" y="3581400"/>
            <a:ext cx="4191000" cy="32004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8287">
              <a:tabLst>
                <a:tab pos="628650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2400" b="1" dirty="0" smtClean="0">
                <a:solidFill>
                  <a:srgbClr val="FFFF00"/>
                </a:solidFill>
              </a:rPr>
              <a:t>Divisions/Departments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Kitchen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Accounting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Customer Services</a:t>
            </a:r>
          </a:p>
          <a:p>
            <a:pPr marL="628650" indent="-36036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Purchasing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OOP 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798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Architecture</a:t>
            </a:r>
            <a:endParaRPr lang="en-SG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OOP 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798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Architecture</a:t>
            </a:r>
            <a:endParaRPr lang="en-SG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OOP 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798" y="251460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Architecture</a:t>
            </a:r>
            <a:endParaRPr lang="en-SG" sz="3200" dirty="0">
              <a:solidFill>
                <a:srgbClr val="FFFF00"/>
              </a:solidFill>
            </a:endParaRPr>
          </a:p>
        </p:txBody>
      </p:sp>
      <p:pic>
        <p:nvPicPr>
          <p:cNvPr id="3" name="PPTIndicator20151001200158947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426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0277 0.001838359 -0.01590277 0.001838359 -0.03180555 0.003676718 E" pathEditMode="relative" ptsTypes="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66761 -0.1833333 -0.2466761 -0.1833333 -0.4933522 -0.3666667 E" pathEditMode="relative" ptsTypes="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942610" y="152400"/>
            <a:ext cx="3757930" cy="1524000"/>
            <a:chOff x="2774950" y="652383"/>
            <a:chExt cx="3757930" cy="1524000"/>
          </a:xfrm>
        </p:grpSpPr>
        <p:sp>
          <p:nvSpPr>
            <p:cNvPr id="43" name="Rectangle 42"/>
            <p:cNvSpPr/>
            <p:nvPr/>
          </p:nvSpPr>
          <p:spPr>
            <a:xfrm>
              <a:off x="2774950" y="652383"/>
              <a:ext cx="3757930" cy="152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51480" y="727333"/>
              <a:ext cx="7620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  <a:endParaRPr lang="en-SG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99280" y="727333"/>
              <a:ext cx="7620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SG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99280" y="1565533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SG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18480" y="1146433"/>
              <a:ext cx="762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SG" b="1" dirty="0"/>
            </a:p>
          </p:txBody>
        </p:sp>
        <p:cxnSp>
          <p:nvCxnSpPr>
            <p:cNvPr id="9" name="Straight Arrow Connector 8"/>
            <p:cNvCxnSpPr>
              <a:endCxn id="6" idx="1"/>
            </p:cNvCxnSpPr>
            <p:nvPr/>
          </p:nvCxnSpPr>
          <p:spPr>
            <a:xfrm>
              <a:off x="3713480" y="955933"/>
              <a:ext cx="6858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13480" y="1832233"/>
              <a:ext cx="6858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7" idx="0"/>
            </p:cNvCxnSpPr>
            <p:nvPr/>
          </p:nvCxnSpPr>
          <p:spPr>
            <a:xfrm>
              <a:off x="4780280" y="1184533"/>
              <a:ext cx="0" cy="38100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3"/>
            </p:cNvCxnSpPr>
            <p:nvPr/>
          </p:nvCxnSpPr>
          <p:spPr>
            <a:xfrm>
              <a:off x="5161280" y="955933"/>
              <a:ext cx="457200" cy="38100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3"/>
              <a:endCxn id="8" idx="1"/>
            </p:cNvCxnSpPr>
            <p:nvPr/>
          </p:nvCxnSpPr>
          <p:spPr>
            <a:xfrm flipV="1">
              <a:off x="5161280" y="1413133"/>
              <a:ext cx="457200" cy="41910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81001" y="3606615"/>
            <a:ext cx="4968875" cy="2565585"/>
            <a:chOff x="192404" y="3149415"/>
            <a:chExt cx="4968875" cy="2565585"/>
          </a:xfrm>
        </p:grpSpPr>
        <p:sp>
          <p:nvSpPr>
            <p:cNvPr id="44" name="Rectangle 43"/>
            <p:cNvSpPr/>
            <p:nvPr/>
          </p:nvSpPr>
          <p:spPr>
            <a:xfrm>
              <a:off x="192404" y="3156466"/>
              <a:ext cx="4968875" cy="2558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6870" y="3550918"/>
              <a:ext cx="3429000" cy="1981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9270" y="3855718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61870" y="3855718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" y="5105400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57350" y="4617718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1150" y="4617718"/>
              <a:ext cx="762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546350" y="41605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1" name="Elbow Connector 20"/>
            <p:cNvCxnSpPr>
              <a:stCxn id="20" idx="3"/>
              <a:endCxn id="18" idx="0"/>
            </p:cNvCxnSpPr>
            <p:nvPr/>
          </p:nvCxnSpPr>
          <p:spPr>
            <a:xfrm rot="5400000">
              <a:off x="2235200" y="4192268"/>
              <a:ext cx="228600" cy="622300"/>
            </a:xfrm>
            <a:prstGeom prst="bentConnector3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20" idx="3"/>
              <a:endCxn id="19" idx="0"/>
            </p:cNvCxnSpPr>
            <p:nvPr/>
          </p:nvCxnSpPr>
          <p:spPr>
            <a:xfrm rot="16200000" flipH="1">
              <a:off x="2832100" y="4217668"/>
              <a:ext cx="228600" cy="5715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cision 22"/>
            <p:cNvSpPr/>
            <p:nvPr/>
          </p:nvSpPr>
          <p:spPr>
            <a:xfrm>
              <a:off x="1266190" y="3931918"/>
              <a:ext cx="228600" cy="1524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4" name="Straight Connector 23"/>
            <p:cNvCxnSpPr>
              <a:stCxn id="23" idx="3"/>
              <a:endCxn id="16" idx="1"/>
            </p:cNvCxnSpPr>
            <p:nvPr/>
          </p:nvCxnSpPr>
          <p:spPr>
            <a:xfrm>
              <a:off x="1494790" y="4008118"/>
              <a:ext cx="767080" cy="0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2"/>
              <a:endCxn id="17" idx="0"/>
            </p:cNvCxnSpPr>
            <p:nvPr/>
          </p:nvCxnSpPr>
          <p:spPr>
            <a:xfrm>
              <a:off x="890270" y="4160518"/>
              <a:ext cx="24130" cy="944882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243070" y="3779518"/>
              <a:ext cx="7620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B</a:t>
              </a:r>
              <a:endParaRPr lang="en-SG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43070" y="4998718"/>
              <a:ext cx="762000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C</a:t>
              </a:r>
              <a:endParaRPr lang="en-SG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5450" y="3550918"/>
              <a:ext cx="64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A</a:t>
              </a:r>
              <a:endParaRPr lang="en-SG" b="1" dirty="0">
                <a:solidFill>
                  <a:schemeClr val="tx2"/>
                </a:solidFill>
              </a:endParaRPr>
            </a:p>
          </p:txBody>
        </p:sp>
        <p:cxnSp>
          <p:nvCxnSpPr>
            <p:cNvPr id="29" name="Straight Connector 28"/>
            <p:cNvCxnSpPr>
              <a:endCxn id="26" idx="1"/>
            </p:cNvCxnSpPr>
            <p:nvPr/>
          </p:nvCxnSpPr>
          <p:spPr>
            <a:xfrm>
              <a:off x="3023870" y="4008118"/>
              <a:ext cx="1219200" cy="0"/>
            </a:xfrm>
            <a:prstGeom prst="line">
              <a:avLst/>
            </a:prstGeom>
            <a:ln w="28575">
              <a:solidFill>
                <a:schemeClr val="tx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endCxn id="27" idx="1"/>
            </p:cNvCxnSpPr>
            <p:nvPr/>
          </p:nvCxnSpPr>
          <p:spPr>
            <a:xfrm>
              <a:off x="1295400" y="5257800"/>
              <a:ext cx="2947670" cy="761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652270" y="3149415"/>
              <a:ext cx="231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Component A </a:t>
              </a:r>
              <a:r>
                <a:rPr lang="en-US" dirty="0" smtClean="0">
                  <a:solidFill>
                    <a:schemeClr val="tx2"/>
                  </a:solidFill>
                </a:rPr>
                <a:t>design</a:t>
              </a:r>
              <a:endParaRPr lang="en-SG" dirty="0">
                <a:solidFill>
                  <a:schemeClr val="tx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18030" y="375740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*</a:t>
              </a:r>
              <a:endParaRPr lang="en-SG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82594" y="3613666"/>
            <a:ext cx="3184526" cy="2558534"/>
            <a:chOff x="5592763" y="3170321"/>
            <a:chExt cx="3184526" cy="2558534"/>
          </a:xfrm>
        </p:grpSpPr>
        <p:sp>
          <p:nvSpPr>
            <p:cNvPr id="45" name="Rectangle 44"/>
            <p:cNvSpPr/>
            <p:nvPr/>
          </p:nvSpPr>
          <p:spPr>
            <a:xfrm>
              <a:off x="5592763" y="3170321"/>
              <a:ext cx="3184526" cy="2558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6000" y="3703318"/>
              <a:ext cx="1357630" cy="163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07735" y="3214255"/>
              <a:ext cx="231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Component C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design</a:t>
              </a:r>
              <a:endParaRPr lang="en-S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00800" y="3903222"/>
              <a:ext cx="762000" cy="3334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00800" y="4819404"/>
              <a:ext cx="762000" cy="3334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b="1" dirty="0"/>
            </a:p>
          </p:txBody>
        </p:sp>
        <p:cxnSp>
          <p:nvCxnSpPr>
            <p:cNvPr id="36" name="Straight Connector 35"/>
            <p:cNvCxnSpPr>
              <a:stCxn id="34" idx="2"/>
              <a:endCxn id="35" idx="0"/>
            </p:cNvCxnSpPr>
            <p:nvPr/>
          </p:nvCxnSpPr>
          <p:spPr>
            <a:xfrm>
              <a:off x="6781800" y="4236718"/>
              <a:ext cx="0" cy="582686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81800" y="455167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*</a:t>
              </a:r>
              <a:endParaRPr lang="en-S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48600" y="4724398"/>
              <a:ext cx="762000" cy="533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D</a:t>
              </a:r>
              <a:endParaRPr lang="en-SG" b="1" dirty="0"/>
            </a:p>
          </p:txBody>
        </p:sp>
        <p:cxnSp>
          <p:nvCxnSpPr>
            <p:cNvPr id="40" name="Straight Connector 39"/>
            <p:cNvCxnSpPr>
              <a:stCxn id="35" idx="3"/>
              <a:endCxn id="39" idx="1"/>
            </p:cNvCxnSpPr>
            <p:nvPr/>
          </p:nvCxnSpPr>
          <p:spPr>
            <a:xfrm>
              <a:off x="7162800" y="4986152"/>
              <a:ext cx="685800" cy="4946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6000" y="3694050"/>
              <a:ext cx="25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endParaRPr lang="en-SG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791200" y="4094474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81000" y="6248400"/>
            <a:ext cx="8478523" cy="1364734"/>
            <a:chOff x="192403" y="6248400"/>
            <a:chExt cx="8478523" cy="1364734"/>
          </a:xfrm>
        </p:grpSpPr>
        <p:sp>
          <p:nvSpPr>
            <p:cNvPr id="50" name="Rectangle 49"/>
            <p:cNvSpPr/>
            <p:nvPr/>
          </p:nvSpPr>
          <p:spPr>
            <a:xfrm>
              <a:off x="192403" y="6248400"/>
              <a:ext cx="4391663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32726" y="6705600"/>
              <a:ext cx="3058274" cy="9075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54434" y="6285748"/>
              <a:ext cx="2507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Component B </a:t>
              </a:r>
              <a:r>
                <a:rPr lang="en-US" dirty="0" smtClean="0">
                  <a:solidFill>
                    <a:srgbClr val="C00000"/>
                  </a:solidFill>
                </a:rPr>
                <a:t>design</a:t>
              </a:r>
              <a:endParaRPr lang="en-SG" dirty="0">
                <a:solidFill>
                  <a:srgbClr val="C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80281" y="6262255"/>
              <a:ext cx="3698242" cy="1281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55996" y="6744856"/>
              <a:ext cx="175260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6285748"/>
              <a:ext cx="318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Component D </a:t>
              </a:r>
              <a:r>
                <a:rPr lang="en-US" dirty="0" smtClean="0">
                  <a:solidFill>
                    <a:schemeClr val="accent5"/>
                  </a:solidFill>
                </a:rPr>
                <a:t>design</a:t>
              </a:r>
              <a:endParaRPr lang="en-SG" dirty="0">
                <a:solidFill>
                  <a:schemeClr val="accent5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446926" y="7086600"/>
              <a:ext cx="6858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1"/>
          <p:cNvSpPr/>
          <p:nvPr/>
        </p:nvSpPr>
        <p:spPr>
          <a:xfrm>
            <a:off x="166369" y="2539815"/>
            <a:ext cx="4579937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OOP Component design</a:t>
            </a:r>
            <a:endParaRPr lang="en-SG" sz="3200" dirty="0">
              <a:solidFill>
                <a:srgbClr val="FFFF00"/>
              </a:solidFill>
            </a:endParaRPr>
          </a:p>
        </p:txBody>
      </p:sp>
      <p:sp>
        <p:nvSpPr>
          <p:cNvPr id="87" name="Rectangle 6"/>
          <p:cNvSpPr/>
          <p:nvPr/>
        </p:nvSpPr>
        <p:spPr>
          <a:xfrm>
            <a:off x="238586" y="0"/>
            <a:ext cx="4191000" cy="1066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68287">
              <a:tabLst>
                <a:tab pos="628650" algn="l"/>
              </a:tabLst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268287">
              <a:tabLst>
                <a:tab pos="62865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Architecture</a:t>
            </a:r>
            <a:endParaRPr lang="en-SG" sz="3200" dirty="0">
              <a:solidFill>
                <a:srgbClr val="FFFF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38586" y="990600"/>
            <a:ext cx="3883821" cy="1600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Achievement Unlocked!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ulti-level design</a:t>
            </a:r>
            <a:endParaRPr lang="en-SG" sz="2400" b="1" dirty="0">
              <a:solidFill>
                <a:schemeClr val="tx1"/>
              </a:solidFill>
            </a:endParaRPr>
          </a:p>
        </p:txBody>
      </p:sp>
      <p:pic>
        <p:nvPicPr>
          <p:cNvPr id="57" name="Picture 2" descr="C:\Users\dcsdcr\Downloads\padlock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53" y="14968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4928870" y="1659242"/>
            <a:ext cx="3757930" cy="1298818"/>
            <a:chOff x="2774950" y="758598"/>
            <a:chExt cx="3757930" cy="1298818"/>
          </a:xfrm>
        </p:grpSpPr>
        <p:sp>
          <p:nvSpPr>
            <p:cNvPr id="59" name="Rectangle 58"/>
            <p:cNvSpPr/>
            <p:nvPr/>
          </p:nvSpPr>
          <p:spPr>
            <a:xfrm>
              <a:off x="2774950" y="758598"/>
              <a:ext cx="3757930" cy="12988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51480" y="876316"/>
              <a:ext cx="7620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:A</a:t>
              </a:r>
              <a:endParaRPr lang="en-SG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99280" y="876316"/>
              <a:ext cx="762000" cy="4191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:B</a:t>
              </a:r>
              <a:endParaRPr lang="en-SG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18480" y="879733"/>
              <a:ext cx="762000" cy="41568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:D</a:t>
              </a:r>
              <a:endParaRPr lang="en-SG" b="1" dirty="0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332480" y="1538050"/>
              <a:ext cx="14478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1" idx="2"/>
            </p:cNvCxnSpPr>
            <p:nvPr/>
          </p:nvCxnSpPr>
          <p:spPr>
            <a:xfrm>
              <a:off x="4780280" y="1295416"/>
              <a:ext cx="0" cy="76200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818380" y="1676416"/>
              <a:ext cx="1169675" cy="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332480" y="1295416"/>
              <a:ext cx="0" cy="762000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988055" y="1269183"/>
              <a:ext cx="0" cy="76200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2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cknowledgem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992124"/>
            <a:ext cx="7845552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315</Words>
  <Application>Microsoft Office PowerPoint</Application>
  <PresentationFormat>On-screen Show (4:3)</PresentationFormat>
  <Paragraphs>129</Paragraphs>
  <Slides>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Consolas</vt:lpstr>
      <vt:lpstr>4_green-UP</vt:lpstr>
      <vt:lpstr>2_green-UP</vt:lpstr>
      <vt:lpstr>WARNING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workshop</dc:creator>
  <cp:lastModifiedBy>Cristina Carbunaru</cp:lastModifiedBy>
  <cp:revision>83</cp:revision>
  <dcterms:created xsi:type="dcterms:W3CDTF">2006-08-16T00:00:00Z</dcterms:created>
  <dcterms:modified xsi:type="dcterms:W3CDTF">2017-07-11T02:27:47Z</dcterms:modified>
</cp:coreProperties>
</file>