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  <p:sldId id="292" r:id="rId23"/>
    <p:sldId id="273" r:id="rId24"/>
    <p:sldId id="29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57" r:id="rId44"/>
    <p:sldId id="258" r:id="rId45"/>
    <p:sldId id="264" r:id="rId46"/>
    <p:sldId id="267" r:id="rId47"/>
    <p:sldId id="265" r:id="rId48"/>
    <p:sldId id="266" r:id="rId49"/>
    <p:sldId id="268" r:id="rId50"/>
    <p:sldId id="259" r:id="rId51"/>
    <p:sldId id="260" r:id="rId52"/>
    <p:sldId id="261" r:id="rId53"/>
    <p:sldId id="262" r:id="rId54"/>
    <p:sldId id="263" r:id="rId55"/>
    <p:sldId id="269" r:id="rId56"/>
    <p:sldId id="270" r:id="rId57"/>
    <p:sldId id="271" r:id="rId58"/>
    <p:sldId id="272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3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CE26-3E64-4777-AFCD-8026E285BD90}" type="datetimeFigureOut">
              <a:rPr lang="en-US" smtClean="0"/>
              <a:t>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FE70-3B02-4444-B062-D8F400225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CE26-3E64-4777-AFCD-8026E285BD90}" type="datetimeFigureOut">
              <a:rPr lang="en-US" smtClean="0"/>
              <a:t>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FE70-3B02-4444-B062-D8F400225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CE26-3E64-4777-AFCD-8026E285BD90}" type="datetimeFigureOut">
              <a:rPr lang="en-US" smtClean="0"/>
              <a:t>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FE70-3B02-4444-B062-D8F400225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CE26-3E64-4777-AFCD-8026E285BD90}" type="datetimeFigureOut">
              <a:rPr lang="en-US" smtClean="0"/>
              <a:t>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FE70-3B02-4444-B062-D8F400225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CE26-3E64-4777-AFCD-8026E285BD90}" type="datetimeFigureOut">
              <a:rPr lang="en-US" smtClean="0"/>
              <a:t>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FE70-3B02-4444-B062-D8F400225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CE26-3E64-4777-AFCD-8026E285BD90}" type="datetimeFigureOut">
              <a:rPr lang="en-US" smtClean="0"/>
              <a:t>2/23/2010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FE70-3B02-4444-B062-D8F400225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CE26-3E64-4777-AFCD-8026E285BD90}" type="datetimeFigureOut">
              <a:rPr lang="en-US" smtClean="0"/>
              <a:t>2/23/2010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FE70-3B02-4444-B062-D8F400225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CE26-3E64-4777-AFCD-8026E285BD90}" type="datetimeFigureOut">
              <a:rPr lang="en-US" smtClean="0"/>
              <a:t>2/23/2010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FE70-3B02-4444-B062-D8F400225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CE26-3E64-4777-AFCD-8026E285BD90}" type="datetimeFigureOut">
              <a:rPr lang="en-US" smtClean="0"/>
              <a:t>2/23/2010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FE70-3B02-4444-B062-D8F400225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CE26-3E64-4777-AFCD-8026E285BD90}" type="datetimeFigureOut">
              <a:rPr lang="en-US" smtClean="0"/>
              <a:t>2/23/2010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FE70-3B02-4444-B062-D8F400225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CE26-3E64-4777-AFCD-8026E285BD90}" type="datetimeFigureOut">
              <a:rPr lang="en-US" smtClean="0"/>
              <a:t>2/23/2010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FE70-3B02-4444-B062-D8F400225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2CE26-3E64-4777-AFCD-8026E285BD90}" type="datetimeFigureOut">
              <a:rPr lang="en-US" smtClean="0"/>
              <a:t>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8FE70-3B02-4444-B062-D8F40022591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88392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Wrapping up the first half: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</a:t>
            </a:r>
            <a:r>
              <a:rPr lang="en-US" dirty="0" smtClean="0"/>
              <a:t>irst-order logic for security analysis,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First-order logic in Coq,</a:t>
            </a:r>
            <a:br>
              <a:rPr lang="en-US" dirty="0" smtClean="0"/>
            </a:br>
            <a:r>
              <a:rPr lang="en-US" dirty="0" smtClean="0"/>
              <a:t>Constructive logic,</a:t>
            </a:r>
            <a:br>
              <a:rPr lang="en-US" dirty="0" smtClean="0"/>
            </a:br>
            <a:r>
              <a:rPr lang="en-US" dirty="0" smtClean="0"/>
              <a:t>&amp; Inductive proofs on paper/Coq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867400"/>
            <a:ext cx="6400800" cy="762000"/>
          </a:xfrm>
        </p:spPr>
        <p:txBody>
          <a:bodyPr/>
          <a:lstStyle/>
          <a:p>
            <a:r>
              <a:rPr lang="en-US" b="1" dirty="0" smtClean="0"/>
              <a:t>Aquinas Hobor</a:t>
            </a:r>
            <a:r>
              <a:rPr lang="en-US" dirty="0" smtClean="0"/>
              <a:t> and Martin Henz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Learning the tools is not easy…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E8F3-50AF-46EE-9970-0FC55CE3C51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Learning the tools is not easy…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… </a:t>
            </a:r>
            <a:r>
              <a:rPr lang="en-US" dirty="0" smtClean="0"/>
              <a:t>but figuring out which tools can help in which </a:t>
            </a:r>
          </a:p>
          <a:p>
            <a:pPr>
              <a:buNone/>
            </a:pPr>
            <a:r>
              <a:rPr lang="en-US" dirty="0" smtClean="0"/>
              <a:t>situations is </a:t>
            </a:r>
            <a:r>
              <a:rPr lang="en-US" sz="3600" u="sng" dirty="0" smtClean="0"/>
              <a:t>hard</a:t>
            </a:r>
            <a:r>
              <a:rPr lang="en-US" dirty="0" smtClean="0"/>
              <a:t> (knowing the tools well is a</a:t>
            </a:r>
          </a:p>
          <a:p>
            <a:pPr>
              <a:buNone/>
            </a:pPr>
            <a:r>
              <a:rPr lang="en-US" dirty="0" smtClean="0"/>
              <a:t>prerequisite, which is why you take courses…)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Usually you have to study a problem for some </a:t>
            </a:r>
          </a:p>
          <a:p>
            <a:pPr>
              <a:buNone/>
            </a:pPr>
            <a:r>
              <a:rPr lang="en-US" dirty="0" smtClean="0"/>
              <a:t>time before you get a good idea.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E8F3-50AF-46EE-9970-0FC55CE3C511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We will model the network with a series of implications (essentially how an attacker would break our policy)</a:t>
            </a:r>
          </a:p>
          <a:p>
            <a:endParaRPr lang="en-US" dirty="0" smtClean="0"/>
          </a:p>
          <a:p>
            <a:r>
              <a:rPr lang="en-US" dirty="0" smtClean="0"/>
              <a:t>We have two basic classes of rules:</a:t>
            </a:r>
          </a:p>
          <a:p>
            <a:pPr lvl="1"/>
            <a:r>
              <a:rPr lang="en-US" dirty="0" smtClean="0"/>
              <a:t>Network topology</a:t>
            </a:r>
          </a:p>
          <a:p>
            <a:pPr lvl="1"/>
            <a:r>
              <a:rPr lang="en-US" dirty="0" smtClean="0"/>
              <a:t>Attack vulnerability</a:t>
            </a:r>
          </a:p>
          <a:p>
            <a:endParaRPr lang="en-US" dirty="0"/>
          </a:p>
          <a:p>
            <a:r>
              <a:rPr lang="en-US" dirty="0" smtClean="0"/>
              <a:t>Example rules (network topology):</a:t>
            </a:r>
          </a:p>
          <a:p>
            <a:pPr lvl="1"/>
            <a:r>
              <a:rPr lang="en-US" dirty="0" err="1" smtClean="0"/>
              <a:t>forall</a:t>
            </a:r>
            <a:r>
              <a:rPr lang="en-US" dirty="0" smtClean="0"/>
              <a:t> (p : computer), </a:t>
            </a:r>
            <a:r>
              <a:rPr lang="en-US" dirty="0" err="1" smtClean="0"/>
              <a:t>AccessHTTP</a:t>
            </a:r>
            <a:r>
              <a:rPr lang="en-US" dirty="0" smtClean="0"/>
              <a:t>(p, </a:t>
            </a:r>
            <a:r>
              <a:rPr lang="en-US" dirty="0" err="1" smtClean="0"/>
              <a:t>WebServerComputer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RunningApache1.0(</a:t>
            </a:r>
            <a:r>
              <a:rPr lang="en-US" dirty="0" err="1" smtClean="0"/>
              <a:t>WebServerComputer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E8F3-50AF-46EE-9970-0FC55CE3C51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Attack vulnerability rule: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KnownAttack42: </a:t>
            </a:r>
            <a:r>
              <a:rPr lang="en-US" dirty="0" err="1" smtClean="0"/>
              <a:t>forall</a:t>
            </a:r>
            <a:r>
              <a:rPr lang="en-US" dirty="0" smtClean="0"/>
              <a:t> (p1 : computer) (p2 : computer),</a:t>
            </a:r>
          </a:p>
          <a:p>
            <a:pPr lvl="1">
              <a:buNone/>
            </a:pPr>
            <a:r>
              <a:rPr lang="en-US" dirty="0" smtClean="0"/>
              <a:t>     RunningApache1.0(p2) -&gt; </a:t>
            </a:r>
            <a:r>
              <a:rPr lang="en-US" dirty="0" err="1" smtClean="0"/>
              <a:t>AccessHTTP</a:t>
            </a:r>
            <a:r>
              <a:rPr lang="en-US" dirty="0" smtClean="0"/>
              <a:t>(p1,p2) -&gt; </a:t>
            </a:r>
            <a:r>
              <a:rPr lang="en-US" dirty="0" err="1" smtClean="0"/>
              <a:t>TakeOver</a:t>
            </a:r>
            <a:r>
              <a:rPr lang="en-US" dirty="0" smtClean="0"/>
              <a:t>(p1,p2)</a:t>
            </a:r>
          </a:p>
          <a:p>
            <a:pPr lvl="1"/>
            <a:r>
              <a:rPr lang="en-US" dirty="0" smtClean="0"/>
              <a:t>…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Uh oh… </a:t>
            </a:r>
          </a:p>
          <a:p>
            <a:pPr>
              <a:buNone/>
            </a:pPr>
            <a:r>
              <a:rPr lang="en-US" dirty="0" smtClean="0"/>
              <a:t>It appears that anyone can take over the </a:t>
            </a:r>
            <a:r>
              <a:rPr lang="en-US" dirty="0" err="1" smtClean="0"/>
              <a:t>webserver</a:t>
            </a:r>
            <a:r>
              <a:rPr lang="en-US" dirty="0" smtClean="0"/>
              <a:t>!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E8F3-50AF-46EE-9970-0FC55CE3C51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en-US" dirty="0" smtClean="0"/>
              <a:t>…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TakeOver</a:t>
            </a:r>
            <a:r>
              <a:rPr lang="en-US" dirty="0" smtClean="0"/>
              <a:t>(</a:t>
            </a:r>
            <a:r>
              <a:rPr lang="en-US" dirty="0" err="1" smtClean="0"/>
              <a:t>CEOComputer</a:t>
            </a:r>
            <a:r>
              <a:rPr lang="en-US" dirty="0" smtClean="0"/>
              <a:t>, </a:t>
            </a:r>
            <a:r>
              <a:rPr lang="en-US" dirty="0" err="1" smtClean="0"/>
              <a:t>AccountingComputer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…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CEO likes direct access to the accounting computer</a:t>
            </a:r>
          </a:p>
          <a:p>
            <a:pPr>
              <a:buNone/>
            </a:pPr>
            <a:r>
              <a:rPr lang="en-US" dirty="0" smtClean="0"/>
              <a:t>so that he can see the latest sales results.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E8F3-50AF-46EE-9970-0FC55CE3C51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00600"/>
          </a:xfrm>
        </p:spPr>
        <p:txBody>
          <a:bodyPr>
            <a:normAutofit fontScale="92500"/>
          </a:bodyPr>
          <a:lstStyle/>
          <a:p>
            <a:pPr lvl="1"/>
            <a:r>
              <a:rPr lang="en-US" dirty="0" smtClean="0"/>
              <a:t>…</a:t>
            </a:r>
          </a:p>
          <a:p>
            <a:pPr lvl="1"/>
            <a:r>
              <a:rPr lang="en-US" dirty="0" err="1" smtClean="0"/>
              <a:t>AccessReportTool</a:t>
            </a:r>
            <a:r>
              <a:rPr lang="en-US" dirty="0" smtClean="0"/>
              <a:t>(</a:t>
            </a:r>
            <a:r>
              <a:rPr lang="en-US" dirty="0" err="1" smtClean="0"/>
              <a:t>WebServerComputer</a:t>
            </a:r>
            <a:r>
              <a:rPr lang="en-US" dirty="0" smtClean="0"/>
              <a:t>, </a:t>
            </a:r>
            <a:r>
              <a:rPr lang="en-US" dirty="0" err="1" smtClean="0"/>
              <a:t>CEOComputer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…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CEO likes to get regular reports and statistics</a:t>
            </a:r>
          </a:p>
          <a:p>
            <a:pPr>
              <a:buNone/>
            </a:pPr>
            <a:r>
              <a:rPr lang="en-US" dirty="0" smtClean="0"/>
              <a:t>from his </a:t>
            </a:r>
            <a:r>
              <a:rPr lang="en-US" dirty="0" err="1" smtClean="0"/>
              <a:t>webserver</a:t>
            </a:r>
            <a:r>
              <a:rPr lang="en-US" dirty="0" smtClean="0"/>
              <a:t>, so he uses </a:t>
            </a:r>
            <a:r>
              <a:rPr lang="en-US" dirty="0" err="1" smtClean="0"/>
              <a:t>AccessReportTool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which is this really great piece of software, to do this.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E8F3-50AF-46EE-9970-0FC55CE3C51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KnownAttack212: </a:t>
            </a:r>
            <a:r>
              <a:rPr lang="en-US" dirty="0" err="1" smtClean="0"/>
              <a:t>forall</a:t>
            </a:r>
            <a:r>
              <a:rPr lang="en-US" dirty="0" smtClean="0"/>
              <a:t> p1 p2,   </a:t>
            </a:r>
          </a:p>
          <a:p>
            <a:pPr lvl="1"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AccessReportTool</a:t>
            </a:r>
            <a:r>
              <a:rPr lang="en-US" dirty="0" smtClean="0"/>
              <a:t>(p1,p2) -&gt; </a:t>
            </a:r>
            <a:r>
              <a:rPr lang="en-US" dirty="0" err="1" smtClean="0"/>
              <a:t>TakeOver</a:t>
            </a:r>
            <a:r>
              <a:rPr lang="en-US" dirty="0" smtClean="0"/>
              <a:t>(p1,p2)</a:t>
            </a:r>
          </a:p>
          <a:p>
            <a:pPr lvl="1"/>
            <a:r>
              <a:rPr lang="en-US" dirty="0" smtClean="0"/>
              <a:t>…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Unfortunately, he downloaded it from a hacker</a:t>
            </a:r>
          </a:p>
          <a:p>
            <a:pPr>
              <a:buNone/>
            </a:pPr>
            <a:r>
              <a:rPr lang="en-US" dirty="0" smtClean="0"/>
              <a:t>website...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E8F3-50AF-46EE-9970-0FC55CE3C51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62"/>
          </a:xfrm>
        </p:spPr>
        <p:txBody>
          <a:bodyPr>
            <a:noAutofit/>
          </a:bodyPr>
          <a:lstStyle/>
          <a:p>
            <a:r>
              <a:rPr lang="en-US" sz="3200" dirty="0" smtClean="0"/>
              <a:t>How to hack the accounting computer</a:t>
            </a:r>
            <a:br>
              <a:rPr lang="en-US" sz="3200" dirty="0" smtClean="0"/>
            </a:br>
            <a:r>
              <a:rPr lang="en-US" sz="3200" dirty="0" smtClean="0"/>
              <a:t>(and why an evildoer would want to)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Access the </a:t>
            </a:r>
            <a:r>
              <a:rPr lang="en-US" dirty="0" err="1" smtClean="0"/>
              <a:t>webserver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forall</a:t>
            </a:r>
            <a:r>
              <a:rPr lang="en-US" dirty="0" smtClean="0"/>
              <a:t> (p : computer), </a:t>
            </a:r>
            <a:r>
              <a:rPr lang="en-US" dirty="0" err="1" smtClean="0"/>
              <a:t>AccessHTTP</a:t>
            </a:r>
            <a:r>
              <a:rPr lang="en-US" dirty="0" smtClean="0"/>
              <a:t>(p, </a:t>
            </a:r>
            <a:r>
              <a:rPr lang="en-US" dirty="0" err="1" smtClean="0"/>
              <a:t>WebServerComputer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Since the </a:t>
            </a:r>
            <a:r>
              <a:rPr lang="en-US" dirty="0" err="1" smtClean="0"/>
              <a:t>webserver</a:t>
            </a:r>
            <a:r>
              <a:rPr lang="en-US" dirty="0" smtClean="0"/>
              <a:t> is running an old version of Apache, take it over:</a:t>
            </a:r>
          </a:p>
          <a:p>
            <a:pPr marL="914400" lvl="1" indent="-514350"/>
            <a:r>
              <a:rPr lang="en-US" dirty="0" smtClean="0"/>
              <a:t>RunningApache1.0(</a:t>
            </a:r>
            <a:r>
              <a:rPr lang="en-US" dirty="0" err="1" smtClean="0"/>
              <a:t>WebServerComputer</a:t>
            </a:r>
            <a:r>
              <a:rPr lang="en-US" dirty="0" smtClean="0"/>
              <a:t>)</a:t>
            </a:r>
          </a:p>
          <a:p>
            <a:pPr marL="914400" lvl="1" indent="-514350"/>
            <a:r>
              <a:rPr lang="en-US" dirty="0" smtClean="0"/>
              <a:t>KnownAttack42: </a:t>
            </a:r>
            <a:r>
              <a:rPr lang="en-US" dirty="0" err="1" smtClean="0"/>
              <a:t>forall</a:t>
            </a:r>
            <a:r>
              <a:rPr lang="en-US" dirty="0" smtClean="0"/>
              <a:t> (p1 : computer) (p2 : computer),</a:t>
            </a:r>
          </a:p>
          <a:p>
            <a:pPr lvl="1">
              <a:buNone/>
            </a:pPr>
            <a:r>
              <a:rPr lang="en-US" dirty="0" smtClean="0"/>
              <a:t>            RunningApache1.0(p2) -&gt; </a:t>
            </a:r>
            <a:r>
              <a:rPr lang="en-US" dirty="0" err="1" smtClean="0"/>
              <a:t>AccessHTTP</a:t>
            </a:r>
            <a:r>
              <a:rPr lang="en-US" dirty="0" smtClean="0"/>
              <a:t>(p1,p2) -&gt; </a:t>
            </a:r>
            <a:r>
              <a:rPr lang="en-US" dirty="0" err="1" smtClean="0"/>
              <a:t>TakeOver</a:t>
            </a:r>
            <a:r>
              <a:rPr lang="en-US" dirty="0" smtClean="0"/>
              <a:t>(p1,p2)</a:t>
            </a:r>
          </a:p>
          <a:p>
            <a:pPr lvl="1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Since the CEO is nice enough to have installed </a:t>
            </a:r>
            <a:r>
              <a:rPr lang="en-US" dirty="0" err="1" smtClean="0"/>
              <a:t>AccessReportTool</a:t>
            </a:r>
            <a:r>
              <a:rPr lang="en-US" dirty="0" smtClean="0"/>
              <a:t> and let it access his machine, use it to take it over:</a:t>
            </a:r>
          </a:p>
          <a:p>
            <a:pPr marL="914400" lvl="1" indent="-514350"/>
            <a:r>
              <a:rPr lang="en-US" dirty="0" err="1" smtClean="0"/>
              <a:t>AccessReportTool</a:t>
            </a:r>
            <a:r>
              <a:rPr lang="en-US" dirty="0" smtClean="0"/>
              <a:t>(</a:t>
            </a:r>
            <a:r>
              <a:rPr lang="en-US" dirty="0" err="1" smtClean="0"/>
              <a:t>WebServerComputer</a:t>
            </a:r>
            <a:r>
              <a:rPr lang="en-US" dirty="0" smtClean="0"/>
              <a:t>, </a:t>
            </a:r>
            <a:r>
              <a:rPr lang="en-US" dirty="0" err="1" smtClean="0"/>
              <a:t>CEOComputer</a:t>
            </a:r>
            <a:r>
              <a:rPr lang="en-US" dirty="0" smtClean="0"/>
              <a:t>)</a:t>
            </a:r>
          </a:p>
          <a:p>
            <a:pPr marL="914400" lvl="1" indent="-514350"/>
            <a:r>
              <a:rPr lang="en-US" dirty="0" smtClean="0"/>
              <a:t>KnownAttack212: </a:t>
            </a:r>
            <a:r>
              <a:rPr lang="en-US" dirty="0" err="1" smtClean="0"/>
              <a:t>forall</a:t>
            </a:r>
            <a:r>
              <a:rPr lang="en-US" dirty="0" smtClean="0"/>
              <a:t> p1 p2,   </a:t>
            </a:r>
          </a:p>
          <a:p>
            <a:pPr lvl="1"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AccessReportTool</a:t>
            </a:r>
            <a:r>
              <a:rPr lang="en-US" dirty="0" smtClean="0"/>
              <a:t>(p1,p2) -&gt; </a:t>
            </a:r>
            <a:r>
              <a:rPr lang="en-US" dirty="0" err="1" smtClean="0"/>
              <a:t>TakeOver</a:t>
            </a:r>
            <a:r>
              <a:rPr lang="en-US" dirty="0" smtClean="0"/>
              <a:t>(p1,p2)</a:t>
            </a:r>
          </a:p>
          <a:p>
            <a:pPr lvl="1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Since the CEO likes direct access to the accounting computer, you can now take over the accounting computer</a:t>
            </a:r>
          </a:p>
          <a:p>
            <a:pPr marL="914400" lvl="1" indent="-514350"/>
            <a:r>
              <a:rPr lang="en-US" dirty="0" err="1" smtClean="0"/>
              <a:t>TakeOver</a:t>
            </a:r>
            <a:r>
              <a:rPr lang="en-US" dirty="0" smtClean="0"/>
              <a:t>(</a:t>
            </a:r>
            <a:r>
              <a:rPr lang="en-US" dirty="0" err="1" smtClean="0"/>
              <a:t>CEOComputer</a:t>
            </a:r>
            <a:r>
              <a:rPr lang="en-US" dirty="0" smtClean="0"/>
              <a:t>, </a:t>
            </a:r>
            <a:r>
              <a:rPr lang="en-US" dirty="0" err="1" smtClean="0"/>
              <a:t>AccountingComputer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Transfer money to secret bank account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Flee country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E8F3-50AF-46EE-9970-0FC55CE3C51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 for applying theory to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2"/>
                </a:solidFill>
              </a:rPr>
              <a:t>Learn about problem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olidFill>
                <a:schemeClr val="bg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2"/>
                </a:solidFill>
              </a:rPr>
              <a:t>Create a formal model of the problem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State the goal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2"/>
                </a:solidFill>
              </a:rPr>
              <a:t>Use some kind of tool (theorem </a:t>
            </a:r>
            <a:r>
              <a:rPr lang="en-US" dirty="0" err="1" smtClean="0">
                <a:solidFill>
                  <a:schemeClr val="bg2"/>
                </a:solidFill>
              </a:rPr>
              <a:t>prover</a:t>
            </a:r>
            <a:r>
              <a:rPr lang="en-US" dirty="0" smtClean="0">
                <a:solidFill>
                  <a:schemeClr val="bg2"/>
                </a:solidFill>
              </a:rPr>
              <a:t>, SAT solver, etc.) to solve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E8F3-50AF-46EE-9970-0FC55CE3C51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What you want to show is that:</a:t>
            </a:r>
          </a:p>
          <a:p>
            <a:pPr lvl="1">
              <a:buNone/>
            </a:pPr>
            <a:r>
              <a:rPr lang="en-US" dirty="0" err="1" smtClean="0"/>
              <a:t>forall</a:t>
            </a:r>
            <a:r>
              <a:rPr lang="en-US" dirty="0" smtClean="0"/>
              <a:t> p, p &lt;&gt; </a:t>
            </a:r>
            <a:r>
              <a:rPr lang="en-US" dirty="0" err="1" smtClean="0"/>
              <a:t>CEOComputer</a:t>
            </a:r>
            <a:r>
              <a:rPr lang="en-US" dirty="0"/>
              <a:t> </a:t>
            </a:r>
            <a:r>
              <a:rPr lang="en-US" dirty="0" smtClean="0"/>
              <a:t>-&gt; </a:t>
            </a:r>
          </a:p>
          <a:p>
            <a:pPr lvl="1">
              <a:buNone/>
            </a:pPr>
            <a:r>
              <a:rPr lang="en-US" dirty="0" smtClean="0"/>
              <a:t>~</a:t>
            </a:r>
            <a:r>
              <a:rPr lang="en-US" dirty="0" err="1" smtClean="0"/>
              <a:t>TakeOver</a:t>
            </a:r>
            <a:r>
              <a:rPr lang="en-US" dirty="0" smtClean="0"/>
              <a:t>(p, </a:t>
            </a:r>
            <a:r>
              <a:rPr lang="en-US" dirty="0" err="1" smtClean="0"/>
              <a:t>AccountingComputer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This is one way to formally state the policy; as </a:t>
            </a:r>
          </a:p>
          <a:p>
            <a:pPr>
              <a:buNone/>
            </a:pPr>
            <a:r>
              <a:rPr lang="en-US" dirty="0" smtClean="0"/>
              <a:t>the policy gets more complicated it gets harder</a:t>
            </a:r>
          </a:p>
          <a:p>
            <a:pPr>
              <a:buNone/>
            </a:pPr>
            <a:r>
              <a:rPr lang="en-US" dirty="0" smtClean="0"/>
              <a:t>to state it…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E8F3-50AF-46EE-9970-0FC55CE3C51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 Security Analysis via</a:t>
            </a:r>
            <a:br>
              <a:rPr lang="en-US" dirty="0" smtClean="0"/>
            </a:br>
            <a:r>
              <a:rPr lang="en-US" dirty="0" smtClean="0"/>
              <a:t>Predicate Logic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E8F3-50AF-46EE-9970-0FC55CE3C51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 for applying theory to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2"/>
                </a:solidFill>
              </a:rPr>
              <a:t>Learn about problem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olidFill>
                <a:schemeClr val="bg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2"/>
                </a:solidFill>
              </a:rPr>
              <a:t>Create a formal model of the problem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olidFill>
                <a:schemeClr val="bg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2"/>
                </a:solidFill>
              </a:rPr>
              <a:t>State the goal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some kind of tool (theorem </a:t>
            </a:r>
            <a:r>
              <a:rPr lang="en-US" dirty="0" err="1" smtClean="0"/>
              <a:t>prover</a:t>
            </a:r>
            <a:r>
              <a:rPr lang="en-US" dirty="0" smtClean="0"/>
              <a:t>, SAT solver, etc.) to solve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E8F3-50AF-46EE-9970-0FC55CE3C51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Building a business…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Network Topology</a:t>
            </a:r>
          </a:p>
          <a:p>
            <a:pPr lvl="1"/>
            <a:r>
              <a:rPr lang="en-US" dirty="0" smtClean="0"/>
              <a:t>Which connections different computers accept</a:t>
            </a:r>
          </a:p>
          <a:p>
            <a:pPr lvl="1"/>
            <a:r>
              <a:rPr lang="en-US" dirty="0" smtClean="0"/>
              <a:t>This must be determined by some kind of network analysis tool, maybe that you run each night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Known Attacks</a:t>
            </a:r>
          </a:p>
          <a:p>
            <a:pPr lvl="1"/>
            <a:r>
              <a:rPr lang="en-US" dirty="0" smtClean="0"/>
              <a:t>Distributed by some security firm (think antivirus software)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(unfortunately, other people have already patented </a:t>
            </a:r>
          </a:p>
          <a:p>
            <a:pPr>
              <a:buNone/>
            </a:pPr>
            <a:r>
              <a:rPr lang="en-US" dirty="0" smtClean="0"/>
              <a:t>this idea…)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E8F3-50AF-46EE-9970-0FC55CE3C51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First-order logic in Coq</a:t>
            </a:r>
          </a:p>
          <a:p>
            <a:pPr>
              <a:buNone/>
            </a:pPr>
            <a:endParaRPr lang="en-US" strike="sngStrike" dirty="0"/>
          </a:p>
          <a:p>
            <a:r>
              <a:rPr lang="en-US" dirty="0" smtClean="0"/>
              <a:t>Constructive logic</a:t>
            </a:r>
          </a:p>
          <a:p>
            <a:endParaRPr lang="en-US" dirty="0"/>
          </a:p>
          <a:p>
            <a:r>
              <a:rPr lang="en-US" dirty="0" smtClean="0"/>
              <a:t>An example inductive proof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First-order logic in Coq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(See script)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trike="sngStrike" dirty="0" smtClean="0"/>
              <a:t>First-order logic in Coq</a:t>
            </a:r>
          </a:p>
          <a:p>
            <a:pPr>
              <a:buNone/>
            </a:pPr>
            <a:endParaRPr lang="en-US" strike="sngStrike" dirty="0"/>
          </a:p>
          <a:p>
            <a:r>
              <a:rPr lang="en-US" dirty="0" smtClean="0"/>
              <a:t>Constructive logic</a:t>
            </a:r>
          </a:p>
          <a:p>
            <a:endParaRPr lang="en-US" dirty="0"/>
          </a:p>
          <a:p>
            <a:r>
              <a:rPr lang="en-US" dirty="0" smtClean="0"/>
              <a:t>An example inductive proof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Constructive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&amp; History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Impact on Computing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Mixing Constructive and Classical Logic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 smtClean="0"/>
              <a:t>Constructive logic (a.k.a. </a:t>
            </a:r>
            <a:r>
              <a:rPr lang="en-US" dirty="0" err="1" smtClean="0"/>
              <a:t>Intuitionistic</a:t>
            </a:r>
            <a:r>
              <a:rPr lang="en-US" dirty="0" smtClean="0"/>
              <a:t> Logic) is obtained from standard logic by removing certain rules such as:</a:t>
            </a:r>
          </a:p>
          <a:p>
            <a:pPr lvl="1"/>
            <a:r>
              <a:rPr lang="en-US" dirty="0" smtClean="0"/>
              <a:t>Law of Excluded Middle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Double Negation Elimination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Axiom of Choice 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The focus is on producing witnesses and/or justification as opposed to only establishing truth</a:t>
            </a:r>
          </a:p>
          <a:p>
            <a:endParaRPr lang="en-US" dirty="0"/>
          </a:p>
          <a:p>
            <a:r>
              <a:rPr lang="en-US" dirty="0" smtClean="0"/>
              <a:t>From these points, you can see that Constructive logic is </a:t>
            </a:r>
            <a:r>
              <a:rPr lang="en-US" i="1" dirty="0" smtClean="0"/>
              <a:t>weaker</a:t>
            </a:r>
            <a:r>
              <a:rPr lang="en-US" dirty="0" smtClean="0"/>
              <a:t> than Classical logic in the sense of what you can prove</a:t>
            </a:r>
          </a:p>
          <a:p>
            <a:endParaRPr lang="en-US" dirty="0"/>
          </a:p>
          <a:p>
            <a:r>
              <a:rPr lang="en-US" dirty="0" smtClean="0"/>
              <a:t>But </a:t>
            </a:r>
            <a:r>
              <a:rPr lang="en-US" i="1" dirty="0" smtClean="0"/>
              <a:t>stronger</a:t>
            </a:r>
            <a:r>
              <a:rPr lang="en-US" dirty="0" smtClean="0"/>
              <a:t> in what a proof means/gives you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 smtClean="0"/>
              <a:t>At the beginning of the 1900s there was a major effort (e.g., </a:t>
            </a:r>
            <a:r>
              <a:rPr lang="en-US" dirty="0" err="1" smtClean="0"/>
              <a:t>Frege</a:t>
            </a:r>
            <a:r>
              <a:rPr lang="en-US" dirty="0" smtClean="0"/>
              <a:t>, Hilbert) to put all of mathematics on a common base of axioms</a:t>
            </a:r>
          </a:p>
          <a:p>
            <a:endParaRPr lang="en-US" dirty="0" smtClean="0"/>
          </a:p>
          <a:p>
            <a:r>
              <a:rPr lang="en-US" dirty="0" smtClean="0"/>
              <a:t>Unfortunately, these failed; first in a not-obviously-fatal way (e.g., Russell); and then later in a more profound way (Gödel)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result was a </a:t>
            </a:r>
            <a:r>
              <a:rPr lang="en-US" dirty="0" smtClean="0"/>
              <a:t>considerable debate: how could mathematics be done in a sound way?</a:t>
            </a:r>
          </a:p>
          <a:p>
            <a:endParaRPr lang="en-US" dirty="0"/>
          </a:p>
          <a:p>
            <a:r>
              <a:rPr lang="en-US" dirty="0" smtClean="0"/>
              <a:t>Consider two statements:</a:t>
            </a:r>
          </a:p>
          <a:p>
            <a:pPr lvl="1"/>
            <a:r>
              <a:rPr lang="en-US" dirty="0" smtClean="0"/>
              <a:t>There is a prime number larger than 100</a:t>
            </a:r>
          </a:p>
          <a:p>
            <a:pPr lvl="1"/>
            <a:r>
              <a:rPr lang="en-US" dirty="0" smtClean="0"/>
              <a:t>101 is a prime number larger than 100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first one says something exists – but does not help you find a witness</a:t>
            </a:r>
          </a:p>
          <a:p>
            <a:r>
              <a:rPr lang="en-US" dirty="0" smtClean="0"/>
              <a:t>The second one not only tells you that something exists but *what that object is*.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 for applying theory to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Learn about problem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a formal model of the problem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State the goal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some kind of tool (theorem </a:t>
            </a:r>
            <a:r>
              <a:rPr lang="en-US" dirty="0" err="1" smtClean="0"/>
              <a:t>prover</a:t>
            </a:r>
            <a:r>
              <a:rPr lang="en-US" dirty="0" smtClean="0"/>
              <a:t>, SAT solver, etc.) to solve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E8F3-50AF-46EE-9970-0FC55CE3C51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</a:t>
            </a:r>
            <a:r>
              <a:rPr lang="en-US" dirty="0"/>
              <a:t>p</a:t>
            </a:r>
            <a:r>
              <a:rPr lang="en-US" dirty="0" smtClean="0"/>
              <a:t>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Goal: show that there exists two irrational numbers, a &amp; b, such that </a:t>
            </a:r>
            <a:r>
              <a:rPr lang="en-US" dirty="0" err="1" smtClean="0"/>
              <a:t>a</a:t>
            </a:r>
            <a:r>
              <a:rPr lang="en-US" baseline="30000" dirty="0" err="1" smtClean="0"/>
              <a:t>b</a:t>
            </a:r>
            <a:r>
              <a:rPr lang="en-US" dirty="0" smtClean="0"/>
              <a:t> is rational.</a:t>
            </a:r>
          </a:p>
          <a:p>
            <a:endParaRPr lang="en-US" dirty="0"/>
          </a:p>
          <a:p>
            <a:r>
              <a:rPr lang="en-US" dirty="0" smtClean="0"/>
              <a:t>Proof: let x be the square root of 2 (that is, 2</a:t>
            </a:r>
            <a:r>
              <a:rPr lang="en-US" baseline="30000" dirty="0" smtClean="0"/>
              <a:t>(1/2)</a:t>
            </a:r>
            <a:r>
              <a:rPr lang="en-US" dirty="0" smtClean="0"/>
              <a:t>).  We know that x is irrational.  Now consider the number y = x</a:t>
            </a:r>
            <a:r>
              <a:rPr lang="en-US" baseline="30000" dirty="0" smtClean="0"/>
              <a:t>x</a:t>
            </a:r>
            <a:r>
              <a:rPr lang="en-US" dirty="0" smtClean="0"/>
              <a:t>.  By law of excluded middle, we know that either</a:t>
            </a:r>
          </a:p>
          <a:p>
            <a:pPr lvl="1"/>
            <a:r>
              <a:rPr lang="en-US" dirty="0"/>
              <a:t>y</a:t>
            </a:r>
            <a:r>
              <a:rPr lang="en-US" dirty="0" smtClean="0"/>
              <a:t> is rational: in this case a = b = x</a:t>
            </a:r>
          </a:p>
          <a:p>
            <a:pPr lvl="1"/>
            <a:r>
              <a:rPr lang="en-US" dirty="0" smtClean="0"/>
              <a:t>y is irrational: in this case observe that </a:t>
            </a:r>
            <a:r>
              <a:rPr lang="en-US" dirty="0" err="1" smtClean="0"/>
              <a:t>y</a:t>
            </a:r>
            <a:r>
              <a:rPr lang="en-US" baseline="30000" dirty="0" err="1" smtClean="0"/>
              <a:t>x</a:t>
            </a:r>
            <a:r>
              <a:rPr lang="en-US" dirty="0" smtClean="0"/>
              <a:t> = 2.  Thus a = y and b = x.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that’s pretty cool…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But what are a and b?</a:t>
            </a:r>
          </a:p>
          <a:p>
            <a:endParaRPr lang="en-US" dirty="0"/>
          </a:p>
          <a:p>
            <a:r>
              <a:rPr lang="en-US" dirty="0" smtClean="0"/>
              <a:t>Well, </a:t>
            </a:r>
            <a:r>
              <a:rPr lang="en-US" i="1" dirty="0" smtClean="0"/>
              <a:t>probably</a:t>
            </a:r>
            <a:r>
              <a:rPr lang="en-US" dirty="0" smtClean="0"/>
              <a:t> x</a:t>
            </a:r>
            <a:r>
              <a:rPr lang="en-US" baseline="30000" dirty="0" smtClean="0"/>
              <a:t>x</a:t>
            </a:r>
            <a:r>
              <a:rPr lang="en-US" dirty="0" smtClean="0"/>
              <a:t> is irrational, so </a:t>
            </a:r>
            <a:r>
              <a:rPr lang="en-US" i="1" dirty="0" smtClean="0"/>
              <a:t>probably</a:t>
            </a:r>
            <a:r>
              <a:rPr lang="en-US" dirty="0" smtClean="0"/>
              <a:t> a = </a:t>
            </a:r>
            <a:r>
              <a:rPr lang="en-US" dirty="0" smtClean="0"/>
              <a:t>x</a:t>
            </a:r>
            <a:r>
              <a:rPr lang="en-US" baseline="30000" dirty="0" smtClean="0"/>
              <a:t>x</a:t>
            </a:r>
            <a:r>
              <a:rPr lang="en-US" dirty="0" smtClean="0"/>
              <a:t> and b = x.</a:t>
            </a:r>
          </a:p>
          <a:p>
            <a:endParaRPr lang="en-US" dirty="0"/>
          </a:p>
          <a:p>
            <a:r>
              <a:rPr lang="en-US" dirty="0" smtClean="0"/>
              <a:t>But can you prove it?  Proving concrete numbers are irrational is usually pretty hard.</a:t>
            </a:r>
          </a:p>
          <a:p>
            <a:endParaRPr lang="en-US" dirty="0" smtClean="0"/>
          </a:p>
          <a:p>
            <a:r>
              <a:rPr lang="en-US" dirty="0" smtClean="0"/>
              <a:t>You’d have to prove it without LEM, too…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 constructive proof would mean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If we had a </a:t>
            </a:r>
            <a:r>
              <a:rPr lang="en-US" i="1" dirty="0" smtClean="0"/>
              <a:t>constructive</a:t>
            </a:r>
            <a:r>
              <a:rPr lang="en-US" dirty="0" smtClean="0"/>
              <a:t> proof then we would be able to examine the proof and calculate exactly what a and b are.</a:t>
            </a:r>
          </a:p>
          <a:p>
            <a:endParaRPr lang="en-US" dirty="0" smtClean="0"/>
          </a:p>
          <a:p>
            <a:r>
              <a:rPr lang="en-US" dirty="0" smtClean="0"/>
              <a:t>One of the philosophical positions that was advocated (e.g., by </a:t>
            </a:r>
            <a:r>
              <a:rPr lang="en-US" dirty="0" err="1" smtClean="0"/>
              <a:t>Brouwer</a:t>
            </a:r>
            <a:r>
              <a:rPr lang="en-US" dirty="0" smtClean="0"/>
              <a:t>) during the debate was that all of mathematics should be constructive: if you prove something exists you need to be able to find a witness.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r>
              <a:rPr lang="en-US" dirty="0" err="1" smtClean="0"/>
              <a:t>Arend</a:t>
            </a:r>
            <a:r>
              <a:rPr lang="en-US" dirty="0" smtClean="0"/>
              <a:t> </a:t>
            </a:r>
            <a:r>
              <a:rPr lang="en-US" dirty="0" err="1" smtClean="0"/>
              <a:t>Heyting</a:t>
            </a:r>
            <a:r>
              <a:rPr lang="en-US" dirty="0" smtClean="0"/>
              <a:t> (and others) discovered that the inability to find a witness was related to the use of a small number of proof rules:</a:t>
            </a:r>
          </a:p>
          <a:p>
            <a:pPr lvl="1"/>
            <a:r>
              <a:rPr lang="en-US" dirty="0" smtClean="0"/>
              <a:t>Law of Excluded Middle (as you just saw!)</a:t>
            </a:r>
          </a:p>
          <a:p>
            <a:pPr lvl="1"/>
            <a:r>
              <a:rPr lang="en-US" dirty="0" smtClean="0"/>
              <a:t>…</a:t>
            </a:r>
          </a:p>
          <a:p>
            <a:endParaRPr lang="en-US" dirty="0"/>
          </a:p>
          <a:p>
            <a:r>
              <a:rPr lang="en-US" dirty="0" smtClean="0"/>
              <a:t>Constructivists believed that all of mathematics should be rebuilt without using these rules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Constructivists lost the debate, and for many years modern mathematics has freely continued to use LEM; constructive logic largely was ignored for the last 100 years.</a:t>
            </a:r>
          </a:p>
          <a:p>
            <a:endParaRPr lang="en-US" dirty="0"/>
          </a:p>
          <a:p>
            <a:r>
              <a:rPr lang="en-US" dirty="0" smtClean="0"/>
              <a:t>However, the rise of computing as a field has changed that.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Computing is deeply concerned with finding witnesses to problems (e.g., it is not enough to know that a list can be sorted: we want to produce the sorted list in question!)</a:t>
            </a:r>
          </a:p>
          <a:p>
            <a:endParaRPr lang="en-US" dirty="0" smtClean="0"/>
          </a:p>
          <a:p>
            <a:r>
              <a:rPr lang="en-US" dirty="0" smtClean="0"/>
              <a:t>Constructive proofs, remember, can be “mined” to produce witnesses.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Constructive Logic and Computing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Constructive Logic and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Thus, if someone gives you a constructive proof of the existence of some object, an </a:t>
            </a:r>
            <a:r>
              <a:rPr lang="en-US" i="1" dirty="0" smtClean="0"/>
              <a:t>algorithm</a:t>
            </a:r>
            <a:r>
              <a:rPr lang="en-US" dirty="0" smtClean="0"/>
              <a:t> exists that can find that object.</a:t>
            </a:r>
          </a:p>
          <a:p>
            <a:endParaRPr lang="en-US" dirty="0" smtClean="0"/>
          </a:p>
          <a:p>
            <a:r>
              <a:rPr lang="en-US" dirty="0" smtClean="0"/>
              <a:t>Even better, the steps of the algorithm can be determined by examining the proof!</a:t>
            </a:r>
          </a:p>
          <a:p>
            <a:endParaRPr lang="en-US" dirty="0"/>
          </a:p>
          <a:p>
            <a:r>
              <a:rPr lang="en-US" dirty="0" smtClean="0"/>
              <a:t>This means that often constructive logic is very helpful for reasoning about computation.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Mixing Constructive and Classical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 if constructive logic has a use in reasoning about computation, then why don’t we just teach you pure constructive logic and forget about LEM?</a:t>
            </a:r>
          </a:p>
          <a:p>
            <a:pPr lvl="1"/>
            <a:r>
              <a:rPr lang="en-US" dirty="0" smtClean="0"/>
              <a:t>Often we don’t care about computation even though we are in computing: we just care about whether something is true.  For example, if we can prove that a computer system is secure using LEM, that is enough!</a:t>
            </a:r>
          </a:p>
          <a:p>
            <a:pPr lvl="1"/>
            <a:r>
              <a:rPr lang="en-US" dirty="0" smtClean="0"/>
              <a:t>In the cases when we don’t care, constructive proofs are often much harder to develop (is “y” irrational?)</a:t>
            </a:r>
          </a:p>
          <a:p>
            <a:pPr lvl="1"/>
            <a:r>
              <a:rPr lang="en-US" dirty="0" smtClean="0"/>
              <a:t>The semantics of constructive logic are considerably more complicated (e.g., no truth tables!).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Mixing Constructive and Classical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However, since it is sometimes useful we want you to be aware of it</a:t>
            </a:r>
          </a:p>
          <a:p>
            <a:endParaRPr lang="en-US" dirty="0"/>
          </a:p>
          <a:p>
            <a:r>
              <a:rPr lang="en-US" dirty="0" smtClean="0"/>
              <a:t>We also want you to be aware that when there is an application of constructive logic, it is useful to *also* use classical logic in the parts of the proof where witnesses are not needed.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Mixing Constructive and Classical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this case, one needs to add extra logical connectives when they differ between constructive proofs and classical proofs.</a:t>
            </a:r>
          </a:p>
          <a:p>
            <a:pPr lvl="1"/>
            <a:r>
              <a:rPr lang="en-US" dirty="0" smtClean="0"/>
              <a:t>Use \/ for classical disjunction, and + for constructive</a:t>
            </a:r>
          </a:p>
          <a:p>
            <a:pPr lvl="2"/>
            <a:r>
              <a:rPr lang="en-US" dirty="0" smtClean="0"/>
              <a:t>P \/ Q means, either P or Q is true</a:t>
            </a:r>
          </a:p>
          <a:p>
            <a:pPr lvl="2"/>
            <a:r>
              <a:rPr lang="en-US" dirty="0" smtClean="0"/>
              <a:t>P + Q means, either P or Q is true and here is an algorithm for deciding</a:t>
            </a:r>
          </a:p>
          <a:p>
            <a:pPr lvl="1"/>
            <a:r>
              <a:rPr lang="en-US" dirty="0" smtClean="0"/>
              <a:t>Use “exists” for classical existence, and “</a:t>
            </a:r>
            <a:r>
              <a:rPr lang="en-US" dirty="0" err="1" smtClean="0"/>
              <a:t>existsC</a:t>
            </a:r>
            <a:r>
              <a:rPr lang="en-US" dirty="0" smtClean="0"/>
              <a:t>” for constructive</a:t>
            </a:r>
          </a:p>
          <a:p>
            <a:pPr lvl="2"/>
            <a:r>
              <a:rPr lang="en-US" dirty="0" smtClean="0"/>
              <a:t>exists x, P means there is an x that makes P true</a:t>
            </a:r>
          </a:p>
          <a:p>
            <a:pPr lvl="2"/>
            <a:r>
              <a:rPr lang="en-US" dirty="0" err="1" smtClean="0"/>
              <a:t>existsC</a:t>
            </a:r>
            <a:r>
              <a:rPr lang="en-US" dirty="0" smtClean="0"/>
              <a:t> x, P means there is an x that makes P true, and if you want I can tell you exactly which x it is</a:t>
            </a:r>
          </a:p>
          <a:p>
            <a:pPr lvl="1"/>
            <a:r>
              <a:rPr lang="en-US" dirty="0" smtClean="0"/>
              <a:t>etc.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 for applying theory to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Learn about problem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2"/>
                </a:solidFill>
              </a:rPr>
              <a:t>Create a formal model of the problem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olidFill>
                <a:schemeClr val="bg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2"/>
                </a:solidFill>
              </a:rPr>
              <a:t>State the goal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olidFill>
                <a:schemeClr val="bg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2"/>
                </a:solidFill>
              </a:rPr>
              <a:t>Use some kind of tool (theorem </a:t>
            </a:r>
            <a:r>
              <a:rPr lang="en-US" dirty="0" err="1" smtClean="0">
                <a:solidFill>
                  <a:schemeClr val="bg2"/>
                </a:solidFill>
              </a:rPr>
              <a:t>prover</a:t>
            </a:r>
            <a:r>
              <a:rPr lang="en-US" dirty="0" smtClean="0">
                <a:solidFill>
                  <a:schemeClr val="bg2"/>
                </a:solidFill>
              </a:rPr>
              <a:t>, SAT solver, etc.) to solve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E8F3-50AF-46EE-9970-0FC55CE3C51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Mixing Constructive and Classical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 operators you don’t need to do this:</a:t>
            </a:r>
          </a:p>
          <a:p>
            <a:pPr lvl="1"/>
            <a:r>
              <a:rPr lang="en-US" dirty="0" smtClean="0"/>
              <a:t>P /\ Q has the same meaning in both constructive and classical logic</a:t>
            </a:r>
          </a:p>
          <a:p>
            <a:pPr lvl="1"/>
            <a:r>
              <a:rPr lang="en-US" dirty="0" smtClean="0"/>
              <a:t>So does “</a:t>
            </a:r>
            <a:r>
              <a:rPr lang="en-US" dirty="0" err="1" smtClean="0"/>
              <a:t>forall</a:t>
            </a:r>
            <a:r>
              <a:rPr lang="en-US" dirty="0" smtClean="0"/>
              <a:t>”, “-&gt;”, etc.</a:t>
            </a:r>
          </a:p>
          <a:p>
            <a:endParaRPr lang="en-US" dirty="0" smtClean="0"/>
          </a:p>
          <a:p>
            <a:r>
              <a:rPr lang="en-US" dirty="0" smtClean="0"/>
              <a:t>Also, obviously, all of the constructive operators imply the classical ones:</a:t>
            </a:r>
          </a:p>
          <a:p>
            <a:pPr lvl="1"/>
            <a:r>
              <a:rPr lang="en-US" dirty="0" smtClean="0"/>
              <a:t>P + Q    -&gt;   P \/ Q</a:t>
            </a:r>
          </a:p>
          <a:p>
            <a:pPr lvl="1"/>
            <a:r>
              <a:rPr lang="en-US" dirty="0" err="1" smtClean="0"/>
              <a:t>existsC</a:t>
            </a:r>
            <a:r>
              <a:rPr lang="en-US" dirty="0" smtClean="0"/>
              <a:t> x, P     -&gt;     exists x, P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Mixing Constructive and Classical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29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Of course, the other way around does not hold: P \/ Q (“y irrational” \/ “y rational”) does not imply P + Q.</a:t>
            </a:r>
          </a:p>
          <a:p>
            <a:endParaRPr lang="en-US" dirty="0"/>
          </a:p>
          <a:p>
            <a:r>
              <a:rPr lang="en-US" dirty="0" smtClean="0"/>
              <a:t>By using these special connectives then it is possible to mix constructive and classical logic and be sure that the things one needs to be computable remain that way.</a:t>
            </a:r>
          </a:p>
          <a:p>
            <a:endParaRPr lang="en-US" dirty="0"/>
          </a:p>
          <a:p>
            <a:r>
              <a:rPr lang="en-US" dirty="0" smtClean="0"/>
              <a:t>Coq has this kind of functionality built-in, but it is beyond the scope of this module to use it. 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trike="sngStrike" dirty="0" smtClean="0"/>
              <a:t>First-order logic in Coq</a:t>
            </a:r>
          </a:p>
          <a:p>
            <a:pPr>
              <a:buNone/>
            </a:pPr>
            <a:endParaRPr lang="en-US" strike="sngStrike" dirty="0"/>
          </a:p>
          <a:p>
            <a:r>
              <a:rPr lang="en-US" strike="sngStrike" dirty="0" smtClean="0"/>
              <a:t>Constructive logic</a:t>
            </a:r>
          </a:p>
          <a:p>
            <a:endParaRPr lang="en-US" dirty="0"/>
          </a:p>
          <a:p>
            <a:r>
              <a:rPr lang="en-US" dirty="0" smtClean="0"/>
              <a:t>An example inductive proof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Inductive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following definitions:</a:t>
            </a:r>
          </a:p>
          <a:p>
            <a:pPr lvl="1"/>
            <a:r>
              <a:rPr lang="en-US" dirty="0" smtClean="0"/>
              <a:t>Nat = Z | S(Nat)</a:t>
            </a:r>
          </a:p>
          <a:p>
            <a:pPr lvl="1"/>
            <a:r>
              <a:rPr lang="en-US" dirty="0" smtClean="0"/>
              <a:t>Add(</a:t>
            </a:r>
            <a:r>
              <a:rPr lang="en-US" dirty="0" err="1" smtClean="0"/>
              <a:t>a,b</a:t>
            </a:r>
            <a:r>
              <a:rPr lang="en-US" dirty="0" smtClean="0"/>
              <a:t>) = </a:t>
            </a:r>
          </a:p>
          <a:p>
            <a:pPr lvl="2">
              <a:buNone/>
            </a:pPr>
            <a:r>
              <a:rPr lang="en-US" dirty="0" smtClean="0"/>
              <a:t>b			when a = Z</a:t>
            </a:r>
          </a:p>
          <a:p>
            <a:pPr lvl="2">
              <a:buNone/>
            </a:pPr>
            <a:r>
              <a:rPr lang="en-US" dirty="0" smtClean="0"/>
              <a:t>S(Add(</a:t>
            </a:r>
            <a:r>
              <a:rPr lang="en-US" dirty="0" err="1" smtClean="0"/>
              <a:t>a’,b</a:t>
            </a:r>
            <a:r>
              <a:rPr lang="en-US" dirty="0" smtClean="0"/>
              <a:t>))	when a = S(a’)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For example, Add(S(S(Z)), S(Z)) = S(Add(S(Z),S(Z))) = S(S(Add(Z,S(Z)))) = S(S(S(Z)))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would like to show that </a:t>
            </a:r>
          </a:p>
          <a:p>
            <a:pPr lvl="1"/>
            <a:r>
              <a:rPr lang="en-US" dirty="0" err="1" smtClean="0"/>
              <a:t>forall</a:t>
            </a:r>
            <a:r>
              <a:rPr lang="en-US" dirty="0" smtClean="0"/>
              <a:t> a b, Add(</a:t>
            </a:r>
            <a:r>
              <a:rPr lang="en-US" dirty="0" err="1" smtClean="0"/>
              <a:t>a,b</a:t>
            </a:r>
            <a:r>
              <a:rPr lang="en-US" dirty="0" smtClean="0"/>
              <a:t>) = Add(</a:t>
            </a:r>
            <a:r>
              <a:rPr lang="en-US" dirty="0" err="1" smtClean="0"/>
              <a:t>b,a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How can we do this?</a:t>
            </a:r>
          </a:p>
          <a:p>
            <a:endParaRPr lang="en-US" dirty="0"/>
          </a:p>
          <a:p>
            <a:r>
              <a:rPr lang="en-US" dirty="0" smtClean="0"/>
              <a:t>Structural induction.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Lemma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Rather than attack from problem as a whole, we will break it into pieces (called lemmas):</a:t>
            </a:r>
          </a:p>
          <a:p>
            <a:pPr lvl="1"/>
            <a:r>
              <a:rPr lang="en-US" dirty="0" smtClean="0"/>
              <a:t>Lemma 1: </a:t>
            </a:r>
            <a:r>
              <a:rPr lang="en-US" dirty="0" err="1" smtClean="0"/>
              <a:t>forall</a:t>
            </a:r>
            <a:r>
              <a:rPr lang="en-US" dirty="0" smtClean="0"/>
              <a:t> a b, Add (a, S(b)) = S(Add(</a:t>
            </a:r>
            <a:r>
              <a:rPr lang="en-US" dirty="0" err="1" smtClean="0"/>
              <a:t>a,b</a:t>
            </a:r>
            <a:r>
              <a:rPr lang="en-US" dirty="0" smtClean="0"/>
              <a:t>))</a:t>
            </a:r>
          </a:p>
          <a:p>
            <a:endParaRPr lang="en-US" dirty="0" smtClean="0"/>
          </a:p>
          <a:p>
            <a:r>
              <a:rPr lang="en-US" dirty="0" smtClean="0"/>
              <a:t>Proof: we will do </a:t>
            </a:r>
            <a:r>
              <a:rPr lang="en-US" b="1" dirty="0" smtClean="0"/>
              <a:t>structural induction </a:t>
            </a:r>
            <a:r>
              <a:rPr lang="en-US" dirty="0" smtClean="0"/>
              <a:t>on the structure of “a”, using induction hypothesis                                              		P = “Add (</a:t>
            </a:r>
            <a:r>
              <a:rPr lang="en-US" dirty="0" err="1" smtClean="0"/>
              <a:t>a,S</a:t>
            </a:r>
            <a:r>
              <a:rPr lang="en-US" dirty="0" smtClean="0"/>
              <a:t>(b)) = S(Add (</a:t>
            </a:r>
            <a:r>
              <a:rPr lang="en-US" dirty="0" err="1" smtClean="0"/>
              <a:t>a</a:t>
            </a:r>
            <a:r>
              <a:rPr lang="en-US" dirty="0" err="1" smtClean="0"/>
              <a:t>,b</a:t>
            </a:r>
            <a:r>
              <a:rPr lang="en-US" dirty="0" smtClean="0"/>
              <a:t>))”.</a:t>
            </a:r>
          </a:p>
          <a:p>
            <a:endParaRPr lang="en-US" dirty="0" smtClean="0"/>
          </a:p>
          <a:p>
            <a:r>
              <a:rPr lang="en-US" b="1" dirty="0" smtClean="0"/>
              <a:t>Very Important</a:t>
            </a:r>
            <a:endParaRPr lang="en-US" dirty="0" smtClean="0"/>
          </a:p>
          <a:p>
            <a:pPr lvl="1"/>
            <a:r>
              <a:rPr lang="en-US" dirty="0" smtClean="0"/>
              <a:t>Say what you are doing induction on (structure of a)</a:t>
            </a:r>
          </a:p>
          <a:p>
            <a:pPr lvl="1"/>
            <a:r>
              <a:rPr lang="en-US" dirty="0" smtClean="0"/>
              <a:t>Give your induction hypothesis </a:t>
            </a:r>
            <a:r>
              <a:rPr lang="en-US" b="1" dirty="0" smtClean="0"/>
              <a:t>explicitly </a:t>
            </a:r>
            <a:r>
              <a:rPr lang="en-US" dirty="0" smtClean="0"/>
              <a:t>at the beginning of the proof (P)</a:t>
            </a:r>
          </a:p>
          <a:p>
            <a:pPr lvl="1"/>
            <a:r>
              <a:rPr lang="en-US" dirty="0" smtClean="0"/>
              <a:t>In your induction hypothesis, occurrences of the object over which you are doing induction (a) are </a:t>
            </a:r>
            <a:r>
              <a:rPr lang="en-US" b="1" dirty="0" smtClean="0"/>
              <a:t>free variables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We are </a:t>
            </a:r>
            <a:r>
              <a:rPr lang="en-US" b="1" dirty="0" smtClean="0"/>
              <a:t>not</a:t>
            </a:r>
            <a:r>
              <a:rPr lang="en-US" dirty="0" smtClean="0"/>
              <a:t> using the induction hypothesis “</a:t>
            </a:r>
            <a:r>
              <a:rPr lang="en-US" dirty="0" err="1" smtClean="0"/>
              <a:t>forall</a:t>
            </a:r>
            <a:r>
              <a:rPr lang="en-US" dirty="0" smtClean="0"/>
              <a:t> a b, Add (a, S(b)) = S(Add (a, </a:t>
            </a:r>
            <a:r>
              <a:rPr lang="en-US" dirty="0"/>
              <a:t>b</a:t>
            </a:r>
            <a:r>
              <a:rPr lang="en-US" dirty="0" smtClean="0"/>
              <a:t>))” – </a:t>
            </a:r>
            <a:r>
              <a:rPr lang="en-US" b="1" dirty="0" smtClean="0"/>
              <a:t>this is what we are trying to prove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Break into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791200"/>
          </a:xfrm>
        </p:spPr>
        <p:txBody>
          <a:bodyPr>
            <a:normAutofit fontScale="925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We now get two cases.  Recall that </a:t>
            </a:r>
            <a:r>
              <a:rPr lang="en-US" dirty="0" smtClean="0"/>
              <a:t>Nat = Z | S(Nat):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dirty="0" smtClean="0"/>
          </a:p>
          <a:p>
            <a:pPr marL="742950" lvl="2" indent="-342900"/>
            <a:r>
              <a:rPr lang="en-US" dirty="0" smtClean="0"/>
              <a:t>Case 1: a = Z.  Then we need to prove P with a = Z: </a:t>
            </a:r>
          </a:p>
          <a:p>
            <a:pPr marL="1200150" lvl="3" indent="-342900"/>
            <a:r>
              <a:rPr lang="en-US" dirty="0" smtClean="0"/>
              <a:t>Add (Z,S(b)) = S(Add(Z, b))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dirty="0"/>
          </a:p>
          <a:p>
            <a:pPr marL="742950" lvl="2" indent="-342900"/>
            <a:r>
              <a:rPr lang="en-US" dirty="0" smtClean="0"/>
              <a:t>Case 2: a = S(a’).  Then we </a:t>
            </a:r>
            <a:r>
              <a:rPr lang="en-US" b="1" dirty="0" smtClean="0"/>
              <a:t>may assume</a:t>
            </a:r>
            <a:r>
              <a:rPr lang="en-US" dirty="0" smtClean="0"/>
              <a:t> P on a’: </a:t>
            </a:r>
          </a:p>
          <a:p>
            <a:pPr marL="1200150" lvl="3" indent="-342900"/>
            <a:r>
              <a:rPr lang="en-US" dirty="0" smtClean="0"/>
              <a:t>Add (a’, S(b)) = S(Add(a’, b)) </a:t>
            </a:r>
          </a:p>
          <a:p>
            <a:pPr marL="742950" lvl="2" indent="-342900"/>
            <a:r>
              <a:rPr lang="en-US" dirty="0" smtClean="0"/>
              <a:t>and </a:t>
            </a:r>
            <a:r>
              <a:rPr lang="en-US" b="1" dirty="0" smtClean="0"/>
              <a:t>must prove </a:t>
            </a:r>
            <a:r>
              <a:rPr lang="en-US" dirty="0" smtClean="0"/>
              <a:t>P on a : </a:t>
            </a:r>
          </a:p>
          <a:p>
            <a:pPr marL="1200150" lvl="3" indent="-342900"/>
            <a:r>
              <a:rPr lang="en-US" dirty="0" smtClean="0"/>
              <a:t>Add (a, S(b)) = S(Add (a, b))</a:t>
            </a:r>
          </a:p>
          <a:p>
            <a:pPr marL="342900" lvl="1" indent="-342900"/>
            <a:endParaRPr lang="en-US" dirty="0" smtClean="0"/>
          </a:p>
          <a:p>
            <a:r>
              <a:rPr lang="en-US" dirty="0" smtClean="0"/>
              <a:t>One we prove both cases, we have used structural induction to prove “</a:t>
            </a:r>
            <a:r>
              <a:rPr lang="en-US" dirty="0" err="1" smtClean="0"/>
              <a:t>forall</a:t>
            </a:r>
            <a:r>
              <a:rPr lang="en-US" dirty="0" smtClean="0"/>
              <a:t> a, P” – that is, </a:t>
            </a:r>
          </a:p>
          <a:p>
            <a:pPr lvl="1"/>
            <a:r>
              <a:rPr lang="en-US" dirty="0" err="1" smtClean="0"/>
              <a:t>forall</a:t>
            </a:r>
            <a:r>
              <a:rPr lang="en-US" dirty="0" smtClean="0"/>
              <a:t> a b, Add(a, S(b)) = S(Add(a, b))</a:t>
            </a:r>
          </a:p>
          <a:p>
            <a:pPr lvl="1"/>
            <a:r>
              <a:rPr lang="en-US" dirty="0" smtClean="0"/>
              <a:t>Note: now a is </a:t>
            </a:r>
            <a:r>
              <a:rPr lang="en-US" b="1" dirty="0" smtClean="0"/>
              <a:t>not free</a:t>
            </a:r>
            <a:r>
              <a:rPr lang="en-US" dirty="0" smtClean="0"/>
              <a:t> in this formula since it is bound by the </a:t>
            </a:r>
            <a:r>
              <a:rPr lang="en-US" dirty="0" err="1" smtClean="0"/>
              <a:t>forall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Lemma 1, Case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Case 1: a = Z.</a:t>
            </a:r>
          </a:p>
          <a:p>
            <a:pPr lvl="1"/>
            <a:r>
              <a:rPr lang="en-US" dirty="0" smtClean="0"/>
              <a:t>We want to prove [a =&gt; Z] P</a:t>
            </a:r>
          </a:p>
          <a:p>
            <a:pPr lvl="1"/>
            <a:r>
              <a:rPr lang="en-US" dirty="0" smtClean="0"/>
              <a:t>That is, Add(Z,S(b)) = S(Add(</a:t>
            </a:r>
            <a:r>
              <a:rPr lang="en-US" dirty="0" err="1" smtClean="0"/>
              <a:t>Z,b</a:t>
            </a:r>
            <a:r>
              <a:rPr lang="en-US" dirty="0" smtClean="0"/>
              <a:t>))</a:t>
            </a:r>
          </a:p>
          <a:p>
            <a:pPr lvl="1"/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Add(Z,S(b)) = S(b)		By def. of Add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b</a:t>
            </a:r>
            <a:r>
              <a:rPr lang="en-US" dirty="0" smtClean="0"/>
              <a:t> = Add (</a:t>
            </a:r>
            <a:r>
              <a:rPr lang="en-US" dirty="0" err="1" smtClean="0"/>
              <a:t>Z,b</a:t>
            </a:r>
            <a:r>
              <a:rPr lang="en-US" dirty="0" smtClean="0"/>
              <a:t>) 			By def. of Add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Add(Z, S(b)) = S(Add(</a:t>
            </a:r>
            <a:r>
              <a:rPr lang="en-US" dirty="0" err="1" smtClean="0"/>
              <a:t>Z,b</a:t>
            </a:r>
            <a:r>
              <a:rPr lang="en-US" dirty="0" smtClean="0"/>
              <a:t>))	Substitute (2) into (1)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So we are done with case 1.</a:t>
            </a:r>
          </a:p>
          <a:p>
            <a:endParaRPr lang="en-US" dirty="0" smtClean="0"/>
          </a:p>
          <a:p>
            <a:r>
              <a:rPr lang="en-US" b="1" dirty="0" smtClean="0"/>
              <a:t>Very Important</a:t>
            </a:r>
          </a:p>
          <a:p>
            <a:pPr lvl="1"/>
            <a:r>
              <a:rPr lang="en-US" dirty="0" smtClean="0"/>
              <a:t>Say which case you are in “a = Z”</a:t>
            </a:r>
          </a:p>
          <a:p>
            <a:pPr lvl="1"/>
            <a:r>
              <a:rPr lang="en-US" dirty="0" smtClean="0"/>
              <a:t>Say what you want to prove “Add (Z,S(b)) = S(Add(</a:t>
            </a:r>
            <a:r>
              <a:rPr lang="en-US" dirty="0" err="1" smtClean="0"/>
              <a:t>Z,b</a:t>
            </a:r>
            <a:r>
              <a:rPr lang="en-US" dirty="0" smtClean="0"/>
              <a:t>))”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Lemma 1, Case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Case 2: a = S(a’).</a:t>
            </a:r>
          </a:p>
          <a:p>
            <a:pPr lvl="1"/>
            <a:r>
              <a:rPr lang="en-US" dirty="0" smtClean="0"/>
              <a:t>We may assume [a =&gt; </a:t>
            </a:r>
            <a:r>
              <a:rPr lang="en-US" dirty="0" smtClean="0"/>
              <a:t>a’] P</a:t>
            </a:r>
          </a:p>
          <a:p>
            <a:pPr lvl="1"/>
            <a:r>
              <a:rPr lang="en-US" dirty="0" smtClean="0"/>
              <a:t>That is, Add(a’, S(b)) = S(Add(a’, b))</a:t>
            </a:r>
          </a:p>
          <a:p>
            <a:pPr lvl="1"/>
            <a:r>
              <a:rPr lang="en-US" dirty="0" smtClean="0"/>
              <a:t>We want to prove [a =&gt; S(a’)] P</a:t>
            </a:r>
          </a:p>
          <a:p>
            <a:pPr lvl="1"/>
            <a:r>
              <a:rPr lang="en-US" dirty="0" smtClean="0"/>
              <a:t>That is, Add(S(a’), S(b)) = S(Add(S(a’), b))</a:t>
            </a:r>
          </a:p>
          <a:p>
            <a:pPr lvl="1"/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Add(S(a’), S(b)) = S(</a:t>
            </a:r>
            <a:r>
              <a:rPr lang="en-US" b="1" dirty="0" smtClean="0"/>
              <a:t>Add(a’, S(b))</a:t>
            </a:r>
            <a:r>
              <a:rPr lang="en-US" dirty="0" smtClean="0"/>
              <a:t>)	By def. of Add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Add(S(a’), S(b)) = S(</a:t>
            </a:r>
            <a:r>
              <a:rPr lang="en-US" b="1" dirty="0" smtClean="0"/>
              <a:t>S(Add(a’, b))</a:t>
            </a:r>
            <a:r>
              <a:rPr lang="en-US" dirty="0" smtClean="0"/>
              <a:t>)	Substitute IH into (2)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Add(S(a’), S(b)) = S(Add(S(a’), b)) 	</a:t>
            </a:r>
            <a:r>
              <a:rPr lang="en-US" dirty="0" smtClean="0"/>
              <a:t>By def. of Add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So we are done with case 2.</a:t>
            </a:r>
          </a:p>
          <a:p>
            <a:endParaRPr lang="en-US" dirty="0"/>
          </a:p>
          <a:p>
            <a:r>
              <a:rPr lang="en-US" b="1" dirty="0" smtClean="0"/>
              <a:t>Very Important</a:t>
            </a:r>
          </a:p>
          <a:p>
            <a:pPr lvl="1"/>
            <a:r>
              <a:rPr lang="en-US" dirty="0" smtClean="0"/>
              <a:t>Say precisely what the induction hypothesis is.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Lemma 1,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we done?</a:t>
            </a:r>
          </a:p>
          <a:p>
            <a:endParaRPr lang="en-US" dirty="0"/>
          </a:p>
          <a:p>
            <a:r>
              <a:rPr lang="en-US" dirty="0" smtClean="0"/>
              <a:t>NO.  We must finish the proof by saying something like,</a:t>
            </a:r>
          </a:p>
          <a:p>
            <a:endParaRPr lang="en-US" dirty="0"/>
          </a:p>
          <a:p>
            <a:r>
              <a:rPr lang="en-US" dirty="0" smtClean="0"/>
              <a:t>“Structural induction lets us conclude, </a:t>
            </a:r>
          </a:p>
          <a:p>
            <a:pPr lvl="1"/>
            <a:r>
              <a:rPr lang="en-US" dirty="0" err="1" smtClean="0"/>
              <a:t>forall</a:t>
            </a:r>
            <a:r>
              <a:rPr lang="en-US" dirty="0" smtClean="0"/>
              <a:t> a b, Add(a, S(b)) = S(Add(</a:t>
            </a:r>
            <a:r>
              <a:rPr lang="en-US" dirty="0"/>
              <a:t>a</a:t>
            </a:r>
            <a:r>
              <a:rPr lang="en-US" dirty="0" smtClean="0"/>
              <a:t>, b))”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638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We have a network of many computers (100s-1,000s-10,000s)</a:t>
            </a:r>
          </a:p>
          <a:p>
            <a:endParaRPr lang="en-US" dirty="0" smtClean="0"/>
          </a:p>
          <a:p>
            <a:r>
              <a:rPr lang="en-US" dirty="0" smtClean="0"/>
              <a:t>Each computer only allows certain kinds of connections (example: the accounting computer only allows the CEO’s computer to access it; anyone in the world can access the http services of the web server)</a:t>
            </a:r>
          </a:p>
          <a:p>
            <a:endParaRPr lang="en-US" dirty="0" smtClean="0"/>
          </a:p>
          <a:p>
            <a:r>
              <a:rPr lang="en-US" dirty="0" smtClean="0"/>
              <a:t>Each computer is running different kinds of software</a:t>
            </a:r>
          </a:p>
          <a:p>
            <a:pPr lvl="1"/>
            <a:r>
              <a:rPr lang="en-US" dirty="0" smtClean="0"/>
              <a:t>Mail software</a:t>
            </a:r>
          </a:p>
          <a:p>
            <a:pPr lvl="1"/>
            <a:r>
              <a:rPr lang="en-US" dirty="0" smtClean="0"/>
              <a:t>Sales software</a:t>
            </a:r>
          </a:p>
          <a:p>
            <a:pPr lvl="1"/>
            <a:r>
              <a:rPr lang="en-US" dirty="0" smtClean="0"/>
              <a:t>Office software</a:t>
            </a:r>
          </a:p>
          <a:p>
            <a:pPr lvl="1"/>
            <a:r>
              <a:rPr lang="en-US" dirty="0" smtClean="0"/>
              <a:t>Web hosting software</a:t>
            </a:r>
          </a:p>
          <a:p>
            <a:pPr lvl="1"/>
            <a:r>
              <a:rPr lang="en-US" dirty="0" smtClean="0"/>
              <a:t>etc.</a:t>
            </a:r>
          </a:p>
          <a:p>
            <a:endParaRPr lang="en-US" dirty="0" smtClean="0"/>
          </a:p>
          <a:p>
            <a:r>
              <a:rPr lang="en-US" dirty="0" smtClean="0"/>
              <a:t>Often different computers are running different versions, different patches,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E8F3-50AF-46EE-9970-0FC55CE3C51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Lemma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continue with another lemma (</a:t>
            </a:r>
            <a:r>
              <a:rPr lang="en-US" dirty="0" err="1" smtClean="0"/>
              <a:t>subproof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Lemma 2: </a:t>
            </a:r>
            <a:r>
              <a:rPr lang="en-US" dirty="0" err="1" smtClean="0"/>
              <a:t>forall</a:t>
            </a:r>
            <a:r>
              <a:rPr lang="en-US" dirty="0" smtClean="0"/>
              <a:t> a, Add (</a:t>
            </a:r>
            <a:r>
              <a:rPr lang="en-US" dirty="0" err="1" smtClean="0"/>
              <a:t>a,Z</a:t>
            </a:r>
            <a:r>
              <a:rPr lang="en-US" dirty="0" smtClean="0"/>
              <a:t>) = Add (</a:t>
            </a:r>
            <a:r>
              <a:rPr lang="en-US" dirty="0" err="1" smtClean="0"/>
              <a:t>Z,a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Proof: we will do </a:t>
            </a:r>
            <a:r>
              <a:rPr lang="en-US" b="1" dirty="0" smtClean="0"/>
              <a:t>structural induction </a:t>
            </a:r>
            <a:r>
              <a:rPr lang="en-US" dirty="0" smtClean="0"/>
              <a:t>on the structure of “a”, using induction hypothesis     P = “Add (</a:t>
            </a:r>
            <a:r>
              <a:rPr lang="en-US" dirty="0" err="1" smtClean="0"/>
              <a:t>a,Z</a:t>
            </a:r>
            <a:r>
              <a:rPr lang="en-US" dirty="0" smtClean="0"/>
              <a:t>) = Add (</a:t>
            </a:r>
            <a:r>
              <a:rPr lang="en-US" dirty="0" err="1" smtClean="0"/>
              <a:t>Z,a</a:t>
            </a:r>
            <a:r>
              <a:rPr lang="en-US" dirty="0" smtClean="0"/>
              <a:t>)”.</a:t>
            </a:r>
          </a:p>
          <a:p>
            <a:pPr lvl="1"/>
            <a:r>
              <a:rPr lang="en-US" b="1" dirty="0" smtClean="0"/>
              <a:t>Very Important</a:t>
            </a:r>
            <a:endParaRPr lang="en-US" dirty="0"/>
          </a:p>
          <a:p>
            <a:pPr lvl="2"/>
            <a:r>
              <a:rPr lang="en-US" dirty="0" smtClean="0"/>
              <a:t>Say what you are doing induction on (structure of a)</a:t>
            </a:r>
          </a:p>
          <a:p>
            <a:pPr lvl="2"/>
            <a:r>
              <a:rPr lang="en-US" dirty="0" smtClean="0"/>
              <a:t>Give you induction hypothesis </a:t>
            </a:r>
            <a:r>
              <a:rPr lang="en-US" b="1" dirty="0" smtClean="0"/>
              <a:t>explicitly </a:t>
            </a:r>
            <a:r>
              <a:rPr lang="en-US" dirty="0" smtClean="0"/>
              <a:t>at the beginning of the proof (P)</a:t>
            </a:r>
          </a:p>
          <a:p>
            <a:pPr lvl="2"/>
            <a:r>
              <a:rPr lang="en-US" dirty="0" smtClean="0"/>
              <a:t>In your induction hypothesis, occurrences of the object over which you are doing induction are </a:t>
            </a:r>
            <a:r>
              <a:rPr lang="en-US" b="1" dirty="0" smtClean="0"/>
              <a:t>free variables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 into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105400"/>
          </a:xfrm>
        </p:spPr>
        <p:txBody>
          <a:bodyPr>
            <a:normAutofit fontScale="925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We now get two cases.  Recall that </a:t>
            </a:r>
            <a:r>
              <a:rPr lang="en-US" dirty="0" smtClean="0"/>
              <a:t>Nat = Z | S(Nat):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dirty="0" smtClean="0"/>
          </a:p>
          <a:p>
            <a:pPr marL="742950" lvl="2" indent="-342900"/>
            <a:r>
              <a:rPr lang="en-US" dirty="0" smtClean="0"/>
              <a:t>Case 1: a = Z.  Then we need to prove P with a = Z: “Add (Z,Z) = Add(Z,Z)”.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dirty="0"/>
          </a:p>
          <a:p>
            <a:pPr marL="742950" lvl="2" indent="-342900"/>
            <a:r>
              <a:rPr lang="en-US" dirty="0" smtClean="0"/>
              <a:t>Case 2: a = S(a’).  Then we </a:t>
            </a:r>
            <a:r>
              <a:rPr lang="en-US" b="1" dirty="0" smtClean="0"/>
              <a:t>may assume</a:t>
            </a:r>
            <a:r>
              <a:rPr lang="en-US" dirty="0" smtClean="0"/>
              <a:t> P on a’: “Add (a’, Z) = Add(Z, a’)”, and </a:t>
            </a:r>
            <a:r>
              <a:rPr lang="en-US" b="1" dirty="0" smtClean="0"/>
              <a:t>must prove </a:t>
            </a:r>
            <a:r>
              <a:rPr lang="en-US" dirty="0" smtClean="0"/>
              <a:t>P on a : “Add (</a:t>
            </a:r>
            <a:r>
              <a:rPr lang="en-US" dirty="0" err="1" smtClean="0"/>
              <a:t>a,Z</a:t>
            </a:r>
            <a:r>
              <a:rPr lang="en-US" dirty="0" smtClean="0"/>
              <a:t>) = Add (</a:t>
            </a:r>
            <a:r>
              <a:rPr lang="en-US" dirty="0" err="1" smtClean="0"/>
              <a:t>Z,a</a:t>
            </a:r>
            <a:r>
              <a:rPr lang="en-US" dirty="0" smtClean="0"/>
              <a:t>)”</a:t>
            </a:r>
          </a:p>
          <a:p>
            <a:pPr marL="342900" lvl="1" indent="-342900"/>
            <a:endParaRPr lang="en-US" dirty="0" smtClean="0"/>
          </a:p>
          <a:p>
            <a:r>
              <a:rPr lang="en-US" dirty="0" smtClean="0"/>
              <a:t>One we prove both cases, we have used structural induction to prove “</a:t>
            </a:r>
            <a:r>
              <a:rPr lang="en-US" dirty="0" err="1" smtClean="0"/>
              <a:t>forall</a:t>
            </a:r>
            <a:r>
              <a:rPr lang="en-US" dirty="0" smtClean="0"/>
              <a:t> a, P” – that is, “</a:t>
            </a:r>
            <a:r>
              <a:rPr lang="en-US" dirty="0" err="1" smtClean="0"/>
              <a:t>forall</a:t>
            </a:r>
            <a:r>
              <a:rPr lang="en-US" dirty="0" smtClean="0"/>
              <a:t> a, Add(</a:t>
            </a:r>
            <a:r>
              <a:rPr lang="en-US" dirty="0" err="1" smtClean="0"/>
              <a:t>a,Z</a:t>
            </a:r>
            <a:r>
              <a:rPr lang="en-US" dirty="0" smtClean="0"/>
              <a:t>) = Add(</a:t>
            </a:r>
            <a:r>
              <a:rPr lang="en-US" dirty="0" err="1" smtClean="0"/>
              <a:t>Z,a</a:t>
            </a:r>
            <a:r>
              <a:rPr lang="en-US" dirty="0" smtClean="0"/>
              <a:t>)”</a:t>
            </a:r>
          </a:p>
          <a:p>
            <a:pPr lvl="1"/>
            <a:r>
              <a:rPr lang="en-US" dirty="0" smtClean="0"/>
              <a:t>Note: now a is </a:t>
            </a:r>
            <a:r>
              <a:rPr lang="en-US" b="1" dirty="0" smtClean="0"/>
              <a:t>not free</a:t>
            </a:r>
            <a:r>
              <a:rPr lang="en-US" dirty="0" smtClean="0"/>
              <a:t> in this formula since it is bound by the </a:t>
            </a:r>
            <a:r>
              <a:rPr lang="en-US" dirty="0" err="1" smtClean="0"/>
              <a:t>forall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Lemma 2, Case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Case 1: a = Z.</a:t>
            </a:r>
          </a:p>
          <a:p>
            <a:pPr lvl="1"/>
            <a:r>
              <a:rPr lang="en-US" dirty="0" smtClean="0"/>
              <a:t>We want to prove [a =&gt; Z] P</a:t>
            </a:r>
          </a:p>
          <a:p>
            <a:pPr lvl="1"/>
            <a:r>
              <a:rPr lang="en-US" dirty="0" smtClean="0"/>
              <a:t>That is, Add(Z,Z) = Add(Z,Z)</a:t>
            </a:r>
          </a:p>
          <a:p>
            <a:pPr lvl="1"/>
            <a:r>
              <a:rPr lang="en-US" dirty="0" smtClean="0"/>
              <a:t>This is directly form reflexivity of equality</a:t>
            </a:r>
          </a:p>
          <a:p>
            <a:pPr lvl="1"/>
            <a:r>
              <a:rPr lang="en-US" dirty="0" smtClean="0"/>
              <a:t>So we are done</a:t>
            </a:r>
          </a:p>
          <a:p>
            <a:endParaRPr lang="en-US" dirty="0" smtClean="0"/>
          </a:p>
          <a:p>
            <a:r>
              <a:rPr lang="en-US" b="1" dirty="0" smtClean="0"/>
              <a:t>Very Important</a:t>
            </a:r>
          </a:p>
          <a:p>
            <a:pPr lvl="1"/>
            <a:r>
              <a:rPr lang="en-US" dirty="0" smtClean="0"/>
              <a:t>Say which case you are in (a = Z)</a:t>
            </a:r>
          </a:p>
          <a:p>
            <a:pPr lvl="1"/>
            <a:r>
              <a:rPr lang="en-US" dirty="0" smtClean="0"/>
              <a:t>Say what you want to prove (Add (Z,Z) = Add(Z,Z))</a:t>
            </a:r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Lemma 2, Case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2: a = S(a’)</a:t>
            </a:r>
          </a:p>
          <a:p>
            <a:pPr lvl="1"/>
            <a:r>
              <a:rPr lang="en-US" dirty="0" smtClean="0"/>
              <a:t>We may assume [a =&gt; a’] P</a:t>
            </a:r>
          </a:p>
          <a:p>
            <a:pPr lvl="1"/>
            <a:r>
              <a:rPr lang="en-US" dirty="0" smtClean="0"/>
              <a:t>That is, Add(a’, Z) = Add (Z, a’)</a:t>
            </a:r>
          </a:p>
          <a:p>
            <a:pPr lvl="1"/>
            <a:r>
              <a:rPr lang="en-US" dirty="0" smtClean="0"/>
              <a:t>We want to prove [a =&gt; S(a’)] P</a:t>
            </a:r>
          </a:p>
          <a:p>
            <a:pPr lvl="1"/>
            <a:r>
              <a:rPr lang="en-US" dirty="0" smtClean="0"/>
              <a:t>That is, Add (S(a’), Z) = Add(Z, S(a’))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Lemma 2, Case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Add(S(a’), Z) = S(Add(</a:t>
            </a:r>
            <a:r>
              <a:rPr lang="en-US" dirty="0" err="1" smtClean="0"/>
              <a:t>a’,Z</a:t>
            </a:r>
            <a:r>
              <a:rPr lang="en-US" dirty="0" smtClean="0"/>
              <a:t>))	by def. of Add</a:t>
            </a:r>
          </a:p>
          <a:p>
            <a:r>
              <a:rPr lang="en-US" dirty="0" smtClean="0"/>
              <a:t>S(Add(</a:t>
            </a:r>
            <a:r>
              <a:rPr lang="en-US" dirty="0" err="1" smtClean="0"/>
              <a:t>a’,Z</a:t>
            </a:r>
            <a:r>
              <a:rPr lang="en-US" dirty="0" smtClean="0"/>
              <a:t>)) = S(Add(</a:t>
            </a:r>
            <a:r>
              <a:rPr lang="en-US" dirty="0" err="1" smtClean="0"/>
              <a:t>Z,a</a:t>
            </a:r>
            <a:r>
              <a:rPr lang="en-US" dirty="0" smtClean="0"/>
              <a:t>’))		by [a =&gt; a’] P (IH)</a:t>
            </a:r>
          </a:p>
          <a:p>
            <a:r>
              <a:rPr lang="en-US" dirty="0" smtClean="0"/>
              <a:t>S(Add(</a:t>
            </a:r>
            <a:r>
              <a:rPr lang="en-US" dirty="0" err="1" smtClean="0"/>
              <a:t>Z,a</a:t>
            </a:r>
            <a:r>
              <a:rPr lang="en-US" dirty="0" smtClean="0"/>
              <a:t>’)) = Add (Z, S(a’))	by Lemma 1</a:t>
            </a:r>
          </a:p>
          <a:p>
            <a:endParaRPr lang="en-US" dirty="0"/>
          </a:p>
          <a:p>
            <a:r>
              <a:rPr lang="en-US" dirty="0" smtClean="0"/>
              <a:t>And we are done with case 2; now we can conclude:</a:t>
            </a:r>
          </a:p>
          <a:p>
            <a:pPr lvl="1"/>
            <a:r>
              <a:rPr lang="en-US" dirty="0" smtClean="0"/>
              <a:t>Thus by structural induction we prove “</a:t>
            </a:r>
            <a:r>
              <a:rPr lang="en-US" dirty="0" err="1" smtClean="0"/>
              <a:t>forall</a:t>
            </a:r>
            <a:r>
              <a:rPr lang="en-US" dirty="0" smtClean="0"/>
              <a:t> a, Add(</a:t>
            </a:r>
            <a:r>
              <a:rPr lang="en-US" dirty="0" err="1" smtClean="0"/>
              <a:t>a,Z</a:t>
            </a:r>
            <a:r>
              <a:rPr lang="en-US" dirty="0" smtClean="0"/>
              <a:t>) = Add(</a:t>
            </a:r>
            <a:r>
              <a:rPr lang="en-US" dirty="0" err="1" smtClean="0"/>
              <a:t>Z,a</a:t>
            </a:r>
            <a:r>
              <a:rPr lang="en-US" dirty="0" smtClean="0"/>
              <a:t>)”.</a:t>
            </a:r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Theorem,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Goal: </a:t>
            </a:r>
            <a:r>
              <a:rPr lang="en-US" dirty="0" err="1" smtClean="0"/>
              <a:t>forall</a:t>
            </a:r>
            <a:r>
              <a:rPr lang="en-US" dirty="0" smtClean="0"/>
              <a:t> a b, Add(</a:t>
            </a:r>
            <a:r>
              <a:rPr lang="en-US" dirty="0" err="1" smtClean="0"/>
              <a:t>a,b</a:t>
            </a:r>
            <a:r>
              <a:rPr lang="en-US" dirty="0" smtClean="0"/>
              <a:t>) = Add(</a:t>
            </a:r>
            <a:r>
              <a:rPr lang="en-US" dirty="0" err="1" smtClean="0"/>
              <a:t>b,a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Proof: we will use structural induction on “a” using the induction hypothesis P:</a:t>
            </a:r>
          </a:p>
          <a:p>
            <a:pPr lvl="1"/>
            <a:r>
              <a:rPr lang="en-US" dirty="0" err="1" smtClean="0"/>
              <a:t>forall</a:t>
            </a:r>
            <a:r>
              <a:rPr lang="en-US" dirty="0" smtClean="0"/>
              <a:t> b, Add (a, b) = Add(</a:t>
            </a:r>
            <a:r>
              <a:rPr lang="en-US" dirty="0" err="1" smtClean="0"/>
              <a:t>b,a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Important: note that this is a </a:t>
            </a:r>
            <a:r>
              <a:rPr lang="en-US" b="1" dirty="0" smtClean="0"/>
              <a:t>stronger</a:t>
            </a:r>
            <a:r>
              <a:rPr lang="en-US" dirty="0" smtClean="0"/>
              <a:t> hypothesis then the weaker P’:</a:t>
            </a:r>
          </a:p>
          <a:p>
            <a:pPr lvl="1"/>
            <a:r>
              <a:rPr lang="en-US" dirty="0" smtClean="0"/>
              <a:t>Add (</a:t>
            </a:r>
            <a:r>
              <a:rPr lang="en-US" dirty="0" err="1" smtClean="0"/>
              <a:t>a,b</a:t>
            </a:r>
            <a:r>
              <a:rPr lang="en-US" dirty="0" smtClean="0"/>
              <a:t>) = Add(</a:t>
            </a:r>
            <a:r>
              <a:rPr lang="en-US" dirty="0" err="1" smtClean="0"/>
              <a:t>b,a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In the second hypothesis, “b” is a </a:t>
            </a:r>
            <a:r>
              <a:rPr lang="en-US" b="1" dirty="0" smtClean="0"/>
              <a:t>constant</a:t>
            </a:r>
            <a:r>
              <a:rPr lang="en-US" dirty="0" smtClean="0"/>
              <a:t> (like 7); in the first “b” is a bound universal variable</a:t>
            </a:r>
          </a:p>
          <a:p>
            <a:pPr lvl="1"/>
            <a:r>
              <a:rPr lang="en-US" dirty="0" smtClean="0"/>
              <a:t>P -&gt; P’, but P’ does not imply P.</a:t>
            </a:r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Theorem, Case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1: a = Z; we must prove</a:t>
            </a:r>
          </a:p>
          <a:p>
            <a:pPr lvl="1"/>
            <a:r>
              <a:rPr lang="en-US" dirty="0" err="1" smtClean="0"/>
              <a:t>forall</a:t>
            </a:r>
            <a:r>
              <a:rPr lang="en-US" dirty="0" smtClean="0"/>
              <a:t> b, </a:t>
            </a:r>
            <a:r>
              <a:rPr lang="en-US" dirty="0" smtClean="0"/>
              <a:t>Add (Z, b) = Add (</a:t>
            </a:r>
            <a:r>
              <a:rPr lang="en-US" dirty="0" err="1" smtClean="0"/>
              <a:t>b,Z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But this is just Lemma 2, so we are done.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Theorem, Case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Case 2: a = S(a’) and we can assume the induction hypothesis</a:t>
            </a:r>
          </a:p>
          <a:p>
            <a:pPr lvl="1"/>
            <a:r>
              <a:rPr lang="en-US" dirty="0" err="1" smtClean="0"/>
              <a:t>forall</a:t>
            </a:r>
            <a:r>
              <a:rPr lang="en-US" dirty="0" smtClean="0"/>
              <a:t> b, Add (a’, b) = Add (b, a’)</a:t>
            </a:r>
          </a:p>
          <a:p>
            <a:endParaRPr lang="en-US" dirty="0" smtClean="0"/>
          </a:p>
          <a:p>
            <a:r>
              <a:rPr lang="en-US" dirty="0" smtClean="0"/>
              <a:t>We want to prove</a:t>
            </a:r>
          </a:p>
          <a:p>
            <a:pPr lvl="1"/>
            <a:r>
              <a:rPr lang="en-US" dirty="0" err="1" smtClean="0"/>
              <a:t>forall</a:t>
            </a:r>
            <a:r>
              <a:rPr lang="en-US" dirty="0" smtClean="0"/>
              <a:t> b, Add (S(a’), b) = Add (b, S(a’))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Add (S(a’), b) = S(Add(a’, b))	Definition of Add</a:t>
            </a:r>
          </a:p>
          <a:p>
            <a:pPr lvl="1"/>
            <a:r>
              <a:rPr lang="en-US" dirty="0" smtClean="0"/>
              <a:t>S(Add(</a:t>
            </a:r>
            <a:r>
              <a:rPr lang="en-US" dirty="0" err="1" smtClean="0"/>
              <a:t>a’,b</a:t>
            </a:r>
            <a:r>
              <a:rPr lang="en-US" dirty="0" smtClean="0"/>
              <a:t>)) = S(Add(b, a’))		IH</a:t>
            </a:r>
          </a:p>
          <a:p>
            <a:pPr lvl="1"/>
            <a:r>
              <a:rPr lang="en-US" dirty="0" smtClean="0"/>
              <a:t>S(Add(b, a’)) = Add(b, S(a’))	Lemma 1</a:t>
            </a:r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Structural Induction thus lets us conclude that</a:t>
            </a:r>
          </a:p>
          <a:p>
            <a:pPr lvl="1"/>
            <a:r>
              <a:rPr lang="en-US" dirty="0" err="1" smtClean="0"/>
              <a:t>forall</a:t>
            </a:r>
            <a:r>
              <a:rPr lang="en-US" dirty="0" smtClean="0"/>
              <a:t> a b, Add (a, b) = Add (b, a)</a:t>
            </a:r>
          </a:p>
          <a:p>
            <a:endParaRPr lang="en-US" dirty="0"/>
          </a:p>
          <a:p>
            <a:r>
              <a:rPr lang="en-US" dirty="0" smtClean="0"/>
              <a:t>Now let’s do the same proof in Coq.</a:t>
            </a:r>
          </a:p>
          <a:p>
            <a:pPr lvl="1"/>
            <a:r>
              <a:rPr lang="en-US" dirty="0" smtClean="0"/>
              <a:t>(See script)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</a:t>
            </a:r>
            <a:r>
              <a:rPr lang="en-US" dirty="0"/>
              <a:t>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We wish to guarantee some security policy, such as:</a:t>
            </a:r>
          </a:p>
          <a:p>
            <a:pPr lvl="1"/>
            <a:r>
              <a:rPr lang="en-US" dirty="0" smtClean="0"/>
              <a:t>Only the CEO can access at the accounting data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How can we try to do this?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Fact: most security breaches are exploits of known </a:t>
            </a:r>
          </a:p>
          <a:p>
            <a:pPr>
              <a:buNone/>
            </a:pPr>
            <a:r>
              <a:rPr lang="en-US" dirty="0" smtClean="0"/>
              <a:t>vulnerabilities.  Defending against truly new</a:t>
            </a:r>
          </a:p>
          <a:p>
            <a:pPr>
              <a:buNone/>
            </a:pPr>
            <a:r>
              <a:rPr lang="en-US" dirty="0" smtClean="0"/>
              <a:t>vulnerabilities is really hard, so let’s concentrate on</a:t>
            </a:r>
          </a:p>
          <a:p>
            <a:pPr>
              <a:buNone/>
            </a:pPr>
            <a:r>
              <a:rPr lang="en-US" dirty="0" smtClean="0"/>
              <a:t>the common case.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E8F3-50AF-46EE-9970-0FC55CE3C51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 for applying theory to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2"/>
                </a:solidFill>
              </a:rPr>
              <a:t>Learn about problem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a formal model of the problem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2"/>
                </a:solidFill>
              </a:rPr>
              <a:t>State the goal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olidFill>
                <a:schemeClr val="bg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2"/>
                </a:solidFill>
              </a:rPr>
              <a:t>Use some kind of tool (theorem </a:t>
            </a:r>
            <a:r>
              <a:rPr lang="en-US" dirty="0" err="1" smtClean="0">
                <a:solidFill>
                  <a:schemeClr val="bg2"/>
                </a:solidFill>
              </a:rPr>
              <a:t>prover</a:t>
            </a:r>
            <a:r>
              <a:rPr lang="en-US" dirty="0" smtClean="0">
                <a:solidFill>
                  <a:schemeClr val="bg2"/>
                </a:solidFill>
              </a:rPr>
              <a:t>, SAT solver, etc.) to solve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E8F3-50AF-46EE-9970-0FC55CE3C51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you take CS courses?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In this class, we are teaching you a set of tools</a:t>
            </a:r>
          </a:p>
          <a:p>
            <a:pPr lvl="1"/>
            <a:r>
              <a:rPr lang="en-US" dirty="0" smtClean="0"/>
              <a:t>Propositional Logic</a:t>
            </a:r>
          </a:p>
          <a:p>
            <a:pPr lvl="1"/>
            <a:r>
              <a:rPr lang="en-US" dirty="0" smtClean="0"/>
              <a:t>SAT Solving</a:t>
            </a:r>
          </a:p>
          <a:p>
            <a:pPr lvl="1"/>
            <a:r>
              <a:rPr lang="en-US" dirty="0" smtClean="0"/>
              <a:t>Natural Deduction</a:t>
            </a:r>
          </a:p>
          <a:p>
            <a:pPr lvl="1"/>
            <a:r>
              <a:rPr lang="en-US" dirty="0" smtClean="0"/>
              <a:t>Theorem Proving</a:t>
            </a:r>
          </a:p>
          <a:p>
            <a:pPr lvl="1"/>
            <a:r>
              <a:rPr lang="en-US" dirty="0" smtClean="0"/>
              <a:t>Predicate Logic</a:t>
            </a:r>
          </a:p>
          <a:p>
            <a:pPr lvl="1"/>
            <a:r>
              <a:rPr lang="en-US" dirty="0" smtClean="0"/>
              <a:t>Modal Logic</a:t>
            </a:r>
          </a:p>
          <a:p>
            <a:pPr lvl="1"/>
            <a:r>
              <a:rPr lang="en-US" dirty="0" smtClean="0"/>
              <a:t>Temporal Logic</a:t>
            </a:r>
          </a:p>
          <a:p>
            <a:pPr lvl="1"/>
            <a:r>
              <a:rPr lang="en-US" dirty="0" smtClean="0"/>
              <a:t>Model Checkers</a:t>
            </a:r>
          </a:p>
          <a:p>
            <a:pPr lvl="1"/>
            <a:r>
              <a:rPr lang="en-US" dirty="0" smtClean="0"/>
              <a:t>Hoare Logic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E8F3-50AF-46EE-9970-0FC55CE3C51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you take CS courses?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In this class, we are teaching you a set of tools</a:t>
            </a:r>
          </a:p>
          <a:p>
            <a:pPr lvl="1"/>
            <a:r>
              <a:rPr lang="en-US" dirty="0" smtClean="0"/>
              <a:t>Propositional Logic</a:t>
            </a:r>
          </a:p>
          <a:p>
            <a:pPr lvl="1"/>
            <a:r>
              <a:rPr lang="en-US" dirty="0" smtClean="0"/>
              <a:t>SAT Solving</a:t>
            </a:r>
          </a:p>
          <a:p>
            <a:pPr lvl="1"/>
            <a:r>
              <a:rPr lang="en-US" dirty="0" smtClean="0"/>
              <a:t>Natural Deduction</a:t>
            </a:r>
          </a:p>
          <a:p>
            <a:pPr lvl="1"/>
            <a:r>
              <a:rPr lang="en-US" dirty="0" smtClean="0"/>
              <a:t>Theorem Proving</a:t>
            </a:r>
          </a:p>
          <a:p>
            <a:pPr lvl="1"/>
            <a:r>
              <a:rPr lang="en-US" dirty="0" smtClean="0"/>
              <a:t>Predicate Logic</a:t>
            </a:r>
          </a:p>
          <a:p>
            <a:pPr lvl="1"/>
            <a:r>
              <a:rPr lang="en-US" dirty="0" smtClean="0"/>
              <a:t>Modal Logic</a:t>
            </a:r>
          </a:p>
          <a:p>
            <a:pPr lvl="1"/>
            <a:r>
              <a:rPr lang="en-US" dirty="0" smtClean="0"/>
              <a:t>Temporal Logic</a:t>
            </a:r>
          </a:p>
          <a:p>
            <a:pPr lvl="1"/>
            <a:r>
              <a:rPr lang="en-US" dirty="0" smtClean="0"/>
              <a:t>Model Checkers</a:t>
            </a:r>
          </a:p>
          <a:p>
            <a:pPr lvl="1"/>
            <a:r>
              <a:rPr lang="en-US" dirty="0" smtClean="0"/>
              <a:t>Hoare Logic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E8F3-50AF-46EE-9970-0FC55CE3C511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26" name="Picture 2" descr="C:\Documents and Settings\Aquinas\Local Settings\Temporary Internet Files\Content.IE5\7FE814PD\MCj0434713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398" y="2057400"/>
            <a:ext cx="457202" cy="479236"/>
          </a:xfrm>
          <a:prstGeom prst="rect">
            <a:avLst/>
          </a:prstGeom>
          <a:noFill/>
        </p:spPr>
      </p:pic>
      <p:pic>
        <p:nvPicPr>
          <p:cNvPr id="6" name="Picture 2" descr="C:\Documents and Settings\Aquinas\Local Settings\Temporary Internet Files\Content.IE5\7FE814PD\MCj0434713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2568764"/>
            <a:ext cx="457202" cy="479236"/>
          </a:xfrm>
          <a:prstGeom prst="rect">
            <a:avLst/>
          </a:prstGeom>
          <a:noFill/>
        </p:spPr>
      </p:pic>
      <p:pic>
        <p:nvPicPr>
          <p:cNvPr id="7" name="Picture 2" descr="C:\Documents and Settings\Aquinas\Local Settings\Temporary Internet Files\Content.IE5\7FE814PD\MCj0434713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3025964"/>
            <a:ext cx="457202" cy="479236"/>
          </a:xfrm>
          <a:prstGeom prst="rect">
            <a:avLst/>
          </a:prstGeom>
          <a:noFill/>
        </p:spPr>
      </p:pic>
      <p:pic>
        <p:nvPicPr>
          <p:cNvPr id="8" name="Picture 2" descr="C:\Documents and Settings\Aquinas\Local Settings\Temporary Internet Files\Content.IE5\7FE814PD\MCj0434713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3483164"/>
            <a:ext cx="457202" cy="479236"/>
          </a:xfrm>
          <a:prstGeom prst="rect">
            <a:avLst/>
          </a:prstGeom>
          <a:noFill/>
        </p:spPr>
      </p:pic>
      <p:pic>
        <p:nvPicPr>
          <p:cNvPr id="9" name="Picture 2" descr="C:\Documents and Settings\Aquinas\Local Settings\Temporary Internet Files\Content.IE5\7FE814PD\MCj0434713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3940364"/>
            <a:ext cx="457202" cy="4792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3018</TotalTime>
  <Words>3029</Words>
  <Application>Microsoft Office PowerPoint</Application>
  <PresentationFormat>On-screen Show (4:3)</PresentationFormat>
  <Paragraphs>475</Paragraphs>
  <Slides>58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Office Theme</vt:lpstr>
      <vt:lpstr>Wrapping up the first half:  First-order logic for security analysis, First-order logic in Coq, Constructive logic, &amp; Inductive proofs on paper/Coq</vt:lpstr>
      <vt:lpstr>Network Security Analysis via Predicate Logic</vt:lpstr>
      <vt:lpstr>Process for applying theory to practice</vt:lpstr>
      <vt:lpstr>Process for applying theory to practice</vt:lpstr>
      <vt:lpstr>Problem</vt:lpstr>
      <vt:lpstr>Problem</vt:lpstr>
      <vt:lpstr>Process for applying theory to practice</vt:lpstr>
      <vt:lpstr>Why do you take CS courses?</vt:lpstr>
      <vt:lpstr>Why do you take CS courses?</vt:lpstr>
      <vt:lpstr>Learning the tools is not easy…</vt:lpstr>
      <vt:lpstr>Learning the tools is not easy…</vt:lpstr>
      <vt:lpstr>Model</vt:lpstr>
      <vt:lpstr>More rules</vt:lpstr>
      <vt:lpstr>More rules</vt:lpstr>
      <vt:lpstr>More rules</vt:lpstr>
      <vt:lpstr>More rules</vt:lpstr>
      <vt:lpstr>How to hack the accounting computer (and why an evildoer would want to)</vt:lpstr>
      <vt:lpstr>Process for applying theory to practice</vt:lpstr>
      <vt:lpstr>Goal</vt:lpstr>
      <vt:lpstr>Process for applying theory to practice</vt:lpstr>
      <vt:lpstr>5. Building a business…</vt:lpstr>
      <vt:lpstr>Slide 22</vt:lpstr>
      <vt:lpstr>First-order logic in Coq</vt:lpstr>
      <vt:lpstr>Slide 24</vt:lpstr>
      <vt:lpstr>Constructive Logic</vt:lpstr>
      <vt:lpstr>Definition</vt:lpstr>
      <vt:lpstr>Definition</vt:lpstr>
      <vt:lpstr>History</vt:lpstr>
      <vt:lpstr>History</vt:lpstr>
      <vt:lpstr>An example proof</vt:lpstr>
      <vt:lpstr>So that’s pretty cool…</vt:lpstr>
      <vt:lpstr>What a constructive proof would mean</vt:lpstr>
      <vt:lpstr>History</vt:lpstr>
      <vt:lpstr>History</vt:lpstr>
      <vt:lpstr>Constructive Logic and Computing</vt:lpstr>
      <vt:lpstr>Constructive Logic and Computing</vt:lpstr>
      <vt:lpstr>Mixing Constructive and Classical Logic</vt:lpstr>
      <vt:lpstr>Mixing Constructive and Classical Logic</vt:lpstr>
      <vt:lpstr>Mixing Constructive and Classical Logic</vt:lpstr>
      <vt:lpstr>Mixing Constructive and Classical Logic</vt:lpstr>
      <vt:lpstr>Mixing Constructive and Classical Logic</vt:lpstr>
      <vt:lpstr>Slide 42</vt:lpstr>
      <vt:lpstr>Inductive definitions</vt:lpstr>
      <vt:lpstr>Goal</vt:lpstr>
      <vt:lpstr>Lemma 1</vt:lpstr>
      <vt:lpstr>Break into cases</vt:lpstr>
      <vt:lpstr>Lemma 1, Case 1</vt:lpstr>
      <vt:lpstr>Lemma 1, Case 2</vt:lpstr>
      <vt:lpstr>Lemma 1, conclusion</vt:lpstr>
      <vt:lpstr>Lemma 2</vt:lpstr>
      <vt:lpstr>Break into cases</vt:lpstr>
      <vt:lpstr>Lemma 2, Case 1</vt:lpstr>
      <vt:lpstr>Lemma 2, Case 2</vt:lpstr>
      <vt:lpstr>Lemma 2, Case 2</vt:lpstr>
      <vt:lpstr>Theorem, Proof</vt:lpstr>
      <vt:lpstr>Theorem, Case 1</vt:lpstr>
      <vt:lpstr>Theorem, Case 2</vt:lpstr>
      <vt:lpstr>Conclusion</vt:lpstr>
    </vt:vector>
  </TitlesOfParts>
  <Company>National University of Singapore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example of Inductive Proof</dc:title>
  <dc:creator>DCSAH</dc:creator>
  <cp:lastModifiedBy>DCSAH</cp:lastModifiedBy>
  <cp:revision>302</cp:revision>
  <dcterms:created xsi:type="dcterms:W3CDTF">2010-02-23T07:54:53Z</dcterms:created>
  <dcterms:modified xsi:type="dcterms:W3CDTF">2010-02-25T10:13:51Z</dcterms:modified>
</cp:coreProperties>
</file>