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50"/>
  </p:notesMasterIdLst>
  <p:sldIdLst>
    <p:sldId id="256" r:id="rId2"/>
    <p:sldId id="258" r:id="rId3"/>
    <p:sldId id="260" r:id="rId4"/>
    <p:sldId id="291" r:id="rId5"/>
    <p:sldId id="261" r:id="rId6"/>
    <p:sldId id="265" r:id="rId7"/>
    <p:sldId id="268" r:id="rId8"/>
    <p:sldId id="269" r:id="rId9"/>
    <p:sldId id="271" r:id="rId10"/>
    <p:sldId id="273" r:id="rId11"/>
    <p:sldId id="275" r:id="rId12"/>
    <p:sldId id="278" r:id="rId13"/>
    <p:sldId id="281" r:id="rId14"/>
    <p:sldId id="283" r:id="rId15"/>
    <p:sldId id="285" r:id="rId16"/>
    <p:sldId id="287" r:id="rId17"/>
    <p:sldId id="323" r:id="rId18"/>
    <p:sldId id="288" r:id="rId19"/>
    <p:sldId id="289" r:id="rId20"/>
    <p:sldId id="293" r:id="rId21"/>
    <p:sldId id="290" r:id="rId22"/>
    <p:sldId id="322" r:id="rId23"/>
    <p:sldId id="295" r:id="rId24"/>
    <p:sldId id="296" r:id="rId25"/>
    <p:sldId id="300" r:id="rId26"/>
    <p:sldId id="299" r:id="rId27"/>
    <p:sldId id="297" r:id="rId28"/>
    <p:sldId id="321" r:id="rId29"/>
    <p:sldId id="298" r:id="rId30"/>
    <p:sldId id="324" r:id="rId31"/>
    <p:sldId id="326" r:id="rId32"/>
    <p:sldId id="301" r:id="rId33"/>
    <p:sldId id="303" r:id="rId34"/>
    <p:sldId id="305" r:id="rId35"/>
    <p:sldId id="306" r:id="rId36"/>
    <p:sldId id="307" r:id="rId37"/>
    <p:sldId id="308" r:id="rId38"/>
    <p:sldId id="310" r:id="rId39"/>
    <p:sldId id="309" r:id="rId40"/>
    <p:sldId id="317" r:id="rId41"/>
    <p:sldId id="314" r:id="rId42"/>
    <p:sldId id="311" r:id="rId43"/>
    <p:sldId id="313" r:id="rId44"/>
    <p:sldId id="320" r:id="rId45"/>
    <p:sldId id="318" r:id="rId46"/>
    <p:sldId id="319" r:id="rId47"/>
    <p:sldId id="316" r:id="rId48"/>
    <p:sldId id="315" r:id="rId49"/>
  </p:sldIdLst>
  <p:sldSz cx="9144000" cy="6858000" type="screen4x3"/>
  <p:notesSz cx="6858000" cy="9144000"/>
  <p:embeddedFontLst>
    <p:embeddedFont>
      <p:font typeface="Calibri" pitchFamily="34" charset="0"/>
      <p:regular r:id="rId51"/>
      <p:bold r:id="rId52"/>
      <p:italic r:id="rId53"/>
      <p:boldItalic r:id="rId54"/>
    </p:embeddedFont>
    <p:embeddedFont>
      <p:font typeface="cmmi10" pitchFamily="34" charset="0"/>
      <p:regular r:id="rId55"/>
    </p:embeddedFont>
    <p:embeddedFont>
      <p:font typeface="cmsy10" pitchFamily="34" charset="0"/>
      <p:regular r:id="rId56"/>
    </p:embeddedFont>
    <p:embeddedFont>
      <p:font typeface="msam10" pitchFamily="34" charset="0"/>
      <p:regular r:id="rId57"/>
    </p:embeddedFont>
    <p:embeddedFont>
      <p:font typeface="MT Extra" pitchFamily="18" charset="2"/>
      <p:regular r:id="rId58"/>
    </p:embeddedFont>
    <p:embeddedFont>
      <p:font typeface="cmr10" pitchFamily="34" charset="0"/>
      <p:regular r:id="rId59"/>
    </p:embeddedFont>
  </p:embeddedFontLst>
  <p:custDataLst>
    <p:tags r:id="rId6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font" Target="fonts/font5.fntdata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font" Target="fonts/font4.fntdata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3.fntdata"/><Relationship Id="rId58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7.fntdata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2.fntdata"/><Relationship Id="rId6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6.fntdata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font" Target="fonts/font1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8CC27-8984-4BFE-AC8F-3DE528DC3677}" type="datetimeFigureOut">
              <a:rPr lang="en-US" smtClean="0"/>
              <a:pPr/>
              <a:t>3/11/2010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45077-0D7D-4D29-B81B-FEBDA6ABC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D530C-BD2B-40B3-A551-8294FAB3B075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F96A-3CAF-4CBE-BF73-A78525B0FD39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E810-69F6-4509-9B86-B3CB26A65F6B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740A-BCA6-42AB-AE66-4B138911098C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589B-A009-401F-9CC3-9756232147DD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27ACB-B230-4391-970B-9DCBB6C96C1D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18E4-0EC0-4101-9178-FAB51788BBCE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8DE5-460F-4DA6-83EC-0DA1604D2A93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0B41-E178-476C-8DBE-7ECF3881A81A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9BEC2-B3F1-4308-B2D7-1929BF96BA55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861A-57E0-4A1A-9690-888D971B2535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FFA5C-4E65-426C-84B6-D85088958209}" type="datetime1">
              <a:rPr lang="en-US" smtClean="0"/>
              <a:pPr/>
              <a:t>3/11/2010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B5A98-BE5C-464A-B8BB-29508393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Semantics of Hoare 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Aquinas </a:t>
            </a:r>
            <a:r>
              <a:rPr lang="en-US" b="1" dirty="0" err="1" smtClean="0"/>
              <a:t>Hobor</a:t>
            </a:r>
            <a:r>
              <a:rPr lang="en-US" dirty="0" smtClean="0"/>
              <a:t> and Martin </a:t>
            </a:r>
            <a:r>
              <a:rPr lang="en-US" dirty="0" err="1" smtClean="0"/>
              <a:t>Henz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Commands C:</a:t>
            </a:r>
          </a:p>
          <a:p>
            <a:pPr lvl="1"/>
            <a:r>
              <a:rPr lang="en-US" dirty="0" smtClean="0"/>
              <a:t>x = E | C;C | if B {C} else {C} | while B {C</a:t>
            </a:r>
            <a:r>
              <a:rPr lang="en-US" dirty="0" smtClean="0"/>
              <a:t>} | crash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All of these look normal except for “crash” – which </a:t>
            </a:r>
          </a:p>
          <a:p>
            <a:pPr>
              <a:buNone/>
            </a:pPr>
            <a:r>
              <a:rPr lang="en-US" dirty="0" smtClean="0"/>
              <a:t>y</a:t>
            </a:r>
            <a:r>
              <a:rPr lang="en-US" dirty="0" smtClean="0"/>
              <a:t>ou can think of as dividing by zero.  We add it to</a:t>
            </a:r>
          </a:p>
          <a:p>
            <a:pPr>
              <a:buNone/>
            </a:pPr>
            <a:r>
              <a:rPr lang="en-US" dirty="0" smtClean="0"/>
              <a:t>make the language a bit more interesting.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49362"/>
            <a:ext cx="8991600" cy="53800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Idea: executing command C for one step moves the machine from one state to the next</a:t>
            </a:r>
          </a:p>
          <a:p>
            <a:endParaRPr lang="en-US" dirty="0"/>
          </a:p>
          <a:p>
            <a:r>
              <a:rPr lang="en-US" dirty="0" smtClean="0"/>
              <a:t>What is a state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Pair of context 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(data) and control k (code)</a:t>
            </a:r>
          </a:p>
          <a:p>
            <a:endParaRPr lang="en-US" dirty="0"/>
          </a:p>
          <a:p>
            <a:r>
              <a:rPr lang="en-US" dirty="0" smtClean="0"/>
              <a:t>Control k is either </a:t>
            </a:r>
            <a:r>
              <a:rPr lang="en-US" dirty="0" err="1" smtClean="0"/>
              <a:t>kStop</a:t>
            </a:r>
            <a:r>
              <a:rPr lang="en-US" dirty="0" smtClean="0"/>
              <a:t> (we are done) or </a:t>
            </a:r>
            <a:r>
              <a:rPr lang="en-US" dirty="0" err="1" smtClean="0"/>
              <a:t>kSeq</a:t>
            </a:r>
            <a:r>
              <a:rPr lang="en-US" dirty="0" smtClean="0"/>
              <a:t> C k</a:t>
            </a:r>
          </a:p>
          <a:p>
            <a:pPr lvl="1"/>
            <a:r>
              <a:rPr lang="en-US" dirty="0" smtClean="0"/>
              <a:t>We can write C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 for </a:t>
            </a:r>
            <a:r>
              <a:rPr lang="en-US" dirty="0" err="1" smtClean="0"/>
              <a:t>kSeq</a:t>
            </a:r>
            <a:r>
              <a:rPr lang="en-US" dirty="0" smtClean="0"/>
              <a:t> if that is easier</a:t>
            </a:r>
          </a:p>
          <a:p>
            <a:pPr lvl="1"/>
            <a:r>
              <a:rPr lang="en-US" dirty="0" smtClean="0"/>
              <a:t>We can also write </a:t>
            </a:r>
            <a:r>
              <a:rPr lang="en-US" b="1" dirty="0" smtClean="0">
                <a:latin typeface="msam10"/>
              </a:rPr>
              <a:t>¥</a:t>
            </a:r>
            <a:r>
              <a:rPr lang="en-US" dirty="0" smtClean="0"/>
              <a:t> for </a:t>
            </a:r>
            <a:r>
              <a:rPr lang="en-US" dirty="0" err="1" smtClean="0"/>
              <a:t>kHalt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relation, </a:t>
            </a:r>
            <a:r>
              <a:rPr lang="en-US" dirty="0" smtClean="0"/>
              <a:t>assign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We now define the step relation, written</a:t>
            </a:r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¾</a:t>
            </a:r>
            <a:r>
              <a:rPr lang="en-US" b="1" baseline="-25000" dirty="0" smtClean="0">
                <a:latin typeface="cmmi10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¾</a:t>
            </a:r>
            <a:r>
              <a:rPr lang="en-US" b="1" baseline="-25000" dirty="0" smtClean="0">
                <a:latin typeface="cmmi10"/>
              </a:rPr>
              <a:t>2</a:t>
            </a:r>
            <a:endParaRPr lang="en-US" baseline="-25000" dirty="0" smtClean="0"/>
          </a:p>
          <a:p>
            <a:pPr>
              <a:buNone/>
            </a:pPr>
            <a:r>
              <a:rPr lang="en-US" dirty="0" smtClean="0"/>
              <a:t>that is, “state </a:t>
            </a:r>
            <a:r>
              <a:rPr lang="en-US" b="1" dirty="0" smtClean="0">
                <a:latin typeface="cmmi10"/>
              </a:rPr>
              <a:t>¾</a:t>
            </a:r>
            <a:r>
              <a:rPr lang="en-US" b="1" baseline="-25000" dirty="0" smtClean="0">
                <a:latin typeface="cmmi10"/>
              </a:rPr>
              <a:t>1</a:t>
            </a:r>
            <a:r>
              <a:rPr lang="en-US" dirty="0" smtClean="0"/>
              <a:t> steps to state </a:t>
            </a:r>
            <a:r>
              <a:rPr lang="en-US" b="1" dirty="0" smtClean="0">
                <a:latin typeface="cmmi10"/>
              </a:rPr>
              <a:t>¾</a:t>
            </a:r>
            <a:r>
              <a:rPr lang="en-US" b="1" baseline="-25000" dirty="0" smtClean="0">
                <a:latin typeface="cmmi10"/>
              </a:rPr>
              <a:t>2</a:t>
            </a:r>
            <a:r>
              <a:rPr lang="en-US" dirty="0" smtClean="0"/>
              <a:t>”, in parts:</a:t>
            </a:r>
          </a:p>
          <a:p>
            <a:pPr>
              <a:buNone/>
            </a:pPr>
            <a:endParaRPr lang="en-US" b="1" dirty="0" smtClean="0">
              <a:latin typeface="cmmi10"/>
            </a:endParaRPr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E </a:t>
            </a:r>
            <a:r>
              <a:rPr lang="en-US" dirty="0" smtClean="0">
                <a:latin typeface="Symbol"/>
                <a:sym typeface="Symbol"/>
              </a:rPr>
              <a:t></a:t>
            </a:r>
            <a:r>
              <a:rPr lang="en-US" dirty="0" smtClean="0"/>
              <a:t> n	 	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’ = [x </a:t>
            </a:r>
            <a:r>
              <a:rPr lang="en-US" b="1" dirty="0" smtClean="0">
                <a:latin typeface="cmsy10"/>
              </a:rPr>
              <a:t>!</a:t>
            </a:r>
            <a:r>
              <a:rPr lang="en-US" dirty="0" smtClean="0"/>
              <a:t> n] </a:t>
            </a:r>
            <a:r>
              <a:rPr lang="en-US" b="1" dirty="0" smtClean="0">
                <a:latin typeface="cmmi10"/>
              </a:rPr>
              <a:t>°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(x = E)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’, 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600200" y="4530220"/>
            <a:ext cx="58674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relation, </a:t>
            </a:r>
            <a:r>
              <a:rPr lang="en-US" dirty="0" err="1" smtClean="0"/>
              <a:t>seq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latin typeface="cmmi10"/>
            </a:endParaRP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;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(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ourier New"/>
              </a:rPr>
              <a:t>2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600200" y="2667000"/>
            <a:ext cx="58674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relation, if </a:t>
            </a:r>
            <a:r>
              <a:rPr lang="en-US" dirty="0" smtClean="0"/>
              <a:t>(1 and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latin typeface="cmmi10"/>
            </a:endParaRPr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B </a:t>
            </a:r>
            <a:r>
              <a:rPr lang="en-US" dirty="0" smtClean="0">
                <a:latin typeface="Symbol"/>
                <a:sym typeface="Symbol"/>
              </a:rPr>
              <a:t></a:t>
            </a:r>
            <a:r>
              <a:rPr lang="en-US" dirty="0" smtClean="0"/>
              <a:t> True</a:t>
            </a:r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(if B then {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} else {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})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B </a:t>
            </a:r>
            <a:r>
              <a:rPr lang="en-US" dirty="0" smtClean="0">
                <a:latin typeface="Symbol"/>
                <a:sym typeface="Symbol"/>
              </a:rPr>
              <a:t></a:t>
            </a:r>
            <a:r>
              <a:rPr lang="en-US" dirty="0" smtClean="0"/>
              <a:t> False</a:t>
            </a:r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(if B then {C</a:t>
            </a:r>
            <a:r>
              <a:rPr lang="en-US" baseline="-25000" dirty="0" smtClean="0"/>
              <a:t>1</a:t>
            </a:r>
            <a:r>
              <a:rPr lang="en-US" dirty="0" smtClean="0"/>
              <a:t>} else {C</a:t>
            </a:r>
            <a:r>
              <a:rPr lang="en-US" baseline="-25000" dirty="0" smtClean="0"/>
              <a:t>2</a:t>
            </a:r>
            <a:r>
              <a:rPr lang="en-US" dirty="0" smtClean="0"/>
              <a:t>})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2682912"/>
            <a:ext cx="73914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14400" y="5121312"/>
            <a:ext cx="73914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800600" y="4572000"/>
            <a:ext cx="990600" cy="4572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5181600"/>
            <a:ext cx="533400" cy="4572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relation, while </a:t>
            </a:r>
            <a:r>
              <a:rPr lang="en-US" dirty="0" smtClean="0"/>
              <a:t>(1 and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latin typeface="cmmi10"/>
            </a:endParaRPr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B </a:t>
            </a:r>
            <a:r>
              <a:rPr lang="en-US" dirty="0" smtClean="0">
                <a:latin typeface="Symbol"/>
                <a:sym typeface="Symbol"/>
              </a:rPr>
              <a:t></a:t>
            </a:r>
            <a:r>
              <a:rPr lang="en-US" dirty="0" smtClean="0"/>
              <a:t> True</a:t>
            </a:r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(while B {C})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C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(while B {C}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B </a:t>
            </a:r>
            <a:r>
              <a:rPr lang="en-US" dirty="0" smtClean="0">
                <a:latin typeface="Symbol"/>
                <a:sym typeface="Symbol"/>
              </a:rPr>
              <a:t></a:t>
            </a:r>
            <a:r>
              <a:rPr lang="en-US" dirty="0" smtClean="0"/>
              <a:t> False</a:t>
            </a:r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(while B {C})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k))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2687096"/>
            <a:ext cx="79248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62000" y="5103812"/>
            <a:ext cx="79248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Entire step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91600" cy="61722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E </a:t>
            </a:r>
            <a:r>
              <a:rPr lang="en-US" dirty="0" smtClean="0">
                <a:latin typeface="Symbol"/>
                <a:sym typeface="Symbol"/>
              </a:rPr>
              <a:t></a:t>
            </a:r>
            <a:r>
              <a:rPr lang="en-US" dirty="0" smtClean="0"/>
              <a:t> n	 	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’ = [x </a:t>
            </a:r>
            <a:r>
              <a:rPr lang="en-US" b="1" dirty="0" smtClean="0">
                <a:latin typeface="cmsy10"/>
              </a:rPr>
              <a:t>!</a:t>
            </a:r>
            <a:r>
              <a:rPr lang="en-US" dirty="0" smtClean="0"/>
              <a:t> n] </a:t>
            </a:r>
            <a:r>
              <a:rPr lang="en-US" b="1" dirty="0" smtClean="0">
                <a:latin typeface="cmmi10"/>
              </a:rPr>
              <a:t>°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(x = E)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’, k)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 smtClean="0"/>
              <a:t> ; </a:t>
            </a:r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 smtClean="0"/>
              <a:t>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(</a:t>
            </a:r>
            <a:r>
              <a:rPr lang="en-US" dirty="0"/>
              <a:t>C</a:t>
            </a:r>
            <a:r>
              <a:rPr lang="en-US" baseline="-25000" dirty="0" smtClean="0">
                <a:latin typeface="Courier New"/>
              </a:rPr>
              <a:t>2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k))</a:t>
            </a:r>
          </a:p>
          <a:p>
            <a:pPr algn="ctr">
              <a:buNone/>
            </a:pPr>
            <a:endParaRPr lang="en-US" b="1" dirty="0" smtClean="0">
              <a:latin typeface="cmmi10"/>
            </a:endParaRPr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B </a:t>
            </a:r>
            <a:r>
              <a:rPr lang="en-US" dirty="0" smtClean="0">
                <a:latin typeface="Symbol"/>
                <a:sym typeface="Symbol"/>
              </a:rPr>
              <a:t></a:t>
            </a:r>
            <a:r>
              <a:rPr lang="en-US" dirty="0" smtClean="0"/>
              <a:t> True</a:t>
            </a:r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(if B then {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 smtClean="0"/>
              <a:t>} else {</a:t>
            </a:r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 smtClean="0"/>
              <a:t>})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</a:t>
            </a:r>
          </a:p>
          <a:p>
            <a:pPr algn="ctr">
              <a:buNone/>
            </a:pPr>
            <a:endParaRPr lang="en-US" b="1" dirty="0" smtClean="0">
              <a:latin typeface="cmmi10"/>
            </a:endParaRPr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B </a:t>
            </a:r>
            <a:r>
              <a:rPr lang="en-US" dirty="0" smtClean="0">
                <a:latin typeface="Symbol"/>
                <a:sym typeface="Symbol"/>
              </a:rPr>
              <a:t></a:t>
            </a:r>
            <a:r>
              <a:rPr lang="en-US" dirty="0" smtClean="0"/>
              <a:t> False</a:t>
            </a:r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(if B then {</a:t>
            </a:r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 smtClean="0"/>
              <a:t>} else {</a:t>
            </a:r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 smtClean="0"/>
              <a:t>})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</a:t>
            </a:r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</a:t>
            </a:r>
          </a:p>
          <a:p>
            <a:pPr algn="ctr">
              <a:buNone/>
            </a:pPr>
            <a:endParaRPr lang="en-US" b="1" dirty="0">
              <a:latin typeface="cmmi10"/>
            </a:endParaRPr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B </a:t>
            </a:r>
            <a:r>
              <a:rPr lang="en-US" dirty="0" smtClean="0">
                <a:latin typeface="Symbol"/>
                <a:sym typeface="Symbol"/>
              </a:rPr>
              <a:t></a:t>
            </a:r>
            <a:r>
              <a:rPr lang="en-US" dirty="0" smtClean="0"/>
              <a:t> True</a:t>
            </a:r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(while B {C})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C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(while B {C}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k)) </a:t>
            </a:r>
          </a:p>
          <a:p>
            <a:pPr algn="ctr">
              <a:buNone/>
            </a:pPr>
            <a:endParaRPr lang="en-US" b="1" dirty="0">
              <a:latin typeface="cmmi10"/>
            </a:endParaRPr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B </a:t>
            </a:r>
            <a:r>
              <a:rPr lang="en-US" dirty="0" smtClean="0">
                <a:latin typeface="Symbol"/>
                <a:sym typeface="Symbol"/>
              </a:rPr>
              <a:t></a:t>
            </a:r>
            <a:r>
              <a:rPr lang="en-US" dirty="0" smtClean="0"/>
              <a:t> False</a:t>
            </a:r>
          </a:p>
          <a:p>
            <a:pPr algn="ctr">
              <a:buNone/>
            </a:pP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(while B {C}) </a:t>
            </a:r>
            <a:r>
              <a:rPr lang="en-US" b="1" dirty="0" smtClean="0">
                <a:latin typeface="cmsy10"/>
              </a:rPr>
              <a:t>²</a:t>
            </a:r>
            <a:r>
              <a:rPr lang="en-US" dirty="0" smtClean="0"/>
              <a:t> k)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k))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0" y="1066800"/>
            <a:ext cx="4800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6000" y="1827212"/>
            <a:ext cx="4800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28800" y="2961752"/>
            <a:ext cx="5715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28800" y="4113212"/>
            <a:ext cx="5715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00200" y="5256212"/>
            <a:ext cx="6096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03008" y="6400800"/>
            <a:ext cx="3886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crash??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point is that crash does not step anywhere – it just stops the machine in some kind of invalid state.</a:t>
            </a:r>
          </a:p>
          <a:p>
            <a:endParaRPr lang="en-US" dirty="0" smtClean="0"/>
          </a:p>
          <a:p>
            <a:r>
              <a:rPr lang="en-US" dirty="0" smtClean="0"/>
              <a:t>This is different from </a:t>
            </a:r>
            <a:r>
              <a:rPr lang="en-US" b="1" dirty="0" smtClean="0">
                <a:latin typeface="msam10"/>
              </a:rPr>
              <a:t>¥</a:t>
            </a:r>
            <a:r>
              <a:rPr lang="en-US" dirty="0" smtClean="0"/>
              <a:t>, which also does not step anywhere but which is consider to be a “proper” way to stop the program.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step to step*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we want to run our program for more than one step.</a:t>
            </a:r>
          </a:p>
          <a:p>
            <a:endParaRPr lang="en-US" dirty="0"/>
          </a:p>
          <a:p>
            <a:r>
              <a:rPr lang="en-US" dirty="0" smtClean="0"/>
              <a:t>We write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baseline="30000" dirty="0">
                <a:latin typeface="cmr10"/>
                <a:sym typeface="MT Extra"/>
              </a:rPr>
              <a:t>*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 to mean that the state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 steps to the state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 in some number of steps.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From step to step*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6324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b="1" dirty="0" smtClean="0">
              <a:latin typeface="cmmi10"/>
            </a:endParaRPr>
          </a:p>
          <a:p>
            <a:pPr algn="ctr">
              <a:buNone/>
            </a:pPr>
            <a:endParaRPr lang="en-US" b="1" dirty="0" smtClean="0">
              <a:latin typeface="cmmi10"/>
            </a:endParaRPr>
          </a:p>
          <a:p>
            <a:pPr algn="ctr">
              <a:buNone/>
            </a:pPr>
            <a:endParaRPr lang="en-US" b="1" dirty="0" smtClean="0">
              <a:latin typeface="cmmi10"/>
            </a:endParaRPr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baseline="30000" dirty="0" smtClean="0">
                <a:latin typeface="cmr10"/>
                <a:sym typeface="MT Extra"/>
              </a:rPr>
              <a:t>*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¾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		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baseline="30000" dirty="0" smtClean="0">
                <a:latin typeface="cmr10"/>
                <a:sym typeface="MT Extra"/>
              </a:rPr>
              <a:t>*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’’</a:t>
            </a:r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baseline="30000" dirty="0" smtClean="0">
                <a:latin typeface="cmr10"/>
                <a:sym typeface="MT Extra"/>
              </a:rPr>
              <a:t>*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’’</a:t>
            </a:r>
          </a:p>
          <a:p>
            <a:pPr>
              <a:buNone/>
            </a:pPr>
            <a:endParaRPr lang="en-US" dirty="0" err="1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4050148"/>
            <a:ext cx="4419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693608" y="2788910"/>
            <a:ext cx="1752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 Hoare </a:t>
            </a:r>
            <a:r>
              <a:rPr lang="en-US" dirty="0" err="1" smtClean="0"/>
              <a:t>tuple</a:t>
            </a:r>
            <a:r>
              <a:rPr lang="en-US" dirty="0" smtClean="0"/>
              <a:t>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{</a:t>
            </a:r>
            <a:r>
              <a:rPr lang="en-US" sz="4800" dirty="0" smtClean="0">
                <a:latin typeface="cmmi10"/>
              </a:rPr>
              <a:t>Á</a:t>
            </a:r>
            <a:r>
              <a:rPr lang="en-US" sz="4800" dirty="0" smtClean="0"/>
              <a:t>} P {</a:t>
            </a:r>
            <a:r>
              <a:rPr lang="en-US" sz="4800" b="1" dirty="0" smtClean="0">
                <a:latin typeface="cmmi10"/>
              </a:rPr>
              <a:t>Ã</a:t>
            </a:r>
            <a:r>
              <a:rPr lang="en-US" sz="4800" dirty="0" smtClean="0"/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Informal meaning (already given):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“If the program P is run in a state that satisfies 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 and P terminates, then the state resulting from P’s execution will satisfy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would like to </a:t>
            </a:r>
            <a:r>
              <a:rPr lang="en-US" b="1" dirty="0" smtClean="0"/>
              <a:t>formalize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{</a:t>
            </a:r>
            <a:r>
              <a:rPr lang="en-US" sz="4800" dirty="0" smtClean="0">
                <a:latin typeface="cmmi10"/>
              </a:rPr>
              <a:t>Á</a:t>
            </a:r>
            <a:r>
              <a:rPr lang="en-US" sz="4800" dirty="0" smtClean="0"/>
              <a:t>} P {</a:t>
            </a:r>
            <a:r>
              <a:rPr lang="en-US" sz="4800" b="1" dirty="0" smtClean="0">
                <a:latin typeface="cmmi10"/>
              </a:rPr>
              <a:t>Ã</a:t>
            </a:r>
            <a:r>
              <a:rPr lang="en-US" sz="4800" dirty="0" smtClean="0"/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Need to define: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Running a program P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 terminates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State satisfies 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Resulting state satisfies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Attempt:</a:t>
            </a:r>
            <a:br>
              <a:rPr lang="en-US" dirty="0" smtClean="0"/>
            </a:br>
            <a:r>
              <a:rPr lang="en-US" dirty="0" smtClean="0"/>
              <a:t>Terminates means eventually halted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We say a state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k) is halted when k = </a:t>
            </a:r>
            <a:r>
              <a:rPr lang="en-US" b="1" dirty="0" smtClean="0">
                <a:latin typeface="msam10"/>
              </a:rPr>
              <a:t>¥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(First Attempt:)</a:t>
            </a:r>
            <a:endParaRPr lang="en-US" dirty="0" smtClean="0"/>
          </a:p>
          <a:p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 </a:t>
            </a:r>
            <a:r>
              <a:rPr lang="en-US" dirty="0" smtClean="0"/>
              <a:t>terminates if </a:t>
            </a:r>
            <a:r>
              <a:rPr lang="en-US" b="1" dirty="0" smtClean="0">
                <a:latin typeface="cmsy10"/>
              </a:rPr>
              <a:t>9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 such that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baseline="30000" dirty="0" smtClean="0">
                <a:latin typeface="cmr10"/>
                <a:sym typeface="MT Extra"/>
              </a:rPr>
              <a:t>*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 and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 is halted.</a:t>
            </a:r>
          </a:p>
          <a:p>
            <a:endParaRPr lang="en-US" dirty="0" smtClean="0"/>
          </a:p>
          <a:p>
            <a:r>
              <a:rPr lang="en-US" dirty="0" smtClean="0"/>
              <a:t>This works well… except that it is terrible when we want to use it as a hypothesis.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Example: sequence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8673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Consider trying to prove the following rule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{</a:t>
            </a:r>
            <a:r>
              <a:rPr lang="en-US" b="1" dirty="0" smtClean="0">
                <a:latin typeface="cmmi10"/>
              </a:rPr>
              <a:t>Â</a:t>
            </a:r>
            <a:r>
              <a:rPr lang="en-US" dirty="0" smtClean="0"/>
              <a:t>}        {</a:t>
            </a:r>
            <a:r>
              <a:rPr lang="en-US" b="1" dirty="0" smtClean="0">
                <a:latin typeface="cmmi10"/>
              </a:rPr>
              <a:t>Â</a:t>
            </a:r>
            <a:r>
              <a:rPr lang="en-US" dirty="0" smtClean="0"/>
              <a:t>}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{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}</a:t>
            </a:r>
          </a:p>
          <a:p>
            <a:pPr algn="ctr">
              <a:buNone/>
            </a:pPr>
            <a:r>
              <a:rPr lang="en-US" dirty="0" smtClean="0"/>
              <a:t>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;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{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}</a:t>
            </a:r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Premise 1: if … c1 terminates … then …</a:t>
            </a:r>
          </a:p>
          <a:p>
            <a:pPr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Premise 2: if … c2 terminates … then …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 ; c</a:t>
            </a:r>
            <a:r>
              <a:rPr lang="en-US" baseline="-25000" dirty="0" smtClean="0"/>
              <a:t>2</a:t>
            </a:r>
            <a:r>
              <a:rPr lang="en-US" dirty="0" smtClean="0"/>
              <a:t> *does not terminate* after running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</a:t>
            </a:r>
            <a:r>
              <a:rPr lang="en-US" dirty="0" smtClean="0"/>
              <a:t>– it then </a:t>
            </a:r>
          </a:p>
          <a:p>
            <a:pPr>
              <a:buNone/>
            </a:pPr>
            <a:r>
              <a:rPr lang="en-US" dirty="0" smtClean="0"/>
              <a:t>starts on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.  </a:t>
            </a:r>
            <a:r>
              <a:rPr lang="en-US" dirty="0" smtClean="0"/>
              <a:t>But that means that we can’t use premise </a:t>
            </a:r>
          </a:p>
          <a:p>
            <a:pPr>
              <a:buNone/>
            </a:pPr>
            <a:r>
              <a:rPr lang="en-US" dirty="0" smtClean="0"/>
              <a:t>1 in our proof (or at least not very easily).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22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2514600"/>
            <a:ext cx="4419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would like to </a:t>
            </a:r>
            <a:r>
              <a:rPr lang="en-US" b="1" dirty="0" smtClean="0"/>
              <a:t>formalize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{</a:t>
            </a:r>
            <a:r>
              <a:rPr lang="en-US" sz="4800" dirty="0" smtClean="0">
                <a:latin typeface="cmmi10"/>
              </a:rPr>
              <a:t>Á</a:t>
            </a:r>
            <a:r>
              <a:rPr lang="en-US" sz="4800" dirty="0" smtClean="0"/>
              <a:t>} P {</a:t>
            </a:r>
            <a:r>
              <a:rPr lang="en-US" sz="4800" b="1" dirty="0" smtClean="0">
                <a:latin typeface="cmmi10"/>
              </a:rPr>
              <a:t>Ã</a:t>
            </a:r>
            <a:r>
              <a:rPr lang="en-US" sz="4800" dirty="0" smtClean="0"/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Need to define: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Running a program 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 terminates </a:t>
            </a:r>
            <a:r>
              <a:rPr lang="en-US" dirty="0" smtClean="0"/>
              <a:t>     (</a:t>
            </a:r>
            <a:r>
              <a:rPr lang="en-US" b="1" dirty="0" smtClean="0"/>
              <a:t>Deferred until step 4</a:t>
            </a:r>
            <a:r>
              <a:rPr lang="en-US" dirty="0" smtClean="0"/>
              <a:t>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State satisfies 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Resulting state satisfies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assertion?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The idea is that an assertion is a formula </a:t>
            </a:r>
            <a:r>
              <a:rPr lang="en-US" dirty="0" smtClean="0"/>
              <a:t>whose </a:t>
            </a:r>
          </a:p>
          <a:p>
            <a:pPr marL="514350" indent="-514350">
              <a:buNone/>
            </a:pPr>
            <a:r>
              <a:rPr lang="en-US" dirty="0" smtClean="0"/>
              <a:t>truth depends on the context</a:t>
            </a:r>
            <a:r>
              <a:rPr lang="en-US" dirty="0" smtClean="0"/>
              <a:t>: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>
                <a:latin typeface="cmmi10"/>
              </a:rPr>
              <a:t>				Ã</a:t>
            </a:r>
            <a:r>
              <a:rPr lang="en-US" dirty="0" smtClean="0"/>
              <a:t>, 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     :      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{T, F}</a:t>
            </a:r>
            <a:endParaRPr lang="en-US" dirty="0" smtClean="0"/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We </a:t>
            </a:r>
            <a:r>
              <a:rPr lang="en-US" dirty="0" smtClean="0"/>
              <a:t>can even write 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msam10"/>
              </a:rPr>
              <a:t>²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 as shorthand for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)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We will see that this approach is very similar to</a:t>
            </a:r>
          </a:p>
          <a:p>
            <a:pPr marL="514350" indent="-514350">
              <a:buNone/>
            </a:pPr>
            <a:r>
              <a:rPr lang="en-US" dirty="0" smtClean="0"/>
              <a:t>modal logic (but not for a few more weeks)</a:t>
            </a:r>
            <a:endParaRPr lang="en-US" dirty="0"/>
          </a:p>
          <a:p>
            <a:pPr marL="514350" indent="-51435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Lifting Assertions to </a:t>
            </a:r>
            <a:r>
              <a:rPr lang="en-US" dirty="0" err="1" smtClean="0"/>
              <a:t>Metalogic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73163"/>
            <a:ext cx="8839200" cy="53800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Now we want to define how the logical operators:</a:t>
            </a:r>
            <a:endParaRPr lang="en-US" dirty="0" smtClean="0"/>
          </a:p>
          <a:p>
            <a:pPr>
              <a:buNone/>
            </a:pPr>
            <a:endParaRPr lang="en-US" b="1" dirty="0" smtClean="0">
              <a:latin typeface="cmmi10"/>
            </a:endParaRPr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msam10"/>
              </a:rPr>
              <a:t>²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     </a:t>
            </a:r>
            <a:r>
              <a:rPr lang="en-US" b="1" dirty="0" smtClean="0">
                <a:latin typeface="cmsy10"/>
              </a:rPr>
              <a:t>´</a:t>
            </a:r>
            <a:r>
              <a:rPr lang="en-US" dirty="0" smtClean="0"/>
              <a:t>     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msam10"/>
              </a:rPr>
              <a:t>²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) </a:t>
            </a:r>
            <a:r>
              <a:rPr lang="en-US" b="1" dirty="0" smtClean="0">
                <a:latin typeface="cmsy10"/>
              </a:rPr>
              <a:t>Æ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msam10"/>
              </a:rPr>
              <a:t>²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msam10"/>
              </a:rPr>
              <a:t>²</a:t>
            </a:r>
            <a:r>
              <a:rPr lang="en-US" dirty="0" smtClean="0"/>
              <a:t> B    </a:t>
            </a:r>
            <a:r>
              <a:rPr lang="en-US" b="1" dirty="0" smtClean="0">
                <a:latin typeface="cmsy10"/>
              </a:rPr>
              <a:t>´</a:t>
            </a:r>
            <a:r>
              <a:rPr lang="en-US" dirty="0" smtClean="0"/>
              <a:t>     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B </a:t>
            </a:r>
            <a:r>
              <a:rPr lang="en-US" dirty="0" smtClean="0">
                <a:latin typeface="Symbol"/>
                <a:sym typeface="Symbol"/>
              </a:rPr>
              <a:t></a:t>
            </a:r>
            <a:r>
              <a:rPr lang="en-US" dirty="0" smtClean="0"/>
              <a:t> True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cmmi10"/>
              </a:rPr>
              <a:t>        °</a:t>
            </a:r>
            <a:r>
              <a:rPr lang="en-US" dirty="0" smtClean="0"/>
              <a:t> </a:t>
            </a:r>
            <a:r>
              <a:rPr lang="en-US" b="1" dirty="0" smtClean="0">
                <a:latin typeface="msam10"/>
              </a:rPr>
              <a:t>²</a:t>
            </a:r>
            <a:r>
              <a:rPr lang="en-US" dirty="0" smtClean="0"/>
              <a:t> [x </a:t>
            </a:r>
            <a:r>
              <a:rPr lang="en-US" b="1" dirty="0" smtClean="0">
                <a:latin typeface="cmsy10"/>
              </a:rPr>
              <a:t>!</a:t>
            </a:r>
            <a:r>
              <a:rPr lang="en-US" dirty="0" smtClean="0"/>
              <a:t> e]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  </a:t>
            </a:r>
            <a:r>
              <a:rPr lang="en-US" dirty="0" smtClean="0"/>
              <a:t>  </a:t>
            </a:r>
            <a:r>
              <a:rPr lang="en-US" b="1" dirty="0" smtClean="0">
                <a:latin typeface="cmsy10"/>
              </a:rPr>
              <a:t>´</a:t>
            </a:r>
            <a:r>
              <a:rPr lang="en-US" dirty="0" smtClean="0"/>
              <a:t>   </a:t>
            </a:r>
            <a:r>
              <a:rPr lang="en-US" dirty="0" smtClean="0"/>
              <a:t> </a:t>
            </a:r>
            <a:r>
              <a:rPr lang="en-US" dirty="0" smtClean="0"/>
              <a:t>[x </a:t>
            </a:r>
            <a:r>
              <a:rPr lang="en-US" b="1" dirty="0" smtClean="0">
                <a:latin typeface="cmsy10"/>
              </a:rPr>
              <a:t>!</a:t>
            </a:r>
            <a:r>
              <a:rPr lang="en-US" dirty="0" smtClean="0"/>
              <a:t> n] 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msam10"/>
              </a:rPr>
              <a:t>²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Ã</a:t>
            </a:r>
            <a:endParaRPr lang="en-US" dirty="0" smtClean="0"/>
          </a:p>
          <a:p>
            <a:pPr>
              <a:buNone/>
            </a:pPr>
            <a:r>
              <a:rPr lang="en-US" sz="2600" dirty="0" smtClean="0"/>
              <a:t>                                  (where </a:t>
            </a:r>
            <a:r>
              <a:rPr lang="en-US" sz="2600" b="1" dirty="0" smtClean="0">
                <a:latin typeface="cmmi10"/>
              </a:rPr>
              <a:t>°</a:t>
            </a:r>
            <a:r>
              <a:rPr lang="en-US" sz="2600" dirty="0" smtClean="0"/>
              <a:t> </a:t>
            </a:r>
            <a:r>
              <a:rPr lang="en-US" sz="2600" b="1" dirty="0" smtClean="0">
                <a:latin typeface="cmsy10"/>
              </a:rPr>
              <a:t>`</a:t>
            </a:r>
            <a:r>
              <a:rPr lang="en-US" sz="2600" dirty="0" smtClean="0"/>
              <a:t> e </a:t>
            </a:r>
            <a:r>
              <a:rPr lang="en-US" sz="2600" dirty="0" smtClean="0">
                <a:latin typeface="Symbol"/>
                <a:sym typeface="Symbol"/>
              </a:rPr>
              <a:t></a:t>
            </a:r>
            <a:r>
              <a:rPr lang="en-US" sz="2600" dirty="0" smtClean="0"/>
              <a:t> n</a:t>
            </a:r>
            <a:r>
              <a:rPr lang="en-US" sz="2600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Implication of 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48640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It is also useful to have a notion that one formula </a:t>
            </a:r>
          </a:p>
          <a:p>
            <a:pPr>
              <a:buNone/>
            </a:pPr>
            <a:r>
              <a:rPr lang="en-US" dirty="0" smtClean="0"/>
              <a:t>implies another for any context.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latin typeface="cmmi10"/>
              </a:rPr>
              <a:t>Á </a:t>
            </a:r>
            <a:r>
              <a:rPr lang="en-US" b="1" dirty="0" smtClean="0">
                <a:latin typeface="cmsy10"/>
              </a:rPr>
              <a:t>`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     </a:t>
            </a:r>
            <a:r>
              <a:rPr lang="en-US" b="1" dirty="0" smtClean="0">
                <a:latin typeface="cmsy10"/>
              </a:rPr>
              <a:t>´</a:t>
            </a:r>
            <a:r>
              <a:rPr lang="en-US" dirty="0" smtClean="0"/>
              <a:t>     </a:t>
            </a:r>
            <a:r>
              <a:rPr lang="en-US" b="1" dirty="0" smtClean="0">
                <a:latin typeface="cmsy10"/>
              </a:rPr>
              <a:t>8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,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msam10"/>
              </a:rPr>
              <a:t>²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) </a:t>
            </a:r>
            <a:r>
              <a:rPr lang="en-US" b="1" dirty="0" smtClean="0">
                <a:latin typeface="cmsy10"/>
              </a:rPr>
              <a:t>)</a:t>
            </a:r>
            <a:r>
              <a:rPr lang="en-US" dirty="0" smtClean="0"/>
              <a:t> (</a:t>
            </a:r>
            <a:r>
              <a:rPr lang="en-US" b="1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b="1" dirty="0" smtClean="0">
                <a:latin typeface="msam10"/>
              </a:rPr>
              <a:t>²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Note that this is very different from implication at the </a:t>
            </a:r>
          </a:p>
          <a:p>
            <a:pPr>
              <a:buNone/>
            </a:pPr>
            <a:r>
              <a:rPr lang="en-US" dirty="0" smtClean="0"/>
              <a:t>object level: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dirty="0" smtClean="0">
                <a:latin typeface="msam10"/>
              </a:rPr>
              <a:t>²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</a:rPr>
              <a:t>Ã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      </a:t>
            </a:r>
            <a:r>
              <a:rPr lang="en-US" dirty="0" smtClean="0">
                <a:latin typeface="cmsy10"/>
              </a:rPr>
              <a:t>´</a:t>
            </a:r>
            <a:r>
              <a:rPr lang="en-US" dirty="0" smtClean="0"/>
              <a:t>       (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dirty="0" smtClean="0">
                <a:latin typeface="msam10"/>
              </a:rPr>
              <a:t>²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</a:rPr>
              <a:t>Ã</a:t>
            </a:r>
            <a:r>
              <a:rPr lang="en-US" dirty="0" smtClean="0"/>
              <a:t>)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(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dirty="0" smtClean="0">
                <a:latin typeface="msam10"/>
              </a:rPr>
              <a:t>²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would like to </a:t>
            </a:r>
            <a:r>
              <a:rPr lang="en-US" b="1" dirty="0" smtClean="0"/>
              <a:t>formalize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{</a:t>
            </a:r>
            <a:r>
              <a:rPr lang="en-US" sz="4800" dirty="0" smtClean="0">
                <a:latin typeface="cmmi10"/>
              </a:rPr>
              <a:t>Á</a:t>
            </a:r>
            <a:r>
              <a:rPr lang="en-US" sz="4800" dirty="0" smtClean="0"/>
              <a:t>} P {</a:t>
            </a:r>
            <a:r>
              <a:rPr lang="en-US" sz="4800" b="1" dirty="0" smtClean="0">
                <a:latin typeface="cmmi10"/>
              </a:rPr>
              <a:t>Ã</a:t>
            </a:r>
            <a:r>
              <a:rPr lang="en-US" sz="4800" dirty="0" smtClean="0"/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Need to define: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Running a program 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 terminates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State satisfies 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Resulting state satisfies </a:t>
            </a:r>
            <a:r>
              <a:rPr lang="en-US" b="1" dirty="0" smtClean="0">
                <a:latin typeface="cmmi10"/>
              </a:rPr>
              <a:t>Ã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Better Approach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Define safe(</a:t>
            </a:r>
            <a:r>
              <a:rPr lang="en-US" dirty="0" smtClean="0">
                <a:latin typeface="cmmi10"/>
              </a:rPr>
              <a:t>¾</a:t>
            </a:r>
            <a:r>
              <a:rPr lang="en-US" dirty="0" smtClean="0"/>
              <a:t>) as,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</a:rPr>
              <a:t>¾</a:t>
            </a:r>
            <a:r>
              <a:rPr lang="en-US" dirty="0" smtClean="0"/>
              <a:t>’.  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baseline="30000" dirty="0" smtClean="0">
                <a:latin typeface="cmr10"/>
                <a:sym typeface="MT Extra"/>
              </a:rPr>
              <a:t>*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  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  </a:t>
            </a:r>
          </a:p>
          <a:p>
            <a:pPr lvl="2">
              <a:buNone/>
            </a:pPr>
            <a:r>
              <a:rPr lang="en-US" dirty="0" smtClean="0"/>
              <a:t>(</a:t>
            </a:r>
            <a:r>
              <a:rPr lang="en-US" dirty="0" smtClean="0">
                <a:latin typeface="cmsy10"/>
              </a:rPr>
              <a:t>9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</a:rPr>
              <a:t>¾</a:t>
            </a:r>
            <a:r>
              <a:rPr lang="en-US" dirty="0" smtClean="0"/>
              <a:t>’’.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</a:t>
            </a:r>
            <a:r>
              <a:rPr lang="en-US" dirty="0" smtClean="0"/>
              <a:t> </a:t>
            </a:r>
            <a:r>
              <a:rPr lang="en-US" dirty="0" smtClean="0">
                <a:latin typeface="MT Extra"/>
                <a:sym typeface="MT Extra"/>
              </a:rPr>
              <a:t></a:t>
            </a:r>
            <a:r>
              <a:rPr lang="en-US" dirty="0" smtClean="0"/>
              <a:t> </a:t>
            </a:r>
            <a:r>
              <a:rPr lang="en-US" b="1" dirty="0" smtClean="0">
                <a:latin typeface="cmmi10"/>
              </a:rPr>
              <a:t>¾</a:t>
            </a:r>
            <a:r>
              <a:rPr lang="en-US" dirty="0" smtClean="0"/>
              <a:t>’’)    </a:t>
            </a:r>
            <a:r>
              <a:rPr lang="en-US" dirty="0" smtClean="0">
                <a:latin typeface="cmsy10"/>
              </a:rPr>
              <a:t>Ç  </a:t>
            </a:r>
            <a:r>
              <a:rPr lang="en-US" dirty="0" smtClean="0"/>
              <a:t>(</a:t>
            </a:r>
            <a:r>
              <a:rPr lang="en-US" dirty="0" smtClean="0">
                <a:latin typeface="cmmi10"/>
              </a:rPr>
              <a:t>¾</a:t>
            </a:r>
            <a:r>
              <a:rPr lang="en-US" dirty="0" smtClean="0"/>
              <a:t>’ is halted)</a:t>
            </a:r>
            <a:endParaRPr lang="en-SG" dirty="0" smtClean="0"/>
          </a:p>
          <a:p>
            <a:endParaRPr lang="en-US" dirty="0" smtClean="0"/>
          </a:p>
          <a:p>
            <a:r>
              <a:rPr lang="en-US" dirty="0" smtClean="0"/>
              <a:t>Among other things, if </a:t>
            </a:r>
            <a:r>
              <a:rPr lang="en-US" dirty="0" smtClean="0">
                <a:latin typeface="cmmi10"/>
              </a:rPr>
              <a:t>¾</a:t>
            </a:r>
            <a:r>
              <a:rPr lang="en-US" dirty="0" smtClean="0"/>
              <a:t> is safe then it never reaches crash.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Define guards(P, k) as,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/>
              <a:t>.   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dirty="0" smtClean="0">
                <a:latin typeface="msam10"/>
              </a:rPr>
              <a:t>²</a:t>
            </a:r>
            <a:r>
              <a:rPr lang="en-US" dirty="0" smtClean="0"/>
              <a:t> P  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  safe(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/>
              <a:t>, k)</a:t>
            </a:r>
          </a:p>
          <a:p>
            <a:endParaRPr lang="en-US" dirty="0" smtClean="0"/>
          </a:p>
          <a:p>
            <a:r>
              <a:rPr lang="en-US" dirty="0" smtClean="0"/>
              <a:t>The idea is that if P guards the control k, then as long as P is true then k is safe to run.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3163"/>
            <a:ext cx="9144000" cy="53800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 C {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}    </a:t>
            </a:r>
            <a:r>
              <a:rPr lang="en-US" b="1" dirty="0" smtClean="0">
                <a:latin typeface="cmsy10"/>
              </a:rPr>
              <a:t>´</a:t>
            </a: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 k. guards(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, k)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   	                 g</a:t>
            </a:r>
            <a:r>
              <a:rPr lang="en-US" dirty="0" smtClean="0"/>
              <a:t>uards (</a:t>
            </a:r>
            <a:r>
              <a:rPr lang="en-US" dirty="0" smtClean="0">
                <a:latin typeface="cmmi10"/>
              </a:rPr>
              <a:t>Ã</a:t>
            </a:r>
            <a:r>
              <a:rPr lang="en-US" dirty="0" smtClean="0"/>
              <a:t>, C </a:t>
            </a:r>
            <a:r>
              <a:rPr lang="en-US" dirty="0" smtClean="0">
                <a:latin typeface="cmsy10"/>
              </a:rPr>
              <a:t>²</a:t>
            </a:r>
            <a:r>
              <a:rPr lang="en-US" dirty="0" smtClean="0"/>
              <a:t> k)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That is, for any continuation (rest of program) k, if </a:t>
            </a:r>
            <a:r>
              <a:rPr lang="en-US" dirty="0" smtClean="0">
                <a:latin typeface="cmmi10"/>
              </a:rPr>
              <a:t>Á</a:t>
            </a:r>
          </a:p>
          <a:p>
            <a:pPr>
              <a:buNone/>
            </a:pPr>
            <a:r>
              <a:rPr lang="en-US" dirty="0" smtClean="0"/>
              <a:t>is enough to make k safe, then </a:t>
            </a:r>
            <a:r>
              <a:rPr lang="en-US" dirty="0" smtClean="0">
                <a:latin typeface="cmmi10"/>
              </a:rPr>
              <a:t>Ã</a:t>
            </a:r>
            <a:r>
              <a:rPr lang="en-US" dirty="0" smtClean="0"/>
              <a:t> is enough to make</a:t>
            </a:r>
          </a:p>
          <a:p>
            <a:pPr>
              <a:buNone/>
            </a:pPr>
            <a:r>
              <a:rPr lang="en-US" dirty="0" smtClean="0"/>
              <a:t>C followed by k safe.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Question: does 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 hold after executing C?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would like to </a:t>
            </a:r>
            <a:r>
              <a:rPr lang="en-US" b="1" dirty="0" smtClean="0"/>
              <a:t>formalize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{</a:t>
            </a:r>
            <a:r>
              <a:rPr lang="en-US" sz="4800" dirty="0" smtClean="0">
                <a:latin typeface="cmmi10"/>
              </a:rPr>
              <a:t>Á</a:t>
            </a:r>
            <a:r>
              <a:rPr lang="en-US" sz="4800" dirty="0" smtClean="0"/>
              <a:t>} P {</a:t>
            </a:r>
            <a:r>
              <a:rPr lang="en-US" sz="4800" b="1" dirty="0" smtClean="0">
                <a:latin typeface="cmmi10"/>
              </a:rPr>
              <a:t>Ã</a:t>
            </a:r>
            <a:r>
              <a:rPr lang="en-US" sz="4800" dirty="0" smtClean="0"/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Informal meaning (already given):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“If the program P is run in a state that satisfies 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 and P terminates, then the state resulting from P’s execution will satisfy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Testers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Answer: yes!  We pick a k that “tests 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”.</a:t>
            </a:r>
          </a:p>
          <a:p>
            <a:endParaRPr lang="en-US" dirty="0" smtClean="0"/>
          </a:p>
          <a:p>
            <a:r>
              <a:rPr lang="en-US" dirty="0" smtClean="0"/>
              <a:t>For example, if 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´</a:t>
            </a:r>
            <a:r>
              <a:rPr lang="en-US" dirty="0" smtClean="0"/>
              <a:t> x = 3, then we pick</a:t>
            </a:r>
          </a:p>
          <a:p>
            <a:pPr lvl="1"/>
            <a:r>
              <a:rPr lang="en-US" dirty="0" smtClean="0"/>
              <a:t>k </a:t>
            </a:r>
            <a:r>
              <a:rPr lang="en-US" dirty="0" smtClean="0">
                <a:latin typeface="cmsy10"/>
              </a:rPr>
              <a:t>´</a:t>
            </a:r>
            <a:r>
              <a:rPr lang="en-US" dirty="0" smtClean="0"/>
              <a:t> if x = 3 then x = x else crash</a:t>
            </a:r>
          </a:p>
          <a:p>
            <a:pPr lvl="1"/>
            <a:r>
              <a:rPr lang="en-US" dirty="0" smtClean="0"/>
              <a:t>(this is why crash is useful to add to the language!)</a:t>
            </a:r>
          </a:p>
          <a:p>
            <a:endParaRPr lang="en-US" dirty="0" smtClean="0"/>
          </a:p>
          <a:p>
            <a:r>
              <a:rPr lang="en-US" dirty="0" smtClean="0"/>
              <a:t>Obviously, if 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/>
              <a:t> </a:t>
            </a:r>
            <a:r>
              <a:rPr lang="en-US" dirty="0" smtClean="0">
                <a:latin typeface="msam10"/>
              </a:rPr>
              <a:t>²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, then this k is safe (since x=x does no harm).</a:t>
            </a:r>
          </a:p>
          <a:p>
            <a:endParaRPr lang="en-US" dirty="0" smtClean="0"/>
          </a:p>
          <a:p>
            <a:r>
              <a:rPr lang="en-US" dirty="0" smtClean="0"/>
              <a:t>But if 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 does not hold, then this program will not be safe.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3163"/>
            <a:ext cx="9144000" cy="53800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 C {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}    </a:t>
            </a:r>
            <a:r>
              <a:rPr lang="en-US" b="1" dirty="0" smtClean="0">
                <a:latin typeface="cmsy10"/>
              </a:rPr>
              <a:t>´</a:t>
            </a: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 k. guards(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, k)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   	                 g</a:t>
            </a:r>
            <a:r>
              <a:rPr lang="en-US" dirty="0" smtClean="0"/>
              <a:t>uards (</a:t>
            </a:r>
            <a:r>
              <a:rPr lang="en-US" dirty="0" smtClean="0">
                <a:latin typeface="cmmi10"/>
              </a:rPr>
              <a:t>Ã</a:t>
            </a:r>
            <a:r>
              <a:rPr lang="en-US" dirty="0" smtClean="0"/>
              <a:t>, C </a:t>
            </a:r>
            <a:r>
              <a:rPr lang="en-US" dirty="0" smtClean="0">
                <a:latin typeface="cmsy10"/>
              </a:rPr>
              <a:t>²</a:t>
            </a:r>
            <a:r>
              <a:rPr lang="en-US" dirty="0" smtClean="0"/>
              <a:t> k)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Thus in fact, if we know </a:t>
            </a:r>
            <a:r>
              <a:rPr lang="en-US" dirty="0" smtClean="0"/>
              <a:t>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 C {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}, we know that C</a:t>
            </a:r>
          </a:p>
          <a:p>
            <a:pPr>
              <a:buNone/>
            </a:pPr>
            <a:r>
              <a:rPr lang="en-US" dirty="0" smtClean="0"/>
              <a:t>must make </a:t>
            </a:r>
            <a:r>
              <a:rPr lang="en-US" dirty="0" smtClean="0">
                <a:latin typeface="cmmi10"/>
              </a:rPr>
              <a:t>Á</a:t>
            </a:r>
            <a:r>
              <a:rPr lang="en-US" dirty="0" smtClean="0"/>
              <a:t> true after it executes (assuming that </a:t>
            </a:r>
            <a:r>
              <a:rPr lang="en-US" dirty="0" smtClean="0">
                <a:latin typeface="cmmi10"/>
              </a:rPr>
              <a:t>Ã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was true before running C)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73163"/>
            <a:ext cx="8686800" cy="5380038"/>
          </a:xfrm>
        </p:spPr>
        <p:txBody>
          <a:bodyPr>
            <a:normAutofit/>
          </a:bodyPr>
          <a:lstStyle/>
          <a:p>
            <a:r>
              <a:rPr lang="en-US" dirty="0" smtClean="0"/>
              <a:t>Prove the Hoare rules as lemmas from definitions!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{</a:t>
            </a:r>
            <a:r>
              <a:rPr lang="en-US" b="1" dirty="0" smtClean="0">
                <a:latin typeface="cmmi10"/>
              </a:rPr>
              <a:t>Â</a:t>
            </a:r>
            <a:r>
              <a:rPr lang="en-US" dirty="0" smtClean="0"/>
              <a:t>}        {</a:t>
            </a:r>
            <a:r>
              <a:rPr lang="en-US" b="1" dirty="0" smtClean="0">
                <a:latin typeface="cmmi10"/>
              </a:rPr>
              <a:t>Â</a:t>
            </a:r>
            <a:r>
              <a:rPr lang="en-US" dirty="0" smtClean="0"/>
              <a:t>}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{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}</a:t>
            </a:r>
          </a:p>
          <a:p>
            <a:pPr algn="ctr">
              <a:buNone/>
            </a:pPr>
            <a:r>
              <a:rPr lang="en-US" dirty="0" smtClean="0"/>
              <a:t>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;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{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}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{[x </a:t>
            </a:r>
            <a:r>
              <a:rPr lang="en-US" b="1" dirty="0" smtClean="0">
                <a:latin typeface="cmsy10"/>
              </a:rPr>
              <a:t>!</a:t>
            </a:r>
            <a:r>
              <a:rPr lang="en-US" dirty="0" smtClean="0"/>
              <a:t> E]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    x = E    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32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5180012"/>
            <a:ext cx="4419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62200" y="3427412"/>
            <a:ext cx="4419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If, While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3163"/>
            <a:ext cx="9144000" cy="538003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{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Æ</a:t>
            </a:r>
            <a:r>
              <a:rPr lang="en-US" dirty="0" smtClean="0"/>
              <a:t> B} 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   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       {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:</a:t>
            </a:r>
            <a:r>
              <a:rPr lang="en-US" dirty="0" smtClean="0"/>
              <a:t> B}   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   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</a:t>
            </a:r>
          </a:p>
          <a:p>
            <a:pPr algn="ctr">
              <a:buNone/>
            </a:pPr>
            <a:r>
              <a:rPr lang="en-US" dirty="0" smtClean="0"/>
              <a:t>{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}  if B {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} else {</a:t>
            </a:r>
            <a:r>
              <a:rPr lang="en-US" dirty="0" smtClean="0">
                <a:latin typeface="Calibri"/>
              </a:rPr>
              <a:t>C</a:t>
            </a:r>
            <a:r>
              <a:rPr lang="en-US" baseline="-25000" dirty="0" smtClean="0">
                <a:latin typeface="Calibri"/>
              </a:rPr>
              <a:t>2</a:t>
            </a:r>
            <a:r>
              <a:rPr lang="en-US" dirty="0" smtClean="0"/>
              <a:t>}   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Æ</a:t>
            </a:r>
            <a:r>
              <a:rPr lang="en-US" dirty="0" smtClean="0"/>
              <a:t> B}  C   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</a:t>
            </a:r>
          </a:p>
          <a:p>
            <a:pPr algn="ctr">
              <a:buNone/>
            </a:pPr>
            <a:r>
              <a:rPr lang="en-US" dirty="0" smtClean="0"/>
              <a:t>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} while B {C} {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Æ</a:t>
            </a:r>
            <a:r>
              <a:rPr lang="en-US" dirty="0" smtClean="0"/>
              <a:t> </a:t>
            </a:r>
            <a:r>
              <a:rPr lang="en-US" b="1" dirty="0" smtClean="0">
                <a:latin typeface="cmsy10"/>
              </a:rPr>
              <a:t>:</a:t>
            </a:r>
            <a:r>
              <a:rPr lang="en-US" dirty="0" smtClean="0"/>
              <a:t> B}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33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2362200"/>
            <a:ext cx="6324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71600" y="4113212"/>
            <a:ext cx="6324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Implied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81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900" b="1" dirty="0" smtClean="0">
                <a:latin typeface="cmmi10"/>
              </a:rPr>
              <a:t>Á</a:t>
            </a:r>
            <a:r>
              <a:rPr lang="en-US" sz="3900" b="1" dirty="0" smtClean="0"/>
              <a:t>’ </a:t>
            </a:r>
            <a:r>
              <a:rPr lang="en-US" sz="3900" b="1" dirty="0" smtClean="0"/>
              <a:t> </a:t>
            </a:r>
            <a:r>
              <a:rPr lang="en-US" sz="3900" b="1" dirty="0" smtClean="0">
                <a:latin typeface="cmsy10"/>
              </a:rPr>
              <a:t>`</a:t>
            </a:r>
            <a:r>
              <a:rPr lang="en-US" sz="3900" dirty="0" smtClean="0"/>
              <a:t> </a:t>
            </a:r>
            <a:r>
              <a:rPr lang="en-US" sz="3900" b="1" dirty="0" smtClean="0">
                <a:latin typeface="cmmi10"/>
              </a:rPr>
              <a:t>Á</a:t>
            </a:r>
            <a:r>
              <a:rPr lang="en-US" sz="3900" dirty="0" smtClean="0"/>
              <a:t>      {</a:t>
            </a:r>
            <a:r>
              <a:rPr lang="en-US" sz="3900" b="1" dirty="0" smtClean="0">
                <a:latin typeface="cmmi10"/>
              </a:rPr>
              <a:t>Á</a:t>
            </a:r>
            <a:r>
              <a:rPr lang="en-US" sz="3900" dirty="0" smtClean="0"/>
              <a:t>} C {</a:t>
            </a:r>
            <a:r>
              <a:rPr lang="en-US" sz="3900" b="1" dirty="0" smtClean="0">
                <a:latin typeface="cmmi10"/>
              </a:rPr>
              <a:t>Ã</a:t>
            </a:r>
            <a:r>
              <a:rPr lang="en-US" sz="3900" dirty="0" smtClean="0"/>
              <a:t>} </a:t>
            </a:r>
            <a:r>
              <a:rPr lang="en-US" sz="3900" dirty="0" smtClean="0"/>
              <a:t>     </a:t>
            </a:r>
            <a:r>
              <a:rPr lang="en-US" sz="3900" b="1" dirty="0" smtClean="0">
                <a:latin typeface="cmmi10"/>
              </a:rPr>
              <a:t>Ã</a:t>
            </a:r>
            <a:r>
              <a:rPr lang="en-US" sz="3900" dirty="0" smtClean="0"/>
              <a:t> </a:t>
            </a:r>
            <a:r>
              <a:rPr lang="en-US" sz="3900" b="1" dirty="0" smtClean="0">
                <a:latin typeface="cmsy10"/>
              </a:rPr>
              <a:t>`</a:t>
            </a:r>
            <a:r>
              <a:rPr lang="en-US" sz="3900" b="1" dirty="0" smtClean="0">
                <a:latin typeface="cmmi10"/>
              </a:rPr>
              <a:t>Ã</a:t>
            </a:r>
            <a:r>
              <a:rPr lang="en-US" sz="3900" dirty="0" smtClean="0"/>
              <a:t>’</a:t>
            </a:r>
            <a:endParaRPr lang="en-US" sz="3900" dirty="0"/>
          </a:p>
          <a:p>
            <a:pPr algn="ctr">
              <a:buNone/>
            </a:pPr>
            <a:r>
              <a:rPr lang="en-US" sz="3900" dirty="0" smtClean="0"/>
              <a:t>{</a:t>
            </a:r>
            <a:r>
              <a:rPr lang="en-US" sz="3900" b="1" dirty="0" smtClean="0">
                <a:latin typeface="cmmi10"/>
              </a:rPr>
              <a:t>Á</a:t>
            </a:r>
            <a:r>
              <a:rPr lang="en-US" sz="3900" dirty="0" smtClean="0"/>
              <a:t>’} C {</a:t>
            </a:r>
            <a:r>
              <a:rPr lang="en-US" sz="3900" b="1" dirty="0" smtClean="0">
                <a:latin typeface="cmmi10"/>
              </a:rPr>
              <a:t>Ã</a:t>
            </a:r>
            <a:r>
              <a:rPr lang="en-US" sz="3900" dirty="0" smtClean="0"/>
              <a:t>’}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34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2589212"/>
            <a:ext cx="69342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</a:t>
            </a:r>
            <a:r>
              <a:rPr lang="en-US" dirty="0" smtClean="0"/>
              <a:t>task on the next homework: </a:t>
            </a:r>
            <a:r>
              <a:rPr lang="en-US" dirty="0" smtClean="0"/>
              <a:t>Prove these lemmas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9363"/>
            <a:ext cx="9144000" cy="5227638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10 points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HT_Asgn 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 10 points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10 points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HT_Implied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5 points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20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points extra credit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(good luck!)</a:t>
            </a:r>
            <a:endParaRPr lang="it-IT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096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Definition x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:= 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Definition y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:= 1.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Definition z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:= 2.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Open Local Scope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Z_scope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Definition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(ne1 ne2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nExpr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bExpr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:=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Or (LT ne1 ne2) (LT ne2 ne1).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Definition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factorial_prog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Coms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:=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(Assign y (Num 1))            (* y := 1 *)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(Assign z (Num 0))            (* z := 0 *)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(While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x))       (* while z &lt;&gt; x { *)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(Assign z (Plus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 (Num 1)))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(* z := z + 1 *)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(Assign y (Times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z)))(* y := y * z *)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)                               (* } *)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Definition Top : assertion := fun _ =&gt; True.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Open Local Scope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nat_scope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Fixpoint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factorial (n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:=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match n with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| O =&gt; 1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| S n' =&gt; n * (factorial n')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end.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Open Local Scope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Z_scope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Lemma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factorial_good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HTuple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factorial_prog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(fun g =&gt;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x)))).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05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Definition Top : assertion := fun _ =&gt; True.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Open Local Scope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nat_scope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Fixpoint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factorial (n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:=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match n with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| O =&gt; 1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| S n' =&gt; n * (factorial n')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end.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Open Local Scope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Z_scope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Lemma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factorial_good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HTuple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factorial_prog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(fun g =&gt;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x)))).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43200" y="5867400"/>
            <a:ext cx="1371600" cy="3048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19800" y="5867400"/>
            <a:ext cx="1219200" cy="3048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2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Lemma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factorial_good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HTuple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factorial_prog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(fun g =&gt;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x)))).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Proof.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=&gt; g y = 1).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Top with ([y =&gt; (Num 1)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y = 1)]).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assertReplace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Top,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= 0 /\ g y = 1).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y = 1) 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([z =&gt; (Num 0) @ (fun g 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= 0 /\ g y = 1)]).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assertReplace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Top,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HT_Implied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=&gt; g z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((fun g =&gt; g z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 &amp;&amp;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bNeg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x))]).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H,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HT_Implied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=&gt; g z &gt;=0 /\ (g y) * ((g z) + 1)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((g z) + 1))))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- 1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H1.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split;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remember (g z) as n.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 -H.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n;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Pplus_one_succ_r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nat_of_P_succ_morphism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remember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nat_of_P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Zpos_succ_morphism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inj_plus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inj_mult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Zpos_eq_Z_of_nat_o_nat_of_P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ring.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elimtype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False.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&gt;= 0 /\ g y * (g z + 1)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 + 1)))) with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[z =&gt; (Plus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 (Num 1))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z))))].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[y =&gt; (Times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z))))].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H1.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Ztrichotomy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 (g x)).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contradiction H0;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H2.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H2.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trivial.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contradiction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right.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Zgt_lt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trivial.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would like to </a:t>
            </a:r>
            <a:r>
              <a:rPr lang="en-US" b="1" dirty="0" smtClean="0"/>
              <a:t>formalize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{</a:t>
            </a:r>
            <a:r>
              <a:rPr lang="en-US" sz="4800" dirty="0" smtClean="0">
                <a:latin typeface="cmmi10"/>
              </a:rPr>
              <a:t>Á</a:t>
            </a:r>
            <a:r>
              <a:rPr lang="en-US" sz="4800" dirty="0" smtClean="0"/>
              <a:t>} P {</a:t>
            </a:r>
            <a:r>
              <a:rPr lang="en-US" sz="4800" b="1" dirty="0" smtClean="0">
                <a:latin typeface="cmmi10"/>
              </a:rPr>
              <a:t>Ã</a:t>
            </a:r>
            <a:r>
              <a:rPr lang="en-US" sz="4800" dirty="0" smtClean="0"/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Need to define: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Running a program 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 terminates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State satisfies </a:t>
            </a:r>
            <a:r>
              <a:rPr lang="en-US" b="1" dirty="0" smtClean="0">
                <a:latin typeface="cmmi10"/>
              </a:rPr>
              <a:t>Á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Resulting state satisfies </a:t>
            </a:r>
            <a:r>
              <a:rPr lang="en-US" b="1" dirty="0" smtClean="0">
                <a:latin typeface="cmmi10"/>
              </a:rPr>
              <a:t>Ã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 news…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Your HW does </a:t>
            </a:r>
            <a:r>
              <a:rPr lang="en-US" b="1" dirty="0" smtClean="0"/>
              <a:t>not</a:t>
            </a:r>
            <a:r>
              <a:rPr lang="en-US" dirty="0" smtClean="0"/>
              <a:t> require you to do one of </a:t>
            </a:r>
          </a:p>
          <a:p>
            <a:pPr>
              <a:buNone/>
            </a:pPr>
            <a:r>
              <a:rPr lang="en-US" dirty="0" smtClean="0"/>
              <a:t>these yourself (we are not without mercy…)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Still… why did I show it to you?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Seems like a lot of work… why bother?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2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Lemma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factorial_good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HTuple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factorial_prog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(fun g =&gt;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x)))).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Proof.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=&gt; g y = 1).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Top with ([y =&gt; (Num 1)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y = 1)]).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assertReplace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Top,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= 0 /\ g y = 1).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y = 1) 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([z =&gt; (Num 0) @ (fun g 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= 0 /\ g y = 1)]).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assertReplace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Top,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HT_Implied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=&gt; g z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((fun g =&gt; g z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 &amp;&amp;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bNeg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x))]).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H,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HT_Implied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=&gt; g z &gt;=0 /\ (g y) * ((g z) + 1)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((g z) + 1))))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- 1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H1.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split;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remember (g z) as n.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 -H.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n;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Pplus_one_succ_r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nat_of_P_succ_morphism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remember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nat_of_P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Zpos_succ_morphism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inj_plus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inj_mult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Zpos_eq_Z_of_nat_o_nat_of_P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ring.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elimtype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False.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&gt;= 0 /\ g y * (g z + 1)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 + 1)))) with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[z =&gt; (Plus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 (Num 1))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z))))].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[y =&gt; (Times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z))))].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H1.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Ztrichotomy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 (g x)).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contradiction H0;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H2.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H2.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trivial.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contradiction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right.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Zgt_lt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trivial.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 in Paper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 numCol="3">
            <a:normAutofit fontScale="2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Lemma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factorial_good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HTuple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factorial_prog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(fun g =&gt;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x)))).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Proof.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=&gt; g y = 1).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Top with ([y =&gt; (Num 1)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y = 1)]).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assertReplace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Top,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= 0 /\ g y = 1).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y = 1) 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([z =&gt; (Num 0) @ (fun g 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= 0 /\ g y = 1)]).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assertReplace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Top,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HT_Implied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=&gt; g z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((fun g =&gt; g z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 &amp;&amp;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bNeg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x))]).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H,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HT_Implied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=&gt; g z &gt;=0 /\ (g y) * ((g z) + 1)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((g z) + 1))))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- 1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H1.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split;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remember (g z) as n.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 -H.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n;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Pplus_one_succ_r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nat_of_P_succ_morphism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remember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nat_of_P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Zpos_succ_morphism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inj_plus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inj_mult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Zpos_eq_Z_of_nat_o_nat_of_P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ring.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elimtype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False.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&gt;= 0 /\ g y * (g z + 1)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 + 1)))) with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[z =&gt; (Plus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 (Num 1))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z))))].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[y =&gt; (Times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z))))].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H1.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Ztrichotomy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 (g x)).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contradiction H0;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H2.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H2.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trivial.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contradiction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right.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Zgt_lt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trivial.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52550" y="4806950"/>
            <a:ext cx="533400" cy="762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09700" y="5022850"/>
            <a:ext cx="533400" cy="762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1651000"/>
            <a:ext cx="533400" cy="762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00550" y="1968500"/>
            <a:ext cx="781050" cy="889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03800" y="4953000"/>
            <a:ext cx="781050" cy="889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60950" y="5283200"/>
            <a:ext cx="533400" cy="762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260850" y="5695950"/>
            <a:ext cx="781050" cy="889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53350" y="2736850"/>
            <a:ext cx="781050" cy="889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934200" y="3155950"/>
            <a:ext cx="781050" cy="889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Forgot to track boundary condition</a:t>
            </a:r>
            <a:br>
              <a:rPr lang="en-US" dirty="0" smtClean="0"/>
            </a:br>
            <a:r>
              <a:rPr lang="en-US" dirty="0" smtClean="0"/>
              <a:t>(z &gt;= 0 at all times in the loop)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 numCol="3">
            <a:normAutofit fontScale="2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Lemma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factorial_good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HTuple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Top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factorial_prog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(fun g =&gt;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x)))).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Proof.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=&gt; g y = 1).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Top with ([y =&gt; (Num 1)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y = 1)]).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assertReplace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Top,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= 0 /\ g y = 1).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y = 1) 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([z =&gt; (Num 0) @ (fun g :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= 0 /\ g y = 1)]).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assertReplace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Top,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HT_Implied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=&gt; g z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((fun g =&gt; g z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 &amp;&amp;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bNeg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x))]).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H,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HT_Implied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=&gt; g z &gt;=0 /\ (g y) * ((g z) + 1)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((g z) + 1))))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=&gt; g z - 1 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H1.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split;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remember (g z) as n.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 -H.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n;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Pplus_one_succ_r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nat_of_P_succ_morphism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remember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nat_of_P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clear.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Zpos_succ_morphism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inj_plus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inj_mult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Zpos_eq_Z_of_nat_o_nat_of_P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ring.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elimtype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False.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HT_Seq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 (fun g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&gt;= 0 /\ g y * (g z + 1)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 + 1)))) with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[z =&gt; (Plus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 (Num 1))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z))))].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unfold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upd_ctx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auto with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zarith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replace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 &gt;= 0 /\ g y * g z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 with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[y =&gt; (Times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z)) @ (fun g 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-&gt; Z =&gt; g z - 1&gt;= 0 /\ g y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z))))].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HT_Asgn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extensionality g.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prop_ext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firstorder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repeat intro.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H1.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Ztrichotomy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(g z) (g x)).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contradiction H0; auto.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destruct H2.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rewrite &lt;- H2.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trivial.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contradiction H0.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right.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apply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Zgt_lt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trivial.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52550" y="4806950"/>
            <a:ext cx="533400" cy="762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09700" y="5022850"/>
            <a:ext cx="533400" cy="762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1651000"/>
            <a:ext cx="533400" cy="762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00550" y="1968500"/>
            <a:ext cx="781050" cy="889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03800" y="4953000"/>
            <a:ext cx="781050" cy="889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60950" y="5283200"/>
            <a:ext cx="533400" cy="762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260850" y="5695950"/>
            <a:ext cx="781050" cy="889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53350" y="2736850"/>
            <a:ext cx="781050" cy="889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934200" y="3155950"/>
            <a:ext cx="781050" cy="88900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Coercions (easily forgotten about…)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Fixpoint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factorial (n :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 :=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match n with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| O =&gt; 1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| S n' =&gt; n * (factorial n')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end.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fun g =&gt; 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g y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Z_of_nat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(factorial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Zabs_nat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(g x)))).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We define factorial on </a:t>
            </a:r>
            <a:r>
              <a:rPr lang="en-US" dirty="0" err="1" smtClean="0"/>
              <a:t>nats</a:t>
            </a:r>
            <a:r>
              <a:rPr lang="en-US" dirty="0" smtClean="0"/>
              <a:t> because that way we have the </a:t>
            </a:r>
          </a:p>
          <a:p>
            <a:pPr>
              <a:buNone/>
            </a:pPr>
            <a:r>
              <a:rPr lang="en-US" dirty="0" smtClean="0"/>
              <a:t>best chance of not making a mistake in our specification.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But there is a cost: we must coerce from Z to N and back to Z…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you need this fact in the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Our “x!” has an implicit coercion in it: first we take the </a:t>
            </a:r>
          </a:p>
          <a:p>
            <a:pPr>
              <a:buNone/>
            </a:pPr>
            <a:r>
              <a:rPr lang="en-US" dirty="0" smtClean="0"/>
              <a:t>integer x, get the absolute value of it, and then </a:t>
            </a:r>
          </a:p>
          <a:p>
            <a:pPr>
              <a:buNone/>
            </a:pPr>
            <a:r>
              <a:rPr lang="en-US" dirty="0" smtClean="0"/>
              <a:t>calculate factorial on </a:t>
            </a:r>
            <a:r>
              <a:rPr lang="en-US" dirty="0" err="1" smtClean="0"/>
              <a:t>nats</a:t>
            </a:r>
            <a:r>
              <a:rPr lang="en-US" dirty="0" smtClean="0"/>
              <a:t> (and then coerce back to Z)…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while (z &lt;&gt; x) {</a:t>
            </a:r>
          </a:p>
          <a:p>
            <a:pPr>
              <a:buNone/>
            </a:pPr>
            <a:r>
              <a:rPr lang="en-US" dirty="0" smtClean="0"/>
              <a:t>	{y = z! </a:t>
            </a:r>
            <a:r>
              <a:rPr lang="en-US" b="1" dirty="0" smtClean="0">
                <a:latin typeface="cmsy10"/>
              </a:rPr>
              <a:t>Æ</a:t>
            </a:r>
            <a:r>
              <a:rPr lang="en-US" dirty="0" smtClean="0"/>
              <a:t> z &lt;&gt; x}             Now use Implied</a:t>
            </a:r>
          </a:p>
          <a:p>
            <a:pPr>
              <a:buNone/>
            </a:pPr>
            <a:r>
              <a:rPr lang="en-US" dirty="0" smtClean="0"/>
              <a:t>	{y * (z + 1) = (z + 1)!}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you need this fact in the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Our “x!” has an implicit coercion in it: first we take the </a:t>
            </a:r>
          </a:p>
          <a:p>
            <a:pPr>
              <a:buNone/>
            </a:pPr>
            <a:r>
              <a:rPr lang="en-US" dirty="0" smtClean="0"/>
              <a:t>integer x, get the absolute value of it, and then </a:t>
            </a:r>
          </a:p>
          <a:p>
            <a:pPr>
              <a:buNone/>
            </a:pPr>
            <a:r>
              <a:rPr lang="en-US" dirty="0" smtClean="0"/>
              <a:t>calculate factorial on </a:t>
            </a:r>
            <a:r>
              <a:rPr lang="en-US" dirty="0" err="1" smtClean="0"/>
              <a:t>nats</a:t>
            </a:r>
            <a:r>
              <a:rPr lang="en-US" dirty="0" smtClean="0"/>
              <a:t> (and then coerce back to Z)…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while (z &lt;&gt; x) {</a:t>
            </a:r>
          </a:p>
          <a:p>
            <a:pPr>
              <a:buNone/>
            </a:pPr>
            <a:r>
              <a:rPr lang="en-US" dirty="0" smtClean="0"/>
              <a:t>	{y = z! </a:t>
            </a:r>
            <a:r>
              <a:rPr lang="en-US" b="1" dirty="0" smtClean="0">
                <a:latin typeface="cmsy10"/>
              </a:rPr>
              <a:t>Æ</a:t>
            </a:r>
            <a:r>
              <a:rPr lang="en-US" dirty="0" smtClean="0"/>
              <a:t> z &lt;&gt; x}             Now use Implied</a:t>
            </a:r>
          </a:p>
          <a:p>
            <a:pPr>
              <a:buNone/>
            </a:pPr>
            <a:r>
              <a:rPr lang="en-US" dirty="0" smtClean="0"/>
              <a:t>	{y * (z + 1) = (z + 1)!}    </a:t>
            </a:r>
            <a:r>
              <a:rPr lang="en-US" dirty="0" smtClean="0">
                <a:sym typeface="Wingdings" pitchFamily="2" charset="2"/>
              </a:rPr>
              <a:t> But wait!  What if z &lt; 0?</a:t>
            </a:r>
          </a:p>
          <a:p>
            <a:pPr>
              <a:buNone/>
            </a:pPr>
            <a:endParaRPr lang="en-US" dirty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Try y = 3, z = -4:</a:t>
            </a:r>
          </a:p>
          <a:p>
            <a:pPr>
              <a:buNone/>
            </a:pPr>
            <a:r>
              <a:rPr lang="en-US" dirty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3 * (-4 + 1) 		= 	-9</a:t>
            </a:r>
          </a:p>
          <a:p>
            <a:pPr>
              <a:buNone/>
            </a:pPr>
            <a:r>
              <a:rPr lang="en-US" dirty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(-4 + 1)! = (-3)! = 3! 	= 	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The Explosion of the </a:t>
            </a:r>
            <a:r>
              <a:rPr lang="en-US" dirty="0" err="1" smtClean="0"/>
              <a:t>Ariane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8364"/>
            <a:ext cx="9144000" cy="59896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On June 4, 1996 an unmanned </a:t>
            </a:r>
            <a:r>
              <a:rPr lang="en-US" dirty="0" err="1" smtClean="0"/>
              <a:t>Ariane</a:t>
            </a:r>
            <a:r>
              <a:rPr lang="en-US" dirty="0" smtClean="0"/>
              <a:t> 5 rocket launched by the European Space Agency exploded just forty seconds after its lift-off from </a:t>
            </a:r>
            <a:r>
              <a:rPr lang="en-US" dirty="0" err="1" smtClean="0"/>
              <a:t>Kourou</a:t>
            </a:r>
            <a:r>
              <a:rPr lang="en-US" dirty="0" smtClean="0"/>
              <a:t>, French Guiana.</a:t>
            </a:r>
          </a:p>
          <a:p>
            <a:endParaRPr lang="en-US" dirty="0"/>
          </a:p>
          <a:p>
            <a:r>
              <a:rPr lang="en-US" dirty="0" smtClean="0"/>
              <a:t>The rocket was on its first voyage, after a decade of development costing $7 billion. The destroyed rocket and its cargo were valued at </a:t>
            </a:r>
            <a:r>
              <a:rPr lang="en-US" b="1" dirty="0" smtClean="0"/>
              <a:t>$500 million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 board of inquiry investigated the causes of the explosion and in two weeks issued a report. </a:t>
            </a:r>
          </a:p>
          <a:p>
            <a:endParaRPr lang="en-US" dirty="0" smtClean="0"/>
          </a:p>
          <a:p>
            <a:r>
              <a:rPr lang="en-US" dirty="0" smtClean="0"/>
              <a:t>It turned out that the cause of </a:t>
            </a:r>
            <a:r>
              <a:rPr lang="en-US" b="1" dirty="0" smtClean="0"/>
              <a:t>the failure was a software error </a:t>
            </a:r>
            <a:r>
              <a:rPr lang="en-US" dirty="0" smtClean="0"/>
              <a:t>in the inertial reference system. Specifically </a:t>
            </a:r>
            <a:r>
              <a:rPr lang="en-US" b="1" dirty="0" smtClean="0"/>
              <a:t>a 64 bit floating point number </a:t>
            </a:r>
            <a:r>
              <a:rPr lang="en-US" dirty="0" smtClean="0"/>
              <a:t>relating to the horizontal velocity of the rocket with respect to the platform </a:t>
            </a:r>
            <a:r>
              <a:rPr lang="en-US" b="1" dirty="0" smtClean="0"/>
              <a:t>was converted to a 16 bit signed integer</a:t>
            </a:r>
            <a:r>
              <a:rPr lang="en-US" dirty="0" smtClean="0"/>
              <a:t>. </a:t>
            </a:r>
            <a:r>
              <a:rPr lang="en-US" b="1" dirty="0" smtClean="0"/>
              <a:t>The number was larger than 32,767</a:t>
            </a:r>
            <a:r>
              <a:rPr lang="en-US" dirty="0" smtClean="0"/>
              <a:t>, the largest integer storable in a 16 bit signed integer, and thus the conversion failed.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1026" name="Picture 2" descr="http://i.ytimg.com/vi/z-r9cYp3tTE/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" y="838200"/>
            <a:ext cx="68072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Numeric Expressions E:</a:t>
            </a:r>
          </a:p>
          <a:p>
            <a:pPr lvl="1"/>
            <a:r>
              <a:rPr lang="pt-BR" dirty="0" smtClean="0"/>
              <a:t>n | x | (−E) | (E + E) | (E − E) | (E ∗ E)</a:t>
            </a:r>
          </a:p>
          <a:p>
            <a:endParaRPr lang="pt-BR" dirty="0" smtClean="0"/>
          </a:p>
          <a:p>
            <a:r>
              <a:rPr lang="pt-BR" dirty="0" smtClean="0"/>
              <a:t>Boolean Expressions B:</a:t>
            </a:r>
          </a:p>
          <a:p>
            <a:pPr lvl="1"/>
            <a:r>
              <a:rPr lang="en-US" dirty="0" smtClean="0"/>
              <a:t>true | false | (!B) | (B&amp;B) | (B||B) | (E &lt; E)</a:t>
            </a:r>
          </a:p>
          <a:p>
            <a:endParaRPr lang="en-US" dirty="0" smtClean="0"/>
          </a:p>
          <a:p>
            <a:r>
              <a:rPr lang="en-US" dirty="0" smtClean="0"/>
              <a:t>Commands C:</a:t>
            </a:r>
          </a:p>
          <a:p>
            <a:pPr lvl="1"/>
            <a:r>
              <a:rPr lang="en-US" dirty="0" smtClean="0"/>
              <a:t>x = E | C;C | if B {C} else {C} | while B {C}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Expressions: syntax and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Numeric Expressions E:</a:t>
            </a:r>
          </a:p>
          <a:p>
            <a:pPr lvl="1"/>
            <a:r>
              <a:rPr lang="pt-BR" dirty="0" smtClean="0"/>
              <a:t>n | x | (−E) | (E + E) | (E − E) | (E ∗ E)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Now, what does evaluation of an E mean?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We want to write E </a:t>
            </a:r>
            <a:r>
              <a:rPr lang="pt-BR" dirty="0" smtClean="0">
                <a:latin typeface="Symbol"/>
                <a:sym typeface="Symbol"/>
              </a:rPr>
              <a:t></a:t>
            </a:r>
            <a:r>
              <a:rPr lang="pt-BR" dirty="0" smtClean="0"/>
              <a:t> n to mean “the expression</a:t>
            </a:r>
          </a:p>
          <a:p>
            <a:pPr>
              <a:buNone/>
            </a:pPr>
            <a:r>
              <a:rPr lang="pt-BR" dirty="0" smtClean="0"/>
              <a:t>E evaluates to the numeric n”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But what about E = x?  By itself, we don’t know </a:t>
            </a:r>
          </a:p>
          <a:p>
            <a:pPr>
              <a:buNone/>
            </a:pPr>
            <a:r>
              <a:rPr lang="pt-BR" dirty="0" smtClean="0"/>
              <a:t>what to do...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have to specify exactly</a:t>
            </a:r>
            <a:br>
              <a:rPr lang="en-US" dirty="0" smtClean="0"/>
            </a:br>
            <a:r>
              <a:rPr lang="en-US" dirty="0" smtClean="0"/>
              <a:t>how each evaluates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Numeric Expressions E:</a:t>
            </a:r>
          </a:p>
          <a:p>
            <a:pPr lvl="1"/>
            <a:r>
              <a:rPr lang="pt-BR" dirty="0" smtClean="0"/>
              <a:t>n | x | (−E) | (E + E) | (E − E) | (E ∗ E)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Define a context </a:t>
            </a:r>
            <a:r>
              <a:rPr lang="pt-BR" b="1" dirty="0" smtClean="0">
                <a:latin typeface="cmmi10"/>
              </a:rPr>
              <a:t>°</a:t>
            </a:r>
            <a:r>
              <a:rPr lang="pt-BR" dirty="0" smtClean="0"/>
              <a:t> to be a function from</a:t>
            </a:r>
          </a:p>
          <a:p>
            <a:pPr>
              <a:buNone/>
            </a:pPr>
            <a:r>
              <a:rPr lang="pt-BR" dirty="0" smtClean="0"/>
              <a:t>variables to numbers.</a:t>
            </a:r>
          </a:p>
          <a:p>
            <a:pPr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have to specify exactly</a:t>
            </a:r>
            <a:br>
              <a:rPr lang="en-US" dirty="0" smtClean="0"/>
            </a:br>
            <a:r>
              <a:rPr lang="en-US" dirty="0" smtClean="0"/>
              <a:t>how each evaluates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Numeric Expressions E:</a:t>
            </a:r>
          </a:p>
          <a:p>
            <a:pPr lvl="1"/>
            <a:r>
              <a:rPr lang="pt-BR" dirty="0" smtClean="0"/>
              <a:t>n | x | (−E) | (E + E) | (E − E) | (E ∗ E)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Now define </a:t>
            </a:r>
            <a:r>
              <a:rPr lang="pt-BR" b="1" dirty="0" smtClean="0">
                <a:latin typeface="cmmi10"/>
              </a:rPr>
              <a:t>°</a:t>
            </a:r>
            <a:r>
              <a:rPr lang="pt-BR" dirty="0" smtClean="0"/>
              <a:t> </a:t>
            </a:r>
            <a:r>
              <a:rPr lang="pt-BR" b="1" dirty="0" smtClean="0">
                <a:latin typeface="cmsy10"/>
              </a:rPr>
              <a:t>`</a:t>
            </a:r>
            <a:r>
              <a:rPr lang="pt-BR" dirty="0" smtClean="0"/>
              <a:t> E </a:t>
            </a:r>
            <a:r>
              <a:rPr lang="pt-BR" dirty="0" smtClean="0">
                <a:latin typeface="Symbol"/>
                <a:sym typeface="Symbol"/>
              </a:rPr>
              <a:t></a:t>
            </a:r>
            <a:r>
              <a:rPr lang="pt-BR" dirty="0" smtClean="0"/>
              <a:t> n to mean “in context </a:t>
            </a:r>
            <a:r>
              <a:rPr lang="pt-BR" b="1" dirty="0" smtClean="0">
                <a:latin typeface="cmmi10"/>
              </a:rPr>
              <a:t>°</a:t>
            </a:r>
            <a:r>
              <a:rPr lang="pt-BR" dirty="0" smtClean="0"/>
              <a:t>,</a:t>
            </a:r>
          </a:p>
          <a:p>
            <a:pPr>
              <a:buNone/>
            </a:pPr>
            <a:r>
              <a:rPr lang="pt-BR" dirty="0" smtClean="0"/>
              <a:t>the expression E evaluates to the numeric n.”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6388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Boolean Expressions B:</a:t>
            </a:r>
          </a:p>
          <a:p>
            <a:pPr lvl="1"/>
            <a:r>
              <a:rPr lang="en-US" dirty="0" smtClean="0"/>
              <a:t>true | false | (!B) | (B&amp;B) | (B||B) | (E &lt; 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Since B includes E, we will need contexts to </a:t>
            </a:r>
          </a:p>
          <a:p>
            <a:pPr>
              <a:buNone/>
            </a:pPr>
            <a:r>
              <a:rPr lang="en-US" dirty="0" smtClean="0"/>
              <a:t>evaluate Bs.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What do we evaluate to?  How </a:t>
            </a:r>
            <a:r>
              <a:rPr lang="en-US" dirty="0" smtClean="0"/>
              <a:t>about propositions?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pt-BR" dirty="0" smtClean="0"/>
              <a:t>So define </a:t>
            </a:r>
            <a:r>
              <a:rPr lang="pt-BR" b="1" dirty="0" smtClean="0">
                <a:latin typeface="cmmi10"/>
              </a:rPr>
              <a:t>°</a:t>
            </a:r>
            <a:r>
              <a:rPr lang="pt-BR" dirty="0" smtClean="0"/>
              <a:t> </a:t>
            </a:r>
            <a:r>
              <a:rPr lang="pt-BR" b="1" dirty="0" smtClean="0">
                <a:latin typeface="cmsy10"/>
              </a:rPr>
              <a:t>`</a:t>
            </a:r>
            <a:r>
              <a:rPr lang="pt-BR" dirty="0" smtClean="0"/>
              <a:t> B </a:t>
            </a:r>
            <a:r>
              <a:rPr lang="pt-BR" dirty="0" smtClean="0">
                <a:latin typeface="Symbol"/>
                <a:sym typeface="Symbol"/>
              </a:rPr>
              <a:t></a:t>
            </a:r>
            <a:r>
              <a:rPr lang="pt-BR" dirty="0" smtClean="0"/>
              <a:t> P to mean “in context </a:t>
            </a:r>
            <a:r>
              <a:rPr lang="pt-BR" b="1" dirty="0" smtClean="0">
                <a:latin typeface="cmmi10"/>
              </a:rPr>
              <a:t>°</a:t>
            </a:r>
            <a:r>
              <a:rPr lang="pt-BR" dirty="0" smtClean="0"/>
              <a:t>, the</a:t>
            </a:r>
          </a:p>
          <a:p>
            <a:pPr>
              <a:buNone/>
            </a:pPr>
            <a:r>
              <a:rPr lang="pt-BR" dirty="0" smtClean="0"/>
              <a:t>expression B evaluates to the proposition P.”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5A98-BE5C-464A-B8BB-295083934CA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HOBOR@TZS00494SVWYY57I" val="3722"/>
  <p:tag name="DEFAULTDISPLAYSOURCE" val="\documentclass{article}\pagestyle{empty}&#10;\begin{document}&#10;&#10;\end{document}&#10;"/>
  <p:tag name="EMBEDFONTS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5371</Words>
  <Application>Microsoft Office PowerPoint</Application>
  <PresentationFormat>On-screen Show (4:3)</PresentationFormat>
  <Paragraphs>808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9" baseType="lpstr">
      <vt:lpstr>Arial</vt:lpstr>
      <vt:lpstr>Calibri</vt:lpstr>
      <vt:lpstr>cmmi10</vt:lpstr>
      <vt:lpstr>Symbol</vt:lpstr>
      <vt:lpstr>Courier New</vt:lpstr>
      <vt:lpstr>cmsy10</vt:lpstr>
      <vt:lpstr>msam10</vt:lpstr>
      <vt:lpstr>MT Extra</vt:lpstr>
      <vt:lpstr>cmr10</vt:lpstr>
      <vt:lpstr>Wingdings</vt:lpstr>
      <vt:lpstr>Office Theme</vt:lpstr>
      <vt:lpstr>Semantics of Hoare Logic</vt:lpstr>
      <vt:lpstr>What does a Hoare tuple mean?</vt:lpstr>
      <vt:lpstr>We would like to formalize</vt:lpstr>
      <vt:lpstr>We would like to formalize</vt:lpstr>
      <vt:lpstr>Operational Semantics</vt:lpstr>
      <vt:lpstr>Expressions: syntax and semantics</vt:lpstr>
      <vt:lpstr>We have to specify exactly how each evaluates</vt:lpstr>
      <vt:lpstr>We have to specify exactly how each evaluates</vt:lpstr>
      <vt:lpstr>Boolean Evaluation</vt:lpstr>
      <vt:lpstr>Commands</vt:lpstr>
      <vt:lpstr>Command Evaluation</vt:lpstr>
      <vt:lpstr>Step relation, assign</vt:lpstr>
      <vt:lpstr>Step relation, seq</vt:lpstr>
      <vt:lpstr>Step relation, if (1 and 2)</vt:lpstr>
      <vt:lpstr>Step relation, while (1 and 2)</vt:lpstr>
      <vt:lpstr>Entire step relation</vt:lpstr>
      <vt:lpstr>What about crash??</vt:lpstr>
      <vt:lpstr>From step to step*</vt:lpstr>
      <vt:lpstr>From step to step*</vt:lpstr>
      <vt:lpstr>We would like to formalize</vt:lpstr>
      <vt:lpstr>First Attempt: Terminates means eventually halted</vt:lpstr>
      <vt:lpstr>Example: sequence rule</vt:lpstr>
      <vt:lpstr>We would like to formalize</vt:lpstr>
      <vt:lpstr>What is an assertion?</vt:lpstr>
      <vt:lpstr>Lifting Assertions to Metalogic</vt:lpstr>
      <vt:lpstr>Implication of Assertions</vt:lpstr>
      <vt:lpstr>We would like to formalize</vt:lpstr>
      <vt:lpstr>Better Approach</vt:lpstr>
      <vt:lpstr>Putting it all together</vt:lpstr>
      <vt:lpstr>Testers</vt:lpstr>
      <vt:lpstr>Putting it all together</vt:lpstr>
      <vt:lpstr>Now what?</vt:lpstr>
      <vt:lpstr>If, While Rules</vt:lpstr>
      <vt:lpstr>Implied Rule</vt:lpstr>
      <vt:lpstr>Your task on the next homework: Prove these lemmas</vt:lpstr>
      <vt:lpstr>Finally</vt:lpstr>
      <vt:lpstr>Statement of Theorem</vt:lpstr>
      <vt:lpstr>Casts</vt:lpstr>
      <vt:lpstr>Proof of Theorem</vt:lpstr>
      <vt:lpstr>The good news…</vt:lpstr>
      <vt:lpstr>Seems like a lot of work… why bother?</vt:lpstr>
      <vt:lpstr>Bug in Paper Proof</vt:lpstr>
      <vt:lpstr>Forgot to track boundary condition (z &gt;= 0 at all times in the loop)</vt:lpstr>
      <vt:lpstr>Coercions (easily forgotten about…)</vt:lpstr>
      <vt:lpstr>Where you need this fact in the proof</vt:lpstr>
      <vt:lpstr>Where you need this fact in the proof</vt:lpstr>
      <vt:lpstr>The Explosion of the Ariane 5</vt:lpstr>
      <vt:lpstr>Slide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 of Hoare Logic</dc:title>
  <dc:creator>Aquinas</dc:creator>
  <cp:lastModifiedBy>hobor</cp:lastModifiedBy>
  <cp:revision>98</cp:revision>
  <dcterms:created xsi:type="dcterms:W3CDTF">2009-11-04T11:16:13Z</dcterms:created>
  <dcterms:modified xsi:type="dcterms:W3CDTF">2010-03-11T10:53:43Z</dcterms:modified>
</cp:coreProperties>
</file>