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2"/>
  </p:notesMasterIdLst>
  <p:handoutMasterIdLst>
    <p:handoutMasterId r:id="rId83"/>
  </p:handoutMasterIdLst>
  <p:sldIdLst>
    <p:sldId id="322" r:id="rId2"/>
    <p:sldId id="360" r:id="rId3"/>
    <p:sldId id="361" r:id="rId4"/>
    <p:sldId id="323" r:id="rId5"/>
    <p:sldId id="324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25" r:id="rId14"/>
    <p:sldId id="311" r:id="rId15"/>
    <p:sldId id="312" r:id="rId16"/>
    <p:sldId id="313" r:id="rId17"/>
    <p:sldId id="314" r:id="rId18"/>
    <p:sldId id="326" r:id="rId19"/>
    <p:sldId id="315" r:id="rId20"/>
    <p:sldId id="327" r:id="rId21"/>
    <p:sldId id="316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17" r:id="rId32"/>
    <p:sldId id="318" r:id="rId33"/>
    <p:sldId id="347" r:id="rId34"/>
    <p:sldId id="319" r:id="rId35"/>
    <p:sldId id="320" r:id="rId36"/>
    <p:sldId id="321" r:id="rId37"/>
    <p:sldId id="358" r:id="rId38"/>
    <p:sldId id="359" r:id="rId39"/>
    <p:sldId id="357" r:id="rId40"/>
    <p:sldId id="256" r:id="rId41"/>
    <p:sldId id="257" r:id="rId42"/>
    <p:sldId id="303" r:id="rId43"/>
    <p:sldId id="258" r:id="rId44"/>
    <p:sldId id="260" r:id="rId45"/>
    <p:sldId id="261" r:id="rId46"/>
    <p:sldId id="262" r:id="rId47"/>
    <p:sldId id="263" r:id="rId48"/>
    <p:sldId id="264" r:id="rId49"/>
    <p:sldId id="265" r:id="rId50"/>
    <p:sldId id="267" r:id="rId51"/>
    <p:sldId id="339" r:id="rId52"/>
    <p:sldId id="269" r:id="rId53"/>
    <p:sldId id="270" r:id="rId54"/>
    <p:sldId id="271" r:id="rId55"/>
    <p:sldId id="272" r:id="rId56"/>
    <p:sldId id="273" r:id="rId57"/>
    <p:sldId id="274" r:id="rId58"/>
    <p:sldId id="275" r:id="rId59"/>
    <p:sldId id="277" r:id="rId60"/>
    <p:sldId id="281" r:id="rId61"/>
    <p:sldId id="282" r:id="rId62"/>
    <p:sldId id="340" r:id="rId63"/>
    <p:sldId id="341" r:id="rId64"/>
    <p:sldId id="342" r:id="rId65"/>
    <p:sldId id="344" r:id="rId66"/>
    <p:sldId id="346" r:id="rId67"/>
    <p:sldId id="345" r:id="rId68"/>
    <p:sldId id="343" r:id="rId69"/>
    <p:sldId id="283" r:id="rId70"/>
    <p:sldId id="329" r:id="rId71"/>
    <p:sldId id="328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CBF7"/>
    <a:srgbClr val="2F04CC"/>
    <a:srgbClr val="6B6B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27" d="100"/>
          <a:sy n="127" d="100"/>
        </p:scale>
        <p:origin x="-82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177213A7-F298-462F-9036-E7F019299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579E8282-3686-4923-AC13-BB28128D1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03F9A3-CAD5-4995-9ABD-B98BBA999E13}" type="slidenum">
              <a:rPr lang="en-US" smtClean="0">
                <a:ea typeface="宋体" pitchFamily="2" charset="-122"/>
              </a:rPr>
              <a:pPr/>
              <a:t>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A8301-1824-4305-8913-54FD666B728A}" type="slidenum">
              <a:rPr lang="en-US" smtClean="0">
                <a:ea typeface="宋体" pitchFamily="2" charset="-122"/>
              </a:rPr>
              <a:pPr/>
              <a:t>16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1A29F-B304-4A57-A791-C076F70FDE55}" type="slidenum">
              <a:rPr lang="en-US" smtClean="0">
                <a:ea typeface="宋体" pitchFamily="2" charset="-122"/>
              </a:rPr>
              <a:pPr/>
              <a:t>17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A8A7E-2856-4843-BE4D-6D3B1AC5B3F5}" type="slidenum">
              <a:rPr lang="en-US" smtClean="0">
                <a:ea typeface="宋体" pitchFamily="2" charset="-122"/>
              </a:rPr>
              <a:pPr/>
              <a:t>19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5AF76-CFB7-4974-9E13-8D16B57D78E0}" type="slidenum">
              <a:rPr lang="en-US" smtClean="0">
                <a:ea typeface="宋体" pitchFamily="2" charset="-122"/>
              </a:rPr>
              <a:pPr/>
              <a:t>21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443C39-6629-405E-BB43-8D206A44E00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9419C-E510-4175-82BC-7595A77C9E9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19B7D-F580-4613-A8C2-3840E09880D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6A2258-12D1-4A7C-A483-BA3F79A83DE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12556-2440-4105-B8C1-17F0E464D79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634C8-2CC6-41F0-8CA3-E78F5808D10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0AB00-D06B-4750-980B-EFE92CBB8A77}" type="slidenum">
              <a:rPr lang="en-US" smtClean="0">
                <a:ea typeface="宋体" pitchFamily="2" charset="-122"/>
              </a:rPr>
              <a:pPr/>
              <a:t>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3DD3-3E7D-486E-8B7A-9A8F945B444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68C27-B262-4EAF-A7D9-CA48CA4ED3C4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88CC5-31A5-442D-9E75-42F4BD0A250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B6CE2-95FA-4639-A2EF-7066E792EB64}" type="slidenum">
              <a:rPr lang="en-US" smtClean="0">
                <a:ea typeface="宋体" pitchFamily="2" charset="-122"/>
              </a:rPr>
              <a:pPr/>
              <a:t>31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23A19-1FE3-4AB6-B1D3-A53085670B78}" type="slidenum">
              <a:rPr lang="en-US" smtClean="0">
                <a:ea typeface="宋体" pitchFamily="2" charset="-122"/>
              </a:rPr>
              <a:pPr/>
              <a:t>40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892A0-5AFD-4BAB-B8A4-5003C69F802A}" type="slidenum">
              <a:rPr lang="en-US" smtClean="0">
                <a:ea typeface="宋体" pitchFamily="2" charset="-122"/>
              </a:rPr>
              <a:pPr/>
              <a:t>41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31E22-DE21-4CA7-9556-A23DE27CC6BE}" type="slidenum">
              <a:rPr lang="en-US" smtClean="0">
                <a:ea typeface="宋体" pitchFamily="2" charset="-122"/>
              </a:rPr>
              <a:pPr/>
              <a:t>43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E89C7-AED8-4CB6-A48F-274AA6218581}" type="slidenum">
              <a:rPr lang="en-US" smtClean="0">
                <a:ea typeface="宋体" pitchFamily="2" charset="-122"/>
              </a:rPr>
              <a:pPr/>
              <a:t>44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FB4EA6-DAE2-4C90-86A8-5E69843750C5}" type="slidenum">
              <a:rPr lang="en-US" smtClean="0">
                <a:ea typeface="宋体" pitchFamily="2" charset="-122"/>
              </a:rPr>
              <a:pPr/>
              <a:t>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DDC76-D2F5-41F5-8174-2E365EF79B3A}" type="slidenum">
              <a:rPr lang="en-US" smtClean="0">
                <a:ea typeface="宋体" pitchFamily="2" charset="-122"/>
              </a:rPr>
              <a:pPr/>
              <a:t>45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279ED-E2C1-4467-95E7-620E685D23DB}" type="slidenum">
              <a:rPr lang="en-US" smtClean="0">
                <a:ea typeface="宋体" pitchFamily="2" charset="-122"/>
              </a:rPr>
              <a:pPr/>
              <a:t>46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D4C3C-CFDC-4119-A221-053656AF4A19}" type="slidenum">
              <a:rPr lang="en-US" smtClean="0">
                <a:ea typeface="宋体" pitchFamily="2" charset="-122"/>
              </a:rPr>
              <a:pPr/>
              <a:t>47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BD3C2-FFC4-40FF-9935-706B7FF7B583}" type="slidenum">
              <a:rPr lang="en-US" smtClean="0">
                <a:ea typeface="宋体" pitchFamily="2" charset="-122"/>
              </a:rPr>
              <a:pPr/>
              <a:t>48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62F27-1E32-4DFE-8B42-076D9B96078F}" type="slidenum">
              <a:rPr lang="en-US" smtClean="0">
                <a:ea typeface="宋体" pitchFamily="2" charset="-122"/>
              </a:rPr>
              <a:pPr/>
              <a:t>49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4C691-5569-404C-BCE8-FAA389A2B42D}" type="slidenum">
              <a:rPr lang="en-US" smtClean="0">
                <a:ea typeface="宋体" pitchFamily="2" charset="-122"/>
              </a:rPr>
              <a:pPr/>
              <a:t>50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7AAE2-99E4-4ABA-AA1E-A5798920E21A}" type="slidenum">
              <a:rPr lang="en-US" smtClean="0">
                <a:ea typeface="宋体" pitchFamily="2" charset="-122"/>
              </a:rPr>
              <a:pPr/>
              <a:t>52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1BF13-F0E5-4356-98C4-DF52C1EE33AF}" type="slidenum">
              <a:rPr lang="en-US" smtClean="0">
                <a:ea typeface="宋体" pitchFamily="2" charset="-122"/>
              </a:rPr>
              <a:pPr/>
              <a:t>53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28C1C-8B5A-4128-AC35-8F98DCE7D4AD}" type="slidenum">
              <a:rPr lang="en-US" smtClean="0">
                <a:ea typeface="宋体" pitchFamily="2" charset="-122"/>
              </a:rPr>
              <a:pPr/>
              <a:t>54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C5B3B-4295-4333-A22A-06C42BFD408D}" type="slidenum">
              <a:rPr lang="en-US" smtClean="0">
                <a:ea typeface="宋体" pitchFamily="2" charset="-122"/>
              </a:rPr>
              <a:pPr/>
              <a:t>55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FD66B-C329-4F96-9AE3-FE05942853D1}" type="slidenum">
              <a:rPr lang="en-US" smtClean="0">
                <a:ea typeface="宋体" pitchFamily="2" charset="-122"/>
              </a:rPr>
              <a:pPr/>
              <a:t>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DB885-B501-4896-9AAF-DF3F20F28EF1}" type="slidenum">
              <a:rPr lang="en-US" smtClean="0">
                <a:ea typeface="宋体" pitchFamily="2" charset="-122"/>
              </a:rPr>
              <a:pPr/>
              <a:t>56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8D67F-F2F6-43B9-AA38-91D66EDFEA05}" type="slidenum">
              <a:rPr lang="en-US" smtClean="0">
                <a:ea typeface="宋体" pitchFamily="2" charset="-122"/>
              </a:rPr>
              <a:pPr/>
              <a:t>57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6D823F-648C-46B4-9375-7CB75DD63267}" type="slidenum">
              <a:rPr lang="en-US" smtClean="0">
                <a:ea typeface="宋体" pitchFamily="2" charset="-122"/>
              </a:rPr>
              <a:pPr/>
              <a:t>58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1310C-A7F4-453A-8E7C-BC39565B618C}" type="slidenum">
              <a:rPr lang="en-US" smtClean="0">
                <a:ea typeface="宋体" pitchFamily="2" charset="-122"/>
              </a:rPr>
              <a:pPr/>
              <a:t>59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DABEB-0F4A-4258-A743-F7D77F7E2764}" type="slidenum">
              <a:rPr lang="en-US" smtClean="0">
                <a:ea typeface="宋体" pitchFamily="2" charset="-122"/>
              </a:rPr>
              <a:pPr/>
              <a:t>60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A86A1-D9AB-49B3-A041-EB03EE0781D7}" type="slidenum">
              <a:rPr lang="en-US" smtClean="0">
                <a:ea typeface="宋体" pitchFamily="2" charset="-122"/>
              </a:rPr>
              <a:pPr/>
              <a:t>61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D3B8E-2F77-4D37-A399-945053F73AAD}" type="slidenum">
              <a:rPr lang="en-US" smtClean="0">
                <a:ea typeface="宋体" pitchFamily="2" charset="-122"/>
              </a:rPr>
              <a:pPr/>
              <a:t>69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B5F4F-B392-4FFE-8922-0D9761D4B1DA}" type="slidenum">
              <a:rPr lang="en-US" smtClean="0">
                <a:ea typeface="宋体" pitchFamily="2" charset="-122"/>
              </a:rPr>
              <a:pPr/>
              <a:t>70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524CC-2797-4D0E-A0BF-83C89BDFE89C}" type="slidenum">
              <a:rPr lang="en-US" smtClean="0">
                <a:ea typeface="宋体" pitchFamily="2" charset="-122"/>
              </a:rPr>
              <a:pPr/>
              <a:t>10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5E8EA-7255-4ACE-AB3F-7FBF3C7DB0F4}" type="slidenum">
              <a:rPr lang="en-US" smtClean="0">
                <a:ea typeface="宋体" pitchFamily="2" charset="-122"/>
              </a:rPr>
              <a:pPr/>
              <a:t>11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61A17-B2E2-4100-A34D-BC69B6294466}" type="slidenum">
              <a:rPr lang="en-US" smtClean="0">
                <a:ea typeface="宋体" pitchFamily="2" charset="-122"/>
              </a:rPr>
              <a:pPr/>
              <a:t>12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BF7A0-0A22-463A-AD4C-8E175E6FBE6D}" type="slidenum">
              <a:rPr lang="en-US" smtClean="0">
                <a:ea typeface="宋体" pitchFamily="2" charset="-122"/>
              </a:rPr>
              <a:pPr/>
              <a:t>14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4A1FD-1295-48D0-A3CF-386456AD8EB5}" type="slidenum">
              <a:rPr lang="en-US" smtClean="0">
                <a:ea typeface="宋体" pitchFamily="2" charset="-122"/>
              </a:rPr>
              <a:pPr/>
              <a:t>15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ea typeface="宋体" charset="-122"/>
              </a:rPr>
              <a:t>NUS.SOC.CS5248-2012</a:t>
            </a:r>
            <a:endParaRPr lang="en-US" sz="800" dirty="0">
              <a:solidFill>
                <a:schemeClr val="accent1"/>
              </a:solidFill>
              <a:ea typeface="宋体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  <a:ea typeface="宋体" charset="-122"/>
              </a:rPr>
              <a:t>Roger Zimmermann (based in part on slides by Ooi Wei Tsang) </a:t>
            </a:r>
            <a:r>
              <a:rPr lang="en-US" sz="800" dirty="0">
                <a:solidFill>
                  <a:schemeClr val="accent1"/>
                </a:solidFill>
                <a:ea typeface="宋体" charset="-122"/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74D86-8C3E-4211-B908-F7EF58843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95CA-BC6B-44C6-8F91-4F9127CE2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E47F9-985F-4780-A9A6-0E3C25136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22921-0E55-41D2-B3AB-0DF6D9FDE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B2893-6213-4CEB-84AB-881E42018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438B6-EB75-49DB-BE67-C828B6CFC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4D98-D01B-4442-9F1B-CBD2BF0B5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45CA8-DF28-4D06-A872-CD26A7BB8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8D049-8A24-47AA-9E1C-607182FE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E6347-41D4-4BAE-8010-2AB2F0844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2C1A2-BD69-4743-8C24-4A2CD01F3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  <a:ea typeface="宋体" charset="-122"/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a typeface="宋体" charset="-122"/>
              </a:defRPr>
            </a:lvl1pPr>
          </a:lstStyle>
          <a:p>
            <a:pPr>
              <a:defRPr/>
            </a:pPr>
            <a:fld id="{97620ECF-B205-4C5D-8CCF-B117DD830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550" TargetMode="External"/><Relationship Id="rId2" Type="http://schemas.openxmlformats.org/officeDocument/2006/relationships/hyperlink" Target="http://tools.ietf.org/html/rfc1889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326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Streaming Protocol Suite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RTP, RTCP, RTSP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 + RR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Reception Report</a:t>
            </a:r>
          </a:p>
          <a:p>
            <a:pPr lvl="1" eaLnBrk="1" hangingPunct="1"/>
            <a:r>
              <a:rPr lang="en-US" smtClean="0"/>
              <a:t>Number of lost packets</a:t>
            </a:r>
          </a:p>
          <a:p>
            <a:pPr lvl="1" eaLnBrk="1" hangingPunct="1"/>
            <a:r>
              <a:rPr lang="en-US" smtClean="0"/>
              <a:t>% of lost packets</a:t>
            </a:r>
          </a:p>
          <a:p>
            <a:pPr lvl="1" eaLnBrk="1" hangingPunct="1"/>
            <a:r>
              <a:rPr lang="en-US" smtClean="0"/>
              <a:t>Inter-arrival jitter</a:t>
            </a:r>
          </a:p>
          <a:p>
            <a:pPr lvl="1" eaLnBrk="1" hangingPunct="1"/>
            <a:r>
              <a:rPr lang="en-US" smtClean="0"/>
              <a:t>Timestamp of last SR</a:t>
            </a:r>
          </a:p>
          <a:p>
            <a:pPr lvl="1" eaLnBrk="1" hangingPunct="1"/>
            <a:r>
              <a:rPr lang="en-US" smtClean="0"/>
              <a:t>Delay since last SR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268302" name="Text Box 14"/>
          <p:cNvSpPr txBox="1">
            <a:spLocks noChangeArrowheads="1"/>
          </p:cNvSpPr>
          <p:nvPr/>
        </p:nvSpPr>
        <p:spPr bwMode="auto">
          <a:xfrm>
            <a:off x="8897938" y="23971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438900" y="2362200"/>
            <a:ext cx="2476500" cy="2667000"/>
            <a:chOff x="3744" y="1488"/>
            <a:chExt cx="1440" cy="1680"/>
          </a:xfrm>
        </p:grpSpPr>
        <p:sp>
          <p:nvSpPr>
            <p:cNvPr id="10248" name="Line 10"/>
            <p:cNvSpPr>
              <a:spLocks noChangeShapeType="1"/>
            </p:cNvSpPr>
            <p:nvPr/>
          </p:nvSpPr>
          <p:spPr bwMode="auto">
            <a:xfrm>
              <a:off x="5184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Line 11"/>
            <p:cNvSpPr>
              <a:spLocks noChangeShapeType="1"/>
            </p:cNvSpPr>
            <p:nvPr/>
          </p:nvSpPr>
          <p:spPr bwMode="auto">
            <a:xfrm>
              <a:off x="4320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Line 12"/>
            <p:cNvSpPr>
              <a:spLocks noChangeShapeType="1"/>
            </p:cNvSpPr>
            <p:nvPr/>
          </p:nvSpPr>
          <p:spPr bwMode="auto">
            <a:xfrm flipH="1">
              <a:off x="4320" y="1680"/>
              <a:ext cx="864" cy="2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Line 13"/>
            <p:cNvSpPr>
              <a:spLocks noChangeShapeType="1"/>
            </p:cNvSpPr>
            <p:nvPr/>
          </p:nvSpPr>
          <p:spPr bwMode="auto">
            <a:xfrm>
              <a:off x="4320" y="2544"/>
              <a:ext cx="864" cy="33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Line 15"/>
            <p:cNvSpPr>
              <a:spLocks noChangeShapeType="1"/>
            </p:cNvSpPr>
            <p:nvPr/>
          </p:nvSpPr>
          <p:spPr bwMode="auto">
            <a:xfrm>
              <a:off x="4176" y="1968"/>
              <a:ext cx="0" cy="5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6"/>
            <p:cNvSpPr txBox="1">
              <a:spLocks noChangeArrowheads="1"/>
            </p:cNvSpPr>
            <p:nvPr/>
          </p:nvSpPr>
          <p:spPr bwMode="auto">
            <a:xfrm>
              <a:off x="3744" y="2064"/>
              <a:ext cx="356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t</a:t>
              </a:r>
              <a:r>
                <a:rPr lang="en-US" baseline="-25000">
                  <a:solidFill>
                    <a:schemeClr val="accent1"/>
                  </a:solidFill>
                </a:rPr>
                <a:t>dlsr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0254" name="Text Box 17"/>
            <p:cNvSpPr txBox="1">
              <a:spLocks noChangeArrowheads="1"/>
            </p:cNvSpPr>
            <p:nvPr/>
          </p:nvSpPr>
          <p:spPr bwMode="auto">
            <a:xfrm>
              <a:off x="4608" y="1488"/>
              <a:ext cx="31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SR</a:t>
              </a:r>
            </a:p>
          </p:txBody>
        </p:sp>
        <p:sp>
          <p:nvSpPr>
            <p:cNvPr id="10255" name="Text Box 18"/>
            <p:cNvSpPr txBox="1">
              <a:spLocks noChangeArrowheads="1"/>
            </p:cNvSpPr>
            <p:nvPr/>
          </p:nvSpPr>
          <p:spPr bwMode="auto">
            <a:xfrm>
              <a:off x="4560" y="2736"/>
              <a:ext cx="329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RR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Deducing Network Conditions</a:t>
            </a:r>
            <a:endParaRPr lang="en-US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Loss Rate</a:t>
            </a:r>
          </a:p>
          <a:p>
            <a:pPr eaLnBrk="1" hangingPunct="1"/>
            <a:r>
              <a:rPr lang="en-US" smtClean="0"/>
              <a:t>Interarrival Jitter</a:t>
            </a:r>
          </a:p>
          <a:p>
            <a:pPr eaLnBrk="1" hangingPunct="1"/>
            <a:r>
              <a:rPr lang="en-US" smtClean="0"/>
              <a:t>Round Trip 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Packet Loss Ratio (1)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each source, keep</a:t>
            </a:r>
          </a:p>
          <a:p>
            <a:pPr lvl="1" eaLnBrk="1" hangingPunct="1"/>
            <a:r>
              <a:rPr lang="en-US" dirty="0" smtClean="0"/>
              <a:t>first sequence number S</a:t>
            </a:r>
            <a:r>
              <a:rPr lang="en-US" baseline="-25000" dirty="0" smtClean="0"/>
              <a:t>0</a:t>
            </a:r>
          </a:p>
          <a:p>
            <a:pPr lvl="1" eaLnBrk="1" hangingPunct="1"/>
            <a:r>
              <a:rPr lang="en-US" dirty="0" smtClean="0"/>
              <a:t>last sequence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r>
              <a:rPr lang="en-US" dirty="0" smtClean="0"/>
              <a:t>Expected packets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</a:t>
            </a:r>
            <a:r>
              <a:rPr lang="en-US" dirty="0" smtClean="0"/>
              <a:t>S</a:t>
            </a:r>
            <a:r>
              <a:rPr lang="en-US" baseline="-25000" dirty="0" smtClean="0"/>
              <a:t>0 </a:t>
            </a:r>
            <a:r>
              <a:rPr lang="en-US" dirty="0" smtClean="0"/>
              <a:t>+ 1</a:t>
            </a:r>
            <a:endParaRPr lang="en-US" dirty="0" smtClean="0"/>
          </a:p>
          <a:p>
            <a:pPr eaLnBrk="1" hangingPunct="1"/>
            <a:r>
              <a:rPr lang="en-US" dirty="0" smtClean="0"/>
              <a:t>Count how many received packets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Packet Loss Ratio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= 53,466</a:t>
            </a:r>
          </a:p>
          <a:p>
            <a:pPr lvl="1"/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= 1,349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Expected packets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/>
              <a:t>+ 1 =</a:t>
            </a:r>
          </a:p>
          <a:p>
            <a:pPr lvl="1"/>
            <a:endParaRPr lang="en-US" sz="2400" baseline="-25000" dirty="0" smtClean="0"/>
          </a:p>
          <a:p>
            <a:pPr lvl="1"/>
            <a:r>
              <a:rPr lang="en-US" dirty="0" smtClean="0"/>
              <a:t>Received packets C</a:t>
            </a:r>
            <a:r>
              <a:rPr lang="en-US" baseline="-25000" dirty="0" smtClean="0"/>
              <a:t>r</a:t>
            </a:r>
            <a:r>
              <a:rPr lang="en-US" dirty="0" smtClean="0"/>
              <a:t> = 13,150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Packet loss rate: 1 - C</a:t>
            </a:r>
            <a:r>
              <a:rPr lang="en-US" baseline="-25000" dirty="0" smtClean="0"/>
              <a:t>r</a:t>
            </a:r>
            <a:r>
              <a:rPr lang="en-US" dirty="0" smtClean="0"/>
              <a:t>/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Variance in packet spacing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Define: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.arrival_time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.media_timestamp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.transit_time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=</a:t>
            </a:r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.arrival_time - 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.media_timestamp</a:t>
            </a: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Difference in transit time for two consecutive packets = </a:t>
            </a:r>
            <a:r>
              <a:rPr lang="en-US" smtClean="0">
                <a:solidFill>
                  <a:schemeClr val="hlink"/>
                </a:solidFill>
              </a:rPr>
              <a:t>D(i,i-1) =</a:t>
            </a:r>
            <a:endParaRPr lang="en-US" smtClean="0"/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|P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– P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.transit_time|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Jitter after packet i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br>
              <a:rPr lang="en-US" baseline="-25000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(i.e., this is a continuously updated value)</a:t>
            </a:r>
            <a:endParaRPr lang="en-US" baseline="-25000" smtClean="0">
              <a:solidFill>
                <a:schemeClr val="hlink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(1-a) ×</a:t>
            </a:r>
            <a:r>
              <a:rPr lang="en-US" smtClean="0">
                <a:solidFill>
                  <a:schemeClr val="hlink"/>
                </a:solidFill>
              </a:rPr>
              <a:t> 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a × |</a:t>
            </a:r>
            <a:r>
              <a:rPr lang="en-US" smtClean="0">
                <a:solidFill>
                  <a:schemeClr val="hlink"/>
                </a:solidFill>
              </a:rPr>
              <a:t>D(i,i-1)|</a:t>
            </a:r>
            <a:br>
              <a:rPr lang="en-US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a: “weight” of most recent value vs. history</a:t>
            </a:r>
          </a:p>
          <a:p>
            <a:pPr eaLnBrk="1" hangingPunct="1"/>
            <a:endParaRPr lang="en-US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mtClean="0"/>
              <a:t>RFC 1889:</a:t>
            </a:r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( |</a:t>
            </a:r>
            <a:r>
              <a:rPr lang="en-US" smtClean="0">
                <a:solidFill>
                  <a:schemeClr val="hlink"/>
                </a:solidFill>
              </a:rPr>
              <a:t>D(i,i-1)|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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)/16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5867400"/>
            <a:ext cx="3219450" cy="457200"/>
          </a:xfrm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RTT (1)</a:t>
            </a:r>
          </a:p>
        </p:txBody>
      </p:sp>
      <p:sp>
        <p:nvSpPr>
          <p:cNvPr id="17413" name="Line 12"/>
          <p:cNvSpPr>
            <a:spLocks noChangeShapeType="1"/>
          </p:cNvSpPr>
          <p:nvPr/>
        </p:nvSpPr>
        <p:spPr bwMode="auto">
          <a:xfrm>
            <a:off x="1981200" y="2743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13"/>
          <p:cNvSpPr>
            <a:spLocks noChangeShapeType="1"/>
          </p:cNvSpPr>
          <p:nvPr/>
        </p:nvSpPr>
        <p:spPr bwMode="auto">
          <a:xfrm>
            <a:off x="1981200" y="5029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2476500" y="2743200"/>
            <a:ext cx="13208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5"/>
          <p:cNvSpPr>
            <a:spLocks noChangeShapeType="1"/>
          </p:cNvSpPr>
          <p:nvPr/>
        </p:nvSpPr>
        <p:spPr bwMode="auto">
          <a:xfrm flipV="1">
            <a:off x="5613400" y="2743200"/>
            <a:ext cx="24765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Text Box 17"/>
          <p:cNvSpPr txBox="1">
            <a:spLocks noChangeArrowheads="1"/>
          </p:cNvSpPr>
          <p:nvPr/>
        </p:nvSpPr>
        <p:spPr bwMode="auto">
          <a:xfrm>
            <a:off x="1898650" y="20923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/>
          </a:p>
        </p:txBody>
      </p:sp>
      <p:sp>
        <p:nvSpPr>
          <p:cNvPr id="17418" name="Line 20"/>
          <p:cNvSpPr>
            <a:spLocks noChangeShapeType="1"/>
          </p:cNvSpPr>
          <p:nvPr/>
        </p:nvSpPr>
        <p:spPr bwMode="auto">
          <a:xfrm>
            <a:off x="3797300" y="5334000"/>
            <a:ext cx="18161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4457700" y="5562600"/>
            <a:ext cx="6127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dlsr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420" name="Text Box 22"/>
          <p:cNvSpPr txBox="1">
            <a:spLocks noChangeArrowheads="1"/>
          </p:cNvSpPr>
          <p:nvPr/>
        </p:nvSpPr>
        <p:spPr bwMode="auto">
          <a:xfrm>
            <a:off x="2146300" y="1600200"/>
            <a:ext cx="54768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SR</a:t>
            </a:r>
          </a:p>
        </p:txBody>
      </p:sp>
      <p:sp>
        <p:nvSpPr>
          <p:cNvPr id="17421" name="Text Box 23"/>
          <p:cNvSpPr txBox="1">
            <a:spLocks noChangeArrowheads="1"/>
          </p:cNvSpPr>
          <p:nvPr/>
        </p:nvSpPr>
        <p:spPr bwMode="auto">
          <a:xfrm>
            <a:off x="5283200" y="5715000"/>
            <a:ext cx="5667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RR</a:t>
            </a:r>
          </a:p>
        </p:txBody>
      </p:sp>
      <p:sp>
        <p:nvSpPr>
          <p:cNvPr id="17422" name="Line 24"/>
          <p:cNvSpPr>
            <a:spLocks noChangeShapeType="1"/>
          </p:cNvSpPr>
          <p:nvPr/>
        </p:nvSpPr>
        <p:spPr bwMode="auto">
          <a:xfrm flipV="1">
            <a:off x="2493963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25"/>
          <p:cNvSpPr>
            <a:spLocks noChangeShapeType="1"/>
          </p:cNvSpPr>
          <p:nvPr/>
        </p:nvSpPr>
        <p:spPr bwMode="auto">
          <a:xfrm>
            <a:off x="5613400" y="5029200"/>
            <a:ext cx="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26"/>
          <p:cNvSpPr>
            <a:spLocks noChangeShapeType="1"/>
          </p:cNvSpPr>
          <p:nvPr/>
        </p:nvSpPr>
        <p:spPr bwMode="auto">
          <a:xfrm flipV="1">
            <a:off x="8089900" y="2133600"/>
            <a:ext cx="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Text Box 27"/>
          <p:cNvSpPr txBox="1">
            <a:spLocks noChangeArrowheads="1"/>
          </p:cNvSpPr>
          <p:nvPr/>
        </p:nvSpPr>
        <p:spPr bwMode="auto">
          <a:xfrm>
            <a:off x="7181850" y="1600200"/>
            <a:ext cx="13668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Calc RTT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RTT (2)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1843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676400"/>
            <a:ext cx="9175750" cy="4419600"/>
          </a:xfrm>
          <a:noFill/>
        </p:spPr>
      </p:pic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5867400" y="5189538"/>
            <a:ext cx="357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RTT: 6.125 s – 5.250 s =</a:t>
            </a:r>
          </a:p>
          <a:p>
            <a:r>
              <a:rPr lang="en-US"/>
              <a:t>       0.875 s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???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.sender_byte_count</a:t>
            </a:r>
          </a:p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.sender_packet_count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Notes on HTTP Streaming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On-Demand</a:t>
            </a:r>
            <a:r>
              <a:rPr lang="en-US" dirty="0" smtClean="0">
                <a:solidFill>
                  <a:srgbClr val="002060"/>
                </a:solidFill>
              </a:rPr>
              <a:t> video streaming increasingly uses HTTP streaming</a:t>
            </a:r>
          </a:p>
          <a:p>
            <a:pPr eaLnBrk="1" hangingPunct="1"/>
            <a:r>
              <a:rPr lang="en-US" dirty="0" smtClean="0"/>
              <a:t>DASH: </a:t>
            </a:r>
            <a:r>
              <a:rPr lang="en-US" b="1" dirty="0" smtClean="0"/>
              <a:t>Dynamic Adaptive Streaming over HTTP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ISO/IEC Standard: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JTC 1/SC 29; FCD 23001-6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RTCP Scaling (1)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RTCP session reports should scale from a few to thousands of participants</a:t>
            </a:r>
          </a:p>
          <a:p>
            <a:r>
              <a:rPr lang="en-US" smtClean="0"/>
              <a:t>Constant rate control traffic: linear growth with the number of participants</a:t>
            </a:r>
          </a:p>
          <a:p>
            <a:r>
              <a:rPr lang="en-US" smtClean="0"/>
              <a:t>Recommendation: limit RTCP traffic to 5% of bandwidth; limit RR to 1.25%</a:t>
            </a:r>
          </a:p>
          <a:p>
            <a:r>
              <a:rPr lang="en-US" smtClean="0"/>
              <a:t>Vary report timing with random factor [0.5, 1.5] to calculated value </a:t>
            </a:r>
            <a:r>
              <a:rPr lang="en-US" i="1" smtClean="0"/>
              <a:t>t</a:t>
            </a:r>
          </a:p>
          <a:p>
            <a:endParaRPr lang="en-US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Scaling (2)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B: Fix RTCP bandwidth</a:t>
            </a:r>
          </a:p>
          <a:p>
            <a:pPr eaLnBrk="1" hangingPunct="1"/>
            <a:r>
              <a:rPr lang="en-US" smtClean="0"/>
              <a:t>N: Number of participants </a:t>
            </a:r>
          </a:p>
          <a:p>
            <a:pPr eaLnBrk="1" hangingPunct="1"/>
            <a:r>
              <a:rPr lang="en-US" smtClean="0"/>
              <a:t>S: Mean RTCP packet size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Sending interval =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7400" smtClean="0"/>
              <a:t>RTP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72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Packet Format</a:t>
            </a:r>
          </a:p>
        </p:txBody>
      </p:sp>
      <p:sp>
        <p:nvSpPr>
          <p:cNvPr id="97285" name="Rectangle 3"/>
          <p:cNvSpPr>
            <a:spLocks noChangeArrowheads="1"/>
          </p:cNvSpPr>
          <p:nvPr/>
        </p:nvSpPr>
        <p:spPr bwMode="auto">
          <a:xfrm>
            <a:off x="975123" y="2205038"/>
            <a:ext cx="2418027" cy="1008062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97286" name="Rectangle 4"/>
          <p:cNvSpPr>
            <a:spLocks noChangeArrowheads="1"/>
          </p:cNvSpPr>
          <p:nvPr/>
        </p:nvSpPr>
        <p:spPr bwMode="auto">
          <a:xfrm>
            <a:off x="3393150" y="2205038"/>
            <a:ext cx="2808419" cy="1008062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Payload </a:t>
            </a:r>
          </a:p>
          <a:p>
            <a:pPr algn="ctr" eaLnBrk="0" hangingPunct="0"/>
            <a:r>
              <a:rPr lang="en-US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97287" name="Rectangle 5"/>
          <p:cNvSpPr>
            <a:spLocks noChangeArrowheads="1"/>
          </p:cNvSpPr>
          <p:nvPr/>
        </p:nvSpPr>
        <p:spPr bwMode="auto">
          <a:xfrm>
            <a:off x="6201570" y="2205038"/>
            <a:ext cx="2885810" cy="1008062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RTP Payload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smtClean="0"/>
              <a:t>9 bits</a:t>
            </a:r>
            <a:r>
              <a:rPr lang="en-US" sz="2800" b="1" smtClean="0"/>
              <a:t>: protocol version, alignment, header extension, CSRC length, marker</a:t>
            </a:r>
            <a:endParaRPr lang="en-US" sz="2800" smtClean="0"/>
          </a:p>
          <a:p>
            <a:pPr lvl="1" eaLnBrk="1" hangingPunct="1"/>
            <a:endParaRPr lang="en-US" sz="2600" smtClean="0"/>
          </a:p>
          <a:p>
            <a:pPr lvl="1" eaLnBrk="1" hangingPunct="1"/>
            <a:endParaRPr lang="en-US" sz="2600" smtClean="0"/>
          </a:p>
          <a:p>
            <a:pPr eaLnBrk="1" hangingPunct="1"/>
            <a:endParaRPr lang="en-US" sz="2800" smtClean="0"/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8310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8406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7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8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9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0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1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8399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0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1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2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3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4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5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2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3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3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4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5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4" name="Rectangle 99"/>
          <p:cNvSpPr>
            <a:spLocks noChangeArrowheads="1"/>
          </p:cNvSpPr>
          <p:nvPr/>
        </p:nvSpPr>
        <p:spPr bwMode="auto">
          <a:xfrm>
            <a:off x="2823899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5" name="Rectangle 100"/>
          <p:cNvSpPr>
            <a:spLocks noChangeArrowheads="1"/>
          </p:cNvSpPr>
          <p:nvPr/>
        </p:nvSpPr>
        <p:spPr bwMode="auto">
          <a:xfrm>
            <a:off x="2966642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6" name="Rectangle 101"/>
          <p:cNvSpPr>
            <a:spLocks noChangeArrowheads="1"/>
          </p:cNvSpPr>
          <p:nvPr/>
        </p:nvSpPr>
        <p:spPr bwMode="auto">
          <a:xfrm>
            <a:off x="3114544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7" name="Rectangle 102"/>
          <p:cNvSpPr>
            <a:spLocks noChangeArrowheads="1"/>
          </p:cNvSpPr>
          <p:nvPr/>
        </p:nvSpPr>
        <p:spPr bwMode="auto">
          <a:xfrm>
            <a:off x="3262446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8" name="Rectangle 103"/>
          <p:cNvSpPr>
            <a:spLocks noChangeArrowheads="1"/>
          </p:cNvSpPr>
          <p:nvPr/>
        </p:nvSpPr>
        <p:spPr bwMode="auto">
          <a:xfrm>
            <a:off x="3410348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9" name="Rectangle 104"/>
          <p:cNvSpPr>
            <a:spLocks noChangeArrowheads="1"/>
          </p:cNvSpPr>
          <p:nvPr/>
        </p:nvSpPr>
        <p:spPr bwMode="auto">
          <a:xfrm>
            <a:off x="3558250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0" name="Rectangle 105"/>
          <p:cNvSpPr>
            <a:spLocks noChangeArrowheads="1"/>
          </p:cNvSpPr>
          <p:nvPr/>
        </p:nvSpPr>
        <p:spPr bwMode="auto">
          <a:xfrm>
            <a:off x="3697553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1" name="Rectangle 114"/>
          <p:cNvSpPr>
            <a:spLocks noChangeArrowheads="1"/>
          </p:cNvSpPr>
          <p:nvPr/>
        </p:nvSpPr>
        <p:spPr bwMode="auto">
          <a:xfrm>
            <a:off x="3845455" y="19192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2" name="Rectangle 115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3" name="Rectangle 116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4" name="Rectangle 117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5" name="Rectangle 118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6" name="Rectangle 119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7" name="Rectangle 120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8" name="Rectangle 121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93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Payload type</a:t>
            </a:r>
            <a:r>
              <a:rPr lang="en-US" sz="2800" dirty="0" smtClean="0"/>
              <a:t>: 7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Identify content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14: mp3; 32: MPEG-1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0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1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2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5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7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9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9423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4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5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6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7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8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2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9416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7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8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9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0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1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2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4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5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7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8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9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0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1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2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3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4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5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6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7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8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9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0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1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2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3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4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5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6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7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8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9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0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1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2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3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4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5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6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7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8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9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0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1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2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3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4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5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6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7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8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9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0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1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2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3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4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5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6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7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8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9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0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1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2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3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4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5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03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Sequence number</a:t>
            </a:r>
            <a:r>
              <a:rPr lang="en-US" sz="2800" dirty="0" smtClean="0"/>
              <a:t>: 16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Packet sequence number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0358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1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5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9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1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3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4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0447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8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9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0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1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2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6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0440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1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2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3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4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5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6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8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9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0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1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2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3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4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5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6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7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8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9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0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1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2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3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4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5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6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7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8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9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0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1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2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3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4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5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6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7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8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9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0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1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2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3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4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5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6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7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8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9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0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1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2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3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4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5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6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7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8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9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0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1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2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3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4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5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6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7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8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9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Media timestamp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instant when the first byte in this packet was captured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90 kHz timestamp (90,000 = 1 second)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1382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3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8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9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0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2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3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4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5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6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1471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2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3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4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5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6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1464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5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6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7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8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9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0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2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3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4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3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4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5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SSRC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Random, unique in a session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Identifies a source (not host!)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7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8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9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2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249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4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2488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9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0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1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2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3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4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6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7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8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9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0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1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2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3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4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5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6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7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8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9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0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1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2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3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4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6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7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8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9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0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1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2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3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4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5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6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7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8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9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0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1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2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3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4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5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6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7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8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9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0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1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2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3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4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5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6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7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8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9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0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1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2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3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4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5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6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7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34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3430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6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3519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0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1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2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3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4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48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3512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3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4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5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6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7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8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50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3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4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5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6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7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8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9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0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1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2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3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4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5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6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7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8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9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0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1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2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3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4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5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6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7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8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9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0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1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2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3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4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5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6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7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8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9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0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1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2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3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4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5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6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7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8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9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0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1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2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3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4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5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6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7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8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9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0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1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HTTP Streaming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 has a number of advantages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Standard (image) web caching works</a:t>
            </a:r>
            <a:endParaRPr lang="en-US" dirty="0" smtClean="0"/>
          </a:p>
          <a:p>
            <a:pPr eaLnBrk="1" hangingPunct="1"/>
            <a:r>
              <a:rPr lang="en-US" dirty="0" smtClean="0"/>
              <a:t>However, DASH does not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Provide low latency for interactive, two-way applications (e.g., video conferencing)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NUS.SOC.CS5248-2012</a:t>
            </a:r>
          </a:p>
          <a:p>
            <a:pPr>
              <a:defRPr/>
            </a:pPr>
            <a:r>
              <a:rPr lang="en-US" smtClean="0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44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Receiving RTP packet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SSRC</a:t>
            </a:r>
          </a:p>
          <a:p>
            <a:pPr lvl="1" eaLnBrk="1" hangingPunct="1"/>
            <a:r>
              <a:rPr lang="en-US" dirty="0" smtClean="0"/>
              <a:t>New source?</a:t>
            </a:r>
          </a:p>
          <a:p>
            <a:pPr lvl="1" eaLnBrk="1" hangingPunct="1"/>
            <a:r>
              <a:rPr lang="en-US" dirty="0" smtClean="0"/>
              <a:t>Existing source? which one?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Check payload type</a:t>
            </a:r>
          </a:p>
          <a:p>
            <a:pPr lvl="1" eaLnBrk="1" hangingPunct="1"/>
            <a:r>
              <a:rPr lang="en-US" dirty="0" smtClean="0"/>
              <a:t>Has format been changed?</a:t>
            </a:r>
          </a:p>
          <a:p>
            <a:pPr lvl="1" eaLnBrk="1" hangingPunct="1"/>
            <a:r>
              <a:rPr lang="en-US" dirty="0" smtClean="0"/>
              <a:t>Which decoder should I use?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RTSP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Streaming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(1)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Application-level protocol</a:t>
            </a:r>
            <a:r>
              <a:rPr lang="en-US" smtClean="0"/>
              <a:t> for establishing and controlling media sessions with real-time properties between end points control</a:t>
            </a:r>
          </a:p>
          <a:p>
            <a:pPr eaLnBrk="1" hangingPunct="1"/>
            <a:r>
              <a:rPr lang="en-US" smtClean="0"/>
              <a:t>Simple, text-based</a:t>
            </a:r>
          </a:p>
          <a:p>
            <a:pPr eaLnBrk="1" hangingPunct="1"/>
            <a:r>
              <a:rPr lang="en-US" smtClean="0"/>
              <a:t>Published in </a:t>
            </a:r>
            <a:r>
              <a:rPr lang="en-US" u="sng" smtClean="0"/>
              <a:t>RFC 2326 (1998)</a:t>
            </a:r>
          </a:p>
          <a:p>
            <a:pPr eaLnBrk="1" hangingPunct="1"/>
            <a:r>
              <a:rPr lang="en-US" smtClean="0"/>
              <a:t>Uses TCP</a:t>
            </a:r>
          </a:p>
          <a:p>
            <a:pPr eaLnBrk="1" hangingPunct="1"/>
            <a:r>
              <a:rPr lang="en-US" smtClean="0"/>
              <a:t>Standard port: 554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(2)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Allows VCR-type commands:</a:t>
            </a:r>
          </a:p>
          <a:p>
            <a:pPr lvl="1" eaLnBrk="1" hangingPunct="1"/>
            <a:r>
              <a:rPr lang="en-US" dirty="0" smtClean="0"/>
              <a:t>DESCRIBE, SETUP, PLAY, TEARDOWN, PAUSE, RECORD, OPTIONS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On next slides:</a:t>
            </a:r>
          </a:p>
          <a:p>
            <a:pPr lvl="1" eaLnBrk="1" hangingPunct="1"/>
            <a:r>
              <a:rPr lang="en-US" dirty="0" smtClean="0"/>
              <a:t>Black text – server command</a:t>
            </a:r>
          </a:p>
          <a:p>
            <a:pPr lvl="1" eaLnBrk="1" hangingPunct="1"/>
            <a:r>
              <a:rPr lang="en-US" dirty="0" smtClean="0"/>
              <a:t>Blue text – client response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5089525" cy="4800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DESCRIBE rtsp://genesis/hackers.mov RTSP/1.0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Content-Type: application/sdp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Content-Base: rtsp://genesis/hackers.mov/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Content-length: 179</a:t>
            </a:r>
          </a:p>
          <a:p>
            <a:r>
              <a:rPr lang="en-US" sz="1800">
                <a:solidFill>
                  <a:schemeClr val="accent1"/>
                </a:solidFill>
              </a:rPr>
              <a:t>v=0</a:t>
            </a:r>
          </a:p>
          <a:p>
            <a:r>
              <a:rPr lang="en-US" sz="1800">
                <a:solidFill>
                  <a:schemeClr val="accent1"/>
                </a:solidFill>
              </a:rPr>
              <a:t>s=hackers.mov</a:t>
            </a:r>
          </a:p>
          <a:p>
            <a:r>
              <a:rPr lang="en-US" sz="1800">
                <a:solidFill>
                  <a:schemeClr val="accent1"/>
                </a:solidFill>
              </a:rPr>
              <a:t>u=http://genesis.usc.edu/</a:t>
            </a:r>
          </a:p>
          <a:p>
            <a:r>
              <a:rPr lang="en-US" sz="1800">
                <a:solidFill>
                  <a:schemeClr val="accent1"/>
                </a:solidFill>
              </a:rPr>
              <a:t>e=admin@genesis.usc.edu</a:t>
            </a:r>
          </a:p>
          <a:p>
            <a:r>
              <a:rPr lang="en-US" sz="1800">
                <a:solidFill>
                  <a:schemeClr val="accent1"/>
                </a:solidFill>
              </a:rPr>
              <a:t>c=IN IP4 128.125.163.19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a=control:/</a:t>
            </a:r>
          </a:p>
          <a:p>
            <a:r>
              <a:rPr lang="en-US" sz="1800">
                <a:solidFill>
                  <a:schemeClr val="accent1"/>
                </a:solidFill>
              </a:rPr>
              <a:t>a=range:npt=0-3714.90167</a:t>
            </a:r>
          </a:p>
          <a:p>
            <a:r>
              <a:rPr lang="en-US" sz="1800">
                <a:solidFill>
                  <a:schemeClr val="accent1"/>
                </a:solidFill>
              </a:rPr>
              <a:t>m=audio 0 RTP/AVP 10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a=control:trackID=2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7131050" cy="4770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SETUP rtsp://genesis/hackers.mov</a:t>
            </a:r>
          </a:p>
          <a:p>
            <a:r>
              <a:rPr lang="en-US" sz="1800"/>
              <a:t>Transport: RTP/AVP;unicast;client_port=3000-3001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4862038713701816342;timeout=6000</a:t>
            </a:r>
          </a:p>
          <a:p>
            <a:r>
              <a:rPr lang="en-US" sz="1800">
                <a:solidFill>
                  <a:schemeClr val="accent1"/>
                </a:solidFill>
              </a:rPr>
              <a:t>Transport: rtp/avp;server_port=2000-2001;client_port=3000-3001</a:t>
            </a:r>
          </a:p>
          <a:p>
            <a:endParaRPr lang="en-US" sz="1800">
              <a:solidFill>
                <a:schemeClr val="accent1"/>
              </a:solidFill>
            </a:endParaRPr>
          </a:p>
          <a:p>
            <a:r>
              <a:rPr lang="en-US" sz="1800"/>
              <a:t>PLAY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600">
                <a:solidFill>
                  <a:schemeClr val="accent1"/>
                </a:solidFill>
              </a:rPr>
              <a:t>RTP-Info:url=hackers.mov;seq=59970;ssrc=477987946;rtptime=263102960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25500" y="1597025"/>
            <a:ext cx="4260850" cy="3694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…</a:t>
            </a:r>
          </a:p>
          <a:p>
            <a:r>
              <a:rPr lang="en-US" sz="1800"/>
              <a:t>[Session plays]</a:t>
            </a:r>
          </a:p>
          <a:p>
            <a:r>
              <a:rPr lang="en-US" sz="1800"/>
              <a:t>…</a:t>
            </a:r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TEARDOWN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800">
                <a:solidFill>
                  <a:schemeClr val="accent1"/>
                </a:solidFill>
              </a:rPr>
              <a:t>Connection: Close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0" y="3971926"/>
            <a:ext cx="2486819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(1)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RTP: </a:t>
            </a:r>
            <a:r>
              <a:rPr lang="en-US" b="1" smtClean="0"/>
              <a:t>Real-Time Transport Protocol</a:t>
            </a:r>
          </a:p>
          <a:p>
            <a:r>
              <a:rPr lang="en-US" smtClean="0"/>
              <a:t>RTCP: </a:t>
            </a:r>
            <a:r>
              <a:rPr lang="en-US" b="1" smtClean="0"/>
              <a:t>RTP Control Protocol</a:t>
            </a:r>
          </a:p>
          <a:p>
            <a:pPr lvl="1"/>
            <a:r>
              <a:rPr lang="en-US" smtClean="0"/>
              <a:t>Published in 1996 as </a:t>
            </a:r>
            <a:r>
              <a:rPr lang="en-US" smtClean="0">
                <a:hlinkClick r:id="rId2"/>
              </a:rPr>
              <a:t>RFC 1889</a:t>
            </a:r>
            <a:r>
              <a:rPr lang="en-US" smtClean="0"/>
              <a:t>, and superseded by </a:t>
            </a:r>
            <a:r>
              <a:rPr lang="en-US" smtClean="0">
                <a:hlinkClick r:id="rId3"/>
              </a:rPr>
              <a:t>RFC 3550</a:t>
            </a:r>
            <a:r>
              <a:rPr lang="en-US" smtClean="0"/>
              <a:t> in 2003</a:t>
            </a:r>
          </a:p>
          <a:p>
            <a:pPr lvl="1"/>
            <a:r>
              <a:rPr lang="en-US" smtClean="0"/>
              <a:t>UDP, binary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RTP: from server to client (receiver)</a:t>
            </a:r>
          </a:p>
          <a:p>
            <a:pPr lvl="2"/>
            <a:r>
              <a:rPr lang="en-US" smtClean="0"/>
              <a:t>RTCP: either way (SR, RR)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+ RTP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Application-Level Framing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in CS5248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Compression</a:t>
            </a:r>
          </a:p>
          <a:p>
            <a:pPr lvl="1" eaLnBrk="1" hangingPunct="1"/>
            <a:r>
              <a:rPr lang="en-US" smtClean="0"/>
              <a:t>Sequence, GOP, Picture, Slice, Macroblock, Block, DC/AC Coefficient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I-Frame, P-Frame, B-Frame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Frame Sizes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 Bitrate (CBR) vs. Variable Bitrate (VBR)</a:t>
            </a: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94000"/>
            <a:ext cx="8991600" cy="3444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on CS5248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headers</a:t>
            </a:r>
          </a:p>
          <a:p>
            <a:pPr lvl="1" eaLnBrk="1" hangingPunct="1"/>
            <a:r>
              <a:rPr lang="en-US" smtClean="0"/>
              <a:t>SSRC, Media Timestamp, Marker Bit, Payload Type ..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Application-Level Framing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32773" name="Cloud"/>
          <p:cNvSpPr>
            <a:spLocks noChangeAspect="1" noEditPoints="1" noChangeArrowheads="1"/>
          </p:cNvSpPr>
          <p:nvPr/>
        </p:nvSpPr>
        <p:spPr bwMode="auto">
          <a:xfrm>
            <a:off x="3606800" y="4419600"/>
            <a:ext cx="3065463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b="1"/>
              <a:t>Network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520825" y="2043113"/>
            <a:ext cx="159702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Encoder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1938338" y="3392488"/>
            <a:ext cx="1808162" cy="11557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4164013" y="2814638"/>
            <a:ext cx="1804987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Middlebox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6457950" y="3390900"/>
            <a:ext cx="1808163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Receiver</a:t>
            </a:r>
          </a:p>
        </p:txBody>
      </p:sp>
      <p:cxnSp>
        <p:nvCxnSpPr>
          <p:cNvPr id="32778" name="AutoShape 8"/>
          <p:cNvCxnSpPr>
            <a:cxnSpLocks noChangeShapeType="1"/>
            <a:stCxn id="32774" idx="2"/>
            <a:endCxn id="32775" idx="0"/>
          </p:cNvCxnSpPr>
          <p:nvPr/>
        </p:nvCxnSpPr>
        <p:spPr bwMode="auto">
          <a:xfrm rot="16200000" flipH="1">
            <a:off x="2402682" y="2932906"/>
            <a:ext cx="357188" cy="523875"/>
          </a:xfrm>
          <a:prstGeom prst="curvedConnector3">
            <a:avLst>
              <a:gd name="adj1" fmla="val 51111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79" name="AutoShape 9"/>
          <p:cNvCxnSpPr>
            <a:cxnSpLocks noChangeShapeType="1"/>
            <a:stCxn id="32775" idx="4"/>
            <a:endCxn id="32773" idx="0"/>
          </p:cNvCxnSpPr>
          <p:nvPr/>
        </p:nvCxnSpPr>
        <p:spPr bwMode="auto">
          <a:xfrm rot="16200000" flipH="1">
            <a:off x="2894013" y="4516438"/>
            <a:ext cx="671512" cy="773112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80" name="AutoShape 10"/>
          <p:cNvCxnSpPr>
            <a:cxnSpLocks noChangeShapeType="1"/>
            <a:endCxn id="32776" idx="3"/>
          </p:cNvCxnSpPr>
          <p:nvPr/>
        </p:nvCxnSpPr>
        <p:spPr bwMode="auto">
          <a:xfrm rot="-5400000">
            <a:off x="4029075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6" idx="5"/>
          </p:cNvCxnSpPr>
          <p:nvPr/>
        </p:nvCxnSpPr>
        <p:spPr bwMode="auto">
          <a:xfrm rot="5400000">
            <a:off x="5336381" y="4169569"/>
            <a:ext cx="7381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3" idx="2"/>
            <a:endCxn id="32777" idx="4"/>
          </p:cNvCxnSpPr>
          <p:nvPr/>
        </p:nvCxnSpPr>
        <p:spPr bwMode="auto">
          <a:xfrm flipV="1">
            <a:off x="6669088" y="4546600"/>
            <a:ext cx="693737" cy="69215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783" name="Rectangle 13"/>
          <p:cNvSpPr>
            <a:spLocks noChangeArrowheads="1"/>
          </p:cNvSpPr>
          <p:nvPr/>
        </p:nvSpPr>
        <p:spPr bwMode="auto">
          <a:xfrm>
            <a:off x="6940550" y="2043113"/>
            <a:ext cx="1601788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Decoder</a:t>
            </a:r>
          </a:p>
        </p:txBody>
      </p:sp>
      <p:cxnSp>
        <p:nvCxnSpPr>
          <p:cNvPr id="32784" name="AutoShape 14"/>
          <p:cNvCxnSpPr>
            <a:cxnSpLocks noChangeShapeType="1"/>
            <a:stCxn id="32777" idx="0"/>
            <a:endCxn id="32783" idx="2"/>
          </p:cNvCxnSpPr>
          <p:nvPr/>
        </p:nvCxnSpPr>
        <p:spPr bwMode="auto">
          <a:xfrm rot="-5400000">
            <a:off x="7360444" y="3009106"/>
            <a:ext cx="384175" cy="37941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Application-Level Framing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send/recv?</a:t>
            </a:r>
          </a:p>
        </p:txBody>
      </p:sp>
      <p:sp>
        <p:nvSpPr>
          <p:cNvPr id="34821" name="AutoShape 3"/>
          <p:cNvSpPr>
            <a:spLocks noChangeArrowheads="1"/>
          </p:cNvSpPr>
          <p:nvPr/>
        </p:nvSpPr>
        <p:spPr bwMode="auto">
          <a:xfrm>
            <a:off x="1835150" y="1844675"/>
            <a:ext cx="7408863" cy="2808288"/>
          </a:xfrm>
          <a:prstGeom prst="wedgeRoundRectCallout">
            <a:avLst>
              <a:gd name="adj1" fmla="val -36704"/>
              <a:gd name="adj2" fmla="val 7000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b="1"/>
          </a:p>
          <a:p>
            <a:pPr algn="ctr" eaLnBrk="1" hangingPunct="1"/>
            <a:r>
              <a:rPr lang="en-US" sz="3600" b="1"/>
              <a:t>Let the application decide, not the protocol stack.</a:t>
            </a: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950913" y="5410200"/>
            <a:ext cx="34559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Tennenhouse + Clark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Knows Best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reorder packets</a:t>
            </a:r>
          </a:p>
          <a:p>
            <a:pPr eaLnBrk="1" hangingPunct="1"/>
            <a:r>
              <a:rPr lang="en-US" smtClean="0"/>
              <a:t>Whether to ignore loss</a:t>
            </a:r>
          </a:p>
          <a:p>
            <a:pPr eaLnBrk="1" hangingPunct="1"/>
            <a:r>
              <a:rPr lang="en-US" smtClean="0"/>
              <a:t>Which packet to retransmit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Data Unit (ADU)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be processed individually, even out-of-order</a:t>
            </a:r>
          </a:p>
          <a:p>
            <a:pPr eaLnBrk="1" hangingPunct="1"/>
            <a:r>
              <a:rPr lang="en-US" smtClean="0"/>
              <a:t>Unit of error-recovery</a:t>
            </a:r>
          </a:p>
          <a:p>
            <a:pPr lvl="1" eaLnBrk="1" hangingPunct="1"/>
            <a:r>
              <a:rPr lang="en-US" smtClean="0"/>
              <a:t>If part of an ADU is lost, the whole ADU is considered lost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8-Bit PCM audio:  1 ADU = 1 Byte</a:t>
            </a:r>
          </a:p>
          <a:p>
            <a:pPr eaLnBrk="1" hangingPunct="1"/>
            <a:r>
              <a:rPr lang="en-US" smtClean="0"/>
              <a:t>MPEG1 Video:  1 ADU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chop data into packets?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received packet should be useful (even in very lossy environments)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Ideally, 1 ADU in 1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</a:t>
            </a:r>
            <a:r>
              <a:rPr lang="en-US" b="1" smtClean="0"/>
              <a:t>Real-Time Streaming Protocol</a:t>
            </a:r>
          </a:p>
          <a:p>
            <a:pPr lvl="1"/>
            <a:r>
              <a:rPr lang="en-US" smtClean="0"/>
              <a:t>Published as </a:t>
            </a:r>
            <a:r>
              <a:rPr lang="en-US" smtClean="0">
                <a:hlinkClick r:id="rId2"/>
              </a:rPr>
              <a:t>RFC 2326</a:t>
            </a:r>
            <a:r>
              <a:rPr lang="en-US" smtClean="0"/>
              <a:t> in 1998</a:t>
            </a:r>
          </a:p>
          <a:p>
            <a:pPr lvl="1"/>
            <a:r>
              <a:rPr lang="en-US" smtClean="0"/>
              <a:t>TCP, text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Initiation from client, response by server</a:t>
            </a:r>
          </a:p>
          <a:p>
            <a:pPr lvl="1"/>
            <a:r>
              <a:rPr lang="en-US" smtClean="0"/>
              <a:t>“VCR”-type commands: PLAY, PAUSE, RECORD, TEARDOWN, …</a:t>
            </a:r>
          </a:p>
          <a:p>
            <a:pPr lvl="1"/>
            <a:r>
              <a:rPr lang="en-US" smtClean="0"/>
              <a:t>Session initiation: DESCRIBE, SETUP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RTP Payload Header</a:t>
            </a: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1130300" y="2206625"/>
            <a:ext cx="2185988" cy="100806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3316288" y="2206625"/>
            <a:ext cx="2806700" cy="1008063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Payload 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6122988" y="2206625"/>
            <a:ext cx="2886075" cy="1008063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RTP Payload</a:t>
            </a: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2144713" y="4302125"/>
            <a:ext cx="5260927" cy="193899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MPEG Video-specific Header (32 bits)</a:t>
            </a:r>
          </a:p>
          <a:p>
            <a:pPr>
              <a:buFontTx/>
              <a:buChar char="•"/>
            </a:pPr>
            <a:r>
              <a:rPr lang="en-US" dirty="0" smtClean="0"/>
              <a:t> MPEG-1</a:t>
            </a:r>
            <a:r>
              <a:rPr lang="en-US" dirty="0"/>
              <a:t>? 2?</a:t>
            </a:r>
          </a:p>
          <a:p>
            <a:pPr>
              <a:buFontTx/>
              <a:buChar char="•"/>
            </a:pPr>
            <a:r>
              <a:rPr lang="en-US" dirty="0" smtClean="0"/>
              <a:t> Temporal </a:t>
            </a:r>
            <a:r>
              <a:rPr lang="en-US" dirty="0"/>
              <a:t>Reference</a:t>
            </a:r>
          </a:p>
          <a:p>
            <a:pPr>
              <a:buFontTx/>
              <a:buChar char="•"/>
            </a:pPr>
            <a:r>
              <a:rPr lang="en-US" dirty="0" smtClean="0"/>
              <a:t> I</a:t>
            </a:r>
            <a:r>
              <a:rPr lang="en-US" dirty="0"/>
              <a:t>? P? B?</a:t>
            </a:r>
          </a:p>
          <a:p>
            <a:pPr>
              <a:buFontTx/>
              <a:buChar char="•"/>
            </a:pPr>
            <a:r>
              <a:rPr lang="en-US" dirty="0" smtClean="0"/>
              <a:t> Begin </a:t>
            </a:r>
            <a:r>
              <a:rPr lang="en-US" dirty="0"/>
              <a:t>of Slice? End of Slice?</a:t>
            </a:r>
          </a:p>
        </p:txBody>
      </p:sp>
      <p:cxnSp>
        <p:nvCxnSpPr>
          <p:cNvPr id="38921" name="AutoShape 7"/>
          <p:cNvCxnSpPr>
            <a:cxnSpLocks noChangeShapeType="1"/>
            <a:stCxn id="38918" idx="2"/>
          </p:cNvCxnSpPr>
          <p:nvPr/>
        </p:nvCxnSpPr>
        <p:spPr bwMode="auto">
          <a:xfrm rot="5400000">
            <a:off x="3613944" y="3232944"/>
            <a:ext cx="1116013" cy="1095375"/>
          </a:xfrm>
          <a:prstGeom prst="curvedConnector3">
            <a:avLst>
              <a:gd name="adj1" fmla="val 49644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1524000" y="1670050"/>
            <a:ext cx="1343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 bytes</a:t>
            </a:r>
          </a:p>
        </p:txBody>
      </p:sp>
      <p:sp>
        <p:nvSpPr>
          <p:cNvPr id="38923" name="TextBox 10"/>
          <p:cNvSpPr txBox="1">
            <a:spLocks noChangeArrowheads="1"/>
          </p:cNvSpPr>
          <p:nvPr/>
        </p:nvSpPr>
        <p:spPr bwMode="auto">
          <a:xfrm>
            <a:off x="3962400" y="1670050"/>
            <a:ext cx="1624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4-12 bytes</a:t>
            </a:r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6172200" y="1670050"/>
            <a:ext cx="2820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≤ Rest of IP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RTP Header (Summary)</a:t>
            </a:r>
          </a:p>
        </p:txBody>
      </p:sp>
      <p:sp>
        <p:nvSpPr>
          <p:cNvPr id="3993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817813" y="1916113"/>
            <a:ext cx="147637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2962275" y="1916113"/>
            <a:ext cx="147638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3109913" y="1916113"/>
            <a:ext cx="149225" cy="731837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59138" y="1916113"/>
            <a:ext cx="146050" cy="73183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3405188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3543300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0"/>
          <p:cNvSpPr>
            <a:spLocks noChangeArrowheads="1"/>
          </p:cNvSpPr>
          <p:nvPr/>
        </p:nvSpPr>
        <p:spPr bwMode="auto">
          <a:xfrm>
            <a:off x="3687763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Rectangle 11"/>
          <p:cNvSpPr>
            <a:spLocks noChangeArrowheads="1"/>
          </p:cNvSpPr>
          <p:nvPr/>
        </p:nvSpPr>
        <p:spPr bwMode="auto">
          <a:xfrm>
            <a:off x="3840163" y="1916113"/>
            <a:ext cx="147637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978275" y="1916113"/>
            <a:ext cx="147638" cy="7318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50" name="Rectangle 13"/>
          <p:cNvSpPr>
            <a:spLocks noChangeArrowheads="1"/>
          </p:cNvSpPr>
          <p:nvPr/>
        </p:nvSpPr>
        <p:spPr bwMode="auto">
          <a:xfrm>
            <a:off x="4122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Rectangle 14"/>
          <p:cNvSpPr>
            <a:spLocks noChangeArrowheads="1"/>
          </p:cNvSpPr>
          <p:nvPr/>
        </p:nvSpPr>
        <p:spPr bwMode="auto">
          <a:xfrm>
            <a:off x="4270375" y="1916113"/>
            <a:ext cx="147638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Rectangle 15"/>
          <p:cNvSpPr>
            <a:spLocks noChangeArrowheads="1"/>
          </p:cNvSpPr>
          <p:nvPr/>
        </p:nvSpPr>
        <p:spPr bwMode="auto">
          <a:xfrm>
            <a:off x="4418013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Rectangle 16"/>
          <p:cNvSpPr>
            <a:spLocks noChangeArrowheads="1"/>
          </p:cNvSpPr>
          <p:nvPr/>
        </p:nvSpPr>
        <p:spPr bwMode="auto">
          <a:xfrm>
            <a:off x="456565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Rectangle 17"/>
          <p:cNvSpPr>
            <a:spLocks noChangeArrowheads="1"/>
          </p:cNvSpPr>
          <p:nvPr/>
        </p:nvSpPr>
        <p:spPr bwMode="auto">
          <a:xfrm>
            <a:off x="4711700" y="1916113"/>
            <a:ext cx="15240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8"/>
          <p:cNvSpPr>
            <a:spLocks noChangeArrowheads="1"/>
          </p:cNvSpPr>
          <p:nvPr/>
        </p:nvSpPr>
        <p:spPr bwMode="auto">
          <a:xfrm>
            <a:off x="486410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19"/>
          <p:cNvSpPr>
            <a:spLocks noChangeArrowheads="1"/>
          </p:cNvSpPr>
          <p:nvPr/>
        </p:nvSpPr>
        <p:spPr bwMode="auto">
          <a:xfrm>
            <a:off x="5599113" y="1916113"/>
            <a:ext cx="152400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Rectangle 20"/>
          <p:cNvSpPr>
            <a:spLocks noChangeArrowheads="1"/>
          </p:cNvSpPr>
          <p:nvPr/>
        </p:nvSpPr>
        <p:spPr bwMode="auto">
          <a:xfrm>
            <a:off x="589756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0150" y="1916113"/>
            <a:ext cx="1182688" cy="731837"/>
            <a:chOff x="2913" y="1207"/>
            <a:chExt cx="688" cy="461"/>
          </a:xfrm>
          <a:solidFill>
            <a:srgbClr val="2F04CC"/>
          </a:solidFill>
        </p:grpSpPr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59" name="Rectangle 28"/>
          <p:cNvSpPr>
            <a:spLocks noChangeArrowheads="1"/>
          </p:cNvSpPr>
          <p:nvPr/>
        </p:nvSpPr>
        <p:spPr bwMode="auto">
          <a:xfrm>
            <a:off x="693261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838" y="1916113"/>
            <a:ext cx="1181100" cy="731837"/>
            <a:chOff x="3601" y="1207"/>
            <a:chExt cx="688" cy="461"/>
          </a:xfrm>
          <a:solidFill>
            <a:srgbClr val="2F04CC"/>
          </a:solidFill>
        </p:grpSpPr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61" name="Rectangle 37"/>
          <p:cNvSpPr>
            <a:spLocks noChangeArrowheads="1"/>
          </p:cNvSpPr>
          <p:nvPr/>
        </p:nvSpPr>
        <p:spPr bwMode="auto">
          <a:xfrm>
            <a:off x="28178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Rectangle 38"/>
          <p:cNvSpPr>
            <a:spLocks noChangeArrowheads="1"/>
          </p:cNvSpPr>
          <p:nvPr/>
        </p:nvSpPr>
        <p:spPr bwMode="auto">
          <a:xfrm>
            <a:off x="2962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Rectangle 39"/>
          <p:cNvSpPr>
            <a:spLocks noChangeArrowheads="1"/>
          </p:cNvSpPr>
          <p:nvPr/>
        </p:nvSpPr>
        <p:spPr bwMode="auto">
          <a:xfrm>
            <a:off x="3109913" y="2655888"/>
            <a:ext cx="149225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Rectangle 40"/>
          <p:cNvSpPr>
            <a:spLocks noChangeArrowheads="1"/>
          </p:cNvSpPr>
          <p:nvPr/>
        </p:nvSpPr>
        <p:spPr bwMode="auto">
          <a:xfrm>
            <a:off x="325913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Rectangle 41"/>
          <p:cNvSpPr>
            <a:spLocks noChangeArrowheads="1"/>
          </p:cNvSpPr>
          <p:nvPr/>
        </p:nvSpPr>
        <p:spPr bwMode="auto">
          <a:xfrm>
            <a:off x="34051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Rectangle 42"/>
          <p:cNvSpPr>
            <a:spLocks noChangeArrowheads="1"/>
          </p:cNvSpPr>
          <p:nvPr/>
        </p:nvSpPr>
        <p:spPr bwMode="auto">
          <a:xfrm>
            <a:off x="35433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7" name="Rectangle 43"/>
          <p:cNvSpPr>
            <a:spLocks noChangeArrowheads="1"/>
          </p:cNvSpPr>
          <p:nvPr/>
        </p:nvSpPr>
        <p:spPr bwMode="auto">
          <a:xfrm>
            <a:off x="36877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8" name="Rectangle 44"/>
          <p:cNvSpPr>
            <a:spLocks noChangeArrowheads="1"/>
          </p:cNvSpPr>
          <p:nvPr/>
        </p:nvSpPr>
        <p:spPr bwMode="auto">
          <a:xfrm>
            <a:off x="38401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9" name="Rectangle 45"/>
          <p:cNvSpPr>
            <a:spLocks noChangeArrowheads="1"/>
          </p:cNvSpPr>
          <p:nvPr/>
        </p:nvSpPr>
        <p:spPr bwMode="auto">
          <a:xfrm>
            <a:off x="3978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Rectangle 46"/>
          <p:cNvSpPr>
            <a:spLocks noChangeArrowheads="1"/>
          </p:cNvSpPr>
          <p:nvPr/>
        </p:nvSpPr>
        <p:spPr bwMode="auto">
          <a:xfrm>
            <a:off x="41227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Rectangle 47"/>
          <p:cNvSpPr>
            <a:spLocks noChangeArrowheads="1"/>
          </p:cNvSpPr>
          <p:nvPr/>
        </p:nvSpPr>
        <p:spPr bwMode="auto">
          <a:xfrm>
            <a:off x="42703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2" name="Rectangle 48"/>
          <p:cNvSpPr>
            <a:spLocks noChangeArrowheads="1"/>
          </p:cNvSpPr>
          <p:nvPr/>
        </p:nvSpPr>
        <p:spPr bwMode="auto">
          <a:xfrm>
            <a:off x="44180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3" name="Rectangle 49"/>
          <p:cNvSpPr>
            <a:spLocks noChangeArrowheads="1"/>
          </p:cNvSpPr>
          <p:nvPr/>
        </p:nvSpPr>
        <p:spPr bwMode="auto">
          <a:xfrm>
            <a:off x="456565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Rectangle 50"/>
          <p:cNvSpPr>
            <a:spLocks noChangeArrowheads="1"/>
          </p:cNvSpPr>
          <p:nvPr/>
        </p:nvSpPr>
        <p:spPr bwMode="auto">
          <a:xfrm>
            <a:off x="4711700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Rectangle 51"/>
          <p:cNvSpPr>
            <a:spLocks noChangeArrowheads="1"/>
          </p:cNvSpPr>
          <p:nvPr/>
        </p:nvSpPr>
        <p:spPr bwMode="auto">
          <a:xfrm>
            <a:off x="48641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Rectangle 52"/>
          <p:cNvSpPr>
            <a:spLocks noChangeArrowheads="1"/>
          </p:cNvSpPr>
          <p:nvPr/>
        </p:nvSpPr>
        <p:spPr bwMode="auto">
          <a:xfrm>
            <a:off x="50101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7" name="Rectangle 53"/>
          <p:cNvSpPr>
            <a:spLocks noChangeArrowheads="1"/>
          </p:cNvSpPr>
          <p:nvPr/>
        </p:nvSpPr>
        <p:spPr bwMode="auto">
          <a:xfrm>
            <a:off x="515778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Rectangle 54"/>
          <p:cNvSpPr>
            <a:spLocks noChangeArrowheads="1"/>
          </p:cNvSpPr>
          <p:nvPr/>
        </p:nvSpPr>
        <p:spPr bwMode="auto">
          <a:xfrm>
            <a:off x="530542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Rectangle 55"/>
          <p:cNvSpPr>
            <a:spLocks noChangeArrowheads="1"/>
          </p:cNvSpPr>
          <p:nvPr/>
        </p:nvSpPr>
        <p:spPr bwMode="auto">
          <a:xfrm>
            <a:off x="54530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Rectangle 56"/>
          <p:cNvSpPr>
            <a:spLocks noChangeArrowheads="1"/>
          </p:cNvSpPr>
          <p:nvPr/>
        </p:nvSpPr>
        <p:spPr bwMode="auto">
          <a:xfrm>
            <a:off x="5599113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1" name="Rectangle 57"/>
          <p:cNvSpPr>
            <a:spLocks noChangeArrowheads="1"/>
          </p:cNvSpPr>
          <p:nvPr/>
        </p:nvSpPr>
        <p:spPr bwMode="auto">
          <a:xfrm>
            <a:off x="575151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2" name="Rectangle 58"/>
          <p:cNvSpPr>
            <a:spLocks noChangeArrowheads="1"/>
          </p:cNvSpPr>
          <p:nvPr/>
        </p:nvSpPr>
        <p:spPr bwMode="auto">
          <a:xfrm>
            <a:off x="58975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3" name="Rectangle 59"/>
          <p:cNvSpPr>
            <a:spLocks noChangeArrowheads="1"/>
          </p:cNvSpPr>
          <p:nvPr/>
        </p:nvSpPr>
        <p:spPr bwMode="auto">
          <a:xfrm>
            <a:off x="604520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4" name="Rectangle 60"/>
          <p:cNvSpPr>
            <a:spLocks noChangeArrowheads="1"/>
          </p:cNvSpPr>
          <p:nvPr/>
        </p:nvSpPr>
        <p:spPr bwMode="auto">
          <a:xfrm>
            <a:off x="61928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5" name="Rectangle 61"/>
          <p:cNvSpPr>
            <a:spLocks noChangeArrowheads="1"/>
          </p:cNvSpPr>
          <p:nvPr/>
        </p:nvSpPr>
        <p:spPr bwMode="auto">
          <a:xfrm>
            <a:off x="634047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6" name="Rectangle 62"/>
          <p:cNvSpPr>
            <a:spLocks noChangeArrowheads="1"/>
          </p:cNvSpPr>
          <p:nvPr/>
        </p:nvSpPr>
        <p:spPr bwMode="auto">
          <a:xfrm>
            <a:off x="6486525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7" name="Rectangle 63"/>
          <p:cNvSpPr>
            <a:spLocks noChangeArrowheads="1"/>
          </p:cNvSpPr>
          <p:nvPr/>
        </p:nvSpPr>
        <p:spPr bwMode="auto">
          <a:xfrm>
            <a:off x="663892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8" name="Rectangle 64"/>
          <p:cNvSpPr>
            <a:spLocks noChangeArrowheads="1"/>
          </p:cNvSpPr>
          <p:nvPr/>
        </p:nvSpPr>
        <p:spPr bwMode="auto">
          <a:xfrm>
            <a:off x="67849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9" name="Rectangle 65"/>
          <p:cNvSpPr>
            <a:spLocks noChangeArrowheads="1"/>
          </p:cNvSpPr>
          <p:nvPr/>
        </p:nvSpPr>
        <p:spPr bwMode="auto">
          <a:xfrm>
            <a:off x="69326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0" name="Rectangle 66"/>
          <p:cNvSpPr>
            <a:spLocks noChangeArrowheads="1"/>
          </p:cNvSpPr>
          <p:nvPr/>
        </p:nvSpPr>
        <p:spPr bwMode="auto">
          <a:xfrm>
            <a:off x="70802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1" name="Rectangle 67"/>
          <p:cNvSpPr>
            <a:spLocks noChangeArrowheads="1"/>
          </p:cNvSpPr>
          <p:nvPr/>
        </p:nvSpPr>
        <p:spPr bwMode="auto">
          <a:xfrm>
            <a:off x="72278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2" name="Rectangle 68"/>
          <p:cNvSpPr>
            <a:spLocks noChangeArrowheads="1"/>
          </p:cNvSpPr>
          <p:nvPr/>
        </p:nvSpPr>
        <p:spPr bwMode="auto">
          <a:xfrm>
            <a:off x="28178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3" name="Rectangle 69"/>
          <p:cNvSpPr>
            <a:spLocks noChangeArrowheads="1"/>
          </p:cNvSpPr>
          <p:nvPr/>
        </p:nvSpPr>
        <p:spPr bwMode="auto">
          <a:xfrm>
            <a:off x="2962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4" name="Rectangle 70"/>
          <p:cNvSpPr>
            <a:spLocks noChangeArrowheads="1"/>
          </p:cNvSpPr>
          <p:nvPr/>
        </p:nvSpPr>
        <p:spPr bwMode="auto">
          <a:xfrm>
            <a:off x="3109913" y="339566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5" name="Rectangle 71"/>
          <p:cNvSpPr>
            <a:spLocks noChangeArrowheads="1"/>
          </p:cNvSpPr>
          <p:nvPr/>
        </p:nvSpPr>
        <p:spPr bwMode="auto">
          <a:xfrm>
            <a:off x="325913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6" name="Rectangle 72"/>
          <p:cNvSpPr>
            <a:spLocks noChangeArrowheads="1"/>
          </p:cNvSpPr>
          <p:nvPr/>
        </p:nvSpPr>
        <p:spPr bwMode="auto">
          <a:xfrm>
            <a:off x="34051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7" name="Rectangle 73"/>
          <p:cNvSpPr>
            <a:spLocks noChangeArrowheads="1"/>
          </p:cNvSpPr>
          <p:nvPr/>
        </p:nvSpPr>
        <p:spPr bwMode="auto">
          <a:xfrm>
            <a:off x="35433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8" name="Rectangle 74"/>
          <p:cNvSpPr>
            <a:spLocks noChangeArrowheads="1"/>
          </p:cNvSpPr>
          <p:nvPr/>
        </p:nvSpPr>
        <p:spPr bwMode="auto">
          <a:xfrm>
            <a:off x="36877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9" name="Rectangle 75"/>
          <p:cNvSpPr>
            <a:spLocks noChangeArrowheads="1"/>
          </p:cNvSpPr>
          <p:nvPr/>
        </p:nvSpPr>
        <p:spPr bwMode="auto">
          <a:xfrm>
            <a:off x="38401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0" name="Rectangle 76"/>
          <p:cNvSpPr>
            <a:spLocks noChangeArrowheads="1"/>
          </p:cNvSpPr>
          <p:nvPr/>
        </p:nvSpPr>
        <p:spPr bwMode="auto">
          <a:xfrm>
            <a:off x="3978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1" name="Rectangle 77"/>
          <p:cNvSpPr>
            <a:spLocks noChangeArrowheads="1"/>
          </p:cNvSpPr>
          <p:nvPr/>
        </p:nvSpPr>
        <p:spPr bwMode="auto">
          <a:xfrm>
            <a:off x="41227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2" name="Rectangle 78"/>
          <p:cNvSpPr>
            <a:spLocks noChangeArrowheads="1"/>
          </p:cNvSpPr>
          <p:nvPr/>
        </p:nvSpPr>
        <p:spPr bwMode="auto">
          <a:xfrm>
            <a:off x="42703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3" name="Rectangle 79"/>
          <p:cNvSpPr>
            <a:spLocks noChangeArrowheads="1"/>
          </p:cNvSpPr>
          <p:nvPr/>
        </p:nvSpPr>
        <p:spPr bwMode="auto">
          <a:xfrm>
            <a:off x="44180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4" name="Rectangle 80"/>
          <p:cNvSpPr>
            <a:spLocks noChangeArrowheads="1"/>
          </p:cNvSpPr>
          <p:nvPr/>
        </p:nvSpPr>
        <p:spPr bwMode="auto">
          <a:xfrm>
            <a:off x="456565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5" name="Rectangle 81"/>
          <p:cNvSpPr>
            <a:spLocks noChangeArrowheads="1"/>
          </p:cNvSpPr>
          <p:nvPr/>
        </p:nvSpPr>
        <p:spPr bwMode="auto">
          <a:xfrm>
            <a:off x="4711700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6" name="Rectangle 82"/>
          <p:cNvSpPr>
            <a:spLocks noChangeArrowheads="1"/>
          </p:cNvSpPr>
          <p:nvPr/>
        </p:nvSpPr>
        <p:spPr bwMode="auto">
          <a:xfrm>
            <a:off x="48641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7" name="Rectangle 83"/>
          <p:cNvSpPr>
            <a:spLocks noChangeArrowheads="1"/>
          </p:cNvSpPr>
          <p:nvPr/>
        </p:nvSpPr>
        <p:spPr bwMode="auto">
          <a:xfrm>
            <a:off x="50101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8" name="Rectangle 84"/>
          <p:cNvSpPr>
            <a:spLocks noChangeArrowheads="1"/>
          </p:cNvSpPr>
          <p:nvPr/>
        </p:nvSpPr>
        <p:spPr bwMode="auto">
          <a:xfrm>
            <a:off x="515778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9" name="Rectangle 85"/>
          <p:cNvSpPr>
            <a:spLocks noChangeArrowheads="1"/>
          </p:cNvSpPr>
          <p:nvPr/>
        </p:nvSpPr>
        <p:spPr bwMode="auto">
          <a:xfrm>
            <a:off x="530542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0" name="Rectangle 86"/>
          <p:cNvSpPr>
            <a:spLocks noChangeArrowheads="1"/>
          </p:cNvSpPr>
          <p:nvPr/>
        </p:nvSpPr>
        <p:spPr bwMode="auto">
          <a:xfrm>
            <a:off x="54530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1" name="Rectangle 87"/>
          <p:cNvSpPr>
            <a:spLocks noChangeArrowheads="1"/>
          </p:cNvSpPr>
          <p:nvPr/>
        </p:nvSpPr>
        <p:spPr bwMode="auto">
          <a:xfrm>
            <a:off x="5599113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2" name="Rectangle 88"/>
          <p:cNvSpPr>
            <a:spLocks noChangeArrowheads="1"/>
          </p:cNvSpPr>
          <p:nvPr/>
        </p:nvSpPr>
        <p:spPr bwMode="auto">
          <a:xfrm>
            <a:off x="575151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3" name="Rectangle 89"/>
          <p:cNvSpPr>
            <a:spLocks noChangeArrowheads="1"/>
          </p:cNvSpPr>
          <p:nvPr/>
        </p:nvSpPr>
        <p:spPr bwMode="auto">
          <a:xfrm>
            <a:off x="58975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4" name="Rectangle 90"/>
          <p:cNvSpPr>
            <a:spLocks noChangeArrowheads="1"/>
          </p:cNvSpPr>
          <p:nvPr/>
        </p:nvSpPr>
        <p:spPr bwMode="auto">
          <a:xfrm>
            <a:off x="604520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5" name="Rectangle 91"/>
          <p:cNvSpPr>
            <a:spLocks noChangeArrowheads="1"/>
          </p:cNvSpPr>
          <p:nvPr/>
        </p:nvSpPr>
        <p:spPr bwMode="auto">
          <a:xfrm>
            <a:off x="61928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6" name="Rectangle 92"/>
          <p:cNvSpPr>
            <a:spLocks noChangeArrowheads="1"/>
          </p:cNvSpPr>
          <p:nvPr/>
        </p:nvSpPr>
        <p:spPr bwMode="auto">
          <a:xfrm>
            <a:off x="634047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7" name="Rectangle 93"/>
          <p:cNvSpPr>
            <a:spLocks noChangeArrowheads="1"/>
          </p:cNvSpPr>
          <p:nvPr/>
        </p:nvSpPr>
        <p:spPr bwMode="auto">
          <a:xfrm>
            <a:off x="6486525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8" name="Rectangle 94"/>
          <p:cNvSpPr>
            <a:spLocks noChangeArrowheads="1"/>
          </p:cNvSpPr>
          <p:nvPr/>
        </p:nvSpPr>
        <p:spPr bwMode="auto">
          <a:xfrm>
            <a:off x="663892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9" name="Rectangle 95"/>
          <p:cNvSpPr>
            <a:spLocks noChangeArrowheads="1"/>
          </p:cNvSpPr>
          <p:nvPr/>
        </p:nvSpPr>
        <p:spPr bwMode="auto">
          <a:xfrm>
            <a:off x="67849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0" name="Rectangle 96"/>
          <p:cNvSpPr>
            <a:spLocks noChangeArrowheads="1"/>
          </p:cNvSpPr>
          <p:nvPr/>
        </p:nvSpPr>
        <p:spPr bwMode="auto">
          <a:xfrm>
            <a:off x="69326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1" name="Rectangle 97"/>
          <p:cNvSpPr>
            <a:spLocks noChangeArrowheads="1"/>
          </p:cNvSpPr>
          <p:nvPr/>
        </p:nvSpPr>
        <p:spPr bwMode="auto">
          <a:xfrm>
            <a:off x="70802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2" name="Rectangle 98"/>
          <p:cNvSpPr>
            <a:spLocks noChangeArrowheads="1"/>
          </p:cNvSpPr>
          <p:nvPr/>
        </p:nvSpPr>
        <p:spPr bwMode="auto">
          <a:xfrm>
            <a:off x="72278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Rectangle 3"/>
          <p:cNvSpPr txBox="1">
            <a:spLocks noChangeArrowheads="1"/>
          </p:cNvSpPr>
          <p:nvPr/>
        </p:nvSpPr>
        <p:spPr>
          <a:xfrm>
            <a:off x="990600" y="4419600"/>
            <a:ext cx="8420100" cy="17113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2800" kern="0" dirty="0">
                <a:solidFill>
                  <a:srgbClr val="FFC000"/>
                </a:solidFill>
                <a:latin typeface="+mn-lt"/>
                <a:ea typeface="+mn-ea"/>
              </a:rPr>
              <a:t>Ver: version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rgbClr val="00B050"/>
                </a:solidFill>
                <a:latin typeface="+mn-lt"/>
                <a:ea typeface="+mn-ea"/>
              </a:rPr>
              <a:t>P: padding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X: extension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dirty="0">
                <a:solidFill>
                  <a:srgbClr val="00B0F0"/>
                </a:solidFill>
                <a:ea typeface="宋体" charset="-122"/>
              </a:rPr>
              <a:t>CC: CSRC count</a:t>
            </a:r>
            <a:r>
              <a:rPr lang="en-US" sz="2800" dirty="0">
                <a:ea typeface="宋体" charset="-122"/>
              </a:rPr>
              <a:t>, M: marker, 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PT: payload type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sequence number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B8CBF7"/>
                </a:solidFill>
                <a:ea typeface="宋体" charset="-122"/>
              </a:rPr>
              <a:t>media timestamp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宋体" charset="-122"/>
              </a:rPr>
              <a:t>SSRC</a:t>
            </a:r>
            <a:endParaRPr lang="en-US" sz="2800" kern="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0024" name="Rectangle 26"/>
          <p:cNvSpPr>
            <a:spLocks noChangeArrowheads="1"/>
          </p:cNvSpPr>
          <p:nvPr/>
        </p:nvSpPr>
        <p:spPr bwMode="auto">
          <a:xfrm>
            <a:off x="5011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5" name="TextBox 102"/>
          <p:cNvSpPr txBox="1">
            <a:spLocks noChangeArrowheads="1"/>
          </p:cNvSpPr>
          <p:nvPr/>
        </p:nvSpPr>
        <p:spPr bwMode="auto">
          <a:xfrm>
            <a:off x="1371600" y="20574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6" name="TextBox 103"/>
          <p:cNvSpPr txBox="1">
            <a:spLocks noChangeArrowheads="1"/>
          </p:cNvSpPr>
          <p:nvPr/>
        </p:nvSpPr>
        <p:spPr bwMode="auto">
          <a:xfrm>
            <a:off x="1371600" y="2743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7" name="TextBox 104"/>
          <p:cNvSpPr txBox="1">
            <a:spLocks noChangeArrowheads="1"/>
          </p:cNvSpPr>
          <p:nvPr/>
        </p:nvSpPr>
        <p:spPr bwMode="auto">
          <a:xfrm>
            <a:off x="1371600" y="3505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/>
            <a:r>
              <a:rPr lang="en-US" b="1" dirty="0" smtClean="0"/>
              <a:t>MBZ</a:t>
            </a:r>
            <a:r>
              <a:rPr lang="en-US" dirty="0" smtClean="0"/>
              <a:t> (5 bits)</a:t>
            </a:r>
          </a:p>
          <a:p>
            <a:pPr lvl="1" eaLnBrk="1" hangingPunct="1"/>
            <a:r>
              <a:rPr lang="en-US" dirty="0" smtClean="0"/>
              <a:t>Unused.  Must be 0.</a:t>
            </a: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8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9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1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2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3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4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5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6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7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8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9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0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2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Rectangle 23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4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25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6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27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28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29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30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31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32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33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34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35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36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T</a:t>
            </a:r>
            <a:r>
              <a:rPr lang="en-US" sz="2800" smtClean="0"/>
              <a:t> 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1 if there is a MPEG-2 Extension Header after this header.</a:t>
            </a: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Temporal Reference</a:t>
            </a:r>
            <a:r>
              <a:rPr lang="en-US" sz="2800" dirty="0" smtClean="0"/>
              <a:t> (10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‘frame number’ of the current frame within the GOP.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AN</a:t>
            </a:r>
            <a:r>
              <a:rPr lang="en-US" sz="2800" dirty="0" smtClean="0"/>
              <a:t> bit and </a:t>
            </a:r>
            <a:r>
              <a:rPr lang="en-US" sz="2800" b="1" dirty="0" smtClean="0"/>
              <a:t>N</a:t>
            </a:r>
            <a:r>
              <a:rPr lang="en-US" sz="2800" dirty="0" smtClean="0"/>
              <a:t> 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Set to 0 for MPEG-1.</a:t>
            </a: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 </a:t>
            </a:r>
            <a:r>
              <a:rPr lang="en-US" sz="2800" dirty="0" smtClean="0"/>
              <a:t>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Is there a sequence header in this packet?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Repetition of sequence header is useful for resynchronization.</a:t>
            </a: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1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2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3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BS</a:t>
            </a:r>
            <a:r>
              <a:rPr lang="en-US" sz="2400" dirty="0" smtClean="0"/>
              <a:t> (1 bit) and </a:t>
            </a:r>
            <a:r>
              <a:rPr lang="en-US" sz="2400" b="1" dirty="0" smtClean="0"/>
              <a:t>ES</a:t>
            </a:r>
            <a:r>
              <a:rPr lang="en-US" sz="2400" dirty="0" smtClean="0"/>
              <a:t> (1bit)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BS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</a:t>
            </a:r>
            <a:r>
              <a:rPr lang="en-US" sz="2200" dirty="0" smtClean="0">
                <a:solidFill>
                  <a:schemeClr val="tx1"/>
                </a:solidFill>
              </a:rPr>
              <a:t>‘first’</a:t>
            </a:r>
            <a:r>
              <a:rPr lang="en-US" sz="2200" dirty="0" smtClean="0"/>
              <a:t> byte of this payload is a slice header.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last byte of this payload is the end of a slice.</a:t>
            </a:r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7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9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Picture Type</a:t>
            </a:r>
            <a:r>
              <a:rPr lang="en-US" dirty="0" smtClean="0"/>
              <a:t> (3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 (1), P (2), B (3), D (4).</a:t>
            </a:r>
            <a:endParaRPr lang="en-US" sz="2200" dirty="0" smtClean="0"/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Motion Vectors Information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Get from most recent picture header.</a:t>
            </a:r>
            <a:endParaRPr lang="en-US" sz="2200" dirty="0" smtClean="0"/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Control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Sequence header</a:t>
            </a:r>
            <a:r>
              <a:rPr lang="en-US" smtClean="0"/>
              <a:t>: at the start of payload</a:t>
            </a:r>
          </a:p>
          <a:p>
            <a:pPr eaLnBrk="1" hangingPunct="1"/>
            <a:r>
              <a:rPr lang="en-US" b="1" smtClean="0"/>
              <a:t>GOP header</a:t>
            </a:r>
            <a:r>
              <a:rPr lang="en-US" smtClean="0"/>
              <a:t>: at the start of a payload (or follows Sequence header)</a:t>
            </a:r>
          </a:p>
          <a:p>
            <a:pPr eaLnBrk="1" hangingPunct="1"/>
            <a:r>
              <a:rPr lang="en-US" b="1" smtClean="0"/>
              <a:t>Picture header:</a:t>
            </a:r>
            <a:r>
              <a:rPr lang="en-US" smtClean="0"/>
              <a:t> at the start of a payload (or follows Sequence/GOP header)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slice must be either</a:t>
            </a:r>
          </a:p>
          <a:p>
            <a:pPr lvl="1" eaLnBrk="1" hangingPunct="1"/>
            <a:r>
              <a:rPr lang="en-US" smtClean="0"/>
              <a:t>First data in the packet, or</a:t>
            </a:r>
          </a:p>
          <a:p>
            <a:pPr lvl="1" eaLnBrk="1" hangingPunct="1"/>
            <a:r>
              <a:rPr lang="en-US" smtClean="0"/>
              <a:t>Follows integral number of slices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 slice may be fragmented if exceeds the size of a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(MPEG-1, layer 3) Audio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MP3 audio can be encoded in two ways:</a:t>
            </a:r>
          </a:p>
          <a:p>
            <a:pPr lvl="1"/>
            <a:r>
              <a:rPr lang="en-US" smtClean="0"/>
              <a:t>RFC 2250</a:t>
            </a:r>
          </a:p>
          <a:p>
            <a:pPr lvl="1"/>
            <a:r>
              <a:rPr lang="en-US" smtClean="0"/>
              <a:t>RFC 3119</a:t>
            </a:r>
          </a:p>
          <a:p>
            <a:r>
              <a:rPr lang="en-US" smtClean="0"/>
              <a:t>RFC 2250 describes the general MPEG-1 video/audio ADU framing</a:t>
            </a:r>
          </a:p>
          <a:p>
            <a:endParaRPr lang="en-US" smtClean="0"/>
          </a:p>
          <a:p>
            <a:r>
              <a:rPr lang="en-US" smtClean="0"/>
              <a:t>Problem: MP3 frames are not self-contained!</a:t>
            </a:r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Frame Structure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smtClean="0"/>
              <a:t>Each frame contains the header (Including the 4 byte MPEG header, optional 2 bytes CRC and 9, 17 or 32 bytes (depending on mono/stereo and MPEG 1 or 2) of side info</a:t>
            </a:r>
          </a:p>
          <a:p>
            <a:r>
              <a:rPr lang="en-SG" sz="2800" smtClean="0"/>
              <a:t>MP3 frames have a fixed length</a:t>
            </a:r>
          </a:p>
          <a:p>
            <a:r>
              <a:rPr lang="en-SG" sz="2800" smtClean="0"/>
              <a:t>Data of one ADU may span multiple frames</a:t>
            </a:r>
          </a:p>
          <a:p>
            <a:r>
              <a:rPr lang="en-SG" sz="2800" smtClean="0">
                <a:solidFill>
                  <a:srgbClr val="C00000"/>
                </a:solidFill>
              </a:rPr>
              <a:t>Problem: if one packet lost </a:t>
            </a:r>
            <a:r>
              <a:rPr lang="en-SG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en-SG" sz="2800" smtClean="0">
                <a:solidFill>
                  <a:srgbClr val="C00000"/>
                </a:solidFill>
              </a:rPr>
              <a:t> multiple ADUs lost</a:t>
            </a: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55303" name="Group 1"/>
          <p:cNvGrpSpPr>
            <a:grpSpLocks noChangeAspect="1"/>
          </p:cNvGrpSpPr>
          <p:nvPr/>
        </p:nvGrpSpPr>
        <p:grpSpPr bwMode="auto">
          <a:xfrm>
            <a:off x="923925" y="4876800"/>
            <a:ext cx="8601075" cy="1219200"/>
            <a:chOff x="3247" y="4781"/>
            <a:chExt cx="7150" cy="815"/>
          </a:xfrm>
        </p:grpSpPr>
        <p:sp>
          <p:nvSpPr>
            <p:cNvPr id="55304" name="AutoShape 18"/>
            <p:cNvSpPr>
              <a:spLocks noChangeAspect="1" noChangeArrowheads="1" noTextEdit="1"/>
            </p:cNvSpPr>
            <p:nvPr/>
          </p:nvSpPr>
          <p:spPr bwMode="auto">
            <a:xfrm>
              <a:off x="3247" y="4781"/>
              <a:ext cx="7150" cy="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05" name="Group 2"/>
            <p:cNvGrpSpPr>
              <a:grpSpLocks/>
            </p:cNvGrpSpPr>
            <p:nvPr/>
          </p:nvGrpSpPr>
          <p:grpSpPr bwMode="auto">
            <a:xfrm>
              <a:off x="3438" y="4917"/>
              <a:ext cx="6673" cy="543"/>
              <a:chOff x="3438" y="4917"/>
              <a:chExt cx="6673" cy="543"/>
            </a:xfrm>
          </p:grpSpPr>
          <p:sp>
            <p:nvSpPr>
              <p:cNvPr id="55306" name="Rectangle 17"/>
              <p:cNvSpPr>
                <a:spLocks noChangeArrowheads="1"/>
              </p:cNvSpPr>
              <p:nvPr/>
            </p:nvSpPr>
            <p:spPr bwMode="auto">
              <a:xfrm>
                <a:off x="3438" y="4917"/>
                <a:ext cx="1620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7" name="Rectangle 16"/>
              <p:cNvSpPr>
                <a:spLocks noChangeArrowheads="1"/>
              </p:cNvSpPr>
              <p:nvPr/>
            </p:nvSpPr>
            <p:spPr bwMode="auto">
              <a:xfrm>
                <a:off x="5058" y="4917"/>
                <a:ext cx="1621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8" name="Rectangle 15"/>
              <p:cNvSpPr>
                <a:spLocks noChangeArrowheads="1"/>
              </p:cNvSpPr>
              <p:nvPr/>
            </p:nvSpPr>
            <p:spPr bwMode="auto">
              <a:xfrm>
                <a:off x="6679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9" name="Rectangle 14"/>
              <p:cNvSpPr>
                <a:spLocks noChangeArrowheads="1"/>
              </p:cNvSpPr>
              <p:nvPr/>
            </p:nvSpPr>
            <p:spPr bwMode="auto">
              <a:xfrm>
                <a:off x="8395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0" name="Rectangle 13"/>
              <p:cNvSpPr>
                <a:spLocks noChangeArrowheads="1"/>
              </p:cNvSpPr>
              <p:nvPr/>
            </p:nvSpPr>
            <p:spPr bwMode="auto">
              <a:xfrm>
                <a:off x="343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1" name="Rectangle 12"/>
              <p:cNvSpPr>
                <a:spLocks noChangeArrowheads="1"/>
              </p:cNvSpPr>
              <p:nvPr/>
            </p:nvSpPr>
            <p:spPr bwMode="auto">
              <a:xfrm>
                <a:off x="505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2" name="Rectangle 11"/>
              <p:cNvSpPr>
                <a:spLocks noChangeArrowheads="1"/>
              </p:cNvSpPr>
              <p:nvPr/>
            </p:nvSpPr>
            <p:spPr bwMode="auto">
              <a:xfrm>
                <a:off x="6679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3" name="Rectangle 10"/>
              <p:cNvSpPr>
                <a:spLocks noChangeArrowheads="1"/>
              </p:cNvSpPr>
              <p:nvPr/>
            </p:nvSpPr>
            <p:spPr bwMode="auto">
              <a:xfrm>
                <a:off x="8395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4" name="Rectangle 9"/>
              <p:cNvSpPr>
                <a:spLocks noChangeArrowheads="1"/>
              </p:cNvSpPr>
              <p:nvPr/>
            </p:nvSpPr>
            <p:spPr bwMode="auto">
              <a:xfrm>
                <a:off x="3724" y="5053"/>
                <a:ext cx="1048" cy="27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5" name="Rectangle 8"/>
              <p:cNvSpPr>
                <a:spLocks noChangeArrowheads="1"/>
              </p:cNvSpPr>
              <p:nvPr/>
            </p:nvSpPr>
            <p:spPr bwMode="auto">
              <a:xfrm>
                <a:off x="4772" y="5053"/>
                <a:ext cx="286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6" name="Rectangle 7"/>
              <p:cNvSpPr>
                <a:spLocks noChangeArrowheads="1"/>
              </p:cNvSpPr>
              <p:nvPr/>
            </p:nvSpPr>
            <p:spPr bwMode="auto">
              <a:xfrm>
                <a:off x="5344" y="5053"/>
                <a:ext cx="954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7" name="Rectangle 6"/>
              <p:cNvSpPr>
                <a:spLocks noChangeArrowheads="1"/>
              </p:cNvSpPr>
              <p:nvPr/>
            </p:nvSpPr>
            <p:spPr bwMode="auto">
              <a:xfrm>
                <a:off x="6298" y="5053"/>
                <a:ext cx="381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8" name="Rectangle 5"/>
              <p:cNvSpPr>
                <a:spLocks noChangeArrowheads="1"/>
              </p:cNvSpPr>
              <p:nvPr/>
            </p:nvSpPr>
            <p:spPr bwMode="auto">
              <a:xfrm>
                <a:off x="6965" y="5053"/>
                <a:ext cx="1335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9" name="Rectangle 4"/>
              <p:cNvSpPr>
                <a:spLocks noChangeArrowheads="1"/>
              </p:cNvSpPr>
              <p:nvPr/>
            </p:nvSpPr>
            <p:spPr bwMode="auto">
              <a:xfrm>
                <a:off x="8283" y="5053"/>
                <a:ext cx="112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20" name="Rectangle 3"/>
              <p:cNvSpPr>
                <a:spLocks noChangeArrowheads="1"/>
              </p:cNvSpPr>
              <p:nvPr/>
            </p:nvSpPr>
            <p:spPr bwMode="auto">
              <a:xfrm>
                <a:off x="8681" y="5053"/>
                <a:ext cx="1430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RFC 3119 Re-Arrangement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Idea: re-arrange data such that each packet is self-contained (i.e., decodable)</a:t>
            </a:r>
          </a:p>
          <a:p>
            <a:r>
              <a:rPr lang="en-US" sz="2800" smtClean="0"/>
              <a:t>Effects:</a:t>
            </a:r>
          </a:p>
          <a:p>
            <a:pPr lvl="1"/>
            <a:r>
              <a:rPr lang="en-US" sz="2800" smtClean="0"/>
              <a:t>Better error resilience, but</a:t>
            </a:r>
          </a:p>
          <a:p>
            <a:pPr lvl="1"/>
            <a:r>
              <a:rPr lang="en-US" sz="2800" smtClean="0"/>
              <a:t>Variable length packets and</a:t>
            </a:r>
          </a:p>
          <a:p>
            <a:pPr lvl="1"/>
            <a:r>
              <a:rPr lang="en-US" sz="2800" smtClean="0"/>
              <a:t>Re-arrangement needs to be undone for decoder</a:t>
            </a:r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63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56326" name="Group 2"/>
          <p:cNvGrpSpPr>
            <a:grpSpLocks/>
          </p:cNvGrpSpPr>
          <p:nvPr/>
        </p:nvGrpSpPr>
        <p:grpSpPr bwMode="auto">
          <a:xfrm>
            <a:off x="1143000" y="5105400"/>
            <a:ext cx="7937500" cy="852488"/>
            <a:chOff x="3438" y="4917"/>
            <a:chExt cx="6673" cy="543"/>
          </a:xfrm>
        </p:grpSpPr>
        <p:sp>
          <p:nvSpPr>
            <p:cNvPr id="56327" name="Rectangle 3"/>
            <p:cNvSpPr>
              <a:spLocks noChangeArrowheads="1"/>
            </p:cNvSpPr>
            <p:nvPr/>
          </p:nvSpPr>
          <p:spPr bwMode="auto">
            <a:xfrm>
              <a:off x="3438" y="4917"/>
              <a:ext cx="1334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8" name="Rectangle 4"/>
            <p:cNvSpPr>
              <a:spLocks noChangeArrowheads="1"/>
            </p:cNvSpPr>
            <p:nvPr/>
          </p:nvSpPr>
          <p:spPr bwMode="auto">
            <a:xfrm>
              <a:off x="4772" y="4917"/>
              <a:ext cx="190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9" name="Rectangle 5"/>
            <p:cNvSpPr>
              <a:spLocks noChangeArrowheads="1"/>
            </p:cNvSpPr>
            <p:nvPr/>
          </p:nvSpPr>
          <p:spPr bwMode="auto">
            <a:xfrm>
              <a:off x="6298" y="4917"/>
              <a:ext cx="209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Rectangle 6"/>
            <p:cNvSpPr>
              <a:spLocks noChangeArrowheads="1"/>
            </p:cNvSpPr>
            <p:nvPr/>
          </p:nvSpPr>
          <p:spPr bwMode="auto">
            <a:xfrm>
              <a:off x="8300" y="4917"/>
              <a:ext cx="1811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1" name="Rectangle 7"/>
            <p:cNvSpPr>
              <a:spLocks noChangeArrowheads="1"/>
            </p:cNvSpPr>
            <p:nvPr/>
          </p:nvSpPr>
          <p:spPr bwMode="auto">
            <a:xfrm>
              <a:off x="343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2" name="Rectangle 8"/>
            <p:cNvSpPr>
              <a:spLocks noChangeArrowheads="1"/>
            </p:cNvSpPr>
            <p:nvPr/>
          </p:nvSpPr>
          <p:spPr bwMode="auto">
            <a:xfrm>
              <a:off x="4772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Rectangle 9"/>
            <p:cNvSpPr>
              <a:spLocks noChangeArrowheads="1"/>
            </p:cNvSpPr>
            <p:nvPr/>
          </p:nvSpPr>
          <p:spPr bwMode="auto">
            <a:xfrm>
              <a:off x="629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4" name="Rectangle 10"/>
            <p:cNvSpPr>
              <a:spLocks noChangeArrowheads="1"/>
            </p:cNvSpPr>
            <p:nvPr/>
          </p:nvSpPr>
          <p:spPr bwMode="auto">
            <a:xfrm>
              <a:off x="8300" y="5053"/>
              <a:ext cx="286" cy="27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5" name="Rectangle 11"/>
            <p:cNvSpPr>
              <a:spLocks noChangeArrowheads="1"/>
            </p:cNvSpPr>
            <p:nvPr/>
          </p:nvSpPr>
          <p:spPr bwMode="auto">
            <a:xfrm>
              <a:off x="3724" y="5053"/>
              <a:ext cx="1048" cy="2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6" name="Rectangle 12"/>
            <p:cNvSpPr>
              <a:spLocks noChangeArrowheads="1"/>
            </p:cNvSpPr>
            <p:nvPr/>
          </p:nvSpPr>
          <p:spPr bwMode="auto">
            <a:xfrm>
              <a:off x="5058" y="5053"/>
              <a:ext cx="286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Rectangle 13"/>
            <p:cNvSpPr>
              <a:spLocks noChangeArrowheads="1"/>
            </p:cNvSpPr>
            <p:nvPr/>
          </p:nvSpPr>
          <p:spPr bwMode="auto">
            <a:xfrm>
              <a:off x="5344" y="5053"/>
              <a:ext cx="954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8" name="Rectangle 14"/>
            <p:cNvSpPr>
              <a:spLocks noChangeArrowheads="1"/>
            </p:cNvSpPr>
            <p:nvPr/>
          </p:nvSpPr>
          <p:spPr bwMode="auto">
            <a:xfrm>
              <a:off x="6584" y="5053"/>
              <a:ext cx="381" cy="271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Rectangle 15"/>
            <p:cNvSpPr>
              <a:spLocks noChangeArrowheads="1"/>
            </p:cNvSpPr>
            <p:nvPr/>
          </p:nvSpPr>
          <p:spPr bwMode="auto">
            <a:xfrm>
              <a:off x="6965" y="5053"/>
              <a:ext cx="1335" cy="272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Rectangle 16"/>
            <p:cNvSpPr>
              <a:spLocks noChangeArrowheads="1"/>
            </p:cNvSpPr>
            <p:nvPr/>
          </p:nvSpPr>
          <p:spPr bwMode="auto">
            <a:xfrm>
              <a:off x="8586" y="5053"/>
              <a:ext cx="111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1" name="Rectangle 17"/>
            <p:cNvSpPr>
              <a:spLocks noChangeArrowheads="1"/>
            </p:cNvSpPr>
            <p:nvPr/>
          </p:nvSpPr>
          <p:spPr bwMode="auto">
            <a:xfrm>
              <a:off x="8681" y="5053"/>
              <a:ext cx="1430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3119: Interleaving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Interleaving: </a:t>
            </a:r>
            <a:r>
              <a:rPr lang="en-US" altLang="zh-CN" smtClean="0">
                <a:ea typeface="宋体" pitchFamily="2" charset="-122"/>
              </a:rPr>
              <a:t>interleave</a:t>
            </a:r>
            <a:r>
              <a:rPr lang="en-US" smtClean="0"/>
              <a:t> cycle of size 8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1"/>
            <a:r>
              <a:rPr lang="en-US" sz="2800" smtClean="0"/>
              <a:t>Advantage: Consecutive packet losses have less effect</a:t>
            </a:r>
          </a:p>
          <a:p>
            <a:pPr lvl="1"/>
            <a:r>
              <a:rPr lang="en-US" sz="2800" smtClean="0"/>
              <a:t>Disadvantage: Send &amp; receive latency is increased</a:t>
            </a:r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73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7181850" cy="22621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Thoughts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Packet losses on the Internet are often correlated, forming lost “packet trains”</a:t>
            </a:r>
          </a:p>
          <a:p>
            <a:r>
              <a:rPr lang="en-US" smtClean="0"/>
              <a:t>What can be done to decorrelate losses?</a:t>
            </a:r>
          </a:p>
          <a:p>
            <a:endParaRPr lang="en-US" smtClean="0"/>
          </a:p>
          <a:p>
            <a:r>
              <a:rPr lang="en-US" smtClean="0"/>
              <a:t>How to measure audio and video quality?</a:t>
            </a:r>
          </a:p>
          <a:p>
            <a:pPr lvl="1"/>
            <a:r>
              <a:rPr lang="en-US" smtClean="0"/>
              <a:t>Objectively computed: PSNR (in dB)</a:t>
            </a:r>
          </a:p>
          <a:p>
            <a:pPr lvl="1"/>
            <a:r>
              <a:rPr lang="en-US" smtClean="0"/>
              <a:t>Subjective tests: MOS</a:t>
            </a:r>
            <a:br>
              <a:rPr lang="en-US" smtClean="0"/>
            </a:br>
            <a:r>
              <a:rPr lang="en-US" sz="2400" smtClean="0"/>
              <a:t>(range: 1 – bad to 5 – excellent)</a:t>
            </a:r>
          </a:p>
        </p:txBody>
      </p:sp>
      <p:sp>
        <p:nvSpPr>
          <p:cNvPr id="583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83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2250 versus RFC 3119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Frame-level loss simulation</a:t>
            </a:r>
          </a:p>
          <a:p>
            <a:pPr lvl="1"/>
            <a:r>
              <a:rPr lang="en-US" smtClean="0"/>
              <a:t>R: random loss</a:t>
            </a:r>
          </a:p>
          <a:p>
            <a:pPr lvl="1"/>
            <a:r>
              <a:rPr lang="en-US" smtClean="0"/>
              <a:t>G: Gilbert model</a:t>
            </a:r>
          </a:p>
          <a:p>
            <a:r>
              <a:rPr lang="en-US" smtClean="0"/>
              <a:t>Note: Gilbert</a:t>
            </a:r>
            <a:br>
              <a:rPr lang="en-US" smtClean="0"/>
            </a:br>
            <a:r>
              <a:rPr lang="en-US" smtClean="0"/>
              <a:t>model produces</a:t>
            </a:r>
            <a:br>
              <a:rPr lang="en-US" smtClean="0"/>
            </a:br>
            <a:r>
              <a:rPr lang="en-US" smtClean="0"/>
              <a:t>correlated losses</a:t>
            </a:r>
            <a:br>
              <a:rPr lang="en-US" smtClean="0"/>
            </a:br>
            <a:r>
              <a:rPr lang="en-US" smtClean="0"/>
              <a:t>(“packet trains”)</a:t>
            </a: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251200"/>
            <a:ext cx="4838700" cy="3225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Sender/Receiver Structure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04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04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60422" name="Group 24"/>
          <p:cNvGrpSpPr>
            <a:grpSpLocks/>
          </p:cNvGrpSpPr>
          <p:nvPr/>
        </p:nvGrpSpPr>
        <p:grpSpPr bwMode="auto">
          <a:xfrm>
            <a:off x="1752600" y="1447800"/>
            <a:ext cx="7010400" cy="4724400"/>
            <a:chOff x="990600" y="1600200"/>
            <a:chExt cx="7010400" cy="4724400"/>
          </a:xfrm>
        </p:grpSpPr>
        <p:sp>
          <p:nvSpPr>
            <p:cNvPr id="26" name="Rectangle 25"/>
            <p:cNvSpPr/>
            <p:nvPr/>
          </p:nvSpPr>
          <p:spPr>
            <a:xfrm>
              <a:off x="1371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371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71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33800" y="5867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RTP packets</a:t>
              </a: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2133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2133600" y="43434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43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43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35" name="Down Arrow 34"/>
            <p:cNvSpPr/>
            <p:nvPr/>
          </p:nvSpPr>
          <p:spPr>
            <a:xfrm rot="10800000">
              <a:off x="6705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6" name="Down Arrow 35"/>
            <p:cNvSpPr/>
            <p:nvPr/>
          </p:nvSpPr>
          <p:spPr>
            <a:xfrm rot="10800000">
              <a:off x="6705600" y="4343399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7" name="Bent Arrow 36"/>
            <p:cNvSpPr/>
            <p:nvPr/>
          </p:nvSpPr>
          <p:spPr>
            <a:xfrm rot="16200000">
              <a:off x="5715000" y="4876800"/>
              <a:ext cx="990600" cy="1600200"/>
            </a:xfrm>
            <a:prstGeom prst="bentArrow">
              <a:avLst>
                <a:gd name="adj1" fmla="val 15121"/>
                <a:gd name="adj2" fmla="val 25000"/>
                <a:gd name="adj3" fmla="val 25000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10800000" lon="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8" name="Bent Arrow 37"/>
            <p:cNvSpPr/>
            <p:nvPr/>
          </p:nvSpPr>
          <p:spPr>
            <a:xfrm>
              <a:off x="2209800" y="5181600"/>
              <a:ext cx="1524000" cy="1143000"/>
            </a:xfrm>
            <a:prstGeom prst="bentArrow">
              <a:avLst>
                <a:gd name="adj1" fmla="val 11710"/>
                <a:gd name="adj2" fmla="val 23659"/>
                <a:gd name="adj3" fmla="val 24963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0" lon="1080000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90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562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1" name="Rounded Rectangular Callout 40"/>
            <p:cNvSpPr/>
            <p:nvPr/>
          </p:nvSpPr>
          <p:spPr>
            <a:xfrm>
              <a:off x="3657600" y="1600200"/>
              <a:ext cx="1219200" cy="612775"/>
            </a:xfrm>
            <a:prstGeom prst="wedgeRoundRectCallout">
              <a:avLst>
                <a:gd name="adj1" fmla="val -70014"/>
                <a:gd name="adj2" fmla="val 171382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Server</a:t>
              </a:r>
            </a:p>
          </p:txBody>
        </p:sp>
        <p:sp>
          <p:nvSpPr>
            <p:cNvPr id="42" name="Rounded Rectangular Callout 41"/>
            <p:cNvSpPr/>
            <p:nvPr/>
          </p:nvSpPr>
          <p:spPr>
            <a:xfrm>
              <a:off x="4114800" y="4111625"/>
              <a:ext cx="1219200" cy="612775"/>
            </a:xfrm>
            <a:prstGeom prst="wedgeRoundRectCallout">
              <a:avLst>
                <a:gd name="adj1" fmla="val 67076"/>
                <a:gd name="adj2" fmla="val 157925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Client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4495800" y="2895600"/>
            <a:ext cx="1676400" cy="457200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onstantia"/>
                <a:ea typeface="+mn-ea"/>
              </a:rPr>
              <a:t>RTP packets</a:t>
            </a:r>
          </a:p>
        </p:txBody>
      </p:sp>
      <p:sp>
        <p:nvSpPr>
          <p:cNvPr id="44" name="Down Arrow 43"/>
          <p:cNvSpPr/>
          <p:nvPr/>
        </p:nvSpPr>
        <p:spPr>
          <a:xfrm rot="-5400000">
            <a:off x="4038600" y="2819400"/>
            <a:ext cx="228600" cy="6858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45" name="Down Arrow 44"/>
          <p:cNvSpPr/>
          <p:nvPr/>
        </p:nvSpPr>
        <p:spPr>
          <a:xfrm rot="-5400000">
            <a:off x="6324600" y="2895600"/>
            <a:ext cx="228600" cy="5334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60426" name="TextBox 45"/>
          <p:cNvSpPr txBox="1">
            <a:spLocks noChangeArrowheads="1"/>
          </p:cNvSpPr>
          <p:nvPr/>
        </p:nvSpPr>
        <p:spPr bwMode="auto">
          <a:xfrm>
            <a:off x="4724400" y="24384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2250</a:t>
            </a:r>
          </a:p>
        </p:txBody>
      </p:sp>
      <p:sp>
        <p:nvSpPr>
          <p:cNvPr id="60427" name="TextBox 46"/>
          <p:cNvSpPr txBox="1">
            <a:spLocks noChangeArrowheads="1"/>
          </p:cNvSpPr>
          <p:nvPr/>
        </p:nvSpPr>
        <p:spPr bwMode="auto">
          <a:xfrm>
            <a:off x="4724400" y="52578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3119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Size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 MTU is 1500 bytes</a:t>
            </a:r>
          </a:p>
          <a:p>
            <a:pPr eaLnBrk="1" hangingPunct="1"/>
            <a:r>
              <a:rPr lang="en-US" dirty="0" smtClean="0"/>
              <a:t>IP Header size =</a:t>
            </a:r>
          </a:p>
          <a:p>
            <a:pPr eaLnBrk="1" hangingPunct="1"/>
            <a:r>
              <a:rPr lang="en-US" dirty="0" smtClean="0"/>
              <a:t>UDP Header size =</a:t>
            </a:r>
          </a:p>
          <a:p>
            <a:pPr eaLnBrk="1" hangingPunct="1"/>
            <a:r>
              <a:rPr lang="en-US" dirty="0" smtClean="0"/>
              <a:t>RTP Header size =</a:t>
            </a:r>
          </a:p>
          <a:p>
            <a:pPr eaLnBrk="1" hangingPunct="1"/>
            <a:r>
              <a:rPr lang="en-US" dirty="0" smtClean="0"/>
              <a:t>RTP Payload Header size =</a:t>
            </a:r>
          </a:p>
          <a:p>
            <a:pPr eaLnBrk="1" hangingPunct="1"/>
            <a:r>
              <a:rPr lang="en-US" dirty="0" smtClean="0"/>
              <a:t>Payload size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Control Protocol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Provides</a:t>
            </a:r>
          </a:p>
          <a:p>
            <a:pPr lvl="1" eaLnBrk="1" hangingPunct="1"/>
            <a:r>
              <a:rPr lang="en-US" smtClean="0"/>
              <a:t>receiver’s feedback</a:t>
            </a:r>
          </a:p>
          <a:p>
            <a:pPr lvl="1" eaLnBrk="1" hangingPunct="1"/>
            <a:r>
              <a:rPr lang="en-US" smtClean="0"/>
              <a:t>network conditions</a:t>
            </a:r>
          </a:p>
          <a:p>
            <a:pPr lvl="1" eaLnBrk="1" hangingPunct="1"/>
            <a:r>
              <a:rPr lang="en-US" smtClean="0"/>
              <a:t>time synchronization</a:t>
            </a:r>
          </a:p>
          <a:p>
            <a:pPr lvl="1" eaLnBrk="1" hangingPunct="1"/>
            <a:r>
              <a:rPr lang="en-US" smtClean="0"/>
              <a:t>receiver’s description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Network Tools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Iperf, Netstat, Tcpdump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Tools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Iperf:</a:t>
            </a:r>
          </a:p>
          <a:p>
            <a:pPr lvl="1"/>
            <a:r>
              <a:rPr lang="en-US" smtClean="0"/>
              <a:t>Connection and throughput testing between two computers</a:t>
            </a:r>
          </a:p>
          <a:p>
            <a:r>
              <a:rPr lang="en-US" smtClean="0"/>
              <a:t>Netstat:</a:t>
            </a:r>
          </a:p>
          <a:p>
            <a:pPr lvl="1"/>
            <a:r>
              <a:rPr lang="en-US" smtClean="0"/>
              <a:t>Information about ports and connections</a:t>
            </a:r>
          </a:p>
          <a:p>
            <a:r>
              <a:rPr lang="en-US" smtClean="0"/>
              <a:t>Tcpdump:</a:t>
            </a:r>
          </a:p>
          <a:p>
            <a:pPr lvl="1"/>
            <a:r>
              <a:rPr lang="en-US" smtClean="0"/>
              <a:t>Packet trace information</a:t>
            </a:r>
          </a:p>
        </p:txBody>
      </p:sp>
      <p:sp>
        <p:nvSpPr>
          <p:cNvPr id="634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34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 server:</a:t>
            </a:r>
          </a:p>
          <a:p>
            <a:pPr lvl="1"/>
            <a:r>
              <a:rPr lang="en-US" smtClean="0"/>
              <a:t>Iperf –s</a:t>
            </a:r>
          </a:p>
          <a:p>
            <a:r>
              <a:rPr lang="en-US" smtClean="0"/>
              <a:t>On client:</a:t>
            </a:r>
          </a:p>
          <a:p>
            <a:pPr lvl="1"/>
            <a:r>
              <a:rPr lang="en-US" smtClean="0"/>
              <a:t>Iperf –c &lt;host&gt;</a:t>
            </a:r>
          </a:p>
          <a:p>
            <a:endParaRPr lang="en-US" smtClean="0"/>
          </a:p>
          <a:p>
            <a:r>
              <a:rPr lang="en-US" smtClean="0"/>
              <a:t>Default is TCP. Other options:</a:t>
            </a:r>
          </a:p>
          <a:p>
            <a:pPr lvl="1"/>
            <a:r>
              <a:rPr lang="en-US" smtClean="0"/>
              <a:t>–u: UDP; –b: bandwidth; –p: port#</a:t>
            </a:r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Port Numbers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554 (default)</a:t>
            </a:r>
          </a:p>
          <a:p>
            <a:r>
              <a:rPr lang="en-US" smtClean="0"/>
              <a:t>RTP, RTCP: negotiated, e.g., 3000 and 3001</a:t>
            </a:r>
          </a:p>
          <a:p>
            <a:r>
              <a:rPr lang="en-US" smtClean="0"/>
              <a:t>Note:</a:t>
            </a:r>
          </a:p>
          <a:p>
            <a:pPr lvl="1"/>
            <a:r>
              <a:rPr lang="en-US" smtClean="0"/>
              <a:t>Ports below 1024 on *nix require </a:t>
            </a:r>
            <a:r>
              <a:rPr lang="en-US" b="1" smtClean="0"/>
              <a:t>root</a:t>
            </a:r>
            <a:r>
              <a:rPr lang="en-US" smtClean="0"/>
              <a:t> (i.e., admin) privileges.</a:t>
            </a:r>
          </a:p>
          <a:p>
            <a:pPr lvl="1"/>
            <a:r>
              <a:rPr lang="en-US" smtClean="0"/>
              <a:t>Port numbers for different protocols can be found in file /etc/services.</a:t>
            </a:r>
          </a:p>
        </p:txBody>
      </p:sp>
      <p:sp>
        <p:nvSpPr>
          <p:cNvPr id="655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55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Server)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TCP port 8008</a:t>
            </a:r>
            <a:br>
              <a:rPr lang="en-US" sz="1800" smtClean="0"/>
            </a:br>
            <a:r>
              <a:rPr lang="en-US" sz="1800" smtClean="0"/>
              <a:t>TCP window size: 85.3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4] local 137.132.81.189 port 8008 connected with 137.132.81.225 port 40455</a:t>
            </a:r>
            <a:br>
              <a:rPr lang="en-US" sz="1800" smtClean="0"/>
            </a:br>
            <a:r>
              <a:rPr lang="en-US" sz="1800" smtClean="0"/>
              <a:t>[  4]  0.0-10.0 sec    112 MBytes  94.0 Mbits/sec</a:t>
            </a:r>
          </a:p>
          <a:p>
            <a:endParaRPr lang="en-US" sz="1800" smtClean="0"/>
          </a:p>
        </p:txBody>
      </p:sp>
      <p:sp>
        <p:nvSpPr>
          <p:cNvPr id="665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65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Client)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TCP port 8008</a:t>
            </a:r>
            <a:br>
              <a:rPr lang="en-US" sz="1800" smtClean="0"/>
            </a:br>
            <a:r>
              <a:rPr lang="en-US" sz="1800" smtClean="0"/>
              <a:t>TCP window size: 16.0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40455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  112 MBytes  94.3 Mbits/sec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mtClean="0"/>
          </a:p>
        </p:txBody>
      </p:sp>
      <p:sp>
        <p:nvSpPr>
          <p:cNvPr id="675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Server)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UDP port 8008</a:t>
            </a:r>
            <a:br>
              <a:rPr lang="en-US" sz="1800" smtClean="0"/>
            </a:br>
            <a:r>
              <a:rPr lang="en-US" sz="1800" smtClean="0"/>
              <a:t>Receiving 1470 byte datagrams</a:t>
            </a:r>
            <a:br>
              <a:rPr lang="en-US" sz="1800" smtClean="0"/>
            </a:br>
            <a:r>
              <a:rPr lang="en-US" sz="1800" smtClean="0"/>
              <a:t>UDP buffer size:   108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137.132.81.189 port 8008 connected with 137.132.81.225 port 46651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</a:p>
          <a:p>
            <a:endParaRPr lang="en-US" sz="2000" smtClean="0"/>
          </a:p>
        </p:txBody>
      </p:sp>
      <p:sp>
        <p:nvSpPr>
          <p:cNvPr id="686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86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Client)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UDP port 8008</a:t>
            </a:r>
            <a:br>
              <a:rPr lang="en-US" sz="1800" smtClean="0"/>
            </a:br>
            <a:r>
              <a:rPr lang="en-US" sz="1800" smtClean="0"/>
              <a:t>Sending 1470 byte datagrams</a:t>
            </a:r>
            <a:br>
              <a:rPr lang="en-US" sz="1800" smtClean="0"/>
            </a:br>
            <a:r>
              <a:rPr lang="en-US" sz="1800" smtClean="0"/>
              <a:t>UDP buffer size:   126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46651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1.25 MBytes  1.05 Mbits/sec</a:t>
            </a:r>
            <a:br>
              <a:rPr lang="en-US" sz="1800" smtClean="0"/>
            </a:br>
            <a:r>
              <a:rPr lang="en-US" sz="1800" smtClean="0"/>
              <a:t>[  3] Sent 893 datagrams</a:t>
            </a:r>
            <a:br>
              <a:rPr lang="en-US" sz="1800" smtClean="0"/>
            </a:br>
            <a:r>
              <a:rPr lang="en-US" sz="1800" smtClean="0"/>
              <a:t>[  3] Server Report:</a:t>
            </a:r>
            <a:br>
              <a:rPr lang="en-US" sz="1800" smtClean="0"/>
            </a:br>
            <a:r>
              <a:rPr lang="en-US" sz="1800" smtClean="0"/>
              <a:t>[ ID] Interval       Transfer     Bandwidth       Jitter   Lost/Total Datagrams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z="1800" smtClean="0"/>
          </a:p>
        </p:txBody>
      </p:sp>
      <p:sp>
        <p:nvSpPr>
          <p:cNvPr id="696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96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753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smtClean="0"/>
              <a:t>	$ netstat</a:t>
            </a:r>
            <a:br>
              <a:rPr lang="en-US" sz="1800" smtClean="0"/>
            </a:br>
            <a:r>
              <a:rPr lang="en-US" sz="1800" smtClean="0"/>
              <a:t>Active Internet connections (w/o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cervino.ddns.comp.nus.e</a:t>
            </a:r>
            <a:r>
              <a:rPr lang="en-US" sz="1800" smtClean="0">
                <a:solidFill>
                  <a:srgbClr val="FF0000"/>
                </a:solidFill>
              </a:rPr>
              <a:t>:ssh</a:t>
            </a:r>
            <a:r>
              <a:rPr lang="en-US" sz="1800" smtClean="0"/>
              <a:t> rogerz-d960.ddns.comp.</a:t>
            </a:r>
            <a:r>
              <a:rPr lang="en-US" sz="1800" smtClean="0">
                <a:solidFill>
                  <a:srgbClr val="FF0000"/>
                </a:solidFill>
              </a:rPr>
              <a:t>:2200</a:t>
            </a:r>
            <a:r>
              <a:rPr lang="en-US" sz="1800" smtClean="0"/>
              <a:t> ESTABLISHED </a:t>
            </a:r>
            <a:br>
              <a:rPr lang="en-US" sz="1800" smtClean="0"/>
            </a:br>
            <a:r>
              <a:rPr lang="en-US" sz="1800" smtClean="0"/>
              <a:t>Active UNIX domain sockets (w/o servers)</a:t>
            </a:r>
            <a:br>
              <a:rPr lang="en-US" sz="1800" smtClean="0"/>
            </a:br>
            <a:r>
              <a:rPr lang="en-US" sz="1800" smtClean="0"/>
              <a:t>Proto RefCnt Flags       Type       State         I-Node Path</a:t>
            </a:r>
            <a:br>
              <a:rPr lang="en-US" sz="1800" smtClean="0"/>
            </a:br>
            <a:r>
              <a:rPr lang="en-US" sz="1800" smtClean="0"/>
              <a:t>unix  2      [ ]         DGRAM                    8356   @/var/run/hal/hotplug_socket</a:t>
            </a:r>
            <a:br>
              <a:rPr lang="en-US" sz="1800" smtClean="0"/>
            </a:br>
            <a:r>
              <a:rPr lang="en-US" sz="1800" smtClean="0"/>
              <a:t>unix  2      [ ]         DGRAM                    4241   @udevd</a:t>
            </a:r>
            <a:br>
              <a:rPr lang="en-US" sz="1800" smtClean="0"/>
            </a:br>
            <a:r>
              <a:rPr lang="en-US" sz="1800" smtClean="0"/>
              <a:t>unix  11     [ ]         DGRAM                    7384   /dev/log</a:t>
            </a:r>
            <a:br>
              <a:rPr lang="en-US" sz="1800" smtClean="0"/>
            </a:br>
            <a:r>
              <a:rPr lang="en-US" sz="1800" smtClean="0"/>
              <a:t>unix  2      [ ]         DGRAM                    22312596 </a:t>
            </a:r>
            <a:br>
              <a:rPr lang="en-US" sz="1800" smtClean="0"/>
            </a:br>
            <a:r>
              <a:rPr lang="en-US" sz="1800" smtClean="0"/>
              <a:t>unix  3      [ ]         STREAM     CONNECTED     22312457 </a:t>
            </a:r>
            <a:br>
              <a:rPr lang="en-US" sz="1800" smtClean="0"/>
            </a:br>
            <a:r>
              <a:rPr lang="en-US" sz="1800" smtClean="0"/>
              <a:t>unix  3      [ ]         STREAM     CONNECTED     22312456 </a:t>
            </a:r>
            <a:br>
              <a:rPr lang="en-US" sz="1800" smtClean="0"/>
            </a:br>
            <a:r>
              <a:rPr lang="en-US" sz="1800" smtClean="0"/>
              <a:t>unix  3      [ ]         STREAM     CONNECTED     22279908 </a:t>
            </a:r>
            <a:br>
              <a:rPr lang="en-US" sz="1800" smtClean="0"/>
            </a:br>
            <a:r>
              <a:rPr lang="en-US" sz="1800" smtClean="0"/>
              <a:t>unix  3      [ ]         STREAM     CONNECTED     22279907 </a:t>
            </a:r>
          </a:p>
          <a:p>
            <a:endParaRPr lang="en-US" smtClean="0"/>
          </a:p>
        </p:txBody>
      </p:sp>
      <p:sp>
        <p:nvSpPr>
          <p:cNvPr id="706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 -l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66"/>
              </a:buClr>
            </a:pPr>
            <a:r>
              <a:rPr lang="en-US" smtClean="0">
                <a:solidFill>
                  <a:srgbClr val="000000"/>
                </a:solidFill>
              </a:rPr>
              <a:t>Option -l: listening ports</a:t>
            </a:r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r>
              <a:rPr lang="en-US" sz="1800" smtClean="0"/>
              <a:t>	$ netstat –l</a:t>
            </a:r>
            <a:br>
              <a:rPr lang="en-US" sz="1800" smtClean="0"/>
            </a:br>
            <a:r>
              <a:rPr lang="en-US" sz="1800" smtClean="0"/>
              <a:t>Active Internet connections (only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localhost.localdomain:2208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*:mysql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*:ssh 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localhost.localdomain:ipp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localhost.localdomain:smtp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*:862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*:http-alt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*:8009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*:webcache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*:https                                 *:*                         LISTEN </a:t>
            </a:r>
          </a:p>
        </p:txBody>
      </p:sp>
      <p:sp>
        <p:nvSpPr>
          <p:cNvPr id="716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16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Packet Types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Sender’s Report (</a:t>
            </a:r>
            <a:r>
              <a:rPr lang="en-US" smtClean="0">
                <a:solidFill>
                  <a:schemeClr val="tx2"/>
                </a:solidFill>
              </a:rPr>
              <a:t>SR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Receiver’s Report (</a:t>
            </a:r>
            <a:r>
              <a:rPr lang="en-US" smtClean="0">
                <a:solidFill>
                  <a:schemeClr val="tx2"/>
                </a:solidFill>
              </a:rPr>
              <a:t>RR)</a:t>
            </a:r>
          </a:p>
          <a:p>
            <a:pPr eaLnBrk="1" hangingPunct="1"/>
            <a:r>
              <a:rPr lang="en-US" smtClean="0"/>
              <a:t>Source Description (</a:t>
            </a:r>
            <a:r>
              <a:rPr lang="en-US" smtClean="0">
                <a:solidFill>
                  <a:schemeClr val="tx2"/>
                </a:solidFill>
              </a:rPr>
              <a:t>SDES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Application Specific (</a:t>
            </a:r>
            <a:r>
              <a:rPr lang="en-US" smtClean="0">
                <a:solidFill>
                  <a:schemeClr val="tx2"/>
                </a:solidFill>
              </a:rPr>
              <a:t>APP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BYE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Tcpdump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Needs ‘root’ privileges to run</a:t>
            </a:r>
          </a:p>
          <a:p>
            <a:r>
              <a:rPr lang="de-DE" smtClean="0"/>
              <a:t>Monitoring/capturing RTP traffic:</a:t>
            </a:r>
          </a:p>
          <a:p>
            <a:pPr lvl="1"/>
            <a:r>
              <a:rPr lang="de-DE" smtClean="0"/>
              <a:t>$ tcpdump -T rtp -vvv src &lt;host&gt;</a:t>
            </a:r>
            <a:endParaRPr lang="en-US" smtClean="0"/>
          </a:p>
        </p:txBody>
      </p:sp>
      <p:sp>
        <p:nvSpPr>
          <p:cNvPr id="727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27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NUS.SOC.CS5248-2012</a:t>
            </a: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NTP and RTP Timestamp</a:t>
            </a:r>
          </a:p>
          <a:p>
            <a:pPr lvl="1" eaLnBrk="1" hangingPunct="1"/>
            <a:r>
              <a:rPr lang="en-US" smtClean="0"/>
              <a:t>relate media timestamp to real time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Sender’s stats</a:t>
            </a:r>
          </a:p>
          <a:p>
            <a:pPr lvl="1" eaLnBrk="1" hangingPunct="1"/>
            <a:r>
              <a:rPr lang="en-US" smtClean="0"/>
              <a:t>byte count, packet count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1156</TotalTime>
  <Words>2981</Words>
  <Application>Microsoft Office PowerPoint</Application>
  <PresentationFormat>A4 Paper (210x297 mm)</PresentationFormat>
  <Paragraphs>743</Paragraphs>
  <Slides>80</Slides>
  <Notes>47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cs52480-template</vt:lpstr>
      <vt:lpstr>Streaming Protocol Suite</vt:lpstr>
      <vt:lpstr>Notes on HTTP Streaming (1)</vt:lpstr>
      <vt:lpstr>Notes on HTTP Streaming (2)</vt:lpstr>
      <vt:lpstr>Streaming Protocol Suite (1)</vt:lpstr>
      <vt:lpstr>Streaming Protocol Suite (2)</vt:lpstr>
      <vt:lpstr>RTCP</vt:lpstr>
      <vt:lpstr>RTCP</vt:lpstr>
      <vt:lpstr>RTCP Packet Types</vt:lpstr>
      <vt:lpstr>Fields in SR</vt:lpstr>
      <vt:lpstr>Fields in SR + RR</vt:lpstr>
      <vt:lpstr>Deducing Network Conditions</vt:lpstr>
      <vt:lpstr>Calculating Packet Loss Ratio (1)</vt:lpstr>
      <vt:lpstr>Calculating Packet Loss Ratio (2)</vt:lpstr>
      <vt:lpstr>Calculating Interarrival Jitter</vt:lpstr>
      <vt:lpstr>Calculating Interarrival Jitter</vt:lpstr>
      <vt:lpstr>Calculating Interarrival Jitter</vt:lpstr>
      <vt:lpstr>Calculating RTT (1)</vt:lpstr>
      <vt:lpstr>Calculating RTT (2)</vt:lpstr>
      <vt:lpstr>Calculating ???</vt:lpstr>
      <vt:lpstr>RTCP Scaling (1)</vt:lpstr>
      <vt:lpstr>RTCP Scaling (2)</vt:lpstr>
      <vt:lpstr>RTP</vt:lpstr>
      <vt:lpstr>RTP Packet Format</vt:lpstr>
      <vt:lpstr>RTP Header</vt:lpstr>
      <vt:lpstr>RTP Header</vt:lpstr>
      <vt:lpstr>RTP Header</vt:lpstr>
      <vt:lpstr>RTP Header</vt:lpstr>
      <vt:lpstr>RTP Header</vt:lpstr>
      <vt:lpstr>RTP Header</vt:lpstr>
      <vt:lpstr>On Receiving RTP packet</vt:lpstr>
      <vt:lpstr>RTSP</vt:lpstr>
      <vt:lpstr>RTSP (1)</vt:lpstr>
      <vt:lpstr>RTSP (2)</vt:lpstr>
      <vt:lpstr>RTSP Example</vt:lpstr>
      <vt:lpstr>RTSP Example</vt:lpstr>
      <vt:lpstr>RTSP Example</vt:lpstr>
      <vt:lpstr>SIP</vt:lpstr>
      <vt:lpstr>SIP</vt:lpstr>
      <vt:lpstr>Application-Level Framing</vt:lpstr>
      <vt:lpstr>MPEG + RTP</vt:lpstr>
      <vt:lpstr>Previously, in CS5248</vt:lpstr>
      <vt:lpstr>MPEG Frame Sizes</vt:lpstr>
      <vt:lpstr>Previously, on CS5248</vt:lpstr>
      <vt:lpstr>You are Here</vt:lpstr>
      <vt:lpstr>Application-Level Framing</vt:lpstr>
      <vt:lpstr>How to send/recv?</vt:lpstr>
      <vt:lpstr>Application Knows Best</vt:lpstr>
      <vt:lpstr>Application Data Unit (ADU)</vt:lpstr>
      <vt:lpstr>How to chop data into packets?</vt:lpstr>
      <vt:lpstr>RTP Payload Header</vt:lpstr>
      <vt:lpstr>RTP Header (Summary)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Fragmentation Rules</vt:lpstr>
      <vt:lpstr>Fragmentation Rules</vt:lpstr>
      <vt:lpstr>MP3 (MPEG-1, layer 3) Audio</vt:lpstr>
      <vt:lpstr>MP3 Frame Structure</vt:lpstr>
      <vt:lpstr>MP3 RFC 3119 Re-Arrangement</vt:lpstr>
      <vt:lpstr>RFC 3119: Interleaving</vt:lpstr>
      <vt:lpstr>Other Thoughts</vt:lpstr>
      <vt:lpstr>RFC 2250 versus RFC 3119</vt:lpstr>
      <vt:lpstr>MP3 Sender/Receiver Structure</vt:lpstr>
      <vt:lpstr>Packet Size</vt:lpstr>
      <vt:lpstr>Network Tools</vt:lpstr>
      <vt:lpstr>Network Tools</vt:lpstr>
      <vt:lpstr>Iperf</vt:lpstr>
      <vt:lpstr>Port Numbers</vt:lpstr>
      <vt:lpstr>Iperf Example (TCP, Server)</vt:lpstr>
      <vt:lpstr>Iperf Example (TCP, Client)</vt:lpstr>
      <vt:lpstr>Iperf Example (UDP, Server)</vt:lpstr>
      <vt:lpstr>Iperf Example (UDP, Client)</vt:lpstr>
      <vt:lpstr>Netstat</vt:lpstr>
      <vt:lpstr>Netstat -l</vt:lpstr>
      <vt:lpstr>Tcpdump</vt:lpstr>
    </vt:vector>
  </TitlesOfParts>
  <Company>Wei Tsang Ooi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121</cp:revision>
  <cp:lastPrinted>2005-08-24T06:05:14Z</cp:lastPrinted>
  <dcterms:created xsi:type="dcterms:W3CDTF">2005-08-24T02:20:16Z</dcterms:created>
  <dcterms:modified xsi:type="dcterms:W3CDTF">2012-09-04T01:08:39Z</dcterms:modified>
</cp:coreProperties>
</file>