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Default Extension="wav" ContentType="audio/wav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0"/>
  </p:notesMasterIdLst>
  <p:handoutMasterIdLst>
    <p:handoutMasterId r:id="rId61"/>
  </p:handoutMasterIdLst>
  <p:sldIdLst>
    <p:sldId id="347" r:id="rId2"/>
    <p:sldId id="292" r:id="rId3"/>
    <p:sldId id="310" r:id="rId4"/>
    <p:sldId id="300" r:id="rId5"/>
    <p:sldId id="302" r:id="rId6"/>
    <p:sldId id="362" r:id="rId7"/>
    <p:sldId id="284" r:id="rId8"/>
    <p:sldId id="348" r:id="rId9"/>
    <p:sldId id="349" r:id="rId10"/>
    <p:sldId id="350" r:id="rId11"/>
    <p:sldId id="354" r:id="rId12"/>
    <p:sldId id="352" r:id="rId13"/>
    <p:sldId id="355" r:id="rId14"/>
    <p:sldId id="353" r:id="rId15"/>
    <p:sldId id="35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56" r:id="rId51"/>
    <p:sldId id="357" r:id="rId52"/>
    <p:sldId id="358" r:id="rId53"/>
    <p:sldId id="359" r:id="rId54"/>
    <p:sldId id="360" r:id="rId55"/>
    <p:sldId id="361" r:id="rId56"/>
    <p:sldId id="308" r:id="rId57"/>
    <p:sldId id="346" r:id="rId58"/>
    <p:sldId id="309" r:id="rId59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9" d="100"/>
          <a:sy n="79" d="100"/>
        </p:scale>
        <p:origin x="-84" y="-4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343E4-8CD9-4869-AD82-E91D5E5D56B2}" type="slidenum">
              <a:rPr lang="ja-JP" altLang="en-US" smtClean="0"/>
              <a:pPr/>
              <a:t>21</a:t>
            </a:fld>
            <a:endParaRPr lang="en-US" altLang="ja-JP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18382-4A4D-4530-8F7D-83E55CCC2EEF}" type="slidenum">
              <a:rPr lang="ja-JP" altLang="en-US" smtClean="0"/>
              <a:pPr/>
              <a:t>23</a:t>
            </a:fld>
            <a:endParaRPr lang="en-US" altLang="ja-JP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BE622-E76B-4F68-A6B9-8C0EEF88E8DC}" type="slidenum">
              <a:rPr lang="ja-JP" altLang="en-US" smtClean="0"/>
              <a:pPr/>
              <a:t>26</a:t>
            </a:fld>
            <a:endParaRPr lang="en-US" altLang="ja-JP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1E010-6280-49D8-B04F-1D1A6B38FCEB}" type="slidenum">
              <a:rPr lang="ja-JP" altLang="en-US" smtClean="0"/>
              <a:pPr/>
              <a:t>28</a:t>
            </a:fld>
            <a:endParaRPr lang="en-US" altLang="ja-JP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DB97-0116-43A2-9192-124B5E02AE8F}" type="slidenum">
              <a:rPr lang="ja-JP" altLang="en-US" smtClean="0"/>
              <a:pPr/>
              <a:t>29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6AA2E-94F1-4155-9B89-C23E8694BC45}" type="slidenum">
              <a:rPr lang="ja-JP" altLang="en-US" smtClean="0"/>
              <a:pPr/>
              <a:t>38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9E575-E184-4979-AAE0-0EABA0D62740}" type="slidenum">
              <a:rPr lang="ja-JP" altLang="en-US" smtClean="0"/>
              <a:pPr/>
              <a:t>39</a:t>
            </a:fld>
            <a:endParaRPr lang="en-US" altLang="ja-JP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FC689-9971-42BE-8CD2-6B943E44864C}" type="slidenum">
              <a:rPr lang="ja-JP" altLang="en-US" smtClean="0"/>
              <a:pPr/>
              <a:t>40</a:t>
            </a:fld>
            <a:endParaRPr lang="en-US" altLang="ja-JP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4C346-4015-4BEE-AA17-50FD54B33926}" type="slidenum">
              <a:rPr lang="ja-JP" altLang="en-US" smtClean="0"/>
              <a:pPr/>
              <a:t>41</a:t>
            </a:fld>
            <a:endParaRPr lang="en-US" altLang="ja-JP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27CBF-37B9-4DB9-804E-0C7F143AA667}" type="slidenum">
              <a:rPr lang="ja-JP" altLang="en-US" smtClean="0"/>
              <a:pPr/>
              <a:t>43</a:t>
            </a:fld>
            <a:endParaRPr lang="en-US" altLang="ja-JP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4B3F-0CB9-44A0-83B0-F9BA694A08E3}" type="slidenum">
              <a:rPr lang="ja-JP" altLang="en-US" smtClean="0"/>
              <a:pPr/>
              <a:t>44</a:t>
            </a:fld>
            <a:endParaRPr lang="en-US" altLang="ja-JP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5CD74-732D-4CE8-B58A-F313155DA9FB}" type="slidenum">
              <a:rPr lang="ja-JP" altLang="en-US" smtClean="0"/>
              <a:pPr/>
              <a:t>45</a:t>
            </a:fld>
            <a:endParaRPr lang="en-US" altLang="ja-JP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1AC0B-0781-49ED-A3FE-075D249011CD}" type="slidenum">
              <a:rPr lang="ja-JP" altLang="en-US" smtClean="0"/>
              <a:pPr/>
              <a:t>46</a:t>
            </a:fld>
            <a:endParaRPr lang="en-US" altLang="ja-JP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E7360-5A55-41B7-987E-17B7CF9612C1}" type="slidenum">
              <a:rPr lang="ja-JP" altLang="en-US" smtClean="0"/>
              <a:pPr/>
              <a:t>47</a:t>
            </a:fld>
            <a:endParaRPr lang="en-US" altLang="ja-JP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16A2E-A5A5-418F-88A3-016B44BA44E9}" type="slidenum">
              <a:rPr lang="ja-JP" altLang="en-US" smtClean="0"/>
              <a:pPr/>
              <a:t>48</a:t>
            </a:fld>
            <a:endParaRPr lang="en-US" altLang="ja-JP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4B004-175B-43A3-B417-5C5D14A41D0B}" type="slidenum">
              <a:rPr lang="ja-JP" altLang="en-US" smtClean="0"/>
              <a:pPr/>
              <a:t>49</a:t>
            </a:fld>
            <a:endParaRPr lang="en-US" altLang="ja-JP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6F1A9-7992-44D2-8F0B-54FA687F368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B06AF-872C-42C0-94DC-ECA6A74CE6BD}" type="slidenum">
              <a:rPr lang="ja-JP" altLang="en-US" smtClean="0"/>
              <a:pPr/>
              <a:t>16</a:t>
            </a:fld>
            <a:endParaRPr lang="en-US" altLang="ja-JP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0D901-476B-4E00-9DFB-0155A4BAF06E}" type="slidenum">
              <a:rPr lang="ja-JP" altLang="en-US" smtClean="0"/>
              <a:pPr/>
              <a:t>17</a:t>
            </a:fld>
            <a:endParaRPr lang="en-US" altLang="ja-JP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06FC2-8AFD-4449-A7E7-2EFD21206A24}" type="slidenum">
              <a:rPr lang="ja-JP" altLang="en-US" smtClean="0"/>
              <a:pPr/>
              <a:t>18</a:t>
            </a:fld>
            <a:endParaRPr lang="en-US" altLang="ja-JP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8DBF1-9F21-45D1-B502-8936ECC7C60F}" type="slidenum">
              <a:rPr lang="ja-JP" altLang="en-US" smtClean="0"/>
              <a:pPr/>
              <a:t>19</a:t>
            </a:fld>
            <a:endParaRPr lang="en-US" altLang="ja-JP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681038"/>
            <a:ext cx="4965700" cy="3438525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NUS.SOC.CS5248-2012</a:t>
            </a:r>
            <a:endParaRPr lang="en-US" sz="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8915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938589"/>
            <a:ext cx="8915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8915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3938589"/>
            <a:ext cx="8915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  <p:sldLayoutId id="2147483766" r:id="rId13"/>
    <p:sldLayoutId id="2147483767" r:id="rId14"/>
    <p:sldLayoutId id="2147483768" r:id="rId15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2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8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howcm@comp.nus.edu.s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478837" cy="1600200"/>
          </a:xfrm>
        </p:spPr>
        <p:txBody>
          <a:bodyPr/>
          <a:lstStyle/>
          <a:p>
            <a:r>
              <a:rPr lang="en-US" dirty="0" smtClean="0"/>
              <a:t>Create a DASH-compliant (Dynamic Adaptive Streaming over HTTP) streaming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(3)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Original DASH implementation by Move Networks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Introduced concept of </a:t>
            </a:r>
            <a:r>
              <a:rPr lang="en-US" dirty="0" smtClean="0">
                <a:solidFill>
                  <a:srgbClr val="C00000"/>
                </a:solidFill>
              </a:rPr>
              <a:t>streamlets</a:t>
            </a:r>
          </a:p>
          <a:p>
            <a:pPr lvl="1" eaLnBrk="1" hangingPunct="1"/>
            <a:r>
              <a:rPr lang="en-US" dirty="0" smtClean="0"/>
              <a:t>Additional idea: make playback </a:t>
            </a:r>
            <a:r>
              <a:rPr lang="en-US" dirty="0" smtClean="0">
                <a:solidFill>
                  <a:srgbClr val="C00000"/>
                </a:solidFill>
              </a:rPr>
              <a:t>adaptive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Encode media into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multiple different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streamlet files, e.g.,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low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medium</a:t>
            </a:r>
            <a:r>
              <a:rPr lang="en-US" dirty="0" smtClean="0">
                <a:solidFill>
                  <a:srgbClr val="002060"/>
                </a:solidFill>
              </a:rPr>
              <a:t>, and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high</a:t>
            </a:r>
            <a:r>
              <a:rPr lang="en-US" dirty="0" smtClean="0">
                <a:solidFill>
                  <a:srgbClr val="002060"/>
                </a:solidFill>
              </a:rPr>
              <a:t> quality version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(different bandwidth)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2381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78124"/>
            <a:ext cx="3305175" cy="23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(4)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lvl="2" eaLnBrk="1" hangingPunct="1"/>
            <a:endParaRPr lang="en-US" sz="2000" dirty="0" smtClean="0"/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  <p:pic>
        <p:nvPicPr>
          <p:cNvPr id="91138" name="O 2"/>
          <p:cNvPicPr>
            <a:picLocks noChangeArrowheads="1"/>
          </p:cNvPicPr>
          <p:nvPr/>
        </p:nvPicPr>
        <p:blipFill>
          <a:blip r:embed="rId2" cstate="print"/>
          <a:srcRect b="-407"/>
          <a:stretch>
            <a:fillRect/>
          </a:stretch>
        </p:blipFill>
        <p:spPr bwMode="auto">
          <a:xfrm>
            <a:off x="1981200" y="1628775"/>
            <a:ext cx="59817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53009" y="685800"/>
            <a:ext cx="520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MPD: Media Presentation Description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(5)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Web server </a:t>
            </a:r>
            <a:r>
              <a:rPr lang="en-US" dirty="0" smtClean="0"/>
              <a:t>provides a </a:t>
            </a:r>
            <a:r>
              <a:rPr lang="en-US" dirty="0" smtClean="0">
                <a:solidFill>
                  <a:srgbClr val="C00000"/>
                </a:solidFill>
              </a:rPr>
              <a:t>playlist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The playlist is a file in a specific format that lists all the available qualities and all the streamlets for each quality</a:t>
            </a:r>
          </a:p>
          <a:p>
            <a:pPr lvl="1" eaLnBrk="1" hangingPunct="1"/>
            <a:r>
              <a:rPr lang="en-US" dirty="0" smtClean="0"/>
              <a:t>Playlist file extension is .m3u8</a:t>
            </a:r>
          </a:p>
          <a:p>
            <a:pPr lvl="1" eaLnBrk="1" hangingPunct="1"/>
            <a:r>
              <a:rPr lang="en-US" dirty="0" smtClean="0"/>
              <a:t>Content preparation:</a:t>
            </a:r>
          </a:p>
          <a:p>
            <a:pPr lvl="2" eaLnBrk="1" hangingPunct="1"/>
            <a:r>
              <a:rPr lang="en-US" dirty="0" smtClean="0"/>
              <a:t>Original media file needs to be </a:t>
            </a:r>
            <a:r>
              <a:rPr lang="en-US" dirty="0" smtClean="0">
                <a:solidFill>
                  <a:srgbClr val="C00000"/>
                </a:solidFill>
              </a:rPr>
              <a:t>split</a:t>
            </a:r>
            <a:r>
              <a:rPr lang="en-US" dirty="0" smtClean="0"/>
              <a:t> into streamlets</a:t>
            </a:r>
          </a:p>
          <a:p>
            <a:pPr lvl="2" eaLnBrk="1" hangingPunct="1"/>
            <a:r>
              <a:rPr lang="en-US" dirty="0" smtClean="0"/>
              <a:t>Streamlets need to be </a:t>
            </a:r>
            <a:r>
              <a:rPr lang="en-US" dirty="0" err="1" smtClean="0">
                <a:solidFill>
                  <a:srgbClr val="C00000"/>
                </a:solidFill>
              </a:rPr>
              <a:t>transcoded</a:t>
            </a:r>
            <a:r>
              <a:rPr lang="en-US" dirty="0" smtClean="0"/>
              <a:t> into different qualities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(6)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HTTP protocol is </a:t>
            </a:r>
            <a:r>
              <a:rPr lang="en-US" dirty="0" smtClean="0">
                <a:solidFill>
                  <a:srgbClr val="C00000"/>
                </a:solidFill>
              </a:rPr>
              <a:t>stateless</a:t>
            </a:r>
            <a:r>
              <a:rPr lang="en-US" dirty="0" smtClean="0">
                <a:solidFill>
                  <a:srgbClr val="002060"/>
                </a:solidFill>
              </a:rPr>
              <a:t>!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remembers “nothing” about session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Scheduling logic, etc., is in media player!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3200400"/>
            <a:ext cx="7010400" cy="8382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(7)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DASH media player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Loads .m3u8 file and then starts to download streamlets</a:t>
            </a:r>
          </a:p>
          <a:p>
            <a:pPr lvl="1" eaLnBrk="1" hangingPunct="1"/>
            <a:r>
              <a:rPr lang="en-US" dirty="0" smtClean="0"/>
              <a:t>All the </a:t>
            </a:r>
            <a:r>
              <a:rPr lang="en-US" dirty="0" smtClean="0">
                <a:solidFill>
                  <a:srgbClr val="0000FF"/>
                </a:solidFill>
              </a:rPr>
              <a:t>scheduling logic </a:t>
            </a:r>
            <a:r>
              <a:rPr lang="en-US" dirty="0" smtClean="0"/>
              <a:t>is in the </a:t>
            </a:r>
            <a:r>
              <a:rPr lang="en-US" dirty="0" smtClean="0">
                <a:solidFill>
                  <a:srgbClr val="C00000"/>
                </a:solidFill>
              </a:rPr>
              <a:t>player</a:t>
            </a:r>
            <a:endParaRPr lang="en-US" sz="1400" dirty="0" smtClean="0">
              <a:solidFill>
                <a:srgbClr val="C00000"/>
              </a:solidFill>
            </a:endParaRPr>
          </a:p>
          <a:p>
            <a:pPr lvl="2" eaLnBrk="1" hangingPunct="1"/>
            <a:r>
              <a:rPr lang="en-US" dirty="0" smtClean="0"/>
              <a:t>Render current streamlet while downloading the next streamlet before playback is done</a:t>
            </a:r>
          </a:p>
          <a:p>
            <a:pPr lvl="2" eaLnBrk="1" hangingPunct="1"/>
            <a:r>
              <a:rPr lang="en-US" dirty="0" smtClean="0"/>
              <a:t>Measure bandwidth and switch between different qualities (i.e., adapt)</a:t>
            </a:r>
            <a:endParaRPr lang="en-US" sz="1800" dirty="0" smtClean="0"/>
          </a:p>
          <a:p>
            <a:pPr lvl="2" eaLnBrk="1" hangingPunct="1"/>
            <a:r>
              <a:rPr lang="en-US" dirty="0" smtClean="0"/>
              <a:t>Switch servers </a:t>
            </a:r>
            <a:r>
              <a:rPr lang="en-US" b="1" dirty="0" smtClean="0">
                <a:sym typeface="Symbol"/>
              </a:rPr>
              <a:t></a:t>
            </a:r>
            <a:r>
              <a:rPr lang="en-US" dirty="0" smtClean="0">
                <a:sym typeface="Symbol"/>
              </a:rPr>
              <a:t> can be done easily</a:t>
            </a:r>
            <a:endParaRPr lang="en-US" dirty="0" smtClean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(8)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Many media players now understand DASH streaming format</a:t>
            </a:r>
          </a:p>
          <a:p>
            <a:pPr eaLnBrk="1" hangingPunct="1"/>
            <a:r>
              <a:rPr lang="en-US" dirty="0" smtClean="0"/>
              <a:t>Many companies use HTTP streaming:</a:t>
            </a:r>
          </a:p>
          <a:p>
            <a:pPr lvl="1" eaLnBrk="1" hangingPunct="1"/>
            <a:r>
              <a:rPr lang="en-US" dirty="0" smtClean="0"/>
              <a:t>Move Networks, Apple, Microsoft, Netflix, …</a:t>
            </a:r>
          </a:p>
          <a:p>
            <a:pPr eaLnBrk="1" hangingPunct="1"/>
            <a:r>
              <a:rPr lang="en-US" dirty="0" smtClean="0"/>
              <a:t>CDNs like this approach</a:t>
            </a:r>
          </a:p>
          <a:p>
            <a:pPr lvl="1" eaLnBrk="1" hangingPunct="1"/>
            <a:r>
              <a:rPr lang="en-US" dirty="0" smtClean="0"/>
              <a:t>No need to run QuickTime, Windows Media, </a:t>
            </a:r>
            <a:r>
              <a:rPr lang="en-US" dirty="0" err="1" smtClean="0"/>
              <a:t>RealNetworks</a:t>
            </a:r>
            <a:r>
              <a:rPr lang="en-US" dirty="0" smtClean="0"/>
              <a:t>, and Flash streaming servers</a:t>
            </a:r>
          </a:p>
          <a:p>
            <a:pPr lvl="2" eaLnBrk="1" hangingPunct="1"/>
            <a:r>
              <a:rPr lang="en-US" dirty="0" smtClean="0"/>
              <a:t>Just use web server for everything!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Continuous Media Servers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1600200"/>
            <a:ext cx="8172450" cy="4525963"/>
          </a:xfrm>
          <a:noFill/>
        </p:spPr>
        <p:txBody>
          <a:bodyPr lIns="92075" tIns="46038" rIns="92075" bIns="46038"/>
          <a:lstStyle/>
          <a:p>
            <a:r>
              <a:rPr lang="en-US" altLang="ja-JP" sz="2800" smtClean="0">
                <a:ea typeface="ＭＳ Ｐゴシック" pitchFamily="50" charset="-128"/>
              </a:rPr>
              <a:t>Introduction </a:t>
            </a:r>
          </a:p>
          <a:p>
            <a:r>
              <a:rPr lang="en-US" altLang="ja-JP" sz="2800" smtClean="0">
                <a:ea typeface="ＭＳ Ｐゴシック" pitchFamily="50" charset="-128"/>
              </a:rPr>
              <a:t>Continuous Media</a:t>
            </a:r>
          </a:p>
          <a:p>
            <a:r>
              <a:rPr lang="en-US" altLang="ja-JP" sz="2800" smtClean="0">
                <a:ea typeface="ＭＳ Ｐゴシック" pitchFamily="50" charset="-128"/>
              </a:rPr>
              <a:t>Magnetic Disk Drives</a:t>
            </a:r>
          </a:p>
          <a:p>
            <a:r>
              <a:rPr lang="en-US" altLang="ja-JP" sz="2800" smtClean="0">
                <a:ea typeface="ＭＳ Ｐゴシック" pitchFamily="50" charset="-128"/>
              </a:rPr>
              <a:t>Display of CM (single disk, multi-disks ) </a:t>
            </a:r>
          </a:p>
          <a:p>
            <a:r>
              <a:rPr lang="en-US" altLang="ja-JP" sz="2800" smtClean="0">
                <a:ea typeface="ＭＳ Ｐゴシック" pitchFamily="50" charset="-128"/>
              </a:rPr>
              <a:t>Optimization Techniques</a:t>
            </a:r>
          </a:p>
          <a:p>
            <a:r>
              <a:rPr lang="en-US" altLang="ja-JP" sz="2800" smtClean="0">
                <a:ea typeface="ＭＳ Ｐゴシック" pitchFamily="50" charset="-128"/>
              </a:rPr>
              <a:t>Additional Issues</a:t>
            </a:r>
          </a:p>
          <a:p>
            <a:r>
              <a:rPr lang="en-US" altLang="ja-JP" sz="2800" smtClean="0">
                <a:ea typeface="ＭＳ Ｐゴシック" pitchFamily="50" charset="-128"/>
              </a:rPr>
              <a:t>Case Study (Yima)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What is a CM Server?</a:t>
            </a:r>
          </a:p>
        </p:txBody>
      </p:sp>
      <p:grpSp>
        <p:nvGrpSpPr>
          <p:cNvPr id="1034" name="Group 111"/>
          <p:cNvGrpSpPr>
            <a:grpSpLocks/>
          </p:cNvGrpSpPr>
          <p:nvPr/>
        </p:nvGrpSpPr>
        <p:grpSpPr bwMode="auto">
          <a:xfrm>
            <a:off x="4102100" y="4459288"/>
            <a:ext cx="1512888" cy="722312"/>
            <a:chOff x="2385" y="2809"/>
            <a:chExt cx="880" cy="455"/>
          </a:xfrm>
        </p:grpSpPr>
        <p:grpSp>
          <p:nvGrpSpPr>
            <p:cNvPr id="1047" name="Group 38"/>
            <p:cNvGrpSpPr>
              <a:grpSpLocks/>
            </p:cNvGrpSpPr>
            <p:nvPr/>
          </p:nvGrpSpPr>
          <p:grpSpPr bwMode="auto">
            <a:xfrm>
              <a:off x="2385" y="2833"/>
              <a:ext cx="427" cy="431"/>
              <a:chOff x="2385" y="2833"/>
              <a:chExt cx="427" cy="431"/>
            </a:xfrm>
          </p:grpSpPr>
          <p:grpSp>
            <p:nvGrpSpPr>
              <p:cNvPr id="1120" name="Group 9"/>
              <p:cNvGrpSpPr>
                <a:grpSpLocks/>
              </p:cNvGrpSpPr>
              <p:nvPr/>
            </p:nvGrpSpPr>
            <p:grpSpPr bwMode="auto">
              <a:xfrm>
                <a:off x="2385" y="2833"/>
                <a:ext cx="214" cy="238"/>
                <a:chOff x="2385" y="2833"/>
                <a:chExt cx="214" cy="238"/>
              </a:xfrm>
            </p:grpSpPr>
            <p:sp>
              <p:nvSpPr>
                <p:cNvPr id="1149" name="Oval 3"/>
                <p:cNvSpPr>
                  <a:spLocks noChangeArrowheads="1"/>
                </p:cNvSpPr>
                <p:nvPr/>
              </p:nvSpPr>
              <p:spPr bwMode="auto">
                <a:xfrm>
                  <a:off x="2389" y="2833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0" name="Line 4"/>
                <p:cNvSpPr>
                  <a:spLocks noChangeShapeType="1"/>
                </p:cNvSpPr>
                <p:nvPr/>
              </p:nvSpPr>
              <p:spPr bwMode="auto">
                <a:xfrm>
                  <a:off x="2385" y="2861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51" name="Group 7"/>
                <p:cNvGrpSpPr>
                  <a:grpSpLocks/>
                </p:cNvGrpSpPr>
                <p:nvPr/>
              </p:nvGrpSpPr>
              <p:grpSpPr bwMode="auto">
                <a:xfrm>
                  <a:off x="2386" y="3039"/>
                  <a:ext cx="213" cy="32"/>
                  <a:chOff x="2386" y="3039"/>
                  <a:chExt cx="213" cy="32"/>
                </a:xfrm>
              </p:grpSpPr>
              <p:sp>
                <p:nvSpPr>
                  <p:cNvPr id="1153" name="Arc 5"/>
                  <p:cNvSpPr>
                    <a:spLocks/>
                  </p:cNvSpPr>
                  <p:nvPr/>
                </p:nvSpPr>
                <p:spPr bwMode="auto">
                  <a:xfrm>
                    <a:off x="2491" y="3039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4" name="Arc 6"/>
                  <p:cNvSpPr>
                    <a:spLocks/>
                  </p:cNvSpPr>
                  <p:nvPr/>
                </p:nvSpPr>
                <p:spPr bwMode="auto">
                  <a:xfrm>
                    <a:off x="2386" y="3039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2" name="Line 8"/>
                <p:cNvSpPr>
                  <a:spLocks noChangeShapeType="1"/>
                </p:cNvSpPr>
                <p:nvPr/>
              </p:nvSpPr>
              <p:spPr bwMode="auto">
                <a:xfrm>
                  <a:off x="2598" y="2861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1" name="Group 16"/>
              <p:cNvGrpSpPr>
                <a:grpSpLocks/>
              </p:cNvGrpSpPr>
              <p:nvPr/>
            </p:nvGrpSpPr>
            <p:grpSpPr bwMode="auto">
              <a:xfrm>
                <a:off x="2438" y="2882"/>
                <a:ext cx="214" cy="237"/>
                <a:chOff x="2438" y="2882"/>
                <a:chExt cx="214" cy="237"/>
              </a:xfrm>
            </p:grpSpPr>
            <p:sp>
              <p:nvSpPr>
                <p:cNvPr id="1143" name="Oval 10"/>
                <p:cNvSpPr>
                  <a:spLocks noChangeArrowheads="1"/>
                </p:cNvSpPr>
                <p:nvPr/>
              </p:nvSpPr>
              <p:spPr bwMode="auto">
                <a:xfrm>
                  <a:off x="2442" y="2882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4" name="Line 11"/>
                <p:cNvSpPr>
                  <a:spLocks noChangeShapeType="1"/>
                </p:cNvSpPr>
                <p:nvPr/>
              </p:nvSpPr>
              <p:spPr bwMode="auto">
                <a:xfrm>
                  <a:off x="2438" y="2909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45" name="Group 14"/>
                <p:cNvGrpSpPr>
                  <a:grpSpLocks/>
                </p:cNvGrpSpPr>
                <p:nvPr/>
              </p:nvGrpSpPr>
              <p:grpSpPr bwMode="auto">
                <a:xfrm>
                  <a:off x="2439" y="3087"/>
                  <a:ext cx="213" cy="32"/>
                  <a:chOff x="2439" y="3087"/>
                  <a:chExt cx="213" cy="32"/>
                </a:xfrm>
              </p:grpSpPr>
              <p:sp>
                <p:nvSpPr>
                  <p:cNvPr id="1147" name="Arc 12"/>
                  <p:cNvSpPr>
                    <a:spLocks/>
                  </p:cNvSpPr>
                  <p:nvPr/>
                </p:nvSpPr>
                <p:spPr bwMode="auto">
                  <a:xfrm>
                    <a:off x="2544" y="3087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8" name="Arc 13"/>
                  <p:cNvSpPr>
                    <a:spLocks/>
                  </p:cNvSpPr>
                  <p:nvPr/>
                </p:nvSpPr>
                <p:spPr bwMode="auto">
                  <a:xfrm>
                    <a:off x="2439" y="3087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46" name="Line 15"/>
                <p:cNvSpPr>
                  <a:spLocks noChangeShapeType="1"/>
                </p:cNvSpPr>
                <p:nvPr/>
              </p:nvSpPr>
              <p:spPr bwMode="auto">
                <a:xfrm>
                  <a:off x="2651" y="2909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2" name="Group 23"/>
              <p:cNvGrpSpPr>
                <a:grpSpLocks/>
              </p:cNvGrpSpPr>
              <p:nvPr/>
            </p:nvGrpSpPr>
            <p:grpSpPr bwMode="auto">
              <a:xfrm>
                <a:off x="2492" y="2930"/>
                <a:ext cx="214" cy="239"/>
                <a:chOff x="2492" y="2930"/>
                <a:chExt cx="214" cy="239"/>
              </a:xfrm>
            </p:grpSpPr>
            <p:sp>
              <p:nvSpPr>
                <p:cNvPr id="1137" name="Oval 17"/>
                <p:cNvSpPr>
                  <a:spLocks noChangeArrowheads="1"/>
                </p:cNvSpPr>
                <p:nvPr/>
              </p:nvSpPr>
              <p:spPr bwMode="auto">
                <a:xfrm>
                  <a:off x="2496" y="2930"/>
                  <a:ext cx="205" cy="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8" name="Line 18"/>
                <p:cNvSpPr>
                  <a:spLocks noChangeShapeType="1"/>
                </p:cNvSpPr>
                <p:nvPr/>
              </p:nvSpPr>
              <p:spPr bwMode="auto">
                <a:xfrm>
                  <a:off x="2492" y="2958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39" name="Group 21"/>
                <p:cNvGrpSpPr>
                  <a:grpSpLocks/>
                </p:cNvGrpSpPr>
                <p:nvPr/>
              </p:nvGrpSpPr>
              <p:grpSpPr bwMode="auto">
                <a:xfrm>
                  <a:off x="2493" y="3135"/>
                  <a:ext cx="213" cy="34"/>
                  <a:chOff x="2493" y="3135"/>
                  <a:chExt cx="213" cy="34"/>
                </a:xfrm>
              </p:grpSpPr>
              <p:sp>
                <p:nvSpPr>
                  <p:cNvPr id="1141" name="Arc 19"/>
                  <p:cNvSpPr>
                    <a:spLocks/>
                  </p:cNvSpPr>
                  <p:nvPr/>
                </p:nvSpPr>
                <p:spPr bwMode="auto">
                  <a:xfrm>
                    <a:off x="2598" y="3135"/>
                    <a:ext cx="108" cy="34"/>
                  </a:xfrm>
                  <a:custGeom>
                    <a:avLst/>
                    <a:gdLst>
                      <a:gd name="T0" fmla="*/ 0 w 21806"/>
                      <a:gd name="T1" fmla="*/ 0 h 22267"/>
                      <a:gd name="T2" fmla="*/ 0 w 21806"/>
                      <a:gd name="T3" fmla="*/ 0 h 22267"/>
                      <a:gd name="T4" fmla="*/ 0 w 21806"/>
                      <a:gd name="T5" fmla="*/ 0 h 22267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67"/>
                      <a:gd name="T11" fmla="*/ 21806 w 21806"/>
                      <a:gd name="T12" fmla="*/ 22267 h 2226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67" fill="none" extrusionOk="0">
                        <a:moveTo>
                          <a:pt x="21795" y="0"/>
                        </a:moveTo>
                        <a:cubicBezTo>
                          <a:pt x="21802" y="222"/>
                          <a:pt x="21806" y="444"/>
                          <a:pt x="21806" y="667"/>
                        </a:cubicBezTo>
                        <a:cubicBezTo>
                          <a:pt x="21806" y="12596"/>
                          <a:pt x="12135" y="22267"/>
                          <a:pt x="206" y="22267"/>
                        </a:cubicBezTo>
                        <a:cubicBezTo>
                          <a:pt x="137" y="22267"/>
                          <a:pt x="68" y="22266"/>
                          <a:pt x="-1" y="22266"/>
                        </a:cubicBezTo>
                      </a:path>
                      <a:path w="21806" h="22267" stroke="0" extrusionOk="0">
                        <a:moveTo>
                          <a:pt x="21795" y="0"/>
                        </a:moveTo>
                        <a:cubicBezTo>
                          <a:pt x="21802" y="222"/>
                          <a:pt x="21806" y="444"/>
                          <a:pt x="21806" y="667"/>
                        </a:cubicBezTo>
                        <a:cubicBezTo>
                          <a:pt x="21806" y="12596"/>
                          <a:pt x="12135" y="22267"/>
                          <a:pt x="206" y="22267"/>
                        </a:cubicBezTo>
                        <a:cubicBezTo>
                          <a:pt x="137" y="22267"/>
                          <a:pt x="68" y="22266"/>
                          <a:pt x="-1" y="22266"/>
                        </a:cubicBezTo>
                        <a:lnTo>
                          <a:pt x="206" y="667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2" name="Arc 20"/>
                  <p:cNvSpPr>
                    <a:spLocks/>
                  </p:cNvSpPr>
                  <p:nvPr/>
                </p:nvSpPr>
                <p:spPr bwMode="auto">
                  <a:xfrm>
                    <a:off x="2493" y="3136"/>
                    <a:ext cx="107" cy="33"/>
                  </a:xfrm>
                  <a:custGeom>
                    <a:avLst/>
                    <a:gdLst>
                      <a:gd name="T0" fmla="*/ 0 w 21600"/>
                      <a:gd name="T1" fmla="*/ 0 h 22260"/>
                      <a:gd name="T2" fmla="*/ 0 w 21600"/>
                      <a:gd name="T3" fmla="*/ 0 h 22260"/>
                      <a:gd name="T4" fmla="*/ 0 w 21600"/>
                      <a:gd name="T5" fmla="*/ 0 h 2226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60"/>
                      <a:gd name="T11" fmla="*/ 21600 w 21600"/>
                      <a:gd name="T12" fmla="*/ 22260 h 222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60" fill="none" extrusionOk="0">
                        <a:moveTo>
                          <a:pt x="21393" y="22260"/>
                        </a:moveTo>
                        <a:cubicBezTo>
                          <a:pt x="9545" y="22147"/>
                          <a:pt x="0" y="12509"/>
                          <a:pt x="0" y="661"/>
                        </a:cubicBezTo>
                        <a:cubicBezTo>
                          <a:pt x="-1" y="440"/>
                          <a:pt x="3" y="220"/>
                          <a:pt x="10" y="0"/>
                        </a:cubicBezTo>
                      </a:path>
                      <a:path w="21600" h="22260" stroke="0" extrusionOk="0">
                        <a:moveTo>
                          <a:pt x="21393" y="22260"/>
                        </a:moveTo>
                        <a:cubicBezTo>
                          <a:pt x="9545" y="22147"/>
                          <a:pt x="0" y="12509"/>
                          <a:pt x="0" y="661"/>
                        </a:cubicBezTo>
                        <a:cubicBezTo>
                          <a:pt x="-1" y="440"/>
                          <a:pt x="3" y="220"/>
                          <a:pt x="10" y="0"/>
                        </a:cubicBezTo>
                        <a:lnTo>
                          <a:pt x="21600" y="661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40" name="Line 22"/>
                <p:cNvSpPr>
                  <a:spLocks noChangeShapeType="1"/>
                </p:cNvSpPr>
                <p:nvPr/>
              </p:nvSpPr>
              <p:spPr bwMode="auto">
                <a:xfrm>
                  <a:off x="2705" y="2958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3" name="Group 30"/>
              <p:cNvGrpSpPr>
                <a:grpSpLocks/>
              </p:cNvGrpSpPr>
              <p:nvPr/>
            </p:nvGrpSpPr>
            <p:grpSpPr bwMode="auto">
              <a:xfrm>
                <a:off x="2545" y="2978"/>
                <a:ext cx="214" cy="238"/>
                <a:chOff x="2545" y="2978"/>
                <a:chExt cx="214" cy="238"/>
              </a:xfrm>
            </p:grpSpPr>
            <p:sp>
              <p:nvSpPr>
                <p:cNvPr id="1131" name="Oval 24"/>
                <p:cNvSpPr>
                  <a:spLocks noChangeArrowheads="1"/>
                </p:cNvSpPr>
                <p:nvPr/>
              </p:nvSpPr>
              <p:spPr bwMode="auto">
                <a:xfrm>
                  <a:off x="2549" y="2978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" name="Line 25"/>
                <p:cNvSpPr>
                  <a:spLocks noChangeShapeType="1"/>
                </p:cNvSpPr>
                <p:nvPr/>
              </p:nvSpPr>
              <p:spPr bwMode="auto">
                <a:xfrm>
                  <a:off x="2545" y="300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33" name="Group 28"/>
                <p:cNvGrpSpPr>
                  <a:grpSpLocks/>
                </p:cNvGrpSpPr>
                <p:nvPr/>
              </p:nvGrpSpPr>
              <p:grpSpPr bwMode="auto">
                <a:xfrm>
                  <a:off x="2546" y="3183"/>
                  <a:ext cx="213" cy="33"/>
                  <a:chOff x="2546" y="3183"/>
                  <a:chExt cx="213" cy="33"/>
                </a:xfrm>
              </p:grpSpPr>
              <p:sp>
                <p:nvSpPr>
                  <p:cNvPr id="1135" name="Arc 26"/>
                  <p:cNvSpPr>
                    <a:spLocks/>
                  </p:cNvSpPr>
                  <p:nvPr/>
                </p:nvSpPr>
                <p:spPr bwMode="auto">
                  <a:xfrm>
                    <a:off x="2651" y="3183"/>
                    <a:ext cx="108" cy="33"/>
                  </a:xfrm>
                  <a:custGeom>
                    <a:avLst/>
                    <a:gdLst>
                      <a:gd name="T0" fmla="*/ 0 w 21806"/>
                      <a:gd name="T1" fmla="*/ 0 h 22289"/>
                      <a:gd name="T2" fmla="*/ 0 w 21806"/>
                      <a:gd name="T3" fmla="*/ 0 h 22289"/>
                      <a:gd name="T4" fmla="*/ 0 w 21806"/>
                      <a:gd name="T5" fmla="*/ 0 h 22289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89"/>
                      <a:gd name="T11" fmla="*/ 21806 w 21806"/>
                      <a:gd name="T12" fmla="*/ 22289 h 222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89" fill="none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</a:path>
                      <a:path w="21806" h="22289" stroke="0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  <a:lnTo>
                          <a:pt x="206" y="6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6" name="Arc 27"/>
                  <p:cNvSpPr>
                    <a:spLocks/>
                  </p:cNvSpPr>
                  <p:nvPr/>
                </p:nvSpPr>
                <p:spPr bwMode="auto">
                  <a:xfrm>
                    <a:off x="2546" y="3184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2281"/>
                      <a:gd name="T2" fmla="*/ 0 w 21600"/>
                      <a:gd name="T3" fmla="*/ 0 h 22281"/>
                      <a:gd name="T4" fmla="*/ 0 w 21600"/>
                      <a:gd name="T5" fmla="*/ 0 h 22281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81"/>
                      <a:gd name="T11" fmla="*/ 21600 w 21600"/>
                      <a:gd name="T12" fmla="*/ 22281 h 2228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81" fill="none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</a:path>
                      <a:path w="21600" h="22281" stroke="0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  <a:lnTo>
                          <a:pt x="21600" y="682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4" name="Line 29"/>
                <p:cNvSpPr>
                  <a:spLocks noChangeShapeType="1"/>
                </p:cNvSpPr>
                <p:nvPr/>
              </p:nvSpPr>
              <p:spPr bwMode="auto">
                <a:xfrm>
                  <a:off x="2758" y="300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4" name="Group 37"/>
              <p:cNvGrpSpPr>
                <a:grpSpLocks/>
              </p:cNvGrpSpPr>
              <p:nvPr/>
            </p:nvGrpSpPr>
            <p:grpSpPr bwMode="auto">
              <a:xfrm>
                <a:off x="2598" y="3027"/>
                <a:ext cx="214" cy="237"/>
                <a:chOff x="2598" y="3027"/>
                <a:chExt cx="214" cy="237"/>
              </a:xfrm>
            </p:grpSpPr>
            <p:sp>
              <p:nvSpPr>
                <p:cNvPr id="1125" name="Oval 31"/>
                <p:cNvSpPr>
                  <a:spLocks noChangeArrowheads="1"/>
                </p:cNvSpPr>
                <p:nvPr/>
              </p:nvSpPr>
              <p:spPr bwMode="auto">
                <a:xfrm>
                  <a:off x="2602" y="3027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6" name="Line 32"/>
                <p:cNvSpPr>
                  <a:spLocks noChangeShapeType="1"/>
                </p:cNvSpPr>
                <p:nvPr/>
              </p:nvSpPr>
              <p:spPr bwMode="auto">
                <a:xfrm>
                  <a:off x="2598" y="3055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7" name="Group 35"/>
                <p:cNvGrpSpPr>
                  <a:grpSpLocks/>
                </p:cNvGrpSpPr>
                <p:nvPr/>
              </p:nvGrpSpPr>
              <p:grpSpPr bwMode="auto">
                <a:xfrm>
                  <a:off x="2599" y="3232"/>
                  <a:ext cx="213" cy="32"/>
                  <a:chOff x="2599" y="3232"/>
                  <a:chExt cx="213" cy="32"/>
                </a:xfrm>
              </p:grpSpPr>
              <p:sp>
                <p:nvSpPr>
                  <p:cNvPr id="1129" name="Arc 33"/>
                  <p:cNvSpPr>
                    <a:spLocks/>
                  </p:cNvSpPr>
                  <p:nvPr/>
                </p:nvSpPr>
                <p:spPr bwMode="auto">
                  <a:xfrm>
                    <a:off x="2704" y="3232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0" name="Arc 34"/>
                  <p:cNvSpPr>
                    <a:spLocks/>
                  </p:cNvSpPr>
                  <p:nvPr/>
                </p:nvSpPr>
                <p:spPr bwMode="auto">
                  <a:xfrm>
                    <a:off x="2599" y="3232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8" name="Line 36"/>
                <p:cNvSpPr>
                  <a:spLocks noChangeShapeType="1"/>
                </p:cNvSpPr>
                <p:nvPr/>
              </p:nvSpPr>
              <p:spPr bwMode="auto">
                <a:xfrm>
                  <a:off x="2811" y="3055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48" name="Group 74"/>
            <p:cNvGrpSpPr>
              <a:grpSpLocks/>
            </p:cNvGrpSpPr>
            <p:nvPr/>
          </p:nvGrpSpPr>
          <p:grpSpPr bwMode="auto">
            <a:xfrm>
              <a:off x="2625" y="2833"/>
              <a:ext cx="427" cy="431"/>
              <a:chOff x="2625" y="2833"/>
              <a:chExt cx="427" cy="431"/>
            </a:xfrm>
          </p:grpSpPr>
          <p:grpSp>
            <p:nvGrpSpPr>
              <p:cNvPr id="1085" name="Group 45"/>
              <p:cNvGrpSpPr>
                <a:grpSpLocks/>
              </p:cNvGrpSpPr>
              <p:nvPr/>
            </p:nvGrpSpPr>
            <p:grpSpPr bwMode="auto">
              <a:xfrm>
                <a:off x="2625" y="2833"/>
                <a:ext cx="214" cy="238"/>
                <a:chOff x="2625" y="2833"/>
                <a:chExt cx="214" cy="238"/>
              </a:xfrm>
            </p:grpSpPr>
            <p:sp>
              <p:nvSpPr>
                <p:cNvPr id="1114" name="Oval 39"/>
                <p:cNvSpPr>
                  <a:spLocks noChangeArrowheads="1"/>
                </p:cNvSpPr>
                <p:nvPr/>
              </p:nvSpPr>
              <p:spPr bwMode="auto">
                <a:xfrm>
                  <a:off x="2629" y="2833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5" name="Line 40"/>
                <p:cNvSpPr>
                  <a:spLocks noChangeShapeType="1"/>
                </p:cNvSpPr>
                <p:nvPr/>
              </p:nvSpPr>
              <p:spPr bwMode="auto">
                <a:xfrm>
                  <a:off x="2625" y="2861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6" name="Group 43"/>
                <p:cNvGrpSpPr>
                  <a:grpSpLocks/>
                </p:cNvGrpSpPr>
                <p:nvPr/>
              </p:nvGrpSpPr>
              <p:grpSpPr bwMode="auto">
                <a:xfrm>
                  <a:off x="2626" y="3039"/>
                  <a:ext cx="213" cy="32"/>
                  <a:chOff x="2626" y="3039"/>
                  <a:chExt cx="213" cy="32"/>
                </a:xfrm>
              </p:grpSpPr>
              <p:sp>
                <p:nvSpPr>
                  <p:cNvPr id="1118" name="Arc 41"/>
                  <p:cNvSpPr>
                    <a:spLocks/>
                  </p:cNvSpPr>
                  <p:nvPr/>
                </p:nvSpPr>
                <p:spPr bwMode="auto">
                  <a:xfrm>
                    <a:off x="2731" y="3039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9" name="Arc 42"/>
                  <p:cNvSpPr>
                    <a:spLocks/>
                  </p:cNvSpPr>
                  <p:nvPr/>
                </p:nvSpPr>
                <p:spPr bwMode="auto">
                  <a:xfrm>
                    <a:off x="2626" y="3039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7" name="Line 44"/>
                <p:cNvSpPr>
                  <a:spLocks noChangeShapeType="1"/>
                </p:cNvSpPr>
                <p:nvPr/>
              </p:nvSpPr>
              <p:spPr bwMode="auto">
                <a:xfrm>
                  <a:off x="2838" y="2861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6" name="Group 52"/>
              <p:cNvGrpSpPr>
                <a:grpSpLocks/>
              </p:cNvGrpSpPr>
              <p:nvPr/>
            </p:nvGrpSpPr>
            <p:grpSpPr bwMode="auto">
              <a:xfrm>
                <a:off x="2678" y="2882"/>
                <a:ext cx="214" cy="237"/>
                <a:chOff x="2678" y="2882"/>
                <a:chExt cx="214" cy="237"/>
              </a:xfrm>
            </p:grpSpPr>
            <p:sp>
              <p:nvSpPr>
                <p:cNvPr id="1108" name="Oval 46"/>
                <p:cNvSpPr>
                  <a:spLocks noChangeArrowheads="1"/>
                </p:cNvSpPr>
                <p:nvPr/>
              </p:nvSpPr>
              <p:spPr bwMode="auto">
                <a:xfrm>
                  <a:off x="2682" y="2882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" name="Line 47"/>
                <p:cNvSpPr>
                  <a:spLocks noChangeShapeType="1"/>
                </p:cNvSpPr>
                <p:nvPr/>
              </p:nvSpPr>
              <p:spPr bwMode="auto">
                <a:xfrm>
                  <a:off x="2678" y="2909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0" name="Group 50"/>
                <p:cNvGrpSpPr>
                  <a:grpSpLocks/>
                </p:cNvGrpSpPr>
                <p:nvPr/>
              </p:nvGrpSpPr>
              <p:grpSpPr bwMode="auto">
                <a:xfrm>
                  <a:off x="2679" y="3087"/>
                  <a:ext cx="213" cy="32"/>
                  <a:chOff x="2679" y="3087"/>
                  <a:chExt cx="213" cy="32"/>
                </a:xfrm>
              </p:grpSpPr>
              <p:sp>
                <p:nvSpPr>
                  <p:cNvPr id="1112" name="Arc 48"/>
                  <p:cNvSpPr>
                    <a:spLocks/>
                  </p:cNvSpPr>
                  <p:nvPr/>
                </p:nvSpPr>
                <p:spPr bwMode="auto">
                  <a:xfrm>
                    <a:off x="2784" y="3087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3" name="Arc 49"/>
                  <p:cNvSpPr>
                    <a:spLocks/>
                  </p:cNvSpPr>
                  <p:nvPr/>
                </p:nvSpPr>
                <p:spPr bwMode="auto">
                  <a:xfrm>
                    <a:off x="2679" y="3087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11" name="Line 51"/>
                <p:cNvSpPr>
                  <a:spLocks noChangeShapeType="1"/>
                </p:cNvSpPr>
                <p:nvPr/>
              </p:nvSpPr>
              <p:spPr bwMode="auto">
                <a:xfrm>
                  <a:off x="2891" y="2909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7" name="Group 59"/>
              <p:cNvGrpSpPr>
                <a:grpSpLocks/>
              </p:cNvGrpSpPr>
              <p:nvPr/>
            </p:nvGrpSpPr>
            <p:grpSpPr bwMode="auto">
              <a:xfrm>
                <a:off x="2731" y="2930"/>
                <a:ext cx="214" cy="239"/>
                <a:chOff x="2731" y="2930"/>
                <a:chExt cx="214" cy="239"/>
              </a:xfrm>
            </p:grpSpPr>
            <p:sp>
              <p:nvSpPr>
                <p:cNvPr id="1102" name="Oval 53"/>
                <p:cNvSpPr>
                  <a:spLocks noChangeArrowheads="1"/>
                </p:cNvSpPr>
                <p:nvPr/>
              </p:nvSpPr>
              <p:spPr bwMode="auto">
                <a:xfrm>
                  <a:off x="2735" y="2930"/>
                  <a:ext cx="205" cy="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" name="Line 54"/>
                <p:cNvSpPr>
                  <a:spLocks noChangeShapeType="1"/>
                </p:cNvSpPr>
                <p:nvPr/>
              </p:nvSpPr>
              <p:spPr bwMode="auto">
                <a:xfrm>
                  <a:off x="2731" y="2958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4" name="Group 57"/>
                <p:cNvGrpSpPr>
                  <a:grpSpLocks/>
                </p:cNvGrpSpPr>
                <p:nvPr/>
              </p:nvGrpSpPr>
              <p:grpSpPr bwMode="auto">
                <a:xfrm>
                  <a:off x="2732" y="3135"/>
                  <a:ext cx="213" cy="34"/>
                  <a:chOff x="2732" y="3135"/>
                  <a:chExt cx="213" cy="34"/>
                </a:xfrm>
              </p:grpSpPr>
              <p:sp>
                <p:nvSpPr>
                  <p:cNvPr id="1106" name="Arc 55"/>
                  <p:cNvSpPr>
                    <a:spLocks/>
                  </p:cNvSpPr>
                  <p:nvPr/>
                </p:nvSpPr>
                <p:spPr bwMode="auto">
                  <a:xfrm>
                    <a:off x="2837" y="3135"/>
                    <a:ext cx="108" cy="34"/>
                  </a:xfrm>
                  <a:custGeom>
                    <a:avLst/>
                    <a:gdLst>
                      <a:gd name="T0" fmla="*/ 0 w 21806"/>
                      <a:gd name="T1" fmla="*/ 0 h 22267"/>
                      <a:gd name="T2" fmla="*/ 0 w 21806"/>
                      <a:gd name="T3" fmla="*/ 0 h 22267"/>
                      <a:gd name="T4" fmla="*/ 0 w 21806"/>
                      <a:gd name="T5" fmla="*/ 0 h 22267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67"/>
                      <a:gd name="T11" fmla="*/ 21806 w 21806"/>
                      <a:gd name="T12" fmla="*/ 22267 h 2226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67" fill="none" extrusionOk="0">
                        <a:moveTo>
                          <a:pt x="21795" y="0"/>
                        </a:moveTo>
                        <a:cubicBezTo>
                          <a:pt x="21802" y="222"/>
                          <a:pt x="21806" y="444"/>
                          <a:pt x="21806" y="667"/>
                        </a:cubicBezTo>
                        <a:cubicBezTo>
                          <a:pt x="21806" y="12596"/>
                          <a:pt x="12135" y="22267"/>
                          <a:pt x="206" y="22267"/>
                        </a:cubicBezTo>
                        <a:cubicBezTo>
                          <a:pt x="137" y="22267"/>
                          <a:pt x="68" y="22266"/>
                          <a:pt x="-1" y="22266"/>
                        </a:cubicBezTo>
                      </a:path>
                      <a:path w="21806" h="22267" stroke="0" extrusionOk="0">
                        <a:moveTo>
                          <a:pt x="21795" y="0"/>
                        </a:moveTo>
                        <a:cubicBezTo>
                          <a:pt x="21802" y="222"/>
                          <a:pt x="21806" y="444"/>
                          <a:pt x="21806" y="667"/>
                        </a:cubicBezTo>
                        <a:cubicBezTo>
                          <a:pt x="21806" y="12596"/>
                          <a:pt x="12135" y="22267"/>
                          <a:pt x="206" y="22267"/>
                        </a:cubicBezTo>
                        <a:cubicBezTo>
                          <a:pt x="137" y="22267"/>
                          <a:pt x="68" y="22266"/>
                          <a:pt x="-1" y="22266"/>
                        </a:cubicBezTo>
                        <a:lnTo>
                          <a:pt x="206" y="667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" name="Arc 56"/>
                  <p:cNvSpPr>
                    <a:spLocks/>
                  </p:cNvSpPr>
                  <p:nvPr/>
                </p:nvSpPr>
                <p:spPr bwMode="auto">
                  <a:xfrm>
                    <a:off x="2732" y="3136"/>
                    <a:ext cx="107" cy="33"/>
                  </a:xfrm>
                  <a:custGeom>
                    <a:avLst/>
                    <a:gdLst>
                      <a:gd name="T0" fmla="*/ 0 w 21600"/>
                      <a:gd name="T1" fmla="*/ 0 h 22260"/>
                      <a:gd name="T2" fmla="*/ 0 w 21600"/>
                      <a:gd name="T3" fmla="*/ 0 h 22260"/>
                      <a:gd name="T4" fmla="*/ 0 w 21600"/>
                      <a:gd name="T5" fmla="*/ 0 h 2226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60"/>
                      <a:gd name="T11" fmla="*/ 21600 w 21600"/>
                      <a:gd name="T12" fmla="*/ 22260 h 222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60" fill="none" extrusionOk="0">
                        <a:moveTo>
                          <a:pt x="21393" y="22260"/>
                        </a:moveTo>
                        <a:cubicBezTo>
                          <a:pt x="9545" y="22147"/>
                          <a:pt x="0" y="12509"/>
                          <a:pt x="0" y="661"/>
                        </a:cubicBezTo>
                        <a:cubicBezTo>
                          <a:pt x="-1" y="440"/>
                          <a:pt x="3" y="220"/>
                          <a:pt x="10" y="0"/>
                        </a:cubicBezTo>
                      </a:path>
                      <a:path w="21600" h="22260" stroke="0" extrusionOk="0">
                        <a:moveTo>
                          <a:pt x="21393" y="22260"/>
                        </a:moveTo>
                        <a:cubicBezTo>
                          <a:pt x="9545" y="22147"/>
                          <a:pt x="0" y="12509"/>
                          <a:pt x="0" y="661"/>
                        </a:cubicBezTo>
                        <a:cubicBezTo>
                          <a:pt x="-1" y="440"/>
                          <a:pt x="3" y="220"/>
                          <a:pt x="10" y="0"/>
                        </a:cubicBezTo>
                        <a:lnTo>
                          <a:pt x="21600" y="661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5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2958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8" name="Group 66"/>
              <p:cNvGrpSpPr>
                <a:grpSpLocks/>
              </p:cNvGrpSpPr>
              <p:nvPr/>
            </p:nvGrpSpPr>
            <p:grpSpPr bwMode="auto">
              <a:xfrm>
                <a:off x="2785" y="2978"/>
                <a:ext cx="214" cy="238"/>
                <a:chOff x="2785" y="2978"/>
                <a:chExt cx="214" cy="238"/>
              </a:xfrm>
            </p:grpSpPr>
            <p:sp>
              <p:nvSpPr>
                <p:cNvPr id="1096" name="Oval 60"/>
                <p:cNvSpPr>
                  <a:spLocks noChangeArrowheads="1"/>
                </p:cNvSpPr>
                <p:nvPr/>
              </p:nvSpPr>
              <p:spPr bwMode="auto">
                <a:xfrm>
                  <a:off x="2789" y="2978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" name="Line 61"/>
                <p:cNvSpPr>
                  <a:spLocks noChangeShapeType="1"/>
                </p:cNvSpPr>
                <p:nvPr/>
              </p:nvSpPr>
              <p:spPr bwMode="auto">
                <a:xfrm>
                  <a:off x="2785" y="300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98" name="Group 64"/>
                <p:cNvGrpSpPr>
                  <a:grpSpLocks/>
                </p:cNvGrpSpPr>
                <p:nvPr/>
              </p:nvGrpSpPr>
              <p:grpSpPr bwMode="auto">
                <a:xfrm>
                  <a:off x="2786" y="3183"/>
                  <a:ext cx="213" cy="33"/>
                  <a:chOff x="2786" y="3183"/>
                  <a:chExt cx="213" cy="33"/>
                </a:xfrm>
              </p:grpSpPr>
              <p:sp>
                <p:nvSpPr>
                  <p:cNvPr id="1100" name="Arc 62"/>
                  <p:cNvSpPr>
                    <a:spLocks/>
                  </p:cNvSpPr>
                  <p:nvPr/>
                </p:nvSpPr>
                <p:spPr bwMode="auto">
                  <a:xfrm>
                    <a:off x="2891" y="3183"/>
                    <a:ext cx="108" cy="33"/>
                  </a:xfrm>
                  <a:custGeom>
                    <a:avLst/>
                    <a:gdLst>
                      <a:gd name="T0" fmla="*/ 0 w 21806"/>
                      <a:gd name="T1" fmla="*/ 0 h 22289"/>
                      <a:gd name="T2" fmla="*/ 0 w 21806"/>
                      <a:gd name="T3" fmla="*/ 0 h 22289"/>
                      <a:gd name="T4" fmla="*/ 0 w 21806"/>
                      <a:gd name="T5" fmla="*/ 0 h 22289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89"/>
                      <a:gd name="T11" fmla="*/ 21806 w 21806"/>
                      <a:gd name="T12" fmla="*/ 22289 h 222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89" fill="none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</a:path>
                      <a:path w="21806" h="22289" stroke="0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  <a:lnTo>
                          <a:pt x="206" y="6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1" name="Arc 63"/>
                  <p:cNvSpPr>
                    <a:spLocks/>
                  </p:cNvSpPr>
                  <p:nvPr/>
                </p:nvSpPr>
                <p:spPr bwMode="auto">
                  <a:xfrm>
                    <a:off x="2786" y="3184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2281"/>
                      <a:gd name="T2" fmla="*/ 0 w 21600"/>
                      <a:gd name="T3" fmla="*/ 0 h 22281"/>
                      <a:gd name="T4" fmla="*/ 0 w 21600"/>
                      <a:gd name="T5" fmla="*/ 0 h 22281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81"/>
                      <a:gd name="T11" fmla="*/ 21600 w 21600"/>
                      <a:gd name="T12" fmla="*/ 22281 h 2228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81" fill="none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</a:path>
                      <a:path w="21600" h="22281" stroke="0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  <a:lnTo>
                          <a:pt x="21600" y="682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99" name="Line 65"/>
                <p:cNvSpPr>
                  <a:spLocks noChangeShapeType="1"/>
                </p:cNvSpPr>
                <p:nvPr/>
              </p:nvSpPr>
              <p:spPr bwMode="auto">
                <a:xfrm>
                  <a:off x="2998" y="3007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9" name="Group 73"/>
              <p:cNvGrpSpPr>
                <a:grpSpLocks/>
              </p:cNvGrpSpPr>
              <p:nvPr/>
            </p:nvGrpSpPr>
            <p:grpSpPr bwMode="auto">
              <a:xfrm>
                <a:off x="2838" y="3027"/>
                <a:ext cx="214" cy="237"/>
                <a:chOff x="2838" y="3027"/>
                <a:chExt cx="214" cy="237"/>
              </a:xfrm>
            </p:grpSpPr>
            <p:sp>
              <p:nvSpPr>
                <p:cNvPr id="1090" name="Oval 67"/>
                <p:cNvSpPr>
                  <a:spLocks noChangeArrowheads="1"/>
                </p:cNvSpPr>
                <p:nvPr/>
              </p:nvSpPr>
              <p:spPr bwMode="auto">
                <a:xfrm>
                  <a:off x="2842" y="3027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68"/>
                <p:cNvSpPr>
                  <a:spLocks noChangeShapeType="1"/>
                </p:cNvSpPr>
                <p:nvPr/>
              </p:nvSpPr>
              <p:spPr bwMode="auto">
                <a:xfrm>
                  <a:off x="2838" y="3055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92" name="Group 71"/>
                <p:cNvGrpSpPr>
                  <a:grpSpLocks/>
                </p:cNvGrpSpPr>
                <p:nvPr/>
              </p:nvGrpSpPr>
              <p:grpSpPr bwMode="auto">
                <a:xfrm>
                  <a:off x="2839" y="3232"/>
                  <a:ext cx="213" cy="32"/>
                  <a:chOff x="2839" y="3232"/>
                  <a:chExt cx="213" cy="32"/>
                </a:xfrm>
              </p:grpSpPr>
              <p:sp>
                <p:nvSpPr>
                  <p:cNvPr id="1094" name="Arc 69"/>
                  <p:cNvSpPr>
                    <a:spLocks/>
                  </p:cNvSpPr>
                  <p:nvPr/>
                </p:nvSpPr>
                <p:spPr bwMode="auto">
                  <a:xfrm>
                    <a:off x="2944" y="3232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5" name="Arc 70"/>
                  <p:cNvSpPr>
                    <a:spLocks/>
                  </p:cNvSpPr>
                  <p:nvPr/>
                </p:nvSpPr>
                <p:spPr bwMode="auto">
                  <a:xfrm>
                    <a:off x="2839" y="3232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93" name="Line 72"/>
                <p:cNvSpPr>
                  <a:spLocks noChangeShapeType="1"/>
                </p:cNvSpPr>
                <p:nvPr/>
              </p:nvSpPr>
              <p:spPr bwMode="auto">
                <a:xfrm>
                  <a:off x="3051" y="3055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49" name="Group 110"/>
            <p:cNvGrpSpPr>
              <a:grpSpLocks/>
            </p:cNvGrpSpPr>
            <p:nvPr/>
          </p:nvGrpSpPr>
          <p:grpSpPr bwMode="auto">
            <a:xfrm>
              <a:off x="2838" y="2809"/>
              <a:ext cx="427" cy="431"/>
              <a:chOff x="2838" y="2809"/>
              <a:chExt cx="427" cy="431"/>
            </a:xfrm>
          </p:grpSpPr>
          <p:grpSp>
            <p:nvGrpSpPr>
              <p:cNvPr id="1050" name="Group 81"/>
              <p:cNvGrpSpPr>
                <a:grpSpLocks/>
              </p:cNvGrpSpPr>
              <p:nvPr/>
            </p:nvGrpSpPr>
            <p:grpSpPr bwMode="auto">
              <a:xfrm>
                <a:off x="2838" y="2809"/>
                <a:ext cx="214" cy="238"/>
                <a:chOff x="2838" y="2809"/>
                <a:chExt cx="214" cy="238"/>
              </a:xfrm>
            </p:grpSpPr>
            <p:sp>
              <p:nvSpPr>
                <p:cNvPr id="1079" name="Oval 75"/>
                <p:cNvSpPr>
                  <a:spLocks noChangeArrowheads="1"/>
                </p:cNvSpPr>
                <p:nvPr/>
              </p:nvSpPr>
              <p:spPr bwMode="auto">
                <a:xfrm>
                  <a:off x="2842" y="2809"/>
                  <a:ext cx="205" cy="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76"/>
                <p:cNvSpPr>
                  <a:spLocks noChangeShapeType="1"/>
                </p:cNvSpPr>
                <p:nvPr/>
              </p:nvSpPr>
              <p:spPr bwMode="auto">
                <a:xfrm>
                  <a:off x="2838" y="2837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1" name="Group 79"/>
                <p:cNvGrpSpPr>
                  <a:grpSpLocks/>
                </p:cNvGrpSpPr>
                <p:nvPr/>
              </p:nvGrpSpPr>
              <p:grpSpPr bwMode="auto">
                <a:xfrm>
                  <a:off x="2839" y="3014"/>
                  <a:ext cx="213" cy="33"/>
                  <a:chOff x="2839" y="3014"/>
                  <a:chExt cx="213" cy="33"/>
                </a:xfrm>
              </p:grpSpPr>
              <p:sp>
                <p:nvSpPr>
                  <p:cNvPr id="1083" name="Arc 77"/>
                  <p:cNvSpPr>
                    <a:spLocks/>
                  </p:cNvSpPr>
                  <p:nvPr/>
                </p:nvSpPr>
                <p:spPr bwMode="auto">
                  <a:xfrm>
                    <a:off x="2944" y="3014"/>
                    <a:ext cx="108" cy="33"/>
                  </a:xfrm>
                  <a:custGeom>
                    <a:avLst/>
                    <a:gdLst>
                      <a:gd name="T0" fmla="*/ 0 w 21806"/>
                      <a:gd name="T1" fmla="*/ 0 h 22289"/>
                      <a:gd name="T2" fmla="*/ 0 w 21806"/>
                      <a:gd name="T3" fmla="*/ 0 h 22289"/>
                      <a:gd name="T4" fmla="*/ 0 w 21806"/>
                      <a:gd name="T5" fmla="*/ 0 h 22289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89"/>
                      <a:gd name="T11" fmla="*/ 21806 w 21806"/>
                      <a:gd name="T12" fmla="*/ 22289 h 222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89" fill="none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</a:path>
                      <a:path w="21806" h="22289" stroke="0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  <a:lnTo>
                          <a:pt x="206" y="6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4" name="Arc 78"/>
                  <p:cNvSpPr>
                    <a:spLocks/>
                  </p:cNvSpPr>
                  <p:nvPr/>
                </p:nvSpPr>
                <p:spPr bwMode="auto">
                  <a:xfrm>
                    <a:off x="2839" y="3015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2281"/>
                      <a:gd name="T2" fmla="*/ 0 w 21600"/>
                      <a:gd name="T3" fmla="*/ 0 h 22281"/>
                      <a:gd name="T4" fmla="*/ 0 w 21600"/>
                      <a:gd name="T5" fmla="*/ 0 h 22281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81"/>
                      <a:gd name="T11" fmla="*/ 21600 w 21600"/>
                      <a:gd name="T12" fmla="*/ 22281 h 2228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81" fill="none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</a:path>
                      <a:path w="21600" h="22281" stroke="0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  <a:lnTo>
                          <a:pt x="21600" y="682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2" name="Line 80"/>
                <p:cNvSpPr>
                  <a:spLocks noChangeShapeType="1"/>
                </p:cNvSpPr>
                <p:nvPr/>
              </p:nvSpPr>
              <p:spPr bwMode="auto">
                <a:xfrm>
                  <a:off x="3051" y="2837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1" name="Group 88"/>
              <p:cNvGrpSpPr>
                <a:grpSpLocks/>
              </p:cNvGrpSpPr>
              <p:nvPr/>
            </p:nvGrpSpPr>
            <p:grpSpPr bwMode="auto">
              <a:xfrm>
                <a:off x="2891" y="2858"/>
                <a:ext cx="214" cy="237"/>
                <a:chOff x="2891" y="2858"/>
                <a:chExt cx="214" cy="237"/>
              </a:xfrm>
            </p:grpSpPr>
            <p:sp>
              <p:nvSpPr>
                <p:cNvPr id="1073" name="Oval 82"/>
                <p:cNvSpPr>
                  <a:spLocks noChangeArrowheads="1"/>
                </p:cNvSpPr>
                <p:nvPr/>
              </p:nvSpPr>
              <p:spPr bwMode="auto">
                <a:xfrm>
                  <a:off x="2895" y="2858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83"/>
                <p:cNvSpPr>
                  <a:spLocks noChangeShapeType="1"/>
                </p:cNvSpPr>
                <p:nvPr/>
              </p:nvSpPr>
              <p:spPr bwMode="auto">
                <a:xfrm>
                  <a:off x="2891" y="2885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75" name="Group 86"/>
                <p:cNvGrpSpPr>
                  <a:grpSpLocks/>
                </p:cNvGrpSpPr>
                <p:nvPr/>
              </p:nvGrpSpPr>
              <p:grpSpPr bwMode="auto">
                <a:xfrm>
                  <a:off x="2892" y="3063"/>
                  <a:ext cx="213" cy="32"/>
                  <a:chOff x="2892" y="3063"/>
                  <a:chExt cx="213" cy="32"/>
                </a:xfrm>
              </p:grpSpPr>
              <p:sp>
                <p:nvSpPr>
                  <p:cNvPr id="1077" name="Arc 84"/>
                  <p:cNvSpPr>
                    <a:spLocks/>
                  </p:cNvSpPr>
                  <p:nvPr/>
                </p:nvSpPr>
                <p:spPr bwMode="auto">
                  <a:xfrm>
                    <a:off x="2997" y="3063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8" name="Arc 85"/>
                  <p:cNvSpPr>
                    <a:spLocks/>
                  </p:cNvSpPr>
                  <p:nvPr/>
                </p:nvSpPr>
                <p:spPr bwMode="auto">
                  <a:xfrm>
                    <a:off x="2892" y="3063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76" name="Line 87"/>
                <p:cNvSpPr>
                  <a:spLocks noChangeShapeType="1"/>
                </p:cNvSpPr>
                <p:nvPr/>
              </p:nvSpPr>
              <p:spPr bwMode="auto">
                <a:xfrm>
                  <a:off x="3104" y="2885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2" name="Group 95"/>
              <p:cNvGrpSpPr>
                <a:grpSpLocks/>
              </p:cNvGrpSpPr>
              <p:nvPr/>
            </p:nvGrpSpPr>
            <p:grpSpPr bwMode="auto">
              <a:xfrm>
                <a:off x="2944" y="2905"/>
                <a:ext cx="214" cy="240"/>
                <a:chOff x="2944" y="2905"/>
                <a:chExt cx="214" cy="240"/>
              </a:xfrm>
            </p:grpSpPr>
            <p:sp>
              <p:nvSpPr>
                <p:cNvPr id="1067" name="Oval 89"/>
                <p:cNvSpPr>
                  <a:spLocks noChangeArrowheads="1"/>
                </p:cNvSpPr>
                <p:nvPr/>
              </p:nvSpPr>
              <p:spPr bwMode="auto">
                <a:xfrm>
                  <a:off x="2948" y="2905"/>
                  <a:ext cx="205" cy="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2934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9" name="Group 93"/>
                <p:cNvGrpSpPr>
                  <a:grpSpLocks/>
                </p:cNvGrpSpPr>
                <p:nvPr/>
              </p:nvGrpSpPr>
              <p:grpSpPr bwMode="auto">
                <a:xfrm>
                  <a:off x="2945" y="3111"/>
                  <a:ext cx="213" cy="34"/>
                  <a:chOff x="2945" y="3111"/>
                  <a:chExt cx="213" cy="34"/>
                </a:xfrm>
              </p:grpSpPr>
              <p:sp>
                <p:nvSpPr>
                  <p:cNvPr id="1071" name="Arc 91"/>
                  <p:cNvSpPr>
                    <a:spLocks/>
                  </p:cNvSpPr>
                  <p:nvPr/>
                </p:nvSpPr>
                <p:spPr bwMode="auto">
                  <a:xfrm>
                    <a:off x="3050" y="3111"/>
                    <a:ext cx="108" cy="34"/>
                  </a:xfrm>
                  <a:custGeom>
                    <a:avLst/>
                    <a:gdLst>
                      <a:gd name="T0" fmla="*/ 0 w 21806"/>
                      <a:gd name="T1" fmla="*/ 0 h 22267"/>
                      <a:gd name="T2" fmla="*/ 0 w 21806"/>
                      <a:gd name="T3" fmla="*/ 0 h 22267"/>
                      <a:gd name="T4" fmla="*/ 0 w 21806"/>
                      <a:gd name="T5" fmla="*/ 0 h 22267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67"/>
                      <a:gd name="T11" fmla="*/ 21806 w 21806"/>
                      <a:gd name="T12" fmla="*/ 22267 h 2226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67" fill="none" extrusionOk="0">
                        <a:moveTo>
                          <a:pt x="21795" y="0"/>
                        </a:moveTo>
                        <a:cubicBezTo>
                          <a:pt x="21802" y="222"/>
                          <a:pt x="21806" y="444"/>
                          <a:pt x="21806" y="667"/>
                        </a:cubicBezTo>
                        <a:cubicBezTo>
                          <a:pt x="21806" y="12596"/>
                          <a:pt x="12135" y="22267"/>
                          <a:pt x="206" y="22267"/>
                        </a:cubicBezTo>
                        <a:cubicBezTo>
                          <a:pt x="137" y="22267"/>
                          <a:pt x="68" y="22266"/>
                          <a:pt x="-1" y="22266"/>
                        </a:cubicBezTo>
                      </a:path>
                      <a:path w="21806" h="22267" stroke="0" extrusionOk="0">
                        <a:moveTo>
                          <a:pt x="21795" y="0"/>
                        </a:moveTo>
                        <a:cubicBezTo>
                          <a:pt x="21802" y="222"/>
                          <a:pt x="21806" y="444"/>
                          <a:pt x="21806" y="667"/>
                        </a:cubicBezTo>
                        <a:cubicBezTo>
                          <a:pt x="21806" y="12596"/>
                          <a:pt x="12135" y="22267"/>
                          <a:pt x="206" y="22267"/>
                        </a:cubicBezTo>
                        <a:cubicBezTo>
                          <a:pt x="137" y="22267"/>
                          <a:pt x="68" y="22266"/>
                          <a:pt x="-1" y="22266"/>
                        </a:cubicBezTo>
                        <a:lnTo>
                          <a:pt x="206" y="667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2" name="Arc 92"/>
                  <p:cNvSpPr>
                    <a:spLocks/>
                  </p:cNvSpPr>
                  <p:nvPr/>
                </p:nvSpPr>
                <p:spPr bwMode="auto">
                  <a:xfrm>
                    <a:off x="2945" y="3112"/>
                    <a:ext cx="107" cy="33"/>
                  </a:xfrm>
                  <a:custGeom>
                    <a:avLst/>
                    <a:gdLst>
                      <a:gd name="T0" fmla="*/ 0 w 21600"/>
                      <a:gd name="T1" fmla="*/ 0 h 22260"/>
                      <a:gd name="T2" fmla="*/ 0 w 21600"/>
                      <a:gd name="T3" fmla="*/ 0 h 22260"/>
                      <a:gd name="T4" fmla="*/ 0 w 21600"/>
                      <a:gd name="T5" fmla="*/ 0 h 2226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60"/>
                      <a:gd name="T11" fmla="*/ 21600 w 21600"/>
                      <a:gd name="T12" fmla="*/ 22260 h 222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60" fill="none" extrusionOk="0">
                        <a:moveTo>
                          <a:pt x="21393" y="22260"/>
                        </a:moveTo>
                        <a:cubicBezTo>
                          <a:pt x="9545" y="22147"/>
                          <a:pt x="0" y="12509"/>
                          <a:pt x="0" y="661"/>
                        </a:cubicBezTo>
                        <a:cubicBezTo>
                          <a:pt x="-1" y="440"/>
                          <a:pt x="3" y="220"/>
                          <a:pt x="10" y="0"/>
                        </a:cubicBezTo>
                      </a:path>
                      <a:path w="21600" h="22260" stroke="0" extrusionOk="0">
                        <a:moveTo>
                          <a:pt x="21393" y="22260"/>
                        </a:moveTo>
                        <a:cubicBezTo>
                          <a:pt x="9545" y="22147"/>
                          <a:pt x="0" y="12509"/>
                          <a:pt x="0" y="661"/>
                        </a:cubicBezTo>
                        <a:cubicBezTo>
                          <a:pt x="-1" y="440"/>
                          <a:pt x="3" y="220"/>
                          <a:pt x="10" y="0"/>
                        </a:cubicBezTo>
                        <a:lnTo>
                          <a:pt x="21600" y="661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70" name="Line 94"/>
                <p:cNvSpPr>
                  <a:spLocks noChangeShapeType="1"/>
                </p:cNvSpPr>
                <p:nvPr/>
              </p:nvSpPr>
              <p:spPr bwMode="auto">
                <a:xfrm>
                  <a:off x="3157" y="2934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3" name="Group 102"/>
              <p:cNvGrpSpPr>
                <a:grpSpLocks/>
              </p:cNvGrpSpPr>
              <p:nvPr/>
            </p:nvGrpSpPr>
            <p:grpSpPr bwMode="auto">
              <a:xfrm>
                <a:off x="2998" y="2954"/>
                <a:ext cx="214" cy="238"/>
                <a:chOff x="2998" y="2954"/>
                <a:chExt cx="214" cy="238"/>
              </a:xfrm>
            </p:grpSpPr>
            <p:sp>
              <p:nvSpPr>
                <p:cNvPr id="1061" name="Oval 96"/>
                <p:cNvSpPr>
                  <a:spLocks noChangeArrowheads="1"/>
                </p:cNvSpPr>
                <p:nvPr/>
              </p:nvSpPr>
              <p:spPr bwMode="auto">
                <a:xfrm>
                  <a:off x="3002" y="2954"/>
                  <a:ext cx="205" cy="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97"/>
                <p:cNvSpPr>
                  <a:spLocks noChangeShapeType="1"/>
                </p:cNvSpPr>
                <p:nvPr/>
              </p:nvSpPr>
              <p:spPr bwMode="auto">
                <a:xfrm>
                  <a:off x="2998" y="2982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3" name="Group 100"/>
                <p:cNvGrpSpPr>
                  <a:grpSpLocks/>
                </p:cNvGrpSpPr>
                <p:nvPr/>
              </p:nvGrpSpPr>
              <p:grpSpPr bwMode="auto">
                <a:xfrm>
                  <a:off x="2999" y="3159"/>
                  <a:ext cx="213" cy="33"/>
                  <a:chOff x="2999" y="3159"/>
                  <a:chExt cx="213" cy="33"/>
                </a:xfrm>
              </p:grpSpPr>
              <p:sp>
                <p:nvSpPr>
                  <p:cNvPr id="1065" name="Arc 98"/>
                  <p:cNvSpPr>
                    <a:spLocks/>
                  </p:cNvSpPr>
                  <p:nvPr/>
                </p:nvSpPr>
                <p:spPr bwMode="auto">
                  <a:xfrm>
                    <a:off x="3104" y="3159"/>
                    <a:ext cx="108" cy="33"/>
                  </a:xfrm>
                  <a:custGeom>
                    <a:avLst/>
                    <a:gdLst>
                      <a:gd name="T0" fmla="*/ 0 w 21806"/>
                      <a:gd name="T1" fmla="*/ 0 h 22289"/>
                      <a:gd name="T2" fmla="*/ 0 w 21806"/>
                      <a:gd name="T3" fmla="*/ 0 h 22289"/>
                      <a:gd name="T4" fmla="*/ 0 w 21806"/>
                      <a:gd name="T5" fmla="*/ 0 h 22289"/>
                      <a:gd name="T6" fmla="*/ 0 60000 65536"/>
                      <a:gd name="T7" fmla="*/ 0 60000 65536"/>
                      <a:gd name="T8" fmla="*/ 0 60000 65536"/>
                      <a:gd name="T9" fmla="*/ 0 w 21806"/>
                      <a:gd name="T10" fmla="*/ 0 h 22289"/>
                      <a:gd name="T11" fmla="*/ 21806 w 21806"/>
                      <a:gd name="T12" fmla="*/ 22289 h 222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6" h="22289" fill="none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</a:path>
                      <a:path w="21806" h="22289" stroke="0" extrusionOk="0">
                        <a:moveTo>
                          <a:pt x="21795" y="-1"/>
                        </a:moveTo>
                        <a:cubicBezTo>
                          <a:pt x="21802" y="229"/>
                          <a:pt x="21806" y="459"/>
                          <a:pt x="21806" y="689"/>
                        </a:cubicBezTo>
                        <a:cubicBezTo>
                          <a:pt x="21806" y="12618"/>
                          <a:pt x="12135" y="22289"/>
                          <a:pt x="206" y="22289"/>
                        </a:cubicBezTo>
                        <a:cubicBezTo>
                          <a:pt x="137" y="22289"/>
                          <a:pt x="68" y="22288"/>
                          <a:pt x="-1" y="22288"/>
                        </a:cubicBezTo>
                        <a:lnTo>
                          <a:pt x="206" y="689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6" name="Arc 99"/>
                  <p:cNvSpPr>
                    <a:spLocks/>
                  </p:cNvSpPr>
                  <p:nvPr/>
                </p:nvSpPr>
                <p:spPr bwMode="auto">
                  <a:xfrm>
                    <a:off x="2999" y="3160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2281"/>
                      <a:gd name="T2" fmla="*/ 0 w 21600"/>
                      <a:gd name="T3" fmla="*/ 0 h 22281"/>
                      <a:gd name="T4" fmla="*/ 0 w 21600"/>
                      <a:gd name="T5" fmla="*/ 0 h 22281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2281"/>
                      <a:gd name="T11" fmla="*/ 21600 w 21600"/>
                      <a:gd name="T12" fmla="*/ 22281 h 2228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2281" fill="none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</a:path>
                      <a:path w="21600" h="22281" stroke="0" extrusionOk="0">
                        <a:moveTo>
                          <a:pt x="21393" y="22281"/>
                        </a:moveTo>
                        <a:cubicBezTo>
                          <a:pt x="9545" y="22168"/>
                          <a:pt x="0" y="12530"/>
                          <a:pt x="0" y="682"/>
                        </a:cubicBezTo>
                        <a:cubicBezTo>
                          <a:pt x="-1" y="454"/>
                          <a:pt x="3" y="227"/>
                          <a:pt x="10" y="-1"/>
                        </a:cubicBezTo>
                        <a:lnTo>
                          <a:pt x="21600" y="682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4" name="Line 101"/>
                <p:cNvSpPr>
                  <a:spLocks noChangeShapeType="1"/>
                </p:cNvSpPr>
                <p:nvPr/>
              </p:nvSpPr>
              <p:spPr bwMode="auto">
                <a:xfrm>
                  <a:off x="3211" y="2982"/>
                  <a:ext cx="0" cy="1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4" name="Group 109"/>
              <p:cNvGrpSpPr>
                <a:grpSpLocks/>
              </p:cNvGrpSpPr>
              <p:nvPr/>
            </p:nvGrpSpPr>
            <p:grpSpPr bwMode="auto">
              <a:xfrm>
                <a:off x="3051" y="3002"/>
                <a:ext cx="214" cy="238"/>
                <a:chOff x="3051" y="3002"/>
                <a:chExt cx="214" cy="238"/>
              </a:xfrm>
            </p:grpSpPr>
            <p:sp>
              <p:nvSpPr>
                <p:cNvPr id="1055" name="Oval 103"/>
                <p:cNvSpPr>
                  <a:spLocks noChangeArrowheads="1"/>
                </p:cNvSpPr>
                <p:nvPr/>
              </p:nvSpPr>
              <p:spPr bwMode="auto">
                <a:xfrm>
                  <a:off x="3055" y="3002"/>
                  <a:ext cx="205" cy="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04"/>
                <p:cNvSpPr>
                  <a:spLocks noChangeShapeType="1"/>
                </p:cNvSpPr>
                <p:nvPr/>
              </p:nvSpPr>
              <p:spPr bwMode="auto">
                <a:xfrm>
                  <a:off x="3051" y="3031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57" name="Group 107"/>
                <p:cNvGrpSpPr>
                  <a:grpSpLocks/>
                </p:cNvGrpSpPr>
                <p:nvPr/>
              </p:nvGrpSpPr>
              <p:grpSpPr bwMode="auto">
                <a:xfrm>
                  <a:off x="3052" y="3208"/>
                  <a:ext cx="213" cy="32"/>
                  <a:chOff x="3052" y="3208"/>
                  <a:chExt cx="213" cy="32"/>
                </a:xfrm>
              </p:grpSpPr>
              <p:sp>
                <p:nvSpPr>
                  <p:cNvPr id="1059" name="Arc 105"/>
                  <p:cNvSpPr>
                    <a:spLocks/>
                  </p:cNvSpPr>
                  <p:nvPr/>
                </p:nvSpPr>
                <p:spPr bwMode="auto">
                  <a:xfrm>
                    <a:off x="3157" y="3208"/>
                    <a:ext cx="108" cy="32"/>
                  </a:xfrm>
                  <a:custGeom>
                    <a:avLst/>
                    <a:gdLst>
                      <a:gd name="T0" fmla="*/ 0 w 21803"/>
                      <a:gd name="T1" fmla="*/ 0 h 21600"/>
                      <a:gd name="T2" fmla="*/ 0 w 21803"/>
                      <a:gd name="T3" fmla="*/ 0 h 21600"/>
                      <a:gd name="T4" fmla="*/ 0 w 21803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803"/>
                      <a:gd name="T10" fmla="*/ 0 h 21600"/>
                      <a:gd name="T11" fmla="*/ 21803 w 21803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803" h="21600" fill="none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</a:path>
                      <a:path w="21803" h="21600" stroke="0" extrusionOk="0">
                        <a:moveTo>
                          <a:pt x="21803" y="0"/>
                        </a:moveTo>
                        <a:cubicBezTo>
                          <a:pt x="21803" y="11929"/>
                          <a:pt x="12132" y="21600"/>
                          <a:pt x="203" y="21600"/>
                        </a:cubicBezTo>
                        <a:cubicBezTo>
                          <a:pt x="135" y="21600"/>
                          <a:pt x="67" y="21599"/>
                          <a:pt x="-1" y="21599"/>
                        </a:cubicBezTo>
                        <a:lnTo>
                          <a:pt x="203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0" name="Arc 106"/>
                  <p:cNvSpPr>
                    <a:spLocks/>
                  </p:cNvSpPr>
                  <p:nvPr/>
                </p:nvSpPr>
                <p:spPr bwMode="auto">
                  <a:xfrm>
                    <a:off x="3052" y="3208"/>
                    <a:ext cx="107" cy="32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</a:path>
                      <a:path w="21600" h="21599" stroke="0" extrusionOk="0">
                        <a:moveTo>
                          <a:pt x="21396" y="21599"/>
                        </a:moveTo>
                        <a:cubicBezTo>
                          <a:pt x="9547" y="21487"/>
                          <a:pt x="0" y="11850"/>
                          <a:pt x="0" y="0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8" name="Line 108"/>
                <p:cNvSpPr>
                  <a:spLocks noChangeShapeType="1"/>
                </p:cNvSpPr>
                <p:nvPr/>
              </p:nvSpPr>
              <p:spPr bwMode="auto">
                <a:xfrm>
                  <a:off x="3264" y="3031"/>
                  <a:ext cx="0" cy="1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6604000" y="1925638"/>
          <a:ext cx="660400" cy="530225"/>
        </p:xfrm>
        <a:graphic>
          <a:graphicData uri="http://schemas.openxmlformats.org/presentationml/2006/ole">
            <p:oleObj spid="_x0000_s1026" name="Clip" r:id="rId4" imgW="3936960" imgH="341928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/>
          </p:cNvGraphicFramePr>
          <p:nvPr/>
        </p:nvGraphicFramePr>
        <p:xfrm>
          <a:off x="7099300" y="2687638"/>
          <a:ext cx="660400" cy="530225"/>
        </p:xfrm>
        <a:graphic>
          <a:graphicData uri="http://schemas.openxmlformats.org/presentationml/2006/ole">
            <p:oleObj spid="_x0000_s1027" name="Clip" r:id="rId5" imgW="3936960" imgH="341928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/>
          </p:cNvGraphicFramePr>
          <p:nvPr/>
        </p:nvGraphicFramePr>
        <p:xfrm>
          <a:off x="6521450" y="3373438"/>
          <a:ext cx="660400" cy="530225"/>
        </p:xfrm>
        <a:graphic>
          <a:graphicData uri="http://schemas.openxmlformats.org/presentationml/2006/ole">
            <p:oleObj spid="_x0000_s1028" name="Clip" r:id="rId6" imgW="3936960" imgH="341928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/>
          </p:cNvGraphicFramePr>
          <p:nvPr/>
        </p:nvGraphicFramePr>
        <p:xfrm>
          <a:off x="2228850" y="1773238"/>
          <a:ext cx="660400" cy="530225"/>
        </p:xfrm>
        <a:graphic>
          <a:graphicData uri="http://schemas.openxmlformats.org/presentationml/2006/ole">
            <p:oleObj spid="_x0000_s1029" name="Clip" r:id="rId7" imgW="3936960" imgH="341928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/>
          </p:cNvGraphicFramePr>
          <p:nvPr/>
        </p:nvGraphicFramePr>
        <p:xfrm>
          <a:off x="1733550" y="2382838"/>
          <a:ext cx="660400" cy="530225"/>
        </p:xfrm>
        <a:graphic>
          <a:graphicData uri="http://schemas.openxmlformats.org/presentationml/2006/ole">
            <p:oleObj spid="_x0000_s1030" name="Clip" r:id="rId8" imgW="3936960" imgH="3419280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/>
          </p:cNvGraphicFramePr>
          <p:nvPr/>
        </p:nvGraphicFramePr>
        <p:xfrm>
          <a:off x="1898650" y="3373438"/>
          <a:ext cx="660400" cy="530225"/>
        </p:xfrm>
        <a:graphic>
          <a:graphicData uri="http://schemas.openxmlformats.org/presentationml/2006/ole">
            <p:oleObj spid="_x0000_s1031" name="Clip" r:id="rId9" imgW="3936960" imgH="3419280" progId="">
              <p:embed/>
            </p:oleObj>
          </a:graphicData>
        </a:graphic>
      </p:graphicFrame>
      <p:sp>
        <p:nvSpPr>
          <p:cNvPr id="1035" name="Freeform 118"/>
          <p:cNvSpPr>
            <a:spLocks/>
          </p:cNvSpPr>
          <p:nvPr/>
        </p:nvSpPr>
        <p:spPr bwMode="auto">
          <a:xfrm>
            <a:off x="2916238" y="1981200"/>
            <a:ext cx="3276600" cy="1601788"/>
          </a:xfrm>
          <a:custGeom>
            <a:avLst/>
            <a:gdLst>
              <a:gd name="T0" fmla="*/ 2147483647 w 1905"/>
              <a:gd name="T1" fmla="*/ 2147483647 h 1009"/>
              <a:gd name="T2" fmla="*/ 2147483647 w 1905"/>
              <a:gd name="T3" fmla="*/ 2147483647 h 1009"/>
              <a:gd name="T4" fmla="*/ 0 w 1905"/>
              <a:gd name="T5" fmla="*/ 2147483647 h 1009"/>
              <a:gd name="T6" fmla="*/ 0 w 1905"/>
              <a:gd name="T7" fmla="*/ 2147483647 h 1009"/>
              <a:gd name="T8" fmla="*/ 2147483647 w 1905"/>
              <a:gd name="T9" fmla="*/ 2147483647 h 1009"/>
              <a:gd name="T10" fmla="*/ 2147483647 w 1905"/>
              <a:gd name="T11" fmla="*/ 2147483647 h 1009"/>
              <a:gd name="T12" fmla="*/ 2147483647 w 1905"/>
              <a:gd name="T13" fmla="*/ 2147483647 h 1009"/>
              <a:gd name="T14" fmla="*/ 2147483647 w 1905"/>
              <a:gd name="T15" fmla="*/ 2147483647 h 1009"/>
              <a:gd name="T16" fmla="*/ 2147483647 w 1905"/>
              <a:gd name="T17" fmla="*/ 2147483647 h 1009"/>
              <a:gd name="T18" fmla="*/ 2147483647 w 1905"/>
              <a:gd name="T19" fmla="*/ 2147483647 h 1009"/>
              <a:gd name="T20" fmla="*/ 2147483647 w 1905"/>
              <a:gd name="T21" fmla="*/ 2147483647 h 1009"/>
              <a:gd name="T22" fmla="*/ 2147483647 w 1905"/>
              <a:gd name="T23" fmla="*/ 2147483647 h 1009"/>
              <a:gd name="T24" fmla="*/ 2147483647 w 1905"/>
              <a:gd name="T25" fmla="*/ 2147483647 h 1009"/>
              <a:gd name="T26" fmla="*/ 2147483647 w 1905"/>
              <a:gd name="T27" fmla="*/ 2147483647 h 1009"/>
              <a:gd name="T28" fmla="*/ 2147483647 w 1905"/>
              <a:gd name="T29" fmla="*/ 2147483647 h 1009"/>
              <a:gd name="T30" fmla="*/ 2147483647 w 1905"/>
              <a:gd name="T31" fmla="*/ 2147483647 h 1009"/>
              <a:gd name="T32" fmla="*/ 2147483647 w 1905"/>
              <a:gd name="T33" fmla="*/ 0 h 1009"/>
              <a:gd name="T34" fmla="*/ 2147483647 w 1905"/>
              <a:gd name="T35" fmla="*/ 0 h 1009"/>
              <a:gd name="T36" fmla="*/ 2147483647 w 1905"/>
              <a:gd name="T37" fmla="*/ 2147483647 h 1009"/>
              <a:gd name="T38" fmla="*/ 2147483647 w 1905"/>
              <a:gd name="T39" fmla="*/ 2147483647 h 1009"/>
              <a:gd name="T40" fmla="*/ 2147483647 w 1905"/>
              <a:gd name="T41" fmla="*/ 2147483647 h 1009"/>
              <a:gd name="T42" fmla="*/ 2147483647 w 1905"/>
              <a:gd name="T43" fmla="*/ 2147483647 h 1009"/>
              <a:gd name="T44" fmla="*/ 2147483647 w 1905"/>
              <a:gd name="T45" fmla="*/ 2147483647 h 1009"/>
              <a:gd name="T46" fmla="*/ 2147483647 w 1905"/>
              <a:gd name="T47" fmla="*/ 2147483647 h 1009"/>
              <a:gd name="T48" fmla="*/ 2147483647 w 1905"/>
              <a:gd name="T49" fmla="*/ 2147483647 h 1009"/>
              <a:gd name="T50" fmla="*/ 2147483647 w 1905"/>
              <a:gd name="T51" fmla="*/ 2147483647 h 1009"/>
              <a:gd name="T52" fmla="*/ 2147483647 w 1905"/>
              <a:gd name="T53" fmla="*/ 2147483647 h 1009"/>
              <a:gd name="T54" fmla="*/ 2147483647 w 1905"/>
              <a:gd name="T55" fmla="*/ 2147483647 h 1009"/>
              <a:gd name="T56" fmla="*/ 2147483647 w 1905"/>
              <a:gd name="T57" fmla="*/ 2147483647 h 1009"/>
              <a:gd name="T58" fmla="*/ 2147483647 w 1905"/>
              <a:gd name="T59" fmla="*/ 2147483647 h 1009"/>
              <a:gd name="T60" fmla="*/ 2147483647 w 1905"/>
              <a:gd name="T61" fmla="*/ 2147483647 h 1009"/>
              <a:gd name="T62" fmla="*/ 2147483647 w 1905"/>
              <a:gd name="T63" fmla="*/ 2147483647 h 1009"/>
              <a:gd name="T64" fmla="*/ 2147483647 w 1905"/>
              <a:gd name="T65" fmla="*/ 2147483647 h 1009"/>
              <a:gd name="T66" fmla="*/ 2147483647 w 1905"/>
              <a:gd name="T67" fmla="*/ 2147483647 h 1009"/>
              <a:gd name="T68" fmla="*/ 2147483647 w 1905"/>
              <a:gd name="T69" fmla="*/ 2147483647 h 1009"/>
              <a:gd name="T70" fmla="*/ 2147483647 w 1905"/>
              <a:gd name="T71" fmla="*/ 2147483647 h 1009"/>
              <a:gd name="T72" fmla="*/ 2147483647 w 1905"/>
              <a:gd name="T73" fmla="*/ 2147483647 h 1009"/>
              <a:gd name="T74" fmla="*/ 2147483647 w 1905"/>
              <a:gd name="T75" fmla="*/ 2147483647 h 1009"/>
              <a:gd name="T76" fmla="*/ 2147483647 w 1905"/>
              <a:gd name="T77" fmla="*/ 2147483647 h 1009"/>
              <a:gd name="T78" fmla="*/ 2147483647 w 1905"/>
              <a:gd name="T79" fmla="*/ 2147483647 h 1009"/>
              <a:gd name="T80" fmla="*/ 2147483647 w 1905"/>
              <a:gd name="T81" fmla="*/ 2147483647 h 1009"/>
              <a:gd name="T82" fmla="*/ 2147483647 w 1905"/>
              <a:gd name="T83" fmla="*/ 2147483647 h 1009"/>
              <a:gd name="T84" fmla="*/ 2147483647 w 1905"/>
              <a:gd name="T85" fmla="*/ 2147483647 h 1009"/>
              <a:gd name="T86" fmla="*/ 2147483647 w 1905"/>
              <a:gd name="T87" fmla="*/ 2147483647 h 1009"/>
              <a:gd name="T88" fmla="*/ 2147483647 w 1905"/>
              <a:gd name="T89" fmla="*/ 2147483647 h 1009"/>
              <a:gd name="T90" fmla="*/ 2147483647 w 1905"/>
              <a:gd name="T91" fmla="*/ 2147483647 h 1009"/>
              <a:gd name="T92" fmla="*/ 2147483647 w 1905"/>
              <a:gd name="T93" fmla="*/ 2147483647 h 1009"/>
              <a:gd name="T94" fmla="*/ 2147483647 w 1905"/>
              <a:gd name="T95" fmla="*/ 2147483647 h 1009"/>
              <a:gd name="T96" fmla="*/ 2147483647 w 1905"/>
              <a:gd name="T97" fmla="*/ 2147483647 h 1009"/>
              <a:gd name="T98" fmla="*/ 2147483647 w 1905"/>
              <a:gd name="T99" fmla="*/ 2147483647 h 1009"/>
              <a:gd name="T100" fmla="*/ 2147483647 w 1905"/>
              <a:gd name="T101" fmla="*/ 2147483647 h 1009"/>
              <a:gd name="T102" fmla="*/ 2147483647 w 1905"/>
              <a:gd name="T103" fmla="*/ 2147483647 h 1009"/>
              <a:gd name="T104" fmla="*/ 2147483647 w 1905"/>
              <a:gd name="T105" fmla="*/ 2147483647 h 1009"/>
              <a:gd name="T106" fmla="*/ 2147483647 w 1905"/>
              <a:gd name="T107" fmla="*/ 2147483647 h 1009"/>
              <a:gd name="T108" fmla="*/ 2147483647 w 1905"/>
              <a:gd name="T109" fmla="*/ 2147483647 h 1009"/>
              <a:gd name="T110" fmla="*/ 2147483647 w 1905"/>
              <a:gd name="T111" fmla="*/ 2147483647 h 1009"/>
              <a:gd name="T112" fmla="*/ 2147483647 w 1905"/>
              <a:gd name="T113" fmla="*/ 2147483647 h 1009"/>
              <a:gd name="T114" fmla="*/ 2147483647 w 1905"/>
              <a:gd name="T115" fmla="*/ 2147483647 h 1009"/>
              <a:gd name="T116" fmla="*/ 2147483647 w 1905"/>
              <a:gd name="T117" fmla="*/ 2147483647 h 1009"/>
              <a:gd name="T118" fmla="*/ 2147483647 w 1905"/>
              <a:gd name="T119" fmla="*/ 2147483647 h 1009"/>
              <a:gd name="T120" fmla="*/ 2147483647 w 1905"/>
              <a:gd name="T121" fmla="*/ 2147483647 h 1009"/>
              <a:gd name="T122" fmla="*/ 2147483647 w 1905"/>
              <a:gd name="T123" fmla="*/ 2147483647 h 1009"/>
              <a:gd name="T124" fmla="*/ 2147483647 w 1905"/>
              <a:gd name="T125" fmla="*/ 2147483647 h 100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05"/>
              <a:gd name="T190" fmla="*/ 0 h 1009"/>
              <a:gd name="T191" fmla="*/ 1905 w 1905"/>
              <a:gd name="T192" fmla="*/ 1009 h 100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05" h="1009">
                <a:moveTo>
                  <a:pt x="262" y="657"/>
                </a:moveTo>
                <a:lnTo>
                  <a:pt x="207" y="654"/>
                </a:lnTo>
                <a:lnTo>
                  <a:pt x="172" y="654"/>
                </a:lnTo>
                <a:lnTo>
                  <a:pt x="149" y="654"/>
                </a:lnTo>
                <a:lnTo>
                  <a:pt x="114" y="654"/>
                </a:lnTo>
                <a:lnTo>
                  <a:pt x="80" y="645"/>
                </a:lnTo>
                <a:lnTo>
                  <a:pt x="56" y="645"/>
                </a:lnTo>
                <a:lnTo>
                  <a:pt x="22" y="637"/>
                </a:lnTo>
                <a:lnTo>
                  <a:pt x="0" y="614"/>
                </a:lnTo>
                <a:lnTo>
                  <a:pt x="0" y="582"/>
                </a:lnTo>
                <a:lnTo>
                  <a:pt x="0" y="559"/>
                </a:lnTo>
                <a:lnTo>
                  <a:pt x="0" y="543"/>
                </a:lnTo>
                <a:lnTo>
                  <a:pt x="0" y="519"/>
                </a:lnTo>
                <a:lnTo>
                  <a:pt x="0" y="496"/>
                </a:lnTo>
                <a:lnTo>
                  <a:pt x="34" y="488"/>
                </a:lnTo>
                <a:lnTo>
                  <a:pt x="68" y="472"/>
                </a:lnTo>
                <a:lnTo>
                  <a:pt x="92" y="472"/>
                </a:lnTo>
                <a:lnTo>
                  <a:pt x="126" y="464"/>
                </a:lnTo>
                <a:lnTo>
                  <a:pt x="172" y="464"/>
                </a:lnTo>
                <a:lnTo>
                  <a:pt x="207" y="464"/>
                </a:lnTo>
                <a:lnTo>
                  <a:pt x="231" y="464"/>
                </a:lnTo>
                <a:lnTo>
                  <a:pt x="241" y="448"/>
                </a:lnTo>
                <a:lnTo>
                  <a:pt x="241" y="425"/>
                </a:lnTo>
                <a:lnTo>
                  <a:pt x="207" y="401"/>
                </a:lnTo>
                <a:lnTo>
                  <a:pt x="161" y="378"/>
                </a:lnTo>
                <a:lnTo>
                  <a:pt x="138" y="362"/>
                </a:lnTo>
                <a:lnTo>
                  <a:pt x="114" y="354"/>
                </a:lnTo>
                <a:lnTo>
                  <a:pt x="114" y="338"/>
                </a:lnTo>
                <a:lnTo>
                  <a:pt x="114" y="315"/>
                </a:lnTo>
                <a:lnTo>
                  <a:pt x="114" y="299"/>
                </a:lnTo>
                <a:lnTo>
                  <a:pt x="114" y="275"/>
                </a:lnTo>
                <a:lnTo>
                  <a:pt x="114" y="252"/>
                </a:lnTo>
                <a:lnTo>
                  <a:pt x="114" y="235"/>
                </a:lnTo>
                <a:lnTo>
                  <a:pt x="126" y="212"/>
                </a:lnTo>
                <a:lnTo>
                  <a:pt x="161" y="189"/>
                </a:lnTo>
                <a:lnTo>
                  <a:pt x="184" y="181"/>
                </a:lnTo>
                <a:lnTo>
                  <a:pt x="219" y="165"/>
                </a:lnTo>
                <a:lnTo>
                  <a:pt x="253" y="165"/>
                </a:lnTo>
                <a:lnTo>
                  <a:pt x="277" y="165"/>
                </a:lnTo>
                <a:lnTo>
                  <a:pt x="311" y="165"/>
                </a:lnTo>
                <a:lnTo>
                  <a:pt x="345" y="165"/>
                </a:lnTo>
                <a:lnTo>
                  <a:pt x="368" y="149"/>
                </a:lnTo>
                <a:lnTo>
                  <a:pt x="368" y="126"/>
                </a:lnTo>
                <a:lnTo>
                  <a:pt x="368" y="102"/>
                </a:lnTo>
                <a:lnTo>
                  <a:pt x="368" y="86"/>
                </a:lnTo>
                <a:lnTo>
                  <a:pt x="368" y="63"/>
                </a:lnTo>
                <a:lnTo>
                  <a:pt x="392" y="39"/>
                </a:lnTo>
                <a:lnTo>
                  <a:pt x="414" y="16"/>
                </a:lnTo>
                <a:lnTo>
                  <a:pt x="438" y="8"/>
                </a:lnTo>
                <a:lnTo>
                  <a:pt x="472" y="0"/>
                </a:lnTo>
                <a:lnTo>
                  <a:pt x="496" y="0"/>
                </a:lnTo>
                <a:lnTo>
                  <a:pt x="530" y="0"/>
                </a:lnTo>
                <a:lnTo>
                  <a:pt x="565" y="0"/>
                </a:lnTo>
                <a:lnTo>
                  <a:pt x="599" y="0"/>
                </a:lnTo>
                <a:lnTo>
                  <a:pt x="633" y="0"/>
                </a:lnTo>
                <a:lnTo>
                  <a:pt x="657" y="0"/>
                </a:lnTo>
                <a:lnTo>
                  <a:pt x="669" y="16"/>
                </a:lnTo>
                <a:lnTo>
                  <a:pt x="691" y="47"/>
                </a:lnTo>
                <a:lnTo>
                  <a:pt x="715" y="71"/>
                </a:lnTo>
                <a:lnTo>
                  <a:pt x="738" y="94"/>
                </a:lnTo>
                <a:lnTo>
                  <a:pt x="761" y="110"/>
                </a:lnTo>
                <a:lnTo>
                  <a:pt x="796" y="126"/>
                </a:lnTo>
                <a:lnTo>
                  <a:pt x="876" y="126"/>
                </a:lnTo>
                <a:lnTo>
                  <a:pt x="945" y="126"/>
                </a:lnTo>
                <a:lnTo>
                  <a:pt x="1015" y="126"/>
                </a:lnTo>
                <a:lnTo>
                  <a:pt x="1049" y="126"/>
                </a:lnTo>
                <a:lnTo>
                  <a:pt x="1073" y="126"/>
                </a:lnTo>
                <a:lnTo>
                  <a:pt x="1119" y="126"/>
                </a:lnTo>
                <a:lnTo>
                  <a:pt x="1154" y="126"/>
                </a:lnTo>
                <a:lnTo>
                  <a:pt x="1188" y="110"/>
                </a:lnTo>
                <a:lnTo>
                  <a:pt x="1200" y="94"/>
                </a:lnTo>
                <a:lnTo>
                  <a:pt x="1210" y="71"/>
                </a:lnTo>
                <a:lnTo>
                  <a:pt x="1234" y="63"/>
                </a:lnTo>
                <a:lnTo>
                  <a:pt x="1268" y="47"/>
                </a:lnTo>
                <a:lnTo>
                  <a:pt x="1303" y="39"/>
                </a:lnTo>
                <a:lnTo>
                  <a:pt x="1385" y="39"/>
                </a:lnTo>
                <a:lnTo>
                  <a:pt x="1419" y="39"/>
                </a:lnTo>
                <a:lnTo>
                  <a:pt x="1453" y="39"/>
                </a:lnTo>
                <a:lnTo>
                  <a:pt x="1488" y="39"/>
                </a:lnTo>
                <a:lnTo>
                  <a:pt x="1511" y="47"/>
                </a:lnTo>
                <a:lnTo>
                  <a:pt x="1522" y="71"/>
                </a:lnTo>
                <a:lnTo>
                  <a:pt x="1534" y="94"/>
                </a:lnTo>
                <a:lnTo>
                  <a:pt x="1546" y="110"/>
                </a:lnTo>
                <a:lnTo>
                  <a:pt x="1580" y="126"/>
                </a:lnTo>
                <a:lnTo>
                  <a:pt x="1592" y="142"/>
                </a:lnTo>
                <a:lnTo>
                  <a:pt x="1626" y="149"/>
                </a:lnTo>
                <a:lnTo>
                  <a:pt x="1650" y="149"/>
                </a:lnTo>
                <a:lnTo>
                  <a:pt x="1684" y="149"/>
                </a:lnTo>
                <a:lnTo>
                  <a:pt x="1719" y="157"/>
                </a:lnTo>
                <a:lnTo>
                  <a:pt x="1742" y="165"/>
                </a:lnTo>
                <a:lnTo>
                  <a:pt x="1777" y="181"/>
                </a:lnTo>
                <a:lnTo>
                  <a:pt x="1799" y="197"/>
                </a:lnTo>
                <a:lnTo>
                  <a:pt x="1833" y="212"/>
                </a:lnTo>
                <a:lnTo>
                  <a:pt x="1857" y="220"/>
                </a:lnTo>
                <a:lnTo>
                  <a:pt x="1880" y="244"/>
                </a:lnTo>
                <a:lnTo>
                  <a:pt x="1892" y="260"/>
                </a:lnTo>
                <a:lnTo>
                  <a:pt x="1904" y="283"/>
                </a:lnTo>
                <a:lnTo>
                  <a:pt x="1904" y="307"/>
                </a:lnTo>
                <a:lnTo>
                  <a:pt x="1904" y="323"/>
                </a:lnTo>
                <a:lnTo>
                  <a:pt x="1904" y="346"/>
                </a:lnTo>
                <a:lnTo>
                  <a:pt x="1904" y="370"/>
                </a:lnTo>
                <a:lnTo>
                  <a:pt x="1904" y="386"/>
                </a:lnTo>
                <a:lnTo>
                  <a:pt x="1904" y="409"/>
                </a:lnTo>
                <a:lnTo>
                  <a:pt x="1904" y="433"/>
                </a:lnTo>
                <a:lnTo>
                  <a:pt x="1880" y="441"/>
                </a:lnTo>
                <a:lnTo>
                  <a:pt x="1845" y="448"/>
                </a:lnTo>
                <a:lnTo>
                  <a:pt x="1811" y="456"/>
                </a:lnTo>
                <a:lnTo>
                  <a:pt x="1787" y="464"/>
                </a:lnTo>
                <a:lnTo>
                  <a:pt x="1753" y="472"/>
                </a:lnTo>
                <a:lnTo>
                  <a:pt x="1742" y="496"/>
                </a:lnTo>
                <a:lnTo>
                  <a:pt x="1742" y="519"/>
                </a:lnTo>
                <a:lnTo>
                  <a:pt x="1742" y="536"/>
                </a:lnTo>
                <a:lnTo>
                  <a:pt x="1742" y="567"/>
                </a:lnTo>
                <a:lnTo>
                  <a:pt x="1742" y="590"/>
                </a:lnTo>
                <a:lnTo>
                  <a:pt x="1742" y="622"/>
                </a:lnTo>
                <a:lnTo>
                  <a:pt x="1742" y="645"/>
                </a:lnTo>
                <a:lnTo>
                  <a:pt x="1742" y="662"/>
                </a:lnTo>
                <a:lnTo>
                  <a:pt x="1742" y="685"/>
                </a:lnTo>
                <a:lnTo>
                  <a:pt x="1777" y="693"/>
                </a:lnTo>
                <a:lnTo>
                  <a:pt x="1811" y="693"/>
                </a:lnTo>
                <a:lnTo>
                  <a:pt x="1833" y="717"/>
                </a:lnTo>
                <a:lnTo>
                  <a:pt x="1857" y="732"/>
                </a:lnTo>
                <a:lnTo>
                  <a:pt x="1857" y="748"/>
                </a:lnTo>
                <a:lnTo>
                  <a:pt x="1857" y="772"/>
                </a:lnTo>
                <a:lnTo>
                  <a:pt x="1857" y="795"/>
                </a:lnTo>
                <a:lnTo>
                  <a:pt x="1857" y="811"/>
                </a:lnTo>
                <a:lnTo>
                  <a:pt x="1845" y="835"/>
                </a:lnTo>
                <a:lnTo>
                  <a:pt x="1811" y="850"/>
                </a:lnTo>
                <a:lnTo>
                  <a:pt x="1799" y="866"/>
                </a:lnTo>
                <a:lnTo>
                  <a:pt x="1765" y="881"/>
                </a:lnTo>
                <a:lnTo>
                  <a:pt x="1742" y="898"/>
                </a:lnTo>
                <a:lnTo>
                  <a:pt x="1719" y="906"/>
                </a:lnTo>
                <a:lnTo>
                  <a:pt x="1684" y="929"/>
                </a:lnTo>
                <a:lnTo>
                  <a:pt x="1660" y="937"/>
                </a:lnTo>
                <a:lnTo>
                  <a:pt x="1626" y="944"/>
                </a:lnTo>
                <a:lnTo>
                  <a:pt x="1592" y="953"/>
                </a:lnTo>
                <a:lnTo>
                  <a:pt x="1568" y="953"/>
                </a:lnTo>
                <a:lnTo>
                  <a:pt x="1522" y="953"/>
                </a:lnTo>
                <a:lnTo>
                  <a:pt x="1488" y="953"/>
                </a:lnTo>
                <a:lnTo>
                  <a:pt x="1407" y="953"/>
                </a:lnTo>
                <a:lnTo>
                  <a:pt x="1338" y="953"/>
                </a:lnTo>
                <a:lnTo>
                  <a:pt x="1315" y="944"/>
                </a:lnTo>
                <a:lnTo>
                  <a:pt x="1268" y="929"/>
                </a:lnTo>
                <a:lnTo>
                  <a:pt x="1200" y="921"/>
                </a:lnTo>
                <a:lnTo>
                  <a:pt x="1119" y="913"/>
                </a:lnTo>
                <a:lnTo>
                  <a:pt x="1095" y="906"/>
                </a:lnTo>
                <a:lnTo>
                  <a:pt x="1095" y="890"/>
                </a:lnTo>
                <a:lnTo>
                  <a:pt x="1095" y="858"/>
                </a:lnTo>
                <a:lnTo>
                  <a:pt x="1095" y="835"/>
                </a:lnTo>
                <a:lnTo>
                  <a:pt x="1095" y="818"/>
                </a:lnTo>
                <a:lnTo>
                  <a:pt x="1061" y="818"/>
                </a:lnTo>
                <a:lnTo>
                  <a:pt x="1037" y="818"/>
                </a:lnTo>
                <a:lnTo>
                  <a:pt x="1003" y="818"/>
                </a:lnTo>
                <a:lnTo>
                  <a:pt x="969" y="818"/>
                </a:lnTo>
                <a:lnTo>
                  <a:pt x="945" y="818"/>
                </a:lnTo>
                <a:lnTo>
                  <a:pt x="910" y="818"/>
                </a:lnTo>
                <a:lnTo>
                  <a:pt x="876" y="818"/>
                </a:lnTo>
                <a:lnTo>
                  <a:pt x="842" y="826"/>
                </a:lnTo>
                <a:lnTo>
                  <a:pt x="808" y="843"/>
                </a:lnTo>
                <a:lnTo>
                  <a:pt x="772" y="858"/>
                </a:lnTo>
                <a:lnTo>
                  <a:pt x="726" y="881"/>
                </a:lnTo>
                <a:lnTo>
                  <a:pt x="703" y="898"/>
                </a:lnTo>
                <a:lnTo>
                  <a:pt x="679" y="913"/>
                </a:lnTo>
                <a:lnTo>
                  <a:pt x="657" y="929"/>
                </a:lnTo>
                <a:lnTo>
                  <a:pt x="633" y="944"/>
                </a:lnTo>
                <a:lnTo>
                  <a:pt x="611" y="961"/>
                </a:lnTo>
                <a:lnTo>
                  <a:pt x="587" y="969"/>
                </a:lnTo>
                <a:lnTo>
                  <a:pt x="553" y="992"/>
                </a:lnTo>
                <a:lnTo>
                  <a:pt x="518" y="1000"/>
                </a:lnTo>
                <a:lnTo>
                  <a:pt x="472" y="1008"/>
                </a:lnTo>
                <a:lnTo>
                  <a:pt x="438" y="1008"/>
                </a:lnTo>
                <a:lnTo>
                  <a:pt x="414" y="1008"/>
                </a:lnTo>
                <a:lnTo>
                  <a:pt x="345" y="1008"/>
                </a:lnTo>
                <a:lnTo>
                  <a:pt x="253" y="1008"/>
                </a:lnTo>
                <a:lnTo>
                  <a:pt x="207" y="1000"/>
                </a:lnTo>
                <a:lnTo>
                  <a:pt x="184" y="984"/>
                </a:lnTo>
                <a:lnTo>
                  <a:pt x="184" y="961"/>
                </a:lnTo>
                <a:lnTo>
                  <a:pt x="184" y="944"/>
                </a:lnTo>
                <a:lnTo>
                  <a:pt x="184" y="921"/>
                </a:lnTo>
                <a:lnTo>
                  <a:pt x="184" y="898"/>
                </a:lnTo>
                <a:lnTo>
                  <a:pt x="184" y="881"/>
                </a:lnTo>
                <a:lnTo>
                  <a:pt x="184" y="858"/>
                </a:lnTo>
                <a:lnTo>
                  <a:pt x="184" y="835"/>
                </a:lnTo>
                <a:lnTo>
                  <a:pt x="184" y="818"/>
                </a:lnTo>
                <a:lnTo>
                  <a:pt x="184" y="795"/>
                </a:lnTo>
                <a:lnTo>
                  <a:pt x="184" y="772"/>
                </a:lnTo>
                <a:lnTo>
                  <a:pt x="195" y="755"/>
                </a:lnTo>
                <a:lnTo>
                  <a:pt x="219" y="740"/>
                </a:lnTo>
                <a:lnTo>
                  <a:pt x="231" y="724"/>
                </a:lnTo>
                <a:lnTo>
                  <a:pt x="231" y="700"/>
                </a:lnTo>
                <a:lnTo>
                  <a:pt x="262" y="657"/>
                </a:lnTo>
              </a:path>
            </a:pathLst>
          </a:custGeom>
          <a:solidFill>
            <a:srgbClr val="0070C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Rectangle 119"/>
          <p:cNvSpPr>
            <a:spLocks noChangeArrowheads="1"/>
          </p:cNvSpPr>
          <p:nvPr/>
        </p:nvSpPr>
        <p:spPr bwMode="auto">
          <a:xfrm>
            <a:off x="3532188" y="3629025"/>
            <a:ext cx="229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Storage Manager</a:t>
            </a:r>
          </a:p>
        </p:txBody>
      </p:sp>
      <p:sp>
        <p:nvSpPr>
          <p:cNvPr id="8312" name="Rectangle 120"/>
          <p:cNvSpPr>
            <a:spLocks noChangeArrowheads="1"/>
          </p:cNvSpPr>
          <p:nvPr/>
        </p:nvSpPr>
        <p:spPr bwMode="auto">
          <a:xfrm>
            <a:off x="3944938" y="2574925"/>
            <a:ext cx="1331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ja-JP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Network</a:t>
            </a:r>
          </a:p>
        </p:txBody>
      </p:sp>
      <p:sp>
        <p:nvSpPr>
          <p:cNvPr id="1038" name="Line 121"/>
          <p:cNvSpPr>
            <a:spLocks noChangeShapeType="1"/>
          </p:cNvSpPr>
          <p:nvPr/>
        </p:nvSpPr>
        <p:spPr bwMode="auto">
          <a:xfrm>
            <a:off x="2971800" y="2057400"/>
            <a:ext cx="5778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22"/>
          <p:cNvSpPr>
            <a:spLocks noChangeShapeType="1"/>
          </p:cNvSpPr>
          <p:nvPr/>
        </p:nvSpPr>
        <p:spPr bwMode="auto">
          <a:xfrm>
            <a:off x="2476500" y="28194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0" name="Line 123"/>
          <p:cNvSpPr>
            <a:spLocks noChangeShapeType="1"/>
          </p:cNvSpPr>
          <p:nvPr/>
        </p:nvSpPr>
        <p:spPr bwMode="auto">
          <a:xfrm flipV="1">
            <a:off x="2724150" y="3352800"/>
            <a:ext cx="4953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1" name="Line 124"/>
          <p:cNvSpPr>
            <a:spLocks noChangeShapeType="1"/>
          </p:cNvSpPr>
          <p:nvPr/>
        </p:nvSpPr>
        <p:spPr bwMode="auto">
          <a:xfrm flipH="1" flipV="1">
            <a:off x="5943600" y="2286000"/>
            <a:ext cx="660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2" name="Line 125"/>
          <p:cNvSpPr>
            <a:spLocks noChangeShapeType="1"/>
          </p:cNvSpPr>
          <p:nvPr/>
        </p:nvSpPr>
        <p:spPr bwMode="auto">
          <a:xfrm flipH="1" flipV="1">
            <a:off x="5943600" y="2895600"/>
            <a:ext cx="107315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43" name="Line 126"/>
          <p:cNvSpPr>
            <a:spLocks noChangeShapeType="1"/>
          </p:cNvSpPr>
          <p:nvPr/>
        </p:nvSpPr>
        <p:spPr bwMode="auto">
          <a:xfrm flipH="1" flipV="1">
            <a:off x="5778500" y="3505200"/>
            <a:ext cx="74295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2" name="Object 8"/>
          <p:cNvGraphicFramePr>
            <a:graphicFrameLocks/>
          </p:cNvGraphicFramePr>
          <p:nvPr/>
        </p:nvGraphicFramePr>
        <p:xfrm>
          <a:off x="5283200" y="3571875"/>
          <a:ext cx="908050" cy="1154113"/>
        </p:xfrm>
        <a:graphic>
          <a:graphicData uri="http://schemas.openxmlformats.org/presentationml/2006/ole">
            <p:oleObj spid="_x0000_s1032" name="Clip" r:id="rId10" imgW="2660400" imgH="3659040" progId="">
              <p:embed/>
            </p:oleObj>
          </a:graphicData>
        </a:graphic>
      </p:graphicFrame>
      <p:sp>
        <p:nvSpPr>
          <p:cNvPr id="1044" name="Rectangle 128"/>
          <p:cNvSpPr>
            <a:spLocks noChangeArrowheads="1"/>
          </p:cNvSpPr>
          <p:nvPr/>
        </p:nvSpPr>
        <p:spPr bwMode="auto">
          <a:xfrm>
            <a:off x="3976688" y="4051300"/>
            <a:ext cx="1622425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Rectangle 129"/>
          <p:cNvSpPr>
            <a:spLocks noChangeArrowheads="1"/>
          </p:cNvSpPr>
          <p:nvPr/>
        </p:nvSpPr>
        <p:spPr bwMode="auto">
          <a:xfrm>
            <a:off x="4192588" y="4068763"/>
            <a:ext cx="1068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Memory</a:t>
            </a:r>
          </a:p>
        </p:txBody>
      </p:sp>
      <p:sp>
        <p:nvSpPr>
          <p:cNvPr id="1046" name="Rectangle 130"/>
          <p:cNvSpPr>
            <a:spLocks noGrp="1" noChangeArrowheads="1"/>
          </p:cNvSpPr>
          <p:nvPr>
            <p:ph type="body" sz="half" idx="2"/>
          </p:nvPr>
        </p:nvSpPr>
        <p:spPr>
          <a:xfrm>
            <a:off x="742950" y="5410200"/>
            <a:ext cx="8420100" cy="838200"/>
          </a:xfrm>
          <a:noFill/>
        </p:spPr>
        <p:txBody>
          <a:bodyPr lIns="92075" tIns="46038" rIns="92075" bIns="46038"/>
          <a:lstStyle/>
          <a:p>
            <a:r>
              <a:rPr lang="en-US" altLang="ja-JP" sz="2400" smtClean="0">
                <a:ea typeface="ＭＳ Ｐゴシック" pitchFamily="50" charset="-128"/>
              </a:rPr>
              <a:t>Multiple streams of audio and video should be delivered to many users simultaneously.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Some Applications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70388" cy="4525963"/>
          </a:xfrm>
          <a:noFill/>
        </p:spPr>
        <p:txBody>
          <a:bodyPr lIns="92075" tIns="46038" rIns="92075" bIns="46038"/>
          <a:lstStyle/>
          <a:p>
            <a:r>
              <a:rPr lang="en-US" altLang="ja-JP" sz="2400" smtClean="0">
                <a:ea typeface="ＭＳ Ｐゴシック" pitchFamily="50" charset="-128"/>
              </a:rPr>
              <a:t>Video-on-demand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News-on-demand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News-editing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Movie-editing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Interactive TV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Digital libraries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Distance Learning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0313" y="1600200"/>
            <a:ext cx="4370387" cy="4525963"/>
          </a:xfrm>
          <a:noFill/>
        </p:spPr>
        <p:txBody>
          <a:bodyPr lIns="92075" tIns="46038" rIns="92075" bIns="46038"/>
          <a:lstStyle/>
          <a:p>
            <a:r>
              <a:rPr lang="en-US" altLang="ja-JP" sz="2400" smtClean="0">
                <a:ea typeface="ＭＳ Ｐゴシック" pitchFamily="50" charset="-128"/>
              </a:rPr>
              <a:t>Medical databases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NASA databases</a:t>
            </a:r>
          </a:p>
        </p:txBody>
      </p:sp>
      <p:graphicFrame>
        <p:nvGraphicFramePr>
          <p:cNvPr id="2050" name="Object 2"/>
          <p:cNvGraphicFramePr>
            <a:graphicFrameLocks/>
          </p:cNvGraphicFramePr>
          <p:nvPr/>
        </p:nvGraphicFramePr>
        <p:xfrm>
          <a:off x="4843463" y="3278188"/>
          <a:ext cx="3411537" cy="2119312"/>
        </p:xfrm>
        <a:graphic>
          <a:graphicData uri="http://schemas.openxmlformats.org/presentationml/2006/ole">
            <p:oleObj spid="_x0000_s2050" name="Clip" r:id="rId4" imgW="1106280" imgH="747360" progId="">
              <p:embed/>
            </p:oleObj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04800"/>
            <a:ext cx="8420100" cy="11430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Challenge: Continuous Media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371600"/>
            <a:ext cx="8420100" cy="4114800"/>
          </a:xfrm>
          <a:noFill/>
        </p:spPr>
        <p:txBody>
          <a:bodyPr lIns="92075" tIns="46038" rIns="92075" bIns="46038"/>
          <a:lstStyle/>
          <a:p>
            <a:r>
              <a:rPr lang="en-US" altLang="ja-JP" sz="2000" smtClean="0">
                <a:ea typeface="ＭＳ Ｐゴシック" pitchFamily="50" charset="-128"/>
              </a:rPr>
              <a:t>CM object consists of a sequence of media quanta (e.g., audio samples or video frames), which convey meaning only when presented in time.</a:t>
            </a:r>
          </a:p>
          <a:p>
            <a:r>
              <a:rPr lang="en-US" altLang="ja-JP" sz="2000" smtClean="0">
                <a:solidFill>
                  <a:schemeClr val="tx2"/>
                </a:solidFill>
                <a:ea typeface="ＭＳ Ｐゴシック" pitchFamily="50" charset="-128"/>
              </a:rPr>
              <a:t>S  torage &amp; Retrieval</a:t>
            </a:r>
          </a:p>
          <a:p>
            <a:pPr lvl="1">
              <a:buClr>
                <a:schemeClr val="tx2"/>
              </a:buClr>
            </a:pPr>
            <a:r>
              <a:rPr lang="en-US" altLang="ja-JP" sz="2000" smtClean="0">
                <a:ea typeface="ＭＳ Ｐゴシック" pitchFamily="50" charset="-128"/>
              </a:rPr>
              <a:t>Continuous display</a:t>
            </a:r>
          </a:p>
          <a:p>
            <a:pPr lvl="1"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Retrieval may require a specific bandwidth for a long period of time</a:t>
            </a:r>
            <a:endParaRPr lang="en-US" altLang="ja-JP" sz="2000" smtClean="0">
              <a:ea typeface="ＭＳ Ｐゴシック" pitchFamily="50" charset="-128"/>
            </a:endParaRPr>
          </a:p>
          <a:p>
            <a:pPr lvl="1">
              <a:buClr>
                <a:schemeClr val="tx2"/>
              </a:buClr>
            </a:pPr>
            <a:r>
              <a:rPr lang="en-US" altLang="zh-TW" sz="2000" smtClean="0">
                <a:ea typeface="新細明體" pitchFamily="18" charset="-120"/>
              </a:rPr>
              <a:t>Data types are large (megabytes and gigabytes)</a:t>
            </a:r>
            <a:endParaRPr lang="en-US" altLang="ja-JP" sz="2000" smtClean="0">
              <a:ea typeface="ＭＳ Ｐゴシック" pitchFamily="50" charset="-128"/>
            </a:endParaRPr>
          </a:p>
          <a:p>
            <a:r>
              <a:rPr lang="en-US" altLang="ja-JP" sz="2000" smtClean="0">
                <a:ea typeface="ＭＳ Ｐゴシック" pitchFamily="50" charset="-128"/>
              </a:rPr>
              <a:t>Communications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End-user (display and interface)</a:t>
            </a:r>
          </a:p>
          <a:p>
            <a:endParaRPr lang="en-US" altLang="ja-JP" sz="2000" smtClean="0">
              <a:ea typeface="ＭＳ Ｐゴシック" pitchFamily="50" charset="-128"/>
            </a:endParaRPr>
          </a:p>
          <a:p>
            <a:endParaRPr lang="en-US" altLang="ja-JP" sz="2000" smtClean="0">
              <a:ea typeface="ＭＳ Ｐゴシック" pitchFamily="50" charset="-128"/>
            </a:endParaRPr>
          </a:p>
          <a:p>
            <a:r>
              <a:rPr lang="en-US" altLang="zh-TW" sz="2000" smtClean="0">
                <a:ea typeface="新細明體" pitchFamily="18" charset="-120"/>
              </a:rPr>
              <a:t>Content-based querying for pictures, audio and video streams</a:t>
            </a:r>
            <a:endParaRPr lang="en-US" altLang="ja-JP" sz="2000" smtClean="0">
              <a:ea typeface="新細明體" pitchFamily="18" charset="-120"/>
            </a:endParaRPr>
          </a:p>
        </p:txBody>
      </p:sp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990600" y="2362200"/>
          <a:ext cx="577850" cy="762000"/>
        </p:xfrm>
        <a:graphic>
          <a:graphicData uri="http://schemas.openxmlformats.org/presentationml/2006/ole">
            <p:oleObj spid="_x0000_s3074" name="Clip" r:id="rId4" imgW="2307960" imgH="3174840" progId="">
              <p:embed/>
            </p:oleObj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Capture a video on an </a:t>
            </a:r>
            <a:r>
              <a:rPr lang="en-US" i="1" dirty="0" smtClean="0"/>
              <a:t>ASUS Transformer </a:t>
            </a:r>
            <a:r>
              <a:rPr lang="en-US" dirty="0" smtClean="0"/>
              <a:t>tablet computer and store it as an MP4 file.</a:t>
            </a:r>
          </a:p>
          <a:p>
            <a:pPr eaLnBrk="1" hangingPunct="1"/>
            <a:r>
              <a:rPr lang="en-US" dirty="0" smtClean="0"/>
              <a:t>Split the MP4 file into </a:t>
            </a:r>
            <a:r>
              <a:rPr lang="en-US" dirty="0" smtClean="0">
                <a:solidFill>
                  <a:srgbClr val="0000FF"/>
                </a:solidFill>
              </a:rPr>
              <a:t>streamlets</a:t>
            </a:r>
            <a:r>
              <a:rPr lang="en-US" dirty="0" smtClean="0"/>
              <a:t>, i.e.,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second long video files.</a:t>
            </a:r>
          </a:p>
          <a:p>
            <a:pPr eaLnBrk="1" hangingPunct="1"/>
            <a:r>
              <a:rPr lang="en-US" dirty="0" smtClean="0"/>
              <a:t>Upload the streamlets to a web server.</a:t>
            </a:r>
          </a:p>
          <a:p>
            <a:pPr eaLnBrk="1" hangingPunct="1"/>
            <a:r>
              <a:rPr lang="en-US" dirty="0" err="1" smtClean="0">
                <a:solidFill>
                  <a:srgbClr val="0000FF"/>
                </a:solidFill>
              </a:rPr>
              <a:t>Transcode</a:t>
            </a:r>
            <a:r>
              <a:rPr lang="en-US" dirty="0" smtClean="0"/>
              <a:t> the streamlets into 3 different streamlets (e.g., low, medium, high quality).</a:t>
            </a:r>
          </a:p>
          <a:p>
            <a:pPr eaLnBrk="1" hangingPunct="1"/>
            <a:r>
              <a:rPr lang="en-US" dirty="0" smtClean="0"/>
              <a:t>Create a </a:t>
            </a:r>
            <a:r>
              <a:rPr lang="en-US" dirty="0" smtClean="0">
                <a:solidFill>
                  <a:srgbClr val="0000FF"/>
                </a:solidFill>
              </a:rPr>
              <a:t>playlist</a:t>
            </a:r>
            <a:r>
              <a:rPr lang="en-US" dirty="0" smtClean="0"/>
              <a:t> on the web server.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25" y="24765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33400"/>
            <a:ext cx="8502650" cy="609600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Multimedia Database Issues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447800"/>
            <a:ext cx="8420100" cy="46482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zh-TW" sz="2400" smtClean="0">
                <a:ea typeface="新細明體" pitchFamily="18" charset="-120"/>
              </a:rPr>
              <a:t>Challenges:</a:t>
            </a:r>
          </a:p>
          <a:p>
            <a:pPr lvl="1">
              <a:spcBef>
                <a:spcPct val="40000"/>
              </a:spcBef>
            </a:pPr>
            <a:r>
              <a:rPr lang="en-US" altLang="zh-TW" sz="2400" smtClean="0">
                <a:ea typeface="新細明體" pitchFamily="18" charset="-120"/>
              </a:rPr>
              <a:t>Store non-textual, non-numerical data: audio, video, multi-dimensional data, pictures</a:t>
            </a:r>
          </a:p>
          <a:p>
            <a:pPr lvl="1">
              <a:spcBef>
                <a:spcPct val="40000"/>
              </a:spcBef>
            </a:pPr>
            <a:r>
              <a:rPr lang="en-US" altLang="zh-TW" sz="2400" smtClean="0">
                <a:ea typeface="新細明體" pitchFamily="18" charset="-120"/>
              </a:rPr>
              <a:t>Data types are large (megabytes and gigabytes)</a:t>
            </a:r>
          </a:p>
          <a:p>
            <a:pPr lvl="1">
              <a:spcBef>
                <a:spcPct val="40000"/>
              </a:spcBef>
            </a:pPr>
            <a:r>
              <a:rPr lang="en-US" altLang="zh-TW" sz="2400" smtClean="0">
                <a:ea typeface="新細明體" pitchFamily="18" charset="-120"/>
              </a:rPr>
              <a:t>Retrieval may require a specific bandwidth for a long period of time</a:t>
            </a:r>
          </a:p>
          <a:p>
            <a:pPr lvl="1">
              <a:spcBef>
                <a:spcPct val="40000"/>
              </a:spcBef>
            </a:pPr>
            <a:r>
              <a:rPr lang="en-US" altLang="zh-TW" sz="2400" smtClean="0">
                <a:ea typeface="新細明體" pitchFamily="18" charset="-120"/>
              </a:rPr>
              <a:t>Data may not be very well structured -- querying becomes more difficult</a:t>
            </a:r>
          </a:p>
          <a:p>
            <a:pPr lvl="2">
              <a:spcBef>
                <a:spcPct val="40000"/>
              </a:spcBef>
            </a:pPr>
            <a:r>
              <a:rPr lang="en-US" altLang="zh-TW" smtClean="0">
                <a:ea typeface="新細明體" pitchFamily="18" charset="-120"/>
              </a:rPr>
              <a:t>Content-based querying for pictures, audio and video streams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28600"/>
            <a:ext cx="7677150" cy="127635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Continuous Display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447800"/>
            <a:ext cx="4127500" cy="4114800"/>
          </a:xfrm>
          <a:noFill/>
        </p:spPr>
        <p:txBody>
          <a:bodyPr lIns="92075" tIns="46038" rIns="92075" bIns="46038"/>
          <a:lstStyle/>
          <a:p>
            <a:r>
              <a:rPr lang="en-US" altLang="ja-JP" sz="2400" smtClean="0">
                <a:ea typeface="ＭＳ Ｐゴシック" pitchFamily="50" charset="-128"/>
              </a:rPr>
              <a:t>Data should be transferred from the storage device to the memory (or display) at a pre-specified rate.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Otherwise: frequent disruptions &amp; delays, termed </a:t>
            </a:r>
            <a:r>
              <a:rPr lang="en-US" altLang="ja-JP" sz="2400" i="1" smtClean="0">
                <a:ea typeface="ＭＳ Ｐゴシック" pitchFamily="50" charset="-128"/>
              </a:rPr>
              <a:t>hiccups.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NTSC quality: 270 Mb/s uncompressed; 3-8 Mb/s compressed (MPEG-2).</a:t>
            </a: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5207000" y="1911350"/>
            <a:ext cx="3949700" cy="3721100"/>
          </a:xfrm>
          <a:prstGeom prst="octagon">
            <a:avLst>
              <a:gd name="adj" fmla="val 2928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2" name="Group 11"/>
          <p:cNvGrpSpPr>
            <a:grpSpLocks/>
          </p:cNvGrpSpPr>
          <p:nvPr/>
        </p:nvGrpSpPr>
        <p:grpSpPr bwMode="auto">
          <a:xfrm>
            <a:off x="6686550" y="4425950"/>
            <a:ext cx="990600" cy="1136650"/>
            <a:chOff x="3888" y="2788"/>
            <a:chExt cx="576" cy="716"/>
          </a:xfrm>
        </p:grpSpPr>
        <p:sp>
          <p:nvSpPr>
            <p:cNvPr id="4108" name="Oval 5"/>
            <p:cNvSpPr>
              <a:spLocks noChangeArrowheads="1"/>
            </p:cNvSpPr>
            <p:nvPr/>
          </p:nvSpPr>
          <p:spPr bwMode="auto">
            <a:xfrm>
              <a:off x="3892" y="2788"/>
              <a:ext cx="568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6"/>
            <p:cNvSpPr>
              <a:spLocks noChangeShapeType="1"/>
            </p:cNvSpPr>
            <p:nvPr/>
          </p:nvSpPr>
          <p:spPr bwMode="auto">
            <a:xfrm>
              <a:off x="3888" y="2880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0" name="Group 9"/>
            <p:cNvGrpSpPr>
              <a:grpSpLocks/>
            </p:cNvGrpSpPr>
            <p:nvPr/>
          </p:nvGrpSpPr>
          <p:grpSpPr bwMode="auto">
            <a:xfrm>
              <a:off x="3889" y="3408"/>
              <a:ext cx="575" cy="96"/>
              <a:chOff x="3889" y="3408"/>
              <a:chExt cx="575" cy="96"/>
            </a:xfrm>
          </p:grpSpPr>
          <p:sp>
            <p:nvSpPr>
              <p:cNvPr id="4112" name="Arc 7"/>
              <p:cNvSpPr>
                <a:spLocks/>
              </p:cNvSpPr>
              <p:nvPr/>
            </p:nvSpPr>
            <p:spPr bwMode="auto">
              <a:xfrm>
                <a:off x="4176" y="3408"/>
                <a:ext cx="288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Arc 8"/>
              <p:cNvSpPr>
                <a:spLocks/>
              </p:cNvSpPr>
              <p:nvPr/>
            </p:nvSpPr>
            <p:spPr bwMode="auto">
              <a:xfrm>
                <a:off x="3889" y="3408"/>
                <a:ext cx="288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1" name="Line 10"/>
            <p:cNvSpPr>
              <a:spLocks noChangeShapeType="1"/>
            </p:cNvSpPr>
            <p:nvPr/>
          </p:nvSpPr>
          <p:spPr bwMode="auto">
            <a:xfrm>
              <a:off x="4464" y="2880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6115050" y="3359150"/>
            <a:ext cx="221615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2"/>
          <p:cNvGraphicFramePr>
            <a:graphicFrameLocks/>
          </p:cNvGraphicFramePr>
          <p:nvPr/>
        </p:nvGraphicFramePr>
        <p:xfrm>
          <a:off x="6361113" y="2133600"/>
          <a:ext cx="1600200" cy="1108075"/>
        </p:xfrm>
        <a:graphic>
          <a:graphicData uri="http://schemas.openxmlformats.org/presentationml/2006/ole">
            <p:oleObj spid="_x0000_s4098" name="Clip" r:id="rId4" imgW="4714560" imgH="3541680" progId="">
              <p:embed/>
            </p:oleObj>
          </a:graphicData>
        </a:graphic>
      </p:graphicFrame>
      <p:sp>
        <p:nvSpPr>
          <p:cNvPr id="4104" name="Rectangle 14"/>
          <p:cNvSpPr>
            <a:spLocks noChangeArrowheads="1"/>
          </p:cNvSpPr>
          <p:nvPr/>
        </p:nvSpPr>
        <p:spPr bwMode="auto">
          <a:xfrm>
            <a:off x="6421438" y="3519488"/>
            <a:ext cx="142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800">
                <a:latin typeface="Times New Roman" pitchFamily="18" charset="0"/>
              </a:rPr>
              <a:t>Memory</a:t>
            </a:r>
          </a:p>
        </p:txBody>
      </p:sp>
      <p:sp>
        <p:nvSpPr>
          <p:cNvPr id="4105" name="Rectangle 15"/>
          <p:cNvSpPr>
            <a:spLocks noChangeArrowheads="1"/>
          </p:cNvSpPr>
          <p:nvPr/>
        </p:nvSpPr>
        <p:spPr bwMode="auto">
          <a:xfrm>
            <a:off x="6669088" y="4433888"/>
            <a:ext cx="863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ja-JP" altLang="en-US" sz="2800">
              <a:latin typeface="Times New Roman" pitchFamily="18" charset="0"/>
            </a:endParaRPr>
          </a:p>
          <a:p>
            <a:r>
              <a:rPr lang="en-US" altLang="ja-JP" sz="2800">
                <a:latin typeface="Times New Roman" pitchFamily="18" charset="0"/>
              </a:rPr>
              <a:t>Disk</a:t>
            </a:r>
          </a:p>
        </p:txBody>
      </p:sp>
      <p:sp>
        <p:nvSpPr>
          <p:cNvPr id="4106" name="AutoShape 16"/>
          <p:cNvSpPr>
            <a:spLocks noChangeArrowheads="1"/>
          </p:cNvSpPr>
          <p:nvPr/>
        </p:nvSpPr>
        <p:spPr bwMode="auto">
          <a:xfrm>
            <a:off x="6934200" y="3968750"/>
            <a:ext cx="495300" cy="673100"/>
          </a:xfrm>
          <a:prstGeom prst="upArrow">
            <a:avLst>
              <a:gd name="adj1" fmla="val 50000"/>
              <a:gd name="adj2" fmla="val 736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7"/>
          <p:cNvSpPr>
            <a:spLocks noChangeArrowheads="1"/>
          </p:cNvSpPr>
          <p:nvPr/>
        </p:nvSpPr>
        <p:spPr bwMode="auto">
          <a:xfrm>
            <a:off x="7766050" y="2520950"/>
            <a:ext cx="69850" cy="901700"/>
          </a:xfrm>
          <a:prstGeom prst="upArrow">
            <a:avLst>
              <a:gd name="adj1" fmla="val 50000"/>
              <a:gd name="adj2" fmla="val 6991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04800"/>
            <a:ext cx="8420100" cy="633413"/>
          </a:xfrm>
          <a:noFill/>
        </p:spPr>
        <p:txBody>
          <a:bodyPr/>
          <a:lstStyle/>
          <a:p>
            <a:r>
              <a:rPr lang="en-US" altLang="ja-JP" smtClean="0">
                <a:ea typeface="ＭＳ Ｐゴシック" pitchFamily="50" charset="-128"/>
              </a:rPr>
              <a:t>Challenge: Real-Time Media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8600" y="1630363"/>
          <a:ext cx="9525000" cy="5189537"/>
        </p:xfrm>
        <a:graphic>
          <a:graphicData uri="http://schemas.openxmlformats.org/presentationml/2006/ole">
            <p:oleObj spid="_x0000_s5122" name="Chart" r:id="rId3" imgW="9991660" imgH="5305502" progId="Excel.Sheet.8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2950" y="1295400"/>
            <a:ext cx="789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altLang="ja-JP">
                <a:latin typeface="Helvetica" pitchFamily="34" charset="0"/>
              </a:rPr>
              <a:t>Bandwidth requirements for different media types:</a:t>
            </a:r>
            <a:endParaRPr lang="en-US" altLang="ja-JP">
              <a:latin typeface="Times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39925" y="4872038"/>
            <a:ext cx="11080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Helvetica" pitchFamily="34" charset="0"/>
              </a:rPr>
              <a:t>1 Mb/s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19400" y="4567238"/>
            <a:ext cx="1382713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Helvetica" pitchFamily="34" charset="0"/>
              </a:rPr>
              <a:t>4-6 Mb/s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44938" y="3881438"/>
            <a:ext cx="127952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Helvetica" pitchFamily="34" charset="0"/>
              </a:rPr>
              <a:t>31 Mb/s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994275" y="3195638"/>
            <a:ext cx="127952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Helvetica" pitchFamily="34" charset="0"/>
              </a:rPr>
              <a:t>50 Mb/s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4413" y="4191000"/>
            <a:ext cx="12795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Helvetica" pitchFamily="34" charset="0"/>
              </a:rPr>
              <a:t>20 Mb/s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864225" y="1828800"/>
            <a:ext cx="14509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Helvetica" pitchFamily="34" charset="0"/>
              </a:rPr>
              <a:t>100 Mb/s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High Bandwidth &amp; Large Size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4618038"/>
            <a:ext cx="4806950" cy="1004887"/>
          </a:xfrm>
          <a:noFill/>
        </p:spPr>
        <p:txBody>
          <a:bodyPr lIns="92075" tIns="46038" rIns="92075" bIns="46038"/>
          <a:lstStyle/>
          <a:p>
            <a:r>
              <a:rPr lang="en-US" altLang="ja-JP" sz="2000" smtClean="0">
                <a:ea typeface="ＭＳ Ｐゴシック" pitchFamily="50" charset="-128"/>
              </a:rPr>
              <a:t>HDTV quality ~ 1.4 Gb/s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Uncompressed!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Standard: SMPTE 292M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8100" y="4572000"/>
            <a:ext cx="4292600" cy="914400"/>
          </a:xfrm>
          <a:noFill/>
        </p:spPr>
        <p:txBody>
          <a:bodyPr lIns="92075" tIns="46038" rIns="92075" bIns="46038"/>
          <a:lstStyle/>
          <a:p>
            <a:r>
              <a:rPr lang="en-US" altLang="ja-JP" sz="2000" smtClean="0">
                <a:ea typeface="ＭＳ Ｐゴシック" pitchFamily="50" charset="-128"/>
              </a:rPr>
              <a:t>2-hr HDTV ~ 1260 GB</a:t>
            </a:r>
          </a:p>
          <a:p>
            <a:pPr>
              <a:buFontTx/>
              <a:buNone/>
            </a:pPr>
            <a:endParaRPr lang="ja-JP" altLang="en-US" sz="2000" smtClean="0">
              <a:ea typeface="ＭＳ Ｐゴシック" pitchFamily="50" charset="-128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76350" y="2165350"/>
          <a:ext cx="8067675" cy="2173288"/>
        </p:xfrm>
        <a:graphic>
          <a:graphicData uri="http://schemas.openxmlformats.org/presentationml/2006/ole">
            <p:oleObj spid="_x0000_s6146" name="Document" r:id="rId4" imgW="7448040" imgH="2181240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50" charset="-128"/>
              </a:rPr>
              <a:t>Streaming Media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915400" cy="5029200"/>
          </a:xfrm>
        </p:spPr>
        <p:txBody>
          <a:bodyPr/>
          <a:lstStyle/>
          <a:p>
            <a:r>
              <a:rPr lang="en-US" altLang="ja-JP" sz="2400" smtClean="0">
                <a:ea typeface="ＭＳ Ｐゴシック" pitchFamily="50" charset="-128"/>
              </a:rPr>
              <a:t>Streaming media servers require a different “engine” than traditional databases because of: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Real-time retrieval and storage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Large media objects</a:t>
            </a:r>
          </a:p>
          <a:p>
            <a:endParaRPr lang="en-US" altLang="ja-JP" sz="2400" smtClean="0">
              <a:ea typeface="ＭＳ Ｐゴシック" pitchFamily="50" charset="-128"/>
            </a:endParaRPr>
          </a:p>
          <a:p>
            <a:r>
              <a:rPr lang="en-US" altLang="ja-JP" sz="2400" smtClean="0">
                <a:ea typeface="ＭＳ Ｐゴシック" pitchFamily="50" charset="-128"/>
              </a:rPr>
              <a:t>The performance metrics for streaming media servers are: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The number of simultaneous displays: </a:t>
            </a:r>
            <a:r>
              <a:rPr lang="en-US" altLang="ja-JP" sz="2400" i="1" smtClean="0">
                <a:ea typeface="ＭＳ Ｐゴシック" pitchFamily="50" charset="-128"/>
              </a:rPr>
              <a:t>throughput N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The amount of time that elapses until a display starts: </a:t>
            </a:r>
            <a:r>
              <a:rPr lang="en-US" altLang="ja-JP" sz="2400" i="1" smtClean="0">
                <a:ea typeface="ＭＳ Ｐゴシック" pitchFamily="50" charset="-128"/>
              </a:rPr>
              <a:t>startup latency L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The overall cost of the system: </a:t>
            </a:r>
            <a:r>
              <a:rPr lang="en-US" altLang="ja-JP" sz="2400" i="1" smtClean="0">
                <a:ea typeface="ＭＳ Ｐゴシック" pitchFamily="50" charset="-128"/>
              </a:rPr>
              <a:t>cost per stream, C</a:t>
            </a:r>
          </a:p>
          <a:p>
            <a:endParaRPr lang="en-US" altLang="ja-JP" sz="2400" smtClean="0">
              <a:ea typeface="ＭＳ Ｐゴシック" pitchFamily="50" charset="-128"/>
            </a:endParaRPr>
          </a:p>
          <a:p>
            <a:pPr lvl="1"/>
            <a:endParaRPr lang="en-US" altLang="ja-JP" sz="2400" smtClean="0">
              <a:ea typeface="ＭＳ Ｐゴシック" pitchFamily="50" charset="-128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495300" y="30480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ja-JP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50" charset="-128"/>
              </a:rPr>
              <a:t>Media Types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915400" cy="4800600"/>
          </a:xfrm>
        </p:spPr>
        <p:txBody>
          <a:bodyPr/>
          <a:lstStyle/>
          <a:p>
            <a:r>
              <a:rPr lang="en-US" altLang="ja-JP" sz="2000" smtClean="0">
                <a:ea typeface="ＭＳ Ｐゴシック" pitchFamily="50" charset="-128"/>
              </a:rPr>
              <a:t>Examples of continuous media are: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Audio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Video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Haptics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Continuous media are often compressed. There are many different compression algorithms, for example: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Motion Picture Experts Group: MPEG-1, MPEG-2, MPEG-4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Joint Photographic Expert Group: Motion-JPEG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Digital Video: DV, MiniDV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Microsoft Video 9, DivX, …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MP3: MPEG-1 layer 3 audio</a:t>
            </a:r>
          </a:p>
          <a:p>
            <a:pPr lvl="1"/>
            <a:r>
              <a:rPr lang="en-US" altLang="ja-JP" sz="2000" smtClean="0">
                <a:ea typeface="ＭＳ Ｐゴシック" pitchFamily="50" charset="-128"/>
              </a:rPr>
              <a:t>Above codecs are based on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discrete cosine transform (DCT)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42025" y="4694238"/>
            <a:ext cx="3444875" cy="150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n-US" altLang="ja-JP" sz="2000"/>
              <a:t>Others: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ja-JP" sz="2000"/>
              <a:t>  Wavelet-based codecs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ja-JP" sz="2000"/>
              <a:t>  Lossless compression</a:t>
            </a:r>
          </a:p>
          <a:p>
            <a:endParaRPr lang="ja-JP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Compression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ja-JP" sz="2400" smtClean="0">
                <a:ea typeface="ＭＳ Ｐゴシック" pitchFamily="50" charset="-128"/>
              </a:rPr>
              <a:t>MPEG-1 180:1 reduction in both size and bandwidth requirement (SMPTE 259M, NTSC 270 Mb/s is reduced to 1.5 Mb/s).</a:t>
            </a:r>
          </a:p>
          <a:p>
            <a:pPr>
              <a:lnSpc>
                <a:spcPct val="90000"/>
              </a:lnSpc>
            </a:pPr>
            <a:endParaRPr lang="en-US" altLang="ja-JP" sz="2400" smtClean="0">
              <a:ea typeface="ＭＳ Ｐゴシック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smtClean="0">
                <a:ea typeface="ＭＳ Ｐゴシック" pitchFamily="50" charset="-128"/>
              </a:rPr>
              <a:t>MPEG-2 30:1 to 60:1 reduction.</a:t>
            </a:r>
            <a:br>
              <a:rPr lang="en-US" altLang="ja-JP" sz="2400" smtClean="0">
                <a:ea typeface="ＭＳ Ｐゴシック" pitchFamily="50" charset="-128"/>
              </a:rPr>
            </a:br>
            <a:r>
              <a:rPr lang="en-US" altLang="ja-JP" sz="2400" smtClean="0">
                <a:ea typeface="ＭＳ Ｐゴシック" pitchFamily="50" charset="-128"/>
              </a:rPr>
              <a:t>(NTSC ~ 4, DVD ~ 8, HDTV ~ 20 Mb/s)</a:t>
            </a:r>
          </a:p>
          <a:p>
            <a:pPr>
              <a:lnSpc>
                <a:spcPct val="90000"/>
              </a:lnSpc>
            </a:pPr>
            <a:endParaRPr lang="en-US" altLang="ja-JP" sz="2400" smtClean="0">
              <a:ea typeface="ＭＳ Ｐゴシック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smtClean="0">
                <a:ea typeface="ＭＳ Ｐゴシック" pitchFamily="50" charset="-128"/>
              </a:rPr>
              <a:t>Problem: loose information</a:t>
            </a:r>
            <a:br>
              <a:rPr lang="en-US" altLang="ja-JP" sz="2400" smtClean="0">
                <a:ea typeface="ＭＳ Ｐゴシック" pitchFamily="50" charset="-128"/>
              </a:rPr>
            </a:br>
            <a:r>
              <a:rPr lang="en-US" altLang="ja-JP" sz="2400" smtClean="0">
                <a:ea typeface="ＭＳ Ｐゴシック" pitchFamily="50" charset="-128"/>
              </a:rPr>
              <a:t>(cannot be tolerated by some applications: medical, NASA)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8502650" cy="609600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Media Characteristics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447800"/>
            <a:ext cx="8420100" cy="4876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Data requires a specific bandwidth:</a:t>
            </a:r>
          </a:p>
          <a:p>
            <a:pPr lvl="1"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Constant bitrate (CBR) CM</a:t>
            </a:r>
          </a:p>
          <a:p>
            <a:pPr lvl="1"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Variable bitrate (VBR) CM</a:t>
            </a:r>
            <a:br>
              <a:rPr lang="en-US" altLang="zh-TW" sz="2000" smtClean="0">
                <a:ea typeface="新細明體" pitchFamily="18" charset="-120"/>
              </a:rPr>
            </a:br>
            <a:r>
              <a:rPr lang="en-US" altLang="zh-TW" sz="2000" smtClean="0">
                <a:ea typeface="新細明體" pitchFamily="18" charset="-120"/>
              </a:rPr>
              <a:t/>
            </a:r>
            <a:br>
              <a:rPr lang="en-US" altLang="zh-TW" sz="2000" smtClean="0">
                <a:ea typeface="新細明體" pitchFamily="18" charset="-120"/>
              </a:rPr>
            </a:br>
            <a:r>
              <a:rPr lang="en-US" altLang="zh-TW" sz="2000" smtClean="0">
                <a:ea typeface="新細明體" pitchFamily="18" charset="-120"/>
              </a:rPr>
              <a:t/>
            </a:r>
            <a:br>
              <a:rPr lang="en-US" altLang="zh-TW" sz="2000" smtClean="0">
                <a:ea typeface="新細明體" pitchFamily="18" charset="-120"/>
              </a:rPr>
            </a:br>
            <a:endParaRPr lang="en-US" altLang="zh-TW" sz="2000" smtClean="0">
              <a:ea typeface="新細明體" pitchFamily="18" charset="-120"/>
            </a:endParaRPr>
          </a:p>
          <a:p>
            <a:pPr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Easier case: CBR</a:t>
            </a:r>
          </a:p>
          <a:p>
            <a:pPr lvl="1"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Data is partitioned into equi-sized blocks which represent a certain display time of the media</a:t>
            </a:r>
          </a:p>
          <a:p>
            <a:pPr lvl="1">
              <a:spcBef>
                <a:spcPct val="40000"/>
              </a:spcBef>
            </a:pPr>
            <a:r>
              <a:rPr lang="en-US" altLang="zh-TW" sz="2000" smtClean="0">
                <a:ea typeface="新細明體" pitchFamily="18" charset="-120"/>
              </a:rPr>
              <a:t>E.g.: 176,400 bytes represent 1 second of playtime for CD audio (44,100 samples per second, stereo, 16-bits per sample)</a:t>
            </a:r>
          </a:p>
        </p:txBody>
      </p:sp>
      <p:pic>
        <p:nvPicPr>
          <p:cNvPr id="43012" name="Picture 4" descr="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3400" y="1500188"/>
            <a:ext cx="371475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50" y="304800"/>
            <a:ext cx="7924800" cy="11430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Assumed Hardware Platform</a:t>
            </a:r>
          </a:p>
        </p:txBody>
      </p:sp>
      <p:sp>
        <p:nvSpPr>
          <p:cNvPr id="71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524000"/>
            <a:ext cx="4870450" cy="4114800"/>
          </a:xfrm>
          <a:noFill/>
        </p:spPr>
        <p:txBody>
          <a:bodyPr lIns="92075" tIns="46038" rIns="92075" bIns="46038"/>
          <a:lstStyle/>
          <a:p>
            <a:r>
              <a:rPr lang="en-US" altLang="ja-JP" sz="2400" smtClean="0">
                <a:ea typeface="ＭＳ Ｐゴシック" pitchFamily="50" charset="-128"/>
              </a:rPr>
              <a:t>Multiple magnetic disk drives:</a:t>
            </a:r>
          </a:p>
          <a:p>
            <a:pPr lvl="1">
              <a:buClr>
                <a:schemeClr val="tx2"/>
              </a:buClr>
            </a:pPr>
            <a:r>
              <a:rPr lang="en-US" altLang="ja-JP" sz="2000" smtClean="0">
                <a:ea typeface="ＭＳ Ｐゴシック" pitchFamily="50" charset="-128"/>
              </a:rPr>
              <a:t>Not  too expensive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(as compared to RAM) </a:t>
            </a:r>
          </a:p>
          <a:p>
            <a:pPr lvl="1">
              <a:buClr>
                <a:schemeClr val="tx2"/>
              </a:buClr>
            </a:pPr>
            <a:r>
              <a:rPr lang="en-US" altLang="ja-JP" sz="2000" smtClean="0">
                <a:ea typeface="ＭＳ Ｐゴシック" pitchFamily="50" charset="-128"/>
              </a:rPr>
              <a:t>Not  too slow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(as compared to tape) </a:t>
            </a:r>
          </a:p>
          <a:p>
            <a:pPr lvl="1">
              <a:buClr>
                <a:schemeClr val="tx2"/>
              </a:buClr>
            </a:pPr>
            <a:r>
              <a:rPr lang="en-US" altLang="ja-JP" sz="2000" smtClean="0">
                <a:ea typeface="ＭＳ Ｐゴシック" pitchFamily="50" charset="-128"/>
              </a:rPr>
              <a:t>Not too small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(as compared to CD-ROM)</a:t>
            </a:r>
          </a:p>
          <a:p>
            <a:pPr lvl="1">
              <a:buClr>
                <a:schemeClr val="tx2"/>
              </a:buClr>
            </a:pPr>
            <a:r>
              <a:rPr lang="en-US" altLang="ja-JP" sz="2000" smtClean="0">
                <a:ea typeface="ＭＳ Ｐゴシック" pitchFamily="50" charset="-128"/>
              </a:rPr>
              <a:t>And it</a:t>
            </a:r>
            <a:r>
              <a:rPr lang="en-US" altLang="ja-JP" sz="2000" smtClean="0">
                <a:latin typeface="Times New Roman" pitchFamily="18" charset="0"/>
                <a:ea typeface="ＭＳ Ｐゴシック" pitchFamily="50" charset="-128"/>
              </a:rPr>
              <a:t>’</a:t>
            </a:r>
            <a:r>
              <a:rPr lang="en-US" altLang="ja-JP" sz="2000" smtClean="0">
                <a:ea typeface="ＭＳ Ｐゴシック" pitchFamily="50" charset="-128"/>
              </a:rPr>
              <a:t>s already everywhere!</a:t>
            </a: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6280150" y="3435350"/>
            <a:ext cx="221615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6586538" y="3595688"/>
            <a:ext cx="142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800">
                <a:latin typeface="Times New Roman" pitchFamily="18" charset="0"/>
              </a:rPr>
              <a:t>Memory</a:t>
            </a:r>
          </a:p>
        </p:txBody>
      </p:sp>
      <p:sp>
        <p:nvSpPr>
          <p:cNvPr id="7186" name="AutoShape 6"/>
          <p:cNvSpPr>
            <a:spLocks noChangeArrowheads="1"/>
          </p:cNvSpPr>
          <p:nvPr/>
        </p:nvSpPr>
        <p:spPr bwMode="auto">
          <a:xfrm>
            <a:off x="7181850" y="4191000"/>
            <a:ext cx="406400" cy="533400"/>
          </a:xfrm>
          <a:prstGeom prst="upArrow">
            <a:avLst>
              <a:gd name="adj1" fmla="val 50000"/>
              <a:gd name="adj2" fmla="val 7108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7" name="Group 42"/>
          <p:cNvGrpSpPr>
            <a:grpSpLocks/>
          </p:cNvGrpSpPr>
          <p:nvPr/>
        </p:nvGrpSpPr>
        <p:grpSpPr bwMode="auto">
          <a:xfrm>
            <a:off x="6191250" y="4800600"/>
            <a:ext cx="1320800" cy="1366838"/>
            <a:chOff x="3600" y="3220"/>
            <a:chExt cx="768" cy="861"/>
          </a:xfrm>
        </p:grpSpPr>
        <p:grpSp>
          <p:nvGrpSpPr>
            <p:cNvPr id="7264" name="Group 13"/>
            <p:cNvGrpSpPr>
              <a:grpSpLocks/>
            </p:cNvGrpSpPr>
            <p:nvPr/>
          </p:nvGrpSpPr>
          <p:grpSpPr bwMode="auto">
            <a:xfrm>
              <a:off x="3600" y="3220"/>
              <a:ext cx="384" cy="477"/>
              <a:chOff x="3600" y="3220"/>
              <a:chExt cx="384" cy="477"/>
            </a:xfrm>
          </p:grpSpPr>
          <p:sp>
            <p:nvSpPr>
              <p:cNvPr id="7293" name="Oval 7"/>
              <p:cNvSpPr>
                <a:spLocks noChangeArrowheads="1"/>
              </p:cNvSpPr>
              <p:nvPr/>
            </p:nvSpPr>
            <p:spPr bwMode="auto">
              <a:xfrm>
                <a:off x="3604" y="3220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94" name="Line 8"/>
              <p:cNvSpPr>
                <a:spLocks noChangeShapeType="1"/>
              </p:cNvSpPr>
              <p:nvPr/>
            </p:nvSpPr>
            <p:spPr bwMode="auto">
              <a:xfrm>
                <a:off x="3600" y="328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95" name="Group 11"/>
              <p:cNvGrpSpPr>
                <a:grpSpLocks/>
              </p:cNvGrpSpPr>
              <p:nvPr/>
            </p:nvGrpSpPr>
            <p:grpSpPr bwMode="auto">
              <a:xfrm>
                <a:off x="3601" y="3632"/>
                <a:ext cx="383" cy="65"/>
                <a:chOff x="3601" y="3632"/>
                <a:chExt cx="383" cy="65"/>
              </a:xfrm>
            </p:grpSpPr>
            <p:sp>
              <p:nvSpPr>
                <p:cNvPr id="7297" name="Arc 9"/>
                <p:cNvSpPr>
                  <a:spLocks/>
                </p:cNvSpPr>
                <p:nvPr/>
              </p:nvSpPr>
              <p:spPr bwMode="auto">
                <a:xfrm>
                  <a:off x="3792" y="3632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8" name="Arc 10"/>
                <p:cNvSpPr>
                  <a:spLocks/>
                </p:cNvSpPr>
                <p:nvPr/>
              </p:nvSpPr>
              <p:spPr bwMode="auto">
                <a:xfrm>
                  <a:off x="3601" y="363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96" name="Line 12"/>
              <p:cNvSpPr>
                <a:spLocks noChangeShapeType="1"/>
              </p:cNvSpPr>
              <p:nvPr/>
            </p:nvSpPr>
            <p:spPr bwMode="auto">
              <a:xfrm>
                <a:off x="3984" y="328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65" name="Group 20"/>
            <p:cNvGrpSpPr>
              <a:grpSpLocks/>
            </p:cNvGrpSpPr>
            <p:nvPr/>
          </p:nvGrpSpPr>
          <p:grpSpPr bwMode="auto">
            <a:xfrm>
              <a:off x="3696" y="3316"/>
              <a:ext cx="384" cy="477"/>
              <a:chOff x="3696" y="3316"/>
              <a:chExt cx="384" cy="477"/>
            </a:xfrm>
          </p:grpSpPr>
          <p:sp>
            <p:nvSpPr>
              <p:cNvPr id="7287" name="Oval 14"/>
              <p:cNvSpPr>
                <a:spLocks noChangeArrowheads="1"/>
              </p:cNvSpPr>
              <p:nvPr/>
            </p:nvSpPr>
            <p:spPr bwMode="auto">
              <a:xfrm>
                <a:off x="3700" y="3316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8" name="Line 15"/>
              <p:cNvSpPr>
                <a:spLocks noChangeShapeType="1"/>
              </p:cNvSpPr>
              <p:nvPr/>
            </p:nvSpPr>
            <p:spPr bwMode="auto">
              <a:xfrm>
                <a:off x="3696" y="337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9" name="Group 18"/>
              <p:cNvGrpSpPr>
                <a:grpSpLocks/>
              </p:cNvGrpSpPr>
              <p:nvPr/>
            </p:nvGrpSpPr>
            <p:grpSpPr bwMode="auto">
              <a:xfrm>
                <a:off x="3697" y="3729"/>
                <a:ext cx="383" cy="64"/>
                <a:chOff x="3697" y="3729"/>
                <a:chExt cx="383" cy="64"/>
              </a:xfrm>
            </p:grpSpPr>
            <p:sp>
              <p:nvSpPr>
                <p:cNvPr id="7291" name="Arc 16"/>
                <p:cNvSpPr>
                  <a:spLocks/>
                </p:cNvSpPr>
                <p:nvPr/>
              </p:nvSpPr>
              <p:spPr bwMode="auto">
                <a:xfrm>
                  <a:off x="3888" y="372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92" name="Arc 17"/>
                <p:cNvSpPr>
                  <a:spLocks/>
                </p:cNvSpPr>
                <p:nvPr/>
              </p:nvSpPr>
              <p:spPr bwMode="auto">
                <a:xfrm>
                  <a:off x="3697" y="372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90" name="Line 19"/>
              <p:cNvSpPr>
                <a:spLocks noChangeShapeType="1"/>
              </p:cNvSpPr>
              <p:nvPr/>
            </p:nvSpPr>
            <p:spPr bwMode="auto">
              <a:xfrm>
                <a:off x="4080" y="337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66" name="Group 27"/>
            <p:cNvGrpSpPr>
              <a:grpSpLocks/>
            </p:cNvGrpSpPr>
            <p:nvPr/>
          </p:nvGrpSpPr>
          <p:grpSpPr bwMode="auto">
            <a:xfrm>
              <a:off x="3792" y="3412"/>
              <a:ext cx="384" cy="477"/>
              <a:chOff x="3792" y="3412"/>
              <a:chExt cx="384" cy="477"/>
            </a:xfrm>
          </p:grpSpPr>
          <p:sp>
            <p:nvSpPr>
              <p:cNvPr id="7281" name="Oval 21"/>
              <p:cNvSpPr>
                <a:spLocks noChangeArrowheads="1"/>
              </p:cNvSpPr>
              <p:nvPr/>
            </p:nvSpPr>
            <p:spPr bwMode="auto">
              <a:xfrm>
                <a:off x="3796" y="3412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Line 22"/>
              <p:cNvSpPr>
                <a:spLocks noChangeShapeType="1"/>
              </p:cNvSpPr>
              <p:nvPr/>
            </p:nvSpPr>
            <p:spPr bwMode="auto">
              <a:xfrm>
                <a:off x="3792" y="347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83" name="Group 25"/>
              <p:cNvGrpSpPr>
                <a:grpSpLocks/>
              </p:cNvGrpSpPr>
              <p:nvPr/>
            </p:nvGrpSpPr>
            <p:grpSpPr bwMode="auto">
              <a:xfrm>
                <a:off x="3793" y="3825"/>
                <a:ext cx="383" cy="64"/>
                <a:chOff x="3793" y="3825"/>
                <a:chExt cx="383" cy="64"/>
              </a:xfrm>
            </p:grpSpPr>
            <p:sp>
              <p:nvSpPr>
                <p:cNvPr id="7285" name="Arc 23"/>
                <p:cNvSpPr>
                  <a:spLocks/>
                </p:cNvSpPr>
                <p:nvPr/>
              </p:nvSpPr>
              <p:spPr bwMode="auto">
                <a:xfrm>
                  <a:off x="3984" y="382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6" name="Arc 24"/>
                <p:cNvSpPr>
                  <a:spLocks/>
                </p:cNvSpPr>
                <p:nvPr/>
              </p:nvSpPr>
              <p:spPr bwMode="auto">
                <a:xfrm>
                  <a:off x="3793" y="382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84" name="Line 26"/>
              <p:cNvSpPr>
                <a:spLocks noChangeShapeType="1"/>
              </p:cNvSpPr>
              <p:nvPr/>
            </p:nvSpPr>
            <p:spPr bwMode="auto">
              <a:xfrm>
                <a:off x="4176" y="347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67" name="Group 34"/>
            <p:cNvGrpSpPr>
              <a:grpSpLocks/>
            </p:cNvGrpSpPr>
            <p:nvPr/>
          </p:nvGrpSpPr>
          <p:grpSpPr bwMode="auto">
            <a:xfrm>
              <a:off x="3888" y="3508"/>
              <a:ext cx="384" cy="477"/>
              <a:chOff x="3888" y="3508"/>
              <a:chExt cx="384" cy="477"/>
            </a:xfrm>
          </p:grpSpPr>
          <p:sp>
            <p:nvSpPr>
              <p:cNvPr id="7275" name="Oval 28"/>
              <p:cNvSpPr>
                <a:spLocks noChangeArrowheads="1"/>
              </p:cNvSpPr>
              <p:nvPr/>
            </p:nvSpPr>
            <p:spPr bwMode="auto">
              <a:xfrm>
                <a:off x="3892" y="3508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6" name="Line 29"/>
              <p:cNvSpPr>
                <a:spLocks noChangeShapeType="1"/>
              </p:cNvSpPr>
              <p:nvPr/>
            </p:nvSpPr>
            <p:spPr bwMode="auto">
              <a:xfrm>
                <a:off x="3888" y="356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77" name="Group 32"/>
              <p:cNvGrpSpPr>
                <a:grpSpLocks/>
              </p:cNvGrpSpPr>
              <p:nvPr/>
            </p:nvGrpSpPr>
            <p:grpSpPr bwMode="auto">
              <a:xfrm>
                <a:off x="3889" y="3921"/>
                <a:ext cx="383" cy="64"/>
                <a:chOff x="3889" y="3921"/>
                <a:chExt cx="383" cy="64"/>
              </a:xfrm>
            </p:grpSpPr>
            <p:sp>
              <p:nvSpPr>
                <p:cNvPr id="7279" name="Arc 30"/>
                <p:cNvSpPr>
                  <a:spLocks/>
                </p:cNvSpPr>
                <p:nvPr/>
              </p:nvSpPr>
              <p:spPr bwMode="auto">
                <a:xfrm>
                  <a:off x="4080" y="392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80" name="Arc 31"/>
                <p:cNvSpPr>
                  <a:spLocks/>
                </p:cNvSpPr>
                <p:nvPr/>
              </p:nvSpPr>
              <p:spPr bwMode="auto">
                <a:xfrm>
                  <a:off x="3889" y="392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8" name="Line 33"/>
              <p:cNvSpPr>
                <a:spLocks noChangeShapeType="1"/>
              </p:cNvSpPr>
              <p:nvPr/>
            </p:nvSpPr>
            <p:spPr bwMode="auto">
              <a:xfrm>
                <a:off x="4272" y="356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68" name="Group 41"/>
            <p:cNvGrpSpPr>
              <a:grpSpLocks/>
            </p:cNvGrpSpPr>
            <p:nvPr/>
          </p:nvGrpSpPr>
          <p:grpSpPr bwMode="auto">
            <a:xfrm>
              <a:off x="3984" y="3604"/>
              <a:ext cx="384" cy="477"/>
              <a:chOff x="3984" y="3604"/>
              <a:chExt cx="384" cy="477"/>
            </a:xfrm>
          </p:grpSpPr>
          <p:sp>
            <p:nvSpPr>
              <p:cNvPr id="7269" name="Oval 35"/>
              <p:cNvSpPr>
                <a:spLocks noChangeArrowheads="1"/>
              </p:cNvSpPr>
              <p:nvPr/>
            </p:nvSpPr>
            <p:spPr bwMode="auto">
              <a:xfrm>
                <a:off x="3988" y="3604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0" name="Line 36"/>
              <p:cNvSpPr>
                <a:spLocks noChangeShapeType="1"/>
              </p:cNvSpPr>
              <p:nvPr/>
            </p:nvSpPr>
            <p:spPr bwMode="auto">
              <a:xfrm>
                <a:off x="3984" y="366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71" name="Group 39"/>
              <p:cNvGrpSpPr>
                <a:grpSpLocks/>
              </p:cNvGrpSpPr>
              <p:nvPr/>
            </p:nvGrpSpPr>
            <p:grpSpPr bwMode="auto">
              <a:xfrm>
                <a:off x="3985" y="4017"/>
                <a:ext cx="383" cy="64"/>
                <a:chOff x="3985" y="4017"/>
                <a:chExt cx="383" cy="64"/>
              </a:xfrm>
            </p:grpSpPr>
            <p:sp>
              <p:nvSpPr>
                <p:cNvPr id="7273" name="Arc 37"/>
                <p:cNvSpPr>
                  <a:spLocks/>
                </p:cNvSpPr>
                <p:nvPr/>
              </p:nvSpPr>
              <p:spPr bwMode="auto">
                <a:xfrm>
                  <a:off x="4176" y="401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4" name="Arc 38"/>
                <p:cNvSpPr>
                  <a:spLocks/>
                </p:cNvSpPr>
                <p:nvPr/>
              </p:nvSpPr>
              <p:spPr bwMode="auto">
                <a:xfrm>
                  <a:off x="3985" y="401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72" name="Line 40"/>
              <p:cNvSpPr>
                <a:spLocks noChangeShapeType="1"/>
              </p:cNvSpPr>
              <p:nvPr/>
            </p:nvSpPr>
            <p:spPr bwMode="auto">
              <a:xfrm>
                <a:off x="4368" y="366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88" name="Group 78"/>
          <p:cNvGrpSpPr>
            <a:grpSpLocks/>
          </p:cNvGrpSpPr>
          <p:nvPr/>
        </p:nvGrpSpPr>
        <p:grpSpPr bwMode="auto">
          <a:xfrm>
            <a:off x="6934200" y="4800600"/>
            <a:ext cx="1320800" cy="1366838"/>
            <a:chOff x="4032" y="3220"/>
            <a:chExt cx="768" cy="861"/>
          </a:xfrm>
        </p:grpSpPr>
        <p:grpSp>
          <p:nvGrpSpPr>
            <p:cNvPr id="7229" name="Group 49"/>
            <p:cNvGrpSpPr>
              <a:grpSpLocks/>
            </p:cNvGrpSpPr>
            <p:nvPr/>
          </p:nvGrpSpPr>
          <p:grpSpPr bwMode="auto">
            <a:xfrm>
              <a:off x="4032" y="3220"/>
              <a:ext cx="384" cy="477"/>
              <a:chOff x="4032" y="3220"/>
              <a:chExt cx="384" cy="477"/>
            </a:xfrm>
          </p:grpSpPr>
          <p:sp>
            <p:nvSpPr>
              <p:cNvPr id="7258" name="Oval 43"/>
              <p:cNvSpPr>
                <a:spLocks noChangeArrowheads="1"/>
              </p:cNvSpPr>
              <p:nvPr/>
            </p:nvSpPr>
            <p:spPr bwMode="auto">
              <a:xfrm>
                <a:off x="4036" y="3220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9" name="Line 44"/>
              <p:cNvSpPr>
                <a:spLocks noChangeShapeType="1"/>
              </p:cNvSpPr>
              <p:nvPr/>
            </p:nvSpPr>
            <p:spPr bwMode="auto">
              <a:xfrm>
                <a:off x="4032" y="328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60" name="Group 47"/>
              <p:cNvGrpSpPr>
                <a:grpSpLocks/>
              </p:cNvGrpSpPr>
              <p:nvPr/>
            </p:nvGrpSpPr>
            <p:grpSpPr bwMode="auto">
              <a:xfrm>
                <a:off x="4033" y="3633"/>
                <a:ext cx="383" cy="64"/>
                <a:chOff x="4033" y="3633"/>
                <a:chExt cx="383" cy="64"/>
              </a:xfrm>
            </p:grpSpPr>
            <p:sp>
              <p:nvSpPr>
                <p:cNvPr id="7262" name="Arc 45"/>
                <p:cNvSpPr>
                  <a:spLocks/>
                </p:cNvSpPr>
                <p:nvPr/>
              </p:nvSpPr>
              <p:spPr bwMode="auto">
                <a:xfrm>
                  <a:off x="4224" y="363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3" name="Arc 46"/>
                <p:cNvSpPr>
                  <a:spLocks/>
                </p:cNvSpPr>
                <p:nvPr/>
              </p:nvSpPr>
              <p:spPr bwMode="auto">
                <a:xfrm>
                  <a:off x="4033" y="363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61" name="Line 48"/>
              <p:cNvSpPr>
                <a:spLocks noChangeShapeType="1"/>
              </p:cNvSpPr>
              <p:nvPr/>
            </p:nvSpPr>
            <p:spPr bwMode="auto">
              <a:xfrm>
                <a:off x="4416" y="328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0" name="Group 56"/>
            <p:cNvGrpSpPr>
              <a:grpSpLocks/>
            </p:cNvGrpSpPr>
            <p:nvPr/>
          </p:nvGrpSpPr>
          <p:grpSpPr bwMode="auto">
            <a:xfrm>
              <a:off x="4128" y="3316"/>
              <a:ext cx="384" cy="477"/>
              <a:chOff x="4128" y="3316"/>
              <a:chExt cx="384" cy="477"/>
            </a:xfrm>
          </p:grpSpPr>
          <p:sp>
            <p:nvSpPr>
              <p:cNvPr id="7252" name="Oval 50"/>
              <p:cNvSpPr>
                <a:spLocks noChangeArrowheads="1"/>
              </p:cNvSpPr>
              <p:nvPr/>
            </p:nvSpPr>
            <p:spPr bwMode="auto">
              <a:xfrm>
                <a:off x="4132" y="3316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Line 51"/>
              <p:cNvSpPr>
                <a:spLocks noChangeShapeType="1"/>
              </p:cNvSpPr>
              <p:nvPr/>
            </p:nvSpPr>
            <p:spPr bwMode="auto">
              <a:xfrm>
                <a:off x="4128" y="337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54" name="Group 54"/>
              <p:cNvGrpSpPr>
                <a:grpSpLocks/>
              </p:cNvGrpSpPr>
              <p:nvPr/>
            </p:nvGrpSpPr>
            <p:grpSpPr bwMode="auto">
              <a:xfrm>
                <a:off x="4129" y="3729"/>
                <a:ext cx="383" cy="64"/>
                <a:chOff x="4129" y="3729"/>
                <a:chExt cx="383" cy="64"/>
              </a:xfrm>
            </p:grpSpPr>
            <p:sp>
              <p:nvSpPr>
                <p:cNvPr id="7256" name="Arc 52"/>
                <p:cNvSpPr>
                  <a:spLocks/>
                </p:cNvSpPr>
                <p:nvPr/>
              </p:nvSpPr>
              <p:spPr bwMode="auto">
                <a:xfrm>
                  <a:off x="4320" y="372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7" name="Arc 53"/>
                <p:cNvSpPr>
                  <a:spLocks/>
                </p:cNvSpPr>
                <p:nvPr/>
              </p:nvSpPr>
              <p:spPr bwMode="auto">
                <a:xfrm>
                  <a:off x="4129" y="372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55" name="Line 55"/>
              <p:cNvSpPr>
                <a:spLocks noChangeShapeType="1"/>
              </p:cNvSpPr>
              <p:nvPr/>
            </p:nvSpPr>
            <p:spPr bwMode="auto">
              <a:xfrm>
                <a:off x="4512" y="337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1" name="Group 63"/>
            <p:cNvGrpSpPr>
              <a:grpSpLocks/>
            </p:cNvGrpSpPr>
            <p:nvPr/>
          </p:nvGrpSpPr>
          <p:grpSpPr bwMode="auto">
            <a:xfrm>
              <a:off x="4224" y="3412"/>
              <a:ext cx="384" cy="477"/>
              <a:chOff x="4224" y="3412"/>
              <a:chExt cx="384" cy="477"/>
            </a:xfrm>
          </p:grpSpPr>
          <p:sp>
            <p:nvSpPr>
              <p:cNvPr id="7246" name="Oval 57"/>
              <p:cNvSpPr>
                <a:spLocks noChangeArrowheads="1"/>
              </p:cNvSpPr>
              <p:nvPr/>
            </p:nvSpPr>
            <p:spPr bwMode="auto">
              <a:xfrm>
                <a:off x="4228" y="3412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Line 58"/>
              <p:cNvSpPr>
                <a:spLocks noChangeShapeType="1"/>
              </p:cNvSpPr>
              <p:nvPr/>
            </p:nvSpPr>
            <p:spPr bwMode="auto">
              <a:xfrm>
                <a:off x="4224" y="347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48" name="Group 61"/>
              <p:cNvGrpSpPr>
                <a:grpSpLocks/>
              </p:cNvGrpSpPr>
              <p:nvPr/>
            </p:nvGrpSpPr>
            <p:grpSpPr bwMode="auto">
              <a:xfrm>
                <a:off x="4225" y="3825"/>
                <a:ext cx="383" cy="64"/>
                <a:chOff x="4225" y="3825"/>
                <a:chExt cx="383" cy="64"/>
              </a:xfrm>
            </p:grpSpPr>
            <p:sp>
              <p:nvSpPr>
                <p:cNvPr id="7250" name="Arc 59"/>
                <p:cNvSpPr>
                  <a:spLocks/>
                </p:cNvSpPr>
                <p:nvPr/>
              </p:nvSpPr>
              <p:spPr bwMode="auto">
                <a:xfrm>
                  <a:off x="4416" y="382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51" name="Arc 60"/>
                <p:cNvSpPr>
                  <a:spLocks/>
                </p:cNvSpPr>
                <p:nvPr/>
              </p:nvSpPr>
              <p:spPr bwMode="auto">
                <a:xfrm>
                  <a:off x="4225" y="382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49" name="Line 62"/>
              <p:cNvSpPr>
                <a:spLocks noChangeShapeType="1"/>
              </p:cNvSpPr>
              <p:nvPr/>
            </p:nvSpPr>
            <p:spPr bwMode="auto">
              <a:xfrm>
                <a:off x="4608" y="347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2" name="Group 70"/>
            <p:cNvGrpSpPr>
              <a:grpSpLocks/>
            </p:cNvGrpSpPr>
            <p:nvPr/>
          </p:nvGrpSpPr>
          <p:grpSpPr bwMode="auto">
            <a:xfrm>
              <a:off x="4320" y="3508"/>
              <a:ext cx="384" cy="477"/>
              <a:chOff x="4320" y="3508"/>
              <a:chExt cx="384" cy="477"/>
            </a:xfrm>
          </p:grpSpPr>
          <p:sp>
            <p:nvSpPr>
              <p:cNvPr id="7240" name="Oval 64"/>
              <p:cNvSpPr>
                <a:spLocks noChangeArrowheads="1"/>
              </p:cNvSpPr>
              <p:nvPr/>
            </p:nvSpPr>
            <p:spPr bwMode="auto">
              <a:xfrm>
                <a:off x="4324" y="3508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Line 65"/>
              <p:cNvSpPr>
                <a:spLocks noChangeShapeType="1"/>
              </p:cNvSpPr>
              <p:nvPr/>
            </p:nvSpPr>
            <p:spPr bwMode="auto">
              <a:xfrm>
                <a:off x="4320" y="356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42" name="Group 68"/>
              <p:cNvGrpSpPr>
                <a:grpSpLocks/>
              </p:cNvGrpSpPr>
              <p:nvPr/>
            </p:nvGrpSpPr>
            <p:grpSpPr bwMode="auto">
              <a:xfrm>
                <a:off x="4321" y="3921"/>
                <a:ext cx="383" cy="64"/>
                <a:chOff x="4321" y="3921"/>
                <a:chExt cx="383" cy="64"/>
              </a:xfrm>
            </p:grpSpPr>
            <p:sp>
              <p:nvSpPr>
                <p:cNvPr id="7244" name="Arc 66"/>
                <p:cNvSpPr>
                  <a:spLocks/>
                </p:cNvSpPr>
                <p:nvPr/>
              </p:nvSpPr>
              <p:spPr bwMode="auto">
                <a:xfrm>
                  <a:off x="4512" y="392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45" name="Arc 67"/>
                <p:cNvSpPr>
                  <a:spLocks/>
                </p:cNvSpPr>
                <p:nvPr/>
              </p:nvSpPr>
              <p:spPr bwMode="auto">
                <a:xfrm>
                  <a:off x="4321" y="392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43" name="Line 69"/>
              <p:cNvSpPr>
                <a:spLocks noChangeShapeType="1"/>
              </p:cNvSpPr>
              <p:nvPr/>
            </p:nvSpPr>
            <p:spPr bwMode="auto">
              <a:xfrm>
                <a:off x="4704" y="356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3" name="Group 77"/>
            <p:cNvGrpSpPr>
              <a:grpSpLocks/>
            </p:cNvGrpSpPr>
            <p:nvPr/>
          </p:nvGrpSpPr>
          <p:grpSpPr bwMode="auto">
            <a:xfrm>
              <a:off x="4416" y="3604"/>
              <a:ext cx="384" cy="477"/>
              <a:chOff x="4416" y="3604"/>
              <a:chExt cx="384" cy="477"/>
            </a:xfrm>
          </p:grpSpPr>
          <p:sp>
            <p:nvSpPr>
              <p:cNvPr id="7234" name="Oval 71"/>
              <p:cNvSpPr>
                <a:spLocks noChangeArrowheads="1"/>
              </p:cNvSpPr>
              <p:nvPr/>
            </p:nvSpPr>
            <p:spPr bwMode="auto">
              <a:xfrm>
                <a:off x="4420" y="3604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5" name="Line 72"/>
              <p:cNvSpPr>
                <a:spLocks noChangeShapeType="1"/>
              </p:cNvSpPr>
              <p:nvPr/>
            </p:nvSpPr>
            <p:spPr bwMode="auto">
              <a:xfrm>
                <a:off x="4416" y="366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36" name="Group 75"/>
              <p:cNvGrpSpPr>
                <a:grpSpLocks/>
              </p:cNvGrpSpPr>
              <p:nvPr/>
            </p:nvGrpSpPr>
            <p:grpSpPr bwMode="auto">
              <a:xfrm>
                <a:off x="4417" y="4017"/>
                <a:ext cx="383" cy="64"/>
                <a:chOff x="4417" y="4017"/>
                <a:chExt cx="383" cy="64"/>
              </a:xfrm>
            </p:grpSpPr>
            <p:sp>
              <p:nvSpPr>
                <p:cNvPr id="7238" name="Arc 73"/>
                <p:cNvSpPr>
                  <a:spLocks/>
                </p:cNvSpPr>
                <p:nvPr/>
              </p:nvSpPr>
              <p:spPr bwMode="auto">
                <a:xfrm>
                  <a:off x="4608" y="401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9" name="Arc 74"/>
                <p:cNvSpPr>
                  <a:spLocks/>
                </p:cNvSpPr>
                <p:nvPr/>
              </p:nvSpPr>
              <p:spPr bwMode="auto">
                <a:xfrm>
                  <a:off x="4417" y="401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37" name="Line 76"/>
              <p:cNvSpPr>
                <a:spLocks noChangeShapeType="1"/>
              </p:cNvSpPr>
              <p:nvPr/>
            </p:nvSpPr>
            <p:spPr bwMode="auto">
              <a:xfrm>
                <a:off x="4800" y="366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89" name="Group 114"/>
          <p:cNvGrpSpPr>
            <a:grpSpLocks/>
          </p:cNvGrpSpPr>
          <p:nvPr/>
        </p:nvGrpSpPr>
        <p:grpSpPr bwMode="auto">
          <a:xfrm>
            <a:off x="7594600" y="4724400"/>
            <a:ext cx="1320800" cy="1366838"/>
            <a:chOff x="4416" y="3172"/>
            <a:chExt cx="768" cy="861"/>
          </a:xfrm>
        </p:grpSpPr>
        <p:grpSp>
          <p:nvGrpSpPr>
            <p:cNvPr id="7194" name="Group 85"/>
            <p:cNvGrpSpPr>
              <a:grpSpLocks/>
            </p:cNvGrpSpPr>
            <p:nvPr/>
          </p:nvGrpSpPr>
          <p:grpSpPr bwMode="auto">
            <a:xfrm>
              <a:off x="4416" y="3172"/>
              <a:ext cx="384" cy="477"/>
              <a:chOff x="4416" y="3172"/>
              <a:chExt cx="384" cy="477"/>
            </a:xfrm>
          </p:grpSpPr>
          <p:sp>
            <p:nvSpPr>
              <p:cNvPr id="7223" name="Oval 79"/>
              <p:cNvSpPr>
                <a:spLocks noChangeArrowheads="1"/>
              </p:cNvSpPr>
              <p:nvPr/>
            </p:nvSpPr>
            <p:spPr bwMode="auto">
              <a:xfrm>
                <a:off x="4420" y="3172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4" name="Line 80"/>
              <p:cNvSpPr>
                <a:spLocks noChangeShapeType="1"/>
              </p:cNvSpPr>
              <p:nvPr/>
            </p:nvSpPr>
            <p:spPr bwMode="auto">
              <a:xfrm>
                <a:off x="4416" y="323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25" name="Group 83"/>
              <p:cNvGrpSpPr>
                <a:grpSpLocks/>
              </p:cNvGrpSpPr>
              <p:nvPr/>
            </p:nvGrpSpPr>
            <p:grpSpPr bwMode="auto">
              <a:xfrm>
                <a:off x="4417" y="3585"/>
                <a:ext cx="383" cy="64"/>
                <a:chOff x="4417" y="3585"/>
                <a:chExt cx="383" cy="64"/>
              </a:xfrm>
            </p:grpSpPr>
            <p:sp>
              <p:nvSpPr>
                <p:cNvPr id="7227" name="Arc 81"/>
                <p:cNvSpPr>
                  <a:spLocks/>
                </p:cNvSpPr>
                <p:nvPr/>
              </p:nvSpPr>
              <p:spPr bwMode="auto">
                <a:xfrm>
                  <a:off x="4608" y="358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8" name="Arc 82"/>
                <p:cNvSpPr>
                  <a:spLocks/>
                </p:cNvSpPr>
                <p:nvPr/>
              </p:nvSpPr>
              <p:spPr bwMode="auto">
                <a:xfrm>
                  <a:off x="4417" y="358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26" name="Line 84"/>
              <p:cNvSpPr>
                <a:spLocks noChangeShapeType="1"/>
              </p:cNvSpPr>
              <p:nvPr/>
            </p:nvSpPr>
            <p:spPr bwMode="auto">
              <a:xfrm>
                <a:off x="4800" y="323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5" name="Group 92"/>
            <p:cNvGrpSpPr>
              <a:grpSpLocks/>
            </p:cNvGrpSpPr>
            <p:nvPr/>
          </p:nvGrpSpPr>
          <p:grpSpPr bwMode="auto">
            <a:xfrm>
              <a:off x="4512" y="3268"/>
              <a:ext cx="384" cy="477"/>
              <a:chOff x="4512" y="3268"/>
              <a:chExt cx="384" cy="477"/>
            </a:xfrm>
          </p:grpSpPr>
          <p:sp>
            <p:nvSpPr>
              <p:cNvPr id="7217" name="Oval 86"/>
              <p:cNvSpPr>
                <a:spLocks noChangeArrowheads="1"/>
              </p:cNvSpPr>
              <p:nvPr/>
            </p:nvSpPr>
            <p:spPr bwMode="auto">
              <a:xfrm>
                <a:off x="4516" y="3268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Line 87"/>
              <p:cNvSpPr>
                <a:spLocks noChangeShapeType="1"/>
              </p:cNvSpPr>
              <p:nvPr/>
            </p:nvSpPr>
            <p:spPr bwMode="auto">
              <a:xfrm>
                <a:off x="4512" y="332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19" name="Group 90"/>
              <p:cNvGrpSpPr>
                <a:grpSpLocks/>
              </p:cNvGrpSpPr>
              <p:nvPr/>
            </p:nvGrpSpPr>
            <p:grpSpPr bwMode="auto">
              <a:xfrm>
                <a:off x="4513" y="3681"/>
                <a:ext cx="383" cy="64"/>
                <a:chOff x="4513" y="3681"/>
                <a:chExt cx="383" cy="64"/>
              </a:xfrm>
            </p:grpSpPr>
            <p:sp>
              <p:nvSpPr>
                <p:cNvPr id="7221" name="Arc 88"/>
                <p:cNvSpPr>
                  <a:spLocks/>
                </p:cNvSpPr>
                <p:nvPr/>
              </p:nvSpPr>
              <p:spPr bwMode="auto">
                <a:xfrm>
                  <a:off x="4704" y="368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2" name="Arc 89"/>
                <p:cNvSpPr>
                  <a:spLocks/>
                </p:cNvSpPr>
                <p:nvPr/>
              </p:nvSpPr>
              <p:spPr bwMode="auto">
                <a:xfrm>
                  <a:off x="4513" y="368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20" name="Line 91"/>
              <p:cNvSpPr>
                <a:spLocks noChangeShapeType="1"/>
              </p:cNvSpPr>
              <p:nvPr/>
            </p:nvSpPr>
            <p:spPr bwMode="auto">
              <a:xfrm>
                <a:off x="4896" y="332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6" name="Group 99"/>
            <p:cNvGrpSpPr>
              <a:grpSpLocks/>
            </p:cNvGrpSpPr>
            <p:nvPr/>
          </p:nvGrpSpPr>
          <p:grpSpPr bwMode="auto">
            <a:xfrm>
              <a:off x="4608" y="3364"/>
              <a:ext cx="384" cy="477"/>
              <a:chOff x="4608" y="3364"/>
              <a:chExt cx="384" cy="477"/>
            </a:xfrm>
          </p:grpSpPr>
          <p:sp>
            <p:nvSpPr>
              <p:cNvPr id="7211" name="Oval 93"/>
              <p:cNvSpPr>
                <a:spLocks noChangeArrowheads="1"/>
              </p:cNvSpPr>
              <p:nvPr/>
            </p:nvSpPr>
            <p:spPr bwMode="auto">
              <a:xfrm>
                <a:off x="4612" y="3364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Line 94"/>
              <p:cNvSpPr>
                <a:spLocks noChangeShapeType="1"/>
              </p:cNvSpPr>
              <p:nvPr/>
            </p:nvSpPr>
            <p:spPr bwMode="auto">
              <a:xfrm>
                <a:off x="4608" y="342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13" name="Group 97"/>
              <p:cNvGrpSpPr>
                <a:grpSpLocks/>
              </p:cNvGrpSpPr>
              <p:nvPr/>
            </p:nvGrpSpPr>
            <p:grpSpPr bwMode="auto">
              <a:xfrm>
                <a:off x="4609" y="3777"/>
                <a:ext cx="383" cy="64"/>
                <a:chOff x="4609" y="3777"/>
                <a:chExt cx="383" cy="64"/>
              </a:xfrm>
            </p:grpSpPr>
            <p:sp>
              <p:nvSpPr>
                <p:cNvPr id="7215" name="Arc 95"/>
                <p:cNvSpPr>
                  <a:spLocks/>
                </p:cNvSpPr>
                <p:nvPr/>
              </p:nvSpPr>
              <p:spPr bwMode="auto">
                <a:xfrm>
                  <a:off x="4800" y="377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6" name="Arc 96"/>
                <p:cNvSpPr>
                  <a:spLocks/>
                </p:cNvSpPr>
                <p:nvPr/>
              </p:nvSpPr>
              <p:spPr bwMode="auto">
                <a:xfrm>
                  <a:off x="4609" y="377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14" name="Line 98"/>
              <p:cNvSpPr>
                <a:spLocks noChangeShapeType="1"/>
              </p:cNvSpPr>
              <p:nvPr/>
            </p:nvSpPr>
            <p:spPr bwMode="auto">
              <a:xfrm>
                <a:off x="4992" y="342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7" name="Group 106"/>
            <p:cNvGrpSpPr>
              <a:grpSpLocks/>
            </p:cNvGrpSpPr>
            <p:nvPr/>
          </p:nvGrpSpPr>
          <p:grpSpPr bwMode="auto">
            <a:xfrm>
              <a:off x="4704" y="3460"/>
              <a:ext cx="384" cy="477"/>
              <a:chOff x="4704" y="3460"/>
              <a:chExt cx="384" cy="477"/>
            </a:xfrm>
          </p:grpSpPr>
          <p:sp>
            <p:nvSpPr>
              <p:cNvPr id="7205" name="Oval 100"/>
              <p:cNvSpPr>
                <a:spLocks noChangeArrowheads="1"/>
              </p:cNvSpPr>
              <p:nvPr/>
            </p:nvSpPr>
            <p:spPr bwMode="auto">
              <a:xfrm>
                <a:off x="4708" y="3460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Line 101"/>
              <p:cNvSpPr>
                <a:spLocks noChangeShapeType="1"/>
              </p:cNvSpPr>
              <p:nvPr/>
            </p:nvSpPr>
            <p:spPr bwMode="auto">
              <a:xfrm>
                <a:off x="4704" y="352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07" name="Group 104"/>
              <p:cNvGrpSpPr>
                <a:grpSpLocks/>
              </p:cNvGrpSpPr>
              <p:nvPr/>
            </p:nvGrpSpPr>
            <p:grpSpPr bwMode="auto">
              <a:xfrm>
                <a:off x="4705" y="3873"/>
                <a:ext cx="383" cy="64"/>
                <a:chOff x="4705" y="3873"/>
                <a:chExt cx="383" cy="64"/>
              </a:xfrm>
            </p:grpSpPr>
            <p:sp>
              <p:nvSpPr>
                <p:cNvPr id="7209" name="Arc 102"/>
                <p:cNvSpPr>
                  <a:spLocks/>
                </p:cNvSpPr>
                <p:nvPr/>
              </p:nvSpPr>
              <p:spPr bwMode="auto">
                <a:xfrm>
                  <a:off x="4896" y="387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Arc 103"/>
                <p:cNvSpPr>
                  <a:spLocks/>
                </p:cNvSpPr>
                <p:nvPr/>
              </p:nvSpPr>
              <p:spPr bwMode="auto">
                <a:xfrm>
                  <a:off x="4705" y="387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08" name="Line 105"/>
              <p:cNvSpPr>
                <a:spLocks noChangeShapeType="1"/>
              </p:cNvSpPr>
              <p:nvPr/>
            </p:nvSpPr>
            <p:spPr bwMode="auto">
              <a:xfrm>
                <a:off x="5088" y="352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8" name="Group 113"/>
            <p:cNvGrpSpPr>
              <a:grpSpLocks/>
            </p:cNvGrpSpPr>
            <p:nvPr/>
          </p:nvGrpSpPr>
          <p:grpSpPr bwMode="auto">
            <a:xfrm>
              <a:off x="4800" y="3556"/>
              <a:ext cx="384" cy="477"/>
              <a:chOff x="4800" y="3556"/>
              <a:chExt cx="384" cy="477"/>
            </a:xfrm>
          </p:grpSpPr>
          <p:sp>
            <p:nvSpPr>
              <p:cNvPr id="7199" name="Oval 107"/>
              <p:cNvSpPr>
                <a:spLocks noChangeArrowheads="1"/>
              </p:cNvSpPr>
              <p:nvPr/>
            </p:nvSpPr>
            <p:spPr bwMode="auto">
              <a:xfrm>
                <a:off x="4804" y="3556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Line 108"/>
              <p:cNvSpPr>
                <a:spLocks noChangeShapeType="1"/>
              </p:cNvSpPr>
              <p:nvPr/>
            </p:nvSpPr>
            <p:spPr bwMode="auto">
              <a:xfrm>
                <a:off x="4800" y="361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01" name="Group 111"/>
              <p:cNvGrpSpPr>
                <a:grpSpLocks/>
              </p:cNvGrpSpPr>
              <p:nvPr/>
            </p:nvGrpSpPr>
            <p:grpSpPr bwMode="auto">
              <a:xfrm>
                <a:off x="4801" y="3969"/>
                <a:ext cx="383" cy="64"/>
                <a:chOff x="4801" y="3969"/>
                <a:chExt cx="383" cy="64"/>
              </a:xfrm>
            </p:grpSpPr>
            <p:sp>
              <p:nvSpPr>
                <p:cNvPr id="7203" name="Arc 109"/>
                <p:cNvSpPr>
                  <a:spLocks/>
                </p:cNvSpPr>
                <p:nvPr/>
              </p:nvSpPr>
              <p:spPr bwMode="auto">
                <a:xfrm>
                  <a:off x="4992" y="396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4" name="Arc 110"/>
                <p:cNvSpPr>
                  <a:spLocks/>
                </p:cNvSpPr>
                <p:nvPr/>
              </p:nvSpPr>
              <p:spPr bwMode="auto">
                <a:xfrm>
                  <a:off x="4801" y="396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02" name="Line 112"/>
              <p:cNvSpPr>
                <a:spLocks noChangeShapeType="1"/>
              </p:cNvSpPr>
              <p:nvPr/>
            </p:nvSpPr>
            <p:spPr bwMode="auto">
              <a:xfrm>
                <a:off x="5184" y="361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90" name="Group 118"/>
          <p:cNvGrpSpPr>
            <a:grpSpLocks/>
          </p:cNvGrpSpPr>
          <p:nvPr/>
        </p:nvGrpSpPr>
        <p:grpSpPr bwMode="auto">
          <a:xfrm>
            <a:off x="5695950" y="1524000"/>
            <a:ext cx="825500" cy="1597025"/>
            <a:chOff x="3312" y="1117"/>
            <a:chExt cx="480" cy="1006"/>
          </a:xfrm>
        </p:grpSpPr>
        <p:graphicFrame>
          <p:nvGraphicFramePr>
            <p:cNvPr id="7179" name="Object 11"/>
            <p:cNvGraphicFramePr>
              <a:graphicFrameLocks/>
            </p:cNvGraphicFramePr>
            <p:nvPr/>
          </p:nvGraphicFramePr>
          <p:xfrm>
            <a:off x="3312" y="1117"/>
            <a:ext cx="384" cy="334"/>
          </p:xfrm>
          <a:graphic>
            <a:graphicData uri="http://schemas.openxmlformats.org/presentationml/2006/ole">
              <p:oleObj spid="_x0000_s7179" name="Clip" r:id="rId4" imgW="3936960" imgH="3419280" progId="">
                <p:embed/>
              </p:oleObj>
            </a:graphicData>
          </a:graphic>
        </p:graphicFrame>
        <p:graphicFrame>
          <p:nvGraphicFramePr>
            <p:cNvPr id="7180" name="Object 12"/>
            <p:cNvGraphicFramePr>
              <a:graphicFrameLocks/>
            </p:cNvGraphicFramePr>
            <p:nvPr/>
          </p:nvGraphicFramePr>
          <p:xfrm>
            <a:off x="3360" y="1453"/>
            <a:ext cx="384" cy="334"/>
          </p:xfrm>
          <a:graphic>
            <a:graphicData uri="http://schemas.openxmlformats.org/presentationml/2006/ole">
              <p:oleObj spid="_x0000_s7180" name="Clip" r:id="rId5" imgW="3936960" imgH="3419280" progId="">
                <p:embed/>
              </p:oleObj>
            </a:graphicData>
          </a:graphic>
        </p:graphicFrame>
        <p:graphicFrame>
          <p:nvGraphicFramePr>
            <p:cNvPr id="7181" name="Object 13"/>
            <p:cNvGraphicFramePr>
              <a:graphicFrameLocks/>
            </p:cNvGraphicFramePr>
            <p:nvPr/>
          </p:nvGraphicFramePr>
          <p:xfrm>
            <a:off x="3408" y="1789"/>
            <a:ext cx="384" cy="334"/>
          </p:xfrm>
          <a:graphic>
            <a:graphicData uri="http://schemas.openxmlformats.org/presentationml/2006/ole">
              <p:oleObj spid="_x0000_s7181" name="Clip" r:id="rId6" imgW="3936960" imgH="3419280" progId="">
                <p:embed/>
              </p:oleObj>
            </a:graphicData>
          </a:graphic>
        </p:graphicFrame>
      </p:grpSp>
      <p:grpSp>
        <p:nvGrpSpPr>
          <p:cNvPr id="7191" name="Group 122"/>
          <p:cNvGrpSpPr>
            <a:grpSpLocks/>
          </p:cNvGrpSpPr>
          <p:nvPr/>
        </p:nvGrpSpPr>
        <p:grpSpPr bwMode="auto">
          <a:xfrm>
            <a:off x="6521450" y="1524000"/>
            <a:ext cx="825500" cy="1597025"/>
            <a:chOff x="3792" y="1117"/>
            <a:chExt cx="480" cy="1006"/>
          </a:xfrm>
        </p:grpSpPr>
        <p:graphicFrame>
          <p:nvGraphicFramePr>
            <p:cNvPr id="7176" name="Object 8"/>
            <p:cNvGraphicFramePr>
              <a:graphicFrameLocks/>
            </p:cNvGraphicFramePr>
            <p:nvPr/>
          </p:nvGraphicFramePr>
          <p:xfrm>
            <a:off x="3792" y="1117"/>
            <a:ext cx="384" cy="334"/>
          </p:xfrm>
          <a:graphic>
            <a:graphicData uri="http://schemas.openxmlformats.org/presentationml/2006/ole">
              <p:oleObj spid="_x0000_s7176" name="Clip" r:id="rId7" imgW="3936960" imgH="3419280" progId="">
                <p:embed/>
              </p:oleObj>
            </a:graphicData>
          </a:graphic>
        </p:graphicFrame>
        <p:graphicFrame>
          <p:nvGraphicFramePr>
            <p:cNvPr id="7177" name="Object 9"/>
            <p:cNvGraphicFramePr>
              <a:graphicFrameLocks/>
            </p:cNvGraphicFramePr>
            <p:nvPr/>
          </p:nvGraphicFramePr>
          <p:xfrm>
            <a:off x="3840" y="1453"/>
            <a:ext cx="384" cy="334"/>
          </p:xfrm>
          <a:graphic>
            <a:graphicData uri="http://schemas.openxmlformats.org/presentationml/2006/ole">
              <p:oleObj spid="_x0000_s7177" name="Clip" r:id="rId8" imgW="3936960" imgH="3419280" progId="">
                <p:embed/>
              </p:oleObj>
            </a:graphicData>
          </a:graphic>
        </p:graphicFrame>
        <p:graphicFrame>
          <p:nvGraphicFramePr>
            <p:cNvPr id="7178" name="Object 10"/>
            <p:cNvGraphicFramePr>
              <a:graphicFrameLocks/>
            </p:cNvGraphicFramePr>
            <p:nvPr/>
          </p:nvGraphicFramePr>
          <p:xfrm>
            <a:off x="3888" y="1789"/>
            <a:ext cx="384" cy="334"/>
          </p:xfrm>
          <a:graphic>
            <a:graphicData uri="http://schemas.openxmlformats.org/presentationml/2006/ole">
              <p:oleObj spid="_x0000_s7178" name="Clip" r:id="rId9" imgW="3936960" imgH="3419280" progId="">
                <p:embed/>
              </p:oleObj>
            </a:graphicData>
          </a:graphic>
        </p:graphicFrame>
      </p:grpSp>
      <p:grpSp>
        <p:nvGrpSpPr>
          <p:cNvPr id="7192" name="Group 126"/>
          <p:cNvGrpSpPr>
            <a:grpSpLocks/>
          </p:cNvGrpSpPr>
          <p:nvPr/>
        </p:nvGrpSpPr>
        <p:grpSpPr bwMode="auto">
          <a:xfrm>
            <a:off x="7346950" y="1524000"/>
            <a:ext cx="825500" cy="1597025"/>
            <a:chOff x="4272" y="1117"/>
            <a:chExt cx="480" cy="1006"/>
          </a:xfrm>
        </p:grpSpPr>
        <p:graphicFrame>
          <p:nvGraphicFramePr>
            <p:cNvPr id="7173" name="Object 5"/>
            <p:cNvGraphicFramePr>
              <a:graphicFrameLocks/>
            </p:cNvGraphicFramePr>
            <p:nvPr/>
          </p:nvGraphicFramePr>
          <p:xfrm>
            <a:off x="4272" y="1117"/>
            <a:ext cx="384" cy="334"/>
          </p:xfrm>
          <a:graphic>
            <a:graphicData uri="http://schemas.openxmlformats.org/presentationml/2006/ole">
              <p:oleObj spid="_x0000_s7173" name="Clip" r:id="rId10" imgW="3936960" imgH="3419280" progId="">
                <p:embed/>
              </p:oleObj>
            </a:graphicData>
          </a:graphic>
        </p:graphicFrame>
        <p:graphicFrame>
          <p:nvGraphicFramePr>
            <p:cNvPr id="7174" name="Object 6"/>
            <p:cNvGraphicFramePr>
              <a:graphicFrameLocks/>
            </p:cNvGraphicFramePr>
            <p:nvPr/>
          </p:nvGraphicFramePr>
          <p:xfrm>
            <a:off x="4320" y="1453"/>
            <a:ext cx="384" cy="334"/>
          </p:xfrm>
          <a:graphic>
            <a:graphicData uri="http://schemas.openxmlformats.org/presentationml/2006/ole">
              <p:oleObj spid="_x0000_s7174" name="Clip" r:id="rId11" imgW="3936960" imgH="3419280" progId="">
                <p:embed/>
              </p:oleObj>
            </a:graphicData>
          </a:graphic>
        </p:graphicFrame>
        <p:graphicFrame>
          <p:nvGraphicFramePr>
            <p:cNvPr id="7175" name="Object 7"/>
            <p:cNvGraphicFramePr>
              <a:graphicFrameLocks/>
            </p:cNvGraphicFramePr>
            <p:nvPr/>
          </p:nvGraphicFramePr>
          <p:xfrm>
            <a:off x="4368" y="1789"/>
            <a:ext cx="384" cy="334"/>
          </p:xfrm>
          <a:graphic>
            <a:graphicData uri="http://schemas.openxmlformats.org/presentationml/2006/ole">
              <p:oleObj spid="_x0000_s7175" name="Clip" r:id="rId12" imgW="3936960" imgH="3419280" progId="">
                <p:embed/>
              </p:oleObj>
            </a:graphicData>
          </a:graphic>
        </p:graphicFrame>
      </p:grpSp>
      <p:grpSp>
        <p:nvGrpSpPr>
          <p:cNvPr id="7193" name="Group 130"/>
          <p:cNvGrpSpPr>
            <a:grpSpLocks/>
          </p:cNvGrpSpPr>
          <p:nvPr/>
        </p:nvGrpSpPr>
        <p:grpSpPr bwMode="auto">
          <a:xfrm>
            <a:off x="8089900" y="1524000"/>
            <a:ext cx="825500" cy="1597025"/>
            <a:chOff x="4704" y="1117"/>
            <a:chExt cx="480" cy="1006"/>
          </a:xfrm>
        </p:grpSpPr>
        <p:graphicFrame>
          <p:nvGraphicFramePr>
            <p:cNvPr id="7170" name="Object 2"/>
            <p:cNvGraphicFramePr>
              <a:graphicFrameLocks/>
            </p:cNvGraphicFramePr>
            <p:nvPr/>
          </p:nvGraphicFramePr>
          <p:xfrm>
            <a:off x="4704" y="1117"/>
            <a:ext cx="384" cy="334"/>
          </p:xfrm>
          <a:graphic>
            <a:graphicData uri="http://schemas.openxmlformats.org/presentationml/2006/ole">
              <p:oleObj spid="_x0000_s7170" name="Clip" r:id="rId13" imgW="3936960" imgH="3419280" progId="">
                <p:embed/>
              </p:oleObj>
            </a:graphicData>
          </a:graphic>
        </p:graphicFrame>
        <p:graphicFrame>
          <p:nvGraphicFramePr>
            <p:cNvPr id="7171" name="Object 3"/>
            <p:cNvGraphicFramePr>
              <a:graphicFrameLocks/>
            </p:cNvGraphicFramePr>
            <p:nvPr/>
          </p:nvGraphicFramePr>
          <p:xfrm>
            <a:off x="4752" y="1453"/>
            <a:ext cx="384" cy="334"/>
          </p:xfrm>
          <a:graphic>
            <a:graphicData uri="http://schemas.openxmlformats.org/presentationml/2006/ole">
              <p:oleObj spid="_x0000_s7171" name="Clip" r:id="rId14" imgW="3936960" imgH="3419280" progId="">
                <p:embed/>
              </p:oleObj>
            </a:graphicData>
          </a:graphic>
        </p:graphicFrame>
        <p:graphicFrame>
          <p:nvGraphicFramePr>
            <p:cNvPr id="7172" name="Object 4"/>
            <p:cNvGraphicFramePr>
              <a:graphicFrameLocks/>
            </p:cNvGraphicFramePr>
            <p:nvPr/>
          </p:nvGraphicFramePr>
          <p:xfrm>
            <a:off x="4800" y="1789"/>
            <a:ext cx="384" cy="334"/>
          </p:xfrm>
          <a:graphic>
            <a:graphicData uri="http://schemas.openxmlformats.org/presentationml/2006/ole">
              <p:oleObj spid="_x0000_s7172" name="Clip" r:id="rId15" imgW="3936960" imgH="3419280" progId="">
                <p:embed/>
              </p:oleObj>
            </a:graphicData>
          </a:graphic>
        </p:graphicFrame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420100" cy="11430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Magnetic Disk Drives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1371600"/>
            <a:ext cx="9163050" cy="838200"/>
          </a:xfrm>
          <a:noFill/>
        </p:spPr>
        <p:txBody>
          <a:bodyPr lIns="92075" tIns="46038" rIns="92075" bIns="46038"/>
          <a:lstStyle/>
          <a:p>
            <a:r>
              <a:rPr lang="en-US" altLang="ja-JP" sz="2000" smtClean="0">
                <a:ea typeface="ＭＳ Ｐゴシック" pitchFamily="50" charset="-128"/>
              </a:rPr>
              <a:t>An electro-mechanical random access storage device 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Magnetic head(s) read and write data from/to the disk</a:t>
            </a:r>
          </a:p>
        </p:txBody>
      </p:sp>
      <p:pic>
        <p:nvPicPr>
          <p:cNvPr id="44036" name="Picture 6" descr="dis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2033588"/>
            <a:ext cx="833755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825500" y="2257425"/>
            <a:ext cx="24114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u="sng"/>
              <a:t>Disk Drive Internals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ASUS Transformer </a:t>
            </a:r>
            <a:r>
              <a:rPr lang="en-US" dirty="0" smtClean="0"/>
              <a:t>runs the Android </a:t>
            </a:r>
            <a:r>
              <a:rPr lang="en-US" dirty="0" smtClean="0"/>
              <a:t>4.0</a:t>
            </a:r>
            <a:r>
              <a:rPr lang="en-US" dirty="0" smtClean="0"/>
              <a:t> </a:t>
            </a:r>
            <a:r>
              <a:rPr lang="en-US" i="1" dirty="0" smtClean="0"/>
              <a:t>Ice Cream </a:t>
            </a:r>
            <a:r>
              <a:rPr lang="en-US" i="1" dirty="0" smtClean="0"/>
              <a:t>Sandwich</a:t>
            </a:r>
            <a:r>
              <a:rPr lang="en-US" dirty="0" smtClean="0"/>
              <a:t> OS.</a:t>
            </a:r>
            <a:endParaRPr lang="en-US" dirty="0" smtClean="0"/>
          </a:p>
          <a:p>
            <a:pPr eaLnBrk="1" hangingPunct="1"/>
            <a:r>
              <a:rPr lang="en-US" dirty="0" smtClean="0"/>
              <a:t>Programming on Android is done in </a:t>
            </a:r>
            <a:r>
              <a:rPr lang="en-US" dirty="0" smtClean="0">
                <a:solidFill>
                  <a:srgbClr val="0000FF"/>
                </a:solidFill>
              </a:rPr>
              <a:t>Java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0000FF"/>
                </a:solidFill>
              </a:rPr>
              <a:t>Eclipse</a:t>
            </a:r>
            <a:r>
              <a:rPr lang="en-US" dirty="0" smtClean="0"/>
              <a:t> IDE.</a:t>
            </a:r>
          </a:p>
          <a:p>
            <a:pPr eaLnBrk="1" hangingPunct="1"/>
            <a:r>
              <a:rPr lang="en-US" dirty="0" smtClean="0"/>
              <a:t>On the web server, create scripts in the </a:t>
            </a:r>
            <a:r>
              <a:rPr lang="en-US" dirty="0" smtClean="0">
                <a:solidFill>
                  <a:srgbClr val="0000FF"/>
                </a:solidFill>
              </a:rPr>
              <a:t>PHP</a:t>
            </a:r>
            <a:r>
              <a:rPr lang="en-US" dirty="0" smtClean="0"/>
              <a:t> language.</a:t>
            </a:r>
          </a:p>
          <a:p>
            <a:pPr eaLnBrk="1" hangingPunct="1"/>
            <a:r>
              <a:rPr lang="en-US" dirty="0" smtClean="0"/>
              <a:t>Implement a simple Android DASH media </a:t>
            </a:r>
            <a:r>
              <a:rPr lang="en-US" dirty="0" smtClean="0"/>
              <a:t>player.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027" descr="dis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1555750"/>
            <a:ext cx="85852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Disk Device Comparison</a:t>
            </a:r>
            <a:endParaRPr lang="en-US" altLang="ja-JP" smtClean="0">
              <a:ea typeface="新細明體" pitchFamily="18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42950" y="381000"/>
            <a:ext cx="85026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/>
            <a:endParaRPr lang="en-US" altLang="zh-TW" sz="3600">
              <a:solidFill>
                <a:schemeClr val="tx2"/>
              </a:solidFill>
              <a:ea typeface="新細明體" pitchFamily="18" charset="-120"/>
            </a:endParaRPr>
          </a:p>
        </p:txBody>
      </p:sp>
      <p:pic>
        <p:nvPicPr>
          <p:cNvPr id="46083" name="Picture 3" descr="seek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50975"/>
            <a:ext cx="800735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28"/>
          <p:cNvSpPr txBox="1">
            <a:spLocks noChangeArrowheads="1"/>
          </p:cNvSpPr>
          <p:nvPr/>
        </p:nvSpPr>
        <p:spPr>
          <a:xfrm>
            <a:off x="990600" y="277813"/>
            <a:ext cx="84201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z="4200" kern="0" dirty="0">
                <a:solidFill>
                  <a:schemeClr val="tx2"/>
                </a:solidFill>
                <a:latin typeface="+mj-lt"/>
                <a:ea typeface="新細明體" pitchFamily="18" charset="-120"/>
                <a:cs typeface="+mj-cs"/>
              </a:rPr>
              <a:t>Disk Seek Characteristic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742950" y="381000"/>
            <a:ext cx="85026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/>
            <a:endParaRPr lang="en-US" altLang="zh-TW" sz="3600">
              <a:solidFill>
                <a:schemeClr val="tx2"/>
              </a:solidFill>
              <a:ea typeface="新細明體" pitchFamily="18" charset="-120"/>
            </a:endParaRPr>
          </a:p>
        </p:txBody>
      </p:sp>
      <p:pic>
        <p:nvPicPr>
          <p:cNvPr id="8197" name="Picture 3" descr="seek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" y="3709988"/>
            <a:ext cx="82931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651000" y="1358900"/>
            <a:ext cx="3797300" cy="9906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76400" y="1184275"/>
          <a:ext cx="3822700" cy="1230313"/>
        </p:xfrm>
        <a:graphic>
          <a:graphicData uri="http://schemas.openxmlformats.org/presentationml/2006/ole">
            <p:oleObj spid="_x0000_s8194" name="Equation" r:id="rId4" imgW="1015920" imgH="355320" progId="Equation.3">
              <p:embed/>
            </p:oleObj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678488" y="1435100"/>
            <a:ext cx="228758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If d &lt; z cylinders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5695950" y="1892300"/>
            <a:ext cx="246062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If d &gt;= z cylinders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651000" y="2425700"/>
            <a:ext cx="4953000" cy="1208088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>
              <a:solidFill>
                <a:schemeClr val="accent2"/>
              </a:solidFill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685925" y="2355850"/>
          <a:ext cx="4918075" cy="1301750"/>
        </p:xfrm>
        <a:graphic>
          <a:graphicData uri="http://schemas.openxmlformats.org/presentationml/2006/ole">
            <p:oleObj spid="_x0000_s8195" name="Equation" r:id="rId5" imgW="1460160" imgH="419040" progId="Equation.3">
              <p:embed/>
            </p:oleObj>
          </a:graphicData>
        </a:graphic>
      </p:graphicFrame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>
          <a:xfrm>
            <a:off x="1485900" y="0"/>
            <a:ext cx="7677150" cy="1276350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Disk Seek Time Model</a:t>
            </a:r>
            <a:endParaRPr lang="en-US" altLang="ja-JP" smtClean="0">
              <a:ea typeface="新細明體" pitchFamily="18" charset="-12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pitchFamily="50" charset="-128"/>
              </a:rPr>
              <a:t>Disk Service Time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4210050" cy="4525963"/>
          </a:xfrm>
          <a:noFill/>
        </p:spPr>
        <p:txBody>
          <a:bodyPr/>
          <a:lstStyle/>
          <a:p>
            <a:r>
              <a:rPr lang="en-US" altLang="ja-JP" sz="2400" smtClean="0">
                <a:ea typeface="ＭＳ Ｐゴシック" pitchFamily="50" charset="-128"/>
              </a:rPr>
              <a:t>The disk service time is dependent on several factors: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Seek time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Platter diameter (e.g., 3.5”, 2.5”, 1”)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Rotational latency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Spindle speed</a:t>
            </a:r>
          </a:p>
          <a:p>
            <a:r>
              <a:rPr lang="en-US" altLang="ja-JP" sz="2400" smtClean="0">
                <a:ea typeface="ＭＳ Ｐゴシック" pitchFamily="50" charset="-128"/>
              </a:rPr>
              <a:t>Data transfer time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Zone-bit recording</a:t>
            </a:r>
          </a:p>
          <a:p>
            <a:pPr lvl="1"/>
            <a:r>
              <a:rPr lang="en-US" altLang="ja-JP" sz="2400" smtClean="0">
                <a:ea typeface="ＭＳ Ｐゴシック" pitchFamily="50" charset="-128"/>
              </a:rPr>
              <a:t>Read versus write bandwidth</a:t>
            </a:r>
          </a:p>
        </p:txBody>
      </p:sp>
      <p:sp>
        <p:nvSpPr>
          <p:cNvPr id="47108" name="Rectangle 7"/>
          <p:cNvSpPr>
            <a:spLocks noChangeArrowheads="1"/>
          </p:cNvSpPr>
          <p:nvPr/>
        </p:nvSpPr>
        <p:spPr bwMode="auto">
          <a:xfrm>
            <a:off x="5035550" y="2438400"/>
            <a:ext cx="4210050" cy="289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7109" name="Picture 8" descr="zonedi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0" y="2590800"/>
            <a:ext cx="41275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742950" y="381000"/>
            <a:ext cx="85026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/>
            <a:endParaRPr lang="en-US" altLang="zh-TW" sz="3600">
              <a:solidFill>
                <a:schemeClr val="tx2"/>
              </a:solidFill>
              <a:ea typeface="新細明體" pitchFamily="18" charset="-120"/>
            </a:endParaRP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908050" y="1447800"/>
            <a:ext cx="8089900" cy="8382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19175" y="1447800"/>
          <a:ext cx="7934325" cy="831850"/>
        </p:xfrm>
        <a:graphic>
          <a:graphicData uri="http://schemas.openxmlformats.org/presentationml/2006/ole">
            <p:oleObj spid="_x0000_s9218" name="Equation" r:id="rId3" imgW="2108160" imgH="241200" progId="Equation.3">
              <p:embed/>
            </p:oleObj>
          </a:graphicData>
        </a:graphic>
      </p:graphicFrame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495300" y="2514600"/>
            <a:ext cx="4540250" cy="15240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15950" y="2546350"/>
          <a:ext cx="4254500" cy="1492250"/>
        </p:xfrm>
        <a:graphic>
          <a:graphicData uri="http://schemas.openxmlformats.org/presentationml/2006/ole">
            <p:oleObj spid="_x0000_s9219" name="Equation" r:id="rId4" imgW="1130040" imgH="431640" progId="Equation.3">
              <p:embed/>
            </p:oleObj>
          </a:graphicData>
        </a:graphic>
      </p:graphicFrame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742950" y="4191000"/>
            <a:ext cx="84201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T</a:t>
            </a:r>
            <a:r>
              <a:rPr lang="en-US" altLang="zh-TW" b="1" i="1" baseline="-25000">
                <a:ea typeface="新細明體" pitchFamily="18" charset="-120"/>
              </a:rPr>
              <a:t>Transfer</a:t>
            </a:r>
            <a:r>
              <a:rPr lang="en-US" altLang="zh-TW">
                <a:ea typeface="新細明體" pitchFamily="18" charset="-120"/>
              </a:rPr>
              <a:t>: data transfer time [s]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T</a:t>
            </a:r>
            <a:r>
              <a:rPr lang="en-US" altLang="zh-TW" b="1" i="1" baseline="-25000">
                <a:ea typeface="新細明體" pitchFamily="18" charset="-120"/>
              </a:rPr>
              <a:t>AvgRotLatency</a:t>
            </a:r>
            <a:r>
              <a:rPr lang="en-US" altLang="zh-TW">
                <a:ea typeface="新細明體" pitchFamily="18" charset="-120"/>
              </a:rPr>
              <a:t>: average rotational latency [s]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T</a:t>
            </a:r>
            <a:r>
              <a:rPr lang="en-US" altLang="zh-TW" b="1" i="1" baseline="-25000">
                <a:ea typeface="新細明體" pitchFamily="18" charset="-120"/>
              </a:rPr>
              <a:t>Service</a:t>
            </a:r>
            <a:r>
              <a:rPr lang="en-US" altLang="zh-TW">
                <a:ea typeface="新細明體" pitchFamily="18" charset="-120"/>
              </a:rPr>
              <a:t>: service time [s]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B</a:t>
            </a:r>
            <a:r>
              <a:rPr lang="en-US" altLang="zh-TW">
                <a:ea typeface="新細明體" pitchFamily="18" charset="-120"/>
              </a:rPr>
              <a:t>: block size [MB]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BW</a:t>
            </a:r>
            <a:r>
              <a:rPr lang="en-US" altLang="zh-TW" b="1" i="1" baseline="-25000">
                <a:ea typeface="新細明體" pitchFamily="18" charset="-120"/>
              </a:rPr>
              <a:t>Effective</a:t>
            </a:r>
            <a:r>
              <a:rPr lang="en-US" altLang="zh-TW">
                <a:ea typeface="新細明體" pitchFamily="18" charset="-120"/>
              </a:rPr>
              <a:t>: effective bandwidth [MB/s]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5200650" y="2514600"/>
            <a:ext cx="4044950" cy="15240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283200" y="2546350"/>
          <a:ext cx="3822700" cy="1492250"/>
        </p:xfrm>
        <a:graphic>
          <a:graphicData uri="http://schemas.openxmlformats.org/presentationml/2006/ole">
            <p:oleObj spid="_x0000_s9220" name="Equation" r:id="rId5" imgW="1015920" imgH="431640" progId="Equation.3">
              <p:embed/>
            </p:oleObj>
          </a:graphicData>
        </a:graphic>
      </p:graphicFrame>
      <p:sp>
        <p:nvSpPr>
          <p:cNvPr id="9226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Disk Service Time Model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42950" y="381000"/>
            <a:ext cx="85026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/>
            <a:endParaRPr lang="en-US" altLang="zh-TW" sz="3600">
              <a:solidFill>
                <a:schemeClr val="tx2"/>
              </a:solidFill>
              <a:ea typeface="新細明體" pitchFamily="18" charset="-120"/>
            </a:endParaRPr>
          </a:p>
        </p:txBody>
      </p:sp>
      <p:pic>
        <p:nvPicPr>
          <p:cNvPr id="48131" name="Picture 3" descr="over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1417638"/>
            <a:ext cx="8420100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Data Retrieval Overhead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42950" y="381000"/>
            <a:ext cx="85026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/>
            <a:endParaRPr lang="en-US" altLang="zh-TW" sz="3600">
              <a:solidFill>
                <a:schemeClr val="tx2"/>
              </a:solidFill>
              <a:ea typeface="新細明體" pitchFamily="18" charset="-12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825500" y="4876800"/>
          <a:ext cx="8067675" cy="2527300"/>
        </p:xfrm>
        <a:graphic>
          <a:graphicData uri="http://schemas.openxmlformats.org/presentationml/2006/ole">
            <p:oleObj spid="_x0000_s10242" name="Document" r:id="rId3" imgW="7460450" imgH="2533884" progId="Word.Document.8">
              <p:embed/>
            </p:oleObj>
          </a:graphicData>
        </a:graphic>
      </p:graphicFrame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742950" y="1447800"/>
            <a:ext cx="84201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40000"/>
              </a:spcBef>
              <a:buFontTx/>
              <a:buChar char="•"/>
            </a:pPr>
            <a:r>
              <a:rPr lang="en-US" altLang="zh-TW">
                <a:ea typeface="新細明體" pitchFamily="18" charset="-120"/>
              </a:rPr>
              <a:t>Assumptions: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T</a:t>
            </a:r>
            <a:r>
              <a:rPr lang="en-US" altLang="zh-TW" b="1" i="1" baseline="-25000">
                <a:ea typeface="新細明體" pitchFamily="18" charset="-120"/>
              </a:rPr>
              <a:t>Seek </a:t>
            </a:r>
            <a:r>
              <a:rPr lang="en-US" altLang="zh-TW" b="1">
                <a:ea typeface="新細明體" pitchFamily="18" charset="-120"/>
              </a:rPr>
              <a:t>= 10 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 i="1">
                <a:ea typeface="新細明體" pitchFamily="18" charset="-120"/>
              </a:rPr>
              <a:t>BW</a:t>
            </a:r>
            <a:r>
              <a:rPr lang="en-US" altLang="zh-TW" b="1" i="1" baseline="-25000">
                <a:ea typeface="新細明體" pitchFamily="18" charset="-120"/>
              </a:rPr>
              <a:t>Max</a:t>
            </a:r>
            <a:r>
              <a:rPr lang="en-US" altLang="zh-TW" b="1">
                <a:ea typeface="新細明體" pitchFamily="18" charset="-120"/>
              </a:rPr>
              <a:t> = 20 MB/s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b="1">
                <a:ea typeface="新細明體" pitchFamily="18" charset="-120"/>
              </a:rPr>
              <a:t>Spindle speed: 10,000 rpm</a:t>
            </a:r>
            <a:endParaRPr lang="en-US" altLang="zh-TW" b="1" i="1">
              <a:ea typeface="新細明體" pitchFamily="18" charset="-120"/>
            </a:endParaRPr>
          </a:p>
          <a:p>
            <a:pPr marL="742950" lvl="1" indent="-285750">
              <a:spcBef>
                <a:spcPct val="40000"/>
              </a:spcBef>
              <a:buFontTx/>
              <a:buChar char="–"/>
            </a:pPr>
            <a:endParaRPr lang="en-US" altLang="zh-TW">
              <a:ea typeface="新細明體" pitchFamily="18" charset="-120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981200" y="3352800"/>
          <a:ext cx="5297488" cy="1393825"/>
        </p:xfrm>
        <a:graphic>
          <a:graphicData uri="http://schemas.openxmlformats.org/presentationml/2006/ole">
            <p:oleObj spid="_x0000_s10243" name="Equation" r:id="rId4" imgW="2133360" imgH="609480" progId="Equation.3">
              <p:embed/>
            </p:oleObj>
          </a:graphicData>
        </a:graphic>
      </p:graphicFrame>
      <p:sp>
        <p:nvSpPr>
          <p:cNvPr id="102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Sample Calculations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Summary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u="sng" smtClean="0">
                <a:ea typeface="新細明體" pitchFamily="18" charset="-120"/>
              </a:rPr>
              <a:t>Average rotational latency</a:t>
            </a:r>
            <a:r>
              <a:rPr lang="en-US" altLang="zh-TW" sz="2400" smtClean="0">
                <a:ea typeface="新細明體" pitchFamily="18" charset="-120"/>
              </a:rPr>
              <a:t> depends on the spindle speed of the disk platters (rpm).</a:t>
            </a:r>
          </a:p>
          <a:p>
            <a:pPr>
              <a:lnSpc>
                <a:spcPct val="90000"/>
              </a:lnSpc>
            </a:pPr>
            <a:endParaRPr lang="en-US" altLang="zh-TW" sz="240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u="sng" smtClean="0">
                <a:ea typeface="新細明體" pitchFamily="18" charset="-120"/>
              </a:rPr>
              <a:t>Seek time</a:t>
            </a:r>
            <a:r>
              <a:rPr lang="en-US" altLang="zh-TW" sz="2400" smtClean="0">
                <a:ea typeface="新細明體" pitchFamily="18" charset="-120"/>
              </a:rPr>
              <a:t> is a non-linear function of the number of cylinders traversed.</a:t>
            </a:r>
          </a:p>
          <a:p>
            <a:pPr>
              <a:lnSpc>
                <a:spcPct val="90000"/>
              </a:lnSpc>
            </a:pPr>
            <a:endParaRPr lang="en-US" altLang="zh-TW" sz="240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smtClean="0">
                <a:ea typeface="新細明體" pitchFamily="18" charset="-120"/>
              </a:rPr>
              <a:t>Average rotational latency + seek time = overhead (wasteful).</a:t>
            </a:r>
          </a:p>
          <a:p>
            <a:pPr>
              <a:lnSpc>
                <a:spcPct val="90000"/>
              </a:lnSpc>
            </a:pPr>
            <a:endParaRPr lang="en-US" altLang="zh-TW" sz="240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smtClean="0">
                <a:ea typeface="新細明體" pitchFamily="18" charset="-120"/>
              </a:rPr>
              <a:t>Average rotational latency and seek time reduce the maximum bandwidth of a disk drive to the effective bandwidth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4146550"/>
            <a:ext cx="8915400" cy="217805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Traditional production/consumption problem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RC = Consumption Rate, e.g., MPEG-1: 1.5 Mb/s.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RD = Production Rate, Seagate Cheetah X15: 40-55 MB/s.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For now: RC &lt; RD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Partition video X into</a:t>
            </a:r>
            <a:r>
              <a:rPr lang="en-US" altLang="ja-JP" sz="2000" i="1" smtClean="0">
                <a:ea typeface="ＭＳ Ｐゴシック" pitchFamily="50" charset="-128"/>
              </a:rPr>
              <a:t> n</a:t>
            </a:r>
            <a:r>
              <a:rPr lang="en-US" altLang="ja-JP" sz="2000" smtClean="0">
                <a:ea typeface="ＭＳ Ｐゴシック" pitchFamily="50" charset="-128"/>
              </a:rPr>
              <a:t> blocks: </a:t>
            </a:r>
            <a:r>
              <a:rPr lang="en-US" altLang="ja-JP" sz="2000" i="1" smtClean="0">
                <a:ea typeface="ＭＳ Ｐゴシック" pitchFamily="50" charset="-128"/>
              </a:rPr>
              <a:t>X1, X2, ..., Xn</a:t>
            </a:r>
            <a:br>
              <a:rPr lang="en-US" altLang="ja-JP" sz="2000" i="1" smtClean="0">
                <a:ea typeface="ＭＳ Ｐゴシック" pitchFamily="50" charset="-128"/>
              </a:rPr>
            </a:br>
            <a:r>
              <a:rPr lang="en-US" altLang="ja-JP" sz="2000" i="1" smtClean="0">
                <a:ea typeface="ＭＳ Ｐゴシック" pitchFamily="50" charset="-128"/>
              </a:rPr>
              <a:t>(</a:t>
            </a:r>
            <a:r>
              <a:rPr lang="en-US" altLang="ja-JP" sz="2000" smtClean="0">
                <a:ea typeface="ＭＳ Ｐゴシック" pitchFamily="50" charset="-128"/>
              </a:rPr>
              <a:t>to reduce the buffer requirement) 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400300" y="16827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540250" y="1682750"/>
            <a:ext cx="728663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X2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686550" y="1682750"/>
            <a:ext cx="728663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X3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2459038" y="17367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X1</a:t>
            </a: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708025" y="1584325"/>
            <a:ext cx="1444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/>
              <a:t>Retrieve</a:t>
            </a:r>
          </a:p>
          <a:p>
            <a:r>
              <a:rPr lang="en-US" altLang="ja-JP"/>
              <a:t>from disk</a:t>
            </a: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742950" y="2498725"/>
            <a:ext cx="12954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</a:rPr>
              <a:t>Display</a:t>
            </a:r>
          </a:p>
          <a:p>
            <a:r>
              <a:rPr lang="en-US" altLang="ja-JP">
                <a:solidFill>
                  <a:srgbClr val="FF0033"/>
                </a:solidFill>
              </a:rPr>
              <a:t>from </a:t>
            </a:r>
          </a:p>
          <a:p>
            <a:r>
              <a:rPr lang="en-US" altLang="ja-JP">
                <a:solidFill>
                  <a:srgbClr val="FF0033"/>
                </a:solidFill>
              </a:rPr>
              <a:t>memory</a:t>
            </a: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2476500" y="1676400"/>
            <a:ext cx="0" cy="205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4616450" y="1676400"/>
            <a:ext cx="0" cy="205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6762750" y="1676400"/>
            <a:ext cx="0" cy="205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2476500" y="3048000"/>
            <a:ext cx="214630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4616450" y="3048000"/>
            <a:ext cx="21526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6762750" y="3048000"/>
            <a:ext cx="223520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Rectangle 15"/>
          <p:cNvSpPr>
            <a:spLocks noChangeArrowheads="1"/>
          </p:cNvSpPr>
          <p:nvPr/>
        </p:nvSpPr>
        <p:spPr bwMode="auto">
          <a:xfrm>
            <a:off x="3036888" y="3024188"/>
            <a:ext cx="159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X1</a:t>
            </a:r>
          </a:p>
        </p:txBody>
      </p:sp>
      <p:sp>
        <p:nvSpPr>
          <p:cNvPr id="11281" name="Rectangle 16"/>
          <p:cNvSpPr>
            <a:spLocks noChangeArrowheads="1"/>
          </p:cNvSpPr>
          <p:nvPr/>
        </p:nvSpPr>
        <p:spPr bwMode="auto">
          <a:xfrm>
            <a:off x="5259388" y="3024188"/>
            <a:ext cx="159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X2</a:t>
            </a:r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7323138" y="3024188"/>
            <a:ext cx="159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X3</a:t>
            </a:r>
          </a:p>
        </p:txBody>
      </p:sp>
      <p:grpSp>
        <p:nvGrpSpPr>
          <p:cNvPr id="11283" name="Group 24"/>
          <p:cNvGrpSpPr>
            <a:grpSpLocks/>
          </p:cNvGrpSpPr>
          <p:nvPr/>
        </p:nvGrpSpPr>
        <p:grpSpPr bwMode="auto">
          <a:xfrm>
            <a:off x="3384550" y="1530350"/>
            <a:ext cx="990600" cy="1136650"/>
            <a:chOff x="1728" y="964"/>
            <a:chExt cx="576" cy="716"/>
          </a:xfrm>
        </p:grpSpPr>
        <p:sp>
          <p:nvSpPr>
            <p:cNvPr id="11288" name="Oval 18"/>
            <p:cNvSpPr>
              <a:spLocks noChangeArrowheads="1"/>
            </p:cNvSpPr>
            <p:nvPr/>
          </p:nvSpPr>
          <p:spPr bwMode="auto">
            <a:xfrm>
              <a:off x="1732" y="964"/>
              <a:ext cx="568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Line 19"/>
            <p:cNvSpPr>
              <a:spLocks noChangeShapeType="1"/>
            </p:cNvSpPr>
            <p:nvPr/>
          </p:nvSpPr>
          <p:spPr bwMode="auto">
            <a:xfrm>
              <a:off x="1728" y="105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90" name="Group 22"/>
            <p:cNvGrpSpPr>
              <a:grpSpLocks/>
            </p:cNvGrpSpPr>
            <p:nvPr/>
          </p:nvGrpSpPr>
          <p:grpSpPr bwMode="auto">
            <a:xfrm>
              <a:off x="1729" y="1584"/>
              <a:ext cx="575" cy="96"/>
              <a:chOff x="1729" y="1584"/>
              <a:chExt cx="575" cy="96"/>
            </a:xfrm>
          </p:grpSpPr>
          <p:sp>
            <p:nvSpPr>
              <p:cNvPr id="11292" name="Arc 20"/>
              <p:cNvSpPr>
                <a:spLocks/>
              </p:cNvSpPr>
              <p:nvPr/>
            </p:nvSpPr>
            <p:spPr bwMode="auto">
              <a:xfrm>
                <a:off x="2016" y="1584"/>
                <a:ext cx="288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Arc 21"/>
              <p:cNvSpPr>
                <a:spLocks/>
              </p:cNvSpPr>
              <p:nvPr/>
            </p:nvSpPr>
            <p:spPr bwMode="auto">
              <a:xfrm>
                <a:off x="1729" y="1584"/>
                <a:ext cx="288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1" name="Line 23"/>
            <p:cNvSpPr>
              <a:spLocks noChangeShapeType="1"/>
            </p:cNvSpPr>
            <p:nvPr/>
          </p:nvSpPr>
          <p:spPr bwMode="auto">
            <a:xfrm>
              <a:off x="2304" y="105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4" name="Rectangle 25"/>
          <p:cNvSpPr>
            <a:spLocks noChangeArrowheads="1"/>
          </p:cNvSpPr>
          <p:nvPr/>
        </p:nvSpPr>
        <p:spPr bwMode="auto">
          <a:xfrm>
            <a:off x="2954338" y="471488"/>
            <a:ext cx="1857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ja-JP" altLang="en-US" sz="2800">
              <a:latin typeface="Times New Roman" pitchFamily="18" charset="0"/>
            </a:endParaRPr>
          </a:p>
          <a:p>
            <a:endParaRPr lang="ja-JP" altLang="en-US" sz="2800">
              <a:latin typeface="Times New Roman" pitchFamily="18" charset="0"/>
            </a:endParaRPr>
          </a:p>
        </p:txBody>
      </p:sp>
      <p:sp>
        <p:nvSpPr>
          <p:cNvPr id="11285" name="Line 26"/>
          <p:cNvSpPr>
            <a:spLocks noChangeShapeType="1"/>
          </p:cNvSpPr>
          <p:nvPr/>
        </p:nvSpPr>
        <p:spPr bwMode="auto">
          <a:xfrm>
            <a:off x="2971800" y="3992563"/>
            <a:ext cx="5035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Rectangle 27"/>
          <p:cNvSpPr>
            <a:spLocks noChangeArrowheads="1"/>
          </p:cNvSpPr>
          <p:nvPr/>
        </p:nvSpPr>
        <p:spPr bwMode="auto">
          <a:xfrm>
            <a:off x="5018088" y="3641725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Time</a:t>
            </a:r>
          </a:p>
        </p:txBody>
      </p:sp>
      <p:graphicFrame>
        <p:nvGraphicFramePr>
          <p:cNvPr id="11266" name="Object 2"/>
          <p:cNvGraphicFramePr>
            <a:graphicFrameLocks/>
          </p:cNvGraphicFramePr>
          <p:nvPr/>
        </p:nvGraphicFramePr>
        <p:xfrm>
          <a:off x="3473450" y="1371600"/>
          <a:ext cx="742950" cy="1196975"/>
        </p:xfrm>
        <a:graphic>
          <a:graphicData uri="http://schemas.openxmlformats.org/presentationml/2006/ole">
            <p:oleObj spid="_x0000_s11266" name="Clip" r:id="rId4" imgW="2103120" imgH="3660480" progId="">
              <p:embed/>
            </p:oleObj>
          </a:graphicData>
        </a:graphic>
      </p:graphicFrame>
      <p:sp>
        <p:nvSpPr>
          <p:cNvPr id="11287" name="Rectangle 29"/>
          <p:cNvSpPr>
            <a:spLocks noGrp="1" noChangeArrowheads="1"/>
          </p:cNvSpPr>
          <p:nvPr>
            <p:ph type="title"/>
          </p:nvPr>
        </p:nvSpPr>
        <p:spPr>
          <a:xfrm>
            <a:off x="825500" y="304800"/>
            <a:ext cx="8420100" cy="11049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Continuous Display (1 disk)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79450" y="4405313"/>
            <a:ext cx="8420100" cy="1981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Time period: time to display a block (is </a:t>
            </a:r>
            <a:r>
              <a:rPr lang="en-US" altLang="ja-JP" sz="2000" b="1" smtClean="0">
                <a:solidFill>
                  <a:srgbClr val="FF0033"/>
                </a:solidFill>
                <a:ea typeface="ＭＳ Ｐゴシック" pitchFamily="50" charset="-128"/>
              </a:rPr>
              <a:t>fixed</a:t>
            </a:r>
            <a:r>
              <a:rPr lang="en-US" altLang="ja-JP" sz="2000" smtClean="0">
                <a:ea typeface="ＭＳ Ｐゴシック" pitchFamily="50" charset="-128"/>
              </a:rPr>
              <a:t>).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System Throughput (</a:t>
            </a:r>
            <a:r>
              <a:rPr lang="en-US" altLang="ja-JP" sz="2000" i="1" smtClean="0">
                <a:ea typeface="ＭＳ Ｐゴシック" pitchFamily="50" charset="-128"/>
              </a:rPr>
              <a:t>N</a:t>
            </a:r>
            <a:r>
              <a:rPr lang="en-US" altLang="ja-JP" sz="2000" smtClean="0">
                <a:ea typeface="ＭＳ Ｐゴシック" pitchFamily="50" charset="-128"/>
              </a:rPr>
              <a:t>): number of streams.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Assuming random assignment of the blocks: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Maximum seek time between block retrievals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Waste of disk bandwidth ==&gt; lower throughput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Tp=?, N=?, Memory=?, max-latency=?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677988" y="1820863"/>
            <a:ext cx="728662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237038" y="1820863"/>
            <a:ext cx="728662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X2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796088" y="1820863"/>
            <a:ext cx="728662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X3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735138" y="1874838"/>
            <a:ext cx="56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X1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84138" y="2636838"/>
            <a:ext cx="127476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</a:rPr>
              <a:t>Display</a:t>
            </a:r>
          </a:p>
          <a:p>
            <a:r>
              <a:rPr lang="en-US" altLang="ja-JP">
                <a:solidFill>
                  <a:srgbClr val="FF0033"/>
                </a:solidFill>
              </a:rPr>
              <a:t>from </a:t>
            </a:r>
          </a:p>
          <a:p>
            <a:r>
              <a:rPr lang="en-US" altLang="ja-JP">
                <a:solidFill>
                  <a:srgbClr val="FF0033"/>
                </a:solidFill>
              </a:rPr>
              <a:t>Memory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752600" y="181451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4311650" y="1814513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870700" y="1814513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1752600" y="2728913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311650" y="2728913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6870700" y="2728913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2312988" y="2705100"/>
            <a:ext cx="159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X1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4954588" y="2705100"/>
            <a:ext cx="159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X2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7431088" y="2705100"/>
            <a:ext cx="159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X3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2890838" y="762000"/>
            <a:ext cx="187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ja-JP" altLang="en-US" sz="2800">
              <a:latin typeface="Times New Roman" pitchFamily="18" charset="0"/>
            </a:endParaRPr>
          </a:p>
          <a:p>
            <a:endParaRPr lang="ja-JP" altLang="en-US" sz="2800">
              <a:latin typeface="Times New Roman" pitchFamily="18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76200" y="1722438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/>
              <a:t>Retrieve</a:t>
            </a:r>
          </a:p>
          <a:p>
            <a:r>
              <a:rPr lang="en-US" altLang="ja-JP"/>
              <a:t>from Disk</a:t>
            </a: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2998788" y="1820863"/>
            <a:ext cx="728662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3055938" y="1874838"/>
            <a:ext cx="56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Y3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557838" y="1820863"/>
            <a:ext cx="728662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5614988" y="1874838"/>
            <a:ext cx="56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Y4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8116888" y="1820863"/>
            <a:ext cx="728662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8174038" y="1874838"/>
            <a:ext cx="56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Y5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3155950" y="1814513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715000" y="1814513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155950" y="3262313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5715000" y="3262313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7778750" y="3262313"/>
            <a:ext cx="2062163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3716338" y="3238500"/>
            <a:ext cx="1585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Y3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5862638" y="3238500"/>
            <a:ext cx="1585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Y4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8339138" y="3238500"/>
            <a:ext cx="1585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Y5</a:t>
            </a:r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8274050" y="1814513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2413000" y="2119313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>
            <a:off x="3651250" y="2119313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>
            <a:off x="4972050" y="2119313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3" name="Line 37"/>
          <p:cNvSpPr>
            <a:spLocks noChangeShapeType="1"/>
          </p:cNvSpPr>
          <p:nvPr/>
        </p:nvSpPr>
        <p:spPr bwMode="auto">
          <a:xfrm>
            <a:off x="6292850" y="2119313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>
            <a:off x="7531100" y="2119313"/>
            <a:ext cx="577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5" name="Rectangle 39"/>
          <p:cNvSpPr>
            <a:spLocks noChangeArrowheads="1"/>
          </p:cNvSpPr>
          <p:nvPr/>
        </p:nvSpPr>
        <p:spPr bwMode="auto">
          <a:xfrm rot="-5400000">
            <a:off x="1932782" y="1942306"/>
            <a:ext cx="149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Seek Time</a:t>
            </a:r>
          </a:p>
        </p:txBody>
      </p:sp>
      <p:sp>
        <p:nvSpPr>
          <p:cNvPr id="50216" name="Line 40"/>
          <p:cNvSpPr>
            <a:spLocks noChangeShapeType="1"/>
          </p:cNvSpPr>
          <p:nvPr/>
        </p:nvSpPr>
        <p:spPr bwMode="auto">
          <a:xfrm flipV="1">
            <a:off x="1917700" y="3338513"/>
            <a:ext cx="1816100" cy="1066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>
            <a:off x="3238500" y="4176713"/>
            <a:ext cx="5035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5449888" y="3825875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Time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title"/>
          </p:nvPr>
        </p:nvSpPr>
        <p:spPr>
          <a:xfrm>
            <a:off x="742950" y="304800"/>
            <a:ext cx="8420100" cy="11049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Round-robin Display 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Homepage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Descriptions and web links</a:t>
            </a:r>
          </a:p>
          <a:p>
            <a:pPr eaLnBrk="1" hangingPunct="1"/>
            <a:r>
              <a:rPr lang="en-US" dirty="0" smtClean="0"/>
              <a:t>Some utilities and some library source codes</a:t>
            </a:r>
          </a:p>
          <a:p>
            <a:pPr eaLnBrk="1" hangingPunct="1"/>
            <a:r>
              <a:rPr lang="en-US" dirty="0" smtClean="0"/>
              <a:t>Documentation (RFCs, etc.)</a:t>
            </a:r>
          </a:p>
          <a:p>
            <a:pPr eaLnBrk="1" hangingPunct="1"/>
            <a:r>
              <a:rPr lang="en-US" dirty="0" smtClean="0"/>
              <a:t>IVLE Forums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TA: </a:t>
            </a:r>
            <a:r>
              <a:rPr lang="en-US" dirty="0" smtClean="0">
                <a:solidFill>
                  <a:srgbClr val="0000FF"/>
                </a:solidFill>
              </a:rPr>
              <a:t>Wang Guanfeng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1155700" y="4175125"/>
            <a:ext cx="8255000" cy="1997075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Using disk scheduling techniques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Less seek time ==&gt; Less disk bandwidth waste ==&gt; Higher throughput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altLang="ja-JP" sz="2000" smtClean="0">
              <a:ea typeface="ＭＳ Ｐゴシック" pitchFamily="50" charset="-128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Larger buffer requirement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Tp=?, N=?, Memory=?, max-latency=?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905000" y="15303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197600" y="15303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X2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7848600" y="15303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X3</a:t>
            </a: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1963738" y="15843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X1</a:t>
            </a:r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312738" y="2346325"/>
            <a:ext cx="12747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</a:rPr>
              <a:t>Display</a:t>
            </a:r>
          </a:p>
          <a:p>
            <a:r>
              <a:rPr lang="en-US" altLang="ja-JP">
                <a:solidFill>
                  <a:srgbClr val="FF0033"/>
                </a:solidFill>
              </a:rPr>
              <a:t>from </a:t>
            </a:r>
          </a:p>
          <a:p>
            <a:r>
              <a:rPr lang="en-US" altLang="ja-JP">
                <a:solidFill>
                  <a:srgbClr val="FF0033"/>
                </a:solidFill>
              </a:rPr>
              <a:t>Memory</a:t>
            </a:r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1898650" y="1524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4457700" y="1524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0"/>
          <p:cNvSpPr>
            <a:spLocks noChangeShapeType="1"/>
          </p:cNvSpPr>
          <p:nvPr/>
        </p:nvSpPr>
        <p:spPr bwMode="auto">
          <a:xfrm>
            <a:off x="7016750" y="1524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1"/>
          <p:cNvSpPr>
            <a:spLocks noChangeShapeType="1"/>
          </p:cNvSpPr>
          <p:nvPr/>
        </p:nvSpPr>
        <p:spPr bwMode="auto">
          <a:xfrm>
            <a:off x="1898650" y="2895600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4457700" y="2895600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3"/>
          <p:cNvSpPr>
            <a:spLocks noChangeShapeType="1"/>
          </p:cNvSpPr>
          <p:nvPr/>
        </p:nvSpPr>
        <p:spPr bwMode="auto">
          <a:xfrm>
            <a:off x="7016750" y="2895600"/>
            <a:ext cx="23939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4687888" y="2871788"/>
            <a:ext cx="2611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X1, Y3, Z5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304800" y="1431925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/>
              <a:t>Retrieve</a:t>
            </a:r>
          </a:p>
          <a:p>
            <a:r>
              <a:rPr lang="en-US" altLang="ja-JP"/>
              <a:t>from Disk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2730500" y="1530350"/>
            <a:ext cx="73025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3556000" y="1530350"/>
            <a:ext cx="7302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Z5</a:t>
            </a:r>
          </a:p>
        </p:txBody>
      </p:sp>
      <p:sp>
        <p:nvSpPr>
          <p:cNvPr id="12308" name="Rectangle 18"/>
          <p:cNvSpPr>
            <a:spLocks noChangeArrowheads="1"/>
          </p:cNvSpPr>
          <p:nvPr/>
        </p:nvSpPr>
        <p:spPr bwMode="auto">
          <a:xfrm>
            <a:off x="2789238" y="15843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Y3</a:t>
            </a:r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5289550" y="1530350"/>
            <a:ext cx="73025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4464050" y="1530350"/>
            <a:ext cx="7302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Z6</a:t>
            </a:r>
          </a:p>
        </p:txBody>
      </p:sp>
      <p:sp>
        <p:nvSpPr>
          <p:cNvPr id="12311" name="Rectangle 21"/>
          <p:cNvSpPr>
            <a:spLocks noChangeArrowheads="1"/>
          </p:cNvSpPr>
          <p:nvPr/>
        </p:nvSpPr>
        <p:spPr bwMode="auto">
          <a:xfrm>
            <a:off x="5348288" y="15843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Y4</a:t>
            </a:r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8674100" y="1530350"/>
            <a:ext cx="7302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Z7</a:t>
            </a:r>
          </a:p>
        </p:txBody>
      </p: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7023100" y="1530350"/>
            <a:ext cx="730250" cy="596900"/>
            <a:chOff x="3988" y="964"/>
            <a:chExt cx="424" cy="376"/>
          </a:xfrm>
        </p:grpSpPr>
        <p:sp>
          <p:nvSpPr>
            <p:cNvPr id="12318" name="Rectangle 23"/>
            <p:cNvSpPr>
              <a:spLocks noChangeArrowheads="1"/>
            </p:cNvSpPr>
            <p:nvPr/>
          </p:nvSpPr>
          <p:spPr bwMode="auto">
            <a:xfrm>
              <a:off x="3988" y="964"/>
              <a:ext cx="424" cy="376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24"/>
            <p:cNvSpPr>
              <a:spLocks noChangeArrowheads="1"/>
            </p:cNvSpPr>
            <p:nvPr/>
          </p:nvSpPr>
          <p:spPr bwMode="auto">
            <a:xfrm>
              <a:off x="4022" y="998"/>
              <a:ext cx="327" cy="291"/>
            </a:xfrm>
            <a:prstGeom prst="rect">
              <a:avLst/>
            </a:prstGeom>
            <a:solidFill>
              <a:srgbClr val="FF00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ja-JP">
                  <a:latin typeface="Times New Roman" pitchFamily="18" charset="0"/>
                </a:rPr>
                <a:t>Y5</a:t>
              </a:r>
            </a:p>
          </p:txBody>
        </p:sp>
      </p:grp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7164388" y="2871788"/>
            <a:ext cx="2611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X2, Y4, Z6</a:t>
            </a:r>
          </a:p>
        </p:txBody>
      </p:sp>
      <p:graphicFrame>
        <p:nvGraphicFramePr>
          <p:cNvPr id="12290" name="Object 2"/>
          <p:cNvGraphicFramePr>
            <a:graphicFrameLocks/>
          </p:cNvGraphicFramePr>
          <p:nvPr/>
        </p:nvGraphicFramePr>
        <p:xfrm>
          <a:off x="495300" y="4267200"/>
          <a:ext cx="742950" cy="642938"/>
        </p:xfrm>
        <a:graphic>
          <a:graphicData uri="http://schemas.openxmlformats.org/presentationml/2006/ole">
            <p:oleObj spid="_x0000_s12290" name="Clip" r:id="rId4" imgW="3659040" imgH="3427200" progId="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/>
          </p:cNvGraphicFramePr>
          <p:nvPr/>
        </p:nvGraphicFramePr>
        <p:xfrm>
          <a:off x="742950" y="5278438"/>
          <a:ext cx="412750" cy="717550"/>
        </p:xfrm>
        <a:graphic>
          <a:graphicData uri="http://schemas.openxmlformats.org/presentationml/2006/ole">
            <p:oleObj spid="_x0000_s12291" name="Clip" r:id="rId5" imgW="1946160" imgH="3659040" progId="">
              <p:embed/>
            </p:oleObj>
          </a:graphicData>
        </a:graphic>
      </p:graphicFrame>
      <p:sp>
        <p:nvSpPr>
          <p:cNvPr id="12315" name="Line 29"/>
          <p:cNvSpPr>
            <a:spLocks noChangeShapeType="1"/>
          </p:cNvSpPr>
          <p:nvPr/>
        </p:nvSpPr>
        <p:spPr bwMode="auto">
          <a:xfrm>
            <a:off x="3219450" y="3779838"/>
            <a:ext cx="5035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Rectangle 30"/>
          <p:cNvSpPr>
            <a:spLocks noChangeArrowheads="1"/>
          </p:cNvSpPr>
          <p:nvPr/>
        </p:nvSpPr>
        <p:spPr bwMode="auto">
          <a:xfrm>
            <a:off x="5265738" y="3429000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Time</a:t>
            </a:r>
          </a:p>
        </p:txBody>
      </p:sp>
      <p:sp>
        <p:nvSpPr>
          <p:cNvPr id="12317" name="Rectangle 31"/>
          <p:cNvSpPr>
            <a:spLocks noGrp="1" noChangeArrowheads="1"/>
          </p:cNvSpPr>
          <p:nvPr>
            <p:ph type="title"/>
          </p:nvPr>
        </p:nvSpPr>
        <p:spPr>
          <a:xfrm>
            <a:off x="825500" y="228600"/>
            <a:ext cx="8420100" cy="11049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Cycle-based Display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228600"/>
            <a:ext cx="8420100" cy="11430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Group Sweeping Schema (GSS)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42950" y="3886200"/>
            <a:ext cx="8832850" cy="1981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ja-JP" sz="2000" smtClean="0">
                <a:ea typeface="ＭＳ Ｐゴシック" pitchFamily="50" charset="-128"/>
              </a:rPr>
              <a:t>Can shuffle order of  blocks retrievals within a group</a:t>
            </a:r>
          </a:p>
          <a:p>
            <a:pPr>
              <a:lnSpc>
                <a:spcPct val="90000"/>
              </a:lnSpc>
            </a:pPr>
            <a:r>
              <a:rPr lang="en-US" altLang="ja-JP" sz="2000" smtClean="0">
                <a:ea typeface="ＭＳ Ｐゴシック" pitchFamily="50" charset="-128"/>
              </a:rPr>
              <a:t>Cannot shuffle the order of groups</a:t>
            </a:r>
          </a:p>
          <a:p>
            <a:pPr>
              <a:lnSpc>
                <a:spcPct val="90000"/>
              </a:lnSpc>
            </a:pPr>
            <a:r>
              <a:rPr lang="en-US" altLang="ja-JP" sz="2000" smtClean="0">
                <a:ea typeface="ＭＳ Ｐゴシック" pitchFamily="50" charset="-128"/>
              </a:rPr>
              <a:t>GSS when g=1 is cycle-based</a:t>
            </a:r>
          </a:p>
          <a:p>
            <a:pPr>
              <a:lnSpc>
                <a:spcPct val="90000"/>
              </a:lnSpc>
            </a:pPr>
            <a:r>
              <a:rPr lang="en-US" altLang="ja-JP" sz="2000" smtClean="0">
                <a:ea typeface="ＭＳ Ｐゴシック" pitchFamily="50" charset="-128"/>
              </a:rPr>
              <a:t>GSS when g=N is round-robin</a:t>
            </a:r>
          </a:p>
          <a:p>
            <a:pPr>
              <a:lnSpc>
                <a:spcPct val="90000"/>
              </a:lnSpc>
            </a:pPr>
            <a:r>
              <a:rPr lang="en-US" altLang="ja-JP" sz="2000" smtClean="0">
                <a:ea typeface="ＭＳ Ｐゴシック" pitchFamily="50" charset="-128"/>
              </a:rPr>
              <a:t>Optimal value of g can be determined to minimize memory buffer requirements</a:t>
            </a:r>
          </a:p>
          <a:p>
            <a:pPr lvl="1">
              <a:lnSpc>
                <a:spcPct val="90000"/>
              </a:lnSpc>
              <a:buClr>
                <a:schemeClr val="folHlink"/>
              </a:buClr>
            </a:pPr>
            <a:r>
              <a:rPr lang="en-US" altLang="ja-JP" sz="2000" smtClean="0">
                <a:ea typeface="ＭＳ Ｐゴシック" pitchFamily="50" charset="-128"/>
              </a:rPr>
              <a:t>Tp=?, N=?, Memory=?, max-latency=?</a:t>
            </a:r>
            <a:endParaRPr lang="en-US" altLang="ja-JP" sz="1800" smtClean="0">
              <a:ea typeface="ＭＳ Ｐゴシック" pitchFamily="50" charset="-128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14400" y="19113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390900" y="19113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X2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7518400" y="19113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X3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973138" y="19653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X1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3384550" y="19050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6686550" y="1905000"/>
            <a:ext cx="0" cy="175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51000" y="1905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51000" y="3376613"/>
            <a:ext cx="330200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953000" y="3376613"/>
            <a:ext cx="330200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633538" y="3352800"/>
            <a:ext cx="2189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X1, W1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1739900" y="1911350"/>
            <a:ext cx="73025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2565400" y="1911350"/>
            <a:ext cx="7302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Z5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798638" y="19653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Y3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5867400" y="1911350"/>
            <a:ext cx="73025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5041900" y="1911350"/>
            <a:ext cx="7302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Z6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926138" y="1965325"/>
            <a:ext cx="56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Y4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8343900" y="1911350"/>
            <a:ext cx="7302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Z7</a:t>
            </a:r>
          </a:p>
        </p:txBody>
      </p:sp>
      <p:grpSp>
        <p:nvGrpSpPr>
          <p:cNvPr id="51221" name="Group 23"/>
          <p:cNvGrpSpPr>
            <a:grpSpLocks/>
          </p:cNvGrpSpPr>
          <p:nvPr/>
        </p:nvGrpSpPr>
        <p:grpSpPr bwMode="auto">
          <a:xfrm>
            <a:off x="9169400" y="1911350"/>
            <a:ext cx="730250" cy="596900"/>
            <a:chOff x="5332" y="1204"/>
            <a:chExt cx="424" cy="376"/>
          </a:xfrm>
        </p:grpSpPr>
        <p:sp>
          <p:nvSpPr>
            <p:cNvPr id="51235" name="Rectangle 21"/>
            <p:cNvSpPr>
              <a:spLocks noChangeArrowheads="1"/>
            </p:cNvSpPr>
            <p:nvPr/>
          </p:nvSpPr>
          <p:spPr bwMode="auto">
            <a:xfrm>
              <a:off x="5332" y="1204"/>
              <a:ext cx="424" cy="376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Rectangle 22"/>
            <p:cNvSpPr>
              <a:spLocks noChangeArrowheads="1"/>
            </p:cNvSpPr>
            <p:nvPr/>
          </p:nvSpPr>
          <p:spPr bwMode="auto">
            <a:xfrm>
              <a:off x="5366" y="1238"/>
              <a:ext cx="327" cy="291"/>
            </a:xfrm>
            <a:prstGeom prst="rect">
              <a:avLst/>
            </a:prstGeom>
            <a:solidFill>
              <a:srgbClr val="FF00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ja-JP">
                  <a:latin typeface="Times New Roman" pitchFamily="18" charset="0"/>
                </a:rPr>
                <a:t>Y5</a:t>
              </a:r>
            </a:p>
          </p:txBody>
        </p:sp>
      </p:grpSp>
      <p:sp>
        <p:nvSpPr>
          <p:cNvPr id="51222" name="Rectangle 24"/>
          <p:cNvSpPr>
            <a:spLocks noChangeArrowheads="1"/>
          </p:cNvSpPr>
          <p:nvPr/>
        </p:nvSpPr>
        <p:spPr bwMode="auto">
          <a:xfrm>
            <a:off x="5430838" y="3352800"/>
            <a:ext cx="2189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X2, W2</a:t>
            </a:r>
          </a:p>
        </p:txBody>
      </p:sp>
      <p:sp>
        <p:nvSpPr>
          <p:cNvPr id="51223" name="Rectangle 25"/>
          <p:cNvSpPr>
            <a:spLocks noChangeArrowheads="1"/>
          </p:cNvSpPr>
          <p:nvPr/>
        </p:nvSpPr>
        <p:spPr bwMode="auto">
          <a:xfrm>
            <a:off x="88900" y="1911350"/>
            <a:ext cx="730250" cy="596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6"/>
          <p:cNvSpPr>
            <a:spLocks noChangeArrowheads="1"/>
          </p:cNvSpPr>
          <p:nvPr/>
        </p:nvSpPr>
        <p:spPr bwMode="auto">
          <a:xfrm>
            <a:off x="147638" y="1965325"/>
            <a:ext cx="630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Times New Roman" pitchFamily="18" charset="0"/>
              </a:rPr>
              <a:t>W1</a:t>
            </a:r>
          </a:p>
        </p:txBody>
      </p:sp>
      <p:sp>
        <p:nvSpPr>
          <p:cNvPr id="51225" name="Rectangle 27"/>
          <p:cNvSpPr>
            <a:spLocks noChangeArrowheads="1"/>
          </p:cNvSpPr>
          <p:nvPr/>
        </p:nvSpPr>
        <p:spPr bwMode="auto">
          <a:xfrm>
            <a:off x="4216400" y="1911350"/>
            <a:ext cx="730250" cy="596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8"/>
          <p:cNvSpPr>
            <a:spLocks noChangeArrowheads="1"/>
          </p:cNvSpPr>
          <p:nvPr/>
        </p:nvSpPr>
        <p:spPr bwMode="auto">
          <a:xfrm>
            <a:off x="4275138" y="1965325"/>
            <a:ext cx="630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Times New Roman" pitchFamily="18" charset="0"/>
              </a:rPr>
              <a:t>W2</a:t>
            </a:r>
          </a:p>
        </p:txBody>
      </p:sp>
      <p:sp>
        <p:nvSpPr>
          <p:cNvPr id="51227" name="Rectangle 29"/>
          <p:cNvSpPr>
            <a:spLocks noChangeArrowheads="1"/>
          </p:cNvSpPr>
          <p:nvPr/>
        </p:nvSpPr>
        <p:spPr bwMode="auto">
          <a:xfrm>
            <a:off x="6692900" y="1911350"/>
            <a:ext cx="730250" cy="596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30"/>
          <p:cNvSpPr>
            <a:spLocks noChangeArrowheads="1"/>
          </p:cNvSpPr>
          <p:nvPr/>
        </p:nvSpPr>
        <p:spPr bwMode="auto">
          <a:xfrm>
            <a:off x="6751638" y="1965325"/>
            <a:ext cx="630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Times New Roman" pitchFamily="18" charset="0"/>
              </a:rPr>
              <a:t>W3</a:t>
            </a:r>
          </a:p>
        </p:txBody>
      </p:sp>
      <p:sp>
        <p:nvSpPr>
          <p:cNvPr id="51229" name="Line 31"/>
          <p:cNvSpPr>
            <a:spLocks noChangeShapeType="1"/>
          </p:cNvSpPr>
          <p:nvPr/>
        </p:nvSpPr>
        <p:spPr bwMode="auto">
          <a:xfrm>
            <a:off x="4953000" y="1905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30" name="Line 32"/>
          <p:cNvSpPr>
            <a:spLocks noChangeShapeType="1"/>
          </p:cNvSpPr>
          <p:nvPr/>
        </p:nvSpPr>
        <p:spPr bwMode="auto">
          <a:xfrm>
            <a:off x="8255000" y="1905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31" name="Rectangle 33"/>
          <p:cNvSpPr>
            <a:spLocks noChangeArrowheads="1"/>
          </p:cNvSpPr>
          <p:nvPr/>
        </p:nvSpPr>
        <p:spPr bwMode="auto">
          <a:xfrm>
            <a:off x="65088" y="2727325"/>
            <a:ext cx="1355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Subcycle</a:t>
            </a:r>
            <a:r>
              <a:rPr lang="en-US" altLang="ja-JP">
                <a:latin typeface="Times New Roman" pitchFamily="18" charset="0"/>
              </a:rPr>
              <a:t> 1</a:t>
            </a:r>
          </a:p>
        </p:txBody>
      </p:sp>
      <p:sp>
        <p:nvSpPr>
          <p:cNvPr id="51232" name="Rectangle 34"/>
          <p:cNvSpPr>
            <a:spLocks noChangeArrowheads="1"/>
          </p:cNvSpPr>
          <p:nvPr/>
        </p:nvSpPr>
        <p:spPr bwMode="auto">
          <a:xfrm>
            <a:off x="1798638" y="2773363"/>
            <a:ext cx="1317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Subcycle 2</a:t>
            </a:r>
          </a:p>
        </p:txBody>
      </p:sp>
      <p:sp>
        <p:nvSpPr>
          <p:cNvPr id="51233" name="Rectangle 35"/>
          <p:cNvSpPr>
            <a:spLocks noChangeArrowheads="1"/>
          </p:cNvSpPr>
          <p:nvPr/>
        </p:nvSpPr>
        <p:spPr bwMode="auto">
          <a:xfrm>
            <a:off x="395288" y="1371600"/>
            <a:ext cx="1204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Group 1</a:t>
            </a:r>
          </a:p>
        </p:txBody>
      </p:sp>
      <p:sp>
        <p:nvSpPr>
          <p:cNvPr id="51234" name="Rectangle 36"/>
          <p:cNvSpPr>
            <a:spLocks noChangeArrowheads="1"/>
          </p:cNvSpPr>
          <p:nvPr/>
        </p:nvSpPr>
        <p:spPr bwMode="auto">
          <a:xfrm>
            <a:off x="1881188" y="1371600"/>
            <a:ext cx="1204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Group 2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50" charset="-128"/>
              </a:rPr>
              <a:t>System Issues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1600"/>
            <a:ext cx="8915400" cy="1371600"/>
          </a:xfrm>
        </p:spPr>
        <p:txBody>
          <a:bodyPr/>
          <a:lstStyle/>
          <a:p>
            <a:r>
              <a:rPr lang="en-US" altLang="ja-JP" sz="2000" smtClean="0">
                <a:ea typeface="ＭＳ Ｐゴシック" pitchFamily="50" charset="-128"/>
              </a:rPr>
              <a:t>Movie is cut into equi-sized blocks: </a:t>
            </a:r>
            <a:r>
              <a:rPr lang="en-US" altLang="ja-JP" sz="2000" i="1" smtClean="0">
                <a:ea typeface="ＭＳ Ｐゴシック" pitchFamily="50" charset="-128"/>
              </a:rPr>
              <a:t>X0, X1, …, Xn-1</a:t>
            </a:r>
            <a:r>
              <a:rPr lang="en-US" altLang="ja-JP" sz="2000" smtClean="0">
                <a:ea typeface="ＭＳ Ｐゴシック" pitchFamily="50" charset="-128"/>
              </a:rPr>
              <a:t>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Time required to display one block is called </a:t>
            </a:r>
            <a:r>
              <a:rPr lang="en-US" altLang="ja-JP" sz="2000" i="1" smtClean="0">
                <a:ea typeface="ＭＳ Ｐゴシック" pitchFamily="50" charset="-128"/>
              </a:rPr>
              <a:t>time period Tp.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Note: </a:t>
            </a:r>
            <a:r>
              <a:rPr lang="en-US" altLang="ja-JP" sz="2000" i="1" smtClean="0">
                <a:ea typeface="ＭＳ Ｐゴシック" pitchFamily="50" charset="-128"/>
              </a:rPr>
              <a:t>Tp</a:t>
            </a:r>
            <a:r>
              <a:rPr lang="en-US" altLang="ja-JP" sz="2000" smtClean="0">
                <a:ea typeface="ＭＳ Ｐゴシック" pitchFamily="50" charset="-128"/>
              </a:rPr>
              <a:t> is usually longer than the disk retrieval time of a block; this allows </a:t>
            </a:r>
            <a:r>
              <a:rPr lang="en-US" altLang="ja-JP" sz="2000" i="1" smtClean="0">
                <a:ea typeface="ＭＳ Ｐゴシック" pitchFamily="50" charset="-128"/>
              </a:rPr>
              <a:t>multiplexing</a:t>
            </a:r>
            <a:r>
              <a:rPr lang="en-US" altLang="ja-JP" sz="2000" smtClean="0">
                <a:ea typeface="ＭＳ Ｐゴシック" pitchFamily="50" charset="-128"/>
              </a:rPr>
              <a:t> of a disk among different displays.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742950" y="3025775"/>
            <a:ext cx="8502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228850" y="3254375"/>
            <a:ext cx="4953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X0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724150" y="3863975"/>
            <a:ext cx="660400" cy="3810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X0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384550" y="4473575"/>
            <a:ext cx="41275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X0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797300" y="3101975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962400" y="3254375"/>
            <a:ext cx="4953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X1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4457700" y="3863975"/>
            <a:ext cx="495300" cy="3810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X1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953000" y="4473575"/>
            <a:ext cx="57785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X1</a:t>
            </a: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530850" y="3101975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7264400" y="3101975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5695950" y="3254375"/>
            <a:ext cx="4953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X2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6191250" y="3863975"/>
            <a:ext cx="1238250" cy="3810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X2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3797300" y="5235575"/>
            <a:ext cx="173355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X0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530850" y="5235575"/>
            <a:ext cx="173355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X1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2063750" y="3101975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7429500" y="5235575"/>
            <a:ext cx="173355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X2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725488" y="3101975"/>
            <a:ext cx="1358900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Server</a:t>
            </a:r>
          </a:p>
          <a:p>
            <a:r>
              <a:rPr lang="en-US" altLang="ja-JP"/>
              <a:t>Retrieval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42950" y="3863975"/>
            <a:ext cx="13144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Network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742950" y="4473575"/>
            <a:ext cx="100171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Buffer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742950" y="5195888"/>
            <a:ext cx="1155700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Display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7907338" y="3138488"/>
            <a:ext cx="855662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Time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941763" y="5783263"/>
            <a:ext cx="180022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Time period</a:t>
            </a:r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3797300" y="5692775"/>
            <a:ext cx="173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329488" y="4510088"/>
            <a:ext cx="1941512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Buffer empty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412038" y="5881688"/>
            <a:ext cx="108902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Hiccup</a:t>
            </a:r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 flipH="1" flipV="1">
            <a:off x="7346950" y="5616575"/>
            <a:ext cx="825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228600"/>
            <a:ext cx="8420100" cy="11430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Constrained Data Placement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30850" y="1371600"/>
            <a:ext cx="4127500" cy="4191000"/>
          </a:xfrm>
          <a:noFill/>
        </p:spPr>
        <p:txBody>
          <a:bodyPr lIns="92075" tIns="46038" rIns="92075" bIns="46038"/>
          <a:lstStyle/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Partition the disk into </a:t>
            </a:r>
            <a:r>
              <a:rPr lang="en-US" altLang="ja-JP" sz="2000" i="1" smtClean="0">
                <a:ea typeface="ＭＳ Ｐゴシック" pitchFamily="50" charset="-128"/>
              </a:rPr>
              <a:t>R</a:t>
            </a:r>
            <a:r>
              <a:rPr lang="en-US" altLang="ja-JP" sz="2000" smtClean="0">
                <a:ea typeface="ＭＳ Ｐゴシック" pitchFamily="50" charset="-128"/>
              </a:rPr>
              <a:t> regions.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During each time period only blocks reside in the same region are retrieved.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Maximum seek time is reduced almost by a factor of </a:t>
            </a:r>
            <a:r>
              <a:rPr lang="en-US" altLang="ja-JP" sz="2000" i="1" smtClean="0">
                <a:ea typeface="ＭＳ Ｐゴシック" pitchFamily="50" charset="-128"/>
              </a:rPr>
              <a:t>R.</a:t>
            </a:r>
            <a:endParaRPr lang="en-US" altLang="ja-JP" sz="2000" smtClean="0">
              <a:ea typeface="ＭＳ Ｐゴシック" pitchFamily="50" charset="-128"/>
            </a:endParaRP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Introduce startup latency time</a:t>
            </a:r>
          </a:p>
          <a:p>
            <a:pPr lvl="1">
              <a:spcBef>
                <a:spcPct val="3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Tp=?, N=?, Memory=?,  max-latency=?</a:t>
            </a:r>
          </a:p>
          <a:p>
            <a:pPr>
              <a:spcBef>
                <a:spcPct val="30000"/>
              </a:spcBef>
            </a:pPr>
            <a:endParaRPr lang="ja-JP" altLang="en-US" sz="2000" smtClean="0">
              <a:ea typeface="ＭＳ Ｐゴシック" pitchFamily="50" charset="-128"/>
            </a:endParaRPr>
          </a:p>
        </p:txBody>
      </p:sp>
      <p:graphicFrame>
        <p:nvGraphicFramePr>
          <p:cNvPr id="13314" name="Object 2"/>
          <p:cNvGraphicFramePr>
            <a:graphicFrameLocks/>
          </p:cNvGraphicFramePr>
          <p:nvPr/>
        </p:nvGraphicFramePr>
        <p:xfrm>
          <a:off x="5118100" y="3243263"/>
          <a:ext cx="742950" cy="642937"/>
        </p:xfrm>
        <a:graphic>
          <a:graphicData uri="http://schemas.openxmlformats.org/presentationml/2006/ole">
            <p:oleObj spid="_x0000_s13314" name="Clip" r:id="rId4" imgW="3659040" imgH="3427200" progId="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5365750" y="4692650"/>
          <a:ext cx="412750" cy="717550"/>
        </p:xfrm>
        <a:graphic>
          <a:graphicData uri="http://schemas.openxmlformats.org/presentationml/2006/ole">
            <p:oleObj spid="_x0000_s13315" name="Clip" r:id="rId5" imgW="1946160" imgH="3659040" progId="">
              <p:embed/>
            </p:oleObj>
          </a:graphicData>
        </a:graphic>
      </p:graphicFrame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5450" y="1524000"/>
            <a:ext cx="4708525" cy="457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04800"/>
            <a:ext cx="8420100" cy="10668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Hybrid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676400"/>
            <a:ext cx="8255000" cy="4114800"/>
          </a:xfrm>
          <a:noFill/>
        </p:spPr>
        <p:txBody>
          <a:bodyPr lIns="92075" tIns="46038" rIns="92075" bIns="46038"/>
          <a:lstStyle/>
          <a:p>
            <a:r>
              <a:rPr lang="en-US" altLang="ja-JP" sz="2000" smtClean="0">
                <a:ea typeface="ＭＳ Ｐゴシック" pitchFamily="50" charset="-128"/>
              </a:rPr>
              <a:t>For the blocks retrieved within a region, use GSS schema.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This is the most general approach;</a:t>
            </a:r>
          </a:p>
          <a:p>
            <a:pPr lvl="1"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Tp=?, N=?, Memory=?, max-latency=?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By varying R and g all the possible display techniques can be achieved.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Round-robin (R=1, g=N).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Cycle-based (R=1, g=1).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Constrained placement  (R&gt;0, g=1), ...</a:t>
            </a:r>
          </a:p>
          <a:p>
            <a:r>
              <a:rPr lang="en-US" altLang="ja-JP" sz="2000" smtClean="0">
                <a:ea typeface="ＭＳ Ｐゴシック" pitchFamily="50" charset="-128"/>
              </a:rPr>
              <a:t>A configuration planner calculates the optimal values of R &amp; g for certain application.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825500" y="4191000"/>
            <a:ext cx="8420100" cy="1524000"/>
          </a:xfrm>
          <a:noFill/>
        </p:spPr>
        <p:txBody>
          <a:bodyPr lIns="92075" tIns="46038" rIns="92075" bIns="46038"/>
          <a:lstStyle/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Mix of media types: different RC</a:t>
            </a:r>
            <a:r>
              <a:rPr lang="en-US" altLang="ja-JP" sz="2000" smtClean="0">
                <a:latin typeface="Times New Roman" pitchFamily="18" charset="0"/>
                <a:ea typeface="ＭＳ Ｐゴシック" pitchFamily="50" charset="-128"/>
              </a:rPr>
              <a:t>’</a:t>
            </a:r>
            <a:r>
              <a:rPr lang="en-US" altLang="ja-JP" sz="2000" smtClean="0">
                <a:ea typeface="ＭＳ Ｐゴシック" pitchFamily="50" charset="-128"/>
              </a:rPr>
              <a:t>s: audio, video;</a:t>
            </a:r>
            <a:br>
              <a:rPr lang="en-US" altLang="ja-JP" sz="2000" smtClean="0">
                <a:ea typeface="ＭＳ Ｐゴシック" pitchFamily="50" charset="-128"/>
              </a:rPr>
            </a:br>
            <a:r>
              <a:rPr lang="en-US" altLang="ja-JP" sz="2000" smtClean="0">
                <a:ea typeface="ＭＳ Ｐゴシック" pitchFamily="50" charset="-128"/>
              </a:rPr>
              <a:t>e.g.: Rc(Y) &lt; Rc(X) &lt; Rc(Z)</a:t>
            </a:r>
          </a:p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Different block sizes: </a:t>
            </a:r>
            <a:r>
              <a:rPr lang="en-US" altLang="ja-JP" sz="2000" i="1" smtClean="0">
                <a:ea typeface="ＭＳ Ｐゴシック" pitchFamily="50" charset="-128"/>
              </a:rPr>
              <a:t>Rc(X)/B(X)=Rc(Y)/B(Y)= ...</a:t>
            </a:r>
          </a:p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Display time of a block (time period) is still fixed.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922463" y="16065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132513" y="16065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X2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535863" y="1606550"/>
            <a:ext cx="73025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X3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981200" y="1660525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X1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30200" y="2422525"/>
            <a:ext cx="12747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</a:rPr>
              <a:t>Display</a:t>
            </a:r>
          </a:p>
          <a:p>
            <a:r>
              <a:rPr lang="en-US" altLang="ja-JP">
                <a:solidFill>
                  <a:srgbClr val="FF0033"/>
                </a:solidFill>
              </a:rPr>
              <a:t>from </a:t>
            </a:r>
          </a:p>
          <a:p>
            <a:r>
              <a:rPr lang="en-US" altLang="ja-JP">
                <a:solidFill>
                  <a:srgbClr val="FF0033"/>
                </a:solidFill>
              </a:rPr>
              <a:t>Memory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916113" y="1600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4475163" y="16002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7034213" y="1600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1916113" y="2971800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475163" y="2971800"/>
            <a:ext cx="25590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7034213" y="2971800"/>
            <a:ext cx="2393950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705350" y="2947988"/>
            <a:ext cx="2611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X1, Y3, Z5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304800" y="1508125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/>
              <a:t>Retrieve</a:t>
            </a:r>
          </a:p>
          <a:p>
            <a:r>
              <a:rPr lang="en-US" altLang="ja-JP"/>
              <a:t>from Disk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3325813" y="1606550"/>
            <a:ext cx="10604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Z5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2830513" y="1606550"/>
            <a:ext cx="31750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2724150" y="17065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Y3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7181850" y="2947988"/>
            <a:ext cx="2611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FF0033"/>
                </a:solidFill>
                <a:latin typeface="Times New Roman" pitchFamily="18" charset="0"/>
              </a:rPr>
              <a:t>Display X2, Y4, Z6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4481513" y="1606550"/>
            <a:ext cx="10604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Z6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37213" y="1606550"/>
            <a:ext cx="31750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5530850" y="17065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Y4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8361363" y="1606550"/>
            <a:ext cx="1060450" cy="596900"/>
          </a:xfrm>
          <a:prstGeom prst="rect">
            <a:avLst/>
          </a:prstGeom>
          <a:solidFill>
            <a:srgbClr val="B8CB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ja-JP">
                <a:latin typeface="Times New Roman" pitchFamily="18" charset="0"/>
              </a:rPr>
              <a:t>Z7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123113" y="1606550"/>
            <a:ext cx="317500" cy="5969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7016750" y="17065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latin typeface="Times New Roman" pitchFamily="18" charset="0"/>
              </a:rPr>
              <a:t>Y5</a:t>
            </a:r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3136900" y="3856038"/>
            <a:ext cx="5035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5183188" y="3505200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 b="1" i="1">
                <a:latin typeface="Times New Roman" pitchFamily="18" charset="0"/>
              </a:rPr>
              <a:t>Time</a:t>
            </a:r>
          </a:p>
        </p:txBody>
      </p:sp>
      <p:sp>
        <p:nvSpPr>
          <p:cNvPr id="54300" name="Rectangle 28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8420100" cy="11049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Display of Mix of Media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Multiple-disks</a:t>
            </a:r>
          </a:p>
        </p:txBody>
      </p:sp>
      <p:sp>
        <p:nvSpPr>
          <p:cNvPr id="143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676400"/>
            <a:ext cx="4127500" cy="4114800"/>
          </a:xfrm>
          <a:noFill/>
        </p:spPr>
        <p:txBody>
          <a:bodyPr lIns="92075" tIns="46038" rIns="92075" bIns="46038"/>
          <a:lstStyle/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Single disk: even in the best case with 0 seek time, 240/1.5 = 160 MPEG-1 streams.</a:t>
            </a:r>
          </a:p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Typical applications (MOD): 1000</a:t>
            </a:r>
            <a:r>
              <a:rPr lang="en-US" altLang="ja-JP" sz="2000" smtClean="0">
                <a:latin typeface="Times New Roman" pitchFamily="18" charset="0"/>
                <a:ea typeface="ＭＳ Ｐゴシック" pitchFamily="50" charset="-128"/>
              </a:rPr>
              <a:t>’</a:t>
            </a:r>
            <a:r>
              <a:rPr lang="en-US" altLang="ja-JP" sz="2000" smtClean="0">
                <a:ea typeface="ＭＳ Ｐゴシック" pitchFamily="50" charset="-128"/>
              </a:rPr>
              <a:t>s of streams.</a:t>
            </a:r>
          </a:p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solidFill>
                  <a:schemeClr val="accent2"/>
                </a:solidFill>
                <a:ea typeface="ＭＳ Ｐゴシック" pitchFamily="50" charset="-128"/>
              </a:rPr>
              <a:t>Solution</a:t>
            </a:r>
            <a:r>
              <a:rPr lang="en-US" altLang="ja-JP" sz="2000" smtClean="0">
                <a:ea typeface="ＭＳ Ｐゴシック" pitchFamily="50" charset="-128"/>
              </a:rPr>
              <a:t>: aggregate bandwidth and storage space of multiple disk drives.</a:t>
            </a:r>
          </a:p>
          <a:p>
            <a:pPr>
              <a:spcBef>
                <a:spcPct val="40000"/>
              </a:spcBef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How to place a video?</a:t>
            </a:r>
          </a:p>
        </p:txBody>
      </p:sp>
      <p:sp>
        <p:nvSpPr>
          <p:cNvPr id="14353" name="Rectangle 4"/>
          <p:cNvSpPr>
            <a:spLocks noChangeArrowheads="1"/>
          </p:cNvSpPr>
          <p:nvPr/>
        </p:nvSpPr>
        <p:spPr bwMode="auto">
          <a:xfrm>
            <a:off x="6115050" y="3359150"/>
            <a:ext cx="221615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Rectangle 5"/>
          <p:cNvSpPr>
            <a:spLocks noChangeArrowheads="1"/>
          </p:cNvSpPr>
          <p:nvPr/>
        </p:nvSpPr>
        <p:spPr bwMode="auto">
          <a:xfrm>
            <a:off x="6421438" y="3519488"/>
            <a:ext cx="142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800">
                <a:latin typeface="Times New Roman" pitchFamily="18" charset="0"/>
              </a:rPr>
              <a:t>Memory</a:t>
            </a:r>
          </a:p>
        </p:txBody>
      </p:sp>
      <p:sp>
        <p:nvSpPr>
          <p:cNvPr id="14355" name="AutoShape 6"/>
          <p:cNvSpPr>
            <a:spLocks noChangeArrowheads="1"/>
          </p:cNvSpPr>
          <p:nvPr/>
        </p:nvSpPr>
        <p:spPr bwMode="auto">
          <a:xfrm>
            <a:off x="6934200" y="4038600"/>
            <a:ext cx="577850" cy="609600"/>
          </a:xfrm>
          <a:prstGeom prst="upArrow">
            <a:avLst>
              <a:gd name="adj1" fmla="val 50000"/>
              <a:gd name="adj2" fmla="val 5713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6" name="Group 42"/>
          <p:cNvGrpSpPr>
            <a:grpSpLocks/>
          </p:cNvGrpSpPr>
          <p:nvPr/>
        </p:nvGrpSpPr>
        <p:grpSpPr bwMode="auto">
          <a:xfrm>
            <a:off x="6026150" y="4724400"/>
            <a:ext cx="1320800" cy="1366838"/>
            <a:chOff x="3504" y="3172"/>
            <a:chExt cx="768" cy="861"/>
          </a:xfrm>
        </p:grpSpPr>
        <p:grpSp>
          <p:nvGrpSpPr>
            <p:cNvPr id="14433" name="Group 13"/>
            <p:cNvGrpSpPr>
              <a:grpSpLocks/>
            </p:cNvGrpSpPr>
            <p:nvPr/>
          </p:nvGrpSpPr>
          <p:grpSpPr bwMode="auto">
            <a:xfrm>
              <a:off x="3504" y="3172"/>
              <a:ext cx="384" cy="477"/>
              <a:chOff x="3504" y="3172"/>
              <a:chExt cx="384" cy="477"/>
            </a:xfrm>
          </p:grpSpPr>
          <p:sp>
            <p:nvSpPr>
              <p:cNvPr id="14462" name="Oval 7"/>
              <p:cNvSpPr>
                <a:spLocks noChangeArrowheads="1"/>
              </p:cNvSpPr>
              <p:nvPr/>
            </p:nvSpPr>
            <p:spPr bwMode="auto">
              <a:xfrm>
                <a:off x="3508" y="3172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3" name="Line 8"/>
              <p:cNvSpPr>
                <a:spLocks noChangeShapeType="1"/>
              </p:cNvSpPr>
              <p:nvPr/>
            </p:nvSpPr>
            <p:spPr bwMode="auto">
              <a:xfrm>
                <a:off x="3504" y="323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64" name="Group 11"/>
              <p:cNvGrpSpPr>
                <a:grpSpLocks/>
              </p:cNvGrpSpPr>
              <p:nvPr/>
            </p:nvGrpSpPr>
            <p:grpSpPr bwMode="auto">
              <a:xfrm>
                <a:off x="3505" y="3584"/>
                <a:ext cx="383" cy="65"/>
                <a:chOff x="3505" y="3584"/>
                <a:chExt cx="383" cy="65"/>
              </a:xfrm>
            </p:grpSpPr>
            <p:sp>
              <p:nvSpPr>
                <p:cNvPr id="14466" name="Arc 9"/>
                <p:cNvSpPr>
                  <a:spLocks/>
                </p:cNvSpPr>
                <p:nvPr/>
              </p:nvSpPr>
              <p:spPr bwMode="auto">
                <a:xfrm>
                  <a:off x="3696" y="3584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7" name="Arc 10"/>
                <p:cNvSpPr>
                  <a:spLocks/>
                </p:cNvSpPr>
                <p:nvPr/>
              </p:nvSpPr>
              <p:spPr bwMode="auto">
                <a:xfrm>
                  <a:off x="3505" y="358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65" name="Line 12"/>
              <p:cNvSpPr>
                <a:spLocks noChangeShapeType="1"/>
              </p:cNvSpPr>
              <p:nvPr/>
            </p:nvSpPr>
            <p:spPr bwMode="auto">
              <a:xfrm>
                <a:off x="3888" y="323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34" name="Group 20"/>
            <p:cNvGrpSpPr>
              <a:grpSpLocks/>
            </p:cNvGrpSpPr>
            <p:nvPr/>
          </p:nvGrpSpPr>
          <p:grpSpPr bwMode="auto">
            <a:xfrm>
              <a:off x="3600" y="3268"/>
              <a:ext cx="384" cy="477"/>
              <a:chOff x="3600" y="3268"/>
              <a:chExt cx="384" cy="477"/>
            </a:xfrm>
          </p:grpSpPr>
          <p:sp>
            <p:nvSpPr>
              <p:cNvPr id="14456" name="Oval 14"/>
              <p:cNvSpPr>
                <a:spLocks noChangeArrowheads="1"/>
              </p:cNvSpPr>
              <p:nvPr/>
            </p:nvSpPr>
            <p:spPr bwMode="auto">
              <a:xfrm>
                <a:off x="3604" y="3268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7" name="Line 15"/>
              <p:cNvSpPr>
                <a:spLocks noChangeShapeType="1"/>
              </p:cNvSpPr>
              <p:nvPr/>
            </p:nvSpPr>
            <p:spPr bwMode="auto">
              <a:xfrm>
                <a:off x="3600" y="332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58" name="Group 18"/>
              <p:cNvGrpSpPr>
                <a:grpSpLocks/>
              </p:cNvGrpSpPr>
              <p:nvPr/>
            </p:nvGrpSpPr>
            <p:grpSpPr bwMode="auto">
              <a:xfrm>
                <a:off x="3601" y="3681"/>
                <a:ext cx="383" cy="64"/>
                <a:chOff x="3601" y="3681"/>
                <a:chExt cx="383" cy="64"/>
              </a:xfrm>
            </p:grpSpPr>
            <p:sp>
              <p:nvSpPr>
                <p:cNvPr id="14460" name="Arc 16"/>
                <p:cNvSpPr>
                  <a:spLocks/>
                </p:cNvSpPr>
                <p:nvPr/>
              </p:nvSpPr>
              <p:spPr bwMode="auto">
                <a:xfrm>
                  <a:off x="3792" y="368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1" name="Arc 17"/>
                <p:cNvSpPr>
                  <a:spLocks/>
                </p:cNvSpPr>
                <p:nvPr/>
              </p:nvSpPr>
              <p:spPr bwMode="auto">
                <a:xfrm>
                  <a:off x="3601" y="368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59" name="Line 19"/>
              <p:cNvSpPr>
                <a:spLocks noChangeShapeType="1"/>
              </p:cNvSpPr>
              <p:nvPr/>
            </p:nvSpPr>
            <p:spPr bwMode="auto">
              <a:xfrm>
                <a:off x="3984" y="332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35" name="Group 27"/>
            <p:cNvGrpSpPr>
              <a:grpSpLocks/>
            </p:cNvGrpSpPr>
            <p:nvPr/>
          </p:nvGrpSpPr>
          <p:grpSpPr bwMode="auto">
            <a:xfrm>
              <a:off x="3696" y="3364"/>
              <a:ext cx="384" cy="477"/>
              <a:chOff x="3696" y="3364"/>
              <a:chExt cx="384" cy="477"/>
            </a:xfrm>
          </p:grpSpPr>
          <p:sp>
            <p:nvSpPr>
              <p:cNvPr id="14450" name="Oval 21"/>
              <p:cNvSpPr>
                <a:spLocks noChangeArrowheads="1"/>
              </p:cNvSpPr>
              <p:nvPr/>
            </p:nvSpPr>
            <p:spPr bwMode="auto">
              <a:xfrm>
                <a:off x="3700" y="3364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1" name="Line 22"/>
              <p:cNvSpPr>
                <a:spLocks noChangeShapeType="1"/>
              </p:cNvSpPr>
              <p:nvPr/>
            </p:nvSpPr>
            <p:spPr bwMode="auto">
              <a:xfrm>
                <a:off x="3696" y="342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52" name="Group 25"/>
              <p:cNvGrpSpPr>
                <a:grpSpLocks/>
              </p:cNvGrpSpPr>
              <p:nvPr/>
            </p:nvGrpSpPr>
            <p:grpSpPr bwMode="auto">
              <a:xfrm>
                <a:off x="3697" y="3777"/>
                <a:ext cx="383" cy="64"/>
                <a:chOff x="3697" y="3777"/>
                <a:chExt cx="383" cy="64"/>
              </a:xfrm>
            </p:grpSpPr>
            <p:sp>
              <p:nvSpPr>
                <p:cNvPr id="14454" name="Arc 23"/>
                <p:cNvSpPr>
                  <a:spLocks/>
                </p:cNvSpPr>
                <p:nvPr/>
              </p:nvSpPr>
              <p:spPr bwMode="auto">
                <a:xfrm>
                  <a:off x="3888" y="377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5" name="Arc 24"/>
                <p:cNvSpPr>
                  <a:spLocks/>
                </p:cNvSpPr>
                <p:nvPr/>
              </p:nvSpPr>
              <p:spPr bwMode="auto">
                <a:xfrm>
                  <a:off x="3697" y="377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53" name="Line 26"/>
              <p:cNvSpPr>
                <a:spLocks noChangeShapeType="1"/>
              </p:cNvSpPr>
              <p:nvPr/>
            </p:nvSpPr>
            <p:spPr bwMode="auto">
              <a:xfrm>
                <a:off x="4080" y="342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36" name="Group 34"/>
            <p:cNvGrpSpPr>
              <a:grpSpLocks/>
            </p:cNvGrpSpPr>
            <p:nvPr/>
          </p:nvGrpSpPr>
          <p:grpSpPr bwMode="auto">
            <a:xfrm>
              <a:off x="3792" y="3460"/>
              <a:ext cx="384" cy="477"/>
              <a:chOff x="3792" y="3460"/>
              <a:chExt cx="384" cy="477"/>
            </a:xfrm>
          </p:grpSpPr>
          <p:sp>
            <p:nvSpPr>
              <p:cNvPr id="14444" name="Oval 28"/>
              <p:cNvSpPr>
                <a:spLocks noChangeArrowheads="1"/>
              </p:cNvSpPr>
              <p:nvPr/>
            </p:nvSpPr>
            <p:spPr bwMode="auto">
              <a:xfrm>
                <a:off x="3796" y="3460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5" name="Line 29"/>
              <p:cNvSpPr>
                <a:spLocks noChangeShapeType="1"/>
              </p:cNvSpPr>
              <p:nvPr/>
            </p:nvSpPr>
            <p:spPr bwMode="auto">
              <a:xfrm>
                <a:off x="3792" y="352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46" name="Group 32"/>
              <p:cNvGrpSpPr>
                <a:grpSpLocks/>
              </p:cNvGrpSpPr>
              <p:nvPr/>
            </p:nvGrpSpPr>
            <p:grpSpPr bwMode="auto">
              <a:xfrm>
                <a:off x="3793" y="3873"/>
                <a:ext cx="383" cy="64"/>
                <a:chOff x="3793" y="3873"/>
                <a:chExt cx="383" cy="64"/>
              </a:xfrm>
            </p:grpSpPr>
            <p:sp>
              <p:nvSpPr>
                <p:cNvPr id="14448" name="Arc 30"/>
                <p:cNvSpPr>
                  <a:spLocks/>
                </p:cNvSpPr>
                <p:nvPr/>
              </p:nvSpPr>
              <p:spPr bwMode="auto">
                <a:xfrm>
                  <a:off x="3984" y="387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9" name="Arc 31"/>
                <p:cNvSpPr>
                  <a:spLocks/>
                </p:cNvSpPr>
                <p:nvPr/>
              </p:nvSpPr>
              <p:spPr bwMode="auto">
                <a:xfrm>
                  <a:off x="3793" y="387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47" name="Line 33"/>
              <p:cNvSpPr>
                <a:spLocks noChangeShapeType="1"/>
              </p:cNvSpPr>
              <p:nvPr/>
            </p:nvSpPr>
            <p:spPr bwMode="auto">
              <a:xfrm>
                <a:off x="4176" y="352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37" name="Group 41"/>
            <p:cNvGrpSpPr>
              <a:grpSpLocks/>
            </p:cNvGrpSpPr>
            <p:nvPr/>
          </p:nvGrpSpPr>
          <p:grpSpPr bwMode="auto">
            <a:xfrm>
              <a:off x="3888" y="3556"/>
              <a:ext cx="384" cy="477"/>
              <a:chOff x="3888" y="3556"/>
              <a:chExt cx="384" cy="477"/>
            </a:xfrm>
          </p:grpSpPr>
          <p:sp>
            <p:nvSpPr>
              <p:cNvPr id="14438" name="Oval 35"/>
              <p:cNvSpPr>
                <a:spLocks noChangeArrowheads="1"/>
              </p:cNvSpPr>
              <p:nvPr/>
            </p:nvSpPr>
            <p:spPr bwMode="auto">
              <a:xfrm>
                <a:off x="3892" y="3556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9" name="Line 36"/>
              <p:cNvSpPr>
                <a:spLocks noChangeShapeType="1"/>
              </p:cNvSpPr>
              <p:nvPr/>
            </p:nvSpPr>
            <p:spPr bwMode="auto">
              <a:xfrm>
                <a:off x="3888" y="361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40" name="Group 39"/>
              <p:cNvGrpSpPr>
                <a:grpSpLocks/>
              </p:cNvGrpSpPr>
              <p:nvPr/>
            </p:nvGrpSpPr>
            <p:grpSpPr bwMode="auto">
              <a:xfrm>
                <a:off x="3889" y="3969"/>
                <a:ext cx="383" cy="64"/>
                <a:chOff x="3889" y="3969"/>
                <a:chExt cx="383" cy="64"/>
              </a:xfrm>
            </p:grpSpPr>
            <p:sp>
              <p:nvSpPr>
                <p:cNvPr id="14442" name="Arc 37"/>
                <p:cNvSpPr>
                  <a:spLocks/>
                </p:cNvSpPr>
                <p:nvPr/>
              </p:nvSpPr>
              <p:spPr bwMode="auto">
                <a:xfrm>
                  <a:off x="4080" y="396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3" name="Arc 38"/>
                <p:cNvSpPr>
                  <a:spLocks/>
                </p:cNvSpPr>
                <p:nvPr/>
              </p:nvSpPr>
              <p:spPr bwMode="auto">
                <a:xfrm>
                  <a:off x="3889" y="396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41" name="Line 40"/>
              <p:cNvSpPr>
                <a:spLocks noChangeShapeType="1"/>
              </p:cNvSpPr>
              <p:nvPr/>
            </p:nvSpPr>
            <p:spPr bwMode="auto">
              <a:xfrm>
                <a:off x="4272" y="361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7" name="Group 78"/>
          <p:cNvGrpSpPr>
            <a:grpSpLocks/>
          </p:cNvGrpSpPr>
          <p:nvPr/>
        </p:nvGrpSpPr>
        <p:grpSpPr bwMode="auto">
          <a:xfrm>
            <a:off x="6769100" y="4724400"/>
            <a:ext cx="1320800" cy="1366838"/>
            <a:chOff x="3936" y="3172"/>
            <a:chExt cx="768" cy="861"/>
          </a:xfrm>
        </p:grpSpPr>
        <p:grpSp>
          <p:nvGrpSpPr>
            <p:cNvPr id="14398" name="Group 49"/>
            <p:cNvGrpSpPr>
              <a:grpSpLocks/>
            </p:cNvGrpSpPr>
            <p:nvPr/>
          </p:nvGrpSpPr>
          <p:grpSpPr bwMode="auto">
            <a:xfrm>
              <a:off x="3936" y="3172"/>
              <a:ext cx="384" cy="477"/>
              <a:chOff x="3936" y="3172"/>
              <a:chExt cx="384" cy="477"/>
            </a:xfrm>
          </p:grpSpPr>
          <p:sp>
            <p:nvSpPr>
              <p:cNvPr id="14427" name="Oval 43"/>
              <p:cNvSpPr>
                <a:spLocks noChangeArrowheads="1"/>
              </p:cNvSpPr>
              <p:nvPr/>
            </p:nvSpPr>
            <p:spPr bwMode="auto">
              <a:xfrm>
                <a:off x="3940" y="3172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Line 44"/>
              <p:cNvSpPr>
                <a:spLocks noChangeShapeType="1"/>
              </p:cNvSpPr>
              <p:nvPr/>
            </p:nvSpPr>
            <p:spPr bwMode="auto">
              <a:xfrm>
                <a:off x="3936" y="323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29" name="Group 47"/>
              <p:cNvGrpSpPr>
                <a:grpSpLocks/>
              </p:cNvGrpSpPr>
              <p:nvPr/>
            </p:nvGrpSpPr>
            <p:grpSpPr bwMode="auto">
              <a:xfrm>
                <a:off x="3937" y="3585"/>
                <a:ext cx="383" cy="64"/>
                <a:chOff x="3937" y="3585"/>
                <a:chExt cx="383" cy="64"/>
              </a:xfrm>
            </p:grpSpPr>
            <p:sp>
              <p:nvSpPr>
                <p:cNvPr id="14431" name="Arc 45"/>
                <p:cNvSpPr>
                  <a:spLocks/>
                </p:cNvSpPr>
                <p:nvPr/>
              </p:nvSpPr>
              <p:spPr bwMode="auto">
                <a:xfrm>
                  <a:off x="4128" y="358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2" name="Arc 46"/>
                <p:cNvSpPr>
                  <a:spLocks/>
                </p:cNvSpPr>
                <p:nvPr/>
              </p:nvSpPr>
              <p:spPr bwMode="auto">
                <a:xfrm>
                  <a:off x="3937" y="358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30" name="Line 48"/>
              <p:cNvSpPr>
                <a:spLocks noChangeShapeType="1"/>
              </p:cNvSpPr>
              <p:nvPr/>
            </p:nvSpPr>
            <p:spPr bwMode="auto">
              <a:xfrm>
                <a:off x="4320" y="323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99" name="Group 56"/>
            <p:cNvGrpSpPr>
              <a:grpSpLocks/>
            </p:cNvGrpSpPr>
            <p:nvPr/>
          </p:nvGrpSpPr>
          <p:grpSpPr bwMode="auto">
            <a:xfrm>
              <a:off x="4032" y="3268"/>
              <a:ext cx="384" cy="477"/>
              <a:chOff x="4032" y="3268"/>
              <a:chExt cx="384" cy="477"/>
            </a:xfrm>
          </p:grpSpPr>
          <p:sp>
            <p:nvSpPr>
              <p:cNvPr id="14421" name="Oval 50"/>
              <p:cNvSpPr>
                <a:spLocks noChangeArrowheads="1"/>
              </p:cNvSpPr>
              <p:nvPr/>
            </p:nvSpPr>
            <p:spPr bwMode="auto">
              <a:xfrm>
                <a:off x="4036" y="3268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2" name="Line 51"/>
              <p:cNvSpPr>
                <a:spLocks noChangeShapeType="1"/>
              </p:cNvSpPr>
              <p:nvPr/>
            </p:nvSpPr>
            <p:spPr bwMode="auto">
              <a:xfrm>
                <a:off x="4032" y="332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23" name="Group 54"/>
              <p:cNvGrpSpPr>
                <a:grpSpLocks/>
              </p:cNvGrpSpPr>
              <p:nvPr/>
            </p:nvGrpSpPr>
            <p:grpSpPr bwMode="auto">
              <a:xfrm>
                <a:off x="4033" y="3681"/>
                <a:ext cx="383" cy="64"/>
                <a:chOff x="4033" y="3681"/>
                <a:chExt cx="383" cy="64"/>
              </a:xfrm>
            </p:grpSpPr>
            <p:sp>
              <p:nvSpPr>
                <p:cNvPr id="14425" name="Arc 52"/>
                <p:cNvSpPr>
                  <a:spLocks/>
                </p:cNvSpPr>
                <p:nvPr/>
              </p:nvSpPr>
              <p:spPr bwMode="auto">
                <a:xfrm>
                  <a:off x="4224" y="368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6" name="Arc 53"/>
                <p:cNvSpPr>
                  <a:spLocks/>
                </p:cNvSpPr>
                <p:nvPr/>
              </p:nvSpPr>
              <p:spPr bwMode="auto">
                <a:xfrm>
                  <a:off x="4033" y="368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24" name="Line 55"/>
              <p:cNvSpPr>
                <a:spLocks noChangeShapeType="1"/>
              </p:cNvSpPr>
              <p:nvPr/>
            </p:nvSpPr>
            <p:spPr bwMode="auto">
              <a:xfrm>
                <a:off x="4416" y="332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0" name="Group 63"/>
            <p:cNvGrpSpPr>
              <a:grpSpLocks/>
            </p:cNvGrpSpPr>
            <p:nvPr/>
          </p:nvGrpSpPr>
          <p:grpSpPr bwMode="auto">
            <a:xfrm>
              <a:off x="4128" y="3364"/>
              <a:ext cx="384" cy="477"/>
              <a:chOff x="4128" y="3364"/>
              <a:chExt cx="384" cy="477"/>
            </a:xfrm>
          </p:grpSpPr>
          <p:sp>
            <p:nvSpPr>
              <p:cNvPr id="14415" name="Oval 57"/>
              <p:cNvSpPr>
                <a:spLocks noChangeArrowheads="1"/>
              </p:cNvSpPr>
              <p:nvPr/>
            </p:nvSpPr>
            <p:spPr bwMode="auto">
              <a:xfrm>
                <a:off x="4132" y="3364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Line 58"/>
              <p:cNvSpPr>
                <a:spLocks noChangeShapeType="1"/>
              </p:cNvSpPr>
              <p:nvPr/>
            </p:nvSpPr>
            <p:spPr bwMode="auto">
              <a:xfrm>
                <a:off x="4128" y="342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17" name="Group 61"/>
              <p:cNvGrpSpPr>
                <a:grpSpLocks/>
              </p:cNvGrpSpPr>
              <p:nvPr/>
            </p:nvGrpSpPr>
            <p:grpSpPr bwMode="auto">
              <a:xfrm>
                <a:off x="4129" y="3777"/>
                <a:ext cx="383" cy="64"/>
                <a:chOff x="4129" y="3777"/>
                <a:chExt cx="383" cy="64"/>
              </a:xfrm>
            </p:grpSpPr>
            <p:sp>
              <p:nvSpPr>
                <p:cNvPr id="14419" name="Arc 59"/>
                <p:cNvSpPr>
                  <a:spLocks/>
                </p:cNvSpPr>
                <p:nvPr/>
              </p:nvSpPr>
              <p:spPr bwMode="auto">
                <a:xfrm>
                  <a:off x="4320" y="377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0" name="Arc 60"/>
                <p:cNvSpPr>
                  <a:spLocks/>
                </p:cNvSpPr>
                <p:nvPr/>
              </p:nvSpPr>
              <p:spPr bwMode="auto">
                <a:xfrm>
                  <a:off x="4129" y="377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8" name="Line 62"/>
              <p:cNvSpPr>
                <a:spLocks noChangeShapeType="1"/>
              </p:cNvSpPr>
              <p:nvPr/>
            </p:nvSpPr>
            <p:spPr bwMode="auto">
              <a:xfrm>
                <a:off x="4512" y="342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1" name="Group 70"/>
            <p:cNvGrpSpPr>
              <a:grpSpLocks/>
            </p:cNvGrpSpPr>
            <p:nvPr/>
          </p:nvGrpSpPr>
          <p:grpSpPr bwMode="auto">
            <a:xfrm>
              <a:off x="4224" y="3460"/>
              <a:ext cx="384" cy="477"/>
              <a:chOff x="4224" y="3460"/>
              <a:chExt cx="384" cy="477"/>
            </a:xfrm>
          </p:grpSpPr>
          <p:sp>
            <p:nvSpPr>
              <p:cNvPr id="14409" name="Oval 64"/>
              <p:cNvSpPr>
                <a:spLocks noChangeArrowheads="1"/>
              </p:cNvSpPr>
              <p:nvPr/>
            </p:nvSpPr>
            <p:spPr bwMode="auto">
              <a:xfrm>
                <a:off x="4228" y="3460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Line 65"/>
              <p:cNvSpPr>
                <a:spLocks noChangeShapeType="1"/>
              </p:cNvSpPr>
              <p:nvPr/>
            </p:nvSpPr>
            <p:spPr bwMode="auto">
              <a:xfrm>
                <a:off x="4224" y="352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11" name="Group 68"/>
              <p:cNvGrpSpPr>
                <a:grpSpLocks/>
              </p:cNvGrpSpPr>
              <p:nvPr/>
            </p:nvGrpSpPr>
            <p:grpSpPr bwMode="auto">
              <a:xfrm>
                <a:off x="4225" y="3873"/>
                <a:ext cx="383" cy="64"/>
                <a:chOff x="4225" y="3873"/>
                <a:chExt cx="383" cy="64"/>
              </a:xfrm>
            </p:grpSpPr>
            <p:sp>
              <p:nvSpPr>
                <p:cNvPr id="14413" name="Arc 66"/>
                <p:cNvSpPr>
                  <a:spLocks/>
                </p:cNvSpPr>
                <p:nvPr/>
              </p:nvSpPr>
              <p:spPr bwMode="auto">
                <a:xfrm>
                  <a:off x="4416" y="387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4" name="Arc 67"/>
                <p:cNvSpPr>
                  <a:spLocks/>
                </p:cNvSpPr>
                <p:nvPr/>
              </p:nvSpPr>
              <p:spPr bwMode="auto">
                <a:xfrm>
                  <a:off x="4225" y="387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12" name="Line 69"/>
              <p:cNvSpPr>
                <a:spLocks noChangeShapeType="1"/>
              </p:cNvSpPr>
              <p:nvPr/>
            </p:nvSpPr>
            <p:spPr bwMode="auto">
              <a:xfrm>
                <a:off x="4608" y="352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2" name="Group 77"/>
            <p:cNvGrpSpPr>
              <a:grpSpLocks/>
            </p:cNvGrpSpPr>
            <p:nvPr/>
          </p:nvGrpSpPr>
          <p:grpSpPr bwMode="auto">
            <a:xfrm>
              <a:off x="4320" y="3556"/>
              <a:ext cx="384" cy="477"/>
              <a:chOff x="4320" y="3556"/>
              <a:chExt cx="384" cy="477"/>
            </a:xfrm>
          </p:grpSpPr>
          <p:sp>
            <p:nvSpPr>
              <p:cNvPr id="14403" name="Oval 71"/>
              <p:cNvSpPr>
                <a:spLocks noChangeArrowheads="1"/>
              </p:cNvSpPr>
              <p:nvPr/>
            </p:nvSpPr>
            <p:spPr bwMode="auto">
              <a:xfrm>
                <a:off x="4324" y="3556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Line 72"/>
              <p:cNvSpPr>
                <a:spLocks noChangeShapeType="1"/>
              </p:cNvSpPr>
              <p:nvPr/>
            </p:nvSpPr>
            <p:spPr bwMode="auto">
              <a:xfrm>
                <a:off x="4320" y="361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05" name="Group 75"/>
              <p:cNvGrpSpPr>
                <a:grpSpLocks/>
              </p:cNvGrpSpPr>
              <p:nvPr/>
            </p:nvGrpSpPr>
            <p:grpSpPr bwMode="auto">
              <a:xfrm>
                <a:off x="4321" y="3969"/>
                <a:ext cx="383" cy="64"/>
                <a:chOff x="4321" y="3969"/>
                <a:chExt cx="383" cy="64"/>
              </a:xfrm>
            </p:grpSpPr>
            <p:sp>
              <p:nvSpPr>
                <p:cNvPr id="14407" name="Arc 73"/>
                <p:cNvSpPr>
                  <a:spLocks/>
                </p:cNvSpPr>
                <p:nvPr/>
              </p:nvSpPr>
              <p:spPr bwMode="auto">
                <a:xfrm>
                  <a:off x="4512" y="396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8" name="Arc 74"/>
                <p:cNvSpPr>
                  <a:spLocks/>
                </p:cNvSpPr>
                <p:nvPr/>
              </p:nvSpPr>
              <p:spPr bwMode="auto">
                <a:xfrm>
                  <a:off x="4321" y="396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06" name="Line 76"/>
              <p:cNvSpPr>
                <a:spLocks noChangeShapeType="1"/>
              </p:cNvSpPr>
              <p:nvPr/>
            </p:nvSpPr>
            <p:spPr bwMode="auto">
              <a:xfrm>
                <a:off x="4704" y="361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8" name="Group 114"/>
          <p:cNvGrpSpPr>
            <a:grpSpLocks/>
          </p:cNvGrpSpPr>
          <p:nvPr/>
        </p:nvGrpSpPr>
        <p:grpSpPr bwMode="auto">
          <a:xfrm>
            <a:off x="7429500" y="4648200"/>
            <a:ext cx="1320800" cy="1366838"/>
            <a:chOff x="4320" y="3124"/>
            <a:chExt cx="768" cy="861"/>
          </a:xfrm>
        </p:grpSpPr>
        <p:grpSp>
          <p:nvGrpSpPr>
            <p:cNvPr id="14363" name="Group 85"/>
            <p:cNvGrpSpPr>
              <a:grpSpLocks/>
            </p:cNvGrpSpPr>
            <p:nvPr/>
          </p:nvGrpSpPr>
          <p:grpSpPr bwMode="auto">
            <a:xfrm>
              <a:off x="4320" y="3124"/>
              <a:ext cx="384" cy="477"/>
              <a:chOff x="4320" y="3124"/>
              <a:chExt cx="384" cy="477"/>
            </a:xfrm>
          </p:grpSpPr>
          <p:sp>
            <p:nvSpPr>
              <p:cNvPr id="14392" name="Oval 79"/>
              <p:cNvSpPr>
                <a:spLocks noChangeArrowheads="1"/>
              </p:cNvSpPr>
              <p:nvPr/>
            </p:nvSpPr>
            <p:spPr bwMode="auto">
              <a:xfrm>
                <a:off x="4324" y="3124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Line 80"/>
              <p:cNvSpPr>
                <a:spLocks noChangeShapeType="1"/>
              </p:cNvSpPr>
              <p:nvPr/>
            </p:nvSpPr>
            <p:spPr bwMode="auto">
              <a:xfrm>
                <a:off x="4320" y="318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94" name="Group 83"/>
              <p:cNvGrpSpPr>
                <a:grpSpLocks/>
              </p:cNvGrpSpPr>
              <p:nvPr/>
            </p:nvGrpSpPr>
            <p:grpSpPr bwMode="auto">
              <a:xfrm>
                <a:off x="4321" y="3537"/>
                <a:ext cx="383" cy="64"/>
                <a:chOff x="4321" y="3537"/>
                <a:chExt cx="383" cy="64"/>
              </a:xfrm>
            </p:grpSpPr>
            <p:sp>
              <p:nvSpPr>
                <p:cNvPr id="14396" name="Arc 81"/>
                <p:cNvSpPr>
                  <a:spLocks/>
                </p:cNvSpPr>
                <p:nvPr/>
              </p:nvSpPr>
              <p:spPr bwMode="auto">
                <a:xfrm>
                  <a:off x="4512" y="353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" name="Arc 82"/>
                <p:cNvSpPr>
                  <a:spLocks/>
                </p:cNvSpPr>
                <p:nvPr/>
              </p:nvSpPr>
              <p:spPr bwMode="auto">
                <a:xfrm>
                  <a:off x="4321" y="3537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95" name="Line 84"/>
              <p:cNvSpPr>
                <a:spLocks noChangeShapeType="1"/>
              </p:cNvSpPr>
              <p:nvPr/>
            </p:nvSpPr>
            <p:spPr bwMode="auto">
              <a:xfrm>
                <a:off x="4704" y="3184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4" name="Group 92"/>
            <p:cNvGrpSpPr>
              <a:grpSpLocks/>
            </p:cNvGrpSpPr>
            <p:nvPr/>
          </p:nvGrpSpPr>
          <p:grpSpPr bwMode="auto">
            <a:xfrm>
              <a:off x="4416" y="3220"/>
              <a:ext cx="384" cy="477"/>
              <a:chOff x="4416" y="3220"/>
              <a:chExt cx="384" cy="477"/>
            </a:xfrm>
          </p:grpSpPr>
          <p:sp>
            <p:nvSpPr>
              <p:cNvPr id="14386" name="Oval 86"/>
              <p:cNvSpPr>
                <a:spLocks noChangeArrowheads="1"/>
              </p:cNvSpPr>
              <p:nvPr/>
            </p:nvSpPr>
            <p:spPr bwMode="auto">
              <a:xfrm>
                <a:off x="4420" y="3220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Line 87"/>
              <p:cNvSpPr>
                <a:spLocks noChangeShapeType="1"/>
              </p:cNvSpPr>
              <p:nvPr/>
            </p:nvSpPr>
            <p:spPr bwMode="auto">
              <a:xfrm>
                <a:off x="4416" y="328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88" name="Group 90"/>
              <p:cNvGrpSpPr>
                <a:grpSpLocks/>
              </p:cNvGrpSpPr>
              <p:nvPr/>
            </p:nvGrpSpPr>
            <p:grpSpPr bwMode="auto">
              <a:xfrm>
                <a:off x="4417" y="3633"/>
                <a:ext cx="383" cy="64"/>
                <a:chOff x="4417" y="3633"/>
                <a:chExt cx="383" cy="64"/>
              </a:xfrm>
            </p:grpSpPr>
            <p:sp>
              <p:nvSpPr>
                <p:cNvPr id="14390" name="Arc 88"/>
                <p:cNvSpPr>
                  <a:spLocks/>
                </p:cNvSpPr>
                <p:nvPr/>
              </p:nvSpPr>
              <p:spPr bwMode="auto">
                <a:xfrm>
                  <a:off x="4608" y="363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Arc 89"/>
                <p:cNvSpPr>
                  <a:spLocks/>
                </p:cNvSpPr>
                <p:nvPr/>
              </p:nvSpPr>
              <p:spPr bwMode="auto">
                <a:xfrm>
                  <a:off x="4417" y="3633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9" name="Line 91"/>
              <p:cNvSpPr>
                <a:spLocks noChangeShapeType="1"/>
              </p:cNvSpPr>
              <p:nvPr/>
            </p:nvSpPr>
            <p:spPr bwMode="auto">
              <a:xfrm>
                <a:off x="4800" y="328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5" name="Group 99"/>
            <p:cNvGrpSpPr>
              <a:grpSpLocks/>
            </p:cNvGrpSpPr>
            <p:nvPr/>
          </p:nvGrpSpPr>
          <p:grpSpPr bwMode="auto">
            <a:xfrm>
              <a:off x="4512" y="3316"/>
              <a:ext cx="384" cy="477"/>
              <a:chOff x="4512" y="3316"/>
              <a:chExt cx="384" cy="477"/>
            </a:xfrm>
          </p:grpSpPr>
          <p:sp>
            <p:nvSpPr>
              <p:cNvPr id="14380" name="Oval 93"/>
              <p:cNvSpPr>
                <a:spLocks noChangeArrowheads="1"/>
              </p:cNvSpPr>
              <p:nvPr/>
            </p:nvSpPr>
            <p:spPr bwMode="auto">
              <a:xfrm>
                <a:off x="4516" y="3316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Line 94"/>
              <p:cNvSpPr>
                <a:spLocks noChangeShapeType="1"/>
              </p:cNvSpPr>
              <p:nvPr/>
            </p:nvSpPr>
            <p:spPr bwMode="auto">
              <a:xfrm>
                <a:off x="4512" y="337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82" name="Group 97"/>
              <p:cNvGrpSpPr>
                <a:grpSpLocks/>
              </p:cNvGrpSpPr>
              <p:nvPr/>
            </p:nvGrpSpPr>
            <p:grpSpPr bwMode="auto">
              <a:xfrm>
                <a:off x="4513" y="3729"/>
                <a:ext cx="383" cy="64"/>
                <a:chOff x="4513" y="3729"/>
                <a:chExt cx="383" cy="64"/>
              </a:xfrm>
            </p:grpSpPr>
            <p:sp>
              <p:nvSpPr>
                <p:cNvPr id="14384" name="Arc 95"/>
                <p:cNvSpPr>
                  <a:spLocks/>
                </p:cNvSpPr>
                <p:nvPr/>
              </p:nvSpPr>
              <p:spPr bwMode="auto">
                <a:xfrm>
                  <a:off x="4704" y="372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Arc 96"/>
                <p:cNvSpPr>
                  <a:spLocks/>
                </p:cNvSpPr>
                <p:nvPr/>
              </p:nvSpPr>
              <p:spPr bwMode="auto">
                <a:xfrm>
                  <a:off x="4513" y="3729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3" name="Line 98"/>
              <p:cNvSpPr>
                <a:spLocks noChangeShapeType="1"/>
              </p:cNvSpPr>
              <p:nvPr/>
            </p:nvSpPr>
            <p:spPr bwMode="auto">
              <a:xfrm>
                <a:off x="4896" y="3376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6" name="Group 106"/>
            <p:cNvGrpSpPr>
              <a:grpSpLocks/>
            </p:cNvGrpSpPr>
            <p:nvPr/>
          </p:nvGrpSpPr>
          <p:grpSpPr bwMode="auto">
            <a:xfrm>
              <a:off x="4608" y="3412"/>
              <a:ext cx="384" cy="477"/>
              <a:chOff x="4608" y="3412"/>
              <a:chExt cx="384" cy="477"/>
            </a:xfrm>
          </p:grpSpPr>
          <p:sp>
            <p:nvSpPr>
              <p:cNvPr id="14374" name="Oval 100"/>
              <p:cNvSpPr>
                <a:spLocks noChangeArrowheads="1"/>
              </p:cNvSpPr>
              <p:nvPr/>
            </p:nvSpPr>
            <p:spPr bwMode="auto">
              <a:xfrm>
                <a:off x="4612" y="3412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Line 101"/>
              <p:cNvSpPr>
                <a:spLocks noChangeShapeType="1"/>
              </p:cNvSpPr>
              <p:nvPr/>
            </p:nvSpPr>
            <p:spPr bwMode="auto">
              <a:xfrm>
                <a:off x="4608" y="347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6" name="Group 104"/>
              <p:cNvGrpSpPr>
                <a:grpSpLocks/>
              </p:cNvGrpSpPr>
              <p:nvPr/>
            </p:nvGrpSpPr>
            <p:grpSpPr bwMode="auto">
              <a:xfrm>
                <a:off x="4609" y="3825"/>
                <a:ext cx="383" cy="64"/>
                <a:chOff x="4609" y="3825"/>
                <a:chExt cx="383" cy="64"/>
              </a:xfrm>
            </p:grpSpPr>
            <p:sp>
              <p:nvSpPr>
                <p:cNvPr id="14378" name="Arc 102"/>
                <p:cNvSpPr>
                  <a:spLocks/>
                </p:cNvSpPr>
                <p:nvPr/>
              </p:nvSpPr>
              <p:spPr bwMode="auto">
                <a:xfrm>
                  <a:off x="4800" y="382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9" name="Arc 103"/>
                <p:cNvSpPr>
                  <a:spLocks/>
                </p:cNvSpPr>
                <p:nvPr/>
              </p:nvSpPr>
              <p:spPr bwMode="auto">
                <a:xfrm>
                  <a:off x="4609" y="3825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77" name="Line 105"/>
              <p:cNvSpPr>
                <a:spLocks noChangeShapeType="1"/>
              </p:cNvSpPr>
              <p:nvPr/>
            </p:nvSpPr>
            <p:spPr bwMode="auto">
              <a:xfrm>
                <a:off x="4992" y="3472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7" name="Group 113"/>
            <p:cNvGrpSpPr>
              <a:grpSpLocks/>
            </p:cNvGrpSpPr>
            <p:nvPr/>
          </p:nvGrpSpPr>
          <p:grpSpPr bwMode="auto">
            <a:xfrm>
              <a:off x="4704" y="3508"/>
              <a:ext cx="384" cy="477"/>
              <a:chOff x="4704" y="3508"/>
              <a:chExt cx="384" cy="477"/>
            </a:xfrm>
          </p:grpSpPr>
          <p:sp>
            <p:nvSpPr>
              <p:cNvPr id="14368" name="Oval 107"/>
              <p:cNvSpPr>
                <a:spLocks noChangeArrowheads="1"/>
              </p:cNvSpPr>
              <p:nvPr/>
            </p:nvSpPr>
            <p:spPr bwMode="auto">
              <a:xfrm>
                <a:off x="4708" y="3508"/>
                <a:ext cx="376" cy="12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9" name="Line 108"/>
              <p:cNvSpPr>
                <a:spLocks noChangeShapeType="1"/>
              </p:cNvSpPr>
              <p:nvPr/>
            </p:nvSpPr>
            <p:spPr bwMode="auto">
              <a:xfrm>
                <a:off x="4704" y="356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0" name="Group 111"/>
              <p:cNvGrpSpPr>
                <a:grpSpLocks/>
              </p:cNvGrpSpPr>
              <p:nvPr/>
            </p:nvGrpSpPr>
            <p:grpSpPr bwMode="auto">
              <a:xfrm>
                <a:off x="4705" y="3921"/>
                <a:ext cx="383" cy="64"/>
                <a:chOff x="4705" y="3921"/>
                <a:chExt cx="383" cy="64"/>
              </a:xfrm>
            </p:grpSpPr>
            <p:sp>
              <p:nvSpPr>
                <p:cNvPr id="14372" name="Arc 109"/>
                <p:cNvSpPr>
                  <a:spLocks/>
                </p:cNvSpPr>
                <p:nvPr/>
              </p:nvSpPr>
              <p:spPr bwMode="auto">
                <a:xfrm>
                  <a:off x="4896" y="392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</a:path>
                    <a:path w="21600" h="21940" stroke="0" extrusionOk="0">
                      <a:moveTo>
                        <a:pt x="21597" y="-1"/>
                      </a:moveTo>
                      <a:cubicBezTo>
                        <a:pt x="21599" y="113"/>
                        <a:pt x="21600" y="226"/>
                        <a:pt x="21600" y="340"/>
                      </a:cubicBezTo>
                      <a:cubicBezTo>
                        <a:pt x="21600" y="12269"/>
                        <a:pt x="11929" y="21939"/>
                        <a:pt x="0" y="21940"/>
                      </a:cubicBezTo>
                      <a:lnTo>
                        <a:pt x="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3" name="Arc 110"/>
                <p:cNvSpPr>
                  <a:spLocks/>
                </p:cNvSpPr>
                <p:nvPr/>
              </p:nvSpPr>
              <p:spPr bwMode="auto">
                <a:xfrm>
                  <a:off x="4705" y="3921"/>
                  <a:ext cx="192" cy="64"/>
                </a:xfrm>
                <a:custGeom>
                  <a:avLst/>
                  <a:gdLst>
                    <a:gd name="T0" fmla="*/ 0 w 21600"/>
                    <a:gd name="T1" fmla="*/ 0 h 21940"/>
                    <a:gd name="T2" fmla="*/ 0 w 21600"/>
                    <a:gd name="T3" fmla="*/ 0 h 21940"/>
                    <a:gd name="T4" fmla="*/ 0 w 21600"/>
                    <a:gd name="T5" fmla="*/ 0 h 219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40"/>
                    <a:gd name="T11" fmla="*/ 21600 w 21600"/>
                    <a:gd name="T12" fmla="*/ 21940 h 219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40" fill="none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</a:path>
                    <a:path w="21600" h="21940" stroke="0" extrusionOk="0">
                      <a:moveTo>
                        <a:pt x="21600" y="21940"/>
                      </a:moveTo>
                      <a:cubicBezTo>
                        <a:pt x="9670" y="21940"/>
                        <a:pt x="0" y="12269"/>
                        <a:pt x="0" y="340"/>
                      </a:cubicBezTo>
                      <a:cubicBezTo>
                        <a:pt x="-1" y="226"/>
                        <a:pt x="0" y="113"/>
                        <a:pt x="2" y="-1"/>
                      </a:cubicBezTo>
                      <a:lnTo>
                        <a:pt x="21600" y="34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71" name="Line 112"/>
              <p:cNvSpPr>
                <a:spLocks noChangeShapeType="1"/>
              </p:cNvSpPr>
              <p:nvPr/>
            </p:nvSpPr>
            <p:spPr bwMode="auto">
              <a:xfrm>
                <a:off x="5088" y="356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9" name="Group 118"/>
          <p:cNvGrpSpPr>
            <a:grpSpLocks/>
          </p:cNvGrpSpPr>
          <p:nvPr/>
        </p:nvGrpSpPr>
        <p:grpSpPr bwMode="auto">
          <a:xfrm>
            <a:off x="5530850" y="1447800"/>
            <a:ext cx="825500" cy="1597025"/>
            <a:chOff x="3216" y="1069"/>
            <a:chExt cx="480" cy="1006"/>
          </a:xfrm>
        </p:grpSpPr>
        <p:graphicFrame>
          <p:nvGraphicFramePr>
            <p:cNvPr id="14348" name="Object 12"/>
            <p:cNvGraphicFramePr>
              <a:graphicFrameLocks/>
            </p:cNvGraphicFramePr>
            <p:nvPr/>
          </p:nvGraphicFramePr>
          <p:xfrm>
            <a:off x="3216" y="1069"/>
            <a:ext cx="384" cy="334"/>
          </p:xfrm>
          <a:graphic>
            <a:graphicData uri="http://schemas.openxmlformats.org/presentationml/2006/ole">
              <p:oleObj spid="_x0000_s14348" name="Clip" r:id="rId4" imgW="3936960" imgH="3419280" progId="">
                <p:embed/>
              </p:oleObj>
            </a:graphicData>
          </a:graphic>
        </p:graphicFrame>
        <p:graphicFrame>
          <p:nvGraphicFramePr>
            <p:cNvPr id="14349" name="Object 13"/>
            <p:cNvGraphicFramePr>
              <a:graphicFrameLocks/>
            </p:cNvGraphicFramePr>
            <p:nvPr/>
          </p:nvGraphicFramePr>
          <p:xfrm>
            <a:off x="3264" y="1405"/>
            <a:ext cx="384" cy="334"/>
          </p:xfrm>
          <a:graphic>
            <a:graphicData uri="http://schemas.openxmlformats.org/presentationml/2006/ole">
              <p:oleObj spid="_x0000_s14349" name="Clip" r:id="rId5" imgW="3936960" imgH="3419280" progId="">
                <p:embed/>
              </p:oleObj>
            </a:graphicData>
          </a:graphic>
        </p:graphicFrame>
        <p:graphicFrame>
          <p:nvGraphicFramePr>
            <p:cNvPr id="14350" name="Object 14"/>
            <p:cNvGraphicFramePr>
              <a:graphicFrameLocks/>
            </p:cNvGraphicFramePr>
            <p:nvPr/>
          </p:nvGraphicFramePr>
          <p:xfrm>
            <a:off x="3312" y="1741"/>
            <a:ext cx="384" cy="334"/>
          </p:xfrm>
          <a:graphic>
            <a:graphicData uri="http://schemas.openxmlformats.org/presentationml/2006/ole">
              <p:oleObj spid="_x0000_s14350" name="Clip" r:id="rId6" imgW="3936960" imgH="3419280" progId="">
                <p:embed/>
              </p:oleObj>
            </a:graphicData>
          </a:graphic>
        </p:graphicFrame>
      </p:grpSp>
      <p:grpSp>
        <p:nvGrpSpPr>
          <p:cNvPr id="14360" name="Group 122"/>
          <p:cNvGrpSpPr>
            <a:grpSpLocks/>
          </p:cNvGrpSpPr>
          <p:nvPr/>
        </p:nvGrpSpPr>
        <p:grpSpPr bwMode="auto">
          <a:xfrm>
            <a:off x="6356350" y="1447800"/>
            <a:ext cx="825500" cy="1597025"/>
            <a:chOff x="3696" y="1069"/>
            <a:chExt cx="480" cy="1006"/>
          </a:xfrm>
        </p:grpSpPr>
        <p:graphicFrame>
          <p:nvGraphicFramePr>
            <p:cNvPr id="14345" name="Object 9"/>
            <p:cNvGraphicFramePr>
              <a:graphicFrameLocks/>
            </p:cNvGraphicFramePr>
            <p:nvPr/>
          </p:nvGraphicFramePr>
          <p:xfrm>
            <a:off x="3696" y="1069"/>
            <a:ext cx="384" cy="334"/>
          </p:xfrm>
          <a:graphic>
            <a:graphicData uri="http://schemas.openxmlformats.org/presentationml/2006/ole">
              <p:oleObj spid="_x0000_s14345" name="Clip" r:id="rId7" imgW="3936960" imgH="3419280" progId="">
                <p:embed/>
              </p:oleObj>
            </a:graphicData>
          </a:graphic>
        </p:graphicFrame>
        <p:graphicFrame>
          <p:nvGraphicFramePr>
            <p:cNvPr id="14346" name="Object 10"/>
            <p:cNvGraphicFramePr>
              <a:graphicFrameLocks/>
            </p:cNvGraphicFramePr>
            <p:nvPr/>
          </p:nvGraphicFramePr>
          <p:xfrm>
            <a:off x="3744" y="1405"/>
            <a:ext cx="384" cy="334"/>
          </p:xfrm>
          <a:graphic>
            <a:graphicData uri="http://schemas.openxmlformats.org/presentationml/2006/ole">
              <p:oleObj spid="_x0000_s14346" name="Clip" r:id="rId8" imgW="3936960" imgH="3419280" progId="">
                <p:embed/>
              </p:oleObj>
            </a:graphicData>
          </a:graphic>
        </p:graphicFrame>
        <p:graphicFrame>
          <p:nvGraphicFramePr>
            <p:cNvPr id="14347" name="Object 11"/>
            <p:cNvGraphicFramePr>
              <a:graphicFrameLocks/>
            </p:cNvGraphicFramePr>
            <p:nvPr/>
          </p:nvGraphicFramePr>
          <p:xfrm>
            <a:off x="3792" y="1741"/>
            <a:ext cx="384" cy="334"/>
          </p:xfrm>
          <a:graphic>
            <a:graphicData uri="http://schemas.openxmlformats.org/presentationml/2006/ole">
              <p:oleObj spid="_x0000_s14347" name="Clip" r:id="rId9" imgW="3936960" imgH="3419280" progId="">
                <p:embed/>
              </p:oleObj>
            </a:graphicData>
          </a:graphic>
        </p:graphicFrame>
      </p:grpSp>
      <p:grpSp>
        <p:nvGrpSpPr>
          <p:cNvPr id="14361" name="Group 126"/>
          <p:cNvGrpSpPr>
            <a:grpSpLocks/>
          </p:cNvGrpSpPr>
          <p:nvPr/>
        </p:nvGrpSpPr>
        <p:grpSpPr bwMode="auto">
          <a:xfrm>
            <a:off x="7181850" y="1447800"/>
            <a:ext cx="825500" cy="1597025"/>
            <a:chOff x="4176" y="1069"/>
            <a:chExt cx="480" cy="1006"/>
          </a:xfrm>
        </p:grpSpPr>
        <p:graphicFrame>
          <p:nvGraphicFramePr>
            <p:cNvPr id="14342" name="Object 6"/>
            <p:cNvGraphicFramePr>
              <a:graphicFrameLocks/>
            </p:cNvGraphicFramePr>
            <p:nvPr/>
          </p:nvGraphicFramePr>
          <p:xfrm>
            <a:off x="4176" y="1069"/>
            <a:ext cx="384" cy="334"/>
          </p:xfrm>
          <a:graphic>
            <a:graphicData uri="http://schemas.openxmlformats.org/presentationml/2006/ole">
              <p:oleObj spid="_x0000_s14342" name="Clip" r:id="rId10" imgW="3936960" imgH="3419280" progId="">
                <p:embed/>
              </p:oleObj>
            </a:graphicData>
          </a:graphic>
        </p:graphicFrame>
        <p:graphicFrame>
          <p:nvGraphicFramePr>
            <p:cNvPr id="14343" name="Object 7"/>
            <p:cNvGraphicFramePr>
              <a:graphicFrameLocks/>
            </p:cNvGraphicFramePr>
            <p:nvPr/>
          </p:nvGraphicFramePr>
          <p:xfrm>
            <a:off x="4224" y="1405"/>
            <a:ext cx="384" cy="334"/>
          </p:xfrm>
          <a:graphic>
            <a:graphicData uri="http://schemas.openxmlformats.org/presentationml/2006/ole">
              <p:oleObj spid="_x0000_s14343" name="Clip" r:id="rId11" imgW="3936960" imgH="3419280" progId="">
                <p:embed/>
              </p:oleObj>
            </a:graphicData>
          </a:graphic>
        </p:graphicFrame>
        <p:graphicFrame>
          <p:nvGraphicFramePr>
            <p:cNvPr id="14344" name="Object 8"/>
            <p:cNvGraphicFramePr>
              <a:graphicFrameLocks/>
            </p:cNvGraphicFramePr>
            <p:nvPr/>
          </p:nvGraphicFramePr>
          <p:xfrm>
            <a:off x="4272" y="1741"/>
            <a:ext cx="384" cy="334"/>
          </p:xfrm>
          <a:graphic>
            <a:graphicData uri="http://schemas.openxmlformats.org/presentationml/2006/ole">
              <p:oleObj spid="_x0000_s14344" name="Clip" r:id="rId12" imgW="3936960" imgH="3419280" progId="">
                <p:embed/>
              </p:oleObj>
            </a:graphicData>
          </a:graphic>
        </p:graphicFrame>
      </p:grpSp>
      <p:grpSp>
        <p:nvGrpSpPr>
          <p:cNvPr id="14362" name="Group 130"/>
          <p:cNvGrpSpPr>
            <a:grpSpLocks/>
          </p:cNvGrpSpPr>
          <p:nvPr/>
        </p:nvGrpSpPr>
        <p:grpSpPr bwMode="auto">
          <a:xfrm>
            <a:off x="7924800" y="1447800"/>
            <a:ext cx="825500" cy="1597025"/>
            <a:chOff x="4608" y="1069"/>
            <a:chExt cx="480" cy="1006"/>
          </a:xfrm>
        </p:grpSpPr>
        <p:graphicFrame>
          <p:nvGraphicFramePr>
            <p:cNvPr id="14339" name="Object 3"/>
            <p:cNvGraphicFramePr>
              <a:graphicFrameLocks/>
            </p:cNvGraphicFramePr>
            <p:nvPr/>
          </p:nvGraphicFramePr>
          <p:xfrm>
            <a:off x="4608" y="1069"/>
            <a:ext cx="384" cy="334"/>
          </p:xfrm>
          <a:graphic>
            <a:graphicData uri="http://schemas.openxmlformats.org/presentationml/2006/ole">
              <p:oleObj spid="_x0000_s14339" name="Clip" r:id="rId13" imgW="3936960" imgH="3419280" progId="">
                <p:embed/>
              </p:oleObj>
            </a:graphicData>
          </a:graphic>
        </p:graphicFrame>
        <p:graphicFrame>
          <p:nvGraphicFramePr>
            <p:cNvPr id="14340" name="Object 4"/>
            <p:cNvGraphicFramePr>
              <a:graphicFrameLocks/>
            </p:cNvGraphicFramePr>
            <p:nvPr/>
          </p:nvGraphicFramePr>
          <p:xfrm>
            <a:off x="4656" y="1405"/>
            <a:ext cx="384" cy="334"/>
          </p:xfrm>
          <a:graphic>
            <a:graphicData uri="http://schemas.openxmlformats.org/presentationml/2006/ole">
              <p:oleObj spid="_x0000_s14340" name="Clip" r:id="rId14" imgW="3936960" imgH="3419280" progId="">
                <p:embed/>
              </p:oleObj>
            </a:graphicData>
          </a:graphic>
        </p:graphicFrame>
        <p:graphicFrame>
          <p:nvGraphicFramePr>
            <p:cNvPr id="14341" name="Object 5"/>
            <p:cNvGraphicFramePr>
              <a:graphicFrameLocks/>
            </p:cNvGraphicFramePr>
            <p:nvPr/>
          </p:nvGraphicFramePr>
          <p:xfrm>
            <a:off x="4704" y="1741"/>
            <a:ext cx="384" cy="334"/>
          </p:xfrm>
          <a:graphic>
            <a:graphicData uri="http://schemas.openxmlformats.org/presentationml/2006/ole">
              <p:oleObj spid="_x0000_s14341" name="Clip" r:id="rId15" imgW="3936960" imgH="3419280" progId="">
                <p:embed/>
              </p:oleObj>
            </a:graphicData>
          </a:graphic>
        </p:graphicFrame>
      </p:grpSp>
      <p:graphicFrame>
        <p:nvGraphicFramePr>
          <p:cNvPr id="14338" name="Object 2"/>
          <p:cNvGraphicFramePr>
            <a:graphicFrameLocks/>
          </p:cNvGraphicFramePr>
          <p:nvPr/>
        </p:nvGraphicFramePr>
        <p:xfrm>
          <a:off x="488950" y="3505200"/>
          <a:ext cx="430213" cy="1257300"/>
        </p:xfrm>
        <a:graphic>
          <a:graphicData uri="http://schemas.openxmlformats.org/presentationml/2006/ole">
            <p:oleObj spid="_x0000_s14338" name="Clip" r:id="rId16" imgW="1204560" imgH="3660480" progId="">
              <p:embed/>
            </p:oleObj>
          </a:graphicData>
        </a:graphic>
      </p:graphicFrame>
    </p:spTree>
  </p:cSld>
  <p:clrMapOvr>
    <a:masterClrMapping/>
  </p:clrMapOvr>
  <p:transition>
    <p:strips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RAID Striping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3150" y="1600200"/>
            <a:ext cx="3714750" cy="4495800"/>
          </a:xfrm>
          <a:noFill/>
        </p:spPr>
        <p:txBody>
          <a:bodyPr lIns="92075" tIns="46038" rIns="92075" bIns="46038"/>
          <a:lstStyle/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All disks take part in the transmission of a block.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Can be conceptualized as a single disk.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Even distribution of display load.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Efficient admission.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Is not scalable in throughput.</a:t>
            </a:r>
          </a:p>
        </p:txBody>
      </p:sp>
      <p:graphicFrame>
        <p:nvGraphicFramePr>
          <p:cNvPr id="15362" name="Object 2"/>
          <p:cNvGraphicFramePr>
            <a:graphicFrameLocks/>
          </p:cNvGraphicFramePr>
          <p:nvPr/>
        </p:nvGraphicFramePr>
        <p:xfrm>
          <a:off x="495300" y="3657600"/>
          <a:ext cx="412750" cy="717550"/>
        </p:xfrm>
        <a:graphic>
          <a:graphicData uri="http://schemas.openxmlformats.org/presentationml/2006/ole">
            <p:oleObj spid="_x0000_s15362" name="Clip" r:id="rId4" imgW="1946160" imgH="3659040" progId="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/>
          </p:cNvGraphicFramePr>
          <p:nvPr/>
        </p:nvGraphicFramePr>
        <p:xfrm>
          <a:off x="247650" y="2133600"/>
          <a:ext cx="742950" cy="642938"/>
        </p:xfrm>
        <a:graphic>
          <a:graphicData uri="http://schemas.openxmlformats.org/presentationml/2006/ole">
            <p:oleObj spid="_x0000_s15363" name="Clip" r:id="rId5" imgW="3659040" imgH="3427200" progId="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413375" y="3336925"/>
            <a:ext cx="49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d1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86538" y="3336925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d2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842250" y="3336925"/>
            <a:ext cx="49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d3</a:t>
            </a:r>
          </a:p>
        </p:txBody>
      </p:sp>
      <p:grpSp>
        <p:nvGrpSpPr>
          <p:cNvPr id="15369" name="Group 15"/>
          <p:cNvGrpSpPr>
            <a:grpSpLocks/>
          </p:cNvGrpSpPr>
          <p:nvPr/>
        </p:nvGrpSpPr>
        <p:grpSpPr bwMode="auto">
          <a:xfrm>
            <a:off x="4638675" y="3740150"/>
            <a:ext cx="1430338" cy="1670050"/>
            <a:chOff x="3033" y="2356"/>
            <a:chExt cx="832" cy="1052"/>
          </a:xfrm>
        </p:grpSpPr>
        <p:sp>
          <p:nvSpPr>
            <p:cNvPr id="15394" name="Oval 9"/>
            <p:cNvSpPr>
              <a:spLocks noChangeArrowheads="1"/>
            </p:cNvSpPr>
            <p:nvPr/>
          </p:nvSpPr>
          <p:spPr bwMode="auto">
            <a:xfrm>
              <a:off x="3037" y="2356"/>
              <a:ext cx="824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Line 10"/>
            <p:cNvSpPr>
              <a:spLocks noChangeShapeType="1"/>
            </p:cNvSpPr>
            <p:nvPr/>
          </p:nvSpPr>
          <p:spPr bwMode="auto">
            <a:xfrm>
              <a:off x="3033" y="2493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6" name="Group 13"/>
            <p:cNvGrpSpPr>
              <a:grpSpLocks/>
            </p:cNvGrpSpPr>
            <p:nvPr/>
          </p:nvGrpSpPr>
          <p:grpSpPr bwMode="auto">
            <a:xfrm>
              <a:off x="3034" y="3267"/>
              <a:ext cx="831" cy="141"/>
              <a:chOff x="3034" y="3267"/>
              <a:chExt cx="831" cy="141"/>
            </a:xfrm>
          </p:grpSpPr>
          <p:sp>
            <p:nvSpPr>
              <p:cNvPr id="15398" name="Arc 11"/>
              <p:cNvSpPr>
                <a:spLocks/>
              </p:cNvSpPr>
              <p:nvPr/>
            </p:nvSpPr>
            <p:spPr bwMode="auto">
              <a:xfrm>
                <a:off x="3449" y="3267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9" name="Arc 12"/>
              <p:cNvSpPr>
                <a:spLocks/>
              </p:cNvSpPr>
              <p:nvPr/>
            </p:nvSpPr>
            <p:spPr bwMode="auto">
              <a:xfrm>
                <a:off x="3034" y="3267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7" name="Line 14"/>
            <p:cNvSpPr>
              <a:spLocks noChangeShapeType="1"/>
            </p:cNvSpPr>
            <p:nvPr/>
          </p:nvSpPr>
          <p:spPr bwMode="auto">
            <a:xfrm>
              <a:off x="3865" y="2493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0" name="Group 22"/>
          <p:cNvGrpSpPr>
            <a:grpSpLocks/>
          </p:cNvGrpSpPr>
          <p:nvPr/>
        </p:nvGrpSpPr>
        <p:grpSpPr bwMode="auto">
          <a:xfrm>
            <a:off x="6145213" y="3740150"/>
            <a:ext cx="1430337" cy="1670050"/>
            <a:chOff x="3909" y="2356"/>
            <a:chExt cx="832" cy="1052"/>
          </a:xfrm>
        </p:grpSpPr>
        <p:sp>
          <p:nvSpPr>
            <p:cNvPr id="15388" name="Oval 16"/>
            <p:cNvSpPr>
              <a:spLocks noChangeArrowheads="1"/>
            </p:cNvSpPr>
            <p:nvPr/>
          </p:nvSpPr>
          <p:spPr bwMode="auto">
            <a:xfrm>
              <a:off x="3913" y="2356"/>
              <a:ext cx="823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Line 17"/>
            <p:cNvSpPr>
              <a:spLocks noChangeShapeType="1"/>
            </p:cNvSpPr>
            <p:nvPr/>
          </p:nvSpPr>
          <p:spPr bwMode="auto">
            <a:xfrm>
              <a:off x="3909" y="2493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0" name="Group 20"/>
            <p:cNvGrpSpPr>
              <a:grpSpLocks/>
            </p:cNvGrpSpPr>
            <p:nvPr/>
          </p:nvGrpSpPr>
          <p:grpSpPr bwMode="auto">
            <a:xfrm>
              <a:off x="3910" y="3267"/>
              <a:ext cx="831" cy="141"/>
              <a:chOff x="3910" y="3267"/>
              <a:chExt cx="831" cy="141"/>
            </a:xfrm>
          </p:grpSpPr>
          <p:sp>
            <p:nvSpPr>
              <p:cNvPr id="15392" name="Arc 18"/>
              <p:cNvSpPr>
                <a:spLocks/>
              </p:cNvSpPr>
              <p:nvPr/>
            </p:nvSpPr>
            <p:spPr bwMode="auto">
              <a:xfrm>
                <a:off x="4324" y="3267"/>
                <a:ext cx="417" cy="141"/>
              </a:xfrm>
              <a:custGeom>
                <a:avLst/>
                <a:gdLst>
                  <a:gd name="T0" fmla="*/ 0 w 21652"/>
                  <a:gd name="T1" fmla="*/ 0 h 21600"/>
                  <a:gd name="T2" fmla="*/ 0 w 21652"/>
                  <a:gd name="T3" fmla="*/ 0 h 21600"/>
                  <a:gd name="T4" fmla="*/ 0 w 216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52"/>
                  <a:gd name="T10" fmla="*/ 0 h 21600"/>
                  <a:gd name="T11" fmla="*/ 21652 w 216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2" h="21600" fill="none" extrusionOk="0">
                    <a:moveTo>
                      <a:pt x="21652" y="0"/>
                    </a:moveTo>
                    <a:cubicBezTo>
                      <a:pt x="21652" y="11929"/>
                      <a:pt x="11981" y="21600"/>
                      <a:pt x="52" y="21600"/>
                    </a:cubicBezTo>
                    <a:cubicBezTo>
                      <a:pt x="34" y="21600"/>
                      <a:pt x="17" y="21599"/>
                      <a:pt x="0" y="21599"/>
                    </a:cubicBezTo>
                  </a:path>
                  <a:path w="21652" h="21600" stroke="0" extrusionOk="0">
                    <a:moveTo>
                      <a:pt x="21652" y="0"/>
                    </a:moveTo>
                    <a:cubicBezTo>
                      <a:pt x="21652" y="11929"/>
                      <a:pt x="11981" y="21600"/>
                      <a:pt x="52" y="21600"/>
                    </a:cubicBezTo>
                    <a:cubicBezTo>
                      <a:pt x="34" y="21600"/>
                      <a:pt x="17" y="21599"/>
                      <a:pt x="0" y="21599"/>
                    </a:cubicBezTo>
                    <a:lnTo>
                      <a:pt x="52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Arc 19"/>
              <p:cNvSpPr>
                <a:spLocks/>
              </p:cNvSpPr>
              <p:nvPr/>
            </p:nvSpPr>
            <p:spPr bwMode="auto">
              <a:xfrm>
                <a:off x="3910" y="3267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548" y="21599"/>
                    </a:moveTo>
                    <a:cubicBezTo>
                      <a:pt x="9638" y="21571"/>
                      <a:pt x="0" y="11909"/>
                      <a:pt x="0" y="0"/>
                    </a:cubicBezTo>
                  </a:path>
                  <a:path w="21600" h="21600" stroke="0" extrusionOk="0">
                    <a:moveTo>
                      <a:pt x="21548" y="21599"/>
                    </a:moveTo>
                    <a:cubicBezTo>
                      <a:pt x="9638" y="21571"/>
                      <a:pt x="0" y="1190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1" name="Line 21"/>
            <p:cNvSpPr>
              <a:spLocks noChangeShapeType="1"/>
            </p:cNvSpPr>
            <p:nvPr/>
          </p:nvSpPr>
          <p:spPr bwMode="auto">
            <a:xfrm>
              <a:off x="4740" y="2493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1" name="Group 29"/>
          <p:cNvGrpSpPr>
            <a:grpSpLocks/>
          </p:cNvGrpSpPr>
          <p:nvPr/>
        </p:nvGrpSpPr>
        <p:grpSpPr bwMode="auto">
          <a:xfrm>
            <a:off x="7650163" y="3740150"/>
            <a:ext cx="1430337" cy="1670050"/>
            <a:chOff x="4784" y="2356"/>
            <a:chExt cx="832" cy="1052"/>
          </a:xfrm>
        </p:grpSpPr>
        <p:sp>
          <p:nvSpPr>
            <p:cNvPr id="15382" name="Oval 23"/>
            <p:cNvSpPr>
              <a:spLocks noChangeArrowheads="1"/>
            </p:cNvSpPr>
            <p:nvPr/>
          </p:nvSpPr>
          <p:spPr bwMode="auto">
            <a:xfrm>
              <a:off x="4788" y="2356"/>
              <a:ext cx="824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>
              <a:off x="4784" y="2493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4" name="Group 27"/>
            <p:cNvGrpSpPr>
              <a:grpSpLocks/>
            </p:cNvGrpSpPr>
            <p:nvPr/>
          </p:nvGrpSpPr>
          <p:grpSpPr bwMode="auto">
            <a:xfrm>
              <a:off x="4785" y="3267"/>
              <a:ext cx="831" cy="141"/>
              <a:chOff x="4785" y="3267"/>
              <a:chExt cx="831" cy="141"/>
            </a:xfrm>
          </p:grpSpPr>
          <p:sp>
            <p:nvSpPr>
              <p:cNvPr id="15386" name="Arc 25"/>
              <p:cNvSpPr>
                <a:spLocks/>
              </p:cNvSpPr>
              <p:nvPr/>
            </p:nvSpPr>
            <p:spPr bwMode="auto">
              <a:xfrm>
                <a:off x="5200" y="3267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Arc 26"/>
              <p:cNvSpPr>
                <a:spLocks/>
              </p:cNvSpPr>
              <p:nvPr/>
            </p:nvSpPr>
            <p:spPr bwMode="auto">
              <a:xfrm>
                <a:off x="4785" y="3267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5" name="Line 28"/>
            <p:cNvSpPr>
              <a:spLocks noChangeShapeType="1"/>
            </p:cNvSpPr>
            <p:nvPr/>
          </p:nvSpPr>
          <p:spPr bwMode="auto">
            <a:xfrm>
              <a:off x="5616" y="2493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2" name="Rectangle 30"/>
          <p:cNvSpPr>
            <a:spLocks noChangeArrowheads="1"/>
          </p:cNvSpPr>
          <p:nvPr/>
        </p:nvSpPr>
        <p:spPr bwMode="auto">
          <a:xfrm>
            <a:off x="5035550" y="4291013"/>
            <a:ext cx="692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X1.1</a:t>
            </a:r>
          </a:p>
        </p:txBody>
      </p:sp>
      <p:sp>
        <p:nvSpPr>
          <p:cNvPr id="15373" name="Rectangle 31"/>
          <p:cNvSpPr>
            <a:spLocks noChangeArrowheads="1"/>
          </p:cNvSpPr>
          <p:nvPr/>
        </p:nvSpPr>
        <p:spPr bwMode="auto">
          <a:xfrm>
            <a:off x="6542088" y="4291013"/>
            <a:ext cx="692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X1.2</a:t>
            </a:r>
          </a:p>
        </p:txBody>
      </p:sp>
      <p:sp>
        <p:nvSpPr>
          <p:cNvPr id="15374" name="Rectangle 32"/>
          <p:cNvSpPr>
            <a:spLocks noChangeArrowheads="1"/>
          </p:cNvSpPr>
          <p:nvPr/>
        </p:nvSpPr>
        <p:spPr bwMode="auto">
          <a:xfrm>
            <a:off x="8047038" y="4291013"/>
            <a:ext cx="692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X1.3</a:t>
            </a:r>
          </a:p>
        </p:txBody>
      </p:sp>
      <p:sp>
        <p:nvSpPr>
          <p:cNvPr id="15375" name="Rectangle 33"/>
          <p:cNvSpPr>
            <a:spLocks noChangeArrowheads="1"/>
          </p:cNvSpPr>
          <p:nvPr/>
        </p:nvSpPr>
        <p:spPr bwMode="auto">
          <a:xfrm>
            <a:off x="5035550" y="4672013"/>
            <a:ext cx="692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X2.1</a:t>
            </a:r>
          </a:p>
        </p:txBody>
      </p:sp>
      <p:sp>
        <p:nvSpPr>
          <p:cNvPr id="15376" name="Rectangle 34"/>
          <p:cNvSpPr>
            <a:spLocks noChangeArrowheads="1"/>
          </p:cNvSpPr>
          <p:nvPr/>
        </p:nvSpPr>
        <p:spPr bwMode="auto">
          <a:xfrm>
            <a:off x="6542088" y="4672013"/>
            <a:ext cx="692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X2.2</a:t>
            </a:r>
          </a:p>
        </p:txBody>
      </p:sp>
      <p:sp>
        <p:nvSpPr>
          <p:cNvPr id="15377" name="Rectangle 35"/>
          <p:cNvSpPr>
            <a:spLocks noChangeArrowheads="1"/>
          </p:cNvSpPr>
          <p:nvPr/>
        </p:nvSpPr>
        <p:spPr bwMode="auto">
          <a:xfrm>
            <a:off x="8047038" y="4672013"/>
            <a:ext cx="692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X2.3</a:t>
            </a:r>
          </a:p>
        </p:txBody>
      </p:sp>
      <p:sp>
        <p:nvSpPr>
          <p:cNvPr id="15378" name="Line 36"/>
          <p:cNvSpPr>
            <a:spLocks noChangeShapeType="1"/>
          </p:cNvSpPr>
          <p:nvPr/>
        </p:nvSpPr>
        <p:spPr bwMode="auto">
          <a:xfrm flipV="1">
            <a:off x="4622800" y="1981200"/>
            <a:ext cx="206375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37"/>
          <p:cNvSpPr>
            <a:spLocks noChangeShapeType="1"/>
          </p:cNvSpPr>
          <p:nvPr/>
        </p:nvSpPr>
        <p:spPr bwMode="auto">
          <a:xfrm flipH="1" flipV="1">
            <a:off x="7429500" y="1981200"/>
            <a:ext cx="165100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Oval 38"/>
          <p:cNvSpPr>
            <a:spLocks noChangeArrowheads="1"/>
          </p:cNvSpPr>
          <p:nvPr/>
        </p:nvSpPr>
        <p:spPr bwMode="auto">
          <a:xfrm>
            <a:off x="4629150" y="4273550"/>
            <a:ext cx="44450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39"/>
          <p:cNvSpPr>
            <a:spLocks noChangeArrowheads="1"/>
          </p:cNvSpPr>
          <p:nvPr/>
        </p:nvSpPr>
        <p:spPr bwMode="auto">
          <a:xfrm>
            <a:off x="6769100" y="185261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X1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5794375" y="4899025"/>
            <a:ext cx="568325" cy="368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6894513" y="4899025"/>
            <a:ext cx="825500" cy="36830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376988" y="4899025"/>
            <a:ext cx="242887" cy="36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4692650" y="4518025"/>
            <a:ext cx="1087438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5794375" y="4518025"/>
            <a:ext cx="108585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6894513" y="4518025"/>
            <a:ext cx="108743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692650" y="4137025"/>
            <a:ext cx="1087438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5794375" y="4137025"/>
            <a:ext cx="108585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6894513" y="4137025"/>
            <a:ext cx="108743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4692650" y="4899025"/>
            <a:ext cx="439738" cy="3683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2"/>
          <p:cNvSpPr>
            <a:spLocks noChangeArrowheads="1"/>
          </p:cNvSpPr>
          <p:nvPr/>
        </p:nvSpPr>
        <p:spPr bwMode="auto">
          <a:xfrm>
            <a:off x="8135938" y="37338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u="sng">
                <a:latin typeface="Times New Roman" pitchFamily="18" charset="0"/>
              </a:rPr>
              <a:t>Display</a:t>
            </a:r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 rot="5340000">
            <a:off x="4045743" y="4491832"/>
            <a:ext cx="823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Time</a:t>
            </a:r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4273550" y="4892675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Rectangle 15"/>
          <p:cNvSpPr>
            <a:spLocks noChangeArrowheads="1"/>
          </p:cNvSpPr>
          <p:nvPr/>
        </p:nvSpPr>
        <p:spPr bwMode="auto">
          <a:xfrm>
            <a:off x="4999038" y="3733800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d1</a:t>
            </a:r>
          </a:p>
        </p:txBody>
      </p:sp>
      <p:sp>
        <p:nvSpPr>
          <p:cNvPr id="16402" name="Rectangle 16"/>
          <p:cNvSpPr>
            <a:spLocks noChangeArrowheads="1"/>
          </p:cNvSpPr>
          <p:nvPr/>
        </p:nvSpPr>
        <p:spPr bwMode="auto">
          <a:xfrm>
            <a:off x="6072188" y="3733800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d2</a:t>
            </a:r>
          </a:p>
        </p:txBody>
      </p:sp>
      <p:sp>
        <p:nvSpPr>
          <p:cNvPr id="16403" name="Rectangle 17"/>
          <p:cNvSpPr>
            <a:spLocks noChangeArrowheads="1"/>
          </p:cNvSpPr>
          <p:nvPr/>
        </p:nvSpPr>
        <p:spPr bwMode="auto">
          <a:xfrm>
            <a:off x="7145338" y="3733800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d3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4851400" y="3749675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19"/>
          <p:cNvSpPr>
            <a:spLocks noChangeArrowheads="1"/>
          </p:cNvSpPr>
          <p:nvPr/>
        </p:nvSpPr>
        <p:spPr bwMode="auto">
          <a:xfrm>
            <a:off x="4999038" y="3352800"/>
            <a:ext cx="2516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Retrieval Schedule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4692650" y="4899025"/>
            <a:ext cx="1087438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5794375" y="4899025"/>
            <a:ext cx="108585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894513" y="4899025"/>
            <a:ext cx="108743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4692650" y="4518025"/>
            <a:ext cx="569913" cy="368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5794375" y="4518025"/>
            <a:ext cx="825500" cy="36830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5276850" y="4518025"/>
            <a:ext cx="241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894513" y="4518025"/>
            <a:ext cx="438150" cy="3683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7970838" y="4967288"/>
            <a:ext cx="1387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1600" b="1">
                <a:latin typeface="Times New Roman" pitchFamily="18" charset="0"/>
              </a:rPr>
              <a:t>X1,Y1,W1,Z1</a:t>
            </a:r>
          </a:p>
        </p:txBody>
      </p:sp>
      <p:sp>
        <p:nvSpPr>
          <p:cNvPr id="16414" name="Rectangle 28"/>
          <p:cNvSpPr>
            <a:spLocks noChangeArrowheads="1"/>
          </p:cNvSpPr>
          <p:nvPr/>
        </p:nvSpPr>
        <p:spPr bwMode="auto">
          <a:xfrm>
            <a:off x="4692650" y="5280025"/>
            <a:ext cx="1087438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Rectangle 29"/>
          <p:cNvSpPr>
            <a:spLocks noChangeArrowheads="1"/>
          </p:cNvSpPr>
          <p:nvPr/>
        </p:nvSpPr>
        <p:spPr bwMode="auto">
          <a:xfrm>
            <a:off x="5794375" y="5280025"/>
            <a:ext cx="108585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Rectangle 30"/>
          <p:cNvSpPr>
            <a:spLocks noChangeArrowheads="1"/>
          </p:cNvSpPr>
          <p:nvPr/>
        </p:nvSpPr>
        <p:spPr bwMode="auto">
          <a:xfrm>
            <a:off x="6894513" y="5280025"/>
            <a:ext cx="108743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Rectangle 31"/>
          <p:cNvSpPr>
            <a:spLocks noChangeArrowheads="1"/>
          </p:cNvSpPr>
          <p:nvPr/>
        </p:nvSpPr>
        <p:spPr bwMode="auto">
          <a:xfrm>
            <a:off x="5794375" y="5280025"/>
            <a:ext cx="438150" cy="3683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Rectangle 32"/>
          <p:cNvSpPr>
            <a:spLocks noChangeArrowheads="1"/>
          </p:cNvSpPr>
          <p:nvPr/>
        </p:nvSpPr>
        <p:spPr bwMode="auto">
          <a:xfrm>
            <a:off x="6894513" y="5280025"/>
            <a:ext cx="569912" cy="368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Rectangle 33"/>
          <p:cNvSpPr>
            <a:spLocks noChangeArrowheads="1"/>
          </p:cNvSpPr>
          <p:nvPr/>
        </p:nvSpPr>
        <p:spPr bwMode="auto">
          <a:xfrm>
            <a:off x="7477125" y="5280025"/>
            <a:ext cx="242888" cy="36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Rectangle 34"/>
          <p:cNvSpPr>
            <a:spLocks noChangeArrowheads="1"/>
          </p:cNvSpPr>
          <p:nvPr/>
        </p:nvSpPr>
        <p:spPr bwMode="auto">
          <a:xfrm>
            <a:off x="4692650" y="5280025"/>
            <a:ext cx="825500" cy="36830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Rectangle 35"/>
          <p:cNvSpPr>
            <a:spLocks noChangeArrowheads="1"/>
          </p:cNvSpPr>
          <p:nvPr/>
        </p:nvSpPr>
        <p:spPr bwMode="auto">
          <a:xfrm>
            <a:off x="7970838" y="5348288"/>
            <a:ext cx="1387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1600" b="1">
                <a:latin typeface="Times New Roman" pitchFamily="18" charset="0"/>
              </a:rPr>
              <a:t>X2,Y2,W2,Z2</a:t>
            </a:r>
          </a:p>
        </p:txBody>
      </p:sp>
      <p:sp>
        <p:nvSpPr>
          <p:cNvPr id="16422" name="Rectangle 36"/>
          <p:cNvSpPr>
            <a:spLocks noChangeArrowheads="1"/>
          </p:cNvSpPr>
          <p:nvPr/>
        </p:nvSpPr>
        <p:spPr bwMode="auto">
          <a:xfrm>
            <a:off x="4692650" y="5661025"/>
            <a:ext cx="1087438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Rectangle 37"/>
          <p:cNvSpPr>
            <a:spLocks noChangeArrowheads="1"/>
          </p:cNvSpPr>
          <p:nvPr/>
        </p:nvSpPr>
        <p:spPr bwMode="auto">
          <a:xfrm>
            <a:off x="5794375" y="5661025"/>
            <a:ext cx="108585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Rectangle 38"/>
          <p:cNvSpPr>
            <a:spLocks noChangeArrowheads="1"/>
          </p:cNvSpPr>
          <p:nvPr/>
        </p:nvSpPr>
        <p:spPr bwMode="auto">
          <a:xfrm>
            <a:off x="6894513" y="5661025"/>
            <a:ext cx="108743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Rectangle 39"/>
          <p:cNvSpPr>
            <a:spLocks noChangeArrowheads="1"/>
          </p:cNvSpPr>
          <p:nvPr/>
        </p:nvSpPr>
        <p:spPr bwMode="auto">
          <a:xfrm>
            <a:off x="6894513" y="5661025"/>
            <a:ext cx="438150" cy="368300"/>
          </a:xfrm>
          <a:prstGeom prst="rect">
            <a:avLst/>
          </a:prstGeom>
          <a:solidFill>
            <a:srgbClr val="66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Rectangle 40"/>
          <p:cNvSpPr>
            <a:spLocks noChangeArrowheads="1"/>
          </p:cNvSpPr>
          <p:nvPr/>
        </p:nvSpPr>
        <p:spPr bwMode="auto">
          <a:xfrm>
            <a:off x="4692650" y="5661025"/>
            <a:ext cx="569913" cy="368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1"/>
          <p:cNvSpPr>
            <a:spLocks noChangeArrowheads="1"/>
          </p:cNvSpPr>
          <p:nvPr/>
        </p:nvSpPr>
        <p:spPr bwMode="auto">
          <a:xfrm>
            <a:off x="5276850" y="5661025"/>
            <a:ext cx="2413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Rectangle 42"/>
          <p:cNvSpPr>
            <a:spLocks noChangeArrowheads="1"/>
          </p:cNvSpPr>
          <p:nvPr/>
        </p:nvSpPr>
        <p:spPr bwMode="auto">
          <a:xfrm>
            <a:off x="5794375" y="5661025"/>
            <a:ext cx="825500" cy="36830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Rectangle 43"/>
          <p:cNvSpPr>
            <a:spLocks noChangeArrowheads="1"/>
          </p:cNvSpPr>
          <p:nvPr/>
        </p:nvSpPr>
        <p:spPr bwMode="auto">
          <a:xfrm>
            <a:off x="7970838" y="5729288"/>
            <a:ext cx="1387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1600" b="1">
                <a:latin typeface="Times New Roman" pitchFamily="18" charset="0"/>
              </a:rPr>
              <a:t>X3,Y3,W3,Z3</a:t>
            </a:r>
          </a:p>
        </p:txBody>
      </p:sp>
      <p:sp>
        <p:nvSpPr>
          <p:cNvPr id="16430" name="Rectangle 44"/>
          <p:cNvSpPr>
            <a:spLocks noChangeArrowheads="1"/>
          </p:cNvSpPr>
          <p:nvPr/>
        </p:nvSpPr>
        <p:spPr bwMode="auto">
          <a:xfrm>
            <a:off x="4935538" y="1219200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d1</a:t>
            </a:r>
          </a:p>
        </p:txBody>
      </p:sp>
      <p:sp>
        <p:nvSpPr>
          <p:cNvPr id="16431" name="Rectangle 45"/>
          <p:cNvSpPr>
            <a:spLocks noChangeArrowheads="1"/>
          </p:cNvSpPr>
          <p:nvPr/>
        </p:nvSpPr>
        <p:spPr bwMode="auto">
          <a:xfrm>
            <a:off x="6421438" y="1219200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d2</a:t>
            </a:r>
          </a:p>
        </p:txBody>
      </p:sp>
      <p:sp>
        <p:nvSpPr>
          <p:cNvPr id="16432" name="Rectangle 46"/>
          <p:cNvSpPr>
            <a:spLocks noChangeArrowheads="1"/>
          </p:cNvSpPr>
          <p:nvPr/>
        </p:nvSpPr>
        <p:spPr bwMode="auto">
          <a:xfrm>
            <a:off x="7907338" y="1219200"/>
            <a:ext cx="49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latin typeface="Times New Roman" pitchFamily="18" charset="0"/>
              </a:rPr>
              <a:t>d3</a:t>
            </a:r>
          </a:p>
        </p:txBody>
      </p:sp>
      <p:grpSp>
        <p:nvGrpSpPr>
          <p:cNvPr id="16433" name="Group 53"/>
          <p:cNvGrpSpPr>
            <a:grpSpLocks/>
          </p:cNvGrpSpPr>
          <p:nvPr/>
        </p:nvGrpSpPr>
        <p:grpSpPr bwMode="auto">
          <a:xfrm>
            <a:off x="4473575" y="1622425"/>
            <a:ext cx="1430338" cy="1670050"/>
            <a:chOff x="3033" y="1108"/>
            <a:chExt cx="832" cy="1052"/>
          </a:xfrm>
        </p:grpSpPr>
        <p:sp>
          <p:nvSpPr>
            <p:cNvPr id="16462" name="Oval 47"/>
            <p:cNvSpPr>
              <a:spLocks noChangeArrowheads="1"/>
            </p:cNvSpPr>
            <p:nvPr/>
          </p:nvSpPr>
          <p:spPr bwMode="auto">
            <a:xfrm>
              <a:off x="3037" y="1108"/>
              <a:ext cx="824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3" name="Line 48"/>
            <p:cNvSpPr>
              <a:spLocks noChangeShapeType="1"/>
            </p:cNvSpPr>
            <p:nvPr/>
          </p:nvSpPr>
          <p:spPr bwMode="auto">
            <a:xfrm>
              <a:off x="3033" y="1245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64" name="Group 51"/>
            <p:cNvGrpSpPr>
              <a:grpSpLocks/>
            </p:cNvGrpSpPr>
            <p:nvPr/>
          </p:nvGrpSpPr>
          <p:grpSpPr bwMode="auto">
            <a:xfrm>
              <a:off x="3034" y="2019"/>
              <a:ext cx="831" cy="141"/>
              <a:chOff x="3034" y="2019"/>
              <a:chExt cx="831" cy="141"/>
            </a:xfrm>
          </p:grpSpPr>
          <p:sp>
            <p:nvSpPr>
              <p:cNvPr id="16466" name="Arc 49"/>
              <p:cNvSpPr>
                <a:spLocks/>
              </p:cNvSpPr>
              <p:nvPr/>
            </p:nvSpPr>
            <p:spPr bwMode="auto">
              <a:xfrm>
                <a:off x="3449" y="2019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Arc 50"/>
              <p:cNvSpPr>
                <a:spLocks/>
              </p:cNvSpPr>
              <p:nvPr/>
            </p:nvSpPr>
            <p:spPr bwMode="auto">
              <a:xfrm>
                <a:off x="3034" y="2019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65" name="Line 52"/>
            <p:cNvSpPr>
              <a:spLocks noChangeShapeType="1"/>
            </p:cNvSpPr>
            <p:nvPr/>
          </p:nvSpPr>
          <p:spPr bwMode="auto">
            <a:xfrm>
              <a:off x="3865" y="1245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4" name="Rectangle 54"/>
          <p:cNvSpPr>
            <a:spLocks noChangeArrowheads="1"/>
          </p:cNvSpPr>
          <p:nvPr/>
        </p:nvSpPr>
        <p:spPr bwMode="auto">
          <a:xfrm>
            <a:off x="4457700" y="209708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X1</a:t>
            </a:r>
          </a:p>
        </p:txBody>
      </p:sp>
      <p:sp>
        <p:nvSpPr>
          <p:cNvPr id="16435" name="Rectangle 55"/>
          <p:cNvSpPr>
            <a:spLocks noChangeArrowheads="1"/>
          </p:cNvSpPr>
          <p:nvPr/>
        </p:nvSpPr>
        <p:spPr bwMode="auto">
          <a:xfrm>
            <a:off x="5964238" y="209708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X2</a:t>
            </a:r>
          </a:p>
        </p:txBody>
      </p:sp>
      <p:sp>
        <p:nvSpPr>
          <p:cNvPr id="16436" name="Rectangle 56"/>
          <p:cNvSpPr>
            <a:spLocks noChangeArrowheads="1"/>
          </p:cNvSpPr>
          <p:nvPr/>
        </p:nvSpPr>
        <p:spPr bwMode="auto">
          <a:xfrm>
            <a:off x="7469188" y="209708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  <a:latin typeface="Times New Roman" pitchFamily="18" charset="0"/>
              </a:rPr>
              <a:t>X3</a:t>
            </a:r>
          </a:p>
        </p:txBody>
      </p:sp>
      <p:sp>
        <p:nvSpPr>
          <p:cNvPr id="16437" name="Rectangle 57"/>
          <p:cNvSpPr>
            <a:spLocks noChangeArrowheads="1"/>
          </p:cNvSpPr>
          <p:nvPr/>
        </p:nvSpPr>
        <p:spPr bwMode="auto">
          <a:xfrm>
            <a:off x="4457700" y="242093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1"/>
                </a:solidFill>
                <a:latin typeface="Times New Roman" pitchFamily="18" charset="0"/>
              </a:rPr>
              <a:t>Y1</a:t>
            </a:r>
          </a:p>
        </p:txBody>
      </p:sp>
      <p:sp>
        <p:nvSpPr>
          <p:cNvPr id="16438" name="Rectangle 58"/>
          <p:cNvSpPr>
            <a:spLocks noChangeArrowheads="1"/>
          </p:cNvSpPr>
          <p:nvPr/>
        </p:nvSpPr>
        <p:spPr bwMode="auto">
          <a:xfrm>
            <a:off x="5964238" y="236696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1"/>
                </a:solidFill>
                <a:latin typeface="Times New Roman" pitchFamily="18" charset="0"/>
              </a:rPr>
              <a:t>Y2</a:t>
            </a:r>
          </a:p>
        </p:txBody>
      </p:sp>
      <p:sp>
        <p:nvSpPr>
          <p:cNvPr id="16439" name="Rectangle 59"/>
          <p:cNvSpPr>
            <a:spLocks noChangeArrowheads="1"/>
          </p:cNvSpPr>
          <p:nvPr/>
        </p:nvSpPr>
        <p:spPr bwMode="auto">
          <a:xfrm>
            <a:off x="7469188" y="2366963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chemeClr val="accent1"/>
                </a:solidFill>
                <a:latin typeface="Times New Roman" pitchFamily="18" charset="0"/>
              </a:rPr>
              <a:t>Y3</a:t>
            </a:r>
          </a:p>
        </p:txBody>
      </p:sp>
      <p:grpSp>
        <p:nvGrpSpPr>
          <p:cNvPr id="16440" name="Group 66"/>
          <p:cNvGrpSpPr>
            <a:grpSpLocks/>
          </p:cNvGrpSpPr>
          <p:nvPr/>
        </p:nvGrpSpPr>
        <p:grpSpPr bwMode="auto">
          <a:xfrm>
            <a:off x="5980113" y="1622425"/>
            <a:ext cx="1430337" cy="1670050"/>
            <a:chOff x="3909" y="1108"/>
            <a:chExt cx="832" cy="1052"/>
          </a:xfrm>
        </p:grpSpPr>
        <p:sp>
          <p:nvSpPr>
            <p:cNvPr id="16456" name="Oval 60"/>
            <p:cNvSpPr>
              <a:spLocks noChangeArrowheads="1"/>
            </p:cNvSpPr>
            <p:nvPr/>
          </p:nvSpPr>
          <p:spPr bwMode="auto">
            <a:xfrm>
              <a:off x="3913" y="1108"/>
              <a:ext cx="823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Line 61"/>
            <p:cNvSpPr>
              <a:spLocks noChangeShapeType="1"/>
            </p:cNvSpPr>
            <p:nvPr/>
          </p:nvSpPr>
          <p:spPr bwMode="auto">
            <a:xfrm>
              <a:off x="3909" y="1245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58" name="Group 64"/>
            <p:cNvGrpSpPr>
              <a:grpSpLocks/>
            </p:cNvGrpSpPr>
            <p:nvPr/>
          </p:nvGrpSpPr>
          <p:grpSpPr bwMode="auto">
            <a:xfrm>
              <a:off x="3910" y="2019"/>
              <a:ext cx="831" cy="141"/>
              <a:chOff x="3910" y="2019"/>
              <a:chExt cx="831" cy="141"/>
            </a:xfrm>
          </p:grpSpPr>
          <p:sp>
            <p:nvSpPr>
              <p:cNvPr id="16460" name="Arc 62"/>
              <p:cNvSpPr>
                <a:spLocks/>
              </p:cNvSpPr>
              <p:nvPr/>
            </p:nvSpPr>
            <p:spPr bwMode="auto">
              <a:xfrm>
                <a:off x="4324" y="2019"/>
                <a:ext cx="417" cy="141"/>
              </a:xfrm>
              <a:custGeom>
                <a:avLst/>
                <a:gdLst>
                  <a:gd name="T0" fmla="*/ 0 w 21652"/>
                  <a:gd name="T1" fmla="*/ 0 h 21600"/>
                  <a:gd name="T2" fmla="*/ 0 w 21652"/>
                  <a:gd name="T3" fmla="*/ 0 h 21600"/>
                  <a:gd name="T4" fmla="*/ 0 w 216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52"/>
                  <a:gd name="T10" fmla="*/ 0 h 21600"/>
                  <a:gd name="T11" fmla="*/ 21652 w 216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2" h="21600" fill="none" extrusionOk="0">
                    <a:moveTo>
                      <a:pt x="21652" y="0"/>
                    </a:moveTo>
                    <a:cubicBezTo>
                      <a:pt x="21652" y="11929"/>
                      <a:pt x="11981" y="21600"/>
                      <a:pt x="52" y="21600"/>
                    </a:cubicBezTo>
                    <a:cubicBezTo>
                      <a:pt x="34" y="21600"/>
                      <a:pt x="17" y="21599"/>
                      <a:pt x="0" y="21599"/>
                    </a:cubicBezTo>
                  </a:path>
                  <a:path w="21652" h="21600" stroke="0" extrusionOk="0">
                    <a:moveTo>
                      <a:pt x="21652" y="0"/>
                    </a:moveTo>
                    <a:cubicBezTo>
                      <a:pt x="21652" y="11929"/>
                      <a:pt x="11981" y="21600"/>
                      <a:pt x="52" y="21600"/>
                    </a:cubicBezTo>
                    <a:cubicBezTo>
                      <a:pt x="34" y="21600"/>
                      <a:pt x="17" y="21599"/>
                      <a:pt x="0" y="21599"/>
                    </a:cubicBezTo>
                    <a:lnTo>
                      <a:pt x="52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Arc 63"/>
              <p:cNvSpPr>
                <a:spLocks/>
              </p:cNvSpPr>
              <p:nvPr/>
            </p:nvSpPr>
            <p:spPr bwMode="auto">
              <a:xfrm>
                <a:off x="3910" y="2019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548" y="21599"/>
                    </a:moveTo>
                    <a:cubicBezTo>
                      <a:pt x="9638" y="21571"/>
                      <a:pt x="0" y="11909"/>
                      <a:pt x="0" y="0"/>
                    </a:cubicBezTo>
                  </a:path>
                  <a:path w="21600" h="21600" stroke="0" extrusionOk="0">
                    <a:moveTo>
                      <a:pt x="21548" y="21599"/>
                    </a:moveTo>
                    <a:cubicBezTo>
                      <a:pt x="9638" y="21571"/>
                      <a:pt x="0" y="1190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59" name="Line 65"/>
            <p:cNvSpPr>
              <a:spLocks noChangeShapeType="1"/>
            </p:cNvSpPr>
            <p:nvPr/>
          </p:nvSpPr>
          <p:spPr bwMode="auto">
            <a:xfrm>
              <a:off x="4740" y="1245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1" name="Group 73"/>
          <p:cNvGrpSpPr>
            <a:grpSpLocks/>
          </p:cNvGrpSpPr>
          <p:nvPr/>
        </p:nvGrpSpPr>
        <p:grpSpPr bwMode="auto">
          <a:xfrm>
            <a:off x="7485063" y="1622425"/>
            <a:ext cx="1430337" cy="1670050"/>
            <a:chOff x="4784" y="1108"/>
            <a:chExt cx="832" cy="1052"/>
          </a:xfrm>
        </p:grpSpPr>
        <p:sp>
          <p:nvSpPr>
            <p:cNvPr id="16450" name="Oval 67"/>
            <p:cNvSpPr>
              <a:spLocks noChangeArrowheads="1"/>
            </p:cNvSpPr>
            <p:nvPr/>
          </p:nvSpPr>
          <p:spPr bwMode="auto">
            <a:xfrm>
              <a:off x="4788" y="1108"/>
              <a:ext cx="824" cy="27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1" name="Line 68"/>
            <p:cNvSpPr>
              <a:spLocks noChangeShapeType="1"/>
            </p:cNvSpPr>
            <p:nvPr/>
          </p:nvSpPr>
          <p:spPr bwMode="auto">
            <a:xfrm>
              <a:off x="4784" y="1245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52" name="Group 71"/>
            <p:cNvGrpSpPr>
              <a:grpSpLocks/>
            </p:cNvGrpSpPr>
            <p:nvPr/>
          </p:nvGrpSpPr>
          <p:grpSpPr bwMode="auto">
            <a:xfrm>
              <a:off x="4785" y="2019"/>
              <a:ext cx="831" cy="141"/>
              <a:chOff x="4785" y="2019"/>
              <a:chExt cx="831" cy="141"/>
            </a:xfrm>
          </p:grpSpPr>
          <p:sp>
            <p:nvSpPr>
              <p:cNvPr id="16454" name="Arc 69"/>
              <p:cNvSpPr>
                <a:spLocks/>
              </p:cNvSpPr>
              <p:nvPr/>
            </p:nvSpPr>
            <p:spPr bwMode="auto">
              <a:xfrm>
                <a:off x="5200" y="2019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Arc 70"/>
              <p:cNvSpPr>
                <a:spLocks/>
              </p:cNvSpPr>
              <p:nvPr/>
            </p:nvSpPr>
            <p:spPr bwMode="auto">
              <a:xfrm>
                <a:off x="4785" y="2019"/>
                <a:ext cx="416" cy="1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53" name="Line 72"/>
            <p:cNvSpPr>
              <a:spLocks noChangeShapeType="1"/>
            </p:cNvSpPr>
            <p:nvPr/>
          </p:nvSpPr>
          <p:spPr bwMode="auto">
            <a:xfrm>
              <a:off x="5616" y="1245"/>
              <a:ext cx="0" cy="7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42" name="Rectangle 74"/>
          <p:cNvSpPr>
            <a:spLocks noChangeArrowheads="1"/>
          </p:cNvSpPr>
          <p:nvPr/>
        </p:nvSpPr>
        <p:spPr bwMode="auto">
          <a:xfrm>
            <a:off x="4457700" y="2787650"/>
            <a:ext cx="471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rgbClr val="33CC33"/>
                </a:solidFill>
                <a:latin typeface="Times New Roman" pitchFamily="18" charset="0"/>
              </a:rPr>
              <a:t>Z3</a:t>
            </a:r>
          </a:p>
        </p:txBody>
      </p:sp>
      <p:sp>
        <p:nvSpPr>
          <p:cNvPr id="16443" name="Rectangle 75"/>
          <p:cNvSpPr>
            <a:spLocks noChangeArrowheads="1"/>
          </p:cNvSpPr>
          <p:nvPr/>
        </p:nvSpPr>
        <p:spPr bwMode="auto">
          <a:xfrm>
            <a:off x="6038850" y="2636838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rgbClr val="33CC33"/>
                </a:solidFill>
                <a:latin typeface="Times New Roman" pitchFamily="18" charset="0"/>
              </a:rPr>
              <a:t>Z1</a:t>
            </a:r>
          </a:p>
        </p:txBody>
      </p:sp>
      <p:sp>
        <p:nvSpPr>
          <p:cNvPr id="16444" name="Rectangle 76"/>
          <p:cNvSpPr>
            <a:spLocks noChangeArrowheads="1"/>
          </p:cNvSpPr>
          <p:nvPr/>
        </p:nvSpPr>
        <p:spPr bwMode="auto">
          <a:xfrm>
            <a:off x="7545388" y="2636838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2000">
                <a:solidFill>
                  <a:srgbClr val="33CC33"/>
                </a:solidFill>
                <a:latin typeface="Times New Roman" pitchFamily="18" charset="0"/>
              </a:rPr>
              <a:t>Z2</a:t>
            </a:r>
          </a:p>
        </p:txBody>
      </p:sp>
      <p:sp>
        <p:nvSpPr>
          <p:cNvPr id="16445" name="Rectangle 77"/>
          <p:cNvSpPr>
            <a:spLocks noChangeArrowheads="1"/>
          </p:cNvSpPr>
          <p:nvPr/>
        </p:nvSpPr>
        <p:spPr bwMode="auto">
          <a:xfrm>
            <a:off x="8221663" y="2322513"/>
            <a:ext cx="63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660066"/>
                </a:solidFill>
                <a:latin typeface="Times New Roman" pitchFamily="18" charset="0"/>
              </a:rPr>
              <a:t>W1</a:t>
            </a:r>
          </a:p>
        </p:txBody>
      </p:sp>
      <p:sp>
        <p:nvSpPr>
          <p:cNvPr id="16446" name="Rectangle 78"/>
          <p:cNvSpPr>
            <a:spLocks noChangeArrowheads="1"/>
          </p:cNvSpPr>
          <p:nvPr/>
        </p:nvSpPr>
        <p:spPr bwMode="auto">
          <a:xfrm>
            <a:off x="5059363" y="2700338"/>
            <a:ext cx="63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660066"/>
                </a:solidFill>
                <a:latin typeface="Times New Roman" pitchFamily="18" charset="0"/>
              </a:rPr>
              <a:t>W2</a:t>
            </a:r>
          </a:p>
        </p:txBody>
      </p:sp>
      <p:sp>
        <p:nvSpPr>
          <p:cNvPr id="16447" name="Rectangle 79"/>
          <p:cNvSpPr>
            <a:spLocks noChangeArrowheads="1"/>
          </p:cNvSpPr>
          <p:nvPr/>
        </p:nvSpPr>
        <p:spPr bwMode="auto">
          <a:xfrm>
            <a:off x="6642100" y="2700338"/>
            <a:ext cx="630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>
                <a:solidFill>
                  <a:srgbClr val="660066"/>
                </a:solidFill>
                <a:latin typeface="Times New Roman" pitchFamily="18" charset="0"/>
              </a:rPr>
              <a:t>W3</a:t>
            </a:r>
          </a:p>
        </p:txBody>
      </p:sp>
      <p:sp>
        <p:nvSpPr>
          <p:cNvPr id="16448" name="Rectangle 80"/>
          <p:cNvSpPr>
            <a:spLocks noGrp="1" noChangeArrowheads="1"/>
          </p:cNvSpPr>
          <p:nvPr>
            <p:ph type="body" sz="half" idx="1"/>
          </p:nvPr>
        </p:nvSpPr>
        <p:spPr>
          <a:xfrm>
            <a:off x="1155700" y="1752600"/>
            <a:ext cx="3054350" cy="4572000"/>
          </a:xfrm>
          <a:noFill/>
        </p:spPr>
        <p:txBody>
          <a:bodyPr lIns="92075" tIns="46038" rIns="92075" bIns="46038"/>
          <a:lstStyle/>
          <a:p>
            <a:pPr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Only a single disk takes part in the transmission of each block.</a:t>
            </a:r>
          </a:p>
          <a:p>
            <a:pPr>
              <a:buClr>
                <a:schemeClr val="tx1"/>
              </a:buClr>
            </a:pPr>
            <a:r>
              <a:rPr lang="en-US" altLang="ja-JP" sz="2000" smtClean="0">
                <a:solidFill>
                  <a:schemeClr val="accent2"/>
                </a:solidFill>
                <a:ea typeface="ＭＳ Ｐゴシック" pitchFamily="50" charset="-128"/>
              </a:rPr>
              <a:t>Retrieval schedule</a:t>
            </a:r>
            <a:endParaRPr lang="en-US" altLang="ja-JP" sz="2000" smtClean="0">
              <a:ea typeface="ＭＳ Ｐゴシック" pitchFamily="50" charset="-128"/>
            </a:endParaRPr>
          </a:p>
          <a:p>
            <a:pPr lvl="1">
              <a:buClr>
                <a:schemeClr val="tx1"/>
              </a:buClr>
            </a:pPr>
            <a:r>
              <a:rPr lang="en-US" altLang="ja-JP" sz="1800" smtClean="0">
                <a:ea typeface="ＭＳ Ｐゴシック" pitchFamily="50" charset="-128"/>
              </a:rPr>
              <a:t>Round-robin retrieval of the blocks.</a:t>
            </a:r>
          </a:p>
          <a:p>
            <a:pPr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Even distribution of display load.</a:t>
            </a:r>
          </a:p>
          <a:p>
            <a:pPr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Efficient admission.</a:t>
            </a:r>
          </a:p>
          <a:p>
            <a:pPr>
              <a:buClr>
                <a:schemeClr val="tx1"/>
              </a:buClr>
            </a:pPr>
            <a:r>
              <a:rPr lang="en-US" altLang="ja-JP" sz="2000" smtClean="0">
                <a:ea typeface="ＭＳ Ｐゴシック" pitchFamily="50" charset="-128"/>
              </a:rPr>
              <a:t>Not scalable in latency.</a:t>
            </a:r>
          </a:p>
        </p:txBody>
      </p:sp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330200" y="2286000"/>
          <a:ext cx="742950" cy="642938"/>
        </p:xfrm>
        <a:graphic>
          <a:graphicData uri="http://schemas.openxmlformats.org/presentationml/2006/ole">
            <p:oleObj spid="_x0000_s16386" name="Clip" r:id="rId5" imgW="3659040" imgH="3427200" progId="">
              <p:embed/>
            </p:oleObj>
          </a:graphicData>
        </a:graphic>
      </p:graphicFrame>
      <p:sp>
        <p:nvSpPr>
          <p:cNvPr id="16449" name="Rectangle 82"/>
          <p:cNvSpPr>
            <a:spLocks noGrp="1" noChangeArrowheads="1"/>
          </p:cNvSpPr>
          <p:nvPr>
            <p:ph type="title"/>
          </p:nvPr>
        </p:nvSpPr>
        <p:spPr>
          <a:xfrm>
            <a:off x="742950" y="190500"/>
            <a:ext cx="8420100" cy="1104900"/>
          </a:xfrm>
          <a:noFill/>
        </p:spPr>
        <p:txBody>
          <a:bodyPr lIns="92075" tIns="46038" rIns="92075" bIns="46038"/>
          <a:lstStyle/>
          <a:p>
            <a:r>
              <a:rPr lang="en-US" altLang="ja-JP" smtClean="0">
                <a:ea typeface="ＭＳ Ｐゴシック" pitchFamily="50" charset="-128"/>
              </a:rPr>
              <a:t>Round-robin Retrieval</a:t>
            </a:r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660400" y="4191000"/>
          <a:ext cx="412750" cy="717550"/>
        </p:xfrm>
        <a:graphic>
          <a:graphicData uri="http://schemas.openxmlformats.org/presentationml/2006/ole">
            <p:oleObj spid="_x0000_s16387" name="Clip" r:id="rId6" imgW="1946160" imgH="3659040" progId="">
              <p:embed/>
            </p:oleObj>
          </a:graphicData>
        </a:graphic>
      </p:graphicFrame>
    </p:spTree>
  </p:cSld>
  <p:clrMapOvr>
    <a:masterClrMapping/>
  </p:clrMapOvr>
  <p:transition>
    <p:cut/>
    <p:sndAc>
      <p:stSnd>
        <p:snd r:embed="rId4" name="Laser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1143000"/>
          </a:xfrm>
          <a:noFill/>
        </p:spPr>
        <p:txBody>
          <a:bodyPr lIns="92075" tIns="46038" rIns="92075" bIns="46038"/>
          <a:lstStyle/>
          <a:p>
            <a:pPr defTabSz="1033463"/>
            <a:r>
              <a:rPr lang="en-US" altLang="ja-JP" smtClean="0">
                <a:ea typeface="ＭＳ Ｐゴシック" pitchFamily="50" charset="-128"/>
              </a:rPr>
              <a:t>Hybrid Striping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447800"/>
            <a:ext cx="8420100" cy="2362200"/>
          </a:xfrm>
          <a:noFill/>
        </p:spPr>
        <p:txBody>
          <a:bodyPr lIns="92075" tIns="46038" rIns="92075" bIns="46038"/>
          <a:lstStyle/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Partition D disks into clusters of d disks.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Each block is declustered across the </a:t>
            </a:r>
            <a:r>
              <a:rPr lang="en-US" altLang="ja-JP" sz="2000" i="1" smtClean="0">
                <a:ea typeface="ＭＳ Ｐゴシック" pitchFamily="50" charset="-128"/>
              </a:rPr>
              <a:t>d</a:t>
            </a:r>
            <a:r>
              <a:rPr lang="en-US" altLang="ja-JP" sz="2000" smtClean="0">
                <a:ea typeface="ＭＳ Ｐゴシック" pitchFamily="50" charset="-128"/>
              </a:rPr>
              <a:t> disks that constitute a cluster (each cluster is a logical disk drive).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RAID striping within a cluster. 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Round-robin retrieval across the clusters.</a:t>
            </a:r>
          </a:p>
          <a:p>
            <a:pPr>
              <a:spcBef>
                <a:spcPct val="30000"/>
              </a:spcBef>
            </a:pPr>
            <a:r>
              <a:rPr lang="en-US" altLang="ja-JP" sz="2000" smtClean="0">
                <a:ea typeface="ＭＳ Ｐゴシック" pitchFamily="50" charset="-128"/>
              </a:rPr>
              <a:t>RAID striping (d=D), Round-robin retrieval (d=1).</a:t>
            </a:r>
          </a:p>
        </p:txBody>
      </p:sp>
      <p:pic>
        <p:nvPicPr>
          <p:cNvPr id="553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050" y="3962400"/>
            <a:ext cx="8255000" cy="2195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Advice and </a:t>
            </a:r>
            <a:r>
              <a:rPr lang="en-US" dirty="0" smtClean="0"/>
              <a:t>Actions (1)</a:t>
            </a:r>
            <a:endParaRPr lang="en-US" dirty="0" smtClean="0"/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</a:t>
            </a:r>
            <a:r>
              <a:rPr lang="en-US" dirty="0" smtClean="0"/>
              <a:t>a team (3 </a:t>
            </a:r>
            <a:r>
              <a:rPr lang="en-US" dirty="0" smtClean="0"/>
              <a:t>persons).</a:t>
            </a:r>
          </a:p>
          <a:p>
            <a:pPr eaLnBrk="1" hangingPunct="1"/>
            <a:r>
              <a:rPr lang="en-US" b="1" dirty="0" smtClean="0"/>
              <a:t>Note</a:t>
            </a:r>
            <a:r>
              <a:rPr lang="en-US" dirty="0" smtClean="0"/>
              <a:t>: You will need to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learn a lot</a:t>
            </a:r>
            <a:r>
              <a:rPr lang="en-US" dirty="0" smtClean="0"/>
              <a:t>. Your program code will be </a:t>
            </a:r>
            <a:r>
              <a:rPr lang="en-US" u="sng" dirty="0" smtClean="0"/>
              <a:t>quite small</a:t>
            </a:r>
            <a:r>
              <a:rPr lang="en-US" dirty="0" smtClean="0"/>
              <a:t>. </a:t>
            </a:r>
          </a:p>
          <a:p>
            <a:pPr lvl="1" eaLnBrk="1" hangingPunct="1"/>
            <a:r>
              <a:rPr lang="en-US" dirty="0" smtClean="0"/>
              <a:t>HTTP POST command structure</a:t>
            </a:r>
          </a:p>
          <a:p>
            <a:pPr lvl="1" eaLnBrk="1" hangingPunct="1"/>
            <a:r>
              <a:rPr lang="en-US" dirty="0" smtClean="0"/>
              <a:t>MP4Parser usage to create streamlets</a:t>
            </a:r>
          </a:p>
          <a:p>
            <a:pPr lvl="1" eaLnBrk="1" hangingPunct="1"/>
            <a:r>
              <a:rPr lang="en-US" dirty="0" err="1" smtClean="0"/>
              <a:t>FFmpeg</a:t>
            </a:r>
            <a:r>
              <a:rPr lang="en-US" dirty="0" smtClean="0"/>
              <a:t> </a:t>
            </a:r>
            <a:r>
              <a:rPr lang="en-US" dirty="0" err="1" smtClean="0"/>
              <a:t>transcoder</a:t>
            </a:r>
            <a:r>
              <a:rPr lang="en-US" dirty="0" smtClean="0"/>
              <a:t> usage</a:t>
            </a:r>
          </a:p>
          <a:p>
            <a:pPr lvl="1" eaLnBrk="1" hangingPunct="1"/>
            <a:r>
              <a:rPr lang="en-US" dirty="0" smtClean="0"/>
              <a:t>Playlist .m3u8 format in XML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Start early (i.e., this week)!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Yima PE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Edition Streaming Media System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3810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Command line server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GUI client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“Split” utility to prepare media files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RTSP communication (port 5xxxx)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29702" name="Picture 6" descr="YimaPlayer_GU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0"/>
            <a:ext cx="4572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4953000" y="1555750"/>
            <a:ext cx="4495800" cy="1187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/>
              <a:t># ./yimaserver</a:t>
            </a:r>
          </a:p>
          <a:p>
            <a:r>
              <a:rPr lang="en-US"/>
              <a:t>&lt;YimaPE 1.0&gt; begin scheduler </a:t>
            </a:r>
          </a:p>
          <a:p>
            <a:r>
              <a:rPr lang="en-US"/>
              <a:t>&lt;YimaPE 1.0&gt; begin rtsps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Source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Directories</a:t>
            </a:r>
          </a:p>
          <a:p>
            <a:pPr lvl="1" eaLnBrk="1" hangingPunct="1"/>
            <a:r>
              <a:rPr lang="en-US" b="1" i="1" smtClean="0">
                <a:solidFill>
                  <a:schemeClr val="bg2"/>
                </a:solidFill>
                <a:latin typeface="Courier New" pitchFamily="49" charset="0"/>
              </a:rPr>
              <a:t>Server</a:t>
            </a:r>
            <a:r>
              <a:rPr lang="en-US" i="1" smtClean="0"/>
              <a:t>	</a:t>
            </a:r>
            <a:r>
              <a:rPr lang="en-US" smtClean="0"/>
              <a:t>Server code</a:t>
            </a:r>
          </a:p>
          <a:p>
            <a:pPr lvl="1" eaLnBrk="1" hangingPunct="1"/>
            <a:r>
              <a:rPr lang="en-US" b="1" i="1" smtClean="0">
                <a:solidFill>
                  <a:schemeClr val="bg2"/>
                </a:solidFill>
                <a:latin typeface="Courier New" pitchFamily="49" charset="0"/>
              </a:rPr>
              <a:t>Client</a:t>
            </a:r>
            <a:r>
              <a:rPr lang="en-US" smtClean="0"/>
              <a:t>	Client code and GUI library</a:t>
            </a:r>
          </a:p>
          <a:p>
            <a:pPr lvl="1" eaLnBrk="1" hangingPunct="1"/>
            <a:r>
              <a:rPr lang="en-US" b="1" i="1" smtClean="0">
                <a:solidFill>
                  <a:schemeClr val="bg2"/>
                </a:solidFill>
                <a:latin typeface="Courier New" pitchFamily="49" charset="0"/>
              </a:rPr>
              <a:t>Splitter</a:t>
            </a:r>
            <a:r>
              <a:rPr lang="en-US" smtClean="0"/>
              <a:t>	Media preparation utility</a:t>
            </a:r>
          </a:p>
          <a:p>
            <a:pPr lvl="1" eaLnBrk="1" hangingPunct="1"/>
            <a:r>
              <a:rPr lang="en-US" b="1" i="1" smtClean="0">
                <a:solidFill>
                  <a:schemeClr val="bg2"/>
                </a:solidFill>
                <a:latin typeface="Courier New" pitchFamily="49" charset="0"/>
              </a:rPr>
              <a:t>Streams</a:t>
            </a:r>
            <a:r>
              <a:rPr lang="en-US" smtClean="0"/>
              <a:t>	Sample media (WAV file)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Remove all object files (*.o) before building the executables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Yima PE Server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smtClean="0"/>
              <a:t>RTSP front and backend (one process)</a:t>
            </a:r>
          </a:p>
          <a:p>
            <a:pPr eaLnBrk="1" hangingPunct="1"/>
            <a:r>
              <a:rPr lang="en-US" smtClean="0"/>
              <a:t>Scheduler + FLIB (one process)</a:t>
            </a:r>
          </a:p>
          <a:p>
            <a:pPr eaLnBrk="1" hangingPunct="1"/>
            <a:r>
              <a:rPr lang="en-US" smtClean="0"/>
              <a:t>Qpthread v1.3.1 library for multi-threading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mtClean="0"/>
              <a:t>Must set LP_LIBRARY_PATH to include Qpthread</a:t>
            </a:r>
          </a:p>
          <a:p>
            <a:pPr eaLnBrk="1" hangingPunct="1"/>
            <a:r>
              <a:rPr lang="en-US" smtClean="0"/>
              <a:t>Server configuration file: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</a:p>
          <a:p>
            <a:pPr lvl="1" eaLnBrk="1" hangingPunct="1"/>
            <a:r>
              <a:rPr lang="en-US" sz="2400" smtClean="0">
                <a:solidFill>
                  <a:schemeClr val="tx1"/>
                </a:solidFill>
              </a:rPr>
              <a:t>Where are the media files located</a:t>
            </a:r>
          </a:p>
          <a:p>
            <a:pPr lvl="1" eaLnBrk="1" hangingPunct="1"/>
            <a:r>
              <a:rPr lang="en-US" sz="2400" smtClean="0">
                <a:solidFill>
                  <a:schemeClr val="tx1"/>
                </a:solidFill>
              </a:rPr>
              <a:t>Name, size [bytes] and duration [sec]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Splitter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Input: yimaintro.wav (for example)</a:t>
            </a:r>
          </a:p>
          <a:p>
            <a:pPr eaLnBrk="1" hangingPunct="1"/>
            <a:r>
              <a:rPr lang="en-US" smtClean="0"/>
              <a:t>Output: BLOCKS sub-directory</a:t>
            </a:r>
          </a:p>
          <a:p>
            <a:pPr lvl="1" eaLnBrk="1" hangingPunct="1"/>
            <a:r>
              <a:rPr lang="en-US" smtClean="0"/>
              <a:t>Data block files: yimaintro.wav_1, yimaintro.wav_2, …</a:t>
            </a:r>
          </a:p>
          <a:p>
            <a:pPr lvl="1" eaLnBrk="1" hangingPunct="1"/>
            <a:r>
              <a:rPr lang="en-US" smtClean="0"/>
              <a:t>Each block is 256,000 bytes and contains 500 RTP packets (of 512 bytes each)</a:t>
            </a:r>
          </a:p>
          <a:p>
            <a:pPr lvl="1" eaLnBrk="1" hangingPunct="1"/>
            <a:r>
              <a:rPr lang="en-US" smtClean="0"/>
              <a:t>A sample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mtClean="0"/>
              <a:t> file is created; must copy contents to the main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mtClean="0"/>
              <a:t> file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+ Splitter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 does </a:t>
            </a:r>
            <a:r>
              <a:rPr lang="en-US" b="1" smtClean="0"/>
              <a:t>not</a:t>
            </a:r>
            <a:r>
              <a:rPr lang="en-US" smtClean="0"/>
              <a:t> care about block contents, i.e., it does not know what kind of media data is stored (MPEG-1/2, WAVE, …)</a:t>
            </a:r>
          </a:p>
          <a:p>
            <a:pPr eaLnBrk="1" hangingPunct="1"/>
            <a:r>
              <a:rPr lang="en-US" smtClean="0"/>
              <a:t>Server sends RTP packets based on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config</a:t>
            </a:r>
            <a:r>
              <a:rPr lang="en-US" smtClean="0"/>
              <a:t> info:</a:t>
            </a:r>
          </a:p>
          <a:p>
            <a:pPr lvl="1" eaLnBrk="1" hangingPunct="1"/>
            <a:r>
              <a:rPr lang="en-US" smtClean="0"/>
              <a:t>BW = size / duration</a:t>
            </a:r>
          </a:p>
          <a:p>
            <a:pPr lvl="1" eaLnBrk="1" hangingPunct="1"/>
            <a:r>
              <a:rPr lang="en-US" smtClean="0"/>
              <a:t>Packet-level scheduling</a:t>
            </a:r>
          </a:p>
          <a:p>
            <a:pPr eaLnBrk="1" hangingPunct="1"/>
            <a:r>
              <a:rPr lang="en-US" smtClean="0"/>
              <a:t>Need only modify splitter for MP3 media!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Linux Client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724400"/>
          </a:xfrm>
        </p:spPr>
        <p:txBody>
          <a:bodyPr/>
          <a:lstStyle/>
          <a:p>
            <a:pPr eaLnBrk="1" hangingPunct="1"/>
            <a:r>
              <a:rPr lang="en-US" smtClean="0"/>
              <a:t>Operation:</a:t>
            </a:r>
          </a:p>
          <a:p>
            <a:pPr lvl="1" eaLnBrk="1" hangingPunct="1"/>
            <a:r>
              <a:rPr lang="en-US" smtClean="0"/>
              <a:t>[List] button: reads media</a:t>
            </a:r>
            <a:br>
              <a:rPr lang="en-US" smtClean="0"/>
            </a:br>
            <a:r>
              <a:rPr lang="en-US" smtClean="0"/>
              <a:t>entries from local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Yima.cfg</a:t>
            </a:r>
            <a:r>
              <a:rPr lang="en-US" smtClean="0"/>
              <a:t> file</a:t>
            </a:r>
          </a:p>
          <a:p>
            <a:pPr lvl="1" eaLnBrk="1" hangingPunct="1"/>
            <a:r>
              <a:rPr lang="en-US" smtClean="0"/>
              <a:t>[Play], [Pause], [Stop] buttons execute RTSP commands to server</a:t>
            </a:r>
          </a:p>
          <a:p>
            <a:pPr eaLnBrk="1" hangingPunct="1"/>
            <a:r>
              <a:rPr lang="en-US" smtClean="0"/>
              <a:t>GUI was built with XForms library; it is message-driven, with callback functions for buttons, etc. Plays uncompressed audio (</a:t>
            </a:r>
            <a:r>
              <a:rPr lang="en-US" b="1" smtClean="0"/>
              <a:t>PCM</a:t>
            </a:r>
            <a:r>
              <a:rPr lang="en-US" smtClean="0"/>
              <a:t>).</a:t>
            </a:r>
          </a:p>
          <a:p>
            <a:pPr lvl="1" eaLnBrk="1" hangingPunct="1"/>
            <a:endParaRPr lang="en-US" smtClean="0"/>
          </a:p>
        </p:txBody>
      </p:sp>
      <p:pic>
        <p:nvPicPr>
          <p:cNvPr id="34822" name="Picture 4" descr="YimaPlayer_GU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"/>
            <a:ext cx="29718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Client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724400"/>
          </a:xfrm>
        </p:spPr>
        <p:txBody>
          <a:bodyPr/>
          <a:lstStyle/>
          <a:p>
            <a:pPr eaLnBrk="1" hangingPunct="1"/>
            <a:r>
              <a:rPr lang="en-US" smtClean="0"/>
              <a:t>Operation:</a:t>
            </a:r>
          </a:p>
          <a:p>
            <a:pPr lvl="1" eaLnBrk="1" hangingPunct="1"/>
            <a:r>
              <a:rPr lang="en-US" smtClean="0"/>
              <a:t>[List] button: reads media</a:t>
            </a:r>
            <a:br>
              <a:rPr lang="en-US" smtClean="0"/>
            </a:br>
            <a:r>
              <a:rPr lang="en-US" smtClean="0"/>
              <a:t>entries from local </a:t>
            </a:r>
            <a:r>
              <a:rPr lang="en-US" b="1" smtClean="0">
                <a:solidFill>
                  <a:schemeClr val="bg2"/>
                </a:solidFill>
                <a:latin typeface="Courier New" pitchFamily="49" charset="0"/>
              </a:rPr>
              <a:t>Yima.cfg</a:t>
            </a:r>
            <a:r>
              <a:rPr lang="en-US" smtClean="0"/>
              <a:t> file</a:t>
            </a:r>
          </a:p>
          <a:p>
            <a:pPr lvl="1" eaLnBrk="1" hangingPunct="1"/>
            <a:r>
              <a:rPr lang="en-US" smtClean="0"/>
              <a:t>[Play], [Pause], [Stop] buttons execute RTSP commands to server</a:t>
            </a:r>
          </a:p>
          <a:p>
            <a:pPr eaLnBrk="1" hangingPunct="1"/>
            <a:r>
              <a:rPr lang="en-US" smtClean="0"/>
              <a:t>GUI was built with Visual Studio C/C++ (MFC library); it is message-driven, with callback functions for buttons. Includes </a:t>
            </a:r>
            <a:r>
              <a:rPr lang="en-US" b="1" smtClean="0"/>
              <a:t>MP3 decoder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358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038" y="381000"/>
            <a:ext cx="3001962" cy="2209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Structure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threads</a:t>
            </a:r>
          </a:p>
          <a:p>
            <a:pPr eaLnBrk="1" hangingPunct="1"/>
            <a:r>
              <a:rPr lang="en-US" smtClean="0"/>
              <a:t>State</a:t>
            </a:r>
            <a:br>
              <a:rPr lang="en-US" smtClean="0"/>
            </a:br>
            <a:r>
              <a:rPr lang="en-US" smtClean="0"/>
              <a:t>machine</a:t>
            </a:r>
          </a:p>
        </p:txBody>
      </p:sp>
      <p:sp>
        <p:nvSpPr>
          <p:cNvPr id="36870" name="Oval 4"/>
          <p:cNvSpPr>
            <a:spLocks noChangeArrowheads="1"/>
          </p:cNvSpPr>
          <p:nvPr/>
        </p:nvSpPr>
        <p:spPr bwMode="auto">
          <a:xfrm>
            <a:off x="3276600" y="2590800"/>
            <a:ext cx="2057400" cy="1981200"/>
          </a:xfrm>
          <a:prstGeom prst="ellipse">
            <a:avLst/>
          </a:prstGeom>
          <a:solidFill>
            <a:srgbClr val="0000FF"/>
          </a:solidFill>
          <a:ln w="19050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GUI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“C”</a:t>
            </a:r>
          </a:p>
        </p:txBody>
      </p:sp>
      <p:sp>
        <p:nvSpPr>
          <p:cNvPr id="36871" name="Oval 5"/>
          <p:cNvSpPr>
            <a:spLocks noChangeArrowheads="1"/>
          </p:cNvSpPr>
          <p:nvPr/>
        </p:nvSpPr>
        <p:spPr bwMode="auto">
          <a:xfrm>
            <a:off x="5334000" y="1447800"/>
            <a:ext cx="2133600" cy="2209800"/>
          </a:xfrm>
          <a:prstGeom prst="ellipse">
            <a:avLst/>
          </a:prstGeom>
          <a:solidFill>
            <a:srgbClr val="CC0000"/>
          </a:solidFill>
          <a:ln w="19050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/>
              <a:t>Player</a:t>
            </a:r>
          </a:p>
          <a:p>
            <a:pPr algn="ctr"/>
            <a:r>
              <a:rPr lang="en-US"/>
              <a:t>“P”</a:t>
            </a:r>
          </a:p>
        </p:txBody>
      </p:sp>
      <p:sp>
        <p:nvSpPr>
          <p:cNvPr id="36872" name="Oval 6"/>
          <p:cNvSpPr>
            <a:spLocks noChangeArrowheads="1"/>
          </p:cNvSpPr>
          <p:nvPr/>
        </p:nvSpPr>
        <p:spPr bwMode="auto">
          <a:xfrm>
            <a:off x="5257800" y="3962400"/>
            <a:ext cx="2209800" cy="2133600"/>
          </a:xfrm>
          <a:prstGeom prst="ellipse">
            <a:avLst/>
          </a:prstGeom>
          <a:solidFill>
            <a:srgbClr val="33CC33"/>
          </a:solidFill>
          <a:ln w="19050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/>
              <a:t>Network</a:t>
            </a:r>
          </a:p>
          <a:p>
            <a:pPr algn="ctr"/>
            <a:r>
              <a:rPr lang="en-US"/>
              <a:t>“N”</a:t>
            </a:r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7391400" y="3352800"/>
            <a:ext cx="3810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6874" name="AutoShape 11"/>
          <p:cNvSpPr>
            <a:spLocks noChangeArrowheads="1"/>
          </p:cNvSpPr>
          <p:nvPr/>
        </p:nvSpPr>
        <p:spPr bwMode="auto">
          <a:xfrm>
            <a:off x="7315200" y="4953000"/>
            <a:ext cx="1981200" cy="457200"/>
          </a:xfrm>
          <a:prstGeom prst="leftArrow">
            <a:avLst>
              <a:gd name="adj1" fmla="val 50000"/>
              <a:gd name="adj2" fmla="val 108333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6875" name="AutoShape 12"/>
          <p:cNvSpPr>
            <a:spLocks noChangeArrowheads="1"/>
          </p:cNvSpPr>
          <p:nvPr/>
        </p:nvSpPr>
        <p:spPr bwMode="auto">
          <a:xfrm rot="7827798">
            <a:off x="7108825" y="4454525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6876" name="AutoShape 13"/>
          <p:cNvSpPr>
            <a:spLocks noChangeArrowheads="1"/>
          </p:cNvSpPr>
          <p:nvPr/>
        </p:nvSpPr>
        <p:spPr bwMode="auto">
          <a:xfrm rot="2887261">
            <a:off x="7086600" y="28194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7162800" y="556260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rgbClr val="B8CB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6878" name="AutoShape 15"/>
          <p:cNvSpPr>
            <a:spLocks noChangeArrowheads="1"/>
          </p:cNvSpPr>
          <p:nvPr/>
        </p:nvSpPr>
        <p:spPr bwMode="auto">
          <a:xfrm rot="2141030">
            <a:off x="4724400" y="4038600"/>
            <a:ext cx="1219200" cy="4572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B8CB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6879" name="Picture 16" descr="loudspeak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447800"/>
            <a:ext cx="539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0" name="AutoShape 17"/>
          <p:cNvSpPr>
            <a:spLocks noChangeArrowheads="1"/>
          </p:cNvSpPr>
          <p:nvPr/>
        </p:nvSpPr>
        <p:spPr bwMode="auto">
          <a:xfrm rot="10022186">
            <a:off x="7231063" y="2073275"/>
            <a:ext cx="1066800" cy="381000"/>
          </a:xfrm>
          <a:prstGeom prst="leftArrow">
            <a:avLst>
              <a:gd name="adj1" fmla="val 50000"/>
              <a:gd name="adj2" fmla="val 7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6881" name="Text Box 18"/>
          <p:cNvSpPr txBox="1">
            <a:spLocks noChangeArrowheads="1"/>
          </p:cNvSpPr>
          <p:nvPr/>
        </p:nvSpPr>
        <p:spPr bwMode="auto">
          <a:xfrm>
            <a:off x="8001000" y="2667000"/>
            <a:ext cx="13668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/dev/dsp</a:t>
            </a:r>
          </a:p>
        </p:txBody>
      </p:sp>
      <p:sp>
        <p:nvSpPr>
          <p:cNvPr id="36882" name="Text Box 19"/>
          <p:cNvSpPr txBox="1">
            <a:spLocks noChangeArrowheads="1"/>
          </p:cNvSpPr>
          <p:nvPr/>
        </p:nvSpPr>
        <p:spPr bwMode="auto">
          <a:xfrm>
            <a:off x="7834313" y="3614738"/>
            <a:ext cx="9937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Buffer</a:t>
            </a:r>
          </a:p>
        </p:txBody>
      </p: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8382000" y="4495800"/>
            <a:ext cx="7159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RTP</a:t>
            </a:r>
          </a:p>
        </p:txBody>
      </p:sp>
      <p:sp>
        <p:nvSpPr>
          <p:cNvPr id="36884" name="Text Box 21"/>
          <p:cNvSpPr txBox="1">
            <a:spLocks noChangeArrowheads="1"/>
          </p:cNvSpPr>
          <p:nvPr/>
        </p:nvSpPr>
        <p:spPr bwMode="auto">
          <a:xfrm>
            <a:off x="8291513" y="5748338"/>
            <a:ext cx="8858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RTSP</a:t>
            </a:r>
          </a:p>
        </p:txBody>
      </p:sp>
      <p:sp>
        <p:nvSpPr>
          <p:cNvPr id="36885" name="AutoShape 22"/>
          <p:cNvSpPr>
            <a:spLocks noChangeArrowheads="1"/>
          </p:cNvSpPr>
          <p:nvPr/>
        </p:nvSpPr>
        <p:spPr bwMode="auto">
          <a:xfrm rot="-2002194">
            <a:off x="4648200" y="2743200"/>
            <a:ext cx="1219200" cy="4572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B8CB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886" name="AutoShape 23"/>
          <p:cNvSpPr>
            <a:spLocks noChangeArrowheads="1"/>
          </p:cNvSpPr>
          <p:nvPr/>
        </p:nvSpPr>
        <p:spPr bwMode="auto">
          <a:xfrm rot="5400000">
            <a:off x="5791200" y="3581400"/>
            <a:ext cx="1219200" cy="4572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B8CB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887" name="Text Box 24"/>
          <p:cNvSpPr txBox="1">
            <a:spLocks noChangeArrowheads="1"/>
          </p:cNvSpPr>
          <p:nvPr/>
        </p:nvSpPr>
        <p:spPr bwMode="auto">
          <a:xfrm>
            <a:off x="3124200" y="4757738"/>
            <a:ext cx="2784475" cy="15525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Command</a:t>
            </a:r>
            <a:br>
              <a:rPr lang="en-US"/>
            </a:br>
            <a:r>
              <a:rPr lang="en-US"/>
              <a:t>Message</a:t>
            </a:r>
          </a:p>
          <a:p>
            <a:r>
              <a:rPr lang="en-US"/>
              <a:t>Queues, e.g.,</a:t>
            </a:r>
          </a:p>
          <a:p>
            <a:r>
              <a:rPr lang="en-US"/>
              <a:t>put_cmd(CtoN, …);</a:t>
            </a:r>
          </a:p>
        </p:txBody>
      </p:sp>
      <p:sp>
        <p:nvSpPr>
          <p:cNvPr id="36888" name="Line 25"/>
          <p:cNvSpPr>
            <a:spLocks noChangeShapeType="1"/>
          </p:cNvSpPr>
          <p:nvPr/>
        </p:nvSpPr>
        <p:spPr bwMode="auto">
          <a:xfrm flipV="1">
            <a:off x="4572000" y="4419600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(2): Get your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 smtClean="0"/>
              <a:t>out your loan </a:t>
            </a:r>
            <a:r>
              <a:rPr lang="en-US" dirty="0" smtClean="0"/>
              <a:t>ASUS Transformer </a:t>
            </a:r>
            <a:r>
              <a:rPr lang="en-US" dirty="0" smtClean="0"/>
              <a:t>for the project from </a:t>
            </a:r>
            <a:r>
              <a:rPr lang="en-US" b="1" dirty="0" smtClean="0"/>
              <a:t>SoC Technical Services</a:t>
            </a:r>
            <a:r>
              <a:rPr lang="en-US" dirty="0" smtClean="0"/>
              <a:t> (on the first floor of COM1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is one tablet per team (3 students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Please make an appointment with Mr. Chow Chin Ming to get your </a:t>
            </a:r>
            <a:r>
              <a:rPr lang="en-US" dirty="0" smtClean="0"/>
              <a:t>tablet.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chowcm@comp.nus.edu.sg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 Mr. Chow the 3 team member names.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NUS.SOC.CS5248-2012</a:t>
            </a:r>
          </a:p>
          <a:p>
            <a:pPr>
              <a:defRPr/>
            </a:pPr>
            <a:r>
              <a:rPr lang="en-US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DASH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Adaptive Streaming over HTTP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RTP/RTSP/RTCP streaming faces several </a:t>
            </a:r>
            <a:r>
              <a:rPr lang="en-US" dirty="0" smtClean="0">
                <a:solidFill>
                  <a:srgbClr val="C00000"/>
                </a:solidFill>
              </a:rPr>
              <a:t>challenges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Special-purpose server for media (complex)</a:t>
            </a:r>
          </a:p>
          <a:p>
            <a:pPr lvl="1" eaLnBrk="1" hangingPunct="1"/>
            <a:r>
              <a:rPr lang="en-US" dirty="0" smtClean="0"/>
              <a:t>Protocols use TCP and UDP transmissions (firewalls)</a:t>
            </a:r>
          </a:p>
          <a:p>
            <a:pPr lvl="1" eaLnBrk="1" hangingPunct="1"/>
            <a:r>
              <a:rPr lang="en-US" dirty="0" smtClean="0"/>
              <a:t>Difficult to cache data (no “web caching”)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Advantage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Short end-to-end latency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(2)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Main idea of DASH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Use HTTP protocol to “stream” media</a:t>
            </a:r>
          </a:p>
          <a:p>
            <a:pPr lvl="1" eaLnBrk="1" hangingPunct="1"/>
            <a:r>
              <a:rPr lang="en-US" dirty="0" smtClean="0"/>
              <a:t>Divide media into small chunks, i.e., </a:t>
            </a:r>
            <a:r>
              <a:rPr lang="en-US" dirty="0" smtClean="0">
                <a:solidFill>
                  <a:srgbClr val="C00000"/>
                </a:solidFill>
              </a:rPr>
              <a:t>streamlets</a:t>
            </a:r>
          </a:p>
          <a:p>
            <a:pPr lvl="2" eaLnBrk="1" hangingPunct="1"/>
            <a:endParaRPr lang="en-US" sz="2000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1014</TotalTime>
  <Words>2384</Words>
  <Application>Microsoft Office PowerPoint</Application>
  <PresentationFormat>A4 Paper (210x297 mm)</PresentationFormat>
  <Paragraphs>598</Paragraphs>
  <Slides>58</Slides>
  <Notes>26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cs52480-template</vt:lpstr>
      <vt:lpstr>Clip</vt:lpstr>
      <vt:lpstr>Chart</vt:lpstr>
      <vt:lpstr>Document</vt:lpstr>
      <vt:lpstr>Equation</vt:lpstr>
      <vt:lpstr>Project</vt:lpstr>
      <vt:lpstr>Goals (1)</vt:lpstr>
      <vt:lpstr>Goals (2)</vt:lpstr>
      <vt:lpstr>Project Homepage</vt:lpstr>
      <vt:lpstr>Advice and Actions (1)</vt:lpstr>
      <vt:lpstr>Actions (2): Get your Tablet</vt:lpstr>
      <vt:lpstr>Introduction to DASH</vt:lpstr>
      <vt:lpstr>DASH (1)</vt:lpstr>
      <vt:lpstr>DASH (2)</vt:lpstr>
      <vt:lpstr>DASH (3)</vt:lpstr>
      <vt:lpstr>DASH (4)</vt:lpstr>
      <vt:lpstr>DASH (5)</vt:lpstr>
      <vt:lpstr>DASH (6)</vt:lpstr>
      <vt:lpstr>DASH (7)</vt:lpstr>
      <vt:lpstr>DASH (8)</vt:lpstr>
      <vt:lpstr>Continuous Media Servers</vt:lpstr>
      <vt:lpstr>What is a CM Server?</vt:lpstr>
      <vt:lpstr>Some Applications</vt:lpstr>
      <vt:lpstr>Challenge: Continuous Media</vt:lpstr>
      <vt:lpstr>Multimedia Database Issues</vt:lpstr>
      <vt:lpstr>Continuous Display</vt:lpstr>
      <vt:lpstr>Challenge: Real-Time Media</vt:lpstr>
      <vt:lpstr>High Bandwidth &amp; Large Size</vt:lpstr>
      <vt:lpstr>Streaming Media Servers</vt:lpstr>
      <vt:lpstr>Media Types</vt:lpstr>
      <vt:lpstr>Compression </vt:lpstr>
      <vt:lpstr>Media Characteristics</vt:lpstr>
      <vt:lpstr>Assumed Hardware Platform</vt:lpstr>
      <vt:lpstr>Magnetic Disk Drives</vt:lpstr>
      <vt:lpstr>Disk Device Comparison</vt:lpstr>
      <vt:lpstr>Slide 31</vt:lpstr>
      <vt:lpstr>Disk Seek Time Model</vt:lpstr>
      <vt:lpstr>Disk Service Time</vt:lpstr>
      <vt:lpstr>Disk Service Time Model</vt:lpstr>
      <vt:lpstr>Data Retrieval Overhead</vt:lpstr>
      <vt:lpstr>Sample Calculations</vt:lpstr>
      <vt:lpstr>Summary</vt:lpstr>
      <vt:lpstr>Continuous Display (1 disk)</vt:lpstr>
      <vt:lpstr>Round-robin Display  </vt:lpstr>
      <vt:lpstr>Cycle-based Display</vt:lpstr>
      <vt:lpstr>Group Sweeping Schema (GSS)</vt:lpstr>
      <vt:lpstr>System Issues</vt:lpstr>
      <vt:lpstr>Constrained Data Placement</vt:lpstr>
      <vt:lpstr>Hybrid</vt:lpstr>
      <vt:lpstr>Display of Mix of Media</vt:lpstr>
      <vt:lpstr>Multiple-disks</vt:lpstr>
      <vt:lpstr>RAID Striping</vt:lpstr>
      <vt:lpstr>Round-robin Retrieval</vt:lpstr>
      <vt:lpstr>Hybrid Striping</vt:lpstr>
      <vt:lpstr>Introduction to Yima PE</vt:lpstr>
      <vt:lpstr>Overview</vt:lpstr>
      <vt:lpstr>Software Source</vt:lpstr>
      <vt:lpstr>Yima PE Server</vt:lpstr>
      <vt:lpstr>Splitter</vt:lpstr>
      <vt:lpstr>Server + Splitter</vt:lpstr>
      <vt:lpstr>Linux Client</vt:lpstr>
      <vt:lpstr>Windows Client</vt:lpstr>
      <vt:lpstr>Client Structure</vt:lpstr>
    </vt:vector>
  </TitlesOfParts>
  <Company>Wei Tsang Ooi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104</cp:revision>
  <cp:lastPrinted>2005-08-24T06:05:14Z</cp:lastPrinted>
  <dcterms:created xsi:type="dcterms:W3CDTF">2005-08-24T02:20:16Z</dcterms:created>
  <dcterms:modified xsi:type="dcterms:W3CDTF">2012-09-19T07:28:03Z</dcterms:modified>
</cp:coreProperties>
</file>